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96"/>
  </p:notesMasterIdLst>
  <p:sldIdLst>
    <p:sldId id="715" r:id="rId5"/>
    <p:sldId id="718" r:id="rId6"/>
    <p:sldId id="713" r:id="rId7"/>
    <p:sldId id="720" r:id="rId8"/>
    <p:sldId id="804" r:id="rId9"/>
    <p:sldId id="805" r:id="rId10"/>
    <p:sldId id="662" r:id="rId11"/>
    <p:sldId id="807" r:id="rId12"/>
    <p:sldId id="808" r:id="rId13"/>
    <p:sldId id="663" r:id="rId14"/>
    <p:sldId id="811" r:id="rId15"/>
    <p:sldId id="812" r:id="rId16"/>
    <p:sldId id="813" r:id="rId17"/>
    <p:sldId id="814" r:id="rId18"/>
    <p:sldId id="728" r:id="rId19"/>
    <p:sldId id="729" r:id="rId20"/>
    <p:sldId id="730" r:id="rId21"/>
    <p:sldId id="816" r:id="rId22"/>
    <p:sldId id="815" r:id="rId23"/>
    <p:sldId id="817" r:id="rId24"/>
    <p:sldId id="732" r:id="rId25"/>
    <p:sldId id="731" r:id="rId26"/>
    <p:sldId id="818" r:id="rId27"/>
    <p:sldId id="819" r:id="rId28"/>
    <p:sldId id="820" r:id="rId29"/>
    <p:sldId id="733" r:id="rId30"/>
    <p:sldId id="821" r:id="rId31"/>
    <p:sldId id="734" r:id="rId32"/>
    <p:sldId id="822" r:id="rId33"/>
    <p:sldId id="823" r:id="rId34"/>
    <p:sldId id="665" r:id="rId35"/>
    <p:sldId id="825" r:id="rId36"/>
    <p:sldId id="666" r:id="rId37"/>
    <p:sldId id="826" r:id="rId38"/>
    <p:sldId id="827" r:id="rId39"/>
    <p:sldId id="667" r:id="rId40"/>
    <p:sldId id="737" r:id="rId41"/>
    <p:sldId id="829" r:id="rId42"/>
    <p:sldId id="830" r:id="rId43"/>
    <p:sldId id="831" r:id="rId44"/>
    <p:sldId id="832" r:id="rId45"/>
    <p:sldId id="835" r:id="rId46"/>
    <p:sldId id="833" r:id="rId47"/>
    <p:sldId id="836" r:id="rId48"/>
    <p:sldId id="834" r:id="rId49"/>
    <p:sldId id="837" r:id="rId50"/>
    <p:sldId id="668" r:id="rId51"/>
    <p:sldId id="839" r:id="rId52"/>
    <p:sldId id="840" r:id="rId53"/>
    <p:sldId id="841" r:id="rId54"/>
    <p:sldId id="842" r:id="rId55"/>
    <p:sldId id="669" r:id="rId56"/>
    <p:sldId id="843" r:id="rId57"/>
    <p:sldId id="844" r:id="rId58"/>
    <p:sldId id="845" r:id="rId59"/>
    <p:sldId id="847" r:id="rId60"/>
    <p:sldId id="848" r:id="rId61"/>
    <p:sldId id="850" r:id="rId62"/>
    <p:sldId id="849" r:id="rId63"/>
    <p:sldId id="934" r:id="rId64"/>
    <p:sldId id="670" r:id="rId65"/>
    <p:sldId id="853" r:id="rId66"/>
    <p:sldId id="851" r:id="rId67"/>
    <p:sldId id="671" r:id="rId68"/>
    <p:sldId id="852" r:id="rId69"/>
    <p:sldId id="744" r:id="rId70"/>
    <p:sldId id="672" r:id="rId71"/>
    <p:sldId id="856" r:id="rId72"/>
    <p:sldId id="673" r:id="rId73"/>
    <p:sldId id="874" r:id="rId74"/>
    <p:sldId id="858" r:id="rId75"/>
    <p:sldId id="857" r:id="rId76"/>
    <p:sldId id="674" r:id="rId77"/>
    <p:sldId id="675" r:id="rId78"/>
    <p:sldId id="860" r:id="rId79"/>
    <p:sldId id="861" r:id="rId80"/>
    <p:sldId id="862" r:id="rId81"/>
    <p:sldId id="863" r:id="rId82"/>
    <p:sldId id="864" r:id="rId83"/>
    <p:sldId id="859" r:id="rId84"/>
    <p:sldId id="865" r:id="rId85"/>
    <p:sldId id="676" r:id="rId86"/>
    <p:sldId id="936" r:id="rId87"/>
    <p:sldId id="677" r:id="rId88"/>
    <p:sldId id="867" r:id="rId89"/>
    <p:sldId id="678" r:id="rId90"/>
    <p:sldId id="868" r:id="rId91"/>
    <p:sldId id="679" r:id="rId92"/>
    <p:sldId id="869" r:id="rId93"/>
    <p:sldId id="680" r:id="rId94"/>
    <p:sldId id="870" r:id="rId95"/>
  </p:sldIdLst>
  <p:sldSz cx="9144000" cy="6858000" type="screen4x3"/>
  <p:notesSz cx="6858000" cy="9144000"/>
  <p:custDataLst>
    <p:tags r:id="rId97"/>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660066"/>
    <a:srgbClr val="00CC00"/>
    <a:srgbClr val="996633"/>
    <a:srgbClr val="6666FF"/>
    <a:srgbClr val="CCFF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707" autoAdjust="0"/>
  </p:normalViewPr>
  <p:slideViewPr>
    <p:cSldViewPr snapToGrid="0">
      <p:cViewPr varScale="1">
        <p:scale>
          <a:sx n="74" d="100"/>
          <a:sy n="74" d="100"/>
        </p:scale>
        <p:origin x="11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9" d="100"/>
        <a:sy n="109" d="100"/>
      </p:scale>
      <p:origin x="0" y="-264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AFCE658E-380C-4FF0-B5BB-E5ABCCCB6EBF}" type="slidenum">
              <a:rPr lang="en-US" altLang="zh-TW"/>
              <a:pPr>
                <a:defRPr/>
              </a:pPr>
              <a:t>‹#›</a:t>
            </a:fld>
            <a:endParaRPr lang="en-US" altLang="zh-TW" dirty="0"/>
          </a:p>
        </p:txBody>
      </p:sp>
    </p:spTree>
    <p:extLst>
      <p:ext uri="{BB962C8B-B14F-4D97-AF65-F5344CB8AC3E}">
        <p14:creationId xmlns:p14="http://schemas.microsoft.com/office/powerpoint/2010/main" val="1455844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DF3249-60FB-4AC2-8BC7-47F3D6044AB1}" type="slidenum">
              <a:rPr lang="en-US" altLang="zh-TW" b="0" smtClean="0">
                <a:latin typeface="Times New Roman" panose="02020603050405020304" pitchFamily="18" charset="0"/>
              </a:rPr>
              <a:pPr/>
              <a:t>1</a:t>
            </a:fld>
            <a:endParaRPr lang="en-US" altLang="zh-TW" b="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914400" y="4343400"/>
            <a:ext cx="5029200" cy="4114800"/>
          </a:xfrm>
          <a:noFill/>
        </p:spPr>
        <p:txBody>
          <a:bodyPr/>
          <a:lstStyle/>
          <a:p>
            <a:pPr eaLnBrk="1" hangingPunct="1"/>
            <a:endParaRPr lang="zh-TW" altLang="zh-TW"/>
          </a:p>
        </p:txBody>
      </p:sp>
    </p:spTree>
    <p:extLst>
      <p:ext uri="{BB962C8B-B14F-4D97-AF65-F5344CB8AC3E}">
        <p14:creationId xmlns:p14="http://schemas.microsoft.com/office/powerpoint/2010/main" val="142479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B5518C-ABC7-474F-AEE6-AA9835E253BF}" type="slidenum">
              <a:rPr lang="en-US" altLang="zh-TW" b="0" smtClean="0">
                <a:latin typeface="Times New Roman" panose="02020603050405020304" pitchFamily="18" charset="0"/>
              </a:rPr>
              <a:pPr/>
              <a:t>10</a:t>
            </a:fld>
            <a:endParaRPr lang="en-US" altLang="zh-TW"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59956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6CAF23-6831-4DB9-995D-FFF491925D81}" type="slidenum">
              <a:rPr lang="en-US" altLang="zh-TW" b="0" smtClean="0">
                <a:latin typeface="Times New Roman" panose="02020603050405020304" pitchFamily="18" charset="0"/>
              </a:rPr>
              <a:pPr/>
              <a:t>11</a:t>
            </a:fld>
            <a:endParaRPr lang="en-US" altLang="zh-TW"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24886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14C37D-911D-415F-A5F3-3E97DDACE80C}" type="slidenum">
              <a:rPr lang="en-US" altLang="zh-TW" b="0" smtClean="0">
                <a:latin typeface="Times New Roman" panose="02020603050405020304" pitchFamily="18" charset="0"/>
              </a:rPr>
              <a:pPr/>
              <a:t>12</a:t>
            </a:fld>
            <a:endParaRPr lang="en-US" altLang="zh-TW"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31176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328F4D-86BD-472F-999D-8101E653F440}" type="slidenum">
              <a:rPr lang="en-US" altLang="zh-TW" b="0" smtClean="0">
                <a:latin typeface="Times New Roman" panose="02020603050405020304" pitchFamily="18" charset="0"/>
              </a:rPr>
              <a:pPr/>
              <a:t>13</a:t>
            </a:fld>
            <a:endParaRPr lang="en-US" altLang="zh-TW"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912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9166BD-B297-458A-8A34-7CC19A0DEE70}" type="slidenum">
              <a:rPr lang="en-US" altLang="zh-TW" b="0" smtClean="0">
                <a:latin typeface="Times New Roman" panose="02020603050405020304" pitchFamily="18" charset="0"/>
              </a:rPr>
              <a:pPr/>
              <a:t>14</a:t>
            </a:fld>
            <a:endParaRPr lang="en-US" altLang="zh-TW"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953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87BD4B-BC08-4571-A627-D25CC8E1EC05}" type="slidenum">
              <a:rPr lang="en-US" altLang="zh-TW" b="0" smtClean="0">
                <a:latin typeface="Times New Roman" panose="02020603050405020304" pitchFamily="18" charset="0"/>
              </a:rPr>
              <a:pPr/>
              <a:t>15</a:t>
            </a:fld>
            <a:endParaRPr lang="en-US" altLang="zh-TW"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58946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F9CCE5-693F-405E-AAD8-D21E3626B816}" type="slidenum">
              <a:rPr lang="en-US" altLang="zh-TW" b="0" smtClean="0">
                <a:latin typeface="Times New Roman" panose="02020603050405020304" pitchFamily="18" charset="0"/>
              </a:rPr>
              <a:pPr/>
              <a:t>16</a:t>
            </a:fld>
            <a:endParaRPr lang="en-US" altLang="zh-TW"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15416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027301-6956-435B-84EC-F02B85458EAB}" type="slidenum">
              <a:rPr lang="en-US" altLang="zh-TW" b="0" smtClean="0">
                <a:latin typeface="Times New Roman" panose="02020603050405020304" pitchFamily="18" charset="0"/>
              </a:rPr>
              <a:pPr/>
              <a:t>17</a:t>
            </a:fld>
            <a:endParaRPr lang="en-US" altLang="zh-TW"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6981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7926E7-98C2-4517-9CC5-111583304A74}" type="slidenum">
              <a:rPr lang="en-US" altLang="zh-TW" b="0" smtClean="0">
                <a:latin typeface="Times New Roman" panose="02020603050405020304" pitchFamily="18" charset="0"/>
              </a:rPr>
              <a:pPr/>
              <a:t>18</a:t>
            </a:fld>
            <a:endParaRPr lang="en-US" altLang="zh-TW"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49798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C663B0-318D-427C-B55C-302DB9270B37}" type="slidenum">
              <a:rPr lang="en-US" altLang="zh-TW" b="0" smtClean="0">
                <a:latin typeface="Times New Roman" panose="02020603050405020304" pitchFamily="18" charset="0"/>
              </a:rPr>
              <a:pPr/>
              <a:t>19</a:t>
            </a:fld>
            <a:endParaRPr lang="en-US" altLang="zh-TW"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4539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2719136-20DB-460B-800A-DC65D4FA0F87}" type="slidenum">
              <a:rPr lang="en-US" altLang="zh-TW" b="0" smtClean="0">
                <a:latin typeface="Times New Roman" panose="02020603050405020304" pitchFamily="18" charset="0"/>
              </a:rPr>
              <a:pPr/>
              <a:t>2</a:t>
            </a:fld>
            <a:endParaRPr lang="en-US" altLang="zh-TW"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1812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93D6D5B-42E5-4145-83E7-07D605F09649}" type="slidenum">
              <a:rPr lang="en-US" altLang="zh-TW" b="0" smtClean="0">
                <a:latin typeface="Times New Roman" panose="02020603050405020304" pitchFamily="18" charset="0"/>
              </a:rPr>
              <a:pPr/>
              <a:t>20</a:t>
            </a:fld>
            <a:endParaRPr lang="en-US" altLang="zh-TW"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555550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C90EA2-BA83-4452-A006-25CC200FD32D}" type="slidenum">
              <a:rPr lang="en-US" altLang="zh-TW" b="0" smtClean="0">
                <a:latin typeface="Times New Roman" panose="02020603050405020304" pitchFamily="18" charset="0"/>
              </a:rPr>
              <a:pPr/>
              <a:t>21</a:t>
            </a:fld>
            <a:endParaRPr lang="en-US" altLang="zh-TW"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37483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C74095-9F12-4D80-BC94-7AFEB55E720C}" type="slidenum">
              <a:rPr lang="en-US" altLang="zh-TW" b="0" smtClean="0">
                <a:latin typeface="Times New Roman" panose="02020603050405020304" pitchFamily="18" charset="0"/>
              </a:rPr>
              <a:pPr/>
              <a:t>22</a:t>
            </a:fld>
            <a:endParaRPr lang="en-US" altLang="zh-TW"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58081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E3638D-0287-4DF2-B70C-8B07CEEA79ED}" type="slidenum">
              <a:rPr lang="en-US" altLang="zh-TW" b="0" smtClean="0">
                <a:latin typeface="Times New Roman" panose="02020603050405020304" pitchFamily="18" charset="0"/>
              </a:rPr>
              <a:pPr/>
              <a:t>23</a:t>
            </a:fld>
            <a:endParaRPr lang="en-US" altLang="zh-TW"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44512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D0CA58-E283-4D44-9DB3-041628D2D7C4}" type="slidenum">
              <a:rPr lang="en-US" altLang="zh-TW" b="0" smtClean="0">
                <a:latin typeface="Times New Roman" panose="02020603050405020304" pitchFamily="18" charset="0"/>
              </a:rPr>
              <a:pPr/>
              <a:t>24</a:t>
            </a:fld>
            <a:endParaRPr lang="en-US" altLang="zh-TW"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14711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D33933-48E0-4D19-B30A-CE15C80393EB}" type="slidenum">
              <a:rPr lang="en-US" altLang="zh-TW" b="0" smtClean="0">
                <a:latin typeface="Times New Roman" panose="02020603050405020304" pitchFamily="18" charset="0"/>
              </a:rPr>
              <a:pPr/>
              <a:t>25</a:t>
            </a:fld>
            <a:endParaRPr lang="en-US" altLang="zh-TW"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155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B889A9-5C58-4D04-BEC5-D6924F5693AC}" type="slidenum">
              <a:rPr lang="en-US" altLang="zh-TW" b="0" smtClean="0">
                <a:latin typeface="Times New Roman" panose="02020603050405020304" pitchFamily="18" charset="0"/>
              </a:rPr>
              <a:pPr/>
              <a:t>26</a:t>
            </a:fld>
            <a:endParaRPr lang="en-US" altLang="zh-TW"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505724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CDA5B5-A68A-4742-96A7-99ABDFF32BC1}" type="slidenum">
              <a:rPr lang="en-US" altLang="zh-TW" b="0" smtClean="0">
                <a:latin typeface="Times New Roman" panose="02020603050405020304" pitchFamily="18" charset="0"/>
              </a:rPr>
              <a:pPr/>
              <a:t>27</a:t>
            </a:fld>
            <a:endParaRPr lang="en-US" altLang="zh-TW"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06168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E3A6A9-8DBC-4005-8356-2B21DE9E2F07}" type="slidenum">
              <a:rPr lang="en-US" altLang="zh-TW" b="0" smtClean="0">
                <a:latin typeface="Times New Roman" panose="02020603050405020304" pitchFamily="18" charset="0"/>
              </a:rPr>
              <a:pPr/>
              <a:t>28</a:t>
            </a:fld>
            <a:endParaRPr lang="en-US" altLang="zh-TW"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0681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8EA61D9-2101-4089-A06F-C2930688E392}" type="slidenum">
              <a:rPr lang="en-US" altLang="zh-TW" b="0" smtClean="0">
                <a:latin typeface="Times New Roman" panose="02020603050405020304" pitchFamily="18" charset="0"/>
              </a:rPr>
              <a:pPr/>
              <a:t>29</a:t>
            </a:fld>
            <a:endParaRPr lang="en-US" altLang="zh-TW"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03198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6BA888D-E8DF-45FC-850F-F619754C0026}" type="slidenum">
              <a:rPr lang="en-US" altLang="zh-TW" b="0" smtClean="0">
                <a:latin typeface="Times New Roman" panose="02020603050405020304" pitchFamily="18" charset="0"/>
              </a:rPr>
              <a:pPr/>
              <a:t>3</a:t>
            </a:fld>
            <a:endParaRPr lang="en-US" altLang="zh-TW"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87060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DD053C3-F186-4820-AA7B-2771AFCD76F4}" type="slidenum">
              <a:rPr lang="en-US" altLang="zh-TW" b="0" smtClean="0">
                <a:latin typeface="Times New Roman" panose="02020603050405020304" pitchFamily="18" charset="0"/>
              </a:rPr>
              <a:pPr/>
              <a:t>30</a:t>
            </a:fld>
            <a:endParaRPr lang="en-US" altLang="zh-TW" b="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43839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77D06A-0B2F-4118-B54F-F3F0212BB324}" type="slidenum">
              <a:rPr lang="en-US" altLang="zh-TW" b="0" smtClean="0">
                <a:latin typeface="Times New Roman" panose="02020603050405020304" pitchFamily="18" charset="0"/>
              </a:rPr>
              <a:pPr/>
              <a:t>31</a:t>
            </a:fld>
            <a:endParaRPr lang="en-US" altLang="zh-TW" b="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63944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02AB84-E485-45D3-93FE-3986B24FFB95}" type="slidenum">
              <a:rPr lang="en-US" altLang="zh-TW" b="0" smtClean="0">
                <a:latin typeface="Times New Roman" panose="02020603050405020304" pitchFamily="18" charset="0"/>
              </a:rPr>
              <a:pPr/>
              <a:t>32</a:t>
            </a:fld>
            <a:endParaRPr lang="en-US" altLang="zh-TW"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83926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B94E01-DD83-4F83-9D05-941FD765271D}" type="slidenum">
              <a:rPr lang="en-US" altLang="zh-TW" b="0" smtClean="0">
                <a:latin typeface="Times New Roman" panose="02020603050405020304" pitchFamily="18" charset="0"/>
              </a:rPr>
              <a:pPr/>
              <a:t>33</a:t>
            </a:fld>
            <a:endParaRPr lang="en-US" altLang="zh-TW"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796597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B8A87A-6A89-4F50-9731-2A5CC6235D4A}" type="slidenum">
              <a:rPr lang="en-US" altLang="zh-TW" b="0" smtClean="0">
                <a:latin typeface="Times New Roman" panose="02020603050405020304" pitchFamily="18" charset="0"/>
              </a:rPr>
              <a:pPr/>
              <a:t>34</a:t>
            </a:fld>
            <a:endParaRPr lang="en-US" altLang="zh-TW"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20331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0922F1-919A-4774-A72C-E063C5735C0E}" type="slidenum">
              <a:rPr lang="en-US" altLang="zh-TW" b="0" smtClean="0">
                <a:latin typeface="Times New Roman" panose="02020603050405020304" pitchFamily="18" charset="0"/>
              </a:rPr>
              <a:pPr/>
              <a:t>35</a:t>
            </a:fld>
            <a:endParaRPr lang="en-US" altLang="zh-TW"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492108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73CE6E7-E598-46AA-A12A-8BF464FD8735}" type="slidenum">
              <a:rPr lang="en-US" altLang="zh-TW" b="0" smtClean="0">
                <a:latin typeface="Times New Roman" panose="02020603050405020304" pitchFamily="18" charset="0"/>
              </a:rPr>
              <a:pPr/>
              <a:t>36</a:t>
            </a:fld>
            <a:endParaRPr lang="en-US" altLang="zh-TW"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26294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9B9E63-A43A-453D-B8E5-D5323D80D815}" type="slidenum">
              <a:rPr lang="en-US" altLang="zh-TW" b="0" smtClean="0">
                <a:latin typeface="Times New Roman" panose="02020603050405020304" pitchFamily="18" charset="0"/>
              </a:rPr>
              <a:pPr/>
              <a:t>37</a:t>
            </a:fld>
            <a:endParaRPr lang="en-US" altLang="zh-TW"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58666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587B53-EC1C-4EC2-B5B0-94E35FE2E47D}" type="slidenum">
              <a:rPr lang="en-US" altLang="zh-TW" b="0" smtClean="0">
                <a:latin typeface="Times New Roman" panose="02020603050405020304" pitchFamily="18" charset="0"/>
              </a:rPr>
              <a:pPr/>
              <a:t>38</a:t>
            </a:fld>
            <a:endParaRPr lang="en-US" altLang="zh-TW" b="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3505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49A2BF-EBAD-40ED-833B-1E8735083BD9}" type="slidenum">
              <a:rPr lang="en-US" altLang="zh-TW" b="0" smtClean="0">
                <a:latin typeface="Times New Roman" panose="02020603050405020304" pitchFamily="18" charset="0"/>
              </a:rPr>
              <a:pPr/>
              <a:t>39</a:t>
            </a:fld>
            <a:endParaRPr lang="en-US" altLang="zh-TW" b="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6920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658ECC-3C6E-4F14-9D68-04631DAD4651}" type="slidenum">
              <a:rPr lang="en-US" altLang="zh-TW" b="0" smtClean="0">
                <a:latin typeface="Times New Roman" panose="02020603050405020304" pitchFamily="18" charset="0"/>
              </a:rPr>
              <a:pPr/>
              <a:t>4</a:t>
            </a:fld>
            <a:endParaRPr lang="en-US" altLang="zh-TW"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10823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1E65E1-F030-4222-A1AC-75F14D0DEC3F}" type="slidenum">
              <a:rPr lang="en-US" altLang="zh-TW" b="0" smtClean="0">
                <a:latin typeface="Times New Roman" panose="02020603050405020304" pitchFamily="18" charset="0"/>
              </a:rPr>
              <a:pPr/>
              <a:t>40</a:t>
            </a:fld>
            <a:endParaRPr lang="en-US" altLang="zh-TW" b="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356159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0E08AE4-5054-453D-9139-E44FF94F9820}" type="slidenum">
              <a:rPr lang="en-US" altLang="zh-TW" b="0" smtClean="0">
                <a:latin typeface="Times New Roman" panose="02020603050405020304" pitchFamily="18" charset="0"/>
              </a:rPr>
              <a:pPr/>
              <a:t>41</a:t>
            </a:fld>
            <a:endParaRPr lang="en-US" altLang="zh-TW" b="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08715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8D912F-51BE-424E-A5F3-0B3B61F6927A}" type="slidenum">
              <a:rPr lang="en-US" altLang="zh-TW" b="0" smtClean="0">
                <a:latin typeface="Times New Roman" panose="02020603050405020304" pitchFamily="18" charset="0"/>
              </a:rPr>
              <a:pPr/>
              <a:t>42</a:t>
            </a:fld>
            <a:endParaRPr lang="en-US" altLang="zh-TW" b="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68099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DA4CAC-EC32-4B9F-B307-13766C52A743}" type="slidenum">
              <a:rPr lang="en-US" altLang="zh-TW" b="0" smtClean="0">
                <a:latin typeface="Times New Roman" panose="02020603050405020304" pitchFamily="18" charset="0"/>
              </a:rPr>
              <a:pPr/>
              <a:t>43</a:t>
            </a:fld>
            <a:endParaRPr lang="en-US" altLang="zh-TW" b="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528229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7D2758-A5F5-428C-B845-7345BD195E9D}" type="slidenum">
              <a:rPr lang="en-US" altLang="zh-TW" b="0" smtClean="0">
                <a:latin typeface="Times New Roman" panose="02020603050405020304" pitchFamily="18" charset="0"/>
              </a:rPr>
              <a:pPr/>
              <a:t>44</a:t>
            </a:fld>
            <a:endParaRPr lang="en-US" altLang="zh-TW" b="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44488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B68BC5-C6DC-4164-812A-E0A72CDB1109}" type="slidenum">
              <a:rPr lang="en-US" altLang="zh-TW" b="0" smtClean="0">
                <a:latin typeface="Times New Roman" panose="02020603050405020304" pitchFamily="18" charset="0"/>
              </a:rPr>
              <a:pPr/>
              <a:t>45</a:t>
            </a:fld>
            <a:endParaRPr lang="en-US" altLang="zh-TW" b="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717480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B05B385-2783-4FCF-A1EE-DA32D85D08A3}" type="slidenum">
              <a:rPr lang="en-US" altLang="zh-TW" b="0" smtClean="0">
                <a:latin typeface="Times New Roman" panose="02020603050405020304" pitchFamily="18" charset="0"/>
              </a:rPr>
              <a:pPr/>
              <a:t>46</a:t>
            </a:fld>
            <a:endParaRPr lang="en-US" altLang="zh-TW" b="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6523291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DFBA57-F147-4D4E-952A-2D41C6415B78}" type="slidenum">
              <a:rPr lang="en-US" altLang="zh-TW" b="0" smtClean="0">
                <a:latin typeface="Times New Roman" panose="02020603050405020304" pitchFamily="18" charset="0"/>
              </a:rPr>
              <a:pPr/>
              <a:t>47</a:t>
            </a:fld>
            <a:endParaRPr lang="en-US" altLang="zh-TW" b="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591306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067B5C-69DB-43DB-AB7F-2B8064FA671B}" type="slidenum">
              <a:rPr lang="en-US" altLang="zh-TW" b="0" smtClean="0">
                <a:latin typeface="Times New Roman" panose="02020603050405020304" pitchFamily="18" charset="0"/>
              </a:rPr>
              <a:pPr/>
              <a:t>48</a:t>
            </a:fld>
            <a:endParaRPr lang="en-US" altLang="zh-TW" b="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8325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7029B8-4618-47DE-8653-9BF4F6FF3AB9}" type="slidenum">
              <a:rPr lang="en-US" altLang="zh-TW" b="0" smtClean="0">
                <a:latin typeface="Times New Roman" panose="02020603050405020304" pitchFamily="18" charset="0"/>
              </a:rPr>
              <a:pPr/>
              <a:t>49</a:t>
            </a:fld>
            <a:endParaRPr lang="en-US" altLang="zh-TW" b="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4786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EB896C-4C82-47FB-8C25-D72E9DEFBD81}" type="slidenum">
              <a:rPr lang="en-US" altLang="zh-TW" b="0" smtClean="0">
                <a:latin typeface="Times New Roman" panose="02020603050405020304" pitchFamily="18" charset="0"/>
              </a:rPr>
              <a:pPr/>
              <a:t>5</a:t>
            </a:fld>
            <a:endParaRPr lang="en-US" altLang="zh-TW"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863805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D53E775-0ECA-4D0A-8EEC-F4C66F447348}" type="slidenum">
              <a:rPr lang="en-US" altLang="zh-TW" b="0" smtClean="0">
                <a:latin typeface="Times New Roman" panose="02020603050405020304" pitchFamily="18" charset="0"/>
              </a:rPr>
              <a:pPr/>
              <a:t>50</a:t>
            </a:fld>
            <a:endParaRPr lang="en-US" altLang="zh-TW" b="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573129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17C033-1373-426A-BCB9-0370C1FDF52F}" type="slidenum">
              <a:rPr lang="en-US" altLang="zh-TW" b="0" smtClean="0">
                <a:latin typeface="Times New Roman" panose="02020603050405020304" pitchFamily="18" charset="0"/>
              </a:rPr>
              <a:pPr/>
              <a:t>51</a:t>
            </a:fld>
            <a:endParaRPr lang="en-US" altLang="zh-TW" b="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004847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3AA16B-350E-4DC9-852E-18BB6A009E90}" type="slidenum">
              <a:rPr lang="en-US" altLang="zh-TW" b="0" smtClean="0">
                <a:latin typeface="Times New Roman" panose="02020603050405020304" pitchFamily="18" charset="0"/>
              </a:rPr>
              <a:pPr/>
              <a:t>52</a:t>
            </a:fld>
            <a:endParaRPr lang="en-US" altLang="zh-TW" b="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05429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1AB77C4-272B-49A3-B122-3C0FB1DCBA62}" type="slidenum">
              <a:rPr lang="en-US" altLang="zh-TW" b="0" smtClean="0">
                <a:latin typeface="Times New Roman" panose="02020603050405020304" pitchFamily="18" charset="0"/>
              </a:rPr>
              <a:pPr/>
              <a:t>53</a:t>
            </a:fld>
            <a:endParaRPr lang="en-US" altLang="zh-TW" b="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48175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0C3E42-8E10-4EE6-B464-46054A42B9D2}" type="slidenum">
              <a:rPr lang="en-US" altLang="zh-TW" b="0" smtClean="0">
                <a:latin typeface="Times New Roman" panose="02020603050405020304" pitchFamily="18" charset="0"/>
              </a:rPr>
              <a:pPr/>
              <a:t>54</a:t>
            </a:fld>
            <a:endParaRPr lang="en-US" altLang="zh-TW" b="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659946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507E14-2896-4666-8276-BC25246A3035}" type="slidenum">
              <a:rPr lang="en-US" altLang="zh-TW" b="0" smtClean="0">
                <a:latin typeface="Times New Roman" panose="02020603050405020304" pitchFamily="18" charset="0"/>
              </a:rPr>
              <a:pPr/>
              <a:t>55</a:t>
            </a:fld>
            <a:endParaRPr lang="en-US" altLang="zh-TW" b="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680574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AA63075-BD06-46E1-8FF7-D773376167A1}" type="slidenum">
              <a:rPr lang="en-US" altLang="zh-TW" b="0" smtClean="0">
                <a:latin typeface="Times New Roman" panose="02020603050405020304" pitchFamily="18" charset="0"/>
              </a:rPr>
              <a:pPr/>
              <a:t>56</a:t>
            </a:fld>
            <a:endParaRPr lang="en-US" altLang="zh-TW" b="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5351844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7A0B73-CB72-4FC3-8E58-E66AA21B9D0C}" type="slidenum">
              <a:rPr lang="en-US" altLang="zh-TW" b="0" smtClean="0">
                <a:latin typeface="Times New Roman" panose="02020603050405020304" pitchFamily="18" charset="0"/>
              </a:rPr>
              <a:pPr/>
              <a:t>57</a:t>
            </a:fld>
            <a:endParaRPr lang="en-US" altLang="zh-TW" b="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13801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E40151-1F92-456A-B163-1AA469773B9C}" type="slidenum">
              <a:rPr lang="en-US" altLang="zh-TW" b="0" smtClean="0">
                <a:latin typeface="Times New Roman" panose="02020603050405020304" pitchFamily="18" charset="0"/>
              </a:rPr>
              <a:pPr/>
              <a:t>58</a:t>
            </a:fld>
            <a:endParaRPr lang="en-US" altLang="zh-TW" b="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35695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DD4EE22-3CB2-4BF4-8B7C-C701FFB60BD0}" type="slidenum">
              <a:rPr lang="en-US" altLang="zh-TW" b="0" smtClean="0">
                <a:latin typeface="Times New Roman" panose="02020603050405020304" pitchFamily="18" charset="0"/>
              </a:rPr>
              <a:pPr/>
              <a:t>59</a:t>
            </a:fld>
            <a:endParaRPr lang="en-US" altLang="zh-TW" b="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9581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770106-0D78-4DC4-A944-D20DDD75CA79}" type="slidenum">
              <a:rPr lang="en-US" altLang="zh-TW" b="0" smtClean="0">
                <a:latin typeface="Times New Roman" panose="02020603050405020304" pitchFamily="18" charset="0"/>
              </a:rPr>
              <a:pPr/>
              <a:t>6</a:t>
            </a:fld>
            <a:endParaRPr lang="en-US" altLang="zh-TW"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977285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9A3111-DD2F-438A-9047-5EC05A844F6C}" type="slidenum">
              <a:rPr lang="en-US" altLang="zh-TW" b="0" smtClean="0">
                <a:latin typeface="Times New Roman" panose="02020603050405020304" pitchFamily="18" charset="0"/>
              </a:rPr>
              <a:pPr/>
              <a:t>60</a:t>
            </a:fld>
            <a:endParaRPr lang="en-US" altLang="zh-TW" b="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75289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536D68A-5B9E-4F09-8B78-B4B180B818F2}" type="slidenum">
              <a:rPr lang="en-US" altLang="zh-TW" b="0" smtClean="0">
                <a:latin typeface="Times New Roman" panose="02020603050405020304" pitchFamily="18" charset="0"/>
              </a:rPr>
              <a:pPr/>
              <a:t>61</a:t>
            </a:fld>
            <a:endParaRPr lang="en-US" altLang="zh-TW" b="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342106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8D7CA6-16B5-4F64-8CA3-CD2FF23EDE1B}" type="slidenum">
              <a:rPr lang="en-US" altLang="zh-TW" b="0" smtClean="0">
                <a:latin typeface="Times New Roman" panose="02020603050405020304" pitchFamily="18" charset="0"/>
              </a:rPr>
              <a:pPr/>
              <a:t>62</a:t>
            </a:fld>
            <a:endParaRPr lang="en-US" altLang="zh-TW"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146949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669ECE-C14F-4C08-A43F-C56B85DD827D}" type="slidenum">
              <a:rPr lang="en-US" altLang="zh-TW" b="0" smtClean="0">
                <a:latin typeface="Times New Roman" panose="02020603050405020304" pitchFamily="18" charset="0"/>
              </a:rPr>
              <a:pPr/>
              <a:t>63</a:t>
            </a:fld>
            <a:endParaRPr lang="en-US" altLang="zh-TW" b="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669030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C3FFB0-F4C9-4332-A691-23BE103690C1}" type="slidenum">
              <a:rPr lang="en-US" altLang="zh-TW" b="0" smtClean="0">
                <a:latin typeface="Times New Roman" panose="02020603050405020304" pitchFamily="18" charset="0"/>
              </a:rPr>
              <a:pPr/>
              <a:t>64</a:t>
            </a:fld>
            <a:endParaRPr lang="en-US" altLang="zh-TW" b="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7902560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E606AA-7BBC-45A4-809E-DE0471418986}" type="slidenum">
              <a:rPr lang="en-US" altLang="zh-TW" b="0" smtClean="0">
                <a:latin typeface="Times New Roman" panose="02020603050405020304" pitchFamily="18" charset="0"/>
              </a:rPr>
              <a:pPr/>
              <a:t>65</a:t>
            </a:fld>
            <a:endParaRPr lang="en-US" altLang="zh-TW" b="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385479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BE17D4-5D9D-47A5-960A-204C26A071F6}" type="slidenum">
              <a:rPr lang="en-US" altLang="zh-TW" b="0" smtClean="0">
                <a:latin typeface="Times New Roman" panose="02020603050405020304" pitchFamily="18" charset="0"/>
              </a:rPr>
              <a:pPr/>
              <a:t>66</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61245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F1A5EB-CD0F-4C38-8F08-DB4D7F36C856}" type="slidenum">
              <a:rPr lang="en-US" altLang="zh-TW" b="0" smtClean="0">
                <a:latin typeface="Times New Roman" panose="02020603050405020304" pitchFamily="18" charset="0"/>
              </a:rPr>
              <a:pPr/>
              <a:t>67</a:t>
            </a:fld>
            <a:endParaRPr lang="en-US" altLang="zh-TW" b="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406359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3E7C8F-C2C0-42BD-87DF-47BDDDF6487F}" type="slidenum">
              <a:rPr lang="en-US" altLang="zh-TW" b="0" smtClean="0">
                <a:latin typeface="Times New Roman" panose="02020603050405020304" pitchFamily="18" charset="0"/>
              </a:rPr>
              <a:pPr/>
              <a:t>68</a:t>
            </a:fld>
            <a:endParaRPr lang="en-US" altLang="zh-TW" b="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431716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F73F7F-1DB9-4FEE-A0D9-71EC35863975}" type="slidenum">
              <a:rPr lang="en-US" altLang="zh-TW" b="0" smtClean="0">
                <a:latin typeface="Times New Roman" panose="02020603050405020304" pitchFamily="18" charset="0"/>
              </a:rPr>
              <a:pPr/>
              <a:t>69</a:t>
            </a:fld>
            <a:endParaRPr lang="en-US" altLang="zh-TW" b="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1258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48BE75-C6B7-49BA-92B0-D304AE6BD346}" type="slidenum">
              <a:rPr lang="en-US" altLang="zh-TW" b="0" smtClean="0">
                <a:latin typeface="Times New Roman" panose="02020603050405020304" pitchFamily="18" charset="0"/>
              </a:rPr>
              <a:pPr/>
              <a:t>7</a:t>
            </a:fld>
            <a:endParaRPr lang="en-US" altLang="zh-TW"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880889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6EBF14-E7F7-4A3B-B6D6-5EF4262CC2D6}" type="slidenum">
              <a:rPr lang="en-US" altLang="zh-TW" b="0" smtClean="0">
                <a:latin typeface="Times New Roman" panose="02020603050405020304" pitchFamily="18" charset="0"/>
              </a:rPr>
              <a:pPr/>
              <a:t>70</a:t>
            </a:fld>
            <a:endParaRPr lang="en-US" altLang="zh-TW" b="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76593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2D8D42-D102-44AF-8A06-2993D337203C}" type="slidenum">
              <a:rPr lang="en-US" altLang="zh-TW" b="0" smtClean="0">
                <a:latin typeface="Times New Roman" panose="02020603050405020304" pitchFamily="18" charset="0"/>
              </a:rPr>
              <a:pPr/>
              <a:t>71</a:t>
            </a:fld>
            <a:endParaRPr lang="en-US" altLang="zh-TW" b="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8655456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16DC0E-81A5-4B19-8DBD-5C0BAE467371}" type="slidenum">
              <a:rPr lang="en-US" altLang="zh-TW" b="0" smtClean="0">
                <a:latin typeface="Times New Roman" panose="02020603050405020304" pitchFamily="18" charset="0"/>
              </a:rPr>
              <a:pPr/>
              <a:t>72</a:t>
            </a:fld>
            <a:endParaRPr lang="en-US" altLang="zh-TW" b="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621260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3FCAD1-1062-4BEB-AEEA-0AAFFAE7A0BF}" type="slidenum">
              <a:rPr lang="en-US" altLang="zh-TW" b="0" smtClean="0">
                <a:latin typeface="Times New Roman" panose="02020603050405020304" pitchFamily="18" charset="0"/>
              </a:rPr>
              <a:pPr/>
              <a:t>73</a:t>
            </a:fld>
            <a:endParaRPr lang="en-US" altLang="zh-TW" b="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326848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5506B4-97BB-482C-981E-0EBE0FB88DCB}" type="slidenum">
              <a:rPr lang="en-US" altLang="zh-TW" b="0" smtClean="0">
                <a:latin typeface="Times New Roman" panose="02020603050405020304" pitchFamily="18" charset="0"/>
              </a:rPr>
              <a:pPr/>
              <a:t>74</a:t>
            </a:fld>
            <a:endParaRPr lang="en-US" altLang="zh-TW" b="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232856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78F75E8-33BC-4C2B-ABDB-EE642AABC2F8}" type="slidenum">
              <a:rPr lang="en-US" altLang="zh-TW" b="0" smtClean="0">
                <a:latin typeface="Times New Roman" panose="02020603050405020304" pitchFamily="18" charset="0"/>
              </a:rPr>
              <a:pPr/>
              <a:t>75</a:t>
            </a:fld>
            <a:endParaRPr lang="en-US" altLang="zh-TW" b="0">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949161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6F29A4-F7CB-462B-BA4A-074D713AFDB6}" type="slidenum">
              <a:rPr lang="en-US" altLang="zh-TW" b="0" smtClean="0">
                <a:latin typeface="Times New Roman" panose="02020603050405020304" pitchFamily="18" charset="0"/>
              </a:rPr>
              <a:pPr/>
              <a:t>76</a:t>
            </a:fld>
            <a:endParaRPr lang="en-US" altLang="zh-TW" b="0">
              <a:latin typeface="Times New Roman" panose="02020603050405020304" pitchFamily="18"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329155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11E93F9-2DD7-4B85-BB6C-7809EB169154}" type="slidenum">
              <a:rPr lang="en-US" altLang="zh-TW" b="0" smtClean="0">
                <a:latin typeface="Times New Roman" panose="02020603050405020304" pitchFamily="18" charset="0"/>
              </a:rPr>
              <a:pPr/>
              <a:t>77</a:t>
            </a:fld>
            <a:endParaRPr lang="en-US" altLang="zh-TW" b="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053837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EF6EFDF-D681-4E2C-BCEF-0C6E8671BEC7}" type="slidenum">
              <a:rPr lang="en-US" altLang="zh-TW" b="0" smtClean="0">
                <a:latin typeface="Times New Roman" panose="02020603050405020304" pitchFamily="18" charset="0"/>
              </a:rPr>
              <a:pPr/>
              <a:t>78</a:t>
            </a:fld>
            <a:endParaRPr lang="en-US" altLang="zh-TW" b="0">
              <a:latin typeface="Times New Roman" panose="02020603050405020304" pitchFamily="18"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777864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04CFBF-997E-48F4-A63A-94A230C12982}" type="slidenum">
              <a:rPr lang="en-US" altLang="zh-TW" b="0" smtClean="0">
                <a:latin typeface="Times New Roman" panose="02020603050405020304" pitchFamily="18" charset="0"/>
              </a:rPr>
              <a:pPr/>
              <a:t>79</a:t>
            </a:fld>
            <a:endParaRPr lang="en-US" altLang="zh-TW" b="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2025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BA2062B-E441-4447-971A-213E8C43D9D1}" type="slidenum">
              <a:rPr lang="en-US" altLang="zh-TW" b="0" smtClean="0">
                <a:latin typeface="Times New Roman" panose="02020603050405020304" pitchFamily="18" charset="0"/>
              </a:rPr>
              <a:pPr/>
              <a:t>8</a:t>
            </a:fld>
            <a:endParaRPr lang="en-US" altLang="zh-TW"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343489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98F596-0111-4423-A385-200F182B79FE}" type="slidenum">
              <a:rPr lang="en-US" altLang="zh-TW" b="0" smtClean="0">
                <a:latin typeface="Times New Roman" panose="02020603050405020304" pitchFamily="18" charset="0"/>
              </a:rPr>
              <a:pPr/>
              <a:t>80</a:t>
            </a:fld>
            <a:endParaRPr lang="en-US" altLang="zh-TW" b="0">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505941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45897F-5D18-43E0-A5CA-9D5AE627DAC0}" type="slidenum">
              <a:rPr lang="en-US" altLang="zh-TW" b="0" smtClean="0">
                <a:latin typeface="Times New Roman" panose="02020603050405020304" pitchFamily="18" charset="0"/>
              </a:rPr>
              <a:pPr/>
              <a:t>81</a:t>
            </a:fld>
            <a:endParaRPr lang="en-US" altLang="zh-TW" b="0">
              <a:latin typeface="Times New Roman" panose="02020603050405020304"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088846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72BECE9-D9ED-43E0-B7E3-CEAC73A102EF}" type="slidenum">
              <a:rPr lang="en-US" altLang="zh-TW" b="0" smtClean="0">
                <a:latin typeface="Times New Roman" panose="02020603050405020304" pitchFamily="18" charset="0"/>
              </a:rPr>
              <a:pPr/>
              <a:t>82</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742341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910666-9D8E-461E-A72C-DF91EE739BFA}" type="slidenum">
              <a:rPr lang="en-US" altLang="zh-TW" b="0" smtClean="0">
                <a:latin typeface="Times New Roman" panose="02020603050405020304" pitchFamily="18" charset="0"/>
              </a:rPr>
              <a:pPr/>
              <a:t>83</a:t>
            </a:fld>
            <a:endParaRPr lang="en-US" altLang="zh-TW" b="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641277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9C477B-8E68-430B-A1F8-588537DF8680}" type="slidenum">
              <a:rPr lang="en-US" altLang="zh-TW" b="0" smtClean="0">
                <a:latin typeface="Times New Roman" panose="02020603050405020304" pitchFamily="18" charset="0"/>
              </a:rPr>
              <a:pPr/>
              <a:t>84</a:t>
            </a:fld>
            <a:endParaRPr lang="en-US" altLang="zh-TW" b="0">
              <a:latin typeface="Times New Roman" panose="02020603050405020304"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007259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BF0FD6-5516-4D34-8AAA-6237B0BC88FB}" type="slidenum">
              <a:rPr lang="en-US" altLang="zh-TW" b="0" smtClean="0">
                <a:latin typeface="Times New Roman" panose="02020603050405020304" pitchFamily="18" charset="0"/>
              </a:rPr>
              <a:pPr/>
              <a:t>85</a:t>
            </a:fld>
            <a:endParaRPr lang="en-US" altLang="zh-TW" b="0">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7920512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30E6B8B-BA71-45BF-B722-A42D21D8F9E5}" type="slidenum">
              <a:rPr lang="en-US" altLang="zh-TW" b="0" smtClean="0">
                <a:latin typeface="Times New Roman" panose="02020603050405020304" pitchFamily="18" charset="0"/>
              </a:rPr>
              <a:pPr/>
              <a:t>86</a:t>
            </a:fld>
            <a:endParaRPr lang="en-US" altLang="zh-TW" b="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022137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9601DBC-DF22-4898-B867-CCB1B0D3121A}" type="slidenum">
              <a:rPr lang="en-US" altLang="zh-TW" b="0" smtClean="0">
                <a:latin typeface="Times New Roman" panose="02020603050405020304" pitchFamily="18" charset="0"/>
              </a:rPr>
              <a:pPr/>
              <a:t>87</a:t>
            </a:fld>
            <a:endParaRPr lang="en-US" altLang="zh-TW" b="0">
              <a:latin typeface="Times New Roman" panose="02020603050405020304"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827843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0FF9A90-C120-4883-8421-0E14756BBBCE}" type="slidenum">
              <a:rPr lang="en-US" altLang="zh-TW" b="0" smtClean="0">
                <a:latin typeface="Times New Roman" panose="02020603050405020304" pitchFamily="18" charset="0"/>
              </a:rPr>
              <a:pPr/>
              <a:t>88</a:t>
            </a:fld>
            <a:endParaRPr lang="en-US" altLang="zh-TW" b="0">
              <a:latin typeface="Times New Roman" panose="02020603050405020304" pitchFamily="18"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51014005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FF4756-CB4A-4ABC-BD54-E5F18AC3C00C}" type="slidenum">
              <a:rPr lang="en-US" altLang="zh-TW" b="0" smtClean="0">
                <a:latin typeface="Times New Roman" panose="02020603050405020304" pitchFamily="18" charset="0"/>
              </a:rPr>
              <a:pPr/>
              <a:t>89</a:t>
            </a:fld>
            <a:endParaRPr lang="en-US" altLang="zh-TW" b="0">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0790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667920-B88C-411A-9A78-2AEC0D4BC734}" type="slidenum">
              <a:rPr lang="en-US" altLang="zh-TW" b="0" smtClean="0">
                <a:latin typeface="Times New Roman" panose="02020603050405020304" pitchFamily="18" charset="0"/>
              </a:rPr>
              <a:pPr/>
              <a:t>9</a:t>
            </a:fld>
            <a:endParaRPr lang="en-US" altLang="zh-TW"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686879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B6D508-B4E0-4491-8A72-688934EB3368}" type="slidenum">
              <a:rPr lang="en-US" altLang="zh-TW" b="0" smtClean="0">
                <a:latin typeface="Times New Roman" panose="02020603050405020304" pitchFamily="18" charset="0"/>
              </a:rPr>
              <a:pPr/>
              <a:t>90</a:t>
            </a:fld>
            <a:endParaRPr lang="en-US" altLang="zh-TW" b="0">
              <a:latin typeface="Times New Roman" panose="02020603050405020304" pitchFamily="18"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9244439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469303-2F24-4E2E-9961-6F6FA82D3C6B}" type="slidenum">
              <a:rPr lang="en-US" altLang="zh-TW" b="0" smtClean="0">
                <a:latin typeface="Times New Roman" panose="02020603050405020304" pitchFamily="18" charset="0"/>
              </a:rPr>
              <a:pPr/>
              <a:t>91</a:t>
            </a:fld>
            <a:endParaRPr lang="en-US" altLang="zh-TW" b="0">
              <a:latin typeface="Times New Roman" panose="02020603050405020304" pitchFamily="18"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47614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itchFamily="18" charset="-12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dirty="0">
                <a:latin typeface="McGrawHill-Italic" pitchFamily="2" charset="0"/>
              </a:rPr>
              <a:t>McGraw-Hill</a:t>
            </a:r>
            <a:endParaRPr lang="en-US" altLang="en-US" sz="2400" b="0" dirty="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dirty="0">
                <a:latin typeface="McGrawHill-Italic" pitchFamily="2" charset="0"/>
              </a:rPr>
              <a:t>The McGraw-Hill Companies, Inc., 2000</a:t>
            </a:r>
            <a:endParaRPr lang="en-US" altLang="en-US" sz="2400" b="0" dirty="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itchFamily="18" charset="-120"/>
              </a:defRPr>
            </a:lvl1pPr>
          </a:lstStyle>
          <a:p>
            <a:pPr>
              <a:defRPr/>
            </a:pPr>
            <a:endParaRPr lang="en-US" altLang="zh-TW"/>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zh-TW"/>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E88B8C3-0DFE-47F2-8341-593F04D48E09}" type="slidenum">
              <a:rPr lang="en-US" altLang="zh-TW"/>
              <a:pPr>
                <a:defRPr/>
              </a:pPr>
              <a:t>‹#›</a:t>
            </a:fld>
            <a:endParaRPr lang="en-US" altLang="zh-TW" dirty="0"/>
          </a:p>
        </p:txBody>
      </p:sp>
    </p:spTree>
    <p:extLst>
      <p:ext uri="{BB962C8B-B14F-4D97-AF65-F5344CB8AC3E}">
        <p14:creationId xmlns:p14="http://schemas.microsoft.com/office/powerpoint/2010/main" val="37727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136A711D-F5C1-4A0E-AD41-D4FA2C152E96}" type="slidenum">
              <a:rPr lang="en-US" altLang="zh-TW"/>
              <a:pPr>
                <a:defRPr/>
              </a:pPr>
              <a:t>‹#›</a:t>
            </a:fld>
            <a:endParaRPr lang="en-US" altLang="zh-TW" dirty="0"/>
          </a:p>
        </p:txBody>
      </p:sp>
    </p:spTree>
    <p:extLst>
      <p:ext uri="{BB962C8B-B14F-4D97-AF65-F5344CB8AC3E}">
        <p14:creationId xmlns:p14="http://schemas.microsoft.com/office/powerpoint/2010/main" val="16718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AA902B3-E1A9-4380-B1D2-A2B21A681D95}" type="slidenum">
              <a:rPr lang="en-US" altLang="zh-TW"/>
              <a:pPr>
                <a:defRPr/>
              </a:pPr>
              <a:t>‹#›</a:t>
            </a:fld>
            <a:endParaRPr lang="en-US" altLang="zh-TW" dirty="0"/>
          </a:p>
        </p:txBody>
      </p:sp>
    </p:spTree>
    <p:extLst>
      <p:ext uri="{BB962C8B-B14F-4D97-AF65-F5344CB8AC3E}">
        <p14:creationId xmlns:p14="http://schemas.microsoft.com/office/powerpoint/2010/main" val="332553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A4F53608-E6BA-497D-95F5-CBF8B18E8BC8}" type="slidenum">
              <a:rPr lang="en-US" altLang="zh-TW"/>
              <a:pPr>
                <a:defRPr/>
              </a:pPr>
              <a:t>‹#›</a:t>
            </a:fld>
            <a:endParaRPr lang="en-US" altLang="zh-TW" dirty="0"/>
          </a:p>
        </p:txBody>
      </p:sp>
    </p:spTree>
    <p:extLst>
      <p:ext uri="{BB962C8B-B14F-4D97-AF65-F5344CB8AC3E}">
        <p14:creationId xmlns:p14="http://schemas.microsoft.com/office/powerpoint/2010/main" val="3819147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8ECCC3C-FD73-49E0-ABD3-CF9FBB32CFEF}" type="slidenum">
              <a:rPr lang="en-US" altLang="zh-TW"/>
              <a:pPr>
                <a:defRPr/>
              </a:pPr>
              <a:t>‹#›</a:t>
            </a:fld>
            <a:endParaRPr lang="en-US" altLang="zh-TW" dirty="0"/>
          </a:p>
        </p:txBody>
      </p:sp>
    </p:spTree>
    <p:extLst>
      <p:ext uri="{BB962C8B-B14F-4D97-AF65-F5344CB8AC3E}">
        <p14:creationId xmlns:p14="http://schemas.microsoft.com/office/powerpoint/2010/main" val="32350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2940EC3-5971-4CEF-9A16-A87C9B44AA26}" type="slidenum">
              <a:rPr lang="en-US" altLang="zh-TW"/>
              <a:pPr>
                <a:defRPr/>
              </a:pPr>
              <a:t>‹#›</a:t>
            </a:fld>
            <a:endParaRPr lang="en-US" altLang="zh-TW" dirty="0"/>
          </a:p>
        </p:txBody>
      </p:sp>
    </p:spTree>
    <p:extLst>
      <p:ext uri="{BB962C8B-B14F-4D97-AF65-F5344CB8AC3E}">
        <p14:creationId xmlns:p14="http://schemas.microsoft.com/office/powerpoint/2010/main" val="373741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7562C00A-73A8-47F7-B4EB-D71CD0954E83}" type="slidenum">
              <a:rPr lang="en-US" altLang="zh-TW"/>
              <a:pPr>
                <a:defRPr/>
              </a:pPr>
              <a:t>‹#›</a:t>
            </a:fld>
            <a:endParaRPr lang="en-US" altLang="zh-TW" dirty="0"/>
          </a:p>
        </p:txBody>
      </p:sp>
    </p:spTree>
    <p:extLst>
      <p:ext uri="{BB962C8B-B14F-4D97-AF65-F5344CB8AC3E}">
        <p14:creationId xmlns:p14="http://schemas.microsoft.com/office/powerpoint/2010/main" val="279976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1180220C-26F1-4FA4-B10C-D767DD117A28}" type="slidenum">
              <a:rPr lang="en-US" altLang="zh-TW"/>
              <a:pPr>
                <a:defRPr/>
              </a:pPr>
              <a:t>‹#›</a:t>
            </a:fld>
            <a:endParaRPr lang="en-US" altLang="zh-TW" dirty="0"/>
          </a:p>
        </p:txBody>
      </p:sp>
    </p:spTree>
    <p:extLst>
      <p:ext uri="{BB962C8B-B14F-4D97-AF65-F5344CB8AC3E}">
        <p14:creationId xmlns:p14="http://schemas.microsoft.com/office/powerpoint/2010/main" val="335797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E2E48D97-F78B-4E75-978F-8A2E0A5973B1}" type="slidenum">
              <a:rPr lang="en-US" altLang="zh-TW"/>
              <a:pPr>
                <a:defRPr/>
              </a:pPr>
              <a:t>‹#›</a:t>
            </a:fld>
            <a:endParaRPr lang="en-US" altLang="zh-TW" dirty="0"/>
          </a:p>
        </p:txBody>
      </p:sp>
    </p:spTree>
    <p:extLst>
      <p:ext uri="{BB962C8B-B14F-4D97-AF65-F5344CB8AC3E}">
        <p14:creationId xmlns:p14="http://schemas.microsoft.com/office/powerpoint/2010/main" val="142246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EC1392EF-FFA9-4E77-B2B1-248A1DD1E6BE}" type="slidenum">
              <a:rPr lang="en-US" altLang="zh-TW"/>
              <a:pPr>
                <a:defRPr/>
              </a:pPr>
              <a:t>‹#›</a:t>
            </a:fld>
            <a:endParaRPr lang="en-US" altLang="zh-TW" dirty="0"/>
          </a:p>
        </p:txBody>
      </p:sp>
    </p:spTree>
    <p:extLst>
      <p:ext uri="{BB962C8B-B14F-4D97-AF65-F5344CB8AC3E}">
        <p14:creationId xmlns:p14="http://schemas.microsoft.com/office/powerpoint/2010/main" val="15993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2473D9DF-E622-42DF-89A2-B031C96022D0}" type="slidenum">
              <a:rPr lang="en-US" altLang="zh-TW"/>
              <a:pPr>
                <a:defRPr/>
              </a:pPr>
              <a:t>‹#›</a:t>
            </a:fld>
            <a:endParaRPr lang="en-US" altLang="zh-TW" dirty="0"/>
          </a:p>
        </p:txBody>
      </p:sp>
    </p:spTree>
    <p:extLst>
      <p:ext uri="{BB962C8B-B14F-4D97-AF65-F5344CB8AC3E}">
        <p14:creationId xmlns:p14="http://schemas.microsoft.com/office/powerpoint/2010/main" val="143093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29593D3A-73EC-4818-84FD-5C7FC7D3049E}" type="slidenum">
              <a:rPr lang="en-US" altLang="zh-TW"/>
              <a:pPr>
                <a:defRPr/>
              </a:pPr>
              <a:t>‹#›</a:t>
            </a:fld>
            <a:endParaRPr lang="en-US" altLang="zh-TW" dirty="0"/>
          </a:p>
        </p:txBody>
      </p:sp>
    </p:spTree>
    <p:extLst>
      <p:ext uri="{BB962C8B-B14F-4D97-AF65-F5344CB8AC3E}">
        <p14:creationId xmlns:p14="http://schemas.microsoft.com/office/powerpoint/2010/main" val="208317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FD6F12DE-2860-47A6-AD06-8A35AF5BC4C3}" type="slidenum">
              <a:rPr lang="en-US" altLang="zh-TW"/>
              <a:pPr>
                <a:defRPr/>
              </a:pPr>
              <a:t>‹#›</a:t>
            </a:fld>
            <a:endParaRPr lang="en-US" altLang="zh-TW" dirty="0"/>
          </a:p>
        </p:txBody>
      </p:sp>
    </p:spTree>
    <p:extLst>
      <p:ext uri="{BB962C8B-B14F-4D97-AF65-F5344CB8AC3E}">
        <p14:creationId xmlns:p14="http://schemas.microsoft.com/office/powerpoint/2010/main" val="266397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960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en-US" altLang="zh-TW"/>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itchFamily="18" charset="-120"/>
              </a:defRPr>
            </a:lvl1pPr>
          </a:lstStyle>
          <a:p>
            <a:pPr>
              <a:defRPr/>
            </a:pPr>
            <a:fld id="{C14A3DF4-1B03-40EC-A066-D0A9E65B21FD}"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4115"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image" Target="../media/image23.png"/><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61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7E1437-783D-4DDB-9C2C-91B3759DF809}" type="slidenum">
              <a:rPr lang="en-US" altLang="zh-TW" b="0" smtClean="0">
                <a:ea typeface="新細明體" charset="-120"/>
              </a:rPr>
              <a:pPr/>
              <a:t>1</a:t>
            </a:fld>
            <a:endParaRPr lang="en-US" altLang="zh-TW" b="0">
              <a:ea typeface="新細明體" charset="-120"/>
            </a:endParaRPr>
          </a:p>
        </p:txBody>
      </p:sp>
      <p:sp>
        <p:nvSpPr>
          <p:cNvPr id="6148"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charset="-120"/>
              </a:rPr>
              <a:t>Copyright </a:t>
            </a:r>
            <a:r>
              <a:rPr lang="en-US" altLang="zh-TW" sz="1000" b="0">
                <a:latin typeface="Arial" panose="020B0604020202020204" pitchFamily="34" charset="0"/>
                <a:ea typeface="新細明體" charset="-120"/>
                <a:cs typeface="Times New Roman" panose="02020603050405020304" pitchFamily="18" charset="0"/>
              </a:rPr>
              <a:t>© </a:t>
            </a:r>
            <a:r>
              <a:rPr lang="en-US" altLang="zh-TW" sz="1000" b="0">
                <a:latin typeface="Arial" panose="020B0604020202020204" pitchFamily="34" charset="0"/>
                <a:ea typeface="新細明體" charset="-120"/>
              </a:rPr>
              <a:t>The McGraw-Hill Companies, Inc. Permission required for reproduction or display.</a:t>
            </a:r>
          </a:p>
        </p:txBody>
      </p:sp>
      <p:sp>
        <p:nvSpPr>
          <p:cNvPr id="6149" name="Text Box 6"/>
          <p:cNvSpPr txBox="1">
            <a:spLocks noChangeArrowheads="1"/>
          </p:cNvSpPr>
          <p:nvPr/>
        </p:nvSpPr>
        <p:spPr bwMode="auto">
          <a:xfrm>
            <a:off x="263525" y="2209800"/>
            <a:ext cx="8253413" cy="523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2800">
                <a:latin typeface="Times" panose="02020603050405020304" pitchFamily="18" charset="0"/>
                <a:ea typeface="新細明體" charset="-120"/>
              </a:rPr>
              <a:t>Transmission Control Protocol (TCP)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30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E1BBC2-FA90-4D37-8116-B19F3EBCDD15}" type="slidenum">
              <a:rPr lang="en-US" altLang="zh-TW" b="0" smtClean="0">
                <a:ea typeface="新細明體" charset="-120"/>
              </a:rPr>
              <a:pPr/>
              <a:t>10</a:t>
            </a:fld>
            <a:endParaRPr lang="en-US" altLang="zh-TW" b="0">
              <a:ea typeface="新細明體" charset="-120"/>
            </a:endParaRPr>
          </a:p>
        </p:txBody>
      </p:sp>
      <p:sp>
        <p:nvSpPr>
          <p:cNvPr id="3072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segments</a:t>
            </a:r>
          </a:p>
        </p:txBody>
      </p:sp>
      <p:sp>
        <p:nvSpPr>
          <p:cNvPr id="307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7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7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7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7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7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7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524000" y="533400"/>
            <a:ext cx="1458913" cy="400050"/>
          </a:xfrm>
          <a:prstGeom prst="rect">
            <a:avLst/>
          </a:prstGeom>
        </p:spPr>
        <p:txBody>
          <a:bodyPr wrap="none">
            <a:spAutoFit/>
          </a:bodyPr>
          <a:lstStyle/>
          <a:p>
            <a:pPr>
              <a:defRPr/>
            </a:pPr>
            <a:r>
              <a:rPr lang="en-US" sz="2000" dirty="0">
                <a:latin typeface="+mn-lt"/>
              </a:rPr>
              <a:t>Segments</a:t>
            </a:r>
          </a:p>
        </p:txBody>
      </p:sp>
      <p:sp>
        <p:nvSpPr>
          <p:cNvPr id="3" name="Rectangle 2"/>
          <p:cNvSpPr/>
          <p:nvPr/>
        </p:nvSpPr>
        <p:spPr>
          <a:xfrm>
            <a:off x="265113" y="1052513"/>
            <a:ext cx="8580437" cy="2032000"/>
          </a:xfrm>
          <a:prstGeom prst="rect">
            <a:avLst/>
          </a:prstGeom>
        </p:spPr>
        <p:txBody>
          <a:bodyPr>
            <a:spAutoFit/>
          </a:bodyPr>
          <a:lstStyle/>
          <a:p>
            <a:pPr algn="just">
              <a:defRPr/>
            </a:pPr>
            <a:r>
              <a:rPr lang="en-US" b="0" dirty="0">
                <a:latin typeface="+mn-lt"/>
              </a:rPr>
              <a:t>TCP groups a number of bytes together into a packet called a </a:t>
            </a:r>
            <a:r>
              <a:rPr lang="en-US" b="0" i="1" dirty="0">
                <a:solidFill>
                  <a:srgbClr val="FF0000"/>
                </a:solidFill>
                <a:latin typeface="+mn-lt"/>
              </a:rPr>
              <a:t>segment</a:t>
            </a:r>
            <a:r>
              <a:rPr lang="en-US" b="0" dirty="0">
                <a:solidFill>
                  <a:srgbClr val="FF0000"/>
                </a:solidFill>
                <a:latin typeface="+mn-lt"/>
              </a:rPr>
              <a:t>.</a:t>
            </a:r>
          </a:p>
          <a:p>
            <a:pPr algn="just">
              <a:defRPr/>
            </a:pPr>
            <a:endParaRPr lang="en-US" b="0" dirty="0">
              <a:latin typeface="+mn-lt"/>
            </a:endParaRPr>
          </a:p>
          <a:p>
            <a:pPr algn="just">
              <a:defRPr/>
            </a:pPr>
            <a:r>
              <a:rPr lang="en-US" b="0" dirty="0"/>
              <a:t>Segments are not necessarily all the same size. </a:t>
            </a:r>
          </a:p>
          <a:p>
            <a:pPr algn="just">
              <a:defRPr/>
            </a:pPr>
            <a:endParaRPr lang="en-US" b="0" dirty="0"/>
          </a:p>
          <a:p>
            <a:pPr algn="just">
              <a:defRPr/>
            </a:pPr>
            <a:r>
              <a:rPr lang="en-US" b="0" dirty="0"/>
              <a:t>Figure shows one segment carrying 3 bytes and the other carrying 5 bytes. </a:t>
            </a:r>
          </a:p>
          <a:p>
            <a:pPr algn="just">
              <a:defRPr/>
            </a:pPr>
            <a:endParaRPr lang="en-US" b="0" dirty="0"/>
          </a:p>
          <a:p>
            <a:pPr algn="just">
              <a:defRPr/>
            </a:pPr>
            <a:r>
              <a:rPr lang="en-US" b="0" dirty="0"/>
              <a:t>In reality, segments carry hundreds, if not thousands, of bytes.</a:t>
            </a:r>
            <a:endParaRPr lang="en-US" dirty="0"/>
          </a:p>
        </p:txBody>
      </p:sp>
      <p:pic>
        <p:nvPicPr>
          <p:cNvPr id="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3678238"/>
            <a:ext cx="26146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438" y="3695700"/>
            <a:ext cx="25146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0275" y="5807075"/>
            <a:ext cx="229393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
                                        <p:tgtEl>
                                          <p:spTgt spid="14"/>
                                        </p:tgtEl>
                                      </p:cBhvr>
                                    </p:animEffect>
                                  </p:childTnLst>
                                </p:cTn>
                              </p:par>
                              <p:par>
                                <p:cTn id="8" presetID="1" presetClass="entr" presetSubtype="0" fill="hold" nodeType="withEffect">
                                  <p:stCondLst>
                                    <p:cond delay="0"/>
                                  </p:stCondLst>
                                  <p:childTnLst>
                                    <p:set>
                                      <p:cBhvr>
                                        <p:cTn id="9" dur="1" fill="hold">
                                          <p:stCondLst>
                                            <p:cond delay="9"/>
                                          </p:stCondLst>
                                        </p:cTn>
                                        <p:tgtEl>
                                          <p:spTgt spid="16"/>
                                        </p:tgtEl>
                                        <p:attrNameLst>
                                          <p:attrName>style.visibility</p:attrName>
                                        </p:attrNameLst>
                                      </p:cBhvr>
                                      <p:to>
                                        <p:strVal val="visible"/>
                                      </p:to>
                                    </p:set>
                                  </p:childTnLst>
                                </p:cTn>
                              </p:par>
                              <p:par>
                                <p:cTn id="10" presetID="22" presetClass="entr" presetSubtype="4"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1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327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06CA51-0C3A-4928-A04B-21EF3A3A313E}" type="slidenum">
              <a:rPr lang="en-US" altLang="zh-TW" b="0" smtClean="0">
                <a:ea typeface="新細明體" charset="-120"/>
              </a:rPr>
              <a:pPr/>
              <a:t>11</a:t>
            </a:fld>
            <a:endParaRPr lang="en-US" altLang="zh-TW" b="0">
              <a:ea typeface="新細明體" charset="-120"/>
            </a:endParaRPr>
          </a:p>
        </p:txBody>
      </p:sp>
      <p:sp>
        <p:nvSpPr>
          <p:cNvPr id="3277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79" name="Rectangle 1"/>
          <p:cNvSpPr>
            <a:spLocks noChangeArrowheads="1"/>
          </p:cNvSpPr>
          <p:nvPr/>
        </p:nvSpPr>
        <p:spPr bwMode="auto">
          <a:xfrm>
            <a:off x="366713" y="1401763"/>
            <a:ext cx="81883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TCP offers </a:t>
            </a:r>
            <a:r>
              <a:rPr lang="en-US" b="0" i="1"/>
              <a:t>full-duplex service, </a:t>
            </a:r>
            <a:r>
              <a:rPr lang="en-US" b="0"/>
              <a:t>where data can flow in both directions at the same time.</a:t>
            </a:r>
          </a:p>
          <a:p>
            <a:pPr algn="just"/>
            <a:endParaRPr lang="en-US" b="0"/>
          </a:p>
          <a:p>
            <a:pPr algn="just"/>
            <a:r>
              <a:rPr lang="en-US" b="0"/>
              <a:t>Each TCP endpoint then has its </a:t>
            </a:r>
            <a:r>
              <a:rPr lang="en-US" b="0">
                <a:solidFill>
                  <a:srgbClr val="FF0000"/>
                </a:solidFill>
              </a:rPr>
              <a:t>own sending and receiving buffer</a:t>
            </a:r>
            <a:r>
              <a:rPr lang="en-US" b="0"/>
              <a:t>, and segments move in both directions.</a:t>
            </a:r>
            <a:endParaRPr lang="en-US"/>
          </a:p>
        </p:txBody>
      </p:sp>
      <p:sp>
        <p:nvSpPr>
          <p:cNvPr id="3" name="Rectangle 2"/>
          <p:cNvSpPr/>
          <p:nvPr/>
        </p:nvSpPr>
        <p:spPr>
          <a:xfrm>
            <a:off x="1346200" y="641350"/>
            <a:ext cx="3759200" cy="400050"/>
          </a:xfrm>
          <a:prstGeom prst="rect">
            <a:avLst/>
          </a:prstGeom>
        </p:spPr>
        <p:txBody>
          <a:bodyPr wrap="none">
            <a:spAutoFit/>
          </a:bodyPr>
          <a:lstStyle/>
          <a:p>
            <a:pPr>
              <a:defRPr/>
            </a:pPr>
            <a:r>
              <a:rPr lang="en-US" sz="2000" dirty="0">
                <a:latin typeface="+mn-lt"/>
              </a:rPr>
              <a:t>Full-Duplex Communication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348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33170B-281E-49E9-90DF-35E734F12587}" type="slidenum">
              <a:rPr lang="en-US" altLang="zh-TW" b="0" smtClean="0">
                <a:ea typeface="新細明體" charset="-120"/>
              </a:rPr>
              <a:pPr/>
              <a:t>12</a:t>
            </a:fld>
            <a:endParaRPr lang="en-US" altLang="zh-TW" b="0">
              <a:ea typeface="新細明體" charset="-120"/>
            </a:endParaRPr>
          </a:p>
        </p:txBody>
      </p:sp>
      <p:sp>
        <p:nvSpPr>
          <p:cNvPr id="3482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27" name="Rectangle 1"/>
          <p:cNvSpPr>
            <a:spLocks noChangeArrowheads="1"/>
          </p:cNvSpPr>
          <p:nvPr/>
        </p:nvSpPr>
        <p:spPr bwMode="auto">
          <a:xfrm>
            <a:off x="366713" y="1401763"/>
            <a:ext cx="85804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TCP performs multiplexing at the sender and demultiplexing at the receiver.</a:t>
            </a:r>
          </a:p>
          <a:p>
            <a:pPr algn="just"/>
            <a:endParaRPr lang="en-US" b="0"/>
          </a:p>
          <a:p>
            <a:pPr algn="just"/>
            <a:endParaRPr lang="en-US" b="0"/>
          </a:p>
          <a:p>
            <a:pPr algn="just"/>
            <a:r>
              <a:rPr lang="en-US" b="0"/>
              <a:t>Since TCP is a connection-oriented protocol, a connection needs to be established for each pair of processes. </a:t>
            </a:r>
          </a:p>
        </p:txBody>
      </p:sp>
      <p:sp>
        <p:nvSpPr>
          <p:cNvPr id="3" name="Rectangle 2"/>
          <p:cNvSpPr/>
          <p:nvPr/>
        </p:nvSpPr>
        <p:spPr>
          <a:xfrm>
            <a:off x="1346200" y="641350"/>
            <a:ext cx="4379913" cy="400050"/>
          </a:xfrm>
          <a:prstGeom prst="rect">
            <a:avLst/>
          </a:prstGeom>
        </p:spPr>
        <p:txBody>
          <a:bodyPr wrap="none">
            <a:spAutoFit/>
          </a:bodyPr>
          <a:lstStyle/>
          <a:p>
            <a:pPr>
              <a:defRPr/>
            </a:pPr>
            <a:r>
              <a:rPr lang="en-US" sz="2000" dirty="0"/>
              <a:t>Multiplexing and </a:t>
            </a:r>
            <a:r>
              <a:rPr lang="en-US" sz="2000" dirty="0" err="1"/>
              <a:t>Demultiplexing</a:t>
            </a:r>
            <a:endParaRPr lang="en-US" sz="20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368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E1A41D-F038-46F4-BEDA-BDF3708A412B}" type="slidenum">
              <a:rPr lang="en-US" altLang="zh-TW" b="0" smtClean="0">
                <a:ea typeface="新細明體" charset="-120"/>
              </a:rPr>
              <a:pPr/>
              <a:t>13</a:t>
            </a:fld>
            <a:endParaRPr lang="en-US" altLang="zh-TW" b="0">
              <a:ea typeface="新細明體" charset="-120"/>
            </a:endParaRPr>
          </a:p>
        </p:txBody>
      </p:sp>
      <p:sp>
        <p:nvSpPr>
          <p:cNvPr id="3686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7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7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7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7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7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8" name="Rectangle 1"/>
          <p:cNvSpPr>
            <a:spLocks noChangeArrowheads="1"/>
          </p:cNvSpPr>
          <p:nvPr/>
        </p:nvSpPr>
        <p:spPr bwMode="auto">
          <a:xfrm>
            <a:off x="366713" y="1401763"/>
            <a:ext cx="84089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a:t>TCP  is a connection-oriented protocol. </a:t>
            </a:r>
          </a:p>
          <a:p>
            <a:pPr algn="just">
              <a:defRPr/>
            </a:pPr>
            <a:endParaRPr lang="en-US" b="0" dirty="0"/>
          </a:p>
          <a:p>
            <a:pPr algn="just">
              <a:defRPr/>
            </a:pPr>
            <a:r>
              <a:rPr lang="en-US" b="0" dirty="0"/>
              <a:t>When a process at site A wants to send to and receive data from another process at site B, the following three phases occur:</a:t>
            </a:r>
          </a:p>
          <a:p>
            <a:pPr algn="just">
              <a:defRPr/>
            </a:pPr>
            <a:endParaRPr lang="en-US" b="0" dirty="0"/>
          </a:p>
          <a:p>
            <a:pPr algn="just">
              <a:defRPr/>
            </a:pPr>
            <a:r>
              <a:rPr lang="en-US" dirty="0"/>
              <a:t>1. </a:t>
            </a:r>
            <a:r>
              <a:rPr lang="en-US" b="0" dirty="0"/>
              <a:t>The two TCPs establish a virtual connection between them.</a:t>
            </a:r>
          </a:p>
          <a:p>
            <a:pPr algn="just">
              <a:defRPr/>
            </a:pPr>
            <a:r>
              <a:rPr lang="en-US" dirty="0"/>
              <a:t>2. </a:t>
            </a:r>
            <a:r>
              <a:rPr lang="en-US" b="0" dirty="0"/>
              <a:t>Data are exchanged in both directions.</a:t>
            </a:r>
          </a:p>
          <a:p>
            <a:pPr algn="just">
              <a:defRPr/>
            </a:pPr>
            <a:r>
              <a:rPr lang="en-US" dirty="0"/>
              <a:t>3. </a:t>
            </a:r>
            <a:r>
              <a:rPr lang="en-US" b="0" dirty="0"/>
              <a:t>The connection is terminated.</a:t>
            </a:r>
          </a:p>
          <a:p>
            <a:pPr algn="just">
              <a:defRPr/>
            </a:pPr>
            <a:endParaRPr lang="en-US" b="0" dirty="0"/>
          </a:p>
          <a:p>
            <a:pPr algn="just">
              <a:defRPr/>
            </a:pPr>
            <a:endParaRPr lang="en-US" b="0" dirty="0"/>
          </a:p>
          <a:p>
            <a:pPr algn="just">
              <a:defRPr/>
            </a:pPr>
            <a:endParaRPr lang="en-US" b="0" dirty="0"/>
          </a:p>
          <a:p>
            <a:pPr algn="just">
              <a:defRPr/>
            </a:pPr>
            <a:r>
              <a:rPr lang="en-US" b="0" dirty="0"/>
              <a:t>Note that this is a virtual connection, not a physical connection. </a:t>
            </a:r>
          </a:p>
          <a:p>
            <a:pPr marL="285750" indent="-285750" algn="just">
              <a:buFont typeface="Arial" panose="020B0604020202020204" pitchFamily="34" charset="0"/>
              <a:buChar char="•"/>
              <a:defRPr/>
            </a:pPr>
            <a:r>
              <a:rPr lang="en-US" sz="1600" b="0" dirty="0"/>
              <a:t>TCP segment is encapsulated in an IP datagram and can be sent out of order, or lost, or corrupted, and then resent. </a:t>
            </a:r>
          </a:p>
          <a:p>
            <a:pPr marL="285750" indent="-285750" algn="just">
              <a:buFont typeface="Arial" panose="020B0604020202020204" pitchFamily="34" charset="0"/>
              <a:buChar char="•"/>
              <a:defRPr/>
            </a:pPr>
            <a:r>
              <a:rPr lang="en-US" sz="1600" b="0" dirty="0"/>
              <a:t>Each may be routed over a different path to reach the destination. </a:t>
            </a:r>
          </a:p>
          <a:p>
            <a:pPr marL="285750" indent="-285750" algn="just">
              <a:buFont typeface="Arial" panose="020B0604020202020204" pitchFamily="34" charset="0"/>
              <a:buChar char="•"/>
              <a:defRPr/>
            </a:pPr>
            <a:r>
              <a:rPr lang="en-US" sz="1600" b="0" dirty="0"/>
              <a:t>TCP creates a stream-oriented environment in which it accepts the responsibility of delivering the bytes in order to the other site.</a:t>
            </a:r>
          </a:p>
        </p:txBody>
      </p:sp>
      <p:sp>
        <p:nvSpPr>
          <p:cNvPr id="3" name="Rectangle 2"/>
          <p:cNvSpPr/>
          <p:nvPr/>
        </p:nvSpPr>
        <p:spPr>
          <a:xfrm>
            <a:off x="1346200" y="641350"/>
            <a:ext cx="3878263" cy="400050"/>
          </a:xfrm>
          <a:prstGeom prst="rect">
            <a:avLst/>
          </a:prstGeom>
        </p:spPr>
        <p:txBody>
          <a:bodyPr wrap="none">
            <a:spAutoFit/>
          </a:bodyPr>
          <a:lstStyle/>
          <a:p>
            <a:pPr>
              <a:defRPr/>
            </a:pPr>
            <a:r>
              <a:rPr lang="en-US" sz="2000" dirty="0"/>
              <a:t>Connection-Oriented Service</a:t>
            </a:r>
            <a:endParaRPr lang="en-US" sz="200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389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A437DB-6CF8-461C-A6AC-81D6BC5CCC42}" type="slidenum">
              <a:rPr lang="en-US" altLang="zh-TW" b="0" smtClean="0">
                <a:ea typeface="新細明體" charset="-120"/>
              </a:rPr>
              <a:pPr/>
              <a:t>14</a:t>
            </a:fld>
            <a:endParaRPr lang="en-US" altLang="zh-TW" b="0">
              <a:ea typeface="新細明體" charset="-120"/>
            </a:endParaRPr>
          </a:p>
        </p:txBody>
      </p:sp>
      <p:sp>
        <p:nvSpPr>
          <p:cNvPr id="3891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segments</a:t>
            </a:r>
          </a:p>
        </p:txBody>
      </p:sp>
      <p:sp>
        <p:nvSpPr>
          <p:cNvPr id="389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924" name="Rectangle 1"/>
          <p:cNvSpPr>
            <a:spLocks noChangeArrowheads="1"/>
          </p:cNvSpPr>
          <p:nvPr/>
        </p:nvSpPr>
        <p:spPr bwMode="auto">
          <a:xfrm>
            <a:off x="366713" y="1401763"/>
            <a:ext cx="8408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TCP is a reliable transport protocol. </a:t>
            </a:r>
          </a:p>
          <a:p>
            <a:pPr algn="just"/>
            <a:endParaRPr lang="en-US" b="0"/>
          </a:p>
          <a:p>
            <a:pPr algn="just"/>
            <a:r>
              <a:rPr lang="en-US" b="0"/>
              <a:t>It uses an acknowledgment mechanism to check the safe and sound arrival of data. </a:t>
            </a:r>
          </a:p>
        </p:txBody>
      </p:sp>
      <p:sp>
        <p:nvSpPr>
          <p:cNvPr id="3" name="Rectangle 2"/>
          <p:cNvSpPr/>
          <p:nvPr/>
        </p:nvSpPr>
        <p:spPr>
          <a:xfrm>
            <a:off x="1346200" y="641350"/>
            <a:ext cx="2646363" cy="461963"/>
          </a:xfrm>
          <a:prstGeom prst="rect">
            <a:avLst/>
          </a:prstGeom>
        </p:spPr>
        <p:txBody>
          <a:bodyPr wrap="none">
            <a:spAutoFit/>
          </a:bodyPr>
          <a:lstStyle/>
          <a:p>
            <a:pPr>
              <a:defRPr/>
            </a:pPr>
            <a:r>
              <a:rPr lang="en-US" sz="2400" dirty="0"/>
              <a:t>Reliable Service</a:t>
            </a:r>
            <a:endParaRPr lang="en-US" sz="24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409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540BD2-78CC-45AB-A9EC-CAA533142B48}" type="slidenum">
              <a:rPr lang="en-US" altLang="zh-TW" b="0" smtClean="0">
                <a:ea typeface="新細明體" charset="-120"/>
              </a:rPr>
              <a:pPr/>
              <a:t>15</a:t>
            </a:fld>
            <a:endParaRPr lang="en-US" altLang="zh-TW" b="0">
              <a:ea typeface="新細明體" charset="-120"/>
            </a:endParaRPr>
          </a:p>
        </p:txBody>
      </p:sp>
      <p:sp>
        <p:nvSpPr>
          <p:cNvPr id="8693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40965" name="Text Box 3"/>
          <p:cNvSpPr txBox="1">
            <a:spLocks noChangeArrowheads="1"/>
          </p:cNvSpPr>
          <p:nvPr/>
        </p:nvSpPr>
        <p:spPr bwMode="auto">
          <a:xfrm>
            <a:off x="228600" y="355600"/>
            <a:ext cx="47275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15-2  TCP FEATURES</a:t>
            </a:r>
          </a:p>
        </p:txBody>
      </p:sp>
      <p:sp>
        <p:nvSpPr>
          <p:cNvPr id="4096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430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430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86F30D3-FC4D-426B-BE13-291C8655E12E}" type="slidenum">
              <a:rPr lang="en-US" altLang="zh-TW" b="0" smtClean="0">
                <a:ea typeface="新細明體" charset="-120"/>
              </a:rPr>
              <a:pPr/>
              <a:t>16</a:t>
            </a:fld>
            <a:endParaRPr lang="en-US" altLang="zh-TW" b="0">
              <a:ea typeface="新細明體" charset="-120"/>
            </a:endParaRPr>
          </a:p>
        </p:txBody>
      </p:sp>
      <p:sp>
        <p:nvSpPr>
          <p:cNvPr id="43012"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871428" name="Rectangle 4"/>
          <p:cNvSpPr>
            <a:spLocks noChangeArrowheads="1"/>
          </p:cNvSpPr>
          <p:nvPr/>
        </p:nvSpPr>
        <p:spPr bwMode="auto">
          <a:xfrm>
            <a:off x="304800" y="989013"/>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Numbering System</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Flow Control</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Error Control</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Congestion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71428"/>
                                        </p:tgtEl>
                                        <p:attrNameLst>
                                          <p:attrName>style.visibility</p:attrName>
                                        </p:attrNameLst>
                                      </p:cBhvr>
                                      <p:to>
                                        <p:strVal val="visible"/>
                                      </p:to>
                                    </p:set>
                                    <p:animEffect transition="in" filter="wipe(up)">
                                      <p:cBhvr>
                                        <p:cTn id="7" dur="10"/>
                                        <p:tgtEl>
                                          <p:spTgt spid="87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450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3CE210-0B05-49EA-827E-190638288984}" type="slidenum">
              <a:rPr lang="en-US" altLang="zh-TW" b="0" smtClean="0">
                <a:ea typeface="新細明體" charset="-120"/>
              </a:rPr>
              <a:pPr/>
              <a:t>17</a:t>
            </a:fld>
            <a:endParaRPr lang="en-US" altLang="zh-TW" b="0">
              <a:ea typeface="新細明體" charset="-120"/>
            </a:endParaRPr>
          </a:p>
        </p:txBody>
      </p:sp>
      <p:sp>
        <p:nvSpPr>
          <p:cNvPr id="4506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506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349375" y="668338"/>
            <a:ext cx="2636838" cy="400050"/>
          </a:xfrm>
          <a:prstGeom prst="rect">
            <a:avLst/>
          </a:prstGeom>
        </p:spPr>
        <p:txBody>
          <a:bodyPr wrap="none">
            <a:spAutoFit/>
          </a:bodyPr>
          <a:lstStyle/>
          <a:p>
            <a:pPr>
              <a:defRPr/>
            </a:pPr>
            <a:r>
              <a:rPr lang="en-US" sz="2000" dirty="0">
                <a:latin typeface="+mn-lt"/>
              </a:rPr>
              <a:t>Numbering System</a:t>
            </a:r>
          </a:p>
        </p:txBody>
      </p:sp>
      <p:sp>
        <p:nvSpPr>
          <p:cNvPr id="3" name="Rectangle 2"/>
          <p:cNvSpPr/>
          <p:nvPr/>
        </p:nvSpPr>
        <p:spPr>
          <a:xfrm>
            <a:off x="357188" y="1301750"/>
            <a:ext cx="8566150" cy="2032000"/>
          </a:xfrm>
          <a:prstGeom prst="rect">
            <a:avLst/>
          </a:prstGeom>
        </p:spPr>
        <p:txBody>
          <a:bodyPr>
            <a:spAutoFit/>
          </a:bodyPr>
          <a:lstStyle/>
          <a:p>
            <a:pPr algn="just">
              <a:defRPr/>
            </a:pPr>
            <a:r>
              <a:rPr lang="en-US" b="0" dirty="0">
                <a:latin typeface="+mn-lt"/>
              </a:rPr>
              <a:t>TCP software keeps track of the segments being transmitted or received.</a:t>
            </a:r>
          </a:p>
          <a:p>
            <a:pPr algn="just">
              <a:defRPr/>
            </a:pPr>
            <a:endParaRPr lang="en-US" b="0" dirty="0">
              <a:latin typeface="+mn-lt"/>
            </a:endParaRPr>
          </a:p>
          <a:p>
            <a:pPr algn="just">
              <a:defRPr/>
            </a:pPr>
            <a:r>
              <a:rPr lang="en-US" b="0" dirty="0">
                <a:latin typeface="+mn-lt"/>
              </a:rPr>
              <a:t>There is </a:t>
            </a:r>
            <a:r>
              <a:rPr lang="en-US" b="0" dirty="0">
                <a:solidFill>
                  <a:srgbClr val="FF0000"/>
                </a:solidFill>
                <a:latin typeface="+mn-lt"/>
              </a:rPr>
              <a:t>no field for a segment number </a:t>
            </a:r>
            <a:r>
              <a:rPr lang="en-US" b="0" dirty="0">
                <a:latin typeface="+mn-lt"/>
              </a:rPr>
              <a:t>value in the segment header. </a:t>
            </a:r>
          </a:p>
          <a:p>
            <a:pPr algn="just">
              <a:defRPr/>
            </a:pPr>
            <a:endParaRPr lang="en-US" b="0" dirty="0">
              <a:latin typeface="+mn-lt"/>
            </a:endParaRPr>
          </a:p>
          <a:p>
            <a:pPr algn="just">
              <a:defRPr/>
            </a:pPr>
            <a:r>
              <a:rPr lang="en-US" b="0" dirty="0">
                <a:latin typeface="+mn-lt"/>
              </a:rPr>
              <a:t>Instead, there are 2 fields called </a:t>
            </a:r>
            <a:r>
              <a:rPr lang="en-US" b="0" i="1" dirty="0">
                <a:solidFill>
                  <a:srgbClr val="FF0000"/>
                </a:solidFill>
                <a:latin typeface="+mn-lt"/>
              </a:rPr>
              <a:t>sequence number </a:t>
            </a:r>
            <a:r>
              <a:rPr lang="en-US" b="0" dirty="0">
                <a:latin typeface="+mn-lt"/>
              </a:rPr>
              <a:t>and </a:t>
            </a:r>
            <a:r>
              <a:rPr lang="en-US" b="0" i="1" dirty="0">
                <a:solidFill>
                  <a:srgbClr val="FF0000"/>
                </a:solidFill>
                <a:latin typeface="+mn-lt"/>
              </a:rPr>
              <a:t>acknowledgment number</a:t>
            </a:r>
            <a:r>
              <a:rPr lang="en-US" b="0" dirty="0">
                <a:solidFill>
                  <a:srgbClr val="FF0000"/>
                </a:solidFill>
                <a:latin typeface="+mn-lt"/>
              </a:rPr>
              <a:t>.</a:t>
            </a:r>
            <a:r>
              <a:rPr lang="en-US" b="0" dirty="0">
                <a:latin typeface="+mn-lt"/>
              </a:rPr>
              <a:t> </a:t>
            </a:r>
          </a:p>
          <a:p>
            <a:pPr algn="just">
              <a:defRPr/>
            </a:pPr>
            <a:endParaRPr lang="en-US" b="0" dirty="0">
              <a:latin typeface="+mn-lt"/>
            </a:endParaRPr>
          </a:p>
          <a:p>
            <a:pPr algn="just">
              <a:defRPr/>
            </a:pPr>
            <a:r>
              <a:rPr lang="en-US" b="0" dirty="0">
                <a:latin typeface="+mn-lt"/>
              </a:rPr>
              <a:t>These </a:t>
            </a:r>
            <a:r>
              <a:rPr lang="en-US" b="0" dirty="0">
                <a:solidFill>
                  <a:srgbClr val="FF0000"/>
                </a:solidFill>
                <a:latin typeface="+mn-lt"/>
              </a:rPr>
              <a:t>two fields refer to a </a:t>
            </a:r>
            <a:r>
              <a:rPr lang="en-US" dirty="0">
                <a:solidFill>
                  <a:srgbClr val="FF0000"/>
                </a:solidFill>
                <a:latin typeface="+mn-lt"/>
              </a:rPr>
              <a:t>byte number </a:t>
            </a:r>
            <a:r>
              <a:rPr lang="en-US" b="0" dirty="0">
                <a:solidFill>
                  <a:srgbClr val="FF0000"/>
                </a:solidFill>
                <a:latin typeface="+mn-lt"/>
              </a:rPr>
              <a:t>and not a segment number.</a:t>
            </a:r>
            <a:endParaRPr lang="en-US" dirty="0">
              <a:solidFill>
                <a:srgbClr val="FF0000"/>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471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345871-B05E-4633-8784-222A184F7819}" type="slidenum">
              <a:rPr lang="en-US" altLang="zh-TW" b="0" smtClean="0">
                <a:ea typeface="新細明體" charset="-120"/>
              </a:rPr>
              <a:pPr/>
              <a:t>18</a:t>
            </a:fld>
            <a:endParaRPr lang="en-US" altLang="zh-TW" b="0">
              <a:ea typeface="新細明體" charset="-120"/>
            </a:endParaRPr>
          </a:p>
        </p:txBody>
      </p:sp>
      <p:sp>
        <p:nvSpPr>
          <p:cNvPr id="4710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710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711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711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711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711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711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349375" y="668338"/>
            <a:ext cx="1871663" cy="400050"/>
          </a:xfrm>
          <a:prstGeom prst="rect">
            <a:avLst/>
          </a:prstGeom>
        </p:spPr>
        <p:txBody>
          <a:bodyPr wrap="none">
            <a:spAutoFit/>
          </a:bodyPr>
          <a:lstStyle/>
          <a:p>
            <a:pPr>
              <a:defRPr/>
            </a:pPr>
            <a:r>
              <a:rPr lang="en-US" sz="2000" i="1" dirty="0"/>
              <a:t>Byte Number</a:t>
            </a:r>
            <a:endParaRPr lang="en-US" sz="2000" dirty="0">
              <a:latin typeface="+mn-lt"/>
            </a:endParaRPr>
          </a:p>
        </p:txBody>
      </p:sp>
      <p:sp>
        <p:nvSpPr>
          <p:cNvPr id="47116" name="Rectangle 2"/>
          <p:cNvSpPr>
            <a:spLocks noChangeArrowheads="1"/>
          </p:cNvSpPr>
          <p:nvPr/>
        </p:nvSpPr>
        <p:spPr bwMode="auto">
          <a:xfrm>
            <a:off x="357188" y="1263650"/>
            <a:ext cx="8431212"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a:t>TCP numbers all data bytes (octets) that are transmitted in a connection. </a:t>
            </a:r>
          </a:p>
          <a:p>
            <a:pPr algn="just"/>
            <a:endParaRPr lang="en-US" sz="2000" b="0"/>
          </a:p>
          <a:p>
            <a:pPr algn="just"/>
            <a:r>
              <a:rPr lang="en-US" sz="2000" b="0"/>
              <a:t>Numbering is independent in each direction. </a:t>
            </a:r>
          </a:p>
          <a:p>
            <a:pPr algn="just"/>
            <a:endParaRPr lang="en-US" sz="2000" b="0"/>
          </a:p>
          <a:p>
            <a:pPr algn="just"/>
            <a:r>
              <a:rPr lang="en-US" sz="2000" b="0"/>
              <a:t>When TCP receives bytes of data from a process, TCP stores them in the sending buffer and numbers them. </a:t>
            </a:r>
          </a:p>
          <a:p>
            <a:pPr algn="just"/>
            <a:endParaRPr lang="en-US" sz="2000" b="0"/>
          </a:p>
          <a:p>
            <a:pPr algn="just"/>
            <a:r>
              <a:rPr lang="en-US" sz="2000" b="0"/>
              <a:t>TCP chooses an </a:t>
            </a:r>
            <a:r>
              <a:rPr lang="en-US" sz="2000" b="0">
                <a:solidFill>
                  <a:srgbClr val="FF0000"/>
                </a:solidFill>
              </a:rPr>
              <a:t>arbitrary number between 0 and 2</a:t>
            </a:r>
            <a:r>
              <a:rPr lang="en-US" sz="2000" b="0" baseline="30000">
                <a:solidFill>
                  <a:srgbClr val="FF0000"/>
                </a:solidFill>
              </a:rPr>
              <a:t>32</a:t>
            </a:r>
            <a:r>
              <a:rPr lang="en-US" sz="2000" b="0">
                <a:solidFill>
                  <a:srgbClr val="FF0000"/>
                </a:solidFill>
              </a:rPr>
              <a:t>− 1 </a:t>
            </a:r>
            <a:r>
              <a:rPr lang="en-US" sz="2000" b="0"/>
              <a:t>for the number of the first byte. </a:t>
            </a:r>
          </a:p>
          <a:p>
            <a:pPr algn="just"/>
            <a:endParaRPr lang="en-US" sz="2000" b="0"/>
          </a:p>
          <a:p>
            <a:pPr algn="just"/>
            <a:r>
              <a:rPr lang="en-US" sz="2000" b="0"/>
              <a:t>If the number happens to be 1,057 and the total data to be sent is 6,000 bytes, the bytes are numbered from 1,057 to 7,056. </a:t>
            </a:r>
          </a:p>
          <a:p>
            <a:pPr algn="just"/>
            <a:endParaRPr lang="en-US" sz="2000"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491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4EBD1D-2D38-4B0A-8E42-D0F62B1E2B80}" type="slidenum">
              <a:rPr lang="en-US" altLang="zh-TW" b="0" smtClean="0">
                <a:ea typeface="新細明體" charset="-120"/>
              </a:rPr>
              <a:pPr/>
              <a:t>19</a:t>
            </a:fld>
            <a:endParaRPr lang="en-US" altLang="zh-TW" b="0">
              <a:ea typeface="新細明體" charset="-120"/>
            </a:endParaRPr>
          </a:p>
        </p:txBody>
      </p:sp>
      <p:sp>
        <p:nvSpPr>
          <p:cNvPr id="4915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915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915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915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916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916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916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7348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82" name="Line 10"/>
          <p:cNvSpPr>
            <a:spLocks noChangeShapeType="1"/>
          </p:cNvSpPr>
          <p:nvPr/>
        </p:nvSpPr>
        <p:spPr bwMode="auto">
          <a:xfrm>
            <a:off x="609600" y="5334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83" name="Rectangle 11"/>
          <p:cNvSpPr>
            <a:spLocks noChangeArrowheads="1"/>
          </p:cNvSpPr>
          <p:nvPr/>
        </p:nvSpPr>
        <p:spPr bwMode="auto">
          <a:xfrm>
            <a:off x="647700" y="2716213"/>
            <a:ext cx="8077200" cy="252888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The bytes of data being transferred in each connection are numbered by TCP.</a:t>
            </a:r>
          </a:p>
          <a:p>
            <a:pPr algn="ctr"/>
            <a:endParaRPr lang="en-US" altLang="zh-TW" sz="3200" i="1">
              <a:solidFill>
                <a:schemeClr val="bg1"/>
              </a:solidFill>
              <a:latin typeface="Arial" panose="020B0604020202020204" pitchFamily="34" charset="0"/>
              <a:ea typeface="新細明體" charset="-120"/>
            </a:endParaRPr>
          </a:p>
          <a:p>
            <a:pPr algn="ctr"/>
            <a:r>
              <a:rPr lang="en-US" altLang="zh-TW" sz="3200" i="1">
                <a:solidFill>
                  <a:schemeClr val="bg1"/>
                </a:solidFill>
                <a:latin typeface="Arial" panose="020B0604020202020204" pitchFamily="34" charset="0"/>
                <a:ea typeface="新細明體" charset="-120"/>
              </a:rPr>
              <a:t>The numbering starts with an  arbitrarily generated number.</a:t>
            </a:r>
          </a:p>
        </p:txBody>
      </p:sp>
      <p:grpSp>
        <p:nvGrpSpPr>
          <p:cNvPr id="873484" name="Group 12"/>
          <p:cNvGrpSpPr>
            <a:grpSpLocks/>
          </p:cNvGrpSpPr>
          <p:nvPr/>
        </p:nvGrpSpPr>
        <p:grpSpPr bwMode="auto">
          <a:xfrm>
            <a:off x="609600" y="1981200"/>
            <a:ext cx="1143000" cy="566738"/>
            <a:chOff x="1200" y="1248"/>
            <a:chExt cx="720" cy="357"/>
          </a:xfrm>
        </p:grpSpPr>
        <p:pic>
          <p:nvPicPr>
            <p:cNvPr id="4916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348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7348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73481"/>
                                        </p:tgtEl>
                                        <p:attrNameLst>
                                          <p:attrName>style.visibility</p:attrName>
                                        </p:attrNameLst>
                                      </p:cBhvr>
                                      <p:to>
                                        <p:strVal val="visible"/>
                                      </p:to>
                                    </p:set>
                                    <p:animEffect transition="in" filter="checkerboard(across)">
                                      <p:cBhvr>
                                        <p:cTn id="13" dur="500"/>
                                        <p:tgtEl>
                                          <p:spTgt spid="87348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73482"/>
                                        </p:tgtEl>
                                        <p:attrNameLst>
                                          <p:attrName>style.visibility</p:attrName>
                                        </p:attrNameLst>
                                      </p:cBhvr>
                                      <p:to>
                                        <p:strVal val="visible"/>
                                      </p:to>
                                    </p:set>
                                    <p:animEffect transition="in" filter="checkerboard(across)">
                                      <p:cBhvr>
                                        <p:cTn id="17" dur="500"/>
                                        <p:tgtEl>
                                          <p:spTgt spid="87348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3483"/>
                                        </p:tgtEl>
                                        <p:attrNameLst>
                                          <p:attrName>style.visibility</p:attrName>
                                        </p:attrNameLst>
                                      </p:cBhvr>
                                      <p:to>
                                        <p:strVal val="visible"/>
                                      </p:to>
                                    </p:set>
                                    <p:animEffect transition="in" filter="checkerboard(across)">
                                      <p:cBhvr>
                                        <p:cTn id="21" dur="500"/>
                                        <p:tgtEl>
                                          <p:spTgt spid="873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81" grpId="0" animBg="1"/>
      <p:bldP spid="873482" grpId="0" animBg="1"/>
      <p:bldP spid="87348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43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44FE35-0D69-4E88-BE22-7EF30CD40B37}" type="slidenum">
              <a:rPr lang="en-US" altLang="zh-TW" b="0" smtClean="0">
                <a:ea typeface="新細明體" charset="-120"/>
              </a:rPr>
              <a:pPr/>
              <a:t>2</a:t>
            </a:fld>
            <a:endParaRPr lang="en-US" altLang="zh-TW" b="0">
              <a:ea typeface="新細明體" charset="-120"/>
            </a:endParaRPr>
          </a:p>
        </p:txBody>
      </p:sp>
      <p:sp>
        <p:nvSpPr>
          <p:cNvPr id="8488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14341" name="Text Box 3"/>
          <p:cNvSpPr txBox="1">
            <a:spLocks noChangeArrowheads="1"/>
          </p:cNvSpPr>
          <p:nvPr/>
        </p:nvSpPr>
        <p:spPr bwMode="auto">
          <a:xfrm>
            <a:off x="228600" y="355600"/>
            <a:ext cx="4575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15-1  TCP SERVICES</a:t>
            </a:r>
          </a:p>
        </p:txBody>
      </p:sp>
      <p:sp>
        <p:nvSpPr>
          <p:cNvPr id="1434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14343" name="Rectangle 5"/>
          <p:cNvSpPr>
            <a:spLocks noChangeArrowheads="1"/>
          </p:cNvSpPr>
          <p:nvPr/>
        </p:nvSpPr>
        <p:spPr bwMode="auto">
          <a:xfrm>
            <a:off x="366713" y="2006600"/>
            <a:ext cx="84105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b="0">
                <a:latin typeface="Arial Unicode MS" panose="020B0604020202020204" pitchFamily="34" charset="-128"/>
                <a:ea typeface="Arial Unicode MS" panose="020B0604020202020204" pitchFamily="34" charset="-128"/>
                <a:cs typeface="Arial Unicode MS" panose="020B0604020202020204" pitchFamily="34" charset="-128"/>
              </a:rPr>
              <a:t>TCP lies between the application layer and the network layer, and serves as the intermediary between the application programs and the network operations.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512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380E58-C3BB-4220-9BBD-3139642ED308}" type="slidenum">
              <a:rPr lang="en-US" altLang="zh-TW" b="0" smtClean="0">
                <a:ea typeface="新細明體" charset="-120"/>
              </a:rPr>
              <a:pPr/>
              <a:t>20</a:t>
            </a:fld>
            <a:endParaRPr lang="en-US" altLang="zh-TW" b="0">
              <a:ea typeface="新細明體" charset="-120"/>
            </a:endParaRPr>
          </a:p>
        </p:txBody>
      </p:sp>
      <p:sp>
        <p:nvSpPr>
          <p:cNvPr id="5120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120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120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120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120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120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121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349375" y="668338"/>
            <a:ext cx="2532063" cy="400050"/>
          </a:xfrm>
          <a:prstGeom prst="rect">
            <a:avLst/>
          </a:prstGeom>
        </p:spPr>
        <p:txBody>
          <a:bodyPr wrap="none">
            <a:spAutoFit/>
          </a:bodyPr>
          <a:lstStyle/>
          <a:p>
            <a:pPr>
              <a:defRPr/>
            </a:pPr>
            <a:r>
              <a:rPr lang="en-US" sz="2000" dirty="0"/>
              <a:t>Sequence Number</a:t>
            </a:r>
            <a:endParaRPr lang="en-US" sz="2000" dirty="0">
              <a:latin typeface="+mn-lt"/>
            </a:endParaRPr>
          </a:p>
        </p:txBody>
      </p:sp>
      <p:sp>
        <p:nvSpPr>
          <p:cNvPr id="51212" name="Rectangle 2"/>
          <p:cNvSpPr>
            <a:spLocks noChangeArrowheads="1"/>
          </p:cNvSpPr>
          <p:nvPr/>
        </p:nvSpPr>
        <p:spPr bwMode="auto">
          <a:xfrm>
            <a:off x="357188" y="1263650"/>
            <a:ext cx="84312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a:t>After the bytes have been numbered, TCP assigns a sequence number to each segment that is being sent. </a:t>
            </a:r>
          </a:p>
          <a:p>
            <a:pPr algn="just"/>
            <a:endParaRPr lang="en-US" sz="2000" b="0"/>
          </a:p>
          <a:p>
            <a:pPr algn="just"/>
            <a:r>
              <a:rPr lang="en-US" sz="2000" b="0">
                <a:solidFill>
                  <a:srgbClr val="FF0000"/>
                </a:solidFill>
              </a:rPr>
              <a:t>Sequence number for each segment is the number of the first byte of data carried in that segment</a:t>
            </a:r>
            <a:r>
              <a:rPr lang="en-US" sz="2000" b="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532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A85671-B654-4BB3-AC78-FBF7F59C59A4}" type="slidenum">
              <a:rPr lang="en-US" altLang="zh-TW" b="0" smtClean="0">
                <a:ea typeface="新細明體" charset="-120"/>
              </a:rPr>
              <a:pPr/>
              <a:t>21</a:t>
            </a:fld>
            <a:endParaRPr lang="en-US" altLang="zh-TW" b="0">
              <a:ea typeface="新細明體" charset="-120"/>
            </a:endParaRPr>
          </a:p>
        </p:txBody>
      </p:sp>
      <p:sp>
        <p:nvSpPr>
          <p:cNvPr id="5325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325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325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325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325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325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325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7757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8"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9"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The value in the sequence number </a:t>
            </a:r>
            <a:br>
              <a:rPr lang="en-US" altLang="zh-TW" sz="3200" i="1">
                <a:solidFill>
                  <a:schemeClr val="bg1"/>
                </a:solidFill>
                <a:latin typeface="Arial" panose="020B0604020202020204" pitchFamily="34" charset="0"/>
                <a:ea typeface="新細明體" charset="-120"/>
              </a:rPr>
            </a:br>
            <a:r>
              <a:rPr lang="en-US" altLang="zh-TW" sz="3200" i="1">
                <a:solidFill>
                  <a:schemeClr val="bg1"/>
                </a:solidFill>
                <a:latin typeface="Arial" panose="020B0604020202020204" pitchFamily="34" charset="0"/>
                <a:ea typeface="新細明體" charset="-120"/>
              </a:rPr>
              <a:t>field of a segment defines the number assigned to the first data byte </a:t>
            </a:r>
            <a:br>
              <a:rPr lang="en-US" altLang="zh-TW" sz="3200" i="1">
                <a:solidFill>
                  <a:schemeClr val="bg1"/>
                </a:solidFill>
                <a:latin typeface="Arial" panose="020B0604020202020204" pitchFamily="34" charset="0"/>
                <a:ea typeface="新細明體" charset="-120"/>
              </a:rPr>
            </a:br>
            <a:r>
              <a:rPr lang="en-US" altLang="zh-TW" sz="3200" i="1">
                <a:solidFill>
                  <a:schemeClr val="bg1"/>
                </a:solidFill>
                <a:latin typeface="Arial" panose="020B0604020202020204" pitchFamily="34" charset="0"/>
                <a:ea typeface="新細明體" charset="-120"/>
              </a:rPr>
              <a:t>contained in that segment.</a:t>
            </a:r>
          </a:p>
        </p:txBody>
      </p:sp>
      <p:grpSp>
        <p:nvGrpSpPr>
          <p:cNvPr id="877580" name="Group 12"/>
          <p:cNvGrpSpPr>
            <a:grpSpLocks/>
          </p:cNvGrpSpPr>
          <p:nvPr/>
        </p:nvGrpSpPr>
        <p:grpSpPr bwMode="auto">
          <a:xfrm>
            <a:off x="609600" y="1981200"/>
            <a:ext cx="1143000" cy="566738"/>
            <a:chOff x="1200" y="1248"/>
            <a:chExt cx="720" cy="357"/>
          </a:xfrm>
        </p:grpSpPr>
        <p:pic>
          <p:nvPicPr>
            <p:cNvPr id="5326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758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7758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77577"/>
                                        </p:tgtEl>
                                        <p:attrNameLst>
                                          <p:attrName>style.visibility</p:attrName>
                                        </p:attrNameLst>
                                      </p:cBhvr>
                                      <p:to>
                                        <p:strVal val="visible"/>
                                      </p:to>
                                    </p:set>
                                    <p:animEffect transition="in" filter="checkerboard(across)">
                                      <p:cBhvr>
                                        <p:cTn id="13" dur="500"/>
                                        <p:tgtEl>
                                          <p:spTgt spid="87757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77578"/>
                                        </p:tgtEl>
                                        <p:attrNameLst>
                                          <p:attrName>style.visibility</p:attrName>
                                        </p:attrNameLst>
                                      </p:cBhvr>
                                      <p:to>
                                        <p:strVal val="visible"/>
                                      </p:to>
                                    </p:set>
                                    <p:animEffect transition="in" filter="checkerboard(across)">
                                      <p:cBhvr>
                                        <p:cTn id="17" dur="500"/>
                                        <p:tgtEl>
                                          <p:spTgt spid="87757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7579"/>
                                        </p:tgtEl>
                                        <p:attrNameLst>
                                          <p:attrName>style.visibility</p:attrName>
                                        </p:attrNameLst>
                                      </p:cBhvr>
                                      <p:to>
                                        <p:strVal val="visible"/>
                                      </p:to>
                                    </p:set>
                                    <p:animEffect transition="in" filter="checkerboard(across)">
                                      <p:cBhvr>
                                        <p:cTn id="21" dur="500"/>
                                        <p:tgtEl>
                                          <p:spTgt spid="877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7" grpId="0" animBg="1"/>
      <p:bldP spid="877578" grpId="0" animBg="1"/>
      <p:bldP spid="8775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55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97F861-0A35-443B-AAC6-44C936759D6A}" type="slidenum">
              <a:rPr lang="en-US" altLang="zh-TW" b="0" smtClean="0">
                <a:ea typeface="新細明體" charset="-120"/>
              </a:rPr>
              <a:pPr/>
              <a:t>22</a:t>
            </a:fld>
            <a:endParaRPr lang="en-US" altLang="zh-TW" b="0">
              <a:ea typeface="新細明體" charset="-120"/>
            </a:endParaRPr>
          </a:p>
        </p:txBody>
      </p:sp>
      <p:sp>
        <p:nvSpPr>
          <p:cNvPr id="45060" name="Text Box 2"/>
          <p:cNvSpPr txBox="1">
            <a:spLocks noChangeArrowheads="1"/>
          </p:cNvSpPr>
          <p:nvPr/>
        </p:nvSpPr>
        <p:spPr bwMode="auto">
          <a:xfrm>
            <a:off x="76200" y="696913"/>
            <a:ext cx="88773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a:latin typeface="+mn-lt"/>
                <a:ea typeface="Arial Unicode MS" panose="020B0604020202020204" pitchFamily="34" charset="-128"/>
                <a:cs typeface="Arial Unicode MS" panose="020B0604020202020204" pitchFamily="34" charset="-128"/>
              </a:rPr>
              <a:t>Suppose a TCP connection is transferring a file of 5,000 bytes. The first byte is numbered 10,001. What are the sequence numbers for each segment if data are sent in five segments, each carrying 1,000 bytes?</a:t>
            </a:r>
          </a:p>
        </p:txBody>
      </p:sp>
      <p:grpSp>
        <p:nvGrpSpPr>
          <p:cNvPr id="55301" name="Group 3"/>
          <p:cNvGrpSpPr>
            <a:grpSpLocks/>
          </p:cNvGrpSpPr>
          <p:nvPr/>
        </p:nvGrpSpPr>
        <p:grpSpPr bwMode="auto">
          <a:xfrm>
            <a:off x="0" y="0"/>
            <a:ext cx="9144000" cy="609600"/>
            <a:chOff x="0" y="2448"/>
            <a:chExt cx="5760" cy="384"/>
          </a:xfrm>
        </p:grpSpPr>
        <p:sp>
          <p:nvSpPr>
            <p:cNvPr id="5530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875525"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itchFamily="18" charset="-120"/>
                </a:rPr>
                <a:t>Example</a:t>
              </a:r>
              <a:r>
                <a:rPr lang="en-US" altLang="zh-TW" sz="3200">
                  <a:solidFill>
                    <a:schemeClr val="bg1"/>
                  </a:solidFill>
                  <a:latin typeface="Times New Roman" panose="02020603050405020304" pitchFamily="18" charset="0"/>
                  <a:ea typeface="新細明體" pitchFamily="18" charset="-120"/>
                </a:rPr>
                <a:t> 15.1</a:t>
              </a:r>
              <a:endParaRPr lang="en-US" altLang="zh-TW" sz="3200" i="1">
                <a:solidFill>
                  <a:schemeClr val="bg1"/>
                </a:solidFill>
                <a:latin typeface="Times New Roman" panose="02020603050405020304" pitchFamily="18" charset="0"/>
                <a:ea typeface="新細明體" pitchFamily="18" charset="-12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573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ABD462-EC94-4E59-B296-8A718F2921DC}" type="slidenum">
              <a:rPr lang="en-US" altLang="zh-TW" b="0" smtClean="0">
                <a:ea typeface="新細明體" charset="-120"/>
              </a:rPr>
              <a:pPr/>
              <a:t>23</a:t>
            </a:fld>
            <a:endParaRPr lang="en-US" altLang="zh-TW" b="0">
              <a:ea typeface="新細明體" charset="-120"/>
            </a:endParaRPr>
          </a:p>
        </p:txBody>
      </p:sp>
      <p:sp>
        <p:nvSpPr>
          <p:cNvPr id="45060" name="Text Box 2"/>
          <p:cNvSpPr txBox="1">
            <a:spLocks noChangeArrowheads="1"/>
          </p:cNvSpPr>
          <p:nvPr/>
        </p:nvSpPr>
        <p:spPr bwMode="auto">
          <a:xfrm>
            <a:off x="76200" y="696913"/>
            <a:ext cx="88773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a:latin typeface="+mn-lt"/>
                <a:ea typeface="Arial Unicode MS" panose="020B0604020202020204" pitchFamily="34" charset="-128"/>
                <a:cs typeface="Arial Unicode MS" panose="020B0604020202020204" pitchFamily="34" charset="-128"/>
              </a:rPr>
              <a:t>Suppose a TCP connection is transferring a file of 5,000 bytes. The first byte is numbered 10,001. What are the sequence numbers for each segment if data are sent in five segments, each carrying 1,000 bytes?</a:t>
            </a:r>
          </a:p>
          <a:p>
            <a:pPr algn="just">
              <a:defRPr/>
            </a:pPr>
            <a:endParaRPr lang="en-US" altLang="zh-TW" sz="2000" b="0" dirty="0">
              <a:latin typeface="+mn-lt"/>
              <a:ea typeface="Arial Unicode MS" panose="020B0604020202020204" pitchFamily="34" charset="-128"/>
              <a:cs typeface="Arial Unicode MS" panose="020B0604020202020204" pitchFamily="34" charset="-128"/>
            </a:endParaRPr>
          </a:p>
          <a:p>
            <a:pPr algn="just">
              <a:defRPr/>
            </a:pPr>
            <a:r>
              <a:rPr lang="en-US" altLang="zh-TW" sz="2000" b="0" i="1" dirty="0">
                <a:solidFill>
                  <a:schemeClr val="hlink"/>
                </a:solidFill>
                <a:latin typeface="+mn-lt"/>
                <a:ea typeface="Arial Unicode MS" panose="020B0604020202020204" pitchFamily="34" charset="-128"/>
                <a:cs typeface="Arial Unicode MS" panose="020B0604020202020204" pitchFamily="34" charset="-128"/>
              </a:rPr>
              <a:t>Solution</a:t>
            </a:r>
          </a:p>
          <a:p>
            <a:pPr algn="just">
              <a:defRPr/>
            </a:pPr>
            <a:r>
              <a:rPr lang="en-US" altLang="zh-TW" sz="2000" b="0" dirty="0">
                <a:latin typeface="+mn-lt"/>
                <a:ea typeface="Arial Unicode MS" panose="020B0604020202020204" pitchFamily="34" charset="-128"/>
                <a:cs typeface="Arial Unicode MS" panose="020B0604020202020204" pitchFamily="34" charset="-128"/>
              </a:rPr>
              <a:t>The following shows the sequence number for each segment:</a:t>
            </a:r>
          </a:p>
        </p:txBody>
      </p:sp>
      <p:grpSp>
        <p:nvGrpSpPr>
          <p:cNvPr id="57349" name="Group 3"/>
          <p:cNvGrpSpPr>
            <a:grpSpLocks/>
          </p:cNvGrpSpPr>
          <p:nvPr/>
        </p:nvGrpSpPr>
        <p:grpSpPr bwMode="auto">
          <a:xfrm>
            <a:off x="0" y="0"/>
            <a:ext cx="9144000" cy="609600"/>
            <a:chOff x="0" y="2448"/>
            <a:chExt cx="5760" cy="384"/>
          </a:xfrm>
        </p:grpSpPr>
        <p:sp>
          <p:nvSpPr>
            <p:cNvPr id="57351"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875525"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itchFamily="18" charset="-120"/>
                </a:rPr>
                <a:t>Example</a:t>
              </a:r>
              <a:r>
                <a:rPr lang="en-US" altLang="zh-TW" sz="3200">
                  <a:solidFill>
                    <a:schemeClr val="bg1"/>
                  </a:solidFill>
                  <a:latin typeface="Times New Roman" panose="02020603050405020304" pitchFamily="18" charset="0"/>
                  <a:ea typeface="新細明體" pitchFamily="18" charset="-120"/>
                </a:rPr>
                <a:t> 15.1</a:t>
              </a:r>
              <a:endParaRPr lang="en-US" altLang="zh-TW" sz="3200" i="1">
                <a:solidFill>
                  <a:schemeClr val="bg1"/>
                </a:solidFill>
                <a:latin typeface="Times New Roman" panose="02020603050405020304" pitchFamily="18" charset="0"/>
                <a:ea typeface="新細明體" pitchFamily="18" charset="-120"/>
              </a:endParaRPr>
            </a:p>
          </p:txBody>
        </p:sp>
      </p:grpSp>
      <p:pic>
        <p:nvPicPr>
          <p:cNvPr id="5735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144838"/>
            <a:ext cx="8007350"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593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A18EBEE-6F6D-45AF-9119-11642EA939A4}" type="slidenum">
              <a:rPr lang="en-US" altLang="zh-TW" b="0" smtClean="0">
                <a:ea typeface="新細明體" charset="-120"/>
              </a:rPr>
              <a:pPr/>
              <a:t>24</a:t>
            </a:fld>
            <a:endParaRPr lang="en-US" altLang="zh-TW" b="0">
              <a:ea typeface="新細明體" charset="-120"/>
            </a:endParaRPr>
          </a:p>
        </p:txBody>
      </p:sp>
      <p:sp>
        <p:nvSpPr>
          <p:cNvPr id="5939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39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39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39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40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40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40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59403" name="Rectangle 2"/>
          <p:cNvSpPr>
            <a:spLocks noChangeArrowheads="1"/>
          </p:cNvSpPr>
          <p:nvPr/>
        </p:nvSpPr>
        <p:spPr bwMode="auto">
          <a:xfrm>
            <a:off x="357188" y="1263650"/>
            <a:ext cx="84312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a:t>When a segment carries a combination of data and control information (piggybacking), it uses a sequence number. </a:t>
            </a:r>
          </a:p>
          <a:p>
            <a:pPr algn="just"/>
            <a:endParaRPr lang="en-US" sz="2000" b="0" u="sng"/>
          </a:p>
          <a:p>
            <a:pPr algn="just"/>
            <a:r>
              <a:rPr lang="en-US" sz="2000" b="0" u="sng"/>
              <a:t>If a segment does not carry user data, it does not logically define a sequence number. The field is there, but the value is not valid. </a:t>
            </a:r>
          </a:p>
          <a:p>
            <a:pPr algn="just"/>
            <a:endParaRPr lang="en-US" sz="2000" b="0" u="sng"/>
          </a:p>
          <a:p>
            <a:pPr algn="just"/>
            <a:r>
              <a:rPr lang="en-US" sz="2000" b="0" u="sng"/>
              <a:t>However, some segments, when carrying only control information, need a sequence number to allow an acknowledgment from the receiver. </a:t>
            </a:r>
          </a:p>
          <a:p>
            <a:pPr algn="just"/>
            <a:endParaRPr lang="en-US" sz="2000" b="0" u="sng"/>
          </a:p>
          <a:p>
            <a:pPr algn="just"/>
            <a:r>
              <a:rPr lang="en-US" sz="2000" b="0" u="sng"/>
              <a:t>These segments are used for connection establishment, termination, or abortion. </a:t>
            </a:r>
          </a:p>
          <a:p>
            <a:pPr algn="just"/>
            <a:endParaRPr lang="en-US" sz="2000" b="0" u="sng"/>
          </a:p>
          <a:p>
            <a:pPr algn="just"/>
            <a:r>
              <a:rPr lang="en-US" sz="2000" b="0" u="sng"/>
              <a:t>Each of these segments consume one sequence number as though it carries one byte, but there are no actual data.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614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DC2E16-644B-4326-B568-B198B716B2DB}" type="slidenum">
              <a:rPr lang="en-US" altLang="zh-TW" b="0" smtClean="0">
                <a:ea typeface="新細明體" charset="-120"/>
              </a:rPr>
              <a:pPr/>
              <a:t>25</a:t>
            </a:fld>
            <a:endParaRPr lang="en-US" altLang="zh-TW" b="0">
              <a:ea typeface="新細明體" charset="-120"/>
            </a:endParaRPr>
          </a:p>
        </p:txBody>
      </p:sp>
      <p:sp>
        <p:nvSpPr>
          <p:cNvPr id="6144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4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4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1451" name="Rectangle 2"/>
          <p:cNvSpPr>
            <a:spLocks noChangeArrowheads="1"/>
          </p:cNvSpPr>
          <p:nvPr/>
        </p:nvSpPr>
        <p:spPr bwMode="auto">
          <a:xfrm>
            <a:off x="339725" y="1133475"/>
            <a:ext cx="8432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When a connection is established, both parties can send and receive data at the same time. </a:t>
            </a:r>
          </a:p>
          <a:p>
            <a:pPr algn="just"/>
            <a:endParaRPr lang="en-US" b="0"/>
          </a:p>
          <a:p>
            <a:pPr algn="just"/>
            <a:r>
              <a:rPr lang="en-US" b="0"/>
              <a:t>Each party numbers the bytes, usually with a different starting byte number. </a:t>
            </a:r>
          </a:p>
          <a:p>
            <a:pPr algn="just"/>
            <a:endParaRPr lang="en-US" b="0"/>
          </a:p>
          <a:p>
            <a:pPr algn="just"/>
            <a:r>
              <a:rPr lang="en-US" b="0"/>
              <a:t>Each party also uses an acknowledgment number to confirm the bytes it has received. </a:t>
            </a:r>
          </a:p>
          <a:p>
            <a:pPr algn="just"/>
            <a:endParaRPr lang="en-US" b="0"/>
          </a:p>
          <a:p>
            <a:pPr algn="just"/>
            <a:r>
              <a:rPr lang="en-US" b="0">
                <a:solidFill>
                  <a:srgbClr val="FF0000"/>
                </a:solidFill>
              </a:rPr>
              <a:t>The acknowledgment number defines the number of the next byte that the party expects to receive. </a:t>
            </a:r>
          </a:p>
          <a:p>
            <a:pPr algn="just"/>
            <a:endParaRPr lang="en-US" b="0">
              <a:solidFill>
                <a:srgbClr val="FF0000"/>
              </a:solidFill>
            </a:endParaRPr>
          </a:p>
          <a:p>
            <a:pPr algn="just"/>
            <a:r>
              <a:rPr lang="en-US" b="0">
                <a:solidFill>
                  <a:srgbClr val="FF0000"/>
                </a:solidFill>
              </a:rPr>
              <a:t>In addition, the acknowledgment number is cumulative.</a:t>
            </a:r>
          </a:p>
          <a:p>
            <a:pPr algn="just"/>
            <a:endParaRPr lang="en-US" b="0"/>
          </a:p>
          <a:p>
            <a:pPr algn="just"/>
            <a:r>
              <a:rPr lang="en-US" b="0"/>
              <a:t> The term </a:t>
            </a:r>
            <a:r>
              <a:rPr lang="en-US" b="0" i="1"/>
              <a:t>cumulative </a:t>
            </a:r>
            <a:r>
              <a:rPr lang="en-US" b="0"/>
              <a:t>here means if a party uses 5,643 as an acknowledgment number, it has received all bytes from the beginning up to 5,642.</a:t>
            </a:r>
          </a:p>
        </p:txBody>
      </p:sp>
      <p:sp>
        <p:nvSpPr>
          <p:cNvPr id="2" name="Rectangle 1"/>
          <p:cNvSpPr/>
          <p:nvPr/>
        </p:nvSpPr>
        <p:spPr>
          <a:xfrm>
            <a:off x="1346200" y="641350"/>
            <a:ext cx="3525838" cy="400050"/>
          </a:xfrm>
          <a:prstGeom prst="rect">
            <a:avLst/>
          </a:prstGeom>
        </p:spPr>
        <p:txBody>
          <a:bodyPr wrap="none">
            <a:spAutoFit/>
          </a:bodyPr>
          <a:lstStyle/>
          <a:p>
            <a:pPr>
              <a:defRPr/>
            </a:pPr>
            <a:r>
              <a:rPr lang="en-US" sz="2000" dirty="0">
                <a:solidFill>
                  <a:schemeClr val="bg2"/>
                </a:solidFill>
                <a:latin typeface="+mn-lt"/>
              </a:rPr>
              <a:t>Acknowledgment Number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634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094CFE-EBE9-4D0F-B6FF-01C5E88375D1}" type="slidenum">
              <a:rPr lang="en-US" altLang="zh-TW" b="0" smtClean="0">
                <a:ea typeface="新細明體" charset="-120"/>
              </a:rPr>
              <a:pPr/>
              <a:t>26</a:t>
            </a:fld>
            <a:endParaRPr lang="en-US" altLang="zh-TW" b="0">
              <a:ea typeface="新細明體" charset="-120"/>
            </a:endParaRPr>
          </a:p>
        </p:txBody>
      </p:sp>
      <p:sp>
        <p:nvSpPr>
          <p:cNvPr id="634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34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34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34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34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34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34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79625"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6" name="Line 10"/>
          <p:cNvSpPr>
            <a:spLocks noChangeShapeType="1"/>
          </p:cNvSpPr>
          <p:nvPr/>
        </p:nvSpPr>
        <p:spPr bwMode="auto">
          <a:xfrm>
            <a:off x="609600" y="5867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7" name="Rectangle 11"/>
          <p:cNvSpPr>
            <a:spLocks noChangeArrowheads="1"/>
          </p:cNvSpPr>
          <p:nvPr/>
        </p:nvSpPr>
        <p:spPr bwMode="auto">
          <a:xfrm>
            <a:off x="647700" y="2716213"/>
            <a:ext cx="8077200" cy="301625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The value of the acknowledgment field in a segment defines the number of the next byte a party expects to receive. </a:t>
            </a:r>
          </a:p>
          <a:p>
            <a:pPr algn="ctr"/>
            <a:endParaRPr lang="en-US" altLang="zh-TW" sz="3200" i="1">
              <a:solidFill>
                <a:schemeClr val="bg1"/>
              </a:solidFill>
              <a:latin typeface="Arial" panose="020B0604020202020204" pitchFamily="34" charset="0"/>
              <a:ea typeface="新細明體" charset="-120"/>
            </a:endParaRPr>
          </a:p>
          <a:p>
            <a:pPr algn="ctr"/>
            <a:r>
              <a:rPr lang="en-US" altLang="zh-TW" sz="3200" i="1">
                <a:solidFill>
                  <a:schemeClr val="bg1"/>
                </a:solidFill>
                <a:latin typeface="Arial" panose="020B0604020202020204" pitchFamily="34" charset="0"/>
                <a:ea typeface="新細明體" charset="-120"/>
              </a:rPr>
              <a:t>The acknowledgment number is cumulative.</a:t>
            </a:r>
          </a:p>
        </p:txBody>
      </p:sp>
      <p:grpSp>
        <p:nvGrpSpPr>
          <p:cNvPr id="879628" name="Group 12"/>
          <p:cNvGrpSpPr>
            <a:grpSpLocks/>
          </p:cNvGrpSpPr>
          <p:nvPr/>
        </p:nvGrpSpPr>
        <p:grpSpPr bwMode="auto">
          <a:xfrm>
            <a:off x="609600" y="1981200"/>
            <a:ext cx="1143000" cy="566738"/>
            <a:chOff x="1200" y="1248"/>
            <a:chExt cx="720" cy="357"/>
          </a:xfrm>
        </p:grpSpPr>
        <p:pic>
          <p:nvPicPr>
            <p:cNvPr id="6350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0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962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7962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79625"/>
                                        </p:tgtEl>
                                        <p:attrNameLst>
                                          <p:attrName>style.visibility</p:attrName>
                                        </p:attrNameLst>
                                      </p:cBhvr>
                                      <p:to>
                                        <p:strVal val="visible"/>
                                      </p:to>
                                    </p:set>
                                    <p:animEffect transition="in" filter="checkerboard(across)">
                                      <p:cBhvr>
                                        <p:cTn id="13" dur="500"/>
                                        <p:tgtEl>
                                          <p:spTgt spid="8796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79626"/>
                                        </p:tgtEl>
                                        <p:attrNameLst>
                                          <p:attrName>style.visibility</p:attrName>
                                        </p:attrNameLst>
                                      </p:cBhvr>
                                      <p:to>
                                        <p:strVal val="visible"/>
                                      </p:to>
                                    </p:set>
                                    <p:animEffect transition="in" filter="checkerboard(across)">
                                      <p:cBhvr>
                                        <p:cTn id="17" dur="500"/>
                                        <p:tgtEl>
                                          <p:spTgt spid="8796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9627"/>
                                        </p:tgtEl>
                                        <p:attrNameLst>
                                          <p:attrName>style.visibility</p:attrName>
                                        </p:attrNameLst>
                                      </p:cBhvr>
                                      <p:to>
                                        <p:strVal val="visible"/>
                                      </p:to>
                                    </p:set>
                                    <p:animEffect transition="in" filter="checkerboard(across)">
                                      <p:cBhvr>
                                        <p:cTn id="21" dur="500"/>
                                        <p:tgtEl>
                                          <p:spTgt spid="87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5" grpId="0" animBg="1"/>
      <p:bldP spid="879626" grpId="0" animBg="1"/>
      <p:bldP spid="8796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655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4DAFBC-9C3C-49B6-AEFB-9C9F3CCD8491}" type="slidenum">
              <a:rPr lang="en-US" altLang="zh-TW" b="0" smtClean="0">
                <a:ea typeface="新細明體" charset="-120"/>
              </a:rPr>
              <a:pPr/>
              <a:t>27</a:t>
            </a:fld>
            <a:endParaRPr lang="en-US" altLang="zh-TW" b="0">
              <a:ea typeface="新細明體" charset="-120"/>
            </a:endParaRPr>
          </a:p>
        </p:txBody>
      </p:sp>
      <p:sp>
        <p:nvSpPr>
          <p:cNvPr id="655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5547" name="Rectangle 2"/>
          <p:cNvSpPr>
            <a:spLocks noChangeArrowheads="1"/>
          </p:cNvSpPr>
          <p:nvPr/>
        </p:nvSpPr>
        <p:spPr bwMode="auto">
          <a:xfrm>
            <a:off x="357188" y="1108075"/>
            <a:ext cx="84312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buFont typeface="Arial" panose="020B0604020202020204" pitchFamily="34" charset="0"/>
              <a:buChar char="•"/>
            </a:pPr>
            <a:r>
              <a:rPr lang="en-US" sz="1600" b="0"/>
              <a:t>The sending TCP controls how much data can be accepted from the sending process; the receiving TCP controls how much data can to be sent by the sending TCP. </a:t>
            </a:r>
          </a:p>
          <a:p>
            <a:pPr algn="just">
              <a:buFont typeface="Arial" panose="020B0604020202020204" pitchFamily="34" charset="0"/>
              <a:buChar char="•"/>
            </a:pPr>
            <a:r>
              <a:rPr lang="en-US" sz="1600" b="0"/>
              <a:t>This is done to prevent the receiver from being overwhelmed with data. </a:t>
            </a:r>
          </a:p>
        </p:txBody>
      </p:sp>
      <p:sp>
        <p:nvSpPr>
          <p:cNvPr id="2" name="Rectangle 1"/>
          <p:cNvSpPr/>
          <p:nvPr/>
        </p:nvSpPr>
        <p:spPr>
          <a:xfrm>
            <a:off x="1200150" y="631825"/>
            <a:ext cx="1819275" cy="400050"/>
          </a:xfrm>
          <a:prstGeom prst="rect">
            <a:avLst/>
          </a:prstGeom>
        </p:spPr>
        <p:txBody>
          <a:bodyPr wrap="none">
            <a:spAutoFit/>
          </a:bodyPr>
          <a:lstStyle/>
          <a:p>
            <a:pPr>
              <a:defRPr/>
            </a:pPr>
            <a:r>
              <a:rPr lang="en-US" sz="2000" dirty="0"/>
              <a:t>Flow Control</a:t>
            </a:r>
            <a:endParaRPr lang="en-US" sz="2000" dirty="0">
              <a:solidFill>
                <a:schemeClr val="bg2"/>
              </a:solidFill>
              <a:latin typeface="+mn-lt"/>
            </a:endParaRPr>
          </a:p>
        </p:txBody>
      </p:sp>
      <p:sp>
        <p:nvSpPr>
          <p:cNvPr id="4" name="Rectangle 3"/>
          <p:cNvSpPr/>
          <p:nvPr/>
        </p:nvSpPr>
        <p:spPr>
          <a:xfrm>
            <a:off x="230188" y="2395538"/>
            <a:ext cx="8458200" cy="1138237"/>
          </a:xfrm>
          <a:prstGeom prst="rect">
            <a:avLst/>
          </a:prstGeom>
        </p:spPr>
        <p:txBody>
          <a:bodyPr>
            <a:spAutoFit/>
          </a:bodyPr>
          <a:lstStyle/>
          <a:p>
            <a:pPr>
              <a:defRPr/>
            </a:pPr>
            <a:r>
              <a:rPr lang="en-US" sz="2000" dirty="0">
                <a:latin typeface="+mn-lt"/>
              </a:rPr>
              <a:t>Error Control</a:t>
            </a:r>
          </a:p>
          <a:p>
            <a:pPr marL="285750" indent="-285750" algn="just">
              <a:buFont typeface="Arial" panose="020B0604020202020204" pitchFamily="34" charset="0"/>
              <a:buChar char="•"/>
              <a:defRPr/>
            </a:pPr>
            <a:r>
              <a:rPr lang="en-US" sz="1600" b="0" dirty="0">
                <a:solidFill>
                  <a:srgbClr val="000000"/>
                </a:solidFill>
                <a:latin typeface="+mn-lt"/>
              </a:rPr>
              <a:t>To provide reliable service, TCP implements an error control mechanism. </a:t>
            </a:r>
          </a:p>
          <a:p>
            <a:pPr marL="285750" indent="-285750" algn="just">
              <a:buFont typeface="Arial" panose="020B0604020202020204" pitchFamily="34" charset="0"/>
              <a:buChar char="•"/>
              <a:defRPr/>
            </a:pPr>
            <a:r>
              <a:rPr lang="en-US" sz="1600" b="0" dirty="0">
                <a:solidFill>
                  <a:srgbClr val="000000"/>
                </a:solidFill>
                <a:latin typeface="+mn-lt"/>
              </a:rPr>
              <a:t>Although error control considers a segment as the unit of data for error detection (loss or corrupted segments), </a:t>
            </a:r>
            <a:r>
              <a:rPr lang="en-US" sz="1600" b="0" dirty="0">
                <a:solidFill>
                  <a:srgbClr val="FF0000"/>
                </a:solidFill>
                <a:latin typeface="+mn-lt"/>
              </a:rPr>
              <a:t>error control is byte-oriented</a:t>
            </a:r>
            <a:endParaRPr lang="en-US" sz="1600" dirty="0">
              <a:latin typeface="+mn-lt"/>
            </a:endParaRPr>
          </a:p>
        </p:txBody>
      </p:sp>
      <p:sp>
        <p:nvSpPr>
          <p:cNvPr id="5" name="Rectangle 4"/>
          <p:cNvSpPr/>
          <p:nvPr/>
        </p:nvSpPr>
        <p:spPr>
          <a:xfrm>
            <a:off x="230188" y="3990975"/>
            <a:ext cx="8651875" cy="1108075"/>
          </a:xfrm>
          <a:prstGeom prst="rect">
            <a:avLst/>
          </a:prstGeom>
        </p:spPr>
        <p:txBody>
          <a:bodyPr>
            <a:spAutoFit/>
          </a:bodyPr>
          <a:lstStyle/>
          <a:p>
            <a:pPr>
              <a:defRPr/>
            </a:pPr>
            <a:r>
              <a:rPr lang="en-US" dirty="0">
                <a:latin typeface="+mn-lt"/>
              </a:rPr>
              <a:t>Congestion Control</a:t>
            </a:r>
          </a:p>
          <a:p>
            <a:pPr marL="285750" indent="-285750">
              <a:buFont typeface="Arial" panose="020B0604020202020204" pitchFamily="34" charset="0"/>
              <a:buChar char="•"/>
              <a:defRPr/>
            </a:pPr>
            <a:r>
              <a:rPr lang="en-US" sz="1600" b="0" dirty="0">
                <a:solidFill>
                  <a:srgbClr val="000000"/>
                </a:solidFill>
                <a:latin typeface="+mn-lt"/>
              </a:rPr>
              <a:t>TCP,  takes into account congestion in the network. </a:t>
            </a:r>
          </a:p>
          <a:p>
            <a:pPr marL="285750" indent="-285750" algn="just">
              <a:buFont typeface="Arial" panose="020B0604020202020204" pitchFamily="34" charset="0"/>
              <a:buChar char="•"/>
              <a:defRPr/>
            </a:pPr>
            <a:r>
              <a:rPr lang="en-US" sz="1600" b="0" dirty="0">
                <a:solidFill>
                  <a:srgbClr val="000000"/>
                </a:solidFill>
                <a:latin typeface="+mn-lt"/>
              </a:rPr>
              <a:t>The amount of data sent by a sender is not only controlled by the receiver (flow control), but is also determined by the level of congestion, if any, in the network.</a:t>
            </a:r>
            <a:endParaRPr lang="en-US" sz="16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675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617B790-E454-40C6-977F-B2C867DE2CE3}" type="slidenum">
              <a:rPr lang="en-US" altLang="zh-TW" b="0" smtClean="0">
                <a:ea typeface="新細明體" charset="-120"/>
              </a:rPr>
              <a:pPr/>
              <a:t>28</a:t>
            </a:fld>
            <a:endParaRPr lang="en-US" altLang="zh-TW" b="0">
              <a:ea typeface="新細明體" charset="-120"/>
            </a:endParaRPr>
          </a:p>
        </p:txBody>
      </p:sp>
      <p:sp>
        <p:nvSpPr>
          <p:cNvPr id="88166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67589" name="Text Box 3"/>
          <p:cNvSpPr txBox="1">
            <a:spLocks noChangeArrowheads="1"/>
          </p:cNvSpPr>
          <p:nvPr/>
        </p:nvSpPr>
        <p:spPr bwMode="auto">
          <a:xfrm>
            <a:off x="228600" y="355600"/>
            <a:ext cx="3546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15-3  SEGMENT</a:t>
            </a:r>
          </a:p>
        </p:txBody>
      </p:sp>
      <p:sp>
        <p:nvSpPr>
          <p:cNvPr id="6759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51207" name="Rectangle 5"/>
          <p:cNvSpPr>
            <a:spLocks noChangeArrowheads="1"/>
          </p:cNvSpPr>
          <p:nvPr/>
        </p:nvSpPr>
        <p:spPr bwMode="auto">
          <a:xfrm>
            <a:off x="304800" y="1528763"/>
            <a:ext cx="8534400"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a:latin typeface="+mn-lt"/>
                <a:ea typeface="Arial Unicode MS" panose="020B0604020202020204" pitchFamily="34" charset="-128"/>
                <a:cs typeface="Arial Unicode MS" panose="020B0604020202020204" pitchFamily="34" charset="-128"/>
              </a:rPr>
              <a:t>A packet in TCP is called a segment.</a:t>
            </a:r>
          </a:p>
          <a:p>
            <a:pPr algn="just">
              <a:defRPr/>
            </a:pPr>
            <a:endParaRPr lang="en-US" altLang="zh-TW" sz="2000" b="0" dirty="0">
              <a:latin typeface="+mn-lt"/>
              <a:ea typeface="Arial Unicode MS" panose="020B0604020202020204" pitchFamily="34" charset="-128"/>
              <a:cs typeface="Arial Unicode MS" panose="020B0604020202020204" pitchFamily="34" charset="-128"/>
            </a:endParaRPr>
          </a:p>
          <a:p>
            <a:pPr algn="just">
              <a:defRPr/>
            </a:pPr>
            <a:r>
              <a:rPr lang="en-US" sz="2000" b="0" dirty="0">
                <a:solidFill>
                  <a:srgbClr val="000000"/>
                </a:solidFill>
              </a:rPr>
              <a:t>The segment consists of a header of</a:t>
            </a:r>
            <a:r>
              <a:rPr lang="en-US" sz="2000" b="0" dirty="0">
                <a:solidFill>
                  <a:srgbClr val="FF0000"/>
                </a:solidFill>
              </a:rPr>
              <a:t> 20 to 60 bytes</a:t>
            </a:r>
            <a:r>
              <a:rPr lang="en-US" sz="2000" b="0" dirty="0">
                <a:solidFill>
                  <a:srgbClr val="000000"/>
                </a:solidFill>
              </a:rPr>
              <a:t>, followed by data from the application program. </a:t>
            </a:r>
          </a:p>
          <a:p>
            <a:pPr algn="just">
              <a:defRPr/>
            </a:pPr>
            <a:endParaRPr lang="en-US" sz="2000" b="0" dirty="0">
              <a:solidFill>
                <a:srgbClr val="000000"/>
              </a:solidFill>
            </a:endParaRPr>
          </a:p>
          <a:p>
            <a:pPr algn="just">
              <a:defRPr/>
            </a:pPr>
            <a:r>
              <a:rPr lang="en-US" sz="2000" b="0" dirty="0">
                <a:solidFill>
                  <a:srgbClr val="000000"/>
                </a:solidFill>
              </a:rPr>
              <a:t>The header is 20 bytes if there are no options and up to 60 bytes if it contains options. </a:t>
            </a:r>
          </a:p>
          <a:p>
            <a:pPr algn="just">
              <a:defRPr/>
            </a:pPr>
            <a:endParaRPr lang="en-US" altLang="zh-TW" sz="2000" b="0" dirty="0">
              <a:latin typeface="+mn-lt"/>
              <a:ea typeface="Arial Unicode MS" panose="020B0604020202020204" pitchFamily="34" charset="-128"/>
              <a:cs typeface="Arial Unicode MS" panose="020B060402020202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696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D9EAC5-18D1-411B-8B06-03F22A074031}" type="slidenum">
              <a:rPr lang="en-US" altLang="zh-TW" b="0" smtClean="0">
                <a:ea typeface="新細明體" charset="-120"/>
              </a:rPr>
              <a:pPr/>
              <a:t>29</a:t>
            </a:fld>
            <a:endParaRPr lang="en-US" altLang="zh-TW" b="0">
              <a:ea typeface="新細明體" charset="-120"/>
            </a:endParaRPr>
          </a:p>
        </p:txBody>
      </p:sp>
      <p:sp>
        <p:nvSpPr>
          <p:cNvPr id="6963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segment format</a:t>
            </a:r>
          </a:p>
        </p:txBody>
      </p:sp>
      <p:sp>
        <p:nvSpPr>
          <p:cNvPr id="696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96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96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96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96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96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696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362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879475"/>
            <a:ext cx="4300537"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626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9113" y="1905000"/>
            <a:ext cx="55340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57188" y="4713288"/>
            <a:ext cx="8121650" cy="1355725"/>
          </a:xfrm>
          <a:prstGeom prst="rect">
            <a:avLst/>
          </a:prstGeom>
        </p:spPr>
        <p:txBody>
          <a:bodyPr>
            <a:spAutoFit/>
          </a:bodyPr>
          <a:lstStyle/>
          <a:p>
            <a:pPr algn="just">
              <a:defRPr/>
            </a:pPr>
            <a:r>
              <a:rPr lang="en-US" dirty="0"/>
              <a:t>Sequence number. </a:t>
            </a:r>
          </a:p>
          <a:p>
            <a:pPr marL="285750" indent="-285750" algn="just">
              <a:buFont typeface="Arial" panose="020B0604020202020204" pitchFamily="34" charset="0"/>
              <a:buChar char="•"/>
              <a:defRPr/>
            </a:pPr>
            <a:r>
              <a:rPr lang="en-US" sz="1600" b="0" dirty="0"/>
              <a:t>Defines the number assigned to the first byte of data contained in this segment.</a:t>
            </a:r>
          </a:p>
          <a:p>
            <a:pPr marL="285750" indent="-285750" algn="just">
              <a:buFont typeface="Arial" panose="020B0604020202020204" pitchFamily="34" charset="0"/>
              <a:buChar char="•"/>
              <a:defRPr/>
            </a:pPr>
            <a:r>
              <a:rPr lang="en-US" sz="1600" b="0" dirty="0"/>
              <a:t> During connection establishment each party uses a random number generator to create an </a:t>
            </a:r>
            <a:r>
              <a:rPr lang="en-US" sz="1600" dirty="0"/>
              <a:t>initial sequence number </a:t>
            </a:r>
            <a:r>
              <a:rPr lang="en-US" sz="1600" b="0" dirty="0"/>
              <a:t>(ISN), which is usually different in each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9"/>
                                          </p:stCondLst>
                                        </p:cTn>
                                        <p:tgtEl>
                                          <p:spTgt spid="736267"/>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736268"/>
                                        </p:tgtEl>
                                        <p:attrNameLst>
                                          <p:attrName>style.visibility</p:attrName>
                                        </p:attrNameLst>
                                      </p:cBhvr>
                                      <p:to>
                                        <p:strVal val="visible"/>
                                      </p:to>
                                    </p:set>
                                    <p:animEffect transition="in" filter="wipe(up)">
                                      <p:cBhvr>
                                        <p:cTn id="9" dur="10"/>
                                        <p:tgtEl>
                                          <p:spTgt spid="736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63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30B39D-C95D-4AD1-9BF8-8B6278BA6AED}" type="slidenum">
              <a:rPr lang="en-US" altLang="zh-TW" b="0" smtClean="0">
                <a:ea typeface="新細明體" charset="-120"/>
              </a:rPr>
              <a:pPr/>
              <a:t>3</a:t>
            </a:fld>
            <a:endParaRPr lang="en-US" altLang="zh-TW" b="0">
              <a:ea typeface="新細明體" charset="-120"/>
            </a:endParaRPr>
          </a:p>
        </p:txBody>
      </p:sp>
      <p:sp>
        <p:nvSpPr>
          <p:cNvPr id="163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protocol suite</a:t>
            </a:r>
          </a:p>
        </p:txBody>
      </p:sp>
      <p:sp>
        <p:nvSpPr>
          <p:cNvPr id="163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63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44600"/>
            <a:ext cx="8437563"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716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508353-FD4C-42DE-9366-A36B88BDB420}" type="slidenum">
              <a:rPr lang="en-US" altLang="zh-TW" b="0" smtClean="0">
                <a:ea typeface="新細明體" charset="-120"/>
              </a:rPr>
              <a:pPr/>
              <a:t>30</a:t>
            </a:fld>
            <a:endParaRPr lang="en-US" altLang="zh-TW" b="0">
              <a:ea typeface="新細明體" charset="-120"/>
            </a:endParaRPr>
          </a:p>
        </p:txBody>
      </p:sp>
      <p:sp>
        <p:nvSpPr>
          <p:cNvPr id="7168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segment format</a:t>
            </a:r>
          </a:p>
        </p:txBody>
      </p:sp>
      <p:sp>
        <p:nvSpPr>
          <p:cNvPr id="7168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16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168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16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16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169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16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57188" y="3433763"/>
            <a:ext cx="8597900" cy="2862262"/>
          </a:xfrm>
          <a:prstGeom prst="rect">
            <a:avLst/>
          </a:prstGeom>
        </p:spPr>
        <p:txBody>
          <a:bodyPr>
            <a:spAutoFit/>
          </a:bodyPr>
          <a:lstStyle/>
          <a:p>
            <a:pPr algn="just">
              <a:defRPr/>
            </a:pPr>
            <a:r>
              <a:rPr lang="en-US" dirty="0"/>
              <a:t>Acknowledgment number. </a:t>
            </a:r>
          </a:p>
          <a:p>
            <a:pPr marL="285750" indent="-285750" algn="just">
              <a:buFont typeface="Arial" panose="020B0604020202020204" pitchFamily="34" charset="0"/>
              <a:buChar char="•"/>
              <a:defRPr/>
            </a:pPr>
            <a:r>
              <a:rPr lang="en-US" b="0" dirty="0"/>
              <a:t>This 32-bit field defines the byte number that the receiver of the segment is expecting to receive from the other party.</a:t>
            </a:r>
          </a:p>
          <a:p>
            <a:pPr marL="285750" indent="-285750" algn="just">
              <a:buFont typeface="Arial" panose="020B0604020202020204" pitchFamily="34" charset="0"/>
              <a:buChar char="•"/>
              <a:defRPr/>
            </a:pPr>
            <a:r>
              <a:rPr lang="en-US" b="0" dirty="0"/>
              <a:t>If the receiver of the segment has successfully received byte number </a:t>
            </a:r>
            <a:r>
              <a:rPr lang="en-US" b="0" i="1" dirty="0">
                <a:solidFill>
                  <a:srgbClr val="FF0000"/>
                </a:solidFill>
              </a:rPr>
              <a:t>x </a:t>
            </a:r>
            <a:r>
              <a:rPr lang="en-US" b="0" dirty="0"/>
              <a:t>from the other party, it returns </a:t>
            </a:r>
            <a:r>
              <a:rPr lang="en-US" b="0" i="1" dirty="0">
                <a:solidFill>
                  <a:srgbClr val="FF0000"/>
                </a:solidFill>
              </a:rPr>
              <a:t>x </a:t>
            </a:r>
            <a:r>
              <a:rPr lang="en-US" b="0" dirty="0">
                <a:solidFill>
                  <a:srgbClr val="FF0000"/>
                </a:solidFill>
              </a:rPr>
              <a:t>+ 1 </a:t>
            </a:r>
            <a:r>
              <a:rPr lang="en-US" b="0" dirty="0"/>
              <a:t>as the acknowledgment number. </a:t>
            </a:r>
          </a:p>
          <a:p>
            <a:pPr marL="285750" indent="-285750" algn="just">
              <a:buFont typeface="Arial" panose="020B0604020202020204" pitchFamily="34" charset="0"/>
              <a:buChar char="•"/>
              <a:defRPr/>
            </a:pPr>
            <a:r>
              <a:rPr lang="en-US" b="0" dirty="0"/>
              <a:t>Acknowledgment and data can be piggybacked together.</a:t>
            </a:r>
          </a:p>
          <a:p>
            <a:pPr algn="just">
              <a:defRPr/>
            </a:pPr>
            <a:endParaRPr lang="en-US" b="0" dirty="0">
              <a:solidFill>
                <a:srgbClr val="FF0000"/>
              </a:solidFill>
              <a:latin typeface="+mn-lt"/>
            </a:endParaRPr>
          </a:p>
          <a:p>
            <a:pPr>
              <a:defRPr/>
            </a:pPr>
            <a:r>
              <a:rPr lang="en-US" dirty="0"/>
              <a:t>Header length. </a:t>
            </a:r>
            <a:r>
              <a:rPr lang="en-US" b="0" dirty="0"/>
              <a:t>Same as IP header length</a:t>
            </a:r>
          </a:p>
          <a:p>
            <a:pPr>
              <a:defRPr/>
            </a:pPr>
            <a:endParaRPr lang="en-US" b="0" dirty="0"/>
          </a:p>
          <a:p>
            <a:pPr>
              <a:defRPr/>
            </a:pPr>
            <a:r>
              <a:rPr lang="en-US" dirty="0"/>
              <a:t>Reserved. </a:t>
            </a:r>
            <a:r>
              <a:rPr lang="en-US" b="0" dirty="0"/>
              <a:t>This is a 6-bit field reserved for future use.</a:t>
            </a:r>
          </a:p>
        </p:txBody>
      </p: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8350" y="796925"/>
            <a:ext cx="50038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737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2579B4-9B60-46AF-9915-983A3DA8B764}" type="slidenum">
              <a:rPr lang="en-US" altLang="zh-TW" b="0" smtClean="0">
                <a:ea typeface="新細明體" charset="-120"/>
              </a:rPr>
              <a:pPr/>
              <a:t>31</a:t>
            </a:fld>
            <a:endParaRPr lang="en-US" altLang="zh-TW" b="0">
              <a:ea typeface="新細明體" charset="-120"/>
            </a:endParaRPr>
          </a:p>
        </p:txBody>
      </p:sp>
      <p:sp>
        <p:nvSpPr>
          <p:cNvPr id="7373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Control field</a:t>
            </a:r>
          </a:p>
        </p:txBody>
      </p:sp>
      <p:sp>
        <p:nvSpPr>
          <p:cNvPr id="7373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37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373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37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37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373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37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37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3032125"/>
            <a:ext cx="5500687"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57175" y="1004888"/>
            <a:ext cx="8597900" cy="1477962"/>
          </a:xfrm>
          <a:prstGeom prst="rect">
            <a:avLst/>
          </a:prstGeom>
        </p:spPr>
        <p:txBody>
          <a:bodyPr>
            <a:spAutoFit/>
          </a:bodyPr>
          <a:lstStyle/>
          <a:p>
            <a:pPr algn="just">
              <a:defRPr/>
            </a:pPr>
            <a:r>
              <a:rPr lang="en-US" dirty="0"/>
              <a:t>Control. </a:t>
            </a:r>
          </a:p>
          <a:p>
            <a:pPr marL="285750" indent="-285750" algn="just">
              <a:buFont typeface="Arial" panose="020B0604020202020204" pitchFamily="34" charset="0"/>
              <a:buChar char="•"/>
              <a:defRPr/>
            </a:pPr>
            <a:r>
              <a:rPr lang="en-US" b="0" dirty="0"/>
              <a:t>Defines 6 different control bits or flags. </a:t>
            </a:r>
          </a:p>
          <a:p>
            <a:pPr marL="285750" indent="-285750" algn="just">
              <a:buFont typeface="Arial" panose="020B0604020202020204" pitchFamily="34" charset="0"/>
              <a:buChar char="•"/>
              <a:defRPr/>
            </a:pPr>
            <a:r>
              <a:rPr lang="en-US" b="0" dirty="0"/>
              <a:t>One or more of these bits can be set at a time. These bits enable flow control, connection establishment and termination, connection abortion, and the mode of data transfer in TCP. </a:t>
            </a:r>
            <a:endParaRPr lang="en-US" b="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757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7DAD84-88ED-45F7-B865-7C6D019F2025}" type="slidenum">
              <a:rPr lang="en-US" altLang="zh-TW" b="0" smtClean="0">
                <a:ea typeface="新細明體" charset="-120"/>
              </a:rPr>
              <a:pPr/>
              <a:t>32</a:t>
            </a:fld>
            <a:endParaRPr lang="en-US" altLang="zh-TW" b="0">
              <a:ea typeface="新細明體" charset="-120"/>
            </a:endParaRPr>
          </a:p>
        </p:txBody>
      </p:sp>
      <p:sp>
        <p:nvSpPr>
          <p:cNvPr id="7578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578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578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578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578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578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578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17500" y="2857500"/>
            <a:ext cx="8477250" cy="3386138"/>
          </a:xfrm>
          <a:prstGeom prst="rect">
            <a:avLst/>
          </a:prstGeom>
        </p:spPr>
        <p:txBody>
          <a:bodyPr>
            <a:spAutoFit/>
          </a:bodyPr>
          <a:lstStyle/>
          <a:p>
            <a:pPr algn="just">
              <a:defRPr/>
            </a:pPr>
            <a:r>
              <a:rPr lang="en-US" dirty="0">
                <a:latin typeface="+mn-lt"/>
              </a:rPr>
              <a:t>Window size. </a:t>
            </a:r>
          </a:p>
          <a:p>
            <a:pPr marL="285750" indent="-285750" algn="just">
              <a:buFont typeface="Arial" panose="020B0604020202020204" pitchFamily="34" charset="0"/>
              <a:buChar char="•"/>
              <a:defRPr/>
            </a:pPr>
            <a:r>
              <a:rPr lang="en-US" sz="1600" b="0" dirty="0">
                <a:latin typeface="+mn-lt"/>
              </a:rPr>
              <a:t>Defines the window size of the sending TCP in bytes. </a:t>
            </a:r>
          </a:p>
          <a:p>
            <a:pPr marL="285750" indent="-285750" algn="just">
              <a:buFont typeface="Arial" panose="020B0604020202020204" pitchFamily="34" charset="0"/>
              <a:buChar char="•"/>
              <a:defRPr/>
            </a:pPr>
            <a:r>
              <a:rPr lang="en-US" sz="1600" b="0" dirty="0">
                <a:latin typeface="+mn-lt"/>
              </a:rPr>
              <a:t>Length of this field is 16 bits, which means that the maximum size of the window is 65,535 bytes. This value is normally referred to as the receiving window (</a:t>
            </a:r>
            <a:r>
              <a:rPr lang="en-US" sz="1600" b="0" i="1" dirty="0" err="1">
                <a:latin typeface="+mn-lt"/>
              </a:rPr>
              <a:t>rwnd</a:t>
            </a:r>
            <a:r>
              <a:rPr lang="en-US" sz="1600" b="0" dirty="0">
                <a:latin typeface="+mn-lt"/>
              </a:rPr>
              <a:t>) and is determined by the receiver. </a:t>
            </a:r>
          </a:p>
          <a:p>
            <a:pPr marL="285750" indent="-285750" algn="just">
              <a:buFont typeface="Arial" panose="020B0604020202020204" pitchFamily="34" charset="0"/>
              <a:buChar char="•"/>
              <a:defRPr/>
            </a:pPr>
            <a:r>
              <a:rPr lang="en-US" sz="1600" b="0" dirty="0">
                <a:latin typeface="+mn-lt"/>
              </a:rPr>
              <a:t>The sender must obey the dictation of the receiver in this case.</a:t>
            </a:r>
          </a:p>
          <a:p>
            <a:pPr algn="just">
              <a:defRPr/>
            </a:pPr>
            <a:endParaRPr lang="en-US" b="0" dirty="0">
              <a:latin typeface="+mn-lt"/>
            </a:endParaRPr>
          </a:p>
          <a:p>
            <a:pPr algn="just">
              <a:defRPr/>
            </a:pPr>
            <a:r>
              <a:rPr lang="en-US" dirty="0"/>
              <a:t>Checksum. </a:t>
            </a:r>
          </a:p>
          <a:p>
            <a:pPr marL="285750" indent="-285750" algn="just">
              <a:buFont typeface="Arial" panose="020B0604020202020204" pitchFamily="34" charset="0"/>
              <a:buChar char="•"/>
              <a:defRPr/>
            </a:pPr>
            <a:r>
              <a:rPr lang="en-US" sz="1600" b="0" dirty="0"/>
              <a:t>This 16-bit field contains the checksum. </a:t>
            </a:r>
          </a:p>
          <a:p>
            <a:pPr marL="285750" indent="-285750" algn="just">
              <a:buFont typeface="Arial" panose="020B0604020202020204" pitchFamily="34" charset="0"/>
              <a:buChar char="•"/>
              <a:defRPr/>
            </a:pPr>
            <a:r>
              <a:rPr lang="en-US" sz="1600" b="0" dirty="0"/>
              <a:t>The use of the checksum in the UDP datagram is optional, whereas the use of the checksum for TCP is mandatory. </a:t>
            </a:r>
          </a:p>
          <a:p>
            <a:pPr marL="285750" indent="-285750" algn="just">
              <a:buFont typeface="Arial" panose="020B0604020202020204" pitchFamily="34" charset="0"/>
              <a:buChar char="•"/>
              <a:defRPr/>
            </a:pPr>
            <a:r>
              <a:rPr lang="en-US" sz="1600" b="0" dirty="0"/>
              <a:t>The same </a:t>
            </a:r>
            <a:r>
              <a:rPr lang="en-US" sz="1600" b="0" dirty="0" err="1"/>
              <a:t>pseudoheader</a:t>
            </a:r>
            <a:r>
              <a:rPr lang="en-US" sz="1600" b="0" dirty="0"/>
              <a:t>, serving the same purpose, is added to the segment. </a:t>
            </a:r>
          </a:p>
          <a:p>
            <a:pPr marL="285750" indent="-285750" algn="just">
              <a:buFont typeface="Arial" panose="020B0604020202020204" pitchFamily="34" charset="0"/>
              <a:buChar char="•"/>
              <a:defRPr/>
            </a:pPr>
            <a:r>
              <a:rPr lang="en-US" sz="1600" b="0" dirty="0"/>
              <a:t>For the TCP </a:t>
            </a:r>
            <a:r>
              <a:rPr lang="en-US" sz="1600" b="0" dirty="0" err="1"/>
              <a:t>pseudoheader</a:t>
            </a:r>
            <a:r>
              <a:rPr lang="en-US" sz="1600" b="0" dirty="0"/>
              <a:t>, the value for the </a:t>
            </a:r>
            <a:r>
              <a:rPr lang="en-US" sz="1600" b="0" dirty="0">
                <a:solidFill>
                  <a:srgbClr val="FF0000"/>
                </a:solidFill>
              </a:rPr>
              <a:t>protocol field is 6. </a:t>
            </a:r>
            <a:endParaRPr lang="en-US" sz="1600" dirty="0">
              <a:solidFill>
                <a:srgbClr val="FF0000"/>
              </a:solidFill>
              <a:latin typeface="+mn-lt"/>
            </a:endParaRPr>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3913" y="679450"/>
            <a:ext cx="4006850"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778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DCB018D-F92C-4F9E-98DF-E6A5030DFB97}" type="slidenum">
              <a:rPr lang="en-US" altLang="zh-TW" b="0" smtClean="0">
                <a:ea typeface="新細明體" charset="-120"/>
              </a:rPr>
              <a:pPr/>
              <a:t>33</a:t>
            </a:fld>
            <a:endParaRPr lang="en-US" altLang="zh-TW" b="0">
              <a:ea typeface="新細明體" charset="-120"/>
            </a:endParaRPr>
          </a:p>
        </p:txBody>
      </p:sp>
      <p:sp>
        <p:nvSpPr>
          <p:cNvPr id="778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Pseudoheader added to the TCP segment</a:t>
            </a:r>
          </a:p>
        </p:txBody>
      </p:sp>
      <p:sp>
        <p:nvSpPr>
          <p:cNvPr id="778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78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78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78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78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78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78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403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559050"/>
            <a:ext cx="6353175"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03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4525963"/>
            <a:ext cx="5988050"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03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363" y="1296988"/>
            <a:ext cx="6297612"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0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0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nodeType="clickEffect">
                                  <p:stCondLst>
                                    <p:cond delay="0"/>
                                  </p:stCondLst>
                                  <p:childTnLst>
                                    <p:set>
                                      <p:cBhvr>
                                        <p:cTn id="14" dur="1" fill="hold">
                                          <p:stCondLst>
                                            <p:cond delay="0"/>
                                          </p:stCondLst>
                                        </p:cTn>
                                        <p:tgtEl>
                                          <p:spTgt spid="740365"/>
                                        </p:tgtEl>
                                        <p:attrNameLst>
                                          <p:attrName>style.visibility</p:attrName>
                                        </p:attrNameLst>
                                      </p:cBhvr>
                                      <p:to>
                                        <p:strVal val="visible"/>
                                      </p:to>
                                    </p:set>
                                    <p:anim calcmode="lin" valueType="num">
                                      <p:cBhvr>
                                        <p:cTn id="15" dur="500" fill="hold"/>
                                        <p:tgtEl>
                                          <p:spTgt spid="740365"/>
                                        </p:tgtEl>
                                        <p:attrNameLst>
                                          <p:attrName>ppt_w</p:attrName>
                                        </p:attrNameLst>
                                      </p:cBhvr>
                                      <p:tavLst>
                                        <p:tav tm="0">
                                          <p:val>
                                            <p:fltVal val="0"/>
                                          </p:val>
                                        </p:tav>
                                        <p:tav tm="100000">
                                          <p:val>
                                            <p:strVal val="#ppt_w"/>
                                          </p:val>
                                        </p:tav>
                                      </p:tavLst>
                                    </p:anim>
                                    <p:anim calcmode="lin" valueType="num">
                                      <p:cBhvr>
                                        <p:cTn id="16" dur="500" fill="hold"/>
                                        <p:tgtEl>
                                          <p:spTgt spid="740365"/>
                                        </p:tgtEl>
                                        <p:attrNameLst>
                                          <p:attrName>ppt_h</p:attrName>
                                        </p:attrNameLst>
                                      </p:cBhvr>
                                      <p:tavLst>
                                        <p:tav tm="0">
                                          <p:val>
                                            <p:fltVal val="0"/>
                                          </p:val>
                                        </p:tav>
                                        <p:tav tm="100000">
                                          <p:val>
                                            <p:strVal val="#ppt_h"/>
                                          </p:val>
                                        </p:tav>
                                      </p:tavLst>
                                    </p:anim>
                                    <p:animEffect transition="in" filter="fade">
                                      <p:cBhvr>
                                        <p:cTn id="17" dur="500"/>
                                        <p:tgtEl>
                                          <p:spTgt spid="740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798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3A27515-E74C-4AFB-98F8-E50AB403B0EC}" type="slidenum">
              <a:rPr lang="en-US" altLang="zh-TW" b="0" smtClean="0">
                <a:ea typeface="新細明體" charset="-120"/>
              </a:rPr>
              <a:pPr/>
              <a:t>34</a:t>
            </a:fld>
            <a:endParaRPr lang="en-US" altLang="zh-TW" b="0">
              <a:ea typeface="新細明體" charset="-120"/>
            </a:endParaRPr>
          </a:p>
        </p:txBody>
      </p:sp>
      <p:sp>
        <p:nvSpPr>
          <p:cNvPr id="7987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987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987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987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988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988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7988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42888" y="3565525"/>
            <a:ext cx="8626475" cy="2308225"/>
          </a:xfrm>
          <a:prstGeom prst="rect">
            <a:avLst/>
          </a:prstGeom>
        </p:spPr>
        <p:txBody>
          <a:bodyPr>
            <a:spAutoFit/>
          </a:bodyPr>
          <a:lstStyle/>
          <a:p>
            <a:pPr algn="just">
              <a:defRPr/>
            </a:pPr>
            <a:r>
              <a:rPr lang="en-US" dirty="0">
                <a:solidFill>
                  <a:srgbClr val="000000"/>
                </a:solidFill>
                <a:latin typeface="+mn-lt"/>
              </a:rPr>
              <a:t>Urgent pointer. </a:t>
            </a:r>
          </a:p>
          <a:p>
            <a:pPr marL="285750" indent="-285750" algn="just">
              <a:buFont typeface="Arial" panose="020B0604020202020204" pitchFamily="34" charset="0"/>
              <a:buChar char="•"/>
              <a:defRPr/>
            </a:pPr>
            <a:r>
              <a:rPr lang="en-US" b="0" dirty="0">
                <a:solidFill>
                  <a:srgbClr val="000000"/>
                </a:solidFill>
                <a:latin typeface="+mn-lt"/>
              </a:rPr>
              <a:t>This 16-bit field, which is </a:t>
            </a:r>
            <a:r>
              <a:rPr lang="en-US" b="0" dirty="0">
                <a:solidFill>
                  <a:srgbClr val="FF0000"/>
                </a:solidFill>
                <a:latin typeface="+mn-lt"/>
              </a:rPr>
              <a:t>valid only if the urgent flag is set</a:t>
            </a:r>
            <a:r>
              <a:rPr lang="en-US" b="0" dirty="0">
                <a:solidFill>
                  <a:srgbClr val="000000"/>
                </a:solidFill>
                <a:latin typeface="+mn-lt"/>
              </a:rPr>
              <a:t>, is used when the segment contains urgent data. </a:t>
            </a:r>
          </a:p>
          <a:p>
            <a:pPr marL="285750" indent="-285750" algn="just">
              <a:buFont typeface="Arial" panose="020B0604020202020204" pitchFamily="34" charset="0"/>
              <a:buChar char="•"/>
              <a:defRPr/>
            </a:pPr>
            <a:r>
              <a:rPr lang="en-US" b="0" dirty="0">
                <a:solidFill>
                  <a:srgbClr val="000000"/>
                </a:solidFill>
                <a:latin typeface="+mn-lt"/>
              </a:rPr>
              <a:t>It defines a value that must be added to the sequence number to obtain the number of the last urgent byte in the data section of the segment. </a:t>
            </a:r>
          </a:p>
          <a:p>
            <a:pPr marL="285750" indent="-285750" algn="just">
              <a:buFont typeface="Arial" panose="020B0604020202020204" pitchFamily="34" charset="0"/>
              <a:buChar char="•"/>
              <a:defRPr/>
            </a:pPr>
            <a:endParaRPr lang="en-US" b="0" dirty="0">
              <a:solidFill>
                <a:srgbClr val="000000"/>
              </a:solidFill>
              <a:latin typeface="+mn-lt"/>
            </a:endParaRPr>
          </a:p>
          <a:p>
            <a:pPr algn="just">
              <a:defRPr/>
            </a:pPr>
            <a:endParaRPr lang="en-US" b="0" dirty="0">
              <a:solidFill>
                <a:srgbClr val="000000"/>
              </a:solidFill>
              <a:latin typeface="+mn-lt"/>
            </a:endParaRPr>
          </a:p>
          <a:p>
            <a:pPr algn="just">
              <a:defRPr/>
            </a:pPr>
            <a:r>
              <a:rPr lang="en-US" dirty="0">
                <a:solidFill>
                  <a:srgbClr val="000000"/>
                </a:solidFill>
                <a:latin typeface="+mn-lt"/>
              </a:rPr>
              <a:t>Options. </a:t>
            </a:r>
            <a:r>
              <a:rPr lang="en-US" b="0" dirty="0">
                <a:solidFill>
                  <a:srgbClr val="000000"/>
                </a:solidFill>
                <a:latin typeface="+mn-lt"/>
              </a:rPr>
              <a:t>There can be up to 40 bytes of optional information in the TCP header. </a:t>
            </a:r>
            <a:endParaRPr lang="en-US" dirty="0">
              <a:latin typeface="+mn-lt"/>
            </a:endParaRPr>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3913" y="679450"/>
            <a:ext cx="4654550"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819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93CBE3-5D7A-4D1A-A001-9F36AAEA8315}" type="slidenum">
              <a:rPr lang="en-US" altLang="zh-TW" b="0" smtClean="0">
                <a:ea typeface="新細明體" charset="-120"/>
              </a:rPr>
              <a:pPr/>
              <a:t>35</a:t>
            </a:fld>
            <a:endParaRPr lang="en-US" altLang="zh-TW" b="0">
              <a:ea typeface="新細明體" charset="-120"/>
            </a:endParaRPr>
          </a:p>
        </p:txBody>
      </p:sp>
      <p:sp>
        <p:nvSpPr>
          <p:cNvPr id="8192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192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192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192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192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192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193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42888" y="1427163"/>
            <a:ext cx="8626475" cy="1200150"/>
          </a:xfrm>
          <a:prstGeom prst="rect">
            <a:avLst/>
          </a:prstGeom>
        </p:spPr>
        <p:txBody>
          <a:bodyPr>
            <a:spAutoFit/>
          </a:bodyPr>
          <a:lstStyle/>
          <a:p>
            <a:pPr algn="just">
              <a:defRPr/>
            </a:pPr>
            <a:r>
              <a:rPr lang="en-US" b="0" dirty="0"/>
              <a:t>A TCP segment encapsulates the data received from the application layer. </a:t>
            </a:r>
          </a:p>
          <a:p>
            <a:pPr algn="just">
              <a:defRPr/>
            </a:pPr>
            <a:endParaRPr lang="en-US" b="0" dirty="0"/>
          </a:p>
          <a:p>
            <a:pPr algn="just">
              <a:defRPr/>
            </a:pPr>
            <a:r>
              <a:rPr lang="en-US" b="0" dirty="0"/>
              <a:t>The TCP segment is encapsulated in an IP datagram, which in turn is encapsulated in a frame at the data-link layer.</a:t>
            </a:r>
            <a:endParaRPr lang="en-US" dirty="0">
              <a:latin typeface="+mn-lt"/>
            </a:endParaRPr>
          </a:p>
        </p:txBody>
      </p:sp>
      <p:sp>
        <p:nvSpPr>
          <p:cNvPr id="3" name="Rectangle 2"/>
          <p:cNvSpPr/>
          <p:nvPr/>
        </p:nvSpPr>
        <p:spPr>
          <a:xfrm>
            <a:off x="1257300" y="641350"/>
            <a:ext cx="2354263" cy="461963"/>
          </a:xfrm>
          <a:prstGeom prst="rect">
            <a:avLst/>
          </a:prstGeom>
        </p:spPr>
        <p:txBody>
          <a:bodyPr wrap="none">
            <a:spAutoFit/>
          </a:bodyPr>
          <a:lstStyle/>
          <a:p>
            <a:pPr>
              <a:defRPr/>
            </a:pPr>
            <a:r>
              <a:rPr lang="en-US" sz="2400" dirty="0">
                <a:latin typeface="+mn-lt"/>
              </a:rPr>
              <a:t>Encapsulation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839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5648827-6AEF-4FF8-ADF5-0BA19EF13280}" type="slidenum">
              <a:rPr lang="en-US" altLang="zh-TW" b="0" smtClean="0">
                <a:ea typeface="新細明體" charset="-120"/>
              </a:rPr>
              <a:pPr/>
              <a:t>36</a:t>
            </a:fld>
            <a:endParaRPr lang="en-US" altLang="zh-TW" b="0">
              <a:ea typeface="新細明體" charset="-120"/>
            </a:endParaRPr>
          </a:p>
        </p:txBody>
      </p:sp>
      <p:pic>
        <p:nvPicPr>
          <p:cNvPr id="7424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3422650"/>
            <a:ext cx="6289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24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2203450"/>
            <a:ext cx="510222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Encapsulation</a:t>
            </a:r>
          </a:p>
        </p:txBody>
      </p:sp>
      <p:sp>
        <p:nvSpPr>
          <p:cNvPr id="839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39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39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39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39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39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39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4241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488" y="1125538"/>
            <a:ext cx="39592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241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088" y="4684713"/>
            <a:ext cx="53197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2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 -2.96296E-6 L 0 0.17014 " pathEditMode="relative" ptsTypes="AA">
                                      <p:cBhvr>
                                        <p:cTn id="14" dur="2000" fill="hold"/>
                                        <p:tgtEl>
                                          <p:spTgt spid="742412"/>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24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0 0.03541 L 0 0.36875 " pathEditMode="relative" rAng="0" ptsTypes="AA">
                                      <p:cBhvr>
                                        <p:cTn id="22" dur="2000" fill="hold"/>
                                        <p:tgtEl>
                                          <p:spTgt spid="742412"/>
                                        </p:tgtEl>
                                        <p:attrNameLst>
                                          <p:attrName>ppt_x</p:attrName>
                                          <p:attrName>ppt_y</p:attrName>
                                        </p:attrNameLst>
                                      </p:cBhvr>
                                      <p:rCtr x="0" y="16667"/>
                                    </p:animMotion>
                                  </p:childTnLst>
                                </p:cTn>
                              </p:par>
                              <p:par>
                                <p:cTn id="23" presetID="42" presetClass="path" presetSubtype="0" accel="50000" decel="50000" fill="hold" nodeType="withEffect">
                                  <p:stCondLst>
                                    <p:cond delay="0"/>
                                  </p:stCondLst>
                                  <p:childTnLst>
                                    <p:animMotion origin="layout" path="M 0.00087 -0.13681 L 0.00087 0.19653 " pathEditMode="relative" rAng="0" ptsTypes="AA">
                                      <p:cBhvr>
                                        <p:cTn id="24" dur="2000" fill="hold"/>
                                        <p:tgtEl>
                                          <p:spTgt spid="742413"/>
                                        </p:tgtEl>
                                        <p:attrNameLst>
                                          <p:attrName>ppt_x</p:attrName>
                                          <p:attrName>ppt_y</p:attrName>
                                        </p:attrNameLst>
                                      </p:cBhvr>
                                      <p:rCtr x="0" y="16667"/>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42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860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278DA3-77F8-492F-BBFC-47ECBD31F677}" type="slidenum">
              <a:rPr lang="en-US" altLang="zh-TW" b="0" smtClean="0">
                <a:ea typeface="新細明體" charset="-120"/>
              </a:rPr>
              <a:pPr/>
              <a:t>37</a:t>
            </a:fld>
            <a:endParaRPr lang="en-US" altLang="zh-TW" b="0">
              <a:ea typeface="新細明體" charset="-120"/>
            </a:endParaRPr>
          </a:p>
        </p:txBody>
      </p:sp>
      <p:sp>
        <p:nvSpPr>
          <p:cNvPr id="8878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86021" name="Text Box 3"/>
          <p:cNvSpPr txBox="1">
            <a:spLocks noChangeArrowheads="1"/>
          </p:cNvSpPr>
          <p:nvPr/>
        </p:nvSpPr>
        <p:spPr bwMode="auto">
          <a:xfrm>
            <a:off x="228600" y="355600"/>
            <a:ext cx="5883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15-4  A TCP CONNECTION</a:t>
            </a:r>
          </a:p>
        </p:txBody>
      </p:sp>
      <p:sp>
        <p:nvSpPr>
          <p:cNvPr id="8602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65543" name="Rectangle 5"/>
          <p:cNvSpPr>
            <a:spLocks noChangeArrowheads="1"/>
          </p:cNvSpPr>
          <p:nvPr/>
        </p:nvSpPr>
        <p:spPr bwMode="auto">
          <a:xfrm>
            <a:off x="76200" y="1443038"/>
            <a:ext cx="8686800"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a:latin typeface="+mn-lt"/>
                <a:ea typeface="Arial Unicode MS" panose="020B0604020202020204" pitchFamily="34" charset="-128"/>
                <a:cs typeface="Arial Unicode MS" panose="020B0604020202020204" pitchFamily="34" charset="-128"/>
              </a:rPr>
              <a:t>TCP is connection-oriented. It establishes a virtual path between the source and destination.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a:latin typeface="+mn-lt"/>
                <a:ea typeface="Arial Unicode MS" panose="020B0604020202020204" pitchFamily="34" charset="-128"/>
                <a:cs typeface="Arial Unicode MS" panose="020B0604020202020204" pitchFamily="34" charset="-128"/>
              </a:rPr>
              <a:t>TCP uses the services of IP to deliver individual segments to the receiver, but it controls the connection itself.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a:latin typeface="+mn-lt"/>
                <a:ea typeface="Arial Unicode MS" panose="020B0604020202020204" pitchFamily="34" charset="-128"/>
                <a:cs typeface="Arial Unicode MS" panose="020B0604020202020204" pitchFamily="34" charset="-128"/>
              </a:rPr>
              <a:t>If a segment is lost or corrupted, it is retransmitted.</a:t>
            </a:r>
          </a:p>
          <a:p>
            <a:pPr algn="just">
              <a:defRPr/>
            </a:pPr>
            <a:r>
              <a:rPr lang="en-US" b="0" dirty="0">
                <a:latin typeface="+mn-lt"/>
              </a:rPr>
              <a:t>If a segment arrives out of order, TCP holds it until the missing segments arrive; IP is unaware of this reordering. </a:t>
            </a:r>
          </a:p>
          <a:p>
            <a:pPr algn="just">
              <a:defRPr/>
            </a:pPr>
            <a:endParaRPr lang="en-US" b="0" dirty="0">
              <a:latin typeface="+mn-lt"/>
            </a:endParaRPr>
          </a:p>
          <a:p>
            <a:pPr algn="just">
              <a:defRPr/>
            </a:pPr>
            <a:r>
              <a:rPr lang="en-US" b="0" dirty="0">
                <a:latin typeface="+mn-lt"/>
              </a:rPr>
              <a:t>three phases of TCP connection: </a:t>
            </a:r>
          </a:p>
          <a:p>
            <a:pPr lvl="1" algn="just">
              <a:defRPr/>
            </a:pPr>
            <a:r>
              <a:rPr lang="en-US" b="0" dirty="0">
                <a:solidFill>
                  <a:srgbClr val="FF0000"/>
                </a:solidFill>
                <a:latin typeface="+mn-lt"/>
              </a:rPr>
              <a:t>connection establishment, </a:t>
            </a:r>
          </a:p>
          <a:p>
            <a:pPr lvl="1" algn="just">
              <a:defRPr/>
            </a:pPr>
            <a:r>
              <a:rPr lang="en-US" b="0" dirty="0">
                <a:solidFill>
                  <a:srgbClr val="FF0000"/>
                </a:solidFill>
                <a:latin typeface="+mn-lt"/>
              </a:rPr>
              <a:t>data transfer, and </a:t>
            </a:r>
          </a:p>
          <a:p>
            <a:pPr lvl="1" algn="just">
              <a:defRPr/>
            </a:pPr>
            <a:r>
              <a:rPr lang="en-US" b="0" dirty="0">
                <a:solidFill>
                  <a:srgbClr val="FF0000"/>
                </a:solidFill>
                <a:latin typeface="+mn-lt"/>
              </a:rPr>
              <a:t>connection termination.</a:t>
            </a:r>
            <a:endParaRPr lang="en-US" dirty="0">
              <a:solidFill>
                <a:srgbClr val="FF0000"/>
              </a:solidFill>
              <a:latin typeface="+mn-lt"/>
            </a:endParaRPr>
          </a:p>
          <a:p>
            <a:pPr algn="just">
              <a:defRPr/>
            </a:pPr>
            <a:endParaRPr lang="en-US" altLang="zh-TW" sz="2000" b="0" dirty="0">
              <a:latin typeface="+mn-lt"/>
              <a:ea typeface="Arial Unicode MS" panose="020B0604020202020204" pitchFamily="34" charset="-128"/>
              <a:cs typeface="Arial Unicode MS" panose="020B060402020202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880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541B5C-D803-4419-85E5-ED92B9060BC6}" type="slidenum">
              <a:rPr lang="en-US" altLang="zh-TW" b="0" smtClean="0">
                <a:ea typeface="新細明體" charset="-120"/>
              </a:rPr>
              <a:pPr/>
              <a:t>38</a:t>
            </a:fld>
            <a:endParaRPr lang="en-US" altLang="zh-TW" b="0">
              <a:ea typeface="新細明體" charset="-120"/>
            </a:endParaRPr>
          </a:p>
        </p:txBody>
      </p:sp>
      <p:sp>
        <p:nvSpPr>
          <p:cNvPr id="8806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6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7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7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7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7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7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8075" name="Rectangle 1"/>
          <p:cNvSpPr>
            <a:spLocks noChangeArrowheads="1"/>
          </p:cNvSpPr>
          <p:nvPr/>
        </p:nvSpPr>
        <p:spPr bwMode="auto">
          <a:xfrm>
            <a:off x="357188" y="1401763"/>
            <a:ext cx="82264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When two TCPs in two machines are connected, they are able to send segments to each other simultaneously. </a:t>
            </a:r>
          </a:p>
          <a:p>
            <a:pPr algn="just"/>
            <a:endParaRPr lang="en-US" b="0"/>
          </a:p>
          <a:p>
            <a:pPr algn="just"/>
            <a:r>
              <a:rPr lang="en-US" b="0">
                <a:solidFill>
                  <a:srgbClr val="FF0000"/>
                </a:solidFill>
              </a:rPr>
              <a:t>Each party must initialize communication and get approval from the other party before any data are transferred.</a:t>
            </a:r>
            <a:endParaRPr lang="en-US">
              <a:solidFill>
                <a:srgbClr val="FF0000"/>
              </a:solidFill>
            </a:endParaRPr>
          </a:p>
        </p:txBody>
      </p:sp>
      <p:sp>
        <p:nvSpPr>
          <p:cNvPr id="3" name="Rectangle 2"/>
          <p:cNvSpPr/>
          <p:nvPr/>
        </p:nvSpPr>
        <p:spPr>
          <a:xfrm>
            <a:off x="1327150" y="641350"/>
            <a:ext cx="3535363" cy="400050"/>
          </a:xfrm>
          <a:prstGeom prst="rect">
            <a:avLst/>
          </a:prstGeom>
        </p:spPr>
        <p:txBody>
          <a:bodyPr wrap="none">
            <a:spAutoFit/>
          </a:bodyPr>
          <a:lstStyle/>
          <a:p>
            <a:pPr>
              <a:defRPr/>
            </a:pPr>
            <a:r>
              <a:rPr lang="en-US" sz="2000" dirty="0">
                <a:latin typeface="+mn-lt"/>
              </a:rPr>
              <a:t>Connection Establishment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901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0FB9232-5C0C-4476-9A98-93E695BE6419}" type="slidenum">
              <a:rPr lang="en-US" altLang="zh-TW" b="0" smtClean="0">
                <a:ea typeface="新細明體" charset="-120"/>
              </a:rPr>
              <a:pPr/>
              <a:t>39</a:t>
            </a:fld>
            <a:endParaRPr lang="en-US" altLang="zh-TW" b="0">
              <a:ea typeface="新細明體" charset="-120"/>
            </a:endParaRPr>
          </a:p>
        </p:txBody>
      </p:sp>
      <p:sp>
        <p:nvSpPr>
          <p:cNvPr id="9011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1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1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1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2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2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2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0123" name="Rectangle 1"/>
          <p:cNvSpPr>
            <a:spLocks noChangeArrowheads="1"/>
          </p:cNvSpPr>
          <p:nvPr/>
        </p:nvSpPr>
        <p:spPr bwMode="auto">
          <a:xfrm>
            <a:off x="357188" y="1401763"/>
            <a:ext cx="84455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Connection establishment in TCP is called </a:t>
            </a:r>
            <a:r>
              <a:rPr lang="en-US"/>
              <a:t>three-way handshaking. </a:t>
            </a:r>
          </a:p>
          <a:p>
            <a:pPr algn="just"/>
            <a:endParaRPr lang="en-US" b="0"/>
          </a:p>
          <a:p>
            <a:pPr algn="just"/>
            <a:r>
              <a:rPr lang="en-US" b="0"/>
              <a:t>An application program (called client), wants to make a connection with another application program (called server) using TCP .</a:t>
            </a:r>
          </a:p>
          <a:p>
            <a:pPr algn="just"/>
            <a:endParaRPr lang="en-US" b="0"/>
          </a:p>
          <a:p>
            <a:pPr algn="just"/>
            <a:r>
              <a:rPr lang="en-US" b="0"/>
              <a:t>The process starts with the server. </a:t>
            </a:r>
          </a:p>
          <a:p>
            <a:pPr algn="just"/>
            <a:endParaRPr lang="en-US" b="0"/>
          </a:p>
          <a:p>
            <a:pPr algn="just"/>
            <a:r>
              <a:rPr lang="en-US" b="0"/>
              <a:t>The server program tells its TCP that it is ready to accept a connection. This request is called a </a:t>
            </a:r>
            <a:r>
              <a:rPr lang="en-US" b="0" i="1">
                <a:solidFill>
                  <a:srgbClr val="FF0000"/>
                </a:solidFill>
              </a:rPr>
              <a:t>passive open</a:t>
            </a:r>
            <a:r>
              <a:rPr lang="en-US" b="0">
                <a:solidFill>
                  <a:srgbClr val="FF0000"/>
                </a:solidFill>
              </a:rPr>
              <a:t>. </a:t>
            </a:r>
            <a:r>
              <a:rPr lang="en-US" b="0"/>
              <a:t>It cannot make the connection itself.</a:t>
            </a:r>
          </a:p>
          <a:p>
            <a:pPr algn="just"/>
            <a:endParaRPr lang="en-US" b="0"/>
          </a:p>
          <a:p>
            <a:pPr algn="just"/>
            <a:r>
              <a:rPr lang="en-US" b="0"/>
              <a:t>The client program issues a request for an </a:t>
            </a:r>
            <a:r>
              <a:rPr lang="en-US" b="0" i="1">
                <a:solidFill>
                  <a:srgbClr val="FF0000"/>
                </a:solidFill>
              </a:rPr>
              <a:t>active open</a:t>
            </a:r>
            <a:r>
              <a:rPr lang="en-US" b="0">
                <a:solidFill>
                  <a:srgbClr val="FF0000"/>
                </a:solidFill>
              </a:rPr>
              <a:t>.  </a:t>
            </a:r>
            <a:r>
              <a:rPr lang="en-US" b="0"/>
              <a:t>A client that wishes to connect to an open server tells its TCP to connect to a particular server. </a:t>
            </a:r>
          </a:p>
          <a:p>
            <a:pPr algn="just"/>
            <a:endParaRPr lang="en-US" b="0"/>
          </a:p>
          <a:p>
            <a:pPr algn="just"/>
            <a:r>
              <a:rPr lang="en-US" b="0">
                <a:solidFill>
                  <a:srgbClr val="FF0000"/>
                </a:solidFill>
              </a:rPr>
              <a:t>TCP can now start the three-way handshaking process</a:t>
            </a:r>
            <a:r>
              <a:rPr lang="en-US" b="0"/>
              <a:t>.</a:t>
            </a:r>
            <a:endParaRPr lang="en-US">
              <a:solidFill>
                <a:srgbClr val="FF0000"/>
              </a:solidFill>
            </a:endParaRPr>
          </a:p>
        </p:txBody>
      </p:sp>
      <p:sp>
        <p:nvSpPr>
          <p:cNvPr id="3" name="Rectangle 2"/>
          <p:cNvSpPr/>
          <p:nvPr/>
        </p:nvSpPr>
        <p:spPr>
          <a:xfrm>
            <a:off x="1327150" y="641350"/>
            <a:ext cx="3351213" cy="400050"/>
          </a:xfrm>
          <a:prstGeom prst="rect">
            <a:avLst/>
          </a:prstGeom>
        </p:spPr>
        <p:txBody>
          <a:bodyPr wrap="none">
            <a:spAutoFit/>
          </a:bodyPr>
          <a:lstStyle/>
          <a:p>
            <a:pPr>
              <a:defRPr/>
            </a:pPr>
            <a:r>
              <a:rPr lang="en-US" sz="2000" dirty="0"/>
              <a:t>Three-Way Handshaking</a:t>
            </a:r>
            <a:endParaRPr lang="en-US"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8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8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D7285D-5973-4F6F-94FD-6EA0C126570F}" type="slidenum">
              <a:rPr lang="en-US" altLang="zh-TW" b="0" smtClean="0">
                <a:ea typeface="新細明體" charset="-120"/>
              </a:rPr>
              <a:pPr/>
              <a:t>4</a:t>
            </a:fld>
            <a:endParaRPr lang="en-US" altLang="zh-TW" b="0">
              <a:ea typeface="新細明體" charset="-120"/>
            </a:endParaRPr>
          </a:p>
        </p:txBody>
      </p:sp>
      <p:sp>
        <p:nvSpPr>
          <p:cNvPr id="18436"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852996" name="Rectangle 4"/>
          <p:cNvSpPr>
            <a:spLocks noChangeArrowheads="1"/>
          </p:cNvSpPr>
          <p:nvPr/>
        </p:nvSpPr>
        <p:spPr bwMode="auto">
          <a:xfrm>
            <a:off x="304800" y="989013"/>
            <a:ext cx="83820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Process-to-Process Communication</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Stream Delivery Service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Full-Duplex Communication</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Multiplexing and Demultiplexing</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Connection-Oriented Service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charset="-120"/>
              </a:rPr>
              <a:t> Reliable 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52996"/>
                                        </p:tgtEl>
                                        <p:attrNameLst>
                                          <p:attrName>style.visibility</p:attrName>
                                        </p:attrNameLst>
                                      </p:cBhvr>
                                      <p:to>
                                        <p:strVal val="visible"/>
                                      </p:to>
                                    </p:set>
                                    <p:animEffect transition="in" filter="wipe(up)">
                                      <p:cBhvr>
                                        <p:cTn id="7" dur="10"/>
                                        <p:tgtEl>
                                          <p:spTgt spid="85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921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C940A7-2F90-43EE-AC51-42109078614E}" type="slidenum">
              <a:rPr lang="en-US" altLang="zh-TW" b="0" smtClean="0">
                <a:ea typeface="新細明體" charset="-120"/>
              </a:rPr>
              <a:pPr/>
              <a:t>40</a:t>
            </a:fld>
            <a:endParaRPr lang="en-US" altLang="zh-TW" b="0">
              <a:ea typeface="新細明體" charset="-120"/>
            </a:endParaRPr>
          </a:p>
        </p:txBody>
      </p:sp>
      <p:sp>
        <p:nvSpPr>
          <p:cNvPr id="9216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6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6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6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6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6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7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2171" name="Rectangle 1"/>
          <p:cNvSpPr>
            <a:spLocks noChangeArrowheads="1"/>
          </p:cNvSpPr>
          <p:nvPr/>
        </p:nvSpPr>
        <p:spPr bwMode="auto">
          <a:xfrm>
            <a:off x="357188" y="1401763"/>
            <a:ext cx="84455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To show the process we use time lines. </a:t>
            </a:r>
          </a:p>
          <a:p>
            <a:pPr algn="just"/>
            <a:endParaRPr lang="en-US" b="0"/>
          </a:p>
          <a:p>
            <a:pPr algn="just"/>
            <a:r>
              <a:rPr lang="en-US" b="0"/>
              <a:t>Each segment has values for all its header fields. Here shows only the few fields necessary to understand each phase. </a:t>
            </a:r>
          </a:p>
          <a:p>
            <a:pPr algn="just"/>
            <a:endParaRPr lang="en-US" b="0"/>
          </a:p>
          <a:p>
            <a:pPr algn="just"/>
            <a:r>
              <a:rPr lang="en-US" b="0"/>
              <a:t>ie :  sequence number, acknowledgment number, control flags and window size if relevant.</a:t>
            </a:r>
          </a:p>
          <a:p>
            <a:pPr algn="just"/>
            <a:endParaRPr lang="en-US" b="0"/>
          </a:p>
          <a:p>
            <a:pPr algn="just"/>
            <a:r>
              <a:rPr lang="en-US" b="0"/>
              <a:t>The three steps in this phase are as follows.</a:t>
            </a:r>
            <a:endParaRPr lang="en-US">
              <a:solidFill>
                <a:srgbClr val="FF0000"/>
              </a:solidFill>
            </a:endParaRPr>
          </a:p>
        </p:txBody>
      </p:sp>
      <p:sp>
        <p:nvSpPr>
          <p:cNvPr id="3" name="Rectangle 2"/>
          <p:cNvSpPr/>
          <p:nvPr/>
        </p:nvSpPr>
        <p:spPr>
          <a:xfrm>
            <a:off x="1327150" y="641350"/>
            <a:ext cx="3351213" cy="400050"/>
          </a:xfrm>
          <a:prstGeom prst="rect">
            <a:avLst/>
          </a:prstGeom>
        </p:spPr>
        <p:txBody>
          <a:bodyPr wrap="none">
            <a:spAutoFit/>
          </a:bodyPr>
          <a:lstStyle/>
          <a:p>
            <a:pPr>
              <a:defRPr/>
            </a:pPr>
            <a:r>
              <a:rPr lang="en-US" sz="2000" dirty="0"/>
              <a:t>Three-Way Handshaking</a:t>
            </a:r>
            <a:endParaRPr lang="en-US" sz="2000" dirty="0">
              <a:latin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942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94AABA4-C751-475E-BBD8-69B613957DB0}" type="slidenum">
              <a:rPr lang="en-US" altLang="zh-TW" b="0" smtClean="0">
                <a:ea typeface="新細明體" charset="-120"/>
              </a:rPr>
              <a:pPr/>
              <a:t>41</a:t>
            </a:fld>
            <a:endParaRPr lang="en-US" altLang="zh-TW" b="0">
              <a:ea typeface="新細明體" charset="-120"/>
            </a:endParaRPr>
          </a:p>
        </p:txBody>
      </p:sp>
      <p:sp>
        <p:nvSpPr>
          <p:cNvPr id="9421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219" name="Rectangle 1"/>
          <p:cNvSpPr>
            <a:spLocks noChangeArrowheads="1"/>
          </p:cNvSpPr>
          <p:nvPr/>
        </p:nvSpPr>
        <p:spPr bwMode="auto">
          <a:xfrm>
            <a:off x="357188" y="1401763"/>
            <a:ext cx="84455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1. </a:t>
            </a:r>
            <a:r>
              <a:rPr lang="en-US" b="0"/>
              <a:t>The client sends the first segment, </a:t>
            </a:r>
            <a:r>
              <a:rPr lang="en-US" b="0">
                <a:solidFill>
                  <a:srgbClr val="FF0000"/>
                </a:solidFill>
              </a:rPr>
              <a:t>a SYN segment</a:t>
            </a:r>
            <a:r>
              <a:rPr lang="en-US" b="0"/>
              <a:t>, in which only the SYN flag is set. This segment is for synchronization of sequence numbers. </a:t>
            </a:r>
          </a:p>
          <a:p>
            <a:pPr algn="just"/>
            <a:endParaRPr lang="en-US" b="0"/>
          </a:p>
          <a:p>
            <a:pPr algn="just"/>
            <a:r>
              <a:rPr lang="en-US" b="0"/>
              <a:t>Client  chooses a random number as the first sequence number and sends this number to the server. This is called the initial sequence number (ISN). </a:t>
            </a:r>
          </a:p>
          <a:p>
            <a:pPr algn="just"/>
            <a:endParaRPr lang="en-US" b="0"/>
          </a:p>
          <a:p>
            <a:pPr algn="just"/>
            <a:r>
              <a:rPr lang="en-US" b="0"/>
              <a:t>This segment does not contain an acknowledgment number. It does not define the window size either; a window size definition makes sense only when a segment includes an acknowledgment. </a:t>
            </a:r>
          </a:p>
          <a:p>
            <a:pPr algn="just"/>
            <a:endParaRPr lang="en-US" b="0"/>
          </a:p>
          <a:p>
            <a:pPr algn="just"/>
            <a:r>
              <a:rPr lang="en-US" b="0">
                <a:solidFill>
                  <a:srgbClr val="FF0000"/>
                </a:solidFill>
              </a:rPr>
              <a:t>SYN segment is a control segment and carries no data. However, it consumes one sequence number. </a:t>
            </a:r>
            <a:r>
              <a:rPr lang="en-US" b="0"/>
              <a:t>When the data transfer starts, ISN is incremented by 1. </a:t>
            </a:r>
          </a:p>
          <a:p>
            <a:pPr algn="just"/>
            <a:endParaRPr lang="en-US" b="0"/>
          </a:p>
        </p:txBody>
      </p:sp>
      <p:sp>
        <p:nvSpPr>
          <p:cNvPr id="3" name="Rectangle 2"/>
          <p:cNvSpPr/>
          <p:nvPr/>
        </p:nvSpPr>
        <p:spPr>
          <a:xfrm>
            <a:off x="1327150" y="641350"/>
            <a:ext cx="3351213" cy="400050"/>
          </a:xfrm>
          <a:prstGeom prst="rect">
            <a:avLst/>
          </a:prstGeom>
        </p:spPr>
        <p:txBody>
          <a:bodyPr wrap="none">
            <a:spAutoFit/>
          </a:bodyPr>
          <a:lstStyle/>
          <a:p>
            <a:pPr>
              <a:defRPr/>
            </a:pPr>
            <a:r>
              <a:rPr lang="en-US" sz="2000" i="1" dirty="0"/>
              <a:t>Three-Way Handshaking</a:t>
            </a:r>
            <a:endParaRPr lang="en-US" sz="2000" dirty="0">
              <a:latin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962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5B1B70-2602-4D3D-B47D-0ABE9F87C5C3}" type="slidenum">
              <a:rPr lang="en-US" altLang="zh-TW" b="0" smtClean="0">
                <a:ea typeface="新細明體" charset="-120"/>
              </a:rPr>
              <a:pPr/>
              <a:t>42</a:t>
            </a:fld>
            <a:endParaRPr lang="en-US" altLang="zh-TW" b="0">
              <a:ea typeface="新細明體" charset="-120"/>
            </a:endParaRPr>
          </a:p>
        </p:txBody>
      </p:sp>
      <p:sp>
        <p:nvSpPr>
          <p:cNvPr id="9626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626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626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626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626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626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626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91913"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A SYN segment cannot carry data, but it consumes one sequence number.</a:t>
            </a:r>
          </a:p>
        </p:txBody>
      </p:sp>
      <p:grpSp>
        <p:nvGrpSpPr>
          <p:cNvPr id="891916" name="Group 12"/>
          <p:cNvGrpSpPr>
            <a:grpSpLocks/>
          </p:cNvGrpSpPr>
          <p:nvPr/>
        </p:nvGrpSpPr>
        <p:grpSpPr bwMode="auto">
          <a:xfrm>
            <a:off x="609600" y="1981200"/>
            <a:ext cx="1143000" cy="566738"/>
            <a:chOff x="1200" y="1248"/>
            <a:chExt cx="720" cy="357"/>
          </a:xfrm>
        </p:grpSpPr>
        <p:pic>
          <p:nvPicPr>
            <p:cNvPr id="9627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7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191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9191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1913"/>
                                        </p:tgtEl>
                                        <p:attrNameLst>
                                          <p:attrName>style.visibility</p:attrName>
                                        </p:attrNameLst>
                                      </p:cBhvr>
                                      <p:to>
                                        <p:strVal val="visible"/>
                                      </p:to>
                                    </p:set>
                                    <p:animEffect transition="in" filter="checkerboard(across)">
                                      <p:cBhvr>
                                        <p:cTn id="13" dur="500"/>
                                        <p:tgtEl>
                                          <p:spTgt spid="891913"/>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1914"/>
                                        </p:tgtEl>
                                        <p:attrNameLst>
                                          <p:attrName>style.visibility</p:attrName>
                                        </p:attrNameLst>
                                      </p:cBhvr>
                                      <p:to>
                                        <p:strVal val="visible"/>
                                      </p:to>
                                    </p:set>
                                    <p:animEffect transition="in" filter="checkerboard(across)">
                                      <p:cBhvr>
                                        <p:cTn id="17" dur="500"/>
                                        <p:tgtEl>
                                          <p:spTgt spid="891914"/>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1915"/>
                                        </p:tgtEl>
                                        <p:attrNameLst>
                                          <p:attrName>style.visibility</p:attrName>
                                        </p:attrNameLst>
                                      </p:cBhvr>
                                      <p:to>
                                        <p:strVal val="visible"/>
                                      </p:to>
                                    </p:set>
                                    <p:animEffect transition="in" filter="checkerboard(across)">
                                      <p:cBhvr>
                                        <p:cTn id="21" dur="500"/>
                                        <p:tgtEl>
                                          <p:spTgt spid="891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13" grpId="0" animBg="1"/>
      <p:bldP spid="891914" grpId="0" animBg="1"/>
      <p:bldP spid="8919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983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AB6BD7-3DD8-42E6-978F-320F2D404C40}" type="slidenum">
              <a:rPr lang="en-US" altLang="zh-TW" b="0" smtClean="0">
                <a:ea typeface="新細明體" charset="-120"/>
              </a:rPr>
              <a:pPr/>
              <a:t>43</a:t>
            </a:fld>
            <a:endParaRPr lang="en-US" altLang="zh-TW" b="0">
              <a:ea typeface="新細明體" charset="-120"/>
            </a:endParaRPr>
          </a:p>
        </p:txBody>
      </p:sp>
      <p:sp>
        <p:nvSpPr>
          <p:cNvPr id="9830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0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1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1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1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1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1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8315" name="Rectangle 1"/>
          <p:cNvSpPr>
            <a:spLocks noChangeArrowheads="1"/>
          </p:cNvSpPr>
          <p:nvPr/>
        </p:nvSpPr>
        <p:spPr bwMode="auto">
          <a:xfrm>
            <a:off x="357188" y="1401763"/>
            <a:ext cx="84455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2. </a:t>
            </a:r>
            <a:r>
              <a:rPr lang="en-US" b="0"/>
              <a:t>The server sends the second segment, a </a:t>
            </a:r>
            <a:r>
              <a:rPr lang="en-US" b="0">
                <a:solidFill>
                  <a:srgbClr val="FF0000"/>
                </a:solidFill>
              </a:rPr>
              <a:t>SYN + ACK </a:t>
            </a:r>
            <a:r>
              <a:rPr lang="en-US" b="0"/>
              <a:t>segment with two flag bits set: SYN and ACK. This segment has a </a:t>
            </a:r>
            <a:r>
              <a:rPr lang="en-US" b="0">
                <a:solidFill>
                  <a:srgbClr val="FF0000"/>
                </a:solidFill>
              </a:rPr>
              <a:t>dual purpose</a:t>
            </a:r>
            <a:r>
              <a:rPr lang="en-US" b="0"/>
              <a:t>. </a:t>
            </a:r>
          </a:p>
          <a:p>
            <a:pPr algn="just"/>
            <a:endParaRPr lang="en-US" b="0"/>
          </a:p>
          <a:p>
            <a:pPr algn="just"/>
            <a:r>
              <a:rPr lang="en-US" b="0">
                <a:solidFill>
                  <a:srgbClr val="FF0000"/>
                </a:solidFill>
              </a:rPr>
              <a:t>First</a:t>
            </a:r>
            <a:r>
              <a:rPr lang="en-US" b="0"/>
              <a:t>, it is a SYN segment for communication in the other direction. The server uses this segment to initialize a sequence number for numbering the bytes sent from the server to the client. </a:t>
            </a:r>
          </a:p>
          <a:p>
            <a:pPr algn="just"/>
            <a:endParaRPr lang="en-US" b="0"/>
          </a:p>
          <a:p>
            <a:pPr algn="just"/>
            <a:r>
              <a:rPr lang="en-US" b="0">
                <a:solidFill>
                  <a:srgbClr val="FF0000"/>
                </a:solidFill>
              </a:rPr>
              <a:t>The server also </a:t>
            </a:r>
            <a:r>
              <a:rPr lang="en-US" b="0"/>
              <a:t>acknowledges the receipt of the SYN segment from the client by setting the ACK flag and displaying the next sequence number it expects to receive from the client. </a:t>
            </a:r>
          </a:p>
          <a:p>
            <a:pPr algn="just"/>
            <a:endParaRPr lang="en-US" b="0"/>
          </a:p>
          <a:p>
            <a:pPr algn="just"/>
            <a:r>
              <a:rPr lang="en-US" b="0"/>
              <a:t>Because it contains an acknowledgment, it also needs to define the receive window size, </a:t>
            </a:r>
            <a:r>
              <a:rPr lang="en-US" b="0" i="1"/>
              <a:t>rwnd </a:t>
            </a:r>
            <a:r>
              <a:rPr lang="en-US" b="0"/>
              <a:t>(to be used by the client).</a:t>
            </a:r>
          </a:p>
        </p:txBody>
      </p:sp>
      <p:sp>
        <p:nvSpPr>
          <p:cNvPr id="3" name="Rectangle 2"/>
          <p:cNvSpPr/>
          <p:nvPr/>
        </p:nvSpPr>
        <p:spPr>
          <a:xfrm>
            <a:off x="1327150" y="641350"/>
            <a:ext cx="3351213" cy="400050"/>
          </a:xfrm>
          <a:prstGeom prst="rect">
            <a:avLst/>
          </a:prstGeom>
        </p:spPr>
        <p:txBody>
          <a:bodyPr wrap="none">
            <a:spAutoFit/>
          </a:bodyPr>
          <a:lstStyle/>
          <a:p>
            <a:pPr>
              <a:defRPr/>
            </a:pPr>
            <a:r>
              <a:rPr lang="en-US" sz="2000" i="1" dirty="0"/>
              <a:t>Three-Way Handshaking</a:t>
            </a:r>
            <a:endParaRPr lang="en-US" sz="200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003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0EA8B6F-229C-4CA4-8656-7E15A273FDA2}" type="slidenum">
              <a:rPr lang="en-US" altLang="zh-TW" b="0" smtClean="0">
                <a:ea typeface="新細明體" charset="-120"/>
              </a:rPr>
              <a:pPr/>
              <a:t>44</a:t>
            </a:fld>
            <a:endParaRPr lang="en-US" altLang="zh-TW" b="0">
              <a:ea typeface="新細明體" charset="-120"/>
            </a:endParaRPr>
          </a:p>
        </p:txBody>
      </p:sp>
      <p:sp>
        <p:nvSpPr>
          <p:cNvPr id="10035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035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035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035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036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036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036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9396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p:cNvSpPr>
            <a:spLocks noChangeArrowheads="1"/>
          </p:cNvSpPr>
          <p:nvPr/>
        </p:nvSpPr>
        <p:spPr bwMode="auto">
          <a:xfrm>
            <a:off x="647700"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A SYN + ACK segment cannot carry data, but does consume one </a:t>
            </a:r>
            <a:br>
              <a:rPr lang="en-US" altLang="zh-TW" sz="3200" i="1">
                <a:solidFill>
                  <a:schemeClr val="bg1"/>
                </a:solidFill>
                <a:latin typeface="Arial" panose="020B0604020202020204" pitchFamily="34" charset="0"/>
                <a:ea typeface="新細明體" charset="-120"/>
              </a:rPr>
            </a:br>
            <a:r>
              <a:rPr lang="en-US" altLang="zh-TW" sz="3200" i="1">
                <a:solidFill>
                  <a:schemeClr val="bg1"/>
                </a:solidFill>
                <a:latin typeface="Arial" panose="020B0604020202020204" pitchFamily="34" charset="0"/>
                <a:ea typeface="新細明體" charset="-120"/>
              </a:rPr>
              <a:t>sequence number.</a:t>
            </a:r>
          </a:p>
        </p:txBody>
      </p:sp>
      <p:grpSp>
        <p:nvGrpSpPr>
          <p:cNvPr id="893964" name="Group 12"/>
          <p:cNvGrpSpPr>
            <a:grpSpLocks/>
          </p:cNvGrpSpPr>
          <p:nvPr/>
        </p:nvGrpSpPr>
        <p:grpSpPr bwMode="auto">
          <a:xfrm>
            <a:off x="609600" y="1981200"/>
            <a:ext cx="1143000" cy="566738"/>
            <a:chOff x="1200" y="1248"/>
            <a:chExt cx="720" cy="357"/>
          </a:xfrm>
        </p:grpSpPr>
        <p:pic>
          <p:nvPicPr>
            <p:cNvPr id="10036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396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9396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3961"/>
                                        </p:tgtEl>
                                        <p:attrNameLst>
                                          <p:attrName>style.visibility</p:attrName>
                                        </p:attrNameLst>
                                      </p:cBhvr>
                                      <p:to>
                                        <p:strVal val="visible"/>
                                      </p:to>
                                    </p:set>
                                    <p:animEffect transition="in" filter="checkerboard(across)">
                                      <p:cBhvr>
                                        <p:cTn id="13" dur="500"/>
                                        <p:tgtEl>
                                          <p:spTgt spid="89396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3962"/>
                                        </p:tgtEl>
                                        <p:attrNameLst>
                                          <p:attrName>style.visibility</p:attrName>
                                        </p:attrNameLst>
                                      </p:cBhvr>
                                      <p:to>
                                        <p:strVal val="visible"/>
                                      </p:to>
                                    </p:set>
                                    <p:animEffect transition="in" filter="checkerboard(across)">
                                      <p:cBhvr>
                                        <p:cTn id="17" dur="500"/>
                                        <p:tgtEl>
                                          <p:spTgt spid="89396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3963"/>
                                        </p:tgtEl>
                                        <p:attrNameLst>
                                          <p:attrName>style.visibility</p:attrName>
                                        </p:attrNameLst>
                                      </p:cBhvr>
                                      <p:to>
                                        <p:strVal val="visible"/>
                                      </p:to>
                                    </p:set>
                                    <p:animEffect transition="in" filter="checkerboard(across)">
                                      <p:cBhvr>
                                        <p:cTn id="21" dur="500"/>
                                        <p:tgtEl>
                                          <p:spTgt spid="893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61" grpId="0" animBg="1"/>
      <p:bldP spid="893962" grpId="0" animBg="1"/>
      <p:bldP spid="8939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024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375191-2B24-4DA5-900C-29374AF5EFE3}" type="slidenum">
              <a:rPr lang="en-US" altLang="zh-TW" b="0" smtClean="0">
                <a:ea typeface="新細明體" charset="-120"/>
              </a:rPr>
              <a:pPr/>
              <a:t>45</a:t>
            </a:fld>
            <a:endParaRPr lang="en-US" altLang="zh-TW" b="0">
              <a:ea typeface="新細明體" charset="-120"/>
            </a:endParaRPr>
          </a:p>
        </p:txBody>
      </p:sp>
      <p:sp>
        <p:nvSpPr>
          <p:cNvPr id="10240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0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0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0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0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0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1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2411" name="Rectangle 1"/>
          <p:cNvSpPr>
            <a:spLocks noChangeArrowheads="1"/>
          </p:cNvSpPr>
          <p:nvPr/>
        </p:nvSpPr>
        <p:spPr bwMode="auto">
          <a:xfrm>
            <a:off x="357188" y="1401763"/>
            <a:ext cx="84455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3. </a:t>
            </a:r>
            <a:r>
              <a:rPr lang="en-US" b="0"/>
              <a:t>The client sends the third segment. This is just an </a:t>
            </a:r>
            <a:r>
              <a:rPr lang="en-US" b="0">
                <a:solidFill>
                  <a:srgbClr val="FF0000"/>
                </a:solidFill>
              </a:rPr>
              <a:t>ACK</a:t>
            </a:r>
            <a:r>
              <a:rPr lang="en-US" b="0"/>
              <a:t> segment. It acknowledges the receipt of the second segment with the ACK flag and acknowledgment number field. </a:t>
            </a:r>
          </a:p>
          <a:p>
            <a:pPr algn="just"/>
            <a:endParaRPr lang="en-US" b="0"/>
          </a:p>
          <a:p>
            <a:pPr algn="just"/>
            <a:r>
              <a:rPr lang="en-US" b="0">
                <a:solidFill>
                  <a:srgbClr val="FF0000"/>
                </a:solidFill>
              </a:rPr>
              <a:t>Sequence number in this segment is the same as the one in the SYN segment; </a:t>
            </a:r>
            <a:r>
              <a:rPr lang="en-US">
                <a:solidFill>
                  <a:srgbClr val="FF0000"/>
                </a:solidFill>
              </a:rPr>
              <a:t>the ACK segment does not consume any sequence numbers.</a:t>
            </a:r>
          </a:p>
          <a:p>
            <a:pPr algn="just"/>
            <a:endParaRPr lang="en-US" b="0"/>
          </a:p>
          <a:p>
            <a:pPr algn="just"/>
            <a:r>
              <a:rPr lang="en-US" b="0"/>
              <a:t>The client must also define the server window size. </a:t>
            </a:r>
          </a:p>
          <a:p>
            <a:pPr algn="just"/>
            <a:endParaRPr lang="en-US" b="0"/>
          </a:p>
        </p:txBody>
      </p:sp>
      <p:sp>
        <p:nvSpPr>
          <p:cNvPr id="3" name="Rectangle 2"/>
          <p:cNvSpPr/>
          <p:nvPr/>
        </p:nvSpPr>
        <p:spPr>
          <a:xfrm>
            <a:off x="1327150" y="641350"/>
            <a:ext cx="3351213" cy="400050"/>
          </a:xfrm>
          <a:prstGeom prst="rect">
            <a:avLst/>
          </a:prstGeom>
        </p:spPr>
        <p:txBody>
          <a:bodyPr wrap="none">
            <a:spAutoFit/>
          </a:bodyPr>
          <a:lstStyle/>
          <a:p>
            <a:pPr>
              <a:defRPr/>
            </a:pPr>
            <a:r>
              <a:rPr lang="en-US" sz="2000" i="1" dirty="0"/>
              <a:t>Three-Way Handshaking</a:t>
            </a:r>
            <a:endParaRPr lang="en-US" sz="2000" dirty="0">
              <a:latin typeface="+mn-lt"/>
            </a:endParaRPr>
          </a:p>
        </p:txBody>
      </p:sp>
      <p:sp>
        <p:nvSpPr>
          <p:cNvPr id="102413" name="Rectangle 1"/>
          <p:cNvSpPr>
            <a:spLocks noChangeArrowheads="1"/>
          </p:cNvSpPr>
          <p:nvPr/>
        </p:nvSpPr>
        <p:spPr bwMode="auto">
          <a:xfrm>
            <a:off x="301625" y="5473700"/>
            <a:ext cx="83677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200" b="0"/>
              <a:t>Some implementations allow this third segment in the connection phase to carry the first chunk of data from the client. In this case, the third segment must have a new sequence number showing the byte number of the first byte in the data. </a:t>
            </a:r>
          </a:p>
          <a:p>
            <a:pPr algn="just"/>
            <a:endParaRPr lang="en-US" sz="1200" b="0"/>
          </a:p>
          <a:p>
            <a:pPr algn="just"/>
            <a:r>
              <a:rPr lang="en-US" sz="1200" b="0"/>
              <a:t> The third segment usually does not carry data and consumes no sequence numbers.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044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618E19-D982-4462-9DEE-56EA181B8547}" type="slidenum">
              <a:rPr lang="en-US" altLang="zh-TW" b="0" smtClean="0">
                <a:ea typeface="新細明體" charset="-120"/>
              </a:rPr>
              <a:pPr/>
              <a:t>46</a:t>
            </a:fld>
            <a:endParaRPr lang="en-US" altLang="zh-TW" b="0">
              <a:ea typeface="新細明體" charset="-120"/>
            </a:endParaRPr>
          </a:p>
        </p:txBody>
      </p:sp>
      <p:sp>
        <p:nvSpPr>
          <p:cNvPr id="10445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445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445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445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445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445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0445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9600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0"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1" name="Rectangle 11"/>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An ACK segment, if carrying no data, consumes no sequence number.</a:t>
            </a:r>
          </a:p>
        </p:txBody>
      </p:sp>
      <p:grpSp>
        <p:nvGrpSpPr>
          <p:cNvPr id="896012" name="Group 12"/>
          <p:cNvGrpSpPr>
            <a:grpSpLocks/>
          </p:cNvGrpSpPr>
          <p:nvPr/>
        </p:nvGrpSpPr>
        <p:grpSpPr bwMode="auto">
          <a:xfrm>
            <a:off x="609600" y="1981200"/>
            <a:ext cx="1143000" cy="566738"/>
            <a:chOff x="1200" y="1248"/>
            <a:chExt cx="720" cy="357"/>
          </a:xfrm>
        </p:grpSpPr>
        <p:pic>
          <p:nvPicPr>
            <p:cNvPr id="10446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6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60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9601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6009"/>
                                        </p:tgtEl>
                                        <p:attrNameLst>
                                          <p:attrName>style.visibility</p:attrName>
                                        </p:attrNameLst>
                                      </p:cBhvr>
                                      <p:to>
                                        <p:strVal val="visible"/>
                                      </p:to>
                                    </p:set>
                                    <p:animEffect transition="in" filter="checkerboard(across)">
                                      <p:cBhvr>
                                        <p:cTn id="13" dur="500"/>
                                        <p:tgtEl>
                                          <p:spTgt spid="89600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6010"/>
                                        </p:tgtEl>
                                        <p:attrNameLst>
                                          <p:attrName>style.visibility</p:attrName>
                                        </p:attrNameLst>
                                      </p:cBhvr>
                                      <p:to>
                                        <p:strVal val="visible"/>
                                      </p:to>
                                    </p:set>
                                    <p:animEffect transition="in" filter="checkerboard(across)">
                                      <p:cBhvr>
                                        <p:cTn id="17" dur="500"/>
                                        <p:tgtEl>
                                          <p:spTgt spid="89601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6011"/>
                                        </p:tgtEl>
                                        <p:attrNameLst>
                                          <p:attrName>style.visibility</p:attrName>
                                        </p:attrNameLst>
                                      </p:cBhvr>
                                      <p:to>
                                        <p:strVal val="visible"/>
                                      </p:to>
                                    </p:set>
                                    <p:animEffect transition="in" filter="checkerboard(across)">
                                      <p:cBhvr>
                                        <p:cTn id="21" dur="500"/>
                                        <p:tgtEl>
                                          <p:spTgt spid="896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9" grpId="0" animBg="1"/>
      <p:bldP spid="896010" grpId="0" animBg="1"/>
      <p:bldP spid="8960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064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A81B67-EC49-4C09-A752-C48A8CFCCDBF}" type="slidenum">
              <a:rPr lang="en-US" altLang="zh-TW" b="0" smtClean="0">
                <a:ea typeface="新細明體" charset="-120"/>
              </a:rPr>
              <a:pPr/>
              <a:t>47</a:t>
            </a:fld>
            <a:endParaRPr lang="en-US" altLang="zh-TW" b="0">
              <a:ea typeface="新細明體" charset="-120"/>
            </a:endParaRPr>
          </a:p>
        </p:txBody>
      </p:sp>
      <p:sp>
        <p:nvSpPr>
          <p:cNvPr id="106500" name="Text Box 2"/>
          <p:cNvSpPr txBox="1">
            <a:spLocks noChangeArrowheads="1"/>
          </p:cNvSpPr>
          <p:nvPr/>
        </p:nvSpPr>
        <p:spPr bwMode="auto">
          <a:xfrm>
            <a:off x="990600" y="90488"/>
            <a:ext cx="7772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Connection establishment using three-way handshake</a:t>
            </a:r>
          </a:p>
        </p:txBody>
      </p:sp>
      <p:sp>
        <p:nvSpPr>
          <p:cNvPr id="10650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0650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0650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0650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0650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0650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pic>
        <p:nvPicPr>
          <p:cNvPr id="7444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92225"/>
            <a:ext cx="8262938"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pic>
        <p:nvPicPr>
          <p:cNvPr id="74446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4240213"/>
            <a:ext cx="960437"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446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5108575"/>
            <a:ext cx="9683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446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809875"/>
            <a:ext cx="941388"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4465"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2906713"/>
            <a:ext cx="941388"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4467"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925" y="2992438"/>
            <a:ext cx="488156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4469"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125" y="3848100"/>
            <a:ext cx="4918075"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447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9300" y="4730750"/>
            <a:ext cx="4918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6" name="Oval 23"/>
          <p:cNvSpPr>
            <a:spLocks noChangeArrowheads="1"/>
          </p:cNvSpPr>
          <p:nvPr/>
        </p:nvSpPr>
        <p:spPr bwMode="auto">
          <a:xfrm rot="186182">
            <a:off x="2981325" y="4719638"/>
            <a:ext cx="1219200" cy="381000"/>
          </a:xfrm>
          <a:prstGeom prst="ellipse">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endParaRPr lang="zh-TW" altLang="en-US">
              <a:solidFill>
                <a:schemeClr val="folHlink"/>
              </a:solidFill>
              <a:ea typeface="新細明體" charset="-120"/>
            </a:endParaRPr>
          </a:p>
        </p:txBody>
      </p:sp>
      <p:sp>
        <p:nvSpPr>
          <p:cNvPr id="106517" name="Line 24"/>
          <p:cNvSpPr>
            <a:spLocks noChangeShapeType="1"/>
          </p:cNvSpPr>
          <p:nvPr/>
        </p:nvSpPr>
        <p:spPr bwMode="auto">
          <a:xfrm flipH="1" flipV="1">
            <a:off x="4048125" y="4948238"/>
            <a:ext cx="381000" cy="9144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18" name="Text Box 25"/>
          <p:cNvSpPr txBox="1">
            <a:spLocks noChangeArrowheads="1"/>
          </p:cNvSpPr>
          <p:nvPr/>
        </p:nvSpPr>
        <p:spPr bwMode="auto">
          <a:xfrm>
            <a:off x="3667125" y="5805488"/>
            <a:ext cx="213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i="1">
                <a:solidFill>
                  <a:schemeClr val="folHlink"/>
                </a:solidFill>
                <a:latin typeface="Arial" panose="020B0604020202020204" pitchFamily="34" charset="0"/>
                <a:ea typeface="新細明體" charset="-120"/>
              </a:rPr>
              <a:t>Means “no data” !</a:t>
            </a:r>
          </a:p>
        </p:txBody>
      </p:sp>
      <p:sp>
        <p:nvSpPr>
          <p:cNvPr id="106519" name="Text Box 26"/>
          <p:cNvSpPr txBox="1">
            <a:spLocks noChangeArrowheads="1"/>
          </p:cNvSpPr>
          <p:nvPr/>
        </p:nvSpPr>
        <p:spPr bwMode="auto">
          <a:xfrm>
            <a:off x="3651250" y="6105525"/>
            <a:ext cx="3136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solidFill>
                  <a:schemeClr val="hlink"/>
                </a:solidFill>
                <a:ea typeface="新細明體" charset="-120"/>
              </a:rPr>
              <a:t>seq: 8001 if piggybacking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4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744464"/>
                                        </p:tgtEl>
                                        <p:attrNameLst>
                                          <p:attrName>style.visibility</p:attrName>
                                        </p:attrNameLst>
                                      </p:cBhvr>
                                      <p:to>
                                        <p:strVal val="visible"/>
                                      </p:to>
                                    </p:set>
                                    <p:animEffect transition="in" filter="wipe(right)">
                                      <p:cBhvr>
                                        <p:cTn id="11" dur="2000"/>
                                        <p:tgtEl>
                                          <p:spTgt spid="7444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44465"/>
                                        </p:tgtEl>
                                        <p:attrNameLst>
                                          <p:attrName>style.visibility</p:attrName>
                                        </p:attrNameLst>
                                      </p:cBhvr>
                                      <p:to>
                                        <p:strVal val="visible"/>
                                      </p:to>
                                    </p:set>
                                    <p:animEffect transition="in" filter="wipe(left)">
                                      <p:cBhvr>
                                        <p:cTn id="16" dur="2000"/>
                                        <p:tgtEl>
                                          <p:spTgt spid="7444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44467"/>
                                        </p:tgtEl>
                                        <p:attrNameLst>
                                          <p:attrName>style.visibility</p:attrName>
                                        </p:attrNameLst>
                                      </p:cBhvr>
                                      <p:to>
                                        <p:strVal val="visible"/>
                                      </p:to>
                                    </p:set>
                                    <p:animEffect transition="in" filter="wipe(left)">
                                      <p:cBhvr>
                                        <p:cTn id="21" dur="2000"/>
                                        <p:tgtEl>
                                          <p:spTgt spid="7444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44469"/>
                                        </p:tgtEl>
                                        <p:attrNameLst>
                                          <p:attrName>style.visibility</p:attrName>
                                        </p:attrNameLst>
                                      </p:cBhvr>
                                      <p:to>
                                        <p:strVal val="visible"/>
                                      </p:to>
                                    </p:set>
                                    <p:animEffect transition="in" filter="wipe(right)">
                                      <p:cBhvr>
                                        <p:cTn id="26" dur="2000"/>
                                        <p:tgtEl>
                                          <p:spTgt spid="7444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744462"/>
                                        </p:tgtEl>
                                        <p:attrNameLst>
                                          <p:attrName>style.visibility</p:attrName>
                                        </p:attrNameLst>
                                      </p:cBhvr>
                                      <p:to>
                                        <p:strVal val="visible"/>
                                      </p:to>
                                    </p:set>
                                    <p:animEffect transition="in" filter="wipe(right)">
                                      <p:cBhvr>
                                        <p:cTn id="31" dur="2000"/>
                                        <p:tgtEl>
                                          <p:spTgt spid="7444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44470"/>
                                        </p:tgtEl>
                                        <p:attrNameLst>
                                          <p:attrName>style.visibility</p:attrName>
                                        </p:attrNameLst>
                                      </p:cBhvr>
                                      <p:to>
                                        <p:strVal val="visible"/>
                                      </p:to>
                                    </p:set>
                                    <p:animEffect transition="in" filter="wipe(left)">
                                      <p:cBhvr>
                                        <p:cTn id="36" dur="2000"/>
                                        <p:tgtEl>
                                          <p:spTgt spid="7444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44463"/>
                                        </p:tgtEl>
                                        <p:attrNameLst>
                                          <p:attrName>style.visibility</p:attrName>
                                        </p:attrNameLst>
                                      </p:cBhvr>
                                      <p:to>
                                        <p:strVal val="visible"/>
                                      </p:to>
                                    </p:set>
                                    <p:animEffect transition="in" filter="wipe(left)">
                                      <p:cBhvr>
                                        <p:cTn id="41" dur="2000"/>
                                        <p:tgtEl>
                                          <p:spTgt spid="744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105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4E9CB6-06F3-4E5C-ACA9-118A1B096190}" type="slidenum">
              <a:rPr lang="en-US" altLang="zh-TW" b="0" smtClean="0">
                <a:ea typeface="新細明體" charset="-120"/>
              </a:rPr>
              <a:pPr/>
              <a:t>48</a:t>
            </a:fld>
            <a:endParaRPr lang="en-US" altLang="zh-TW" b="0">
              <a:ea typeface="新細明體" charset="-120"/>
            </a:endParaRPr>
          </a:p>
        </p:txBody>
      </p:sp>
      <p:sp>
        <p:nvSpPr>
          <p:cNvPr id="11059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059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059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059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060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060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060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52425" y="1066800"/>
            <a:ext cx="8486775" cy="4800600"/>
          </a:xfrm>
          <a:prstGeom prst="rect">
            <a:avLst/>
          </a:prstGeom>
        </p:spPr>
        <p:txBody>
          <a:bodyPr>
            <a:spAutoFit/>
          </a:bodyPr>
          <a:lstStyle/>
          <a:p>
            <a:pPr algn="just">
              <a:defRPr/>
            </a:pPr>
            <a:r>
              <a:rPr lang="en-US" b="0" dirty="0"/>
              <a:t>The connection establishment procedure in TCP is susceptible to a serious security problem called </a:t>
            </a:r>
            <a:r>
              <a:rPr lang="en-US" dirty="0"/>
              <a:t>SYN flooding attack. </a:t>
            </a:r>
          </a:p>
          <a:p>
            <a:pPr algn="just">
              <a:defRPr/>
            </a:pPr>
            <a:endParaRPr lang="en-US" dirty="0"/>
          </a:p>
          <a:p>
            <a:pPr algn="just">
              <a:defRPr/>
            </a:pPr>
            <a:r>
              <a:rPr lang="en-US" b="0" dirty="0"/>
              <a:t>This happens when one or more malicious attackers send a large number of SYN segments to a server pretending that each of them is coming from a different client by faking the source IP addresses in the datagrams. </a:t>
            </a:r>
          </a:p>
          <a:p>
            <a:pPr algn="just">
              <a:defRPr/>
            </a:pPr>
            <a:endParaRPr lang="en-US" b="0" dirty="0"/>
          </a:p>
          <a:p>
            <a:pPr algn="just">
              <a:defRPr/>
            </a:pPr>
            <a:r>
              <a:rPr lang="en-US" b="0" dirty="0"/>
              <a:t>The server, assuming that the clients are issuing an active open, allocates the necessary resources. The TCP server then sends the SYN + ACK segments to the fake clients, which are lost. </a:t>
            </a:r>
          </a:p>
          <a:p>
            <a:pPr algn="just">
              <a:defRPr/>
            </a:pPr>
            <a:endParaRPr lang="en-US" b="0" dirty="0"/>
          </a:p>
          <a:p>
            <a:pPr algn="just">
              <a:defRPr/>
            </a:pPr>
            <a:r>
              <a:rPr lang="en-US" b="0" dirty="0"/>
              <a:t>During this short period of time, the number of SYN segments is large, the server eventually runs out of resources and may be </a:t>
            </a:r>
            <a:r>
              <a:rPr lang="en-US" b="0" dirty="0">
                <a:solidFill>
                  <a:srgbClr val="FF0000"/>
                </a:solidFill>
              </a:rPr>
              <a:t>unable to accept connection requests from valid clients. </a:t>
            </a:r>
          </a:p>
          <a:p>
            <a:pPr algn="just">
              <a:defRPr/>
            </a:pPr>
            <a:endParaRPr lang="en-US" b="0" dirty="0"/>
          </a:p>
          <a:p>
            <a:pPr algn="just">
              <a:defRPr/>
            </a:pPr>
            <a:r>
              <a:rPr lang="en-US" b="0" dirty="0"/>
              <a:t>SYN flooding attack belongs to a group of security attacks known as a </a:t>
            </a:r>
            <a:r>
              <a:rPr lang="en-US" dirty="0"/>
              <a:t>denial of service attack</a:t>
            </a:r>
            <a:r>
              <a:rPr lang="en-US" b="0" dirty="0"/>
              <a:t>.</a:t>
            </a:r>
            <a:endParaRPr lang="en-US" b="0" dirty="0">
              <a:solidFill>
                <a:srgbClr val="000000"/>
              </a:solidFill>
              <a:latin typeface="+mn-lt"/>
            </a:endParaRPr>
          </a:p>
        </p:txBody>
      </p:sp>
      <p:sp>
        <p:nvSpPr>
          <p:cNvPr id="110604" name="Rectangle 2"/>
          <p:cNvSpPr>
            <a:spLocks noChangeArrowheads="1"/>
          </p:cNvSpPr>
          <p:nvPr/>
        </p:nvSpPr>
        <p:spPr bwMode="auto">
          <a:xfrm>
            <a:off x="1262063" y="635000"/>
            <a:ext cx="2803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SYN Flooding Attack</a:t>
            </a:r>
            <a:endParaRPr lang="en-US" sz="20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126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BF4ECF-9F1C-4E2C-8F20-60A49C5F5382}" type="slidenum">
              <a:rPr lang="en-US" altLang="zh-TW" b="0" smtClean="0">
                <a:ea typeface="新細明體" charset="-120"/>
              </a:rPr>
              <a:pPr/>
              <a:t>49</a:t>
            </a:fld>
            <a:endParaRPr lang="en-US" altLang="zh-TW" b="0">
              <a:ea typeface="新細明體" charset="-120"/>
            </a:endParaRPr>
          </a:p>
        </p:txBody>
      </p:sp>
      <p:sp>
        <p:nvSpPr>
          <p:cNvPr id="11264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4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4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2651" name="Rectangle 1"/>
          <p:cNvSpPr>
            <a:spLocks noChangeArrowheads="1"/>
          </p:cNvSpPr>
          <p:nvPr/>
        </p:nvSpPr>
        <p:spPr bwMode="auto">
          <a:xfrm>
            <a:off x="312738" y="1228725"/>
            <a:ext cx="84867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Some implementations of TCP have strategies to alleviate the effect of a SYN attack.</a:t>
            </a:r>
          </a:p>
          <a:p>
            <a:pPr algn="just"/>
            <a:r>
              <a:rPr lang="en-US" b="0" dirty="0">
                <a:solidFill>
                  <a:srgbClr val="FF0000"/>
                </a:solidFill>
              </a:rPr>
              <a:t>Some have imposed a limit of connection requests during a specified period of time. </a:t>
            </a:r>
          </a:p>
          <a:p>
            <a:pPr algn="just"/>
            <a:r>
              <a:rPr lang="en-US" b="0" dirty="0"/>
              <a:t>Others try to filter out datagrams coming from unwanted source addresses. </a:t>
            </a:r>
          </a:p>
          <a:p>
            <a:pPr algn="just"/>
            <a:endParaRPr lang="en-US" b="0" dirty="0"/>
          </a:p>
          <a:p>
            <a:pPr algn="just"/>
            <a:r>
              <a:rPr lang="en-US" b="0" dirty="0">
                <a:solidFill>
                  <a:srgbClr val="FF0000"/>
                </a:solidFill>
              </a:rPr>
              <a:t>One recent strategy is to postpone resource allocation until the server can verify that the connection request is coming from a valid IP address</a:t>
            </a:r>
            <a:r>
              <a:rPr lang="en-US" b="0" dirty="0"/>
              <a:t>, by using what is called a </a:t>
            </a:r>
            <a:r>
              <a:rPr lang="en-US" dirty="0"/>
              <a:t>cookie. </a:t>
            </a:r>
          </a:p>
        </p:txBody>
      </p:sp>
      <p:sp>
        <p:nvSpPr>
          <p:cNvPr id="112652" name="Rectangle 2"/>
          <p:cNvSpPr>
            <a:spLocks noChangeArrowheads="1"/>
          </p:cNvSpPr>
          <p:nvPr/>
        </p:nvSpPr>
        <p:spPr bwMode="auto">
          <a:xfrm>
            <a:off x="1262063" y="635000"/>
            <a:ext cx="2803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SYN Flooding Attack</a:t>
            </a:r>
            <a:endParaRPr lang="en-US" sz="20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04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37699A-85DA-4154-A14D-7703BB9BF0C5}" type="slidenum">
              <a:rPr lang="en-US" altLang="zh-TW" b="0" smtClean="0">
                <a:ea typeface="新細明體" charset="-120"/>
              </a:rPr>
              <a:pPr/>
              <a:t>5</a:t>
            </a:fld>
            <a:endParaRPr lang="en-US" altLang="zh-TW" b="0">
              <a:ea typeface="新細明體" charset="-120"/>
            </a:endParaRPr>
          </a:p>
        </p:txBody>
      </p:sp>
      <p:sp>
        <p:nvSpPr>
          <p:cNvPr id="204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327150" y="641350"/>
            <a:ext cx="5661025" cy="461963"/>
          </a:xfrm>
          <a:prstGeom prst="rect">
            <a:avLst/>
          </a:prstGeom>
        </p:spPr>
        <p:txBody>
          <a:bodyPr wrap="none">
            <a:spAutoFit/>
          </a:bodyPr>
          <a:lstStyle/>
          <a:p>
            <a:pPr>
              <a:defRPr/>
            </a:pPr>
            <a:r>
              <a:rPr lang="en-US" sz="2400" dirty="0">
                <a:latin typeface="+mn-lt"/>
              </a:rPr>
              <a:t>Process-to-Process Communication</a:t>
            </a:r>
          </a:p>
        </p:txBody>
      </p:sp>
      <p:sp>
        <p:nvSpPr>
          <p:cNvPr id="3" name="Rectangle 2"/>
          <p:cNvSpPr/>
          <p:nvPr/>
        </p:nvSpPr>
        <p:spPr>
          <a:xfrm>
            <a:off x="357188" y="1250950"/>
            <a:ext cx="8213725" cy="923925"/>
          </a:xfrm>
          <a:prstGeom prst="rect">
            <a:avLst/>
          </a:prstGeom>
        </p:spPr>
        <p:txBody>
          <a:bodyPr>
            <a:spAutoFit/>
          </a:bodyPr>
          <a:lstStyle/>
          <a:p>
            <a:pPr algn="just">
              <a:defRPr/>
            </a:pPr>
            <a:r>
              <a:rPr lang="en-US" b="0" dirty="0">
                <a:latin typeface="+mn-lt"/>
              </a:rPr>
              <a:t>TCP provides process-to-process communication using port numbers.</a:t>
            </a:r>
          </a:p>
          <a:p>
            <a:pPr algn="just">
              <a:defRPr/>
            </a:pPr>
            <a:endParaRPr lang="en-US" b="0" dirty="0">
              <a:latin typeface="+mn-lt"/>
            </a:endParaRPr>
          </a:p>
          <a:p>
            <a:pPr algn="just">
              <a:defRPr/>
            </a:pPr>
            <a:r>
              <a:rPr lang="en-US" b="0" dirty="0">
                <a:latin typeface="+mn-lt"/>
              </a:rPr>
              <a:t>Some well-known port numbers used by TCP.</a:t>
            </a:r>
            <a:endParaRPr lang="en-US" dirty="0">
              <a:latin typeface="+mn-lt"/>
            </a:endParaRPr>
          </a:p>
        </p:txBody>
      </p:sp>
      <p:pic>
        <p:nvPicPr>
          <p:cNvPr id="2049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2406650"/>
            <a:ext cx="63150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0650" y="4102100"/>
            <a:ext cx="63341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146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37DDE1-80EB-4A8E-B40B-066D53C9F530}" type="slidenum">
              <a:rPr lang="en-US" altLang="zh-TW" b="0" smtClean="0">
                <a:ea typeface="新細明體" charset="-120"/>
              </a:rPr>
              <a:pPr/>
              <a:t>50</a:t>
            </a:fld>
            <a:endParaRPr lang="en-US" altLang="zh-TW" b="0">
              <a:ea typeface="新細明體" charset="-120"/>
            </a:endParaRPr>
          </a:p>
        </p:txBody>
      </p:sp>
      <p:sp>
        <p:nvSpPr>
          <p:cNvPr id="1146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4699" name="Rectangle 1"/>
          <p:cNvSpPr>
            <a:spLocks noChangeArrowheads="1"/>
          </p:cNvSpPr>
          <p:nvPr/>
        </p:nvSpPr>
        <p:spPr bwMode="auto">
          <a:xfrm>
            <a:off x="312738" y="1228725"/>
            <a:ext cx="84867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After connection is established, bidirectional </a:t>
            </a:r>
            <a:r>
              <a:rPr lang="en-US"/>
              <a:t>data transfer </a:t>
            </a:r>
            <a:r>
              <a:rPr lang="en-US" b="0"/>
              <a:t>can take place. </a:t>
            </a:r>
          </a:p>
          <a:p>
            <a:pPr algn="just"/>
            <a:endParaRPr lang="en-US" b="0"/>
          </a:p>
          <a:p>
            <a:pPr algn="just"/>
            <a:r>
              <a:rPr lang="en-US" b="0"/>
              <a:t>The client and server can send data and acknowledgments in both directions. </a:t>
            </a:r>
          </a:p>
          <a:p>
            <a:pPr algn="just"/>
            <a:endParaRPr lang="en-US" b="0"/>
          </a:p>
          <a:p>
            <a:pPr algn="just"/>
            <a:r>
              <a:rPr lang="en-US" b="0"/>
              <a:t>The acknowledgment is piggybacked with the data. </a:t>
            </a:r>
          </a:p>
          <a:p>
            <a:pPr algn="just"/>
            <a:endParaRPr lang="en-US" b="0"/>
          </a:p>
        </p:txBody>
      </p:sp>
      <p:sp>
        <p:nvSpPr>
          <p:cNvPr id="114700" name="Rectangle 2"/>
          <p:cNvSpPr>
            <a:spLocks noChangeArrowheads="1"/>
          </p:cNvSpPr>
          <p:nvPr/>
        </p:nvSpPr>
        <p:spPr bwMode="auto">
          <a:xfrm>
            <a:off x="1262063" y="635000"/>
            <a:ext cx="2298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400"/>
              <a:t>Data Transfer</a:t>
            </a:r>
            <a:endParaRPr lang="en-US" sz="240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167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3DE211-D102-4967-8554-21A467F957B6}" type="slidenum">
              <a:rPr lang="en-US" altLang="zh-TW" b="0" smtClean="0">
                <a:ea typeface="新細明體" charset="-120"/>
              </a:rPr>
              <a:pPr/>
              <a:t>51</a:t>
            </a:fld>
            <a:endParaRPr lang="en-US" altLang="zh-TW" b="0">
              <a:ea typeface="新細明體" charset="-120"/>
            </a:endParaRPr>
          </a:p>
        </p:txBody>
      </p:sp>
      <p:sp>
        <p:nvSpPr>
          <p:cNvPr id="1167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6747" name="Rectangle 1"/>
          <p:cNvSpPr>
            <a:spLocks noChangeArrowheads="1"/>
          </p:cNvSpPr>
          <p:nvPr/>
        </p:nvSpPr>
        <p:spPr bwMode="auto">
          <a:xfrm>
            <a:off x="312738" y="1228725"/>
            <a:ext cx="848677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Example : after a connection is established, the client sends </a:t>
            </a:r>
            <a:r>
              <a:rPr lang="en-US" b="0" dirty="0">
                <a:solidFill>
                  <a:srgbClr val="FF0000"/>
                </a:solidFill>
              </a:rPr>
              <a:t>2,000 bytes </a:t>
            </a:r>
            <a:r>
              <a:rPr lang="en-US" b="0" dirty="0"/>
              <a:t>of data </a:t>
            </a:r>
            <a:r>
              <a:rPr lang="en-US" b="0" dirty="0">
                <a:solidFill>
                  <a:srgbClr val="FF0000"/>
                </a:solidFill>
              </a:rPr>
              <a:t>in two segments</a:t>
            </a:r>
            <a:r>
              <a:rPr lang="en-US" b="0" dirty="0"/>
              <a:t>. </a:t>
            </a:r>
          </a:p>
          <a:p>
            <a:pPr algn="just"/>
            <a:endParaRPr lang="en-US" b="0" dirty="0"/>
          </a:p>
          <a:p>
            <a:pPr algn="just"/>
            <a:r>
              <a:rPr lang="en-US" b="0" dirty="0">
                <a:solidFill>
                  <a:srgbClr val="FF0000"/>
                </a:solidFill>
              </a:rPr>
              <a:t>server then sends 2,000 </a:t>
            </a:r>
            <a:r>
              <a:rPr lang="en-US" b="0" dirty="0"/>
              <a:t>bytes in </a:t>
            </a:r>
            <a:r>
              <a:rPr lang="en-US" b="0" dirty="0">
                <a:solidFill>
                  <a:srgbClr val="FF0000"/>
                </a:solidFill>
              </a:rPr>
              <a:t>one segment</a:t>
            </a:r>
            <a:r>
              <a:rPr lang="en-US" b="0" dirty="0"/>
              <a:t>. The </a:t>
            </a:r>
            <a:r>
              <a:rPr lang="en-US" b="0" dirty="0">
                <a:solidFill>
                  <a:srgbClr val="FF0000"/>
                </a:solidFill>
              </a:rPr>
              <a:t>client sends one more segment. </a:t>
            </a:r>
          </a:p>
          <a:p>
            <a:pPr algn="just"/>
            <a:endParaRPr lang="en-US" b="0" dirty="0"/>
          </a:p>
          <a:p>
            <a:pPr algn="just"/>
            <a:r>
              <a:rPr lang="en-US" b="0" dirty="0"/>
              <a:t>First three segments carry both data and acknowledgment.</a:t>
            </a:r>
          </a:p>
          <a:p>
            <a:pPr algn="just"/>
            <a:r>
              <a:rPr lang="en-US" b="0" dirty="0"/>
              <a:t>Last segment carries only an acknowledgment because there is no more data to be sent. </a:t>
            </a:r>
          </a:p>
          <a:p>
            <a:pPr algn="just"/>
            <a:endParaRPr lang="en-US" b="0" dirty="0"/>
          </a:p>
          <a:p>
            <a:pPr algn="just"/>
            <a:r>
              <a:rPr lang="en-US" b="0" dirty="0">
                <a:solidFill>
                  <a:srgbClr val="FF0000"/>
                </a:solidFill>
              </a:rPr>
              <a:t>The data segments sent by the client have the </a:t>
            </a:r>
            <a:r>
              <a:rPr lang="en-US" dirty="0">
                <a:solidFill>
                  <a:srgbClr val="FF0000"/>
                </a:solidFill>
              </a:rPr>
              <a:t>PSH (push) </a:t>
            </a:r>
            <a:r>
              <a:rPr lang="en-US" b="0" dirty="0">
                <a:solidFill>
                  <a:srgbClr val="FF0000"/>
                </a:solidFill>
              </a:rPr>
              <a:t>flag set so that the </a:t>
            </a:r>
            <a:r>
              <a:rPr lang="en-US" b="0" u="sng" dirty="0">
                <a:solidFill>
                  <a:srgbClr val="FF0000"/>
                </a:solidFill>
              </a:rPr>
              <a:t>server</a:t>
            </a:r>
            <a:r>
              <a:rPr lang="en-US" b="0" dirty="0">
                <a:solidFill>
                  <a:srgbClr val="FF0000"/>
                </a:solidFill>
              </a:rPr>
              <a:t> TCP tries to deliver data to the server process as soon as they are received. </a:t>
            </a:r>
          </a:p>
          <a:p>
            <a:pPr algn="just"/>
            <a:endParaRPr lang="en-US" b="0" u="sng" dirty="0"/>
          </a:p>
          <a:p>
            <a:pPr algn="just"/>
            <a:r>
              <a:rPr lang="en-US" b="0" dirty="0"/>
              <a:t>The segment from the server, does not set the push flag.  </a:t>
            </a:r>
          </a:p>
        </p:txBody>
      </p:sp>
      <p:sp>
        <p:nvSpPr>
          <p:cNvPr id="116748" name="Rectangle 2"/>
          <p:cNvSpPr>
            <a:spLocks noChangeArrowheads="1"/>
          </p:cNvSpPr>
          <p:nvPr/>
        </p:nvSpPr>
        <p:spPr bwMode="auto">
          <a:xfrm>
            <a:off x="1262063" y="635000"/>
            <a:ext cx="2298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400"/>
              <a:t>Data Transfer</a:t>
            </a:r>
            <a:endParaRPr lang="en-US" sz="24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187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638FC9-CF74-49DC-9E5E-FF58690679FD}" type="slidenum">
              <a:rPr lang="en-US" altLang="zh-TW" b="0" smtClean="0">
                <a:ea typeface="新細明體" charset="-120"/>
              </a:rPr>
              <a:pPr/>
              <a:t>52</a:t>
            </a:fld>
            <a:endParaRPr lang="en-US" altLang="zh-TW" b="0">
              <a:ea typeface="新細明體" charset="-120"/>
            </a:endParaRPr>
          </a:p>
        </p:txBody>
      </p:sp>
      <p:sp>
        <p:nvSpPr>
          <p:cNvPr id="1187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Data Transfer</a:t>
            </a:r>
          </a:p>
        </p:txBody>
      </p:sp>
      <p:sp>
        <p:nvSpPr>
          <p:cNvPr id="1187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87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87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87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87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87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187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4650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0063" y="850900"/>
            <a:ext cx="5465762" cy="538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65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038" y="2309813"/>
            <a:ext cx="4652962"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650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113" y="5680075"/>
            <a:ext cx="323532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651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0525" y="1935163"/>
            <a:ext cx="3217863"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800" name="文字方塊 1"/>
          <p:cNvSpPr txBox="1">
            <a:spLocks noChangeArrowheads="1"/>
          </p:cNvSpPr>
          <p:nvPr/>
        </p:nvSpPr>
        <p:spPr bwMode="auto">
          <a:xfrm>
            <a:off x="195263" y="4402138"/>
            <a:ext cx="16986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solidFill>
                  <a:srgbClr val="0000FF"/>
                </a:solidFill>
                <a:ea typeface="新細明體" charset="-120"/>
              </a:rPr>
              <a:t>Pushing data</a:t>
            </a:r>
          </a:p>
          <a:p>
            <a:pPr>
              <a:spcBef>
                <a:spcPts val="600"/>
              </a:spcBef>
            </a:pPr>
            <a:r>
              <a:rPr lang="en-US" altLang="zh-TW">
                <a:solidFill>
                  <a:srgbClr val="0000FF"/>
                </a:solidFill>
                <a:ea typeface="新細明體" charset="-120"/>
              </a:rPr>
              <a:t>Urgent data</a:t>
            </a:r>
            <a:endParaRPr lang="zh-TW" altLang="en-US">
              <a:solidFill>
                <a:srgbClr val="0000FF"/>
              </a:solidFill>
              <a:ea typeface="新細明體"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6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746510"/>
                                        </p:tgtEl>
                                        <p:attrNameLst>
                                          <p:attrName>style.visibility</p:attrName>
                                        </p:attrNameLst>
                                      </p:cBhvr>
                                      <p:to>
                                        <p:strVal val="visible"/>
                                      </p:to>
                                    </p:set>
                                    <p:anim calcmode="lin" valueType="num">
                                      <p:cBhvr>
                                        <p:cTn id="11" dur="500" fill="hold"/>
                                        <p:tgtEl>
                                          <p:spTgt spid="746510"/>
                                        </p:tgtEl>
                                        <p:attrNameLst>
                                          <p:attrName>ppt_w</p:attrName>
                                        </p:attrNameLst>
                                      </p:cBhvr>
                                      <p:tavLst>
                                        <p:tav tm="0">
                                          <p:val>
                                            <p:fltVal val="0"/>
                                          </p:val>
                                        </p:tav>
                                        <p:tav tm="100000">
                                          <p:val>
                                            <p:strVal val="#ppt_w"/>
                                          </p:val>
                                        </p:tav>
                                      </p:tavLst>
                                    </p:anim>
                                    <p:anim calcmode="lin" valueType="num">
                                      <p:cBhvr>
                                        <p:cTn id="12" dur="500" fill="hold"/>
                                        <p:tgtEl>
                                          <p:spTgt spid="746510"/>
                                        </p:tgtEl>
                                        <p:attrNameLst>
                                          <p:attrName>ppt_h</p:attrName>
                                        </p:attrNameLst>
                                      </p:cBhvr>
                                      <p:tavLst>
                                        <p:tav tm="0">
                                          <p:val>
                                            <p:fltVal val="0"/>
                                          </p:val>
                                        </p:tav>
                                        <p:tav tm="100000">
                                          <p:val>
                                            <p:strVal val="#ppt_h"/>
                                          </p:val>
                                        </p:tav>
                                      </p:tavLst>
                                    </p:anim>
                                    <p:animEffect transition="in" filter="fade">
                                      <p:cBhvr>
                                        <p:cTn id="13" dur="500"/>
                                        <p:tgtEl>
                                          <p:spTgt spid="7465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746508"/>
                                        </p:tgtEl>
                                        <p:attrNameLst>
                                          <p:attrName>style.visibility</p:attrName>
                                        </p:attrNameLst>
                                      </p:cBhvr>
                                      <p:to>
                                        <p:strVal val="visible"/>
                                      </p:to>
                                    </p:set>
                                    <p:animEffect transition="in" filter="wipe(up)">
                                      <p:cBhvr>
                                        <p:cTn id="18" dur="2000"/>
                                        <p:tgtEl>
                                          <p:spTgt spid="746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746509"/>
                                        </p:tgtEl>
                                        <p:attrNameLst>
                                          <p:attrName>style.visibility</p:attrName>
                                        </p:attrNameLst>
                                      </p:cBhvr>
                                      <p:to>
                                        <p:strVal val="visible"/>
                                      </p:to>
                                    </p:set>
                                    <p:anim calcmode="lin" valueType="num">
                                      <p:cBhvr>
                                        <p:cTn id="23" dur="500" fill="hold"/>
                                        <p:tgtEl>
                                          <p:spTgt spid="746509"/>
                                        </p:tgtEl>
                                        <p:attrNameLst>
                                          <p:attrName>ppt_w</p:attrName>
                                        </p:attrNameLst>
                                      </p:cBhvr>
                                      <p:tavLst>
                                        <p:tav tm="0">
                                          <p:val>
                                            <p:fltVal val="0"/>
                                          </p:val>
                                        </p:tav>
                                        <p:tav tm="100000">
                                          <p:val>
                                            <p:strVal val="#ppt_w"/>
                                          </p:val>
                                        </p:tav>
                                      </p:tavLst>
                                    </p:anim>
                                    <p:anim calcmode="lin" valueType="num">
                                      <p:cBhvr>
                                        <p:cTn id="24" dur="500" fill="hold"/>
                                        <p:tgtEl>
                                          <p:spTgt spid="746509"/>
                                        </p:tgtEl>
                                        <p:attrNameLst>
                                          <p:attrName>ppt_h</p:attrName>
                                        </p:attrNameLst>
                                      </p:cBhvr>
                                      <p:tavLst>
                                        <p:tav tm="0">
                                          <p:val>
                                            <p:fltVal val="0"/>
                                          </p:val>
                                        </p:tav>
                                        <p:tav tm="100000">
                                          <p:val>
                                            <p:strVal val="#ppt_h"/>
                                          </p:val>
                                        </p:tav>
                                      </p:tavLst>
                                    </p:anim>
                                    <p:animEffect transition="in" filter="fade">
                                      <p:cBhvr>
                                        <p:cTn id="25" dur="500"/>
                                        <p:tgtEl>
                                          <p:spTgt spid="746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208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44E84FD-3001-4223-AEC9-BD13D3FE0559}" type="slidenum">
              <a:rPr lang="en-US" altLang="zh-TW" b="0" smtClean="0">
                <a:ea typeface="新細明體" charset="-120"/>
              </a:rPr>
              <a:pPr/>
              <a:t>53</a:t>
            </a:fld>
            <a:endParaRPr lang="en-US" altLang="zh-TW" b="0">
              <a:ea typeface="新細明體" charset="-120"/>
            </a:endParaRPr>
          </a:p>
        </p:txBody>
      </p:sp>
      <p:sp>
        <p:nvSpPr>
          <p:cNvPr id="12083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3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3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3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4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4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4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0843" name="Rectangle 1"/>
          <p:cNvSpPr>
            <a:spLocks noChangeArrowheads="1"/>
          </p:cNvSpPr>
          <p:nvPr/>
        </p:nvSpPr>
        <p:spPr bwMode="auto">
          <a:xfrm>
            <a:off x="312738" y="1228725"/>
            <a:ext cx="84867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Sending TCP uses a buffer to store the stream of data coming from the sending process. </a:t>
            </a:r>
            <a:r>
              <a:rPr lang="en-US" b="0">
                <a:solidFill>
                  <a:srgbClr val="FF0000"/>
                </a:solidFill>
              </a:rPr>
              <a:t>The sending TCP can select the segment size. </a:t>
            </a:r>
          </a:p>
          <a:p>
            <a:pPr algn="just"/>
            <a:endParaRPr lang="en-US" b="0">
              <a:solidFill>
                <a:srgbClr val="FF0000"/>
              </a:solidFill>
            </a:endParaRPr>
          </a:p>
          <a:p>
            <a:pPr algn="just"/>
            <a:r>
              <a:rPr lang="en-US" b="0"/>
              <a:t>Receiving TCP also buffers the data when they arrive and delivers them to the receiving process when receiving process is ready or when it is convenient for the receiving TCP. </a:t>
            </a:r>
          </a:p>
          <a:p>
            <a:pPr algn="just"/>
            <a:endParaRPr lang="en-US" b="0"/>
          </a:p>
          <a:p>
            <a:pPr algn="just"/>
            <a:r>
              <a:rPr lang="en-US" b="0">
                <a:solidFill>
                  <a:srgbClr val="FF0000"/>
                </a:solidFill>
              </a:rPr>
              <a:t>This type of flexibility increases the efficiency of TCP.</a:t>
            </a:r>
          </a:p>
          <a:p>
            <a:pPr algn="just"/>
            <a:endParaRPr lang="en-US" b="0"/>
          </a:p>
          <a:p>
            <a:pPr algn="just"/>
            <a:endParaRPr lang="en-US" b="0"/>
          </a:p>
          <a:p>
            <a:pPr algn="just"/>
            <a:r>
              <a:rPr lang="en-US" b="0"/>
              <a:t>There are occasions in which the application program has no need for this flexibility. </a:t>
            </a:r>
          </a:p>
          <a:p>
            <a:pPr algn="just"/>
            <a:r>
              <a:rPr lang="en-US" b="0"/>
              <a:t>Example : consider an application program that communicates interactively with another application program on the other end. </a:t>
            </a:r>
          </a:p>
          <a:p>
            <a:pPr algn="just"/>
            <a:r>
              <a:rPr lang="en-US" b="0"/>
              <a:t>The application program on one site wants to send a keystroke to the application at the other site and receive an immediate response. </a:t>
            </a:r>
          </a:p>
          <a:p>
            <a:pPr algn="just"/>
            <a:r>
              <a:rPr lang="en-US" b="0"/>
              <a:t>Delayed transmission and delayed delivery of data may not be acceptable by the application program.</a:t>
            </a:r>
          </a:p>
        </p:txBody>
      </p:sp>
      <p:sp>
        <p:nvSpPr>
          <p:cNvPr id="120844" name="Rectangle 2"/>
          <p:cNvSpPr>
            <a:spLocks noChangeArrowheads="1"/>
          </p:cNvSpPr>
          <p:nvPr/>
        </p:nvSpPr>
        <p:spPr bwMode="auto">
          <a:xfrm>
            <a:off x="1262063" y="635000"/>
            <a:ext cx="1897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Pushing Data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228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A422E3-25DD-45B2-BEBD-E66037014E4A}" type="slidenum">
              <a:rPr lang="en-US" altLang="zh-TW" b="0" smtClean="0">
                <a:ea typeface="新細明體" charset="-120"/>
              </a:rPr>
              <a:pPr/>
              <a:t>54</a:t>
            </a:fld>
            <a:endParaRPr lang="en-US" altLang="zh-TW" b="0">
              <a:ea typeface="新細明體" charset="-120"/>
            </a:endParaRPr>
          </a:p>
        </p:txBody>
      </p:sp>
      <p:sp>
        <p:nvSpPr>
          <p:cNvPr id="12288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288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288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288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288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288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289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35" name="Rectangle 1"/>
          <p:cNvSpPr>
            <a:spLocks noChangeArrowheads="1"/>
          </p:cNvSpPr>
          <p:nvPr/>
        </p:nvSpPr>
        <p:spPr bwMode="auto">
          <a:xfrm>
            <a:off x="312738" y="1228725"/>
            <a:ext cx="848677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a:t>TCP can handle such a situation. The application program at the sender can request a </a:t>
            </a:r>
            <a:r>
              <a:rPr lang="en-US" b="0" i="1" dirty="0">
                <a:solidFill>
                  <a:srgbClr val="FF0000"/>
                </a:solidFill>
              </a:rPr>
              <a:t>push </a:t>
            </a:r>
            <a:r>
              <a:rPr lang="en-US" b="0" dirty="0">
                <a:solidFill>
                  <a:srgbClr val="FF0000"/>
                </a:solidFill>
              </a:rPr>
              <a:t>operation. </a:t>
            </a:r>
          </a:p>
          <a:p>
            <a:pPr algn="just">
              <a:defRPr/>
            </a:pPr>
            <a:endParaRPr lang="en-US" b="0" dirty="0">
              <a:solidFill>
                <a:srgbClr val="FF0000"/>
              </a:solidFill>
            </a:endParaRPr>
          </a:p>
          <a:p>
            <a:pPr marL="285750" indent="-285750" algn="just">
              <a:buFont typeface="Arial" panose="020B0604020202020204" pitchFamily="34" charset="0"/>
              <a:buChar char="•"/>
              <a:defRPr/>
            </a:pPr>
            <a:r>
              <a:rPr lang="en-US" b="0" dirty="0"/>
              <a:t>This means that the </a:t>
            </a:r>
            <a:r>
              <a:rPr lang="en-US" b="0" dirty="0">
                <a:solidFill>
                  <a:srgbClr val="FF0000"/>
                </a:solidFill>
              </a:rPr>
              <a:t>sending TCP must not wait for the window to be filled</a:t>
            </a:r>
            <a:r>
              <a:rPr lang="en-US" b="0" dirty="0"/>
              <a:t>. It must create a segment and send it immediately. </a:t>
            </a:r>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a:t>Sending TCP must also set the push bit (PSH) to let the receiving TCP know that the segment includes data that must be delivered to the receiving application program as soon as possible. </a:t>
            </a:r>
          </a:p>
          <a:p>
            <a:pPr algn="just">
              <a:defRPr/>
            </a:pPr>
            <a:endParaRPr lang="en-US" b="0" dirty="0"/>
          </a:p>
          <a:p>
            <a:pPr algn="just">
              <a:defRPr/>
            </a:pPr>
            <a:endParaRPr lang="en-US" b="0" dirty="0"/>
          </a:p>
          <a:p>
            <a:pPr algn="just">
              <a:defRPr/>
            </a:pPr>
            <a:r>
              <a:rPr lang="en-US" b="0" dirty="0"/>
              <a:t>Although the push operation can be requested by the application program, most current TCP implementations ignore such requests. </a:t>
            </a:r>
          </a:p>
        </p:txBody>
      </p:sp>
      <p:sp>
        <p:nvSpPr>
          <p:cNvPr id="122892" name="Rectangle 2"/>
          <p:cNvSpPr>
            <a:spLocks noChangeArrowheads="1"/>
          </p:cNvSpPr>
          <p:nvPr/>
        </p:nvSpPr>
        <p:spPr bwMode="auto">
          <a:xfrm>
            <a:off x="1262063" y="635000"/>
            <a:ext cx="276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Pushing Data (cont)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249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D716CA-1FE0-4136-8FEB-B6A7E71694C2}" type="slidenum">
              <a:rPr lang="en-US" altLang="zh-TW" b="0" smtClean="0">
                <a:ea typeface="新細明體" charset="-120"/>
              </a:rPr>
              <a:pPr/>
              <a:t>55</a:t>
            </a:fld>
            <a:endParaRPr lang="en-US" altLang="zh-TW" b="0">
              <a:ea typeface="新細明體" charset="-120"/>
            </a:endParaRPr>
          </a:p>
        </p:txBody>
      </p:sp>
      <p:sp>
        <p:nvSpPr>
          <p:cNvPr id="12493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4939" name="Rectangle 1"/>
          <p:cNvSpPr>
            <a:spLocks noChangeArrowheads="1"/>
          </p:cNvSpPr>
          <p:nvPr/>
        </p:nvSpPr>
        <p:spPr bwMode="auto">
          <a:xfrm>
            <a:off x="312738" y="1228725"/>
            <a:ext cx="84867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 There are occasions in which an application program needs to send </a:t>
            </a:r>
            <a:r>
              <a:rPr lang="en-US" b="0" i="1" dirty="0"/>
              <a:t>urgent </a:t>
            </a:r>
            <a:r>
              <a:rPr lang="en-US" b="0" dirty="0"/>
              <a:t>bytes.</a:t>
            </a:r>
          </a:p>
          <a:p>
            <a:pPr algn="just"/>
            <a:endParaRPr lang="en-US" b="0" dirty="0"/>
          </a:p>
          <a:p>
            <a:pPr algn="just"/>
            <a:r>
              <a:rPr lang="en-US" b="0" dirty="0"/>
              <a:t>The solution is to send a segment with the URG bit set. </a:t>
            </a:r>
          </a:p>
          <a:p>
            <a:pPr algn="just"/>
            <a:endParaRPr lang="en-US" b="0" dirty="0"/>
          </a:p>
          <a:p>
            <a:pPr algn="just"/>
            <a:r>
              <a:rPr lang="en-US" b="0" dirty="0"/>
              <a:t>The sending application program tells the sending TCP that the piece of data is urgent. The sending TCP creates a segment and inserts the urgent data at the beginning of the segment. The rest of the segment can contain normal data from the buffer. </a:t>
            </a:r>
            <a:r>
              <a:rPr lang="en-US" b="0" dirty="0">
                <a:solidFill>
                  <a:srgbClr val="FF0000"/>
                </a:solidFill>
              </a:rPr>
              <a:t>The urgent pointer field in the header defines the end of the urgent data (the last byte of urgent data).</a:t>
            </a:r>
          </a:p>
          <a:p>
            <a:pPr algn="just"/>
            <a:endParaRPr lang="en-US" b="0" dirty="0">
              <a:solidFill>
                <a:srgbClr val="FF0000"/>
              </a:solidFill>
            </a:endParaRPr>
          </a:p>
          <a:p>
            <a:pPr algn="just"/>
            <a:r>
              <a:rPr lang="en-US" b="0" dirty="0"/>
              <a:t>When the receiving TCP receives a segment with the URG bit set, it informs the</a:t>
            </a:r>
          </a:p>
          <a:p>
            <a:pPr algn="just"/>
            <a:r>
              <a:rPr lang="en-US" b="0" dirty="0"/>
              <a:t>receiving application of the situation. </a:t>
            </a:r>
          </a:p>
          <a:p>
            <a:pPr algn="just"/>
            <a:endParaRPr lang="en-US" b="0" dirty="0"/>
          </a:p>
          <a:p>
            <a:pPr algn="just"/>
            <a:r>
              <a:rPr lang="en-US" b="0" dirty="0"/>
              <a:t>It is then to the discretion of the receiving program to take an action.</a:t>
            </a:r>
            <a:endParaRPr lang="en-US" dirty="0">
              <a:solidFill>
                <a:srgbClr val="FF0000"/>
              </a:solidFill>
            </a:endParaRPr>
          </a:p>
        </p:txBody>
      </p:sp>
      <p:sp>
        <p:nvSpPr>
          <p:cNvPr id="124940" name="Rectangle 2"/>
          <p:cNvSpPr>
            <a:spLocks noChangeArrowheads="1"/>
          </p:cNvSpPr>
          <p:nvPr/>
        </p:nvSpPr>
        <p:spPr bwMode="auto">
          <a:xfrm>
            <a:off x="1262063" y="635000"/>
            <a:ext cx="1751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Urgent Data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269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8324E97-9DED-4993-8A5E-C1F9A239B9BF}" type="slidenum">
              <a:rPr lang="en-US" altLang="zh-TW" b="0" smtClean="0">
                <a:ea typeface="新細明體" charset="-120"/>
              </a:rPr>
              <a:pPr/>
              <a:t>56</a:t>
            </a:fld>
            <a:endParaRPr lang="en-US" altLang="zh-TW" b="0">
              <a:ea typeface="新細明體" charset="-120"/>
            </a:endParaRPr>
          </a:p>
        </p:txBody>
      </p:sp>
      <p:sp>
        <p:nvSpPr>
          <p:cNvPr id="12698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698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698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698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698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698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698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9515" name="Rectangle 1"/>
          <p:cNvSpPr>
            <a:spLocks noChangeArrowheads="1"/>
          </p:cNvSpPr>
          <p:nvPr/>
        </p:nvSpPr>
        <p:spPr bwMode="auto">
          <a:xfrm>
            <a:off x="312738" y="1228725"/>
            <a:ext cx="84867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a:solidFill>
                  <a:srgbClr val="FF0000"/>
                </a:solidFill>
              </a:rPr>
              <a:t>Any of the two parties </a:t>
            </a:r>
            <a:r>
              <a:rPr lang="en-US" b="0" dirty="0"/>
              <a:t>involved in exchanging data (client or server) can close the connection, although it is </a:t>
            </a:r>
            <a:r>
              <a:rPr lang="en-US" b="0" dirty="0">
                <a:solidFill>
                  <a:srgbClr val="FF0000"/>
                </a:solidFill>
              </a:rPr>
              <a:t>usually initiated by the client. </a:t>
            </a:r>
          </a:p>
          <a:p>
            <a:pPr algn="just">
              <a:defRPr/>
            </a:pPr>
            <a:endParaRPr lang="en-US" b="0" dirty="0">
              <a:solidFill>
                <a:srgbClr val="FF0000"/>
              </a:solidFill>
            </a:endParaRPr>
          </a:p>
          <a:p>
            <a:pPr algn="just">
              <a:defRPr/>
            </a:pPr>
            <a:r>
              <a:rPr lang="en-US" b="0" dirty="0"/>
              <a:t>Most implementations today allow two options for connection termination:</a:t>
            </a:r>
          </a:p>
          <a:p>
            <a:pPr marL="285750" indent="-285750" algn="just">
              <a:buFont typeface="Arial" panose="020B0604020202020204" pitchFamily="34" charset="0"/>
              <a:buChar char="•"/>
              <a:defRPr/>
            </a:pPr>
            <a:r>
              <a:rPr lang="en-US" b="0" dirty="0">
                <a:solidFill>
                  <a:srgbClr val="FF0000"/>
                </a:solidFill>
              </a:rPr>
              <a:t> Three-way handshaking and </a:t>
            </a:r>
          </a:p>
          <a:p>
            <a:pPr marL="285750" indent="-285750" algn="just">
              <a:buFont typeface="Arial" panose="020B0604020202020204" pitchFamily="34" charset="0"/>
              <a:buChar char="•"/>
              <a:defRPr/>
            </a:pPr>
            <a:r>
              <a:rPr lang="en-US" b="0" dirty="0">
                <a:solidFill>
                  <a:srgbClr val="FF0000"/>
                </a:solidFill>
              </a:rPr>
              <a:t> Four-way handshaking with a half-close option.</a:t>
            </a:r>
            <a:endParaRPr lang="en-US" dirty="0">
              <a:solidFill>
                <a:srgbClr val="FF0000"/>
              </a:solidFill>
            </a:endParaRPr>
          </a:p>
        </p:txBody>
      </p:sp>
      <p:sp>
        <p:nvSpPr>
          <p:cNvPr id="126988" name="Rectangle 2"/>
          <p:cNvSpPr>
            <a:spLocks noChangeArrowheads="1"/>
          </p:cNvSpPr>
          <p:nvPr/>
        </p:nvSpPr>
        <p:spPr bwMode="auto">
          <a:xfrm>
            <a:off x="1262063" y="635000"/>
            <a:ext cx="327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Connection Termination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290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47B0B7-CB92-447A-AEC4-A40400558A3F}" type="slidenum">
              <a:rPr lang="en-US" altLang="zh-TW" b="0" smtClean="0">
                <a:ea typeface="新細明體" charset="-120"/>
              </a:rPr>
              <a:pPr/>
              <a:t>57</a:t>
            </a:fld>
            <a:endParaRPr lang="en-US" altLang="zh-TW" b="0">
              <a:ea typeface="新細明體" charset="-120"/>
            </a:endParaRPr>
          </a:p>
        </p:txBody>
      </p:sp>
      <p:sp>
        <p:nvSpPr>
          <p:cNvPr id="12902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2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3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3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3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3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2903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7" name="Rectangle 1"/>
          <p:cNvSpPr>
            <a:spLocks noChangeArrowheads="1"/>
          </p:cNvSpPr>
          <p:nvPr/>
        </p:nvSpPr>
        <p:spPr bwMode="auto">
          <a:xfrm>
            <a:off x="312738" y="1228725"/>
            <a:ext cx="84867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i="1" dirty="0"/>
              <a:t>three-way handshaking </a:t>
            </a:r>
            <a:r>
              <a:rPr lang="en-US" b="0" dirty="0"/>
              <a:t>for connection termination.</a:t>
            </a:r>
          </a:p>
          <a:p>
            <a:pPr algn="just">
              <a:defRPr/>
            </a:pPr>
            <a:endParaRPr lang="en-US" b="0" dirty="0"/>
          </a:p>
          <a:p>
            <a:pPr algn="just">
              <a:defRPr/>
            </a:pPr>
            <a:r>
              <a:rPr lang="en-US" dirty="0"/>
              <a:t>1. </a:t>
            </a:r>
            <a:r>
              <a:rPr lang="en-US" b="0" dirty="0"/>
              <a:t>In a common situation, the client TCP, </a:t>
            </a:r>
            <a:r>
              <a:rPr lang="en-US" b="0" dirty="0">
                <a:solidFill>
                  <a:srgbClr val="FF0000"/>
                </a:solidFill>
              </a:rPr>
              <a:t>after receiving a close command from the client proces</a:t>
            </a:r>
            <a:r>
              <a:rPr lang="en-US" b="0" dirty="0"/>
              <a:t>s, sends the first segment, </a:t>
            </a:r>
            <a:r>
              <a:rPr lang="en-US" b="0" dirty="0">
                <a:solidFill>
                  <a:srgbClr val="FF0000"/>
                </a:solidFill>
              </a:rPr>
              <a:t>a FIN segment </a:t>
            </a:r>
            <a:r>
              <a:rPr lang="en-US" b="0" dirty="0"/>
              <a:t>in which the FIN flag is set. </a:t>
            </a:r>
          </a:p>
          <a:p>
            <a:pPr marL="285750" indent="-285750" algn="just">
              <a:buFont typeface="Arial" panose="020B0604020202020204" pitchFamily="34" charset="0"/>
              <a:buChar char="•"/>
              <a:defRPr/>
            </a:pPr>
            <a:r>
              <a:rPr lang="en-US" b="0" dirty="0"/>
              <a:t> FIN segment can include the last chunk of data sent by the client or it can be just a control segment. </a:t>
            </a:r>
          </a:p>
        </p:txBody>
      </p:sp>
      <p:sp>
        <p:nvSpPr>
          <p:cNvPr id="129036" name="Rectangle 2"/>
          <p:cNvSpPr>
            <a:spLocks noChangeArrowheads="1"/>
          </p:cNvSpPr>
          <p:nvPr/>
        </p:nvSpPr>
        <p:spPr bwMode="auto">
          <a:xfrm>
            <a:off x="1262063" y="635000"/>
            <a:ext cx="334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Three-Way Handshaking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310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23C250-AE4E-4930-8C35-21CB78E524A2}" type="slidenum">
              <a:rPr lang="en-US" altLang="zh-TW" b="0" smtClean="0">
                <a:ea typeface="新細明體" charset="-120"/>
              </a:rPr>
              <a:pPr/>
              <a:t>58</a:t>
            </a:fld>
            <a:endParaRPr lang="en-US" altLang="zh-TW" b="0">
              <a:ea typeface="新細明體" charset="-120"/>
            </a:endParaRPr>
          </a:p>
        </p:txBody>
      </p:sp>
      <p:sp>
        <p:nvSpPr>
          <p:cNvPr id="13107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107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107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107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108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108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108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89805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8"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9" name="Rectangle 11"/>
          <p:cNvSpPr>
            <a:spLocks noChangeArrowheads="1"/>
          </p:cNvSpPr>
          <p:nvPr/>
        </p:nvSpPr>
        <p:spPr bwMode="auto">
          <a:xfrm>
            <a:off x="647700"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The FIN segment consumes one sequence number if it does </a:t>
            </a:r>
            <a:br>
              <a:rPr lang="en-US" altLang="zh-TW" sz="3200" i="1">
                <a:solidFill>
                  <a:schemeClr val="bg1"/>
                </a:solidFill>
                <a:latin typeface="Arial" panose="020B0604020202020204" pitchFamily="34" charset="0"/>
                <a:ea typeface="新細明體" charset="-120"/>
              </a:rPr>
            </a:br>
            <a:r>
              <a:rPr lang="en-US" altLang="zh-TW" sz="3200" i="1">
                <a:solidFill>
                  <a:schemeClr val="bg1"/>
                </a:solidFill>
                <a:latin typeface="Arial" panose="020B0604020202020204" pitchFamily="34" charset="0"/>
                <a:ea typeface="新細明體" charset="-120"/>
              </a:rPr>
              <a:t>not carry data.</a:t>
            </a:r>
          </a:p>
        </p:txBody>
      </p:sp>
      <p:grpSp>
        <p:nvGrpSpPr>
          <p:cNvPr id="898060" name="Group 12"/>
          <p:cNvGrpSpPr>
            <a:grpSpLocks/>
          </p:cNvGrpSpPr>
          <p:nvPr/>
        </p:nvGrpSpPr>
        <p:grpSpPr bwMode="auto">
          <a:xfrm>
            <a:off x="609600" y="1981200"/>
            <a:ext cx="1143000" cy="566738"/>
            <a:chOff x="1200" y="1248"/>
            <a:chExt cx="720" cy="357"/>
          </a:xfrm>
        </p:grpSpPr>
        <p:pic>
          <p:nvPicPr>
            <p:cNvPr id="13108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8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806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89806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8057"/>
                                        </p:tgtEl>
                                        <p:attrNameLst>
                                          <p:attrName>style.visibility</p:attrName>
                                        </p:attrNameLst>
                                      </p:cBhvr>
                                      <p:to>
                                        <p:strVal val="visible"/>
                                      </p:to>
                                    </p:set>
                                    <p:animEffect transition="in" filter="checkerboard(across)">
                                      <p:cBhvr>
                                        <p:cTn id="13" dur="500"/>
                                        <p:tgtEl>
                                          <p:spTgt spid="89805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8058"/>
                                        </p:tgtEl>
                                        <p:attrNameLst>
                                          <p:attrName>style.visibility</p:attrName>
                                        </p:attrNameLst>
                                      </p:cBhvr>
                                      <p:to>
                                        <p:strVal val="visible"/>
                                      </p:to>
                                    </p:set>
                                    <p:animEffect transition="in" filter="checkerboard(across)">
                                      <p:cBhvr>
                                        <p:cTn id="17" dur="500"/>
                                        <p:tgtEl>
                                          <p:spTgt spid="89805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8059"/>
                                        </p:tgtEl>
                                        <p:attrNameLst>
                                          <p:attrName>style.visibility</p:attrName>
                                        </p:attrNameLst>
                                      </p:cBhvr>
                                      <p:to>
                                        <p:strVal val="visible"/>
                                      </p:to>
                                    </p:set>
                                    <p:animEffect transition="in" filter="checkerboard(across)">
                                      <p:cBhvr>
                                        <p:cTn id="21" dur="500"/>
                                        <p:tgtEl>
                                          <p:spTgt spid="898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7" grpId="0" animBg="1"/>
      <p:bldP spid="898058" grpId="0" animBg="1"/>
      <p:bldP spid="89805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331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1BD34B-C5E9-4732-88B4-A4C5AE4F8444}" type="slidenum">
              <a:rPr lang="en-US" altLang="zh-TW" b="0" smtClean="0">
                <a:ea typeface="新細明體" charset="-120"/>
              </a:rPr>
              <a:pPr/>
              <a:t>59</a:t>
            </a:fld>
            <a:endParaRPr lang="en-US" altLang="zh-TW" b="0">
              <a:ea typeface="新細明體" charset="-120"/>
            </a:endParaRPr>
          </a:p>
        </p:txBody>
      </p:sp>
      <p:sp>
        <p:nvSpPr>
          <p:cNvPr id="13312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312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312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312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312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312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313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23" name="Rectangle 1"/>
          <p:cNvSpPr>
            <a:spLocks noChangeArrowheads="1"/>
          </p:cNvSpPr>
          <p:nvPr/>
        </p:nvSpPr>
        <p:spPr bwMode="auto">
          <a:xfrm>
            <a:off x="312738" y="1228725"/>
            <a:ext cx="8486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dirty="0"/>
              <a:t>2. </a:t>
            </a:r>
            <a:r>
              <a:rPr lang="en-US" b="0" dirty="0"/>
              <a:t>The server TCP, after receiving the FIN segment, informs its </a:t>
            </a:r>
            <a:r>
              <a:rPr lang="en-US" b="0" dirty="0">
                <a:solidFill>
                  <a:srgbClr val="FF0000"/>
                </a:solidFill>
              </a:rPr>
              <a:t>process of the situation </a:t>
            </a:r>
            <a:r>
              <a:rPr lang="en-US" b="0" dirty="0"/>
              <a:t>and sends the second segment, a </a:t>
            </a:r>
            <a:r>
              <a:rPr lang="en-US" b="0" dirty="0">
                <a:solidFill>
                  <a:srgbClr val="FF0000"/>
                </a:solidFill>
              </a:rPr>
              <a:t>FIN+ACK segment</a:t>
            </a:r>
            <a:r>
              <a:rPr lang="en-US" b="0" dirty="0"/>
              <a:t> and at the same time to announce the closing of the connection in the other direction. </a:t>
            </a:r>
          </a:p>
          <a:p>
            <a:pPr marL="285750" indent="-285750" algn="just">
              <a:buFont typeface="Arial" panose="020B0604020202020204" pitchFamily="34" charset="0"/>
              <a:buChar char="•"/>
              <a:defRPr/>
            </a:pPr>
            <a:r>
              <a:rPr lang="en-US" b="0" dirty="0"/>
              <a:t>This segment can also contain the last chunk of data from the server. </a:t>
            </a:r>
          </a:p>
        </p:txBody>
      </p:sp>
      <p:sp>
        <p:nvSpPr>
          <p:cNvPr id="133132" name="Rectangle 2"/>
          <p:cNvSpPr>
            <a:spLocks noChangeArrowheads="1"/>
          </p:cNvSpPr>
          <p:nvPr/>
        </p:nvSpPr>
        <p:spPr bwMode="auto">
          <a:xfrm>
            <a:off x="1262063" y="635000"/>
            <a:ext cx="334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Three-Way Handshaking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25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1BA5BC-8832-42FA-90B5-966BDD814E1C}" type="slidenum">
              <a:rPr lang="en-US" altLang="zh-TW" b="0" smtClean="0">
                <a:ea typeface="新細明體" charset="-120"/>
              </a:rPr>
              <a:pPr/>
              <a:t>6</a:t>
            </a:fld>
            <a:endParaRPr lang="en-US" altLang="zh-TW" b="0">
              <a:ea typeface="新細明體" charset="-120"/>
            </a:endParaRPr>
          </a:p>
        </p:txBody>
      </p:sp>
      <p:sp>
        <p:nvSpPr>
          <p:cNvPr id="2253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Stream delivery</a:t>
            </a:r>
          </a:p>
        </p:txBody>
      </p:sp>
      <p:sp>
        <p:nvSpPr>
          <p:cNvPr id="2253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3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3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225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4327525"/>
            <a:ext cx="6630987"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41" name="Rectangle 1"/>
          <p:cNvSpPr>
            <a:spLocks noChangeArrowheads="1"/>
          </p:cNvSpPr>
          <p:nvPr/>
        </p:nvSpPr>
        <p:spPr bwMode="auto">
          <a:xfrm>
            <a:off x="366713" y="1128713"/>
            <a:ext cx="8580437"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TCP is a stream-oriented protocol. </a:t>
            </a:r>
          </a:p>
          <a:p>
            <a:pPr algn="just"/>
            <a:endParaRPr lang="en-US" b="0"/>
          </a:p>
          <a:p>
            <a:pPr algn="just"/>
            <a:r>
              <a:rPr lang="en-US" b="0"/>
              <a:t>Allows the sending process to deliver data as a stream of bytes and allows the receiving process to obtain data as a stream of bytes. </a:t>
            </a:r>
          </a:p>
          <a:p>
            <a:pPr algn="just"/>
            <a:endParaRPr lang="en-US" b="0"/>
          </a:p>
          <a:p>
            <a:pPr algn="just"/>
            <a:r>
              <a:rPr lang="en-US" b="0"/>
              <a:t>TCP </a:t>
            </a:r>
            <a:r>
              <a:rPr lang="en-US" b="0">
                <a:solidFill>
                  <a:srgbClr val="FF0000"/>
                </a:solidFill>
              </a:rPr>
              <a:t>creates an environment </a:t>
            </a:r>
            <a:r>
              <a:rPr lang="en-US" b="0"/>
              <a:t>in which the two processes seem to be connected by an imaginary “tube”. </a:t>
            </a:r>
          </a:p>
          <a:p>
            <a:pPr algn="just"/>
            <a:endParaRPr lang="en-US" b="0"/>
          </a:p>
          <a:p>
            <a:pPr algn="just"/>
            <a:r>
              <a:rPr lang="en-US" b="0"/>
              <a:t>Sending process produces (writes to) the stream of bytes and the receiving process consumes (reads from) them.</a:t>
            </a:r>
          </a:p>
        </p:txBody>
      </p:sp>
      <p:sp>
        <p:nvSpPr>
          <p:cNvPr id="14" name="Rectangle 1"/>
          <p:cNvSpPr>
            <a:spLocks noChangeArrowheads="1"/>
          </p:cNvSpPr>
          <p:nvPr/>
        </p:nvSpPr>
        <p:spPr bwMode="auto">
          <a:xfrm>
            <a:off x="1346200" y="635000"/>
            <a:ext cx="3262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Stream Delivery Service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351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0C1C1D-8FF3-4284-AC96-9F7573166D09}" type="slidenum">
              <a:rPr lang="en-US" altLang="zh-TW" b="0" smtClean="0">
                <a:ea typeface="新細明體" charset="-120"/>
              </a:rPr>
              <a:pPr/>
              <a:t>60</a:t>
            </a:fld>
            <a:endParaRPr lang="en-US" altLang="zh-TW" b="0">
              <a:ea typeface="新細明體" charset="-120"/>
            </a:endParaRPr>
          </a:p>
        </p:txBody>
      </p:sp>
      <p:sp>
        <p:nvSpPr>
          <p:cNvPr id="13517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51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517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51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51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517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51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23" name="Rectangle 1"/>
          <p:cNvSpPr>
            <a:spLocks noChangeArrowheads="1"/>
          </p:cNvSpPr>
          <p:nvPr/>
        </p:nvSpPr>
        <p:spPr bwMode="auto">
          <a:xfrm>
            <a:off x="312738" y="1228725"/>
            <a:ext cx="84867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dirty="0"/>
              <a:t>3. </a:t>
            </a:r>
            <a:r>
              <a:rPr lang="en-US" b="0" dirty="0"/>
              <a:t>The client TCP sends the last segment, an </a:t>
            </a:r>
            <a:r>
              <a:rPr lang="en-US" b="0" dirty="0">
                <a:solidFill>
                  <a:srgbClr val="FF0000"/>
                </a:solidFill>
              </a:rPr>
              <a:t>ACK segment</a:t>
            </a:r>
            <a:r>
              <a:rPr lang="en-US" b="0" dirty="0"/>
              <a:t>, to confirm the receipt of the FIN segment from the TCP server. </a:t>
            </a:r>
          </a:p>
          <a:p>
            <a:pPr marL="285750" indent="-285750" algn="just">
              <a:buFont typeface="Arial" panose="020B0604020202020204" pitchFamily="34" charset="0"/>
              <a:buChar char="•"/>
              <a:defRPr/>
            </a:pPr>
            <a:r>
              <a:rPr lang="en-US" b="0" dirty="0"/>
              <a:t>This segment contains the acknowledgment number, which is </a:t>
            </a:r>
            <a:r>
              <a:rPr lang="en-US" b="0" dirty="0">
                <a:solidFill>
                  <a:srgbClr val="FF0000"/>
                </a:solidFill>
              </a:rPr>
              <a:t>one plus the sequence number </a:t>
            </a:r>
            <a:r>
              <a:rPr lang="en-US" b="0" dirty="0"/>
              <a:t>received in the FIN segment from the server. </a:t>
            </a:r>
          </a:p>
          <a:p>
            <a:pPr marL="285750" indent="-285750" algn="just">
              <a:buFont typeface="Arial" panose="020B0604020202020204" pitchFamily="34" charset="0"/>
              <a:buChar char="•"/>
              <a:defRPr/>
            </a:pPr>
            <a:r>
              <a:rPr lang="en-US" b="0" dirty="0">
                <a:solidFill>
                  <a:srgbClr val="FF0000"/>
                </a:solidFill>
              </a:rPr>
              <a:t>This segment cannot carry data and consumes no sequence numbers.</a:t>
            </a:r>
            <a:endParaRPr lang="en-US" dirty="0">
              <a:solidFill>
                <a:srgbClr val="FF0000"/>
              </a:solidFill>
            </a:endParaRPr>
          </a:p>
        </p:txBody>
      </p:sp>
      <p:sp>
        <p:nvSpPr>
          <p:cNvPr id="135180" name="Rectangle 2"/>
          <p:cNvSpPr>
            <a:spLocks noChangeArrowheads="1"/>
          </p:cNvSpPr>
          <p:nvPr/>
        </p:nvSpPr>
        <p:spPr bwMode="auto">
          <a:xfrm>
            <a:off x="1262063" y="635000"/>
            <a:ext cx="334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Three-Way Handshaking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372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FEABBD-0EE3-4595-87AA-8F6925F95BD2}" type="slidenum">
              <a:rPr lang="en-US" altLang="zh-TW" b="0" smtClean="0">
                <a:ea typeface="新細明體" charset="-120"/>
              </a:rPr>
              <a:pPr/>
              <a:t>61</a:t>
            </a:fld>
            <a:endParaRPr lang="en-US" altLang="zh-TW" b="0">
              <a:ea typeface="新細明體" charset="-120"/>
            </a:endParaRPr>
          </a:p>
        </p:txBody>
      </p:sp>
      <p:sp>
        <p:nvSpPr>
          <p:cNvPr id="137220" name="Text Box 2"/>
          <p:cNvSpPr txBox="1">
            <a:spLocks noChangeArrowheads="1"/>
          </p:cNvSpPr>
          <p:nvPr/>
        </p:nvSpPr>
        <p:spPr bwMode="auto">
          <a:xfrm>
            <a:off x="990600" y="90488"/>
            <a:ext cx="7772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Connection termination using three-way handshake</a:t>
            </a:r>
          </a:p>
        </p:txBody>
      </p:sp>
      <p:sp>
        <p:nvSpPr>
          <p:cNvPr id="13722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722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3722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550150" cy="42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392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40BA19-C67B-4F99-8325-C71110F3643F}" type="slidenum">
              <a:rPr lang="en-US" altLang="zh-TW" b="0" smtClean="0">
                <a:ea typeface="新細明體" charset="-120"/>
              </a:rPr>
              <a:pPr/>
              <a:t>62</a:t>
            </a:fld>
            <a:endParaRPr lang="en-US" altLang="zh-TW" b="0">
              <a:ea typeface="新細明體" charset="-120"/>
            </a:endParaRPr>
          </a:p>
        </p:txBody>
      </p:sp>
      <p:sp>
        <p:nvSpPr>
          <p:cNvPr id="13926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926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927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927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927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927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3927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190625"/>
            <a:ext cx="8226425" cy="4032250"/>
          </a:xfrm>
          <a:prstGeom prst="rect">
            <a:avLst/>
          </a:prstGeom>
        </p:spPr>
        <p:txBody>
          <a:bodyPr>
            <a:spAutoFit/>
          </a:bodyPr>
          <a:lstStyle/>
          <a:p>
            <a:pPr algn="just">
              <a:defRPr/>
            </a:pPr>
            <a:r>
              <a:rPr lang="en-US" b="0" dirty="0">
                <a:latin typeface="+mn-lt"/>
              </a:rPr>
              <a:t>In TCP, one end can stop sending data while still receiving data. This is called a </a:t>
            </a:r>
            <a:r>
              <a:rPr lang="en-US" dirty="0">
                <a:latin typeface="+mn-lt"/>
              </a:rPr>
              <a:t>half close.</a:t>
            </a:r>
          </a:p>
          <a:p>
            <a:pPr algn="just">
              <a:defRPr/>
            </a:pPr>
            <a:endParaRPr lang="en-US" dirty="0">
              <a:latin typeface="+mn-lt"/>
            </a:endParaRPr>
          </a:p>
          <a:p>
            <a:pPr algn="just">
              <a:defRPr/>
            </a:pPr>
            <a:r>
              <a:rPr lang="en-US" b="0" dirty="0">
                <a:latin typeface="+mn-lt"/>
              </a:rPr>
              <a:t>Either the server or the client can issue a half-close request. </a:t>
            </a:r>
          </a:p>
          <a:p>
            <a:pPr algn="just">
              <a:defRPr/>
            </a:pPr>
            <a:endParaRPr lang="en-US" b="0" dirty="0">
              <a:latin typeface="+mn-lt"/>
            </a:endParaRPr>
          </a:p>
          <a:p>
            <a:pPr algn="just">
              <a:defRPr/>
            </a:pPr>
            <a:r>
              <a:rPr lang="en-US" b="0" dirty="0">
                <a:latin typeface="+mn-lt"/>
              </a:rPr>
              <a:t>It can occur when the server needs all the data before processing can begin. </a:t>
            </a:r>
          </a:p>
          <a:p>
            <a:pPr algn="just">
              <a:defRPr/>
            </a:pPr>
            <a:endParaRPr lang="en-US" b="0" dirty="0">
              <a:latin typeface="+mn-lt"/>
            </a:endParaRPr>
          </a:p>
          <a:p>
            <a:pPr algn="just">
              <a:defRPr/>
            </a:pPr>
            <a:r>
              <a:rPr lang="en-US" b="0" dirty="0">
                <a:latin typeface="+mn-lt"/>
              </a:rPr>
              <a:t>A good example is sorting. </a:t>
            </a:r>
          </a:p>
          <a:p>
            <a:pPr marL="285750" indent="-285750" algn="just">
              <a:buFont typeface="Arial" panose="020B0604020202020204" pitchFamily="34" charset="0"/>
              <a:buChar char="•"/>
              <a:defRPr/>
            </a:pPr>
            <a:r>
              <a:rPr lang="en-US" sz="1600" b="0" dirty="0">
                <a:latin typeface="+mn-lt"/>
              </a:rPr>
              <a:t>When the client sends data to the server to be sorted, the server needs to receive all the data before sorting can start. </a:t>
            </a:r>
          </a:p>
          <a:p>
            <a:pPr marL="285750" indent="-285750" algn="just">
              <a:buFont typeface="Arial" panose="020B0604020202020204" pitchFamily="34" charset="0"/>
              <a:buChar char="•"/>
              <a:defRPr/>
            </a:pPr>
            <a:r>
              <a:rPr lang="en-US" sz="1600" b="0" dirty="0">
                <a:latin typeface="+mn-lt"/>
              </a:rPr>
              <a:t>This means the client, after sending all data, can close the connection in the client-to-server direction. </a:t>
            </a:r>
          </a:p>
          <a:p>
            <a:pPr marL="285750" indent="-285750" algn="just">
              <a:buFont typeface="Arial" panose="020B0604020202020204" pitchFamily="34" charset="0"/>
              <a:buChar char="•"/>
              <a:defRPr/>
            </a:pPr>
            <a:r>
              <a:rPr lang="en-US" sz="1600" b="0" dirty="0">
                <a:latin typeface="+mn-lt"/>
              </a:rPr>
              <a:t>However, the server-to-client direction must remain open to return the sorted data. </a:t>
            </a:r>
          </a:p>
          <a:p>
            <a:pPr marL="285750" indent="-285750" algn="just">
              <a:buFont typeface="Arial" panose="020B0604020202020204" pitchFamily="34" charset="0"/>
              <a:buChar char="•"/>
              <a:defRPr/>
            </a:pPr>
            <a:r>
              <a:rPr lang="en-US" sz="1600" b="0" dirty="0">
                <a:latin typeface="+mn-lt"/>
              </a:rPr>
              <a:t>The server, after receiving the data, still needs time for sorting; its outbound direction must remain open.</a:t>
            </a:r>
            <a:endParaRPr lang="en-US" sz="1600" dirty="0">
              <a:latin typeface="+mn-lt"/>
            </a:endParaRPr>
          </a:p>
        </p:txBody>
      </p:sp>
      <p:sp>
        <p:nvSpPr>
          <p:cNvPr id="145420" name="Rectangle 2"/>
          <p:cNvSpPr>
            <a:spLocks noChangeArrowheads="1"/>
          </p:cNvSpPr>
          <p:nvPr/>
        </p:nvSpPr>
        <p:spPr bwMode="auto">
          <a:xfrm>
            <a:off x="1228725" y="612775"/>
            <a:ext cx="1509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Half-Close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413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2AC06E-2C17-4505-870F-7388B4D46147}" type="slidenum">
              <a:rPr lang="en-US" altLang="zh-TW" b="0" smtClean="0">
                <a:ea typeface="新細明體" charset="-120"/>
              </a:rPr>
              <a:pPr/>
              <a:t>63</a:t>
            </a:fld>
            <a:endParaRPr lang="en-US" altLang="zh-TW" b="0">
              <a:ea typeface="新細明體" charset="-120"/>
            </a:endParaRPr>
          </a:p>
        </p:txBody>
      </p:sp>
      <p:sp>
        <p:nvSpPr>
          <p:cNvPr id="14131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1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1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1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2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2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132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57188" y="1060450"/>
            <a:ext cx="8589962" cy="4955203"/>
          </a:xfrm>
          <a:prstGeom prst="rect">
            <a:avLst/>
          </a:prstGeom>
        </p:spPr>
        <p:txBody>
          <a:bodyPr>
            <a:spAutoFit/>
          </a:bodyPr>
          <a:lstStyle/>
          <a:p>
            <a:pPr algn="just">
              <a:defRPr/>
            </a:pPr>
            <a:r>
              <a:rPr lang="en-US" b="0" dirty="0"/>
              <a:t>Figure shows an example of a half-close.  The data transfer from the client to the server stops. </a:t>
            </a:r>
          </a:p>
          <a:p>
            <a:pPr algn="just">
              <a:defRPr/>
            </a:pPr>
            <a:endParaRPr lang="en-US" b="0" dirty="0"/>
          </a:p>
          <a:p>
            <a:pPr algn="just">
              <a:defRPr/>
            </a:pPr>
            <a:r>
              <a:rPr lang="en-US" b="0" dirty="0"/>
              <a:t>The client half-closes the connection by sending a FIN segment. The server accepts the half-close by sending the ACK segment. </a:t>
            </a:r>
          </a:p>
          <a:p>
            <a:pPr algn="just">
              <a:defRPr/>
            </a:pPr>
            <a:endParaRPr lang="en-US" b="0" dirty="0"/>
          </a:p>
          <a:p>
            <a:pPr algn="just">
              <a:defRPr/>
            </a:pPr>
            <a:r>
              <a:rPr lang="en-US" b="0" dirty="0">
                <a:solidFill>
                  <a:srgbClr val="FF0000"/>
                </a:solidFill>
              </a:rPr>
              <a:t>The server, can still send data. When the server has sent all of the processed data, it sends a FIN segment, which is acknowledged by an ACK from the client.</a:t>
            </a:r>
          </a:p>
          <a:p>
            <a:pPr algn="just">
              <a:defRPr/>
            </a:pPr>
            <a:endParaRPr lang="en-US" b="0" dirty="0">
              <a:latin typeface="+mn-lt"/>
            </a:endParaRPr>
          </a:p>
          <a:p>
            <a:pPr algn="just">
              <a:defRPr/>
            </a:pPr>
            <a:r>
              <a:rPr lang="en-US" b="0" dirty="0"/>
              <a:t>After half closing the connection, </a:t>
            </a:r>
            <a:r>
              <a:rPr lang="en-US" b="0" dirty="0">
                <a:solidFill>
                  <a:srgbClr val="FF0000"/>
                </a:solidFill>
              </a:rPr>
              <a:t>data can travel from the server to the client and acknowledgments can travel from the client to the server. </a:t>
            </a:r>
          </a:p>
          <a:p>
            <a:pPr algn="just">
              <a:defRPr/>
            </a:pPr>
            <a:endParaRPr lang="en-US" b="0" dirty="0">
              <a:solidFill>
                <a:srgbClr val="FF0000"/>
              </a:solidFill>
            </a:endParaRPr>
          </a:p>
          <a:p>
            <a:pPr algn="just">
              <a:defRPr/>
            </a:pPr>
            <a:endParaRPr lang="en-US" b="0" dirty="0">
              <a:solidFill>
                <a:srgbClr val="FF0000"/>
              </a:solidFill>
            </a:endParaRPr>
          </a:p>
          <a:p>
            <a:pPr algn="just">
              <a:defRPr/>
            </a:pPr>
            <a:endParaRPr lang="en-US" b="0" dirty="0">
              <a:solidFill>
                <a:srgbClr val="FF0000"/>
              </a:solidFill>
            </a:endParaRPr>
          </a:p>
          <a:p>
            <a:pPr algn="just">
              <a:defRPr/>
            </a:pPr>
            <a:r>
              <a:rPr lang="en-US" sz="1600" b="0" dirty="0">
                <a:solidFill>
                  <a:schemeClr val="bg2"/>
                </a:solidFill>
              </a:rPr>
              <a:t>The second segment (ACK) consumes no sequence number. Although the client has received sequence number y − 1 and is expecting y, the server sequence number is still y − 1. </a:t>
            </a:r>
          </a:p>
          <a:p>
            <a:pPr algn="just">
              <a:defRPr/>
            </a:pPr>
            <a:r>
              <a:rPr lang="en-US" sz="1600" b="0" dirty="0">
                <a:solidFill>
                  <a:schemeClr val="bg2"/>
                </a:solidFill>
              </a:rPr>
              <a:t>When the connection finally closes, the sequence number of the last ACK segment is still x, because no sequence numbers are consumed during data transfer in that direction.</a:t>
            </a:r>
          </a:p>
        </p:txBody>
      </p:sp>
      <p:sp>
        <p:nvSpPr>
          <p:cNvPr id="147468" name="Rectangle 2"/>
          <p:cNvSpPr>
            <a:spLocks noChangeArrowheads="1"/>
          </p:cNvSpPr>
          <p:nvPr/>
        </p:nvSpPr>
        <p:spPr bwMode="auto">
          <a:xfrm>
            <a:off x="1228725" y="612775"/>
            <a:ext cx="1509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Half-Close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433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6513C3-B971-498B-9615-ED491272B304}" type="slidenum">
              <a:rPr lang="en-US" altLang="zh-TW" b="0" smtClean="0">
                <a:ea typeface="新細明體" charset="-120"/>
              </a:rPr>
              <a:pPr/>
              <a:t>64</a:t>
            </a:fld>
            <a:endParaRPr lang="en-US" altLang="zh-TW" b="0">
              <a:ea typeface="新細明體" charset="-120"/>
            </a:endParaRPr>
          </a:p>
        </p:txBody>
      </p:sp>
      <p:sp>
        <p:nvSpPr>
          <p:cNvPr id="14336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Half-Close</a:t>
            </a:r>
          </a:p>
        </p:txBody>
      </p:sp>
      <p:sp>
        <p:nvSpPr>
          <p:cNvPr id="14336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33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336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33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33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337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33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433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628650"/>
            <a:ext cx="6472238" cy="557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454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1DE7AD-BB1A-4545-8089-6FA9FA472E9D}" type="slidenum">
              <a:rPr lang="en-US" altLang="zh-TW" b="0" smtClean="0">
                <a:ea typeface="新細明體" charset="-120"/>
              </a:rPr>
              <a:pPr/>
              <a:t>65</a:t>
            </a:fld>
            <a:endParaRPr lang="en-US" altLang="zh-TW" b="0">
              <a:ea typeface="新細明體" charset="-120"/>
            </a:endParaRPr>
          </a:p>
        </p:txBody>
      </p:sp>
      <p:sp>
        <p:nvSpPr>
          <p:cNvPr id="14541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541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541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541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541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541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4541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42913" y="1233488"/>
            <a:ext cx="8178800" cy="3446462"/>
          </a:xfrm>
          <a:prstGeom prst="rect">
            <a:avLst/>
          </a:prstGeom>
        </p:spPr>
        <p:txBody>
          <a:bodyPr>
            <a:spAutoFit/>
          </a:bodyPr>
          <a:lstStyle/>
          <a:p>
            <a:pPr algn="just">
              <a:defRPr/>
            </a:pPr>
            <a:r>
              <a:rPr lang="en-US" sz="2800" dirty="0">
                <a:latin typeface="+mn-lt"/>
              </a:rPr>
              <a:t>Connection Reset</a:t>
            </a:r>
          </a:p>
          <a:p>
            <a:pPr marL="285750" indent="-285750" algn="just">
              <a:buFont typeface="Arial" panose="020B0604020202020204" pitchFamily="34" charset="0"/>
              <a:buChar char="•"/>
              <a:defRPr/>
            </a:pPr>
            <a:r>
              <a:rPr lang="en-US" b="0" dirty="0">
                <a:solidFill>
                  <a:srgbClr val="000000"/>
                </a:solidFill>
                <a:latin typeface="+mn-lt"/>
              </a:rPr>
              <a:t>TCP at one end may </a:t>
            </a:r>
            <a:r>
              <a:rPr lang="en-US" b="0" dirty="0">
                <a:solidFill>
                  <a:srgbClr val="FF0000"/>
                </a:solidFill>
                <a:latin typeface="+mn-lt"/>
              </a:rPr>
              <a:t>deny a connection request, may abort </a:t>
            </a:r>
            <a:r>
              <a:rPr lang="en-US" b="0" dirty="0">
                <a:solidFill>
                  <a:srgbClr val="000000"/>
                </a:solidFill>
                <a:latin typeface="+mn-lt"/>
              </a:rPr>
              <a:t>an existing connection, or may </a:t>
            </a:r>
            <a:r>
              <a:rPr lang="en-US" b="0" dirty="0">
                <a:solidFill>
                  <a:srgbClr val="FF0000"/>
                </a:solidFill>
                <a:latin typeface="+mn-lt"/>
              </a:rPr>
              <a:t>terminate an idle connection</a:t>
            </a:r>
            <a:r>
              <a:rPr lang="en-US" b="0" dirty="0">
                <a:solidFill>
                  <a:srgbClr val="000000"/>
                </a:solidFill>
                <a:latin typeface="+mn-lt"/>
              </a:rPr>
              <a:t>. </a:t>
            </a:r>
          </a:p>
          <a:p>
            <a:pPr marL="285750" indent="-285750" algn="just">
              <a:buFont typeface="Arial" panose="020B0604020202020204" pitchFamily="34" charset="0"/>
              <a:buChar char="•"/>
              <a:defRPr/>
            </a:pPr>
            <a:r>
              <a:rPr lang="en-US" b="0" dirty="0">
                <a:solidFill>
                  <a:srgbClr val="000000"/>
                </a:solidFill>
                <a:latin typeface="+mn-lt"/>
              </a:rPr>
              <a:t>All of these are done with the </a:t>
            </a:r>
            <a:r>
              <a:rPr lang="en-US" b="0" dirty="0">
                <a:solidFill>
                  <a:srgbClr val="FF0000"/>
                </a:solidFill>
                <a:latin typeface="+mn-lt"/>
              </a:rPr>
              <a:t>RST (reset) flag.</a:t>
            </a:r>
          </a:p>
          <a:p>
            <a:pPr algn="just">
              <a:defRPr/>
            </a:pPr>
            <a:endParaRPr lang="en-US" i="1" dirty="0">
              <a:solidFill>
                <a:srgbClr val="FF00FF"/>
              </a:solidFill>
              <a:latin typeface="+mn-lt"/>
            </a:endParaRPr>
          </a:p>
          <a:p>
            <a:pPr algn="just">
              <a:defRPr/>
            </a:pPr>
            <a:r>
              <a:rPr lang="en-US" dirty="0">
                <a:latin typeface="+mn-lt"/>
              </a:rPr>
              <a:t>Denying a Connection</a:t>
            </a:r>
          </a:p>
          <a:p>
            <a:pPr marL="285750" indent="-285750" algn="just">
              <a:buFont typeface="Arial" panose="020B0604020202020204" pitchFamily="34" charset="0"/>
              <a:buChar char="•"/>
              <a:defRPr/>
            </a:pPr>
            <a:r>
              <a:rPr lang="en-US" sz="1600" b="0" dirty="0">
                <a:solidFill>
                  <a:srgbClr val="000000"/>
                </a:solidFill>
                <a:latin typeface="+mn-lt"/>
              </a:rPr>
              <a:t>Suppose the TCP on one side has requested a connection to a nonexistent port. </a:t>
            </a:r>
          </a:p>
          <a:p>
            <a:pPr marL="285750" indent="-285750" algn="just">
              <a:buFont typeface="Arial" panose="020B0604020202020204" pitchFamily="34" charset="0"/>
              <a:buChar char="•"/>
              <a:defRPr/>
            </a:pPr>
            <a:r>
              <a:rPr lang="en-US" sz="1600" b="0" dirty="0">
                <a:solidFill>
                  <a:srgbClr val="000000"/>
                </a:solidFill>
                <a:latin typeface="+mn-lt"/>
              </a:rPr>
              <a:t>TCP on the other side may send a segment with its RST bit set to deny the request. </a:t>
            </a:r>
          </a:p>
          <a:p>
            <a:pPr algn="just">
              <a:defRPr/>
            </a:pPr>
            <a:endParaRPr lang="en-US" i="1" dirty="0">
              <a:solidFill>
                <a:srgbClr val="FF00FF"/>
              </a:solidFill>
              <a:latin typeface="+mn-lt"/>
            </a:endParaRPr>
          </a:p>
          <a:p>
            <a:pPr algn="just">
              <a:defRPr/>
            </a:pPr>
            <a:r>
              <a:rPr lang="en-US" dirty="0">
                <a:latin typeface="+mn-lt"/>
              </a:rPr>
              <a:t>Aborting a Connection</a:t>
            </a:r>
          </a:p>
          <a:p>
            <a:pPr marL="285750" indent="-285750" algn="just">
              <a:buFont typeface="Arial" panose="020B0604020202020204" pitchFamily="34" charset="0"/>
              <a:buChar char="•"/>
              <a:defRPr/>
            </a:pPr>
            <a:r>
              <a:rPr lang="en-US" sz="1600" b="0" dirty="0">
                <a:solidFill>
                  <a:srgbClr val="000000"/>
                </a:solidFill>
                <a:latin typeface="+mn-lt"/>
              </a:rPr>
              <a:t>One TCP may want to abort an existing connection due to an abnormal situation. </a:t>
            </a:r>
          </a:p>
          <a:p>
            <a:pPr marL="285750" indent="-285750" algn="just">
              <a:buFont typeface="Arial" panose="020B0604020202020204" pitchFamily="34" charset="0"/>
              <a:buChar char="•"/>
              <a:defRPr/>
            </a:pPr>
            <a:r>
              <a:rPr lang="en-US" sz="1600" b="0" dirty="0">
                <a:solidFill>
                  <a:srgbClr val="000000"/>
                </a:solidFill>
                <a:latin typeface="+mn-lt"/>
              </a:rPr>
              <a:t>It can send an RST segment to close the connection. </a:t>
            </a:r>
            <a:endParaRPr lang="en-US" sz="1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0D453C-2F18-4628-9E00-74223985AEE1}" type="slidenum">
              <a:rPr lang="en-US" altLang="zh-TW" b="0" smtClean="0">
                <a:ea typeface="新細明體" charset="-120"/>
              </a:rPr>
              <a:pPr/>
              <a:t>66</a:t>
            </a:fld>
            <a:endParaRPr lang="en-US" altLang="zh-TW" b="0">
              <a:ea typeface="新細明體" charset="-120"/>
            </a:endParaRPr>
          </a:p>
        </p:txBody>
      </p:sp>
      <p:sp>
        <p:nvSpPr>
          <p:cNvPr id="9021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147461" name="Text Box 3"/>
          <p:cNvSpPr txBox="1">
            <a:spLocks noChangeArrowheads="1"/>
          </p:cNvSpPr>
          <p:nvPr/>
        </p:nvSpPr>
        <p:spPr bwMode="auto">
          <a:xfrm>
            <a:off x="228600" y="355600"/>
            <a:ext cx="8169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15-5  STATE TRANSITION DIAGRAM</a:t>
            </a:r>
          </a:p>
        </p:txBody>
      </p:sp>
      <p:sp>
        <p:nvSpPr>
          <p:cNvPr id="14746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172039" name="Rectangle 5"/>
          <p:cNvSpPr>
            <a:spLocks noChangeArrowheads="1"/>
          </p:cNvSpPr>
          <p:nvPr/>
        </p:nvSpPr>
        <p:spPr bwMode="auto">
          <a:xfrm>
            <a:off x="76200" y="2309812"/>
            <a:ext cx="85820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a:latin typeface="+mn-lt"/>
                <a:ea typeface="Arial Unicode MS" panose="020B0604020202020204" pitchFamily="34" charset="-128"/>
                <a:cs typeface="Arial Unicode MS" panose="020B0604020202020204" pitchFamily="34" charset="-128"/>
              </a:rPr>
              <a:t>To keep track of all the different events happening during connection establishment, connection termination, and data transfer, TCP is specified as the finite state machine</a:t>
            </a:r>
            <a:r>
              <a:rPr lang="en-US" altLang="zh-TW" sz="2000" b="0"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515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6C471C-F3B5-4A9A-80B9-D695E0CBE802}" type="slidenum">
              <a:rPr lang="en-US" altLang="zh-TW" b="0" smtClean="0">
                <a:ea typeface="新細明體" charset="-120"/>
              </a:rPr>
              <a:pPr/>
              <a:t>67</a:t>
            </a:fld>
            <a:endParaRPr lang="en-US" altLang="zh-TW" b="0">
              <a:ea typeface="新細明體" charset="-120"/>
            </a:endParaRPr>
          </a:p>
        </p:txBody>
      </p:sp>
      <p:sp>
        <p:nvSpPr>
          <p:cNvPr id="15155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State transition diagram</a:t>
            </a:r>
          </a:p>
        </p:txBody>
      </p:sp>
      <p:sp>
        <p:nvSpPr>
          <p:cNvPr id="15155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15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155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15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15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156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15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5156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914400"/>
            <a:ext cx="6545263"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65" name="文字方塊 1"/>
          <p:cNvSpPr txBox="1">
            <a:spLocks noChangeArrowheads="1"/>
          </p:cNvSpPr>
          <p:nvPr/>
        </p:nvSpPr>
        <p:spPr bwMode="auto">
          <a:xfrm>
            <a:off x="2527300" y="6243638"/>
            <a:ext cx="152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solidFill>
                  <a:srgbClr val="FF0000"/>
                </a:solidFill>
                <a:ea typeface="新細明體" charset="-120"/>
              </a:rPr>
              <a:t>(half-close)</a:t>
            </a:r>
            <a:endParaRPr lang="zh-TW" altLang="en-US">
              <a:solidFill>
                <a:srgbClr val="FF0000"/>
              </a:solidFill>
              <a:ea typeface="新細明體" charset="-12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536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A0000E-8C79-4A2F-8DF1-643106258A4C}" type="slidenum">
              <a:rPr lang="en-US" altLang="zh-TW" b="0" smtClean="0">
                <a:ea typeface="新細明體" charset="-120"/>
              </a:rPr>
              <a:pPr/>
              <a:t>68</a:t>
            </a:fld>
            <a:endParaRPr lang="en-US" altLang="zh-TW" b="0">
              <a:ea typeface="新細明體" charset="-120"/>
            </a:endParaRPr>
          </a:p>
        </p:txBody>
      </p:sp>
      <p:sp>
        <p:nvSpPr>
          <p:cNvPr id="15360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State transition diagram</a:t>
            </a:r>
          </a:p>
        </p:txBody>
      </p:sp>
      <p:sp>
        <p:nvSpPr>
          <p:cNvPr id="15360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36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360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36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36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361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36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76200" y="1028700"/>
            <a:ext cx="8870950" cy="3416300"/>
          </a:xfrm>
          <a:prstGeom prst="rect">
            <a:avLst/>
          </a:prstGeom>
        </p:spPr>
        <p:txBody>
          <a:bodyPr>
            <a:spAutoFit/>
          </a:bodyPr>
          <a:lstStyle/>
          <a:p>
            <a:pPr algn="just">
              <a:defRPr/>
            </a:pPr>
            <a:r>
              <a:rPr lang="en-US" b="0" dirty="0">
                <a:latin typeface="+mn-lt"/>
              </a:rPr>
              <a:t>Figure shows 2 FSMs used by the TCP client and server combined in one diagram. </a:t>
            </a:r>
          </a:p>
          <a:p>
            <a:pPr algn="just">
              <a:defRPr/>
            </a:pPr>
            <a:endParaRPr lang="en-US" b="0" dirty="0">
              <a:latin typeface="+mn-lt"/>
            </a:endParaRPr>
          </a:p>
          <a:p>
            <a:pPr algn="just">
              <a:defRPr/>
            </a:pPr>
            <a:r>
              <a:rPr lang="en-US" b="0" dirty="0">
                <a:solidFill>
                  <a:srgbClr val="FF0000"/>
                </a:solidFill>
                <a:latin typeface="+mn-lt"/>
              </a:rPr>
              <a:t>dotted black lines : </a:t>
            </a:r>
            <a:r>
              <a:rPr lang="en-US" b="0" dirty="0">
                <a:latin typeface="+mn-lt"/>
              </a:rPr>
              <a:t>represent the transition that a server normally goes through; </a:t>
            </a:r>
          </a:p>
          <a:p>
            <a:pPr algn="just">
              <a:defRPr/>
            </a:pPr>
            <a:r>
              <a:rPr lang="en-US" b="0" dirty="0">
                <a:solidFill>
                  <a:srgbClr val="FF0000"/>
                </a:solidFill>
                <a:latin typeface="+mn-lt"/>
              </a:rPr>
              <a:t>solid black lines : </a:t>
            </a:r>
            <a:r>
              <a:rPr lang="en-US" b="0" dirty="0">
                <a:latin typeface="+mn-lt"/>
              </a:rPr>
              <a:t>show the transitions that a client normally goes through.</a:t>
            </a:r>
          </a:p>
          <a:p>
            <a:pPr algn="just">
              <a:defRPr/>
            </a:pPr>
            <a:r>
              <a:rPr lang="en-US" b="0" dirty="0">
                <a:latin typeface="+mn-lt"/>
              </a:rPr>
              <a:t> </a:t>
            </a:r>
          </a:p>
          <a:p>
            <a:pPr algn="just">
              <a:defRPr/>
            </a:pPr>
            <a:r>
              <a:rPr lang="en-US" b="0" dirty="0">
                <a:solidFill>
                  <a:srgbClr val="FF0000"/>
                </a:solidFill>
                <a:latin typeface="+mn-lt"/>
              </a:rPr>
              <a:t> In some situations</a:t>
            </a:r>
            <a:r>
              <a:rPr lang="en-US" b="0" dirty="0">
                <a:latin typeface="+mn-lt"/>
              </a:rPr>
              <a:t>, a server transitions through a solid line or a client transitions through a dotted line.</a:t>
            </a:r>
          </a:p>
          <a:p>
            <a:pPr algn="just">
              <a:defRPr/>
            </a:pPr>
            <a:endParaRPr lang="en-US" b="0" dirty="0">
              <a:latin typeface="+mn-lt"/>
            </a:endParaRPr>
          </a:p>
          <a:p>
            <a:pPr algn="just">
              <a:defRPr/>
            </a:pPr>
            <a:r>
              <a:rPr lang="en-US" b="0" dirty="0">
                <a:latin typeface="+mn-lt"/>
              </a:rPr>
              <a:t>Colored lines show special situations.</a:t>
            </a:r>
          </a:p>
          <a:p>
            <a:pPr algn="just">
              <a:defRPr/>
            </a:pPr>
            <a:endParaRPr lang="en-US" b="0" dirty="0">
              <a:latin typeface="+mn-lt"/>
            </a:endParaRPr>
          </a:p>
          <a:p>
            <a:pPr algn="just">
              <a:defRPr/>
            </a:pPr>
            <a:r>
              <a:rPr lang="en-US" b="0" dirty="0">
                <a:latin typeface="+mn-lt"/>
              </a:rPr>
              <a:t> Oval marked </a:t>
            </a:r>
            <a:r>
              <a:rPr lang="en-US" b="0" dirty="0">
                <a:solidFill>
                  <a:srgbClr val="FF0000"/>
                </a:solidFill>
                <a:latin typeface="+mn-lt"/>
              </a:rPr>
              <a:t>ESTABLISHED is in fact two sets of states</a:t>
            </a:r>
            <a:r>
              <a:rPr lang="en-US" b="0" dirty="0">
                <a:latin typeface="+mn-lt"/>
              </a:rPr>
              <a:t>, a set for the client and another for the server.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576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C4BC92-F94B-4D37-ADAF-8DCE4EE2F598}" type="slidenum">
              <a:rPr lang="en-US" altLang="zh-TW" b="0" smtClean="0">
                <a:ea typeface="新細明體" charset="-120"/>
              </a:rPr>
              <a:pPr/>
              <a:t>69</a:t>
            </a:fld>
            <a:endParaRPr lang="en-US" altLang="zh-TW" b="0">
              <a:ea typeface="新細明體" charset="-120"/>
            </a:endParaRPr>
          </a:p>
        </p:txBody>
      </p:sp>
      <p:sp>
        <p:nvSpPr>
          <p:cNvPr id="1577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77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77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77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77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77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77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5770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427163"/>
            <a:ext cx="6837363"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4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1A1E13-E70C-43D8-A5C4-7A50615360C7}" type="slidenum">
              <a:rPr lang="en-US" altLang="zh-TW" b="0" smtClean="0">
                <a:ea typeface="新細明體" charset="-120"/>
              </a:rPr>
              <a:pPr/>
              <a:t>7</a:t>
            </a:fld>
            <a:endParaRPr lang="en-US" altLang="zh-TW" b="0">
              <a:ea typeface="新細明體" charset="-120"/>
            </a:endParaRPr>
          </a:p>
        </p:txBody>
      </p:sp>
      <p:sp>
        <p:nvSpPr>
          <p:cNvPr id="245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Sending and receiving buffers</a:t>
            </a:r>
          </a:p>
        </p:txBody>
      </p:sp>
      <p:sp>
        <p:nvSpPr>
          <p:cNvPr id="245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6" name="Rectangle 1"/>
          <p:cNvSpPr>
            <a:spLocks noChangeArrowheads="1"/>
          </p:cNvSpPr>
          <p:nvPr/>
        </p:nvSpPr>
        <p:spPr bwMode="auto">
          <a:xfrm>
            <a:off x="1284288" y="652463"/>
            <a:ext cx="411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Sending and Receiving Buffers</a:t>
            </a:r>
          </a:p>
        </p:txBody>
      </p:sp>
      <p:sp>
        <p:nvSpPr>
          <p:cNvPr id="3" name="Rectangle 2"/>
          <p:cNvSpPr/>
          <p:nvPr/>
        </p:nvSpPr>
        <p:spPr>
          <a:xfrm>
            <a:off x="366713" y="1427163"/>
            <a:ext cx="8302625" cy="2308225"/>
          </a:xfrm>
          <a:prstGeom prst="rect">
            <a:avLst/>
          </a:prstGeom>
        </p:spPr>
        <p:txBody>
          <a:bodyPr>
            <a:spAutoFit/>
          </a:bodyPr>
          <a:lstStyle/>
          <a:p>
            <a:pPr algn="just">
              <a:defRPr/>
            </a:pPr>
            <a:r>
              <a:rPr lang="en-US" b="0" dirty="0">
                <a:latin typeface="+mn-lt"/>
              </a:rPr>
              <a:t>Because the sending and the receiving processes may not necessarily </a:t>
            </a:r>
            <a:r>
              <a:rPr lang="en-US" b="0" dirty="0">
                <a:solidFill>
                  <a:srgbClr val="FF0000"/>
                </a:solidFill>
                <a:latin typeface="+mn-lt"/>
              </a:rPr>
              <a:t>write or read data at the same rate</a:t>
            </a:r>
            <a:r>
              <a:rPr lang="en-US" b="0" dirty="0">
                <a:latin typeface="+mn-lt"/>
              </a:rPr>
              <a:t>, TCP needs buffers for storage. </a:t>
            </a:r>
          </a:p>
          <a:p>
            <a:pPr algn="just">
              <a:defRPr/>
            </a:pPr>
            <a:endParaRPr lang="en-US" b="0" dirty="0">
              <a:latin typeface="+mn-lt"/>
            </a:endParaRPr>
          </a:p>
          <a:p>
            <a:pPr algn="just">
              <a:defRPr/>
            </a:pPr>
            <a:r>
              <a:rPr lang="en-US" b="0" dirty="0">
                <a:latin typeface="+mn-lt"/>
              </a:rPr>
              <a:t>There are two buffers, the sending buffer and the receiving buffer, one for each direction. </a:t>
            </a:r>
          </a:p>
          <a:p>
            <a:pPr algn="just">
              <a:defRPr/>
            </a:pPr>
            <a:endParaRPr lang="en-US" b="0" dirty="0">
              <a:latin typeface="+mn-lt"/>
            </a:endParaRPr>
          </a:p>
          <a:p>
            <a:pPr algn="just">
              <a:defRPr/>
            </a:pPr>
            <a:r>
              <a:rPr lang="en-US" b="0" dirty="0">
                <a:latin typeface="+mn-lt"/>
              </a:rPr>
              <a:t>Buffers are also necessary for flow- and error-control mechanisms used by TCP. </a:t>
            </a:r>
          </a:p>
          <a:p>
            <a:pPr algn="just">
              <a:defRPr/>
            </a:pPr>
            <a:endParaRPr lang="en-US" b="0" dirty="0">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597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D77AC2-1DB2-4D45-A867-49502605E5A7}" type="slidenum">
              <a:rPr lang="en-US" altLang="zh-TW" b="0" smtClean="0">
                <a:ea typeface="新細明體" charset="-120"/>
              </a:rPr>
              <a:pPr/>
              <a:t>70</a:t>
            </a:fld>
            <a:endParaRPr lang="en-US" altLang="zh-TW" b="0">
              <a:ea typeface="新細明體" charset="-120"/>
            </a:endParaRPr>
          </a:p>
        </p:txBody>
      </p:sp>
      <p:sp>
        <p:nvSpPr>
          <p:cNvPr id="15974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5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5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5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59755" name="Rectangle 2"/>
          <p:cNvSpPr>
            <a:spLocks noChangeArrowheads="1"/>
          </p:cNvSpPr>
          <p:nvPr/>
        </p:nvSpPr>
        <p:spPr bwMode="auto">
          <a:xfrm>
            <a:off x="1257300" y="617538"/>
            <a:ext cx="1449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400">
                <a:latin typeface="Times New Roman" panose="02020603050405020304" pitchFamily="18" charset="0"/>
              </a:rPr>
              <a:t>Scenarios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617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277DD5-D9CF-4D10-9043-EBFEFFD05CA7}" type="slidenum">
              <a:rPr lang="en-US" altLang="zh-TW" b="0" smtClean="0">
                <a:ea typeface="新細明體" charset="-120"/>
              </a:rPr>
              <a:pPr/>
              <a:t>71</a:t>
            </a:fld>
            <a:endParaRPr lang="en-US" altLang="zh-TW" b="0">
              <a:ea typeface="新細明體" charset="-120"/>
            </a:endParaRPr>
          </a:p>
        </p:txBody>
      </p:sp>
      <p:sp>
        <p:nvSpPr>
          <p:cNvPr id="16179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17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179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17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18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180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18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42913" y="1196975"/>
            <a:ext cx="8226425" cy="2308225"/>
          </a:xfrm>
          <a:prstGeom prst="rect">
            <a:avLst/>
          </a:prstGeom>
        </p:spPr>
        <p:txBody>
          <a:bodyPr>
            <a:spAutoFit/>
          </a:bodyPr>
          <a:lstStyle/>
          <a:p>
            <a:pPr algn="just">
              <a:defRPr/>
            </a:pPr>
            <a:r>
              <a:rPr lang="en-US" b="0" dirty="0"/>
              <a:t>Scenario where the </a:t>
            </a:r>
            <a:r>
              <a:rPr lang="en-US" b="0" dirty="0">
                <a:solidFill>
                  <a:srgbClr val="FF0000"/>
                </a:solidFill>
              </a:rPr>
              <a:t>server process issues a passive open and passive close</a:t>
            </a:r>
            <a:r>
              <a:rPr lang="en-US" b="0" dirty="0"/>
              <a:t>, and the </a:t>
            </a:r>
            <a:r>
              <a:rPr lang="en-US" b="0" dirty="0">
                <a:solidFill>
                  <a:srgbClr val="FF0000"/>
                </a:solidFill>
              </a:rPr>
              <a:t>client process issues an active open and active close. </a:t>
            </a:r>
          </a:p>
          <a:p>
            <a:pPr algn="just">
              <a:defRPr/>
            </a:pPr>
            <a:endParaRPr lang="en-US" b="0" dirty="0">
              <a:solidFill>
                <a:srgbClr val="FF0000"/>
              </a:solidFill>
            </a:endParaRPr>
          </a:p>
          <a:p>
            <a:pPr algn="just">
              <a:defRPr/>
            </a:pPr>
            <a:r>
              <a:rPr lang="en-US" b="0" dirty="0"/>
              <a:t>The half-close termination allows us to show more states. </a:t>
            </a:r>
          </a:p>
          <a:p>
            <a:pPr algn="just">
              <a:defRPr/>
            </a:pPr>
            <a:endParaRPr lang="en-US" b="0" dirty="0"/>
          </a:p>
          <a:p>
            <a:pPr algn="just">
              <a:defRPr/>
            </a:pPr>
            <a:r>
              <a:rPr lang="en-US" b="0" dirty="0"/>
              <a:t>Figure 15.14 shows two state transition diagrams for the client and server.</a:t>
            </a:r>
          </a:p>
          <a:p>
            <a:pPr algn="just">
              <a:defRPr/>
            </a:pPr>
            <a:endParaRPr lang="en-US" b="0" dirty="0">
              <a:latin typeface="+mn-lt"/>
            </a:endParaRPr>
          </a:p>
          <a:p>
            <a:pPr algn="just">
              <a:defRPr/>
            </a:pPr>
            <a:r>
              <a:rPr lang="en-US" b="0" dirty="0"/>
              <a:t>Figure 15.15 shows the same idea using a time-line diagram.</a:t>
            </a:r>
            <a:endParaRPr lang="en-US" dirty="0">
              <a:latin typeface="+mn-lt"/>
            </a:endParaRPr>
          </a:p>
        </p:txBody>
      </p:sp>
      <p:sp>
        <p:nvSpPr>
          <p:cNvPr id="161804" name="Rectangle 2"/>
          <p:cNvSpPr>
            <a:spLocks noChangeArrowheads="1"/>
          </p:cNvSpPr>
          <p:nvPr/>
        </p:nvSpPr>
        <p:spPr bwMode="auto">
          <a:xfrm>
            <a:off x="1257300" y="617538"/>
            <a:ext cx="713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Connection Establishment and Half-Close Termination</a:t>
            </a:r>
            <a:endParaRPr lang="en-US" sz="20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638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3B9FDC1-B852-4155-AC33-99BC765CA35A}" type="slidenum">
              <a:rPr lang="en-US" altLang="zh-TW" b="0" smtClean="0">
                <a:ea typeface="新細明體" charset="-120"/>
              </a:rPr>
              <a:pPr/>
              <a:t>72</a:t>
            </a:fld>
            <a:endParaRPr lang="en-US" altLang="zh-TW" b="0">
              <a:ea typeface="新細明體" charset="-120"/>
            </a:endParaRPr>
          </a:p>
        </p:txBody>
      </p:sp>
      <p:sp>
        <p:nvSpPr>
          <p:cNvPr id="163844" name="Text Box 2"/>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Transition diagram for connection and half-close termination</a:t>
            </a:r>
          </a:p>
        </p:txBody>
      </p:sp>
      <p:sp>
        <p:nvSpPr>
          <p:cNvPr id="1638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8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8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8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8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85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38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638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289175"/>
            <a:ext cx="84645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53" name="橢圓 1"/>
          <p:cNvSpPr>
            <a:spLocks noChangeArrowheads="1"/>
          </p:cNvSpPr>
          <p:nvPr/>
        </p:nvSpPr>
        <p:spPr bwMode="auto">
          <a:xfrm>
            <a:off x="990600" y="2540000"/>
            <a:ext cx="920750" cy="317500"/>
          </a:xfrm>
          <a:prstGeom prst="ellipse">
            <a:avLst/>
          </a:prstGeom>
          <a:noFill/>
          <a:ln w="28575" algn="ctr">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658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58F041-106E-4D3B-B29E-C41DE43936C7}" type="slidenum">
              <a:rPr lang="en-US" altLang="zh-TW" b="0" smtClean="0">
                <a:ea typeface="新細明體" charset="-120"/>
              </a:rPr>
              <a:pPr/>
              <a:t>73</a:t>
            </a:fld>
            <a:endParaRPr lang="en-US" altLang="zh-TW" b="0">
              <a:ea typeface="新細明體" charset="-120"/>
            </a:endParaRPr>
          </a:p>
        </p:txBody>
      </p:sp>
      <p:sp>
        <p:nvSpPr>
          <p:cNvPr id="1658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Time-line diagram for Figure 15.14</a:t>
            </a:r>
          </a:p>
        </p:txBody>
      </p:sp>
      <p:sp>
        <p:nvSpPr>
          <p:cNvPr id="1658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658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658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658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658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658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658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pic>
        <p:nvPicPr>
          <p:cNvPr id="16590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4300" y="685800"/>
            <a:ext cx="4826000"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901" name="Oval 11"/>
          <p:cNvSpPr>
            <a:spLocks noChangeArrowheads="1"/>
          </p:cNvSpPr>
          <p:nvPr/>
        </p:nvSpPr>
        <p:spPr bwMode="auto">
          <a:xfrm>
            <a:off x="4251325" y="4848225"/>
            <a:ext cx="914400" cy="1323975"/>
          </a:xfrm>
          <a:prstGeom prst="ellipse">
            <a:avLst/>
          </a:prstGeom>
          <a:noFill/>
          <a:ln w="28575">
            <a:solidFill>
              <a:schemeClr val="folHlink"/>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165902" name="Text Box 12"/>
          <p:cNvSpPr txBox="1">
            <a:spLocks noChangeArrowheads="1"/>
          </p:cNvSpPr>
          <p:nvPr/>
        </p:nvSpPr>
        <p:spPr bwMode="auto">
          <a:xfrm>
            <a:off x="280988" y="1143000"/>
            <a:ext cx="3902075"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Tahoma" panose="020B0604030504040204" pitchFamily="34" charset="0"/>
              </a:defRPr>
            </a:lvl1pPr>
            <a:lvl2pPr marL="914400" indent="-457200">
              <a:defRPr b="1">
                <a:solidFill>
                  <a:schemeClr val="tx1"/>
                </a:solidFill>
                <a:latin typeface="Tahoma" panose="020B0604030504040204" pitchFamily="34" charset="0"/>
              </a:defRPr>
            </a:lvl2pPr>
            <a:lvl3pPr marL="1371600" indent="-457200">
              <a:defRPr b="1">
                <a:solidFill>
                  <a:schemeClr val="tx1"/>
                </a:solidFill>
                <a:latin typeface="Tahoma" panose="020B0604030504040204" pitchFamily="34" charset="0"/>
              </a:defRPr>
            </a:lvl3pPr>
            <a:lvl4pPr marL="1828800" indent="-457200">
              <a:defRPr b="1">
                <a:solidFill>
                  <a:schemeClr val="tx1"/>
                </a:solidFill>
                <a:latin typeface="Tahoma" panose="020B0604030504040204" pitchFamily="34" charset="0"/>
              </a:defRPr>
            </a:lvl4pPr>
            <a:lvl5pPr marL="2286000" indent="-457200">
              <a:defRPr b="1">
                <a:solidFill>
                  <a:schemeClr val="tx1"/>
                </a:solidFill>
                <a:latin typeface="Tahoma" panose="020B0604030504040204" pitchFamily="34" charset="0"/>
              </a:defRPr>
            </a:lvl5pPr>
            <a:lvl6pPr marL="2743200" indent="-457200" eaLnBrk="0" fontAlgn="base" hangingPunct="0">
              <a:spcBef>
                <a:spcPct val="0"/>
              </a:spcBef>
              <a:spcAft>
                <a:spcPct val="0"/>
              </a:spcAft>
              <a:defRPr b="1">
                <a:solidFill>
                  <a:schemeClr val="tx1"/>
                </a:solidFill>
                <a:latin typeface="Tahoma" panose="020B0604030504040204" pitchFamily="34" charset="0"/>
              </a:defRPr>
            </a:lvl6pPr>
            <a:lvl7pPr marL="3200400" indent="-457200" eaLnBrk="0" fontAlgn="base" hangingPunct="0">
              <a:spcBef>
                <a:spcPct val="0"/>
              </a:spcBef>
              <a:spcAft>
                <a:spcPct val="0"/>
              </a:spcAft>
              <a:defRPr b="1">
                <a:solidFill>
                  <a:schemeClr val="tx1"/>
                </a:solidFill>
                <a:latin typeface="Tahoma" panose="020B0604030504040204" pitchFamily="34" charset="0"/>
              </a:defRPr>
            </a:lvl7pPr>
            <a:lvl8pPr marL="3657600" indent="-457200" eaLnBrk="0" fontAlgn="base" hangingPunct="0">
              <a:spcBef>
                <a:spcPct val="0"/>
              </a:spcBef>
              <a:spcAft>
                <a:spcPct val="0"/>
              </a:spcAft>
              <a:defRPr b="1">
                <a:solidFill>
                  <a:schemeClr val="tx1"/>
                </a:solidFill>
                <a:latin typeface="Tahoma" panose="020B0604030504040204" pitchFamily="34" charset="0"/>
              </a:defRPr>
            </a:lvl8pPr>
            <a:lvl9pPr marL="4114800" indent="-4572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600">
                <a:solidFill>
                  <a:schemeClr val="folHlink"/>
                </a:solidFill>
                <a:ea typeface="新細明體" charset="-120"/>
              </a:rPr>
              <a:t>1.	Enough time for an ACK to be lost and a new FIN to arrive. If during the TIME-WAIT state, a new FIN arrives, the client sends a new ACK and restarts the 2MSL timer</a:t>
            </a:r>
          </a:p>
          <a:p>
            <a:pPr>
              <a:spcBef>
                <a:spcPct val="20000"/>
              </a:spcBef>
              <a:buFontTx/>
              <a:buAutoNum type="arabicPeriod" startAt="2"/>
            </a:pPr>
            <a:r>
              <a:rPr lang="en-US" altLang="zh-TW" sz="1600">
                <a:solidFill>
                  <a:schemeClr val="folHlink"/>
                </a:solidFill>
                <a:ea typeface="新細明體" charset="-120"/>
              </a:rPr>
              <a:t>To prevent a duplicate segment from one connection appearing in the next one, TCP requires that incarnation cannot take place unless 2MSL amount of time has elapsed.</a:t>
            </a:r>
          </a:p>
          <a:p>
            <a:pPr>
              <a:spcBef>
                <a:spcPct val="20000"/>
              </a:spcBef>
            </a:pPr>
            <a:r>
              <a:rPr lang="en-US" altLang="zh-TW" sz="1600">
                <a:solidFill>
                  <a:schemeClr val="folHlink"/>
                </a:solidFill>
                <a:ea typeface="新細明體" charset="-120"/>
              </a:rPr>
              <a:t>	Another solution: the ISN of the incarnation is greater than the last seq. # used in the previous connection.</a:t>
            </a:r>
          </a:p>
        </p:txBody>
      </p:sp>
      <p:sp>
        <p:nvSpPr>
          <p:cNvPr id="165903" name="AutoShape 13"/>
          <p:cNvSpPr>
            <a:spLocks noChangeArrowheads="1"/>
          </p:cNvSpPr>
          <p:nvPr/>
        </p:nvSpPr>
        <p:spPr bwMode="auto">
          <a:xfrm rot="-8478853">
            <a:off x="3671888" y="4991100"/>
            <a:ext cx="533400" cy="457200"/>
          </a:xfrm>
          <a:prstGeom prst="rightArrow">
            <a:avLst>
              <a:gd name="adj1" fmla="val 50000"/>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679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96766C-605B-4366-BA69-7780A5F87CE0}" type="slidenum">
              <a:rPr lang="en-US" altLang="zh-TW" b="0" smtClean="0">
                <a:ea typeface="新細明體" charset="-120"/>
              </a:rPr>
              <a:pPr/>
              <a:t>74</a:t>
            </a:fld>
            <a:endParaRPr lang="en-US" altLang="zh-TW" b="0">
              <a:ea typeface="新細明體" charset="-120"/>
            </a:endParaRPr>
          </a:p>
        </p:txBody>
      </p:sp>
      <p:sp>
        <p:nvSpPr>
          <p:cNvPr id="1679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79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79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79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79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79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79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73050" y="3211803"/>
            <a:ext cx="8870950" cy="2831544"/>
          </a:xfrm>
          <a:prstGeom prst="rect">
            <a:avLst/>
          </a:prstGeom>
        </p:spPr>
        <p:txBody>
          <a:bodyPr>
            <a:spAutoFit/>
          </a:bodyPr>
          <a:lstStyle/>
          <a:p>
            <a:pPr algn="just">
              <a:defRPr/>
            </a:pPr>
            <a:r>
              <a:rPr lang="en-US" dirty="0">
                <a:latin typeface="+mn-lt"/>
              </a:rPr>
              <a:t>Client States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When the client process has no more data to send, it issues a command called an </a:t>
            </a:r>
            <a:r>
              <a:rPr lang="en-US" sz="1600" b="0" i="1" dirty="0">
                <a:solidFill>
                  <a:srgbClr val="FF0000"/>
                </a:solidFill>
                <a:latin typeface="+mn-lt"/>
              </a:rPr>
              <a:t>active close</a:t>
            </a:r>
            <a:r>
              <a:rPr lang="en-US" sz="1600" b="0" dirty="0">
                <a:solidFill>
                  <a:srgbClr val="FF0000"/>
                </a:solidFill>
                <a:latin typeface="+mn-lt"/>
              </a:rPr>
              <a:t>.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Client TCP sends a FIN segment and goes to </a:t>
            </a:r>
            <a:r>
              <a:rPr lang="en-US" sz="1600" dirty="0">
                <a:latin typeface="+mn-lt"/>
              </a:rPr>
              <a:t>FIN-WAIT-1</a:t>
            </a:r>
            <a:r>
              <a:rPr lang="en-US" sz="1600" dirty="0">
                <a:solidFill>
                  <a:srgbClr val="FF00FF"/>
                </a:solidFill>
                <a:latin typeface="+mn-lt"/>
              </a:rPr>
              <a:t> </a:t>
            </a:r>
            <a:r>
              <a:rPr lang="en-US" sz="1600" b="0" dirty="0">
                <a:solidFill>
                  <a:srgbClr val="000000"/>
                </a:solidFill>
                <a:latin typeface="+mn-lt"/>
              </a:rPr>
              <a:t>state.</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 When it receives the ACK for the sent FIN, it goes to </a:t>
            </a:r>
            <a:r>
              <a:rPr lang="en-US" sz="1600" dirty="0">
                <a:latin typeface="+mn-lt"/>
              </a:rPr>
              <a:t>FIN-WAIT-2</a:t>
            </a:r>
            <a:r>
              <a:rPr lang="en-US" sz="1600" dirty="0">
                <a:solidFill>
                  <a:srgbClr val="FF00FF"/>
                </a:solidFill>
                <a:latin typeface="+mn-lt"/>
              </a:rPr>
              <a:t> </a:t>
            </a:r>
            <a:r>
              <a:rPr lang="en-US" sz="1600" b="0" dirty="0">
                <a:solidFill>
                  <a:srgbClr val="000000"/>
                </a:solidFill>
                <a:latin typeface="+mn-lt"/>
              </a:rPr>
              <a:t>state and remains there until it receives a FIN segment from the </a:t>
            </a:r>
            <a:r>
              <a:rPr lang="en-US" sz="1600" b="0" dirty="0"/>
              <a:t>server.</a:t>
            </a:r>
          </a:p>
          <a:p>
            <a:pPr algn="just">
              <a:defRPr/>
            </a:pPr>
            <a:endParaRPr lang="en-US" sz="1600" b="0" dirty="0">
              <a:latin typeface="+mn-lt"/>
            </a:endParaRPr>
          </a:p>
          <a:p>
            <a:pPr algn="just">
              <a:defRPr/>
            </a:pPr>
            <a:r>
              <a:rPr lang="en-US" sz="1600" b="0" dirty="0"/>
              <a:t>When FIN segment is received, the client sends an ACK segment and goes to the </a:t>
            </a:r>
            <a:r>
              <a:rPr lang="en-US" sz="1600" dirty="0"/>
              <a:t>TIME-WAIT </a:t>
            </a:r>
            <a:r>
              <a:rPr lang="en-US" sz="1600" b="0" dirty="0"/>
              <a:t>state and sets a timer for a </a:t>
            </a:r>
            <a:r>
              <a:rPr lang="en-US" sz="1600" b="0" dirty="0">
                <a:solidFill>
                  <a:srgbClr val="FF0000"/>
                </a:solidFill>
              </a:rPr>
              <a:t>time-out value </a:t>
            </a:r>
            <a:r>
              <a:rPr lang="en-US" sz="1600" b="0" dirty="0"/>
              <a:t>of twice the maximum segment lifetime (MSL). </a:t>
            </a:r>
          </a:p>
        </p:txBody>
      </p:sp>
      <p:pic>
        <p:nvPicPr>
          <p:cNvPr id="16794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7864" y="345281"/>
            <a:ext cx="4031267" cy="271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699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38CF2A-F60A-4DCD-9A6C-9EC1284774FE}" type="slidenum">
              <a:rPr lang="en-US" altLang="zh-TW" b="0" smtClean="0">
                <a:ea typeface="新細明體" charset="-120"/>
              </a:rPr>
              <a:pPr/>
              <a:t>75</a:t>
            </a:fld>
            <a:endParaRPr lang="en-US" altLang="zh-TW" b="0">
              <a:ea typeface="新細明體" charset="-120"/>
            </a:endParaRPr>
          </a:p>
        </p:txBody>
      </p:sp>
      <p:sp>
        <p:nvSpPr>
          <p:cNvPr id="16998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9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9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69995" name="Rectangle 1"/>
          <p:cNvSpPr>
            <a:spLocks noChangeArrowheads="1"/>
          </p:cNvSpPr>
          <p:nvPr/>
        </p:nvSpPr>
        <p:spPr bwMode="auto">
          <a:xfrm>
            <a:off x="366713" y="1166813"/>
            <a:ext cx="83026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endParaRPr lang="en-US" b="0" dirty="0"/>
          </a:p>
          <a:p>
            <a:pPr algn="just"/>
            <a:r>
              <a:rPr lang="en-US" b="0" dirty="0"/>
              <a:t>MSL is the maximum time a segment can exist in the Internet before it is dropped. </a:t>
            </a:r>
          </a:p>
          <a:p>
            <a:pPr algn="just"/>
            <a:endParaRPr lang="en-US" b="0" dirty="0"/>
          </a:p>
          <a:p>
            <a:pPr algn="just"/>
            <a:endParaRPr lang="en-US" b="0" dirty="0"/>
          </a:p>
          <a:p>
            <a:pPr algn="just"/>
            <a:r>
              <a:rPr lang="en-US" b="0" dirty="0"/>
              <a:t>The common value for MSL is between 30 seconds and 1 minute. </a:t>
            </a:r>
          </a:p>
          <a:p>
            <a:pPr algn="just"/>
            <a:endParaRPr lang="en-US" b="0" u="sng"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720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480C02-00C8-4599-817C-E446FE60D52D}" type="slidenum">
              <a:rPr lang="en-US" altLang="zh-TW" b="0" smtClean="0">
                <a:ea typeface="新細明體" charset="-120"/>
              </a:rPr>
              <a:pPr/>
              <a:t>76</a:t>
            </a:fld>
            <a:endParaRPr lang="en-US" altLang="zh-TW" b="0">
              <a:ea typeface="新細明體" charset="-120"/>
            </a:endParaRPr>
          </a:p>
        </p:txBody>
      </p:sp>
      <p:sp>
        <p:nvSpPr>
          <p:cNvPr id="1720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20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20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20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20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20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20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5" name="Rectangle 1"/>
          <p:cNvSpPr>
            <a:spLocks noChangeArrowheads="1"/>
          </p:cNvSpPr>
          <p:nvPr/>
        </p:nvSpPr>
        <p:spPr bwMode="auto">
          <a:xfrm>
            <a:off x="366713" y="1166813"/>
            <a:ext cx="858043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sz="1600" b="0" dirty="0"/>
              <a:t>Two reasons for the existence of the </a:t>
            </a:r>
            <a:r>
              <a:rPr lang="en-US" sz="1600" dirty="0"/>
              <a:t>TIME-WAIT </a:t>
            </a:r>
            <a:r>
              <a:rPr lang="en-US" sz="1600" b="0" dirty="0"/>
              <a:t>state and the 2MSL timer:</a:t>
            </a:r>
            <a:endParaRPr lang="en-US" sz="1600" dirty="0"/>
          </a:p>
          <a:p>
            <a:pPr algn="just">
              <a:defRPr/>
            </a:pPr>
            <a:endParaRPr lang="en-US" sz="1600" dirty="0"/>
          </a:p>
          <a:p>
            <a:pPr marL="342900" indent="-342900" algn="just">
              <a:buFontTx/>
              <a:buAutoNum type="arabicPeriod"/>
              <a:defRPr/>
            </a:pPr>
            <a:r>
              <a:rPr lang="en-US" sz="1600" b="0" dirty="0"/>
              <a:t>If the last ACK segment is lost, the server TCP, which sets a timer for the last FIN, assumes that its FIN is lost and resends it. If the client goes to the </a:t>
            </a:r>
            <a:r>
              <a:rPr lang="en-US" sz="1600" dirty="0"/>
              <a:t>CLOSED </a:t>
            </a:r>
            <a:r>
              <a:rPr lang="en-US" sz="1600" b="0" dirty="0"/>
              <a:t>state and closes the connection before the 2MSL timer expires, it never receives this resent FIN segment, and consequently, the server never receives the final ACK. The server cannot close the connection. </a:t>
            </a:r>
          </a:p>
        </p:txBody>
      </p:sp>
      <p:pic>
        <p:nvPicPr>
          <p:cNvPr id="172044"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4255" y="3152943"/>
            <a:ext cx="4658284" cy="314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740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B41565-8F70-4641-8CC6-4CAD6819D209}" type="slidenum">
              <a:rPr lang="en-US" altLang="zh-TW" b="0" smtClean="0">
                <a:ea typeface="新細明體" charset="-120"/>
              </a:rPr>
              <a:pPr/>
              <a:t>77</a:t>
            </a:fld>
            <a:endParaRPr lang="en-US" altLang="zh-TW" b="0">
              <a:ea typeface="新細明體" charset="-120"/>
            </a:endParaRPr>
          </a:p>
        </p:txBody>
      </p:sp>
      <p:sp>
        <p:nvSpPr>
          <p:cNvPr id="1740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4091" name="Rectangle 1"/>
          <p:cNvSpPr>
            <a:spLocks noChangeArrowheads="1"/>
          </p:cNvSpPr>
          <p:nvPr/>
        </p:nvSpPr>
        <p:spPr bwMode="auto">
          <a:xfrm>
            <a:off x="257175" y="879475"/>
            <a:ext cx="868997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2. </a:t>
            </a:r>
          </a:p>
          <a:p>
            <a:pPr algn="just"/>
            <a:r>
              <a:rPr lang="en-US" sz="1600" b="0" dirty="0"/>
              <a:t>Assume a client and a server have closed a connection. After a short period of time, they open a connection with the same socket addresses. This new connection is called an </a:t>
            </a:r>
            <a:r>
              <a:rPr lang="en-US" sz="1600" b="0" i="1" dirty="0"/>
              <a:t>incarnation </a:t>
            </a:r>
            <a:r>
              <a:rPr lang="en-US" sz="1600" b="0" dirty="0"/>
              <a:t>of the old one. </a:t>
            </a:r>
          </a:p>
          <a:p>
            <a:pPr algn="just"/>
            <a:r>
              <a:rPr lang="en-US" sz="1600" b="0" dirty="0"/>
              <a:t>A duplicated segment from the previous connection may arrive in this new connection and be interpreted as belonging to the new connection if there is not enough time between the two connections. </a:t>
            </a:r>
          </a:p>
          <a:p>
            <a:pPr algn="just"/>
            <a:r>
              <a:rPr lang="en-US" sz="1600" b="0" dirty="0"/>
              <a:t>To prevent this problem, TCP requires that an incarnation cannot occur unless 2MSL amount of time has elapsed. </a:t>
            </a:r>
          </a:p>
          <a:p>
            <a:pPr algn="just"/>
            <a:r>
              <a:rPr lang="en-US" sz="1600" b="0" dirty="0"/>
              <a:t>Some implementations, ignore this rule if the initial sequence number of the incarnation is greater than the last sequence number used in the previous connection.</a:t>
            </a:r>
          </a:p>
        </p:txBody>
      </p:sp>
      <p:pic>
        <p:nvPicPr>
          <p:cNvPr id="17409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1925" y="3953814"/>
            <a:ext cx="3810136" cy="257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761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E3C50C-62C5-4E1A-89BD-E9EBEC15F5B9}" type="slidenum">
              <a:rPr lang="en-US" altLang="zh-TW" b="0" smtClean="0">
                <a:ea typeface="新細明體" charset="-120"/>
              </a:rPr>
              <a:pPr/>
              <a:t>78</a:t>
            </a:fld>
            <a:endParaRPr lang="en-US" altLang="zh-TW" b="0">
              <a:ea typeface="新細明體" charset="-120"/>
            </a:endParaRPr>
          </a:p>
        </p:txBody>
      </p:sp>
      <p:sp>
        <p:nvSpPr>
          <p:cNvPr id="1761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6139" name="Rectangle 1"/>
          <p:cNvSpPr>
            <a:spLocks noChangeArrowheads="1"/>
          </p:cNvSpPr>
          <p:nvPr/>
        </p:nvSpPr>
        <p:spPr bwMode="auto">
          <a:xfrm>
            <a:off x="273050" y="3291443"/>
            <a:ext cx="887095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Server States </a:t>
            </a:r>
          </a:p>
          <a:p>
            <a:pPr algn="just"/>
            <a:endParaRPr lang="en-US" sz="1600" b="0" dirty="0"/>
          </a:p>
          <a:p>
            <a:pPr algn="just"/>
            <a:r>
              <a:rPr lang="en-US" sz="1600" b="0" dirty="0"/>
              <a:t>Either side (client or server) may initiate the close, Here assume that the client initiates the close.</a:t>
            </a:r>
          </a:p>
          <a:p>
            <a:pPr algn="just"/>
            <a:endParaRPr lang="en-US" sz="1600" b="0" dirty="0"/>
          </a:p>
          <a:p>
            <a:pPr algn="just"/>
            <a:r>
              <a:rPr lang="en-US" sz="1600" b="0" dirty="0"/>
              <a:t>TCP remains in this state until it receives a FIN segment from the client TCP signifying that there are no more data to be sent and that the connection can be closed. </a:t>
            </a:r>
          </a:p>
          <a:p>
            <a:pPr algn="just"/>
            <a:endParaRPr lang="en-US" sz="1600" b="0" dirty="0"/>
          </a:p>
          <a:p>
            <a:pPr algn="just"/>
            <a:endParaRPr lang="en-US" sz="1600" b="0" dirty="0"/>
          </a:p>
          <a:p>
            <a:pPr algn="just"/>
            <a:r>
              <a:rPr lang="en-US" sz="1600" b="0" dirty="0"/>
              <a:t>At this moment, the server sends an ACK to the client, delivers outstanding data in its queue to the application, and goes to the </a:t>
            </a:r>
            <a:r>
              <a:rPr lang="en-US" sz="1600" dirty="0"/>
              <a:t>CLOSE-WAIT </a:t>
            </a:r>
            <a:r>
              <a:rPr lang="en-US" sz="1600" b="0" dirty="0"/>
              <a:t>state. </a:t>
            </a:r>
          </a:p>
        </p:txBody>
      </p:sp>
      <p:pic>
        <p:nvPicPr>
          <p:cNvPr id="17614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1944" y="670480"/>
            <a:ext cx="3870828" cy="274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781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38AE5B-DE81-4A62-9607-110161405D3D}" type="slidenum">
              <a:rPr lang="en-US" altLang="zh-TW" b="0" smtClean="0">
                <a:ea typeface="新細明體" charset="-120"/>
              </a:rPr>
              <a:pPr/>
              <a:t>79</a:t>
            </a:fld>
            <a:endParaRPr lang="en-US" altLang="zh-TW" b="0">
              <a:ea typeface="新細明體" charset="-120"/>
            </a:endParaRPr>
          </a:p>
        </p:txBody>
      </p:sp>
      <p:sp>
        <p:nvSpPr>
          <p:cNvPr id="17818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78187" name="Rectangle 1"/>
          <p:cNvSpPr>
            <a:spLocks noChangeArrowheads="1"/>
          </p:cNvSpPr>
          <p:nvPr/>
        </p:nvSpPr>
        <p:spPr bwMode="auto">
          <a:xfrm>
            <a:off x="368300" y="3322220"/>
            <a:ext cx="857885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endParaRPr lang="en-US" sz="1600" b="0" dirty="0"/>
          </a:p>
          <a:p>
            <a:pPr algn="just"/>
            <a:r>
              <a:rPr lang="en-US" sz="1600" b="0" dirty="0"/>
              <a:t>Here, </a:t>
            </a:r>
            <a:r>
              <a:rPr lang="en-US" sz="1600" b="0" dirty="0">
                <a:solidFill>
                  <a:srgbClr val="FF0000"/>
                </a:solidFill>
              </a:rPr>
              <a:t>we assume a half-close connection. </a:t>
            </a:r>
            <a:r>
              <a:rPr lang="en-US" sz="1600" b="0" dirty="0"/>
              <a:t>The server TCP can still send data to the client and receive acknowledgments, but no data can flow in the other direction. </a:t>
            </a:r>
          </a:p>
          <a:p>
            <a:pPr algn="just"/>
            <a:endParaRPr lang="en-US" sz="1600" b="0" dirty="0"/>
          </a:p>
          <a:p>
            <a:pPr algn="just"/>
            <a:r>
              <a:rPr lang="en-US" sz="1600" b="0" dirty="0"/>
              <a:t>The server TCP remains in this state until the </a:t>
            </a:r>
            <a:r>
              <a:rPr lang="en-US" sz="1600" b="0" dirty="0">
                <a:solidFill>
                  <a:srgbClr val="FF0000"/>
                </a:solidFill>
              </a:rPr>
              <a:t>application actually issues </a:t>
            </a:r>
            <a:r>
              <a:rPr lang="en-US" sz="1600" b="0" dirty="0"/>
              <a:t>a </a:t>
            </a:r>
            <a:r>
              <a:rPr lang="en-US" sz="1600" b="0" i="1" dirty="0">
                <a:solidFill>
                  <a:srgbClr val="FF0000"/>
                </a:solidFill>
              </a:rPr>
              <a:t>close</a:t>
            </a:r>
            <a:r>
              <a:rPr lang="en-US" sz="1600" b="0" i="1" dirty="0"/>
              <a:t> </a:t>
            </a:r>
            <a:r>
              <a:rPr lang="en-US" sz="1600" b="0" dirty="0"/>
              <a:t>command. </a:t>
            </a:r>
          </a:p>
          <a:p>
            <a:pPr algn="just"/>
            <a:endParaRPr lang="en-US" sz="1600" b="0" dirty="0"/>
          </a:p>
          <a:p>
            <a:pPr algn="just"/>
            <a:r>
              <a:rPr lang="en-US" sz="1600" b="0" dirty="0"/>
              <a:t>It then sends a FIN to the client to show that it is closing the connection too, and goes to </a:t>
            </a:r>
            <a:r>
              <a:rPr lang="en-US" sz="1600" dirty="0"/>
              <a:t>LAST-ACK </a:t>
            </a:r>
            <a:r>
              <a:rPr lang="en-US" sz="1600" b="0" dirty="0"/>
              <a:t>state.</a:t>
            </a:r>
          </a:p>
          <a:p>
            <a:pPr algn="just"/>
            <a:endParaRPr lang="en-US" sz="1600" b="0" dirty="0"/>
          </a:p>
          <a:p>
            <a:pPr algn="just"/>
            <a:r>
              <a:rPr lang="en-US" sz="1600" b="0" dirty="0"/>
              <a:t>It remains in this state until it receives the final ACK, when it then goes to the </a:t>
            </a:r>
            <a:r>
              <a:rPr lang="en-US" sz="1600" dirty="0"/>
              <a:t>CLOSED </a:t>
            </a:r>
            <a:r>
              <a:rPr lang="en-US" sz="1600" b="0" dirty="0"/>
              <a:t>state. </a:t>
            </a:r>
            <a:endParaRPr lang="en-US" sz="1600" b="0" u="sng" dirty="0"/>
          </a:p>
        </p:txBody>
      </p:sp>
      <p:pic>
        <p:nvPicPr>
          <p:cNvPr id="17818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1943" y="633147"/>
            <a:ext cx="3651887" cy="258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66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B4ACD5-B718-44F7-9050-C1D401FEA84F}" type="slidenum">
              <a:rPr lang="en-US" altLang="zh-TW" b="0" smtClean="0">
                <a:ea typeface="新細明體" charset="-120"/>
              </a:rPr>
              <a:pPr/>
              <a:t>8</a:t>
            </a:fld>
            <a:endParaRPr lang="en-US" altLang="zh-TW" b="0">
              <a:ea typeface="新細明體" charset="-120"/>
            </a:endParaRPr>
          </a:p>
        </p:txBody>
      </p:sp>
      <p:sp>
        <p:nvSpPr>
          <p:cNvPr id="266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Sending and receiving buffers</a:t>
            </a:r>
          </a:p>
        </p:txBody>
      </p:sp>
      <p:sp>
        <p:nvSpPr>
          <p:cNvPr id="266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6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321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3052763"/>
            <a:ext cx="26146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217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050" y="2936875"/>
            <a:ext cx="25146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217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113338"/>
            <a:ext cx="302577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9" name="Rectangle 1"/>
          <p:cNvSpPr>
            <a:spLocks noChangeArrowheads="1"/>
          </p:cNvSpPr>
          <p:nvPr/>
        </p:nvSpPr>
        <p:spPr bwMode="auto">
          <a:xfrm>
            <a:off x="427038" y="1052513"/>
            <a:ext cx="82423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One way to implement a buffer is to use a circular array of 1-byte locations .</a:t>
            </a:r>
          </a:p>
          <a:p>
            <a:pPr algn="just"/>
            <a:endParaRPr lang="en-US" b="0"/>
          </a:p>
          <a:p>
            <a:pPr algn="just"/>
            <a:r>
              <a:rPr lang="en-US" b="0"/>
              <a:t>Shows two buffers of 20 bytes each; normally the buffers are hundreds or thousands of bytes. </a:t>
            </a:r>
          </a:p>
          <a:p>
            <a:pPr algn="just"/>
            <a:endParaRPr lang="en-US" b="0"/>
          </a:p>
          <a:p>
            <a:pPr algn="just"/>
            <a:r>
              <a:rPr lang="en-US" b="0"/>
              <a:t>Also show the buffers as the same size, which is not always the case.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732171"/>
                                        </p:tgtEl>
                                        <p:attrNameLst>
                                          <p:attrName>style.visibility</p:attrName>
                                        </p:attrNameLst>
                                      </p:cBhvr>
                                      <p:to>
                                        <p:strVal val="visible"/>
                                      </p:to>
                                    </p:set>
                                    <p:animEffect transition="in" filter="wipe(up)">
                                      <p:cBhvr>
                                        <p:cTn id="7" dur="10"/>
                                        <p:tgtEl>
                                          <p:spTgt spid="732171"/>
                                        </p:tgtEl>
                                      </p:cBhvr>
                                    </p:animEffect>
                                  </p:childTnLst>
                                </p:cTn>
                              </p:par>
                              <p:par>
                                <p:cTn id="8" presetID="22" presetClass="entr" presetSubtype="8" fill="hold" nodeType="withEffect">
                                  <p:stCondLst>
                                    <p:cond delay="0"/>
                                  </p:stCondLst>
                                  <p:childTnLst>
                                    <p:set>
                                      <p:cBhvr>
                                        <p:cTn id="9" dur="1" fill="hold">
                                          <p:stCondLst>
                                            <p:cond delay="0"/>
                                          </p:stCondLst>
                                        </p:cTn>
                                        <p:tgtEl>
                                          <p:spTgt spid="732173"/>
                                        </p:tgtEl>
                                        <p:attrNameLst>
                                          <p:attrName>style.visibility</p:attrName>
                                        </p:attrNameLst>
                                      </p:cBhvr>
                                      <p:to>
                                        <p:strVal val="visible"/>
                                      </p:to>
                                    </p:set>
                                    <p:animEffect transition="in" filter="wipe(left)">
                                      <p:cBhvr>
                                        <p:cTn id="10" dur="10"/>
                                        <p:tgtEl>
                                          <p:spTgt spid="732173"/>
                                        </p:tgtEl>
                                      </p:cBhvr>
                                    </p:animEffect>
                                  </p:childTnLst>
                                </p:cTn>
                              </p:par>
                              <p:par>
                                <p:cTn id="11" presetID="22" presetClass="entr" presetSubtype="4" fill="hold" nodeType="withEffect">
                                  <p:stCondLst>
                                    <p:cond delay="0"/>
                                  </p:stCondLst>
                                  <p:childTnLst>
                                    <p:set>
                                      <p:cBhvr>
                                        <p:cTn id="12" dur="1" fill="hold">
                                          <p:stCondLst>
                                            <p:cond delay="0"/>
                                          </p:stCondLst>
                                        </p:cTn>
                                        <p:tgtEl>
                                          <p:spTgt spid="732172"/>
                                        </p:tgtEl>
                                        <p:attrNameLst>
                                          <p:attrName>style.visibility</p:attrName>
                                        </p:attrNameLst>
                                      </p:cBhvr>
                                      <p:to>
                                        <p:strVal val="visible"/>
                                      </p:to>
                                    </p:set>
                                    <p:animEffect transition="in" filter="wipe(down)">
                                      <p:cBhvr>
                                        <p:cTn id="13" dur="10"/>
                                        <p:tgtEl>
                                          <p:spTgt spid="732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802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FCC1E3-97FF-4FC0-A8CB-79C49741CC39}" type="slidenum">
              <a:rPr lang="en-US" altLang="zh-TW" b="0" smtClean="0">
                <a:ea typeface="新細明體" charset="-120"/>
              </a:rPr>
              <a:pPr/>
              <a:t>80</a:t>
            </a:fld>
            <a:endParaRPr lang="en-US" altLang="zh-TW" b="0">
              <a:ea typeface="新細明體" charset="-120"/>
            </a:endParaRPr>
          </a:p>
        </p:txBody>
      </p:sp>
      <p:sp>
        <p:nvSpPr>
          <p:cNvPr id="1802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Transition diagram for a common scenario</a:t>
            </a:r>
          </a:p>
        </p:txBody>
      </p:sp>
      <p:sp>
        <p:nvSpPr>
          <p:cNvPr id="1802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02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524000" y="682625"/>
            <a:ext cx="3282950" cy="461963"/>
          </a:xfrm>
          <a:prstGeom prst="rect">
            <a:avLst/>
          </a:prstGeom>
        </p:spPr>
        <p:txBody>
          <a:bodyPr wrap="none">
            <a:spAutoFit/>
          </a:bodyPr>
          <a:lstStyle/>
          <a:p>
            <a:pPr>
              <a:defRPr/>
            </a:pPr>
            <a:r>
              <a:rPr lang="en-US" sz="2400" dirty="0">
                <a:latin typeface="+mn-lt"/>
              </a:rPr>
              <a:t>A Common Scenario</a:t>
            </a:r>
          </a:p>
        </p:txBody>
      </p:sp>
      <p:sp>
        <p:nvSpPr>
          <p:cNvPr id="3" name="Rectangle 2"/>
          <p:cNvSpPr/>
          <p:nvPr/>
        </p:nvSpPr>
        <p:spPr>
          <a:xfrm>
            <a:off x="366713" y="1427163"/>
            <a:ext cx="8580437" cy="1477962"/>
          </a:xfrm>
          <a:prstGeom prst="rect">
            <a:avLst/>
          </a:prstGeom>
        </p:spPr>
        <p:txBody>
          <a:bodyPr>
            <a:spAutoFit/>
          </a:bodyPr>
          <a:lstStyle/>
          <a:p>
            <a:pPr algn="just">
              <a:defRPr/>
            </a:pPr>
            <a:r>
              <a:rPr lang="en-US" b="0" dirty="0">
                <a:latin typeface="+mn-lt"/>
              </a:rPr>
              <a:t>Three-way handshake in the connection establishment and connection terminations phases are common. </a:t>
            </a:r>
          </a:p>
          <a:p>
            <a:pPr algn="just">
              <a:defRPr/>
            </a:pPr>
            <a:endParaRPr lang="en-US" b="0" dirty="0">
              <a:latin typeface="+mn-lt"/>
            </a:endParaRPr>
          </a:p>
          <a:p>
            <a:pPr algn="just">
              <a:defRPr/>
            </a:pPr>
            <a:r>
              <a:rPr lang="en-US" b="0" dirty="0">
                <a:latin typeface="+mn-lt"/>
              </a:rPr>
              <a:t>Figure 15.16 shows the state transition diagram for the client and server in this scenario.</a:t>
            </a:r>
            <a:endParaRPr lang="en-US" dirty="0">
              <a:latin typeface="+mn-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822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07B1914-3E6A-41D2-8D02-3CB7D2BA970D}" type="slidenum">
              <a:rPr lang="en-US" altLang="zh-TW" b="0" smtClean="0">
                <a:ea typeface="新細明體" charset="-120"/>
              </a:rPr>
              <a:pPr/>
              <a:t>81</a:t>
            </a:fld>
            <a:endParaRPr lang="en-US" altLang="zh-TW" b="0">
              <a:ea typeface="新細明體" charset="-120"/>
            </a:endParaRPr>
          </a:p>
        </p:txBody>
      </p:sp>
      <p:sp>
        <p:nvSpPr>
          <p:cNvPr id="1822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Transition diagram for a common scenario</a:t>
            </a:r>
          </a:p>
        </p:txBody>
      </p:sp>
      <p:sp>
        <p:nvSpPr>
          <p:cNvPr id="1822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22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22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22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22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22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22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822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206500"/>
            <a:ext cx="81534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85" name="橢圓 12"/>
          <p:cNvSpPr>
            <a:spLocks noChangeArrowheads="1"/>
          </p:cNvSpPr>
          <p:nvPr/>
        </p:nvSpPr>
        <p:spPr bwMode="auto">
          <a:xfrm>
            <a:off x="804863" y="1705624"/>
            <a:ext cx="1103313" cy="373062"/>
          </a:xfrm>
          <a:prstGeom prst="ellipse">
            <a:avLst/>
          </a:prstGeom>
          <a:noFill/>
          <a:ln w="28575" algn="ctr">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2" name="TextBox 1"/>
          <p:cNvSpPr txBox="1"/>
          <p:nvPr/>
        </p:nvSpPr>
        <p:spPr>
          <a:xfrm>
            <a:off x="7777475" y="6400596"/>
            <a:ext cx="888643" cy="369332"/>
          </a:xfrm>
          <a:prstGeom prst="rect">
            <a:avLst/>
          </a:prstGeom>
          <a:noFill/>
        </p:spPr>
        <p:txBody>
          <a:bodyPr wrap="square" rtlCol="0">
            <a:spAutoFit/>
          </a:bodyPr>
          <a:lstStyle/>
          <a:p>
            <a:r>
              <a:rPr lang="en-US" dirty="0" err="1"/>
              <a:t>chk</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477797-880A-4893-9AD1-C57735BADDA3}" type="slidenum">
              <a:rPr lang="en-US" altLang="zh-TW" b="0" smtClean="0">
                <a:ea typeface="新細明體" charset="-120"/>
              </a:rPr>
              <a:pPr/>
              <a:t>82</a:t>
            </a:fld>
            <a:endParaRPr lang="en-US" altLang="zh-TW" b="0">
              <a:ea typeface="新細明體" charset="-120"/>
            </a:endParaRPr>
          </a:p>
        </p:txBody>
      </p:sp>
      <p:sp>
        <p:nvSpPr>
          <p:cNvPr id="1843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43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43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43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43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43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43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81000" y="1125538"/>
            <a:ext cx="8566150" cy="4770537"/>
          </a:xfrm>
          <a:prstGeom prst="rect">
            <a:avLst/>
          </a:prstGeom>
        </p:spPr>
        <p:txBody>
          <a:bodyPr>
            <a:spAutoFit/>
          </a:bodyPr>
          <a:lstStyle/>
          <a:p>
            <a:pPr algn="just">
              <a:defRPr/>
            </a:pPr>
            <a:r>
              <a:rPr lang="en-US" sz="1600" b="0" dirty="0">
                <a:latin typeface="+mn-lt"/>
              </a:rPr>
              <a:t>Figure 15.17 shows the same scenario with states over the time line. </a:t>
            </a:r>
          </a:p>
          <a:p>
            <a:pPr algn="just">
              <a:defRPr/>
            </a:pPr>
            <a:endParaRPr lang="en-US" sz="1600" b="0" dirty="0">
              <a:latin typeface="+mn-lt"/>
            </a:endParaRPr>
          </a:p>
          <a:p>
            <a:pPr algn="just">
              <a:defRPr/>
            </a:pPr>
            <a:r>
              <a:rPr lang="en-US" sz="1600" b="0" dirty="0">
                <a:latin typeface="+mn-lt"/>
              </a:rPr>
              <a:t>Connection establishment phase is the same as the one in the previous scenario; </a:t>
            </a:r>
          </a:p>
          <a:p>
            <a:pPr algn="just">
              <a:defRPr/>
            </a:pPr>
            <a:endParaRPr lang="en-US" sz="1600" b="0" dirty="0">
              <a:latin typeface="+mn-lt"/>
            </a:endParaRPr>
          </a:p>
          <a:p>
            <a:pPr algn="just">
              <a:defRPr/>
            </a:pPr>
            <a:r>
              <a:rPr lang="en-US" sz="1600" b="0" dirty="0">
                <a:latin typeface="+mn-lt"/>
              </a:rPr>
              <a:t>Here show only the connection termination phase.</a:t>
            </a:r>
          </a:p>
          <a:p>
            <a:pPr algn="just">
              <a:defRPr/>
            </a:pPr>
            <a:endParaRPr lang="en-US" sz="1600" b="0" dirty="0">
              <a:latin typeface="+mn-lt"/>
            </a:endParaRPr>
          </a:p>
          <a:p>
            <a:pPr algn="just">
              <a:defRPr/>
            </a:pPr>
            <a:r>
              <a:rPr lang="en-US" sz="1600" b="0" dirty="0">
                <a:solidFill>
                  <a:srgbClr val="FF0000"/>
                </a:solidFill>
              </a:rPr>
              <a:t>The figure shows that the client issues a </a:t>
            </a:r>
            <a:r>
              <a:rPr lang="en-US" sz="1600" b="0" i="1" dirty="0">
                <a:solidFill>
                  <a:srgbClr val="FF0000"/>
                </a:solidFill>
              </a:rPr>
              <a:t>close </a:t>
            </a:r>
            <a:r>
              <a:rPr lang="en-US" sz="1600" b="0" dirty="0">
                <a:solidFill>
                  <a:srgbClr val="FF0000"/>
                </a:solidFill>
              </a:rPr>
              <a:t>after the data transfer phase. </a:t>
            </a:r>
          </a:p>
          <a:p>
            <a:pPr algn="just">
              <a:defRPr/>
            </a:pPr>
            <a:endParaRPr lang="en-US" sz="1600" b="0" dirty="0"/>
          </a:p>
          <a:p>
            <a:pPr algn="just">
              <a:defRPr/>
            </a:pPr>
            <a:r>
              <a:rPr lang="en-US" sz="1600" b="0" dirty="0"/>
              <a:t>The client TCP sends a FIN segment and goes to </a:t>
            </a:r>
            <a:r>
              <a:rPr lang="en-US" sz="1600" dirty="0"/>
              <a:t>FIN-WAIT-1 </a:t>
            </a:r>
            <a:r>
              <a:rPr lang="en-US" sz="1600" b="0" dirty="0"/>
              <a:t>state. The server TCP, upon receiving the FIN segment, sends all queued data to the server with a virtual EOF marker, which means that the connection must be closed. </a:t>
            </a:r>
          </a:p>
          <a:p>
            <a:pPr algn="just">
              <a:defRPr/>
            </a:pPr>
            <a:endParaRPr lang="en-US" sz="1600" b="0" dirty="0"/>
          </a:p>
          <a:p>
            <a:pPr algn="just">
              <a:defRPr/>
            </a:pPr>
            <a:r>
              <a:rPr lang="en-US" sz="1600" b="0" dirty="0"/>
              <a:t>It goes to the </a:t>
            </a:r>
            <a:r>
              <a:rPr lang="en-US" sz="1600" dirty="0"/>
              <a:t>CLOSE-WAIT </a:t>
            </a:r>
            <a:r>
              <a:rPr lang="en-US" sz="1600" b="0" dirty="0"/>
              <a:t>state, but postpones acknowledging the FIN segment received from the client until it receives a passive close from its process. </a:t>
            </a:r>
          </a:p>
          <a:p>
            <a:pPr algn="just">
              <a:defRPr/>
            </a:pPr>
            <a:endParaRPr lang="en-US" sz="1600" b="0" dirty="0"/>
          </a:p>
          <a:p>
            <a:pPr algn="just">
              <a:defRPr/>
            </a:pPr>
            <a:r>
              <a:rPr lang="en-US" sz="1600" b="0" dirty="0"/>
              <a:t>After receiving the passive close command, the server sends a FIN+ACK segment to the client and goes to the </a:t>
            </a:r>
            <a:r>
              <a:rPr lang="en-US" sz="1600" dirty="0"/>
              <a:t>LAST-ACK </a:t>
            </a:r>
            <a:r>
              <a:rPr lang="en-US" sz="1600" b="0" dirty="0"/>
              <a:t>state, waiting for the final ACK. </a:t>
            </a:r>
          </a:p>
          <a:p>
            <a:pPr algn="just">
              <a:defRPr/>
            </a:pPr>
            <a:endParaRPr lang="en-US" sz="1600" b="0" dirty="0"/>
          </a:p>
          <a:p>
            <a:pPr algn="just">
              <a:defRPr/>
            </a:pPr>
            <a:r>
              <a:rPr lang="en-US" sz="1600" b="0" dirty="0"/>
              <a:t>The client eliminates the </a:t>
            </a:r>
            <a:r>
              <a:rPr lang="en-US" sz="1600" dirty="0"/>
              <a:t>FIN-WAIT-2 </a:t>
            </a:r>
            <a:r>
              <a:rPr lang="en-US" sz="1600" b="0" dirty="0"/>
              <a:t>state and goes directly to the </a:t>
            </a:r>
            <a:r>
              <a:rPr lang="en-US" sz="1600" dirty="0"/>
              <a:t>TIME-WAIT </a:t>
            </a:r>
            <a:r>
              <a:rPr lang="en-US" sz="1600" b="0" dirty="0"/>
              <a:t>state. </a:t>
            </a:r>
            <a:endParaRPr lang="en-US" sz="1600" u="sng" dirty="0">
              <a:latin typeface="+mn-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863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BA362B9-10D1-445A-878C-06B1AAA586F6}" type="slidenum">
              <a:rPr lang="en-US" altLang="zh-TW" b="0" smtClean="0">
                <a:ea typeface="新細明體" charset="-120"/>
              </a:rPr>
              <a:pPr/>
              <a:t>83</a:t>
            </a:fld>
            <a:endParaRPr lang="en-US" altLang="zh-TW" b="0">
              <a:ea typeface="新細明體" charset="-120"/>
            </a:endParaRPr>
          </a:p>
        </p:txBody>
      </p:sp>
      <p:sp>
        <p:nvSpPr>
          <p:cNvPr id="18637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Time line for a common scenario</a:t>
            </a:r>
          </a:p>
        </p:txBody>
      </p:sp>
      <p:sp>
        <p:nvSpPr>
          <p:cNvPr id="18637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63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637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63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63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637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63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25" y="762000"/>
            <a:ext cx="6061075" cy="574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線單箭頭接點 6"/>
          <p:cNvCxnSpPr>
            <a:cxnSpLocks noChangeShapeType="1"/>
          </p:cNvCxnSpPr>
          <p:nvPr/>
        </p:nvCxnSpPr>
        <p:spPr bwMode="auto">
          <a:xfrm>
            <a:off x="3678238" y="4364038"/>
            <a:ext cx="792162" cy="73660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手繪多邊形 5"/>
          <p:cNvSpPr>
            <a:spLocks/>
          </p:cNvSpPr>
          <p:nvPr/>
        </p:nvSpPr>
        <p:spPr bwMode="auto">
          <a:xfrm>
            <a:off x="3797300" y="4959350"/>
            <a:ext cx="487363" cy="171450"/>
          </a:xfrm>
          <a:custGeom>
            <a:avLst/>
            <a:gdLst>
              <a:gd name="T0" fmla="*/ 0 w 558800"/>
              <a:gd name="T1" fmla="*/ 175450 h 133350"/>
              <a:gd name="T2" fmla="*/ 12625 w 558800"/>
              <a:gd name="T3" fmla="*/ 94473 h 133350"/>
              <a:gd name="T4" fmla="*/ 29456 w 558800"/>
              <a:gd name="T5" fmla="*/ 67479 h 133350"/>
              <a:gd name="T6" fmla="*/ 46289 w 558800"/>
              <a:gd name="T7" fmla="*/ 0 h 133350"/>
              <a:gd name="T8" fmla="*/ 58914 w 558800"/>
              <a:gd name="T9" fmla="*/ 26992 h 133350"/>
              <a:gd name="T10" fmla="*/ 75746 w 558800"/>
              <a:gd name="T11" fmla="*/ 80977 h 133350"/>
              <a:gd name="T12" fmla="*/ 92579 w 558800"/>
              <a:gd name="T13" fmla="*/ 107968 h 133350"/>
              <a:gd name="T14" fmla="*/ 117827 w 558800"/>
              <a:gd name="T15" fmla="*/ 161952 h 133350"/>
              <a:gd name="T16" fmla="*/ 122036 w 558800"/>
              <a:gd name="T17" fmla="*/ 215938 h 133350"/>
              <a:gd name="T18" fmla="*/ 155701 w 558800"/>
              <a:gd name="T19" fmla="*/ 121465 h 133350"/>
              <a:gd name="T20" fmla="*/ 189366 w 558800"/>
              <a:gd name="T21" fmla="*/ 80977 h 133350"/>
              <a:gd name="T22" fmla="*/ 206199 w 558800"/>
              <a:gd name="T23" fmla="*/ 121465 h 133350"/>
              <a:gd name="T24" fmla="*/ 223031 w 558800"/>
              <a:gd name="T25" fmla="*/ 215938 h 133350"/>
              <a:gd name="T26" fmla="*/ 239864 w 558800"/>
              <a:gd name="T27" fmla="*/ 188945 h 133350"/>
              <a:gd name="T28" fmla="*/ 256697 w 558800"/>
              <a:gd name="T29" fmla="*/ 107968 h 133350"/>
              <a:gd name="T30" fmla="*/ 273529 w 558800"/>
              <a:gd name="T31" fmla="*/ 94473 h 133350"/>
              <a:gd name="T32" fmla="*/ 315609 w 558800"/>
              <a:gd name="T33" fmla="*/ 148456 h 133350"/>
              <a:gd name="T34" fmla="*/ 328235 w 558800"/>
              <a:gd name="T35" fmla="*/ 121465 h 133350"/>
              <a:gd name="T36" fmla="*/ 336650 w 558800"/>
              <a:gd name="T37" fmla="*/ 80977 h 133350"/>
              <a:gd name="T38" fmla="*/ 345067 w 558800"/>
              <a:gd name="T39" fmla="*/ 134961 h 133350"/>
              <a:gd name="T40" fmla="*/ 353483 w 558800"/>
              <a:gd name="T41" fmla="*/ 283418 h 133350"/>
              <a:gd name="T42" fmla="*/ 370316 w 558800"/>
              <a:gd name="T43" fmla="*/ 175450 h 1333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8800" h="133350">
                <a:moveTo>
                  <a:pt x="0" y="82550"/>
                </a:moveTo>
                <a:cubicBezTo>
                  <a:pt x="6350" y="69850"/>
                  <a:pt x="9700" y="55136"/>
                  <a:pt x="19050" y="44450"/>
                </a:cubicBezTo>
                <a:cubicBezTo>
                  <a:pt x="25283" y="37326"/>
                  <a:pt x="38390" y="39022"/>
                  <a:pt x="44450" y="31750"/>
                </a:cubicBezTo>
                <a:cubicBezTo>
                  <a:pt x="78184" y="-8730"/>
                  <a:pt x="22763" y="15696"/>
                  <a:pt x="69850" y="0"/>
                </a:cubicBezTo>
                <a:cubicBezTo>
                  <a:pt x="76200" y="4233"/>
                  <a:pt x="83106" y="7733"/>
                  <a:pt x="88900" y="12700"/>
                </a:cubicBezTo>
                <a:cubicBezTo>
                  <a:pt x="97991" y="20492"/>
                  <a:pt x="104721" y="30916"/>
                  <a:pt x="114300" y="38100"/>
                </a:cubicBezTo>
                <a:cubicBezTo>
                  <a:pt x="121873" y="43780"/>
                  <a:pt x="131583" y="45930"/>
                  <a:pt x="139700" y="50800"/>
                </a:cubicBezTo>
                <a:cubicBezTo>
                  <a:pt x="152788" y="58653"/>
                  <a:pt x="177800" y="76200"/>
                  <a:pt x="177800" y="76200"/>
                </a:cubicBezTo>
                <a:cubicBezTo>
                  <a:pt x="179917" y="84667"/>
                  <a:pt x="176666" y="97110"/>
                  <a:pt x="184150" y="101600"/>
                </a:cubicBezTo>
                <a:cubicBezTo>
                  <a:pt x="209578" y="116857"/>
                  <a:pt x="230558" y="58248"/>
                  <a:pt x="234950" y="57150"/>
                </a:cubicBezTo>
                <a:cubicBezTo>
                  <a:pt x="269533" y="48504"/>
                  <a:pt x="252544" y="54703"/>
                  <a:pt x="285750" y="38100"/>
                </a:cubicBezTo>
                <a:cubicBezTo>
                  <a:pt x="294217" y="44450"/>
                  <a:pt x="303666" y="49666"/>
                  <a:pt x="311150" y="57150"/>
                </a:cubicBezTo>
                <a:cubicBezTo>
                  <a:pt x="320125" y="66125"/>
                  <a:pt x="331570" y="91639"/>
                  <a:pt x="336550" y="101600"/>
                </a:cubicBezTo>
                <a:cubicBezTo>
                  <a:pt x="345017" y="97367"/>
                  <a:pt x="355257" y="95593"/>
                  <a:pt x="361950" y="88900"/>
                </a:cubicBezTo>
                <a:cubicBezTo>
                  <a:pt x="372743" y="78107"/>
                  <a:pt x="372542" y="54502"/>
                  <a:pt x="387350" y="50800"/>
                </a:cubicBezTo>
                <a:lnTo>
                  <a:pt x="412750" y="44450"/>
                </a:lnTo>
                <a:cubicBezTo>
                  <a:pt x="442150" y="88550"/>
                  <a:pt x="426674" y="91884"/>
                  <a:pt x="476250" y="69850"/>
                </a:cubicBezTo>
                <a:cubicBezTo>
                  <a:pt x="483224" y="66750"/>
                  <a:pt x="488950" y="61383"/>
                  <a:pt x="495300" y="57150"/>
                </a:cubicBezTo>
                <a:cubicBezTo>
                  <a:pt x="499533" y="50800"/>
                  <a:pt x="500596" y="36249"/>
                  <a:pt x="508000" y="38100"/>
                </a:cubicBezTo>
                <a:cubicBezTo>
                  <a:pt x="517183" y="40396"/>
                  <a:pt x="518261" y="54354"/>
                  <a:pt x="520700" y="63500"/>
                </a:cubicBezTo>
                <a:cubicBezTo>
                  <a:pt x="526798" y="86366"/>
                  <a:pt x="529167" y="110067"/>
                  <a:pt x="533400" y="133350"/>
                </a:cubicBezTo>
                <a:lnTo>
                  <a:pt x="558800" y="82550"/>
                </a:lnTo>
              </a:path>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859379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884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485B7C-EF4F-465E-B01A-649A0A5DF199}" type="slidenum">
              <a:rPr lang="en-US" altLang="zh-TW" b="0" smtClean="0">
                <a:ea typeface="新細明體" charset="-120"/>
              </a:rPr>
              <a:pPr/>
              <a:t>84</a:t>
            </a:fld>
            <a:endParaRPr lang="en-US" altLang="zh-TW" b="0">
              <a:ea typeface="新細明體" charset="-120"/>
            </a:endParaRPr>
          </a:p>
        </p:txBody>
      </p:sp>
      <p:sp>
        <p:nvSpPr>
          <p:cNvPr id="18842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84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842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84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84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842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884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66700" y="1125538"/>
            <a:ext cx="8578850" cy="3785652"/>
          </a:xfrm>
          <a:prstGeom prst="rect">
            <a:avLst/>
          </a:prstGeom>
        </p:spPr>
        <p:txBody>
          <a:bodyPr>
            <a:spAutoFit/>
          </a:bodyPr>
          <a:lstStyle/>
          <a:p>
            <a:pPr algn="just">
              <a:defRPr/>
            </a:pPr>
            <a:r>
              <a:rPr lang="en-US" sz="1600" b="0" dirty="0">
                <a:solidFill>
                  <a:srgbClr val="000000"/>
                </a:solidFill>
                <a:latin typeface="+mn-lt"/>
              </a:rPr>
              <a:t>In a </a:t>
            </a:r>
            <a:r>
              <a:rPr lang="en-US" sz="1600" dirty="0">
                <a:solidFill>
                  <a:srgbClr val="000000"/>
                </a:solidFill>
                <a:latin typeface="+mn-lt"/>
              </a:rPr>
              <a:t>simultaneous open, </a:t>
            </a:r>
            <a:r>
              <a:rPr lang="en-US" sz="1600" b="0" dirty="0">
                <a:solidFill>
                  <a:srgbClr val="000000"/>
                </a:solidFill>
                <a:latin typeface="+mn-lt"/>
              </a:rPr>
              <a:t>both applications issue active opens. </a:t>
            </a:r>
          </a:p>
          <a:p>
            <a:pPr algn="just">
              <a:defRPr/>
            </a:pPr>
            <a:endParaRPr lang="en-US" sz="1600" b="0" dirty="0">
              <a:solidFill>
                <a:srgbClr val="000000"/>
              </a:solidFill>
              <a:latin typeface="+mn-lt"/>
            </a:endParaRPr>
          </a:p>
          <a:p>
            <a:pPr algn="just">
              <a:defRPr/>
            </a:pPr>
            <a:r>
              <a:rPr lang="en-US" sz="1600" b="0" dirty="0">
                <a:solidFill>
                  <a:srgbClr val="FF0000"/>
                </a:solidFill>
                <a:latin typeface="+mn-lt"/>
              </a:rPr>
              <a:t>This is a rare situation </a:t>
            </a:r>
            <a:r>
              <a:rPr lang="en-US" sz="1600" b="0" dirty="0">
                <a:solidFill>
                  <a:srgbClr val="000000"/>
                </a:solidFill>
                <a:latin typeface="+mn-lt"/>
              </a:rPr>
              <a:t>in which there is no client or server; </a:t>
            </a:r>
          </a:p>
          <a:p>
            <a:pPr algn="just">
              <a:defRPr/>
            </a:pPr>
            <a:r>
              <a:rPr lang="en-US" sz="1600" b="0" dirty="0">
                <a:solidFill>
                  <a:srgbClr val="000000"/>
                </a:solidFill>
                <a:latin typeface="+mn-lt"/>
              </a:rPr>
              <a:t>communication is between two peers that know their local port numbers.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The two applications must issue active opens almost at the same time. </a:t>
            </a:r>
          </a:p>
          <a:p>
            <a:pPr algn="just">
              <a:defRPr/>
            </a:pPr>
            <a:endParaRPr lang="en-US" sz="1600" b="0" dirty="0">
              <a:solidFill>
                <a:srgbClr val="000000"/>
              </a:solidFill>
              <a:latin typeface="+mn-lt"/>
            </a:endParaRP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Both TCPs go through </a:t>
            </a:r>
            <a:r>
              <a:rPr lang="en-US" sz="1600" dirty="0">
                <a:latin typeface="+mn-lt"/>
              </a:rPr>
              <a:t>SYN-SENT</a:t>
            </a:r>
            <a:r>
              <a:rPr lang="en-US" sz="1600" dirty="0">
                <a:solidFill>
                  <a:srgbClr val="FF00FF"/>
                </a:solidFill>
                <a:latin typeface="+mn-lt"/>
              </a:rPr>
              <a:t> </a:t>
            </a:r>
            <a:r>
              <a:rPr lang="en-US" sz="1600" b="0" dirty="0">
                <a:solidFill>
                  <a:srgbClr val="000000"/>
                </a:solidFill>
                <a:latin typeface="+mn-lt"/>
              </a:rPr>
              <a:t>and </a:t>
            </a:r>
            <a:r>
              <a:rPr lang="en-US" sz="1600" dirty="0">
                <a:latin typeface="+mn-lt"/>
              </a:rPr>
              <a:t>SYN-RCVD</a:t>
            </a:r>
            <a:r>
              <a:rPr lang="en-US" sz="1600" dirty="0">
                <a:solidFill>
                  <a:srgbClr val="FF00FF"/>
                </a:solidFill>
                <a:latin typeface="+mn-lt"/>
              </a:rPr>
              <a:t> </a:t>
            </a:r>
            <a:r>
              <a:rPr lang="en-US" sz="1600" b="0" dirty="0">
                <a:solidFill>
                  <a:srgbClr val="000000"/>
                </a:solidFill>
                <a:latin typeface="+mn-lt"/>
              </a:rPr>
              <a:t>states before going to the </a:t>
            </a:r>
            <a:r>
              <a:rPr lang="en-US" sz="1600" dirty="0">
                <a:latin typeface="+mn-lt"/>
              </a:rPr>
              <a:t>ESTABLISHED</a:t>
            </a:r>
            <a:r>
              <a:rPr lang="en-US" sz="1600" dirty="0">
                <a:solidFill>
                  <a:srgbClr val="FF00FF"/>
                </a:solidFill>
                <a:latin typeface="+mn-lt"/>
              </a:rPr>
              <a:t> </a:t>
            </a:r>
            <a:r>
              <a:rPr lang="en-US" sz="1600" b="0" dirty="0">
                <a:solidFill>
                  <a:srgbClr val="000000"/>
                </a:solidFill>
                <a:latin typeface="+mn-lt"/>
              </a:rPr>
              <a:t>state. A close look shows that both processes act as client and server.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The two SYN+ACK segments acknowledge the SYN segments and open the connection. Note that connection establishment involves a four-way handshake.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The data transfer and the connection termination phases are the same as previous examples. </a:t>
            </a:r>
            <a:endParaRPr lang="en-US" sz="1600" dirty="0">
              <a:latin typeface="+mn-lt"/>
            </a:endParaRPr>
          </a:p>
        </p:txBody>
      </p:sp>
      <p:sp>
        <p:nvSpPr>
          <p:cNvPr id="3" name="Rectangle 2"/>
          <p:cNvSpPr/>
          <p:nvPr/>
        </p:nvSpPr>
        <p:spPr>
          <a:xfrm>
            <a:off x="1408113" y="600075"/>
            <a:ext cx="2439987" cy="369888"/>
          </a:xfrm>
          <a:prstGeom prst="rect">
            <a:avLst/>
          </a:prstGeom>
        </p:spPr>
        <p:txBody>
          <a:bodyPr wrap="none">
            <a:spAutoFit/>
          </a:bodyPr>
          <a:lstStyle/>
          <a:p>
            <a:pPr>
              <a:defRPr/>
            </a:pPr>
            <a:r>
              <a:rPr lang="en-US" dirty="0">
                <a:latin typeface="+mn-lt"/>
              </a:rPr>
              <a:t>Simultaneous Open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charset="-120"/>
              </a:rPr>
              <a:t>TCP/IP Protocol Suite1</a:t>
            </a:r>
          </a:p>
        </p:txBody>
      </p:sp>
      <p:sp>
        <p:nvSpPr>
          <p:cNvPr id="1904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B498DA-1E5E-41E3-B0A2-6040293C9780}" type="slidenum">
              <a:rPr lang="en-US" altLang="zh-TW" b="0" smtClean="0">
                <a:ea typeface="新細明體" charset="-120"/>
              </a:rPr>
              <a:pPr/>
              <a:t>85</a:t>
            </a:fld>
            <a:endParaRPr lang="en-US" altLang="zh-TW" b="0">
              <a:ea typeface="新細明體" charset="-120"/>
            </a:endParaRPr>
          </a:p>
        </p:txBody>
      </p:sp>
      <p:sp>
        <p:nvSpPr>
          <p:cNvPr id="19046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Simultaneous open</a:t>
            </a:r>
          </a:p>
        </p:txBody>
      </p:sp>
      <p:sp>
        <p:nvSpPr>
          <p:cNvPr id="19046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04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047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04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04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047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04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9047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414463"/>
            <a:ext cx="6992937"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925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BC7677-F8D1-48BC-B65C-B829A203AE1E}" type="slidenum">
              <a:rPr lang="en-US" altLang="zh-TW" b="0" smtClean="0">
                <a:ea typeface="新細明體" charset="-120"/>
              </a:rPr>
              <a:pPr/>
              <a:t>86</a:t>
            </a:fld>
            <a:endParaRPr lang="en-US" altLang="zh-TW" b="0" dirty="0">
              <a:ea typeface="新細明體" charset="-120"/>
            </a:endParaRPr>
          </a:p>
        </p:txBody>
      </p:sp>
      <p:sp>
        <p:nvSpPr>
          <p:cNvPr id="19251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Simultaneous close</a:t>
            </a:r>
          </a:p>
        </p:txBody>
      </p:sp>
      <p:sp>
        <p:nvSpPr>
          <p:cNvPr id="1925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25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25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25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25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25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25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2" name="Rectangle 1"/>
          <p:cNvSpPr/>
          <p:nvPr/>
        </p:nvSpPr>
        <p:spPr>
          <a:xfrm>
            <a:off x="230188" y="1192213"/>
            <a:ext cx="8716962" cy="4278094"/>
          </a:xfrm>
          <a:prstGeom prst="rect">
            <a:avLst/>
          </a:prstGeom>
        </p:spPr>
        <p:txBody>
          <a:bodyPr>
            <a:spAutoFit/>
          </a:bodyPr>
          <a:lstStyle/>
          <a:p>
            <a:pPr algn="just">
              <a:defRPr/>
            </a:pPr>
            <a:r>
              <a:rPr lang="en-US" sz="1600" b="0" dirty="0">
                <a:solidFill>
                  <a:srgbClr val="000000"/>
                </a:solidFill>
                <a:latin typeface="+mn-lt"/>
              </a:rPr>
              <a:t>Another uncommon, but possible, scenario is the </a:t>
            </a:r>
            <a:r>
              <a:rPr lang="en-US" sz="1600" dirty="0">
                <a:solidFill>
                  <a:srgbClr val="000000"/>
                </a:solidFill>
                <a:latin typeface="+mn-lt"/>
              </a:rPr>
              <a:t>simultaneous close</a:t>
            </a:r>
            <a:r>
              <a:rPr lang="en-US" sz="1600" b="0" dirty="0">
                <a:solidFill>
                  <a:srgbClr val="000000"/>
                </a:solidFill>
                <a:latin typeface="+mn-lt"/>
              </a:rPr>
              <a:t>.</a:t>
            </a:r>
          </a:p>
          <a:p>
            <a:pPr algn="just">
              <a:defRPr/>
            </a:pPr>
            <a:endParaRPr lang="en-US" sz="1600" b="0" dirty="0">
              <a:solidFill>
                <a:srgbClr val="000000"/>
              </a:solidFill>
              <a:latin typeface="+mn-lt"/>
            </a:endParaRPr>
          </a:p>
          <a:p>
            <a:pPr algn="just">
              <a:defRPr/>
            </a:pPr>
            <a:r>
              <a:rPr lang="en-US" sz="1600" b="0" dirty="0">
                <a:latin typeface="+mn-lt"/>
              </a:rPr>
              <a:t>In this situation, both ends issue an active close. </a:t>
            </a:r>
          </a:p>
          <a:p>
            <a:pPr algn="just">
              <a:defRPr/>
            </a:pPr>
            <a:endParaRPr lang="en-US" sz="1600" b="0" dirty="0">
              <a:latin typeface="+mn-lt"/>
            </a:endParaRPr>
          </a:p>
          <a:p>
            <a:pPr algn="just">
              <a:defRPr/>
            </a:pPr>
            <a:r>
              <a:rPr lang="en-US" sz="1600" b="0" dirty="0">
                <a:latin typeface="+mn-lt"/>
              </a:rPr>
              <a:t>Both TCPs go to the </a:t>
            </a:r>
            <a:r>
              <a:rPr lang="en-US" sz="1600" dirty="0">
                <a:latin typeface="+mn-lt"/>
              </a:rPr>
              <a:t>FIN-WAIT-1 </a:t>
            </a:r>
            <a:r>
              <a:rPr lang="en-US" sz="1600" b="0" dirty="0">
                <a:latin typeface="+mn-lt"/>
              </a:rPr>
              <a:t>state and send FIN segments that are in transit simultaneously. </a:t>
            </a:r>
          </a:p>
          <a:p>
            <a:pPr algn="just">
              <a:defRPr/>
            </a:pPr>
            <a:endParaRPr lang="en-US" sz="1600" b="0" dirty="0">
              <a:latin typeface="+mn-lt"/>
            </a:endParaRPr>
          </a:p>
          <a:p>
            <a:pPr algn="just">
              <a:defRPr/>
            </a:pPr>
            <a:r>
              <a:rPr lang="en-US" sz="1600" b="0" dirty="0">
                <a:latin typeface="+mn-lt"/>
              </a:rPr>
              <a:t>After receiving the FIN segment, each end goes to the </a:t>
            </a:r>
            <a:r>
              <a:rPr lang="en-US" sz="1600" dirty="0">
                <a:latin typeface="+mn-lt"/>
              </a:rPr>
              <a:t>CLOSING </a:t>
            </a:r>
            <a:r>
              <a:rPr lang="en-US" sz="1600" b="0" dirty="0">
                <a:latin typeface="+mn-lt"/>
              </a:rPr>
              <a:t>state and sends an ACK segment. </a:t>
            </a:r>
          </a:p>
          <a:p>
            <a:pPr algn="just">
              <a:defRPr/>
            </a:pPr>
            <a:endParaRPr lang="en-US" sz="1600" b="0" dirty="0">
              <a:latin typeface="+mn-lt"/>
            </a:endParaRPr>
          </a:p>
          <a:p>
            <a:pPr algn="just">
              <a:defRPr/>
            </a:pPr>
            <a:r>
              <a:rPr lang="en-US" sz="1600" b="0" dirty="0">
                <a:latin typeface="+mn-lt"/>
              </a:rPr>
              <a:t>The </a:t>
            </a:r>
            <a:r>
              <a:rPr lang="en-US" sz="1600" dirty="0">
                <a:latin typeface="+mn-lt"/>
              </a:rPr>
              <a:t>CLOSING </a:t>
            </a:r>
            <a:r>
              <a:rPr lang="en-US" sz="1600" b="0" dirty="0">
                <a:latin typeface="+mn-lt"/>
              </a:rPr>
              <a:t>state takes the place of </a:t>
            </a:r>
            <a:r>
              <a:rPr lang="en-US" sz="1600" dirty="0">
                <a:latin typeface="+mn-lt"/>
              </a:rPr>
              <a:t>FIN-WAIT-2 </a:t>
            </a:r>
            <a:r>
              <a:rPr lang="en-US" sz="1600" b="0" dirty="0">
                <a:latin typeface="+mn-lt"/>
              </a:rPr>
              <a:t>or </a:t>
            </a:r>
            <a:r>
              <a:rPr lang="en-US" sz="1600" dirty="0">
                <a:latin typeface="+mn-lt"/>
              </a:rPr>
              <a:t>CLOSE-WAIT </a:t>
            </a:r>
            <a:r>
              <a:rPr lang="en-US" sz="1600" b="0" dirty="0">
                <a:latin typeface="+mn-lt"/>
              </a:rPr>
              <a:t>in a common scenario.</a:t>
            </a:r>
          </a:p>
          <a:p>
            <a:pPr algn="just">
              <a:defRPr/>
            </a:pPr>
            <a:endParaRPr lang="en-US" sz="1600" b="0" dirty="0">
              <a:latin typeface="+mn-lt"/>
            </a:endParaRPr>
          </a:p>
          <a:p>
            <a:pPr algn="just">
              <a:defRPr/>
            </a:pPr>
            <a:r>
              <a:rPr lang="en-US" sz="1600" b="0" dirty="0">
                <a:latin typeface="+mn-lt"/>
              </a:rPr>
              <a:t>After receiving the ACK segment, each end moves to the </a:t>
            </a:r>
            <a:r>
              <a:rPr lang="en-US" sz="1600" dirty="0">
                <a:latin typeface="+mn-lt"/>
              </a:rPr>
              <a:t>TIME-WAIT </a:t>
            </a:r>
            <a:r>
              <a:rPr lang="en-US" sz="1600" b="0" dirty="0">
                <a:latin typeface="+mn-lt"/>
              </a:rPr>
              <a:t>state. </a:t>
            </a:r>
          </a:p>
          <a:p>
            <a:pPr algn="just">
              <a:defRPr/>
            </a:pPr>
            <a:endParaRPr lang="en-US" sz="1600" b="0" dirty="0">
              <a:latin typeface="+mn-lt"/>
            </a:endParaRPr>
          </a:p>
          <a:p>
            <a:pPr algn="just">
              <a:defRPr/>
            </a:pPr>
            <a:r>
              <a:rPr lang="en-US" sz="1600" b="0" dirty="0">
                <a:latin typeface="+mn-lt"/>
              </a:rPr>
              <a:t>Note that this duration is required for both ends because each end has sent an ACK that may get lost. </a:t>
            </a:r>
          </a:p>
          <a:p>
            <a:pPr algn="just">
              <a:defRPr/>
            </a:pPr>
            <a:endParaRPr lang="en-US" sz="1600" b="0" dirty="0">
              <a:latin typeface="+mn-lt"/>
            </a:endParaRPr>
          </a:p>
        </p:txBody>
      </p:sp>
      <p:sp>
        <p:nvSpPr>
          <p:cNvPr id="200717" name="Rectangle 2"/>
          <p:cNvSpPr>
            <a:spLocks noChangeArrowheads="1"/>
          </p:cNvSpPr>
          <p:nvPr/>
        </p:nvSpPr>
        <p:spPr bwMode="auto">
          <a:xfrm>
            <a:off x="1346200" y="565150"/>
            <a:ext cx="270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Simultaneous Close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945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BA8274-CF1E-4275-B52F-60FAA402757B}" type="slidenum">
              <a:rPr lang="en-US" altLang="zh-TW" b="0" smtClean="0">
                <a:ea typeface="新細明體" charset="-120"/>
              </a:rPr>
              <a:pPr/>
              <a:t>87</a:t>
            </a:fld>
            <a:endParaRPr lang="en-US" altLang="zh-TW" b="0">
              <a:ea typeface="新細明體" charset="-120"/>
            </a:endParaRPr>
          </a:p>
        </p:txBody>
      </p:sp>
      <p:sp>
        <p:nvSpPr>
          <p:cNvPr id="19456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Simultaneous close</a:t>
            </a:r>
          </a:p>
        </p:txBody>
      </p:sp>
      <p:sp>
        <p:nvSpPr>
          <p:cNvPr id="19456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45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456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45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45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457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sp>
        <p:nvSpPr>
          <p:cNvPr id="1945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charset="-120"/>
            </a:endParaRPr>
          </a:p>
        </p:txBody>
      </p:sp>
      <p:pic>
        <p:nvPicPr>
          <p:cNvPr id="1945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1066800"/>
            <a:ext cx="6992937"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73" name="Freeform 11"/>
          <p:cNvSpPr>
            <a:spLocks/>
          </p:cNvSpPr>
          <p:nvPr/>
        </p:nvSpPr>
        <p:spPr bwMode="auto">
          <a:xfrm>
            <a:off x="5026025" y="2444750"/>
            <a:ext cx="1001713" cy="1614488"/>
          </a:xfrm>
          <a:custGeom>
            <a:avLst/>
            <a:gdLst>
              <a:gd name="T0" fmla="*/ 2147483646 w 631"/>
              <a:gd name="T1" fmla="*/ 2147483646 h 1017"/>
              <a:gd name="T2" fmla="*/ 2147483646 w 631"/>
              <a:gd name="T3" fmla="*/ 2147483646 h 1017"/>
              <a:gd name="T4" fmla="*/ 2147483646 w 631"/>
              <a:gd name="T5" fmla="*/ 2147483646 h 1017"/>
              <a:gd name="T6" fmla="*/ 2147483646 w 631"/>
              <a:gd name="T7" fmla="*/ 2147483646 h 1017"/>
              <a:gd name="T8" fmla="*/ 2147483646 w 631"/>
              <a:gd name="T9" fmla="*/ 2147483646 h 1017"/>
              <a:gd name="T10" fmla="*/ 2147483646 w 631"/>
              <a:gd name="T11" fmla="*/ 2147483646 h 1017"/>
              <a:gd name="T12" fmla="*/ 2147483646 w 631"/>
              <a:gd name="T13" fmla="*/ 2147483646 h 1017"/>
              <a:gd name="T14" fmla="*/ 2147483646 w 631"/>
              <a:gd name="T15" fmla="*/ 2147483646 h 1017"/>
              <a:gd name="T16" fmla="*/ 2147483646 w 631"/>
              <a:gd name="T17" fmla="*/ 2147483646 h 1017"/>
              <a:gd name="T18" fmla="*/ 2147483646 w 631"/>
              <a:gd name="T19" fmla="*/ 2147483646 h 10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1" h="1017">
                <a:moveTo>
                  <a:pt x="552" y="66"/>
                </a:moveTo>
                <a:cubicBezTo>
                  <a:pt x="501" y="57"/>
                  <a:pt x="325" y="0"/>
                  <a:pt x="238" y="13"/>
                </a:cubicBezTo>
                <a:cubicBezTo>
                  <a:pt x="151" y="26"/>
                  <a:pt x="56" y="77"/>
                  <a:pt x="28" y="144"/>
                </a:cubicBezTo>
                <a:cubicBezTo>
                  <a:pt x="0" y="211"/>
                  <a:pt x="24" y="357"/>
                  <a:pt x="72" y="415"/>
                </a:cubicBezTo>
                <a:cubicBezTo>
                  <a:pt x="120" y="473"/>
                  <a:pt x="240" y="475"/>
                  <a:pt x="316" y="493"/>
                </a:cubicBezTo>
                <a:cubicBezTo>
                  <a:pt x="392" y="511"/>
                  <a:pt x="477" y="482"/>
                  <a:pt x="526" y="520"/>
                </a:cubicBezTo>
                <a:cubicBezTo>
                  <a:pt x="575" y="558"/>
                  <a:pt x="603" y="656"/>
                  <a:pt x="613" y="720"/>
                </a:cubicBezTo>
                <a:cubicBezTo>
                  <a:pt x="623" y="784"/>
                  <a:pt x="631" y="856"/>
                  <a:pt x="587" y="904"/>
                </a:cubicBezTo>
                <a:cubicBezTo>
                  <a:pt x="543" y="952"/>
                  <a:pt x="441" y="999"/>
                  <a:pt x="351" y="1008"/>
                </a:cubicBezTo>
                <a:cubicBezTo>
                  <a:pt x="261" y="1017"/>
                  <a:pt x="97" y="965"/>
                  <a:pt x="46" y="956"/>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966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7B6C9A-B139-4D35-A64E-BDE18F7FAA8D}" type="slidenum">
              <a:rPr lang="en-US" altLang="zh-TW" b="0" smtClean="0">
                <a:ea typeface="新細明體" charset="-120"/>
              </a:rPr>
              <a:pPr/>
              <a:t>88</a:t>
            </a:fld>
            <a:endParaRPr lang="en-US" altLang="zh-TW" b="0">
              <a:ea typeface="新細明體" charset="-120"/>
            </a:endParaRPr>
          </a:p>
        </p:txBody>
      </p:sp>
      <p:sp>
        <p:nvSpPr>
          <p:cNvPr id="19661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66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661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66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661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661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66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42913" y="1304925"/>
            <a:ext cx="8226425" cy="2554545"/>
          </a:xfrm>
          <a:prstGeom prst="rect">
            <a:avLst/>
          </a:prstGeom>
        </p:spPr>
        <p:txBody>
          <a:bodyPr>
            <a:spAutoFit/>
          </a:bodyPr>
          <a:lstStyle/>
          <a:p>
            <a:pPr algn="just">
              <a:defRPr/>
            </a:pPr>
            <a:r>
              <a:rPr lang="en-US" sz="1600" b="0" dirty="0">
                <a:solidFill>
                  <a:srgbClr val="000000"/>
                </a:solidFill>
                <a:latin typeface="+mn-lt"/>
              </a:rPr>
              <a:t>Destination port number in the SYN segment defines a server that is not in the </a:t>
            </a:r>
            <a:r>
              <a:rPr lang="en-US" sz="1600" dirty="0">
                <a:latin typeface="+mn-lt"/>
              </a:rPr>
              <a:t>LISTEN</a:t>
            </a:r>
            <a:r>
              <a:rPr lang="en-US" sz="1600" dirty="0">
                <a:solidFill>
                  <a:srgbClr val="FF00FF"/>
                </a:solidFill>
                <a:latin typeface="+mn-lt"/>
              </a:rPr>
              <a:t> </a:t>
            </a:r>
            <a:r>
              <a:rPr lang="en-US" sz="1600" b="0" dirty="0">
                <a:solidFill>
                  <a:srgbClr val="000000"/>
                </a:solidFill>
                <a:latin typeface="+mn-lt"/>
              </a:rPr>
              <a:t>state at the moment.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The server TCP, after receiving the SYN segment sends an RST+ACK segment that acknowledges the SYN segment, and, at the same time, resets (denies) the connection.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It goes to the </a:t>
            </a:r>
            <a:r>
              <a:rPr lang="en-US" sz="1600" dirty="0">
                <a:latin typeface="+mn-lt"/>
              </a:rPr>
              <a:t>LISTEN</a:t>
            </a:r>
            <a:r>
              <a:rPr lang="en-US" sz="1600" dirty="0">
                <a:solidFill>
                  <a:srgbClr val="FF00FF"/>
                </a:solidFill>
                <a:latin typeface="+mn-lt"/>
              </a:rPr>
              <a:t> </a:t>
            </a:r>
            <a:r>
              <a:rPr lang="en-US" sz="1600" b="0" dirty="0">
                <a:solidFill>
                  <a:srgbClr val="000000"/>
                </a:solidFill>
                <a:latin typeface="+mn-lt"/>
              </a:rPr>
              <a:t>state to wait for another connection. </a:t>
            </a:r>
          </a:p>
          <a:p>
            <a:pPr algn="just">
              <a:defRPr/>
            </a:pPr>
            <a:endParaRPr lang="en-US" sz="1600" b="0" dirty="0">
              <a:solidFill>
                <a:srgbClr val="000000"/>
              </a:solidFill>
              <a:latin typeface="+mn-lt"/>
            </a:endParaRPr>
          </a:p>
          <a:p>
            <a:pPr algn="just">
              <a:defRPr/>
            </a:pPr>
            <a:r>
              <a:rPr lang="en-US" sz="1600" b="0" dirty="0">
                <a:solidFill>
                  <a:srgbClr val="000000"/>
                </a:solidFill>
                <a:latin typeface="+mn-lt"/>
              </a:rPr>
              <a:t>The client, after receiving the RST+ACK, goes to the </a:t>
            </a:r>
            <a:r>
              <a:rPr lang="en-US" sz="1600" dirty="0">
                <a:latin typeface="+mn-lt"/>
              </a:rPr>
              <a:t>CLOSED</a:t>
            </a:r>
            <a:r>
              <a:rPr lang="en-US" sz="1600" dirty="0">
                <a:solidFill>
                  <a:srgbClr val="FF00FF"/>
                </a:solidFill>
                <a:latin typeface="+mn-lt"/>
              </a:rPr>
              <a:t> </a:t>
            </a:r>
            <a:r>
              <a:rPr lang="en-US" sz="1600" b="0" dirty="0">
                <a:solidFill>
                  <a:srgbClr val="000000"/>
                </a:solidFill>
                <a:latin typeface="+mn-lt"/>
              </a:rPr>
              <a:t>state.</a:t>
            </a:r>
          </a:p>
          <a:p>
            <a:pPr algn="just">
              <a:defRPr/>
            </a:pPr>
            <a:endParaRPr lang="en-US" sz="1600" b="0" dirty="0">
              <a:solidFill>
                <a:srgbClr val="000000"/>
              </a:solidFill>
              <a:latin typeface="+mn-lt"/>
            </a:endParaRPr>
          </a:p>
        </p:txBody>
      </p:sp>
      <p:sp>
        <p:nvSpPr>
          <p:cNvPr id="204813" name="Rectangle 2"/>
          <p:cNvSpPr>
            <a:spLocks noChangeArrowheads="1"/>
          </p:cNvSpPr>
          <p:nvPr/>
        </p:nvSpPr>
        <p:spPr bwMode="auto">
          <a:xfrm>
            <a:off x="1346200" y="622300"/>
            <a:ext cx="299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Denying a Connection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1986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FD9FD2-C25C-48B4-9BAF-FFCE45F3A97C}" type="slidenum">
              <a:rPr lang="en-US" altLang="zh-TW" b="0" smtClean="0">
                <a:ea typeface="新細明體" charset="-120"/>
              </a:rPr>
              <a:pPr/>
              <a:t>89</a:t>
            </a:fld>
            <a:endParaRPr lang="en-US" altLang="zh-TW" b="0">
              <a:ea typeface="新細明體" charset="-120"/>
            </a:endParaRPr>
          </a:p>
        </p:txBody>
      </p:sp>
      <p:sp>
        <p:nvSpPr>
          <p:cNvPr id="1986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Denying a connection</a:t>
            </a:r>
          </a:p>
        </p:txBody>
      </p:sp>
      <p:sp>
        <p:nvSpPr>
          <p:cNvPr id="1986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86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86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86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86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86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1986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19866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09663"/>
            <a:ext cx="6892925"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8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EDF14F-C551-4ED8-BFA8-B141B7FB1E33}" type="slidenum">
              <a:rPr lang="en-US" altLang="zh-TW" b="0" smtClean="0">
                <a:ea typeface="新細明體" charset="-120"/>
              </a:rPr>
              <a:pPr/>
              <a:t>9</a:t>
            </a:fld>
            <a:endParaRPr lang="en-US" altLang="zh-TW" b="0">
              <a:ea typeface="新細明體" charset="-120"/>
            </a:endParaRPr>
          </a:p>
        </p:txBody>
      </p:sp>
      <p:sp>
        <p:nvSpPr>
          <p:cNvPr id="286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Sending and receiving buffers</a:t>
            </a:r>
          </a:p>
        </p:txBody>
      </p:sp>
      <p:sp>
        <p:nvSpPr>
          <p:cNvPr id="28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84" name="Rectangle 1"/>
          <p:cNvSpPr>
            <a:spLocks noChangeArrowheads="1"/>
          </p:cNvSpPr>
          <p:nvPr/>
        </p:nvSpPr>
        <p:spPr bwMode="auto">
          <a:xfrm>
            <a:off x="357188" y="1069975"/>
            <a:ext cx="85899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At the sender, the buffer has three types of chambers. </a:t>
            </a:r>
          </a:p>
          <a:p>
            <a:pPr algn="just"/>
            <a:endParaRPr lang="en-US" b="0"/>
          </a:p>
          <a:p>
            <a:pPr algn="just"/>
            <a:r>
              <a:rPr lang="en-US" b="0">
                <a:solidFill>
                  <a:srgbClr val="FF0000"/>
                </a:solidFill>
              </a:rPr>
              <a:t>white section : </a:t>
            </a:r>
            <a:r>
              <a:rPr lang="en-US" b="0"/>
              <a:t>contains empty chambers that can be filled by the sending process. </a:t>
            </a:r>
          </a:p>
          <a:p>
            <a:pPr algn="just"/>
            <a:endParaRPr lang="en-US" b="0"/>
          </a:p>
          <a:p>
            <a:pPr algn="just"/>
            <a:r>
              <a:rPr lang="en-US" b="0">
                <a:solidFill>
                  <a:srgbClr val="FF0000"/>
                </a:solidFill>
              </a:rPr>
              <a:t>colored area : </a:t>
            </a:r>
            <a:r>
              <a:rPr lang="en-US" b="0"/>
              <a:t>holds bytes that have been sent but not yet acknowledged. </a:t>
            </a:r>
          </a:p>
          <a:p>
            <a:pPr algn="just"/>
            <a:endParaRPr lang="en-US" b="0"/>
          </a:p>
          <a:p>
            <a:pPr algn="just"/>
            <a:r>
              <a:rPr lang="en-US" b="0">
                <a:solidFill>
                  <a:srgbClr val="FF0000"/>
                </a:solidFill>
              </a:rPr>
              <a:t>Shaded area : </a:t>
            </a:r>
            <a:r>
              <a:rPr lang="en-US" b="0"/>
              <a:t>contains bytes to be sent by the sending TCP. </a:t>
            </a:r>
          </a:p>
          <a:p>
            <a:pPr algn="just"/>
            <a:endParaRPr lang="en-US" b="0"/>
          </a:p>
          <a:p>
            <a:pPr algn="just"/>
            <a:r>
              <a:rPr lang="en-US" b="0"/>
              <a:t>TCP may be able to send only part of this shaded section.  This could be due to the slowness of the receiving process, or congestion in the network. </a:t>
            </a:r>
          </a:p>
          <a:p>
            <a:pPr algn="just"/>
            <a:endParaRPr lang="en-US" b="0"/>
          </a:p>
          <a:p>
            <a:pPr algn="just"/>
            <a:r>
              <a:rPr lang="en-US" b="0"/>
              <a:t>At the receiver buffer is divided into two areas.</a:t>
            </a:r>
          </a:p>
          <a:p>
            <a:pPr algn="just"/>
            <a:endParaRPr lang="en-US" b="0"/>
          </a:p>
          <a:p>
            <a:pPr algn="just"/>
            <a:r>
              <a:rPr lang="en-US" b="0">
                <a:solidFill>
                  <a:srgbClr val="FF0000"/>
                </a:solidFill>
              </a:rPr>
              <a:t>white area : </a:t>
            </a:r>
            <a:r>
              <a:rPr lang="en-US" b="0"/>
              <a:t>contains empty chambers to be filled by bytes received from the network. </a:t>
            </a:r>
          </a:p>
          <a:p>
            <a:pPr algn="just"/>
            <a:endParaRPr lang="en-US" b="0"/>
          </a:p>
          <a:p>
            <a:pPr algn="just"/>
            <a:r>
              <a:rPr lang="en-US" b="0">
                <a:solidFill>
                  <a:srgbClr val="FF0000"/>
                </a:solidFill>
              </a:rPr>
              <a:t>colored sections : </a:t>
            </a:r>
            <a:r>
              <a:rPr lang="en-US" b="0"/>
              <a:t>contain received bytes that can be read by the receiving process.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007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9EB9D8-4F14-43B9-8375-24B544F5158D}" type="slidenum">
              <a:rPr lang="en-US" altLang="zh-TW" b="0" smtClean="0">
                <a:ea typeface="新細明體" charset="-120"/>
              </a:rPr>
              <a:pPr/>
              <a:t>90</a:t>
            </a:fld>
            <a:endParaRPr lang="en-US" altLang="zh-TW" b="0">
              <a:ea typeface="新細明體" charset="-120"/>
            </a:endParaRPr>
          </a:p>
        </p:txBody>
      </p:sp>
      <p:sp>
        <p:nvSpPr>
          <p:cNvPr id="2007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07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07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07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07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07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07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42913" y="1228725"/>
            <a:ext cx="8421687" cy="4031873"/>
          </a:xfrm>
          <a:prstGeom prst="rect">
            <a:avLst/>
          </a:prstGeom>
        </p:spPr>
        <p:txBody>
          <a:bodyPr>
            <a:spAutoFit/>
          </a:bodyPr>
          <a:lstStyle/>
          <a:p>
            <a:pPr algn="just">
              <a:defRPr/>
            </a:pPr>
            <a:r>
              <a:rPr lang="en-US" sz="1600" b="0" dirty="0">
                <a:latin typeface="+mn-lt"/>
              </a:rPr>
              <a:t>A process can abort a connection instead of closing it. </a:t>
            </a:r>
          </a:p>
          <a:p>
            <a:pPr algn="just">
              <a:defRPr/>
            </a:pPr>
            <a:endParaRPr lang="en-US" sz="1600" b="0" dirty="0">
              <a:latin typeface="+mn-lt"/>
            </a:endParaRPr>
          </a:p>
          <a:p>
            <a:pPr algn="just">
              <a:defRPr/>
            </a:pPr>
            <a:r>
              <a:rPr lang="en-US" sz="1600" b="0" dirty="0">
                <a:latin typeface="+mn-lt"/>
              </a:rPr>
              <a:t>If the process has failed  or does not want the data in the queue to be sent. </a:t>
            </a:r>
          </a:p>
          <a:p>
            <a:pPr algn="just">
              <a:defRPr/>
            </a:pPr>
            <a:endParaRPr lang="en-US" sz="1600" b="0" dirty="0">
              <a:latin typeface="+mn-lt"/>
            </a:endParaRPr>
          </a:p>
          <a:p>
            <a:pPr algn="just">
              <a:defRPr/>
            </a:pPr>
            <a:r>
              <a:rPr lang="en-US" sz="1600" b="0" dirty="0">
                <a:latin typeface="+mn-lt"/>
              </a:rPr>
              <a:t>TCP may also want to abort the connection. This can happen if it receives a segment belonging to a previous connection (incarnation). </a:t>
            </a:r>
          </a:p>
          <a:p>
            <a:pPr algn="just">
              <a:defRPr/>
            </a:pPr>
            <a:endParaRPr lang="en-US" sz="1600" b="0" dirty="0">
              <a:latin typeface="+mn-lt"/>
            </a:endParaRPr>
          </a:p>
          <a:p>
            <a:pPr algn="just">
              <a:defRPr/>
            </a:pPr>
            <a:r>
              <a:rPr lang="en-US" sz="1600" b="0" dirty="0">
                <a:latin typeface="+mn-lt"/>
              </a:rPr>
              <a:t>In all of these cases, the TCP can send an RST segment to abort the connection. </a:t>
            </a:r>
          </a:p>
          <a:p>
            <a:pPr algn="just">
              <a:defRPr/>
            </a:pPr>
            <a:endParaRPr lang="en-US" sz="1600" b="0" dirty="0">
              <a:latin typeface="+mn-lt"/>
            </a:endParaRPr>
          </a:p>
          <a:p>
            <a:pPr algn="just">
              <a:defRPr/>
            </a:pPr>
            <a:r>
              <a:rPr lang="en-US" sz="1600" b="0" dirty="0">
                <a:latin typeface="+mn-lt"/>
              </a:rPr>
              <a:t>Its TCP sends an RST+ACK segment and throws away all data in the queue. The server TCP also throws away all queued data and informs the server process via an error message. </a:t>
            </a:r>
          </a:p>
          <a:p>
            <a:pPr algn="just">
              <a:defRPr/>
            </a:pPr>
            <a:endParaRPr lang="en-US" sz="1600" b="0" dirty="0">
              <a:latin typeface="+mn-lt"/>
            </a:endParaRPr>
          </a:p>
          <a:p>
            <a:pPr algn="just">
              <a:defRPr/>
            </a:pPr>
            <a:r>
              <a:rPr lang="en-US" sz="1600" b="0" dirty="0">
                <a:latin typeface="+mn-lt"/>
              </a:rPr>
              <a:t>Both TCPs go to the </a:t>
            </a:r>
            <a:r>
              <a:rPr lang="en-US" sz="1600" dirty="0">
                <a:latin typeface="+mn-lt"/>
              </a:rPr>
              <a:t>CLOSED </a:t>
            </a:r>
            <a:r>
              <a:rPr lang="en-US" sz="1600" b="0" dirty="0">
                <a:latin typeface="+mn-lt"/>
              </a:rPr>
              <a:t>state immediately. </a:t>
            </a:r>
          </a:p>
          <a:p>
            <a:pPr algn="just">
              <a:defRPr/>
            </a:pPr>
            <a:endParaRPr lang="en-US" sz="1600" b="0" dirty="0">
              <a:latin typeface="+mn-lt"/>
            </a:endParaRPr>
          </a:p>
          <a:p>
            <a:pPr algn="just">
              <a:defRPr/>
            </a:pPr>
            <a:r>
              <a:rPr lang="en-US" sz="1600" b="0" dirty="0">
                <a:latin typeface="+mn-lt"/>
              </a:rPr>
              <a:t>no ACK segment is generated in response to the RST segment.</a:t>
            </a:r>
            <a:endParaRPr lang="en-US" sz="1600" dirty="0">
              <a:latin typeface="+mn-lt"/>
            </a:endParaRPr>
          </a:p>
        </p:txBody>
      </p:sp>
      <p:sp>
        <p:nvSpPr>
          <p:cNvPr id="208909" name="Rectangle 2"/>
          <p:cNvSpPr>
            <a:spLocks noChangeArrowheads="1"/>
          </p:cNvSpPr>
          <p:nvPr/>
        </p:nvSpPr>
        <p:spPr bwMode="auto">
          <a:xfrm>
            <a:off x="1385888" y="641350"/>
            <a:ext cx="3054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sz="2000" dirty="0">
                <a:latin typeface="+mn-lt"/>
              </a:rPr>
              <a:t>Aborting a Connection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charset="-120"/>
              </a:rPr>
              <a:t>TCP/IP Protocol Suite</a:t>
            </a:r>
          </a:p>
        </p:txBody>
      </p:sp>
      <p:sp>
        <p:nvSpPr>
          <p:cNvPr id="2027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8DAF81-C5F5-4CE0-AC1E-86157C2FAAF0}" type="slidenum">
              <a:rPr lang="en-US" altLang="zh-TW" b="0" smtClean="0">
                <a:ea typeface="新細明體" charset="-120"/>
              </a:rPr>
              <a:pPr/>
              <a:t>91</a:t>
            </a:fld>
            <a:endParaRPr lang="en-US" altLang="zh-TW" b="0">
              <a:ea typeface="新細明體" charset="-120"/>
            </a:endParaRPr>
          </a:p>
        </p:txBody>
      </p:sp>
      <p:sp>
        <p:nvSpPr>
          <p:cNvPr id="20275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Aborting a connection</a:t>
            </a:r>
          </a:p>
        </p:txBody>
      </p:sp>
      <p:sp>
        <p:nvSpPr>
          <p:cNvPr id="20275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27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275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27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27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276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27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20276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636713"/>
            <a:ext cx="8066088"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715&quot;/&gt;&lt;/object&gt;&lt;object type=&quot;3&quot; unique_id=&quot;10005&quot;&gt;&lt;property id=&quot;20148&quot; value=&quot;5&quot;/&gt;&lt;property id=&quot;20300&quot; value=&quot;Slide 2 - &amp;quot;OBJECTIVES:&amp;quot;&quot;/&gt;&lt;property id=&quot;20307&quot; value=&quot;716&quot;/&gt;&lt;/object&gt;&lt;object type=&quot;3&quot; unique_id=&quot;10006&quot;&gt;&lt;property id=&quot;20148&quot; value=&quot;5&quot;/&gt;&lt;property id=&quot;20300&quot; value=&quot;Slide 3 - &amp;quot;OBJECTIVES (continued):&amp;quot;&quot;/&gt;&lt;property id=&quot;20307&quot; value=&quot;726&quot;/&gt;&lt;/object&gt;&lt;object type=&quot;3&quot; unique_id=&quot;10007&quot;&gt;&lt;property id=&quot;20148&quot; value=&quot;5&quot;/&gt;&lt;property id=&quot;20300&quot; value=&quot;Slide 4&quot;/&gt;&lt;property id=&quot;20307&quot; value=&quot;717&quot;/&gt;&lt;/object&gt;&lt;object type=&quot;3&quot; unique_id=&quot;10008&quot;&gt;&lt;property id=&quot;20148&quot; value=&quot;5&quot;/&gt;&lt;property id=&quot;20300&quot; value=&quot;Slide 5&quot;/&gt;&lt;property id=&quot;20307&quot; value=&quot;718&quot;/&gt;&lt;/object&gt;&lt;object type=&quot;3&quot; unique_id=&quot;10009&quot;&gt;&lt;property id=&quot;20148&quot; value=&quot;5&quot;/&gt;&lt;property id=&quot;20300&quot; value=&quot;Slide 6&quot;/&gt;&lt;property id=&quot;20307&quot; value=&quot;720&quot;/&gt;&lt;/object&gt;&lt;object type=&quot;3&quot; unique_id=&quot;10010&quot;&gt;&lt;property id=&quot;20148&quot; value=&quot;5&quot;/&gt;&lt;property id=&quot;20300&quot; value=&quot;Slide 7&quot;/&gt;&lt;property id=&quot;20307&quot; value=&quot;713&quot;/&gt;&lt;/object&gt;&lt;object type=&quot;3&quot; unique_id=&quot;10011&quot;&gt;&lt;property id=&quot;20148&quot; value=&quot;5&quot;/&gt;&lt;property id=&quot;20300&quot; value=&quot;Slide 8&quot;/&gt;&lt;property id=&quot;20307&quot; value=&quot;727&quot;/&gt;&lt;/object&gt;&lt;object type=&quot;3&quot; unique_id=&quot;10012&quot;&gt;&lt;property id=&quot;20148&quot; value=&quot;5&quot;/&gt;&lt;property id=&quot;20300&quot; value=&quot;Slide 9&quot;/&gt;&lt;property id=&quot;20307&quot; value=&quot;661&quot;/&gt;&lt;/object&gt;&lt;object type=&quot;3&quot; unique_id=&quot;10013&quot;&gt;&lt;property id=&quot;20148&quot; value=&quot;5&quot;/&gt;&lt;property id=&quot;20300&quot; value=&quot;Slide 10&quot;/&gt;&lt;property id=&quot;20307&quot; value=&quot;662&quot;/&gt;&lt;/object&gt;&lt;object type=&quot;3&quot; unique_id=&quot;10014&quot;&gt;&lt;property id=&quot;20148&quot; value=&quot;5&quot;/&gt;&lt;property id=&quot;20300&quot; value=&quot;Slide 11&quot;/&gt;&lt;property id=&quot;20307&quot; value=&quot;663&quot;/&gt;&lt;/object&gt;&lt;object type=&quot;3&quot; unique_id=&quot;10015&quot;&gt;&lt;property id=&quot;20148&quot; value=&quot;5&quot;/&gt;&lt;property id=&quot;20300&quot; value=&quot;Slide 12&quot;/&gt;&lt;property id=&quot;20307&quot; value=&quot;728&quot;/&gt;&lt;/object&gt;&lt;object type=&quot;3&quot; unique_id=&quot;10016&quot;&gt;&lt;property id=&quot;20148&quot; value=&quot;5&quot;/&gt;&lt;property id=&quot;20300&quot; value=&quot;Slide 13&quot;/&gt;&lt;property id=&quot;20307&quot; value=&quot;729&quot;/&gt;&lt;/object&gt;&lt;object type=&quot;3&quot; unique_id=&quot;10017&quot;&gt;&lt;property id=&quot;20148&quot; value=&quot;5&quot;/&gt;&lt;property id=&quot;20300&quot; value=&quot;Slide 14&quot;/&gt;&lt;property id=&quot;20307&quot; value=&quot;730&quot;/&gt;&lt;/object&gt;&lt;object type=&quot;3&quot; unique_id=&quot;10018&quot;&gt;&lt;property id=&quot;20148&quot; value=&quot;5&quot;/&gt;&lt;property id=&quot;20300&quot; value=&quot;Slide 15&quot;/&gt;&lt;property id=&quot;20307&quot; value=&quot;731&quot;/&gt;&lt;/object&gt;&lt;object type=&quot;3&quot; unique_id=&quot;10019&quot;&gt;&lt;property id=&quot;20148&quot; value=&quot;5&quot;/&gt;&lt;property id=&quot;20300&quot; value=&quot;Slide 16&quot;/&gt;&lt;property id=&quot;20307&quot; value=&quot;732&quot;/&gt;&lt;/object&gt;&lt;object type=&quot;3&quot; unique_id=&quot;10020&quot;&gt;&lt;property id=&quot;20148&quot; value=&quot;5&quot;/&gt;&lt;property id=&quot;20300&quot; value=&quot;Slide 17&quot;/&gt;&lt;property id=&quot;20307&quot; value=&quot;733&quot;/&gt;&lt;/object&gt;&lt;object type=&quot;3&quot; unique_id=&quot;10021&quot;&gt;&lt;property id=&quot;20148&quot; value=&quot;5&quot;/&gt;&lt;property id=&quot;20300&quot; value=&quot;Slide 18&quot;/&gt;&lt;property id=&quot;20307&quot; value=&quot;734&quot;/&gt;&lt;/object&gt;&lt;object type=&quot;3&quot; unique_id=&quot;10022&quot;&gt;&lt;property id=&quot;20148&quot; value=&quot;5&quot;/&gt;&lt;property id=&quot;20300&quot; value=&quot;Slide 19&quot;/&gt;&lt;property id=&quot;20307&quot; value=&quot;735&quot;/&gt;&lt;/object&gt;&lt;object type=&quot;3&quot; unique_id=&quot;10023&quot;&gt;&lt;property id=&quot;20148&quot; value=&quot;5&quot;/&gt;&lt;property id=&quot;20300&quot; value=&quot;Slide 20&quot;/&gt;&lt;property id=&quot;20307&quot; value=&quot;664&quot;/&gt;&lt;/object&gt;&lt;object type=&quot;3&quot; unique_id=&quot;10024&quot;&gt;&lt;property id=&quot;20148&quot; value=&quot;5&quot;/&gt;&lt;property id=&quot;20300&quot; value=&quot;Slide 21&quot;/&gt;&lt;property id=&quot;20307&quot; value=&quot;665&quot;/&gt;&lt;/object&gt;&lt;object type=&quot;3&quot; unique_id=&quot;10025&quot;&gt;&lt;property id=&quot;20148&quot; value=&quot;5&quot;/&gt;&lt;property id=&quot;20300&quot; value=&quot;Slide 22&quot;/&gt;&lt;property id=&quot;20307&quot; value=&quot;666&quot;/&gt;&lt;/object&gt;&lt;object type=&quot;3&quot; unique_id=&quot;10026&quot;&gt;&lt;property id=&quot;20148&quot; value=&quot;5&quot;/&gt;&lt;property id=&quot;20300&quot; value=&quot;Slide 23&quot;/&gt;&lt;property id=&quot;20307&quot; value=&quot;736&quot;/&gt;&lt;/object&gt;&lt;object type=&quot;3&quot; unique_id=&quot;10027&quot;&gt;&lt;property id=&quot;20148&quot; value=&quot;5&quot;/&gt;&lt;property id=&quot;20300&quot; value=&quot;Slide 24&quot;/&gt;&lt;property id=&quot;20307&quot; value=&quot;667&quot;/&gt;&lt;/object&gt;&lt;object type=&quot;3&quot; unique_id=&quot;10028&quot;&gt;&lt;property id=&quot;20148&quot; value=&quot;5&quot;/&gt;&lt;property id=&quot;20300&quot; value=&quot;Slide 25&quot;/&gt;&lt;property id=&quot;20307&quot; value=&quot;737&quot;/&gt;&lt;/object&gt;&lt;object type=&quot;3&quot; unique_id=&quot;10029&quot;&gt;&lt;property id=&quot;20148&quot; value=&quot;5&quot;/&gt;&lt;property id=&quot;20300&quot; value=&quot;Slide 26&quot;/&gt;&lt;property id=&quot;20307&quot; value=&quot;738&quot;/&gt;&lt;/object&gt;&lt;object type=&quot;3&quot; unique_id=&quot;10030&quot;&gt;&lt;property id=&quot;20148&quot; value=&quot;5&quot;/&gt;&lt;property id=&quot;20300&quot; value=&quot;Slide 27&quot;/&gt;&lt;property id=&quot;20307&quot; value=&quot;668&quot;/&gt;&lt;/object&gt;&lt;object type=&quot;3&quot; unique_id=&quot;10031&quot;&gt;&lt;property id=&quot;20148&quot; value=&quot;5&quot;/&gt;&lt;property id=&quot;20300&quot; value=&quot;Slide 28&quot;/&gt;&lt;property id=&quot;20307&quot; value=&quot;739&quot;/&gt;&lt;/object&gt;&lt;object type=&quot;3&quot; unique_id=&quot;10032&quot;&gt;&lt;property id=&quot;20148&quot; value=&quot;5&quot;/&gt;&lt;property id=&quot;20300&quot; value=&quot;Slide 29&quot;/&gt;&lt;property id=&quot;20307&quot; value=&quot;740&quot;/&gt;&lt;/object&gt;&lt;object type=&quot;3&quot; unique_id=&quot;10033&quot;&gt;&lt;property id=&quot;20148&quot; value=&quot;5&quot;/&gt;&lt;property id=&quot;20300&quot; value=&quot;Slide 30&quot;/&gt;&lt;property id=&quot;20307&quot; value=&quot;741&quot;/&gt;&lt;/object&gt;&lt;object type=&quot;3&quot; unique_id=&quot;10034&quot;&gt;&lt;property id=&quot;20148&quot; value=&quot;5&quot;/&gt;&lt;property id=&quot;20300&quot; value=&quot;Slide 31&quot;/&gt;&lt;property id=&quot;20307&quot; value=&quot;669&quot;/&gt;&lt;/object&gt;&lt;object type=&quot;3&quot; unique_id=&quot;10035&quot;&gt;&lt;property id=&quot;20148&quot; value=&quot;5&quot;/&gt;&lt;property id=&quot;20300&quot; value=&quot;Slide 32&quot;/&gt;&lt;property id=&quot;20307&quot; value=&quot;670&quot;/&gt;&lt;/object&gt;&lt;object type=&quot;3&quot; unique_id=&quot;10036&quot;&gt;&lt;property id=&quot;20148&quot; value=&quot;5&quot;/&gt;&lt;property id=&quot;20300&quot; value=&quot;Slide 33&quot;/&gt;&lt;property id=&quot;20307&quot; value=&quot;742&quot;/&gt;&lt;/object&gt;&lt;object type=&quot;3&quot; unique_id=&quot;10037&quot;&gt;&lt;property id=&quot;20148&quot; value=&quot;5&quot;/&gt;&lt;property id=&quot;20300&quot; value=&quot;Slide 34&quot;/&gt;&lt;property id=&quot;20307&quot; value=&quot;743&quot;/&gt;&lt;/object&gt;&lt;object type=&quot;3&quot; unique_id=&quot;10038&quot;&gt;&lt;property id=&quot;20148&quot; value=&quot;5&quot;/&gt;&lt;property id=&quot;20300&quot; value=&quot;Slide 35&quot;/&gt;&lt;property id=&quot;20307&quot; value=&quot;671&quot;/&gt;&lt;/object&gt;&lt;object type=&quot;3&quot; unique_id=&quot;10039&quot;&gt;&lt;property id=&quot;20148&quot; value=&quot;5&quot;/&gt;&lt;property id=&quot;20300&quot; value=&quot;Slide 36&quot;/&gt;&lt;property id=&quot;20307&quot; value=&quot;744&quot;/&gt;&lt;/object&gt;&lt;object type=&quot;3&quot; unique_id=&quot;10040&quot;&gt;&lt;property id=&quot;20148&quot; value=&quot;5&quot;/&gt;&lt;property id=&quot;20300&quot; value=&quot;Slide 37&quot;/&gt;&lt;property id=&quot;20307&quot; value=&quot;745&quot;/&gt;&lt;/object&gt;&lt;object type=&quot;3&quot; unique_id=&quot;10041&quot;&gt;&lt;property id=&quot;20148&quot; value=&quot;5&quot;/&gt;&lt;property id=&quot;20300&quot; value=&quot;Slide 38&quot;/&gt;&lt;property id=&quot;20307&quot; value=&quot;672&quot;/&gt;&lt;/object&gt;&lt;object type=&quot;3&quot; unique_id=&quot;10042&quot;&gt;&lt;property id=&quot;20148&quot; value=&quot;5&quot;/&gt;&lt;property id=&quot;20300&quot; value=&quot;Slide 39&quot;/&gt;&lt;property id=&quot;20307&quot; value=&quot;746&quot;/&gt;&lt;/object&gt;&lt;object type=&quot;3&quot; unique_id=&quot;10043&quot;&gt;&lt;property id=&quot;20148&quot; value=&quot;5&quot;/&gt;&lt;property id=&quot;20300&quot; value=&quot;Slide 40&quot;/&gt;&lt;property id=&quot;20307&quot; value=&quot;747&quot;/&gt;&lt;/object&gt;&lt;object type=&quot;3&quot; unique_id=&quot;10044&quot;&gt;&lt;property id=&quot;20148&quot; value=&quot;5&quot;/&gt;&lt;property id=&quot;20300&quot; value=&quot;Slide 41&quot;/&gt;&lt;property id=&quot;20307&quot; value=&quot;673&quot;/&gt;&lt;/object&gt;&lt;object type=&quot;3&quot; unique_id=&quot;10045&quot;&gt;&lt;property id=&quot;20148&quot; value=&quot;5&quot;/&gt;&lt;property id=&quot;20300&quot; value=&quot;Slide 42&quot;/&gt;&lt;property id=&quot;20307&quot; value=&quot;674&quot;/&gt;&lt;/object&gt;&lt;object type=&quot;3&quot; unique_id=&quot;10046&quot;&gt;&lt;property id=&quot;20148&quot; value=&quot;5&quot;/&gt;&lt;property id=&quot;20300&quot; value=&quot;Slide 43&quot;/&gt;&lt;property id=&quot;20307&quot; value=&quot;675&quot;/&gt;&lt;/object&gt;&lt;object type=&quot;3&quot; unique_id=&quot;10047&quot;&gt;&lt;property id=&quot;20148&quot; value=&quot;5&quot;/&gt;&lt;property id=&quot;20300&quot; value=&quot;Slide 44&quot;/&gt;&lt;property id=&quot;20307&quot; value=&quot;676&quot;/&gt;&lt;/object&gt;&lt;object type=&quot;3&quot; unique_id=&quot;10048&quot;&gt;&lt;property id=&quot;20148&quot; value=&quot;5&quot;/&gt;&lt;property id=&quot;20300&quot; value=&quot;Slide 45&quot;/&gt;&lt;property id=&quot;20307&quot; value=&quot;677&quot;/&gt;&lt;/object&gt;&lt;object type=&quot;3&quot; unique_id=&quot;10049&quot;&gt;&lt;property id=&quot;20148&quot; value=&quot;5&quot;/&gt;&lt;property id=&quot;20300&quot; value=&quot;Slide 46&quot;/&gt;&lt;property id=&quot;20307&quot; value=&quot;678&quot;/&gt;&lt;/object&gt;&lt;object type=&quot;3&quot; unique_id=&quot;10050&quot;&gt;&lt;property id=&quot;20148&quot; value=&quot;5&quot;/&gt;&lt;property id=&quot;20300&quot; value=&quot;Slide 47&quot;/&gt;&lt;property id=&quot;20307&quot; value=&quot;679&quot;/&gt;&lt;/object&gt;&lt;object type=&quot;3&quot; unique_id=&quot;10051&quot;&gt;&lt;property id=&quot;20148&quot; value=&quot;5&quot;/&gt;&lt;property id=&quot;20300&quot; value=&quot;Slide 48&quot;/&gt;&lt;property id=&quot;20307&quot; value=&quot;680&quot;/&gt;&lt;/object&gt;&lt;object type=&quot;3&quot; unique_id=&quot;10052&quot;&gt;&lt;property id=&quot;20148&quot; value=&quot;5&quot;/&gt;&lt;property id=&quot;20300&quot; value=&quot;Slide 49&quot;/&gt;&lt;property id=&quot;20307&quot; value=&quot;748&quot;/&gt;&lt;/object&gt;&lt;object type=&quot;3&quot; unique_id=&quot;10053&quot;&gt;&lt;property id=&quot;20148&quot; value=&quot;5&quot;/&gt;&lt;property id=&quot;20300&quot; value=&quot;Slide 50&quot;/&gt;&lt;property id=&quot;20307&quot; value=&quot;749&quot;/&gt;&lt;/object&gt;&lt;object type=&quot;3&quot; unique_id=&quot;10054&quot;&gt;&lt;property id=&quot;20148&quot; value=&quot;5&quot;/&gt;&lt;property id=&quot;20300&quot; value=&quot;Slide 51&quot;/&gt;&lt;property id=&quot;20307&quot; value=&quot;681&quot;/&gt;&lt;/object&gt;&lt;object type=&quot;3&quot; unique_id=&quot;10055&quot;&gt;&lt;property id=&quot;20148&quot; value=&quot;5&quot;/&gt;&lt;property id=&quot;20300&quot; value=&quot;Slide 52&quot;/&gt;&lt;property id=&quot;20307&quot; value=&quot;682&quot;/&gt;&lt;/object&gt;&lt;object type=&quot;3&quot; unique_id=&quot;10056&quot;&gt;&lt;property id=&quot;20148&quot; value=&quot;5&quot;/&gt;&lt;property id=&quot;20300&quot; value=&quot;Slide 53&quot;/&gt;&lt;property id=&quot;20307&quot; value=&quot;750&quot;/&gt;&lt;/object&gt;&lt;object type=&quot;3&quot; unique_id=&quot;10057&quot;&gt;&lt;property id=&quot;20148&quot; value=&quot;5&quot;/&gt;&lt;property id=&quot;20300&quot; value=&quot;Slide 54&quot;/&gt;&lt;property id=&quot;20307&quot; value=&quot;751&quot;/&gt;&lt;/object&gt;&lt;object type=&quot;3&quot; unique_id=&quot;10058&quot;&gt;&lt;property id=&quot;20148&quot; value=&quot;5&quot;/&gt;&lt;property id=&quot;20300&quot; value=&quot;Slide 55&quot;/&gt;&lt;property id=&quot;20307&quot; value=&quot;683&quot;/&gt;&lt;/object&gt;&lt;object type=&quot;3&quot; unique_id=&quot;10059&quot;&gt;&lt;property id=&quot;20148&quot; value=&quot;5&quot;/&gt;&lt;property id=&quot;20300&quot; value=&quot;Slide 56&quot;/&gt;&lt;property id=&quot;20307&quot; value=&quot;684&quot;/&gt;&lt;/object&gt;&lt;object type=&quot;3&quot; unique_id=&quot;10060&quot;&gt;&lt;property id=&quot;20148&quot; value=&quot;5&quot;/&gt;&lt;property id=&quot;20300&quot; value=&quot;Slide 57&quot;/&gt;&lt;property id=&quot;20307&quot; value=&quot;752&quot;/&gt;&lt;/object&gt;&lt;object type=&quot;3&quot; unique_id=&quot;10061&quot;&gt;&lt;property id=&quot;20148&quot; value=&quot;5&quot;/&gt;&lt;property id=&quot;20300&quot; value=&quot;Slide 58&quot;/&gt;&lt;property id=&quot;20307&quot; value=&quot;685&quot;/&gt;&lt;/object&gt;&lt;object type=&quot;3&quot; unique_id=&quot;10062&quot;&gt;&lt;property id=&quot;20148&quot; value=&quot;5&quot;/&gt;&lt;property id=&quot;20300&quot; value=&quot;Slide 59&quot;/&gt;&lt;property id=&quot;20307&quot; value=&quot;753&quot;/&gt;&lt;/object&gt;&lt;object type=&quot;3&quot; unique_id=&quot;10063&quot;&gt;&lt;property id=&quot;20148&quot; value=&quot;5&quot;/&gt;&lt;property id=&quot;20300&quot; value=&quot;Slide 60&quot;/&gt;&lt;property id=&quot;20307&quot; value=&quot;754&quot;/&gt;&lt;/object&gt;&lt;object type=&quot;3&quot; unique_id=&quot;10064&quot;&gt;&lt;property id=&quot;20148&quot; value=&quot;5&quot;/&gt;&lt;property id=&quot;20300&quot; value=&quot;Slide 61&quot;/&gt;&lt;property id=&quot;20307&quot; value=&quot;757&quot;/&gt;&lt;/object&gt;&lt;object type=&quot;3&quot; unique_id=&quot;10065&quot;&gt;&lt;property id=&quot;20148&quot; value=&quot;5&quot;/&gt;&lt;property id=&quot;20300&quot; value=&quot;Slide 62&quot;/&gt;&lt;property id=&quot;20307&quot; value=&quot;755&quot;/&gt;&lt;/object&gt;&lt;object type=&quot;3&quot; unique_id=&quot;10066&quot;&gt;&lt;property id=&quot;20148&quot; value=&quot;5&quot;/&gt;&lt;property id=&quot;20300&quot; value=&quot;Slide 63&quot;/&gt;&lt;property id=&quot;20307&quot; value=&quot;756&quot;/&gt;&lt;/object&gt;&lt;object type=&quot;3&quot; unique_id=&quot;10067&quot;&gt;&lt;property id=&quot;20148&quot; value=&quot;5&quot;/&gt;&lt;property id=&quot;20300&quot; value=&quot;Slide 64&quot;/&gt;&lt;property id=&quot;20307&quot; value=&quot;686&quot;/&gt;&lt;/object&gt;&lt;object type=&quot;3&quot; unique_id=&quot;10068&quot;&gt;&lt;property id=&quot;20148&quot; value=&quot;5&quot;/&gt;&lt;property id=&quot;20300&quot; value=&quot;Slide 65&quot;/&gt;&lt;property id=&quot;20307&quot; value=&quot;687&quot;/&gt;&lt;/object&gt;&lt;object type=&quot;3&quot; unique_id=&quot;10069&quot;&gt;&lt;property id=&quot;20148&quot; value=&quot;5&quot;/&gt;&lt;property id=&quot;20300&quot; value=&quot;Slide 66&quot;/&gt;&lt;property id=&quot;20307&quot; value=&quot;688&quot;/&gt;&lt;/object&gt;&lt;object type=&quot;3&quot; unique_id=&quot;10070&quot;&gt;&lt;property id=&quot;20148&quot; value=&quot;5&quot;/&gt;&lt;property id=&quot;20300&quot; value=&quot;Slide 67&quot;/&gt;&lt;property id=&quot;20307&quot; value=&quot;689&quot;/&gt;&lt;/object&gt;&lt;object type=&quot;3&quot; unique_id=&quot;10071&quot;&gt;&lt;property id=&quot;20148&quot; value=&quot;5&quot;/&gt;&lt;property id=&quot;20300&quot; value=&quot;Slide 68&quot;/&gt;&lt;property id=&quot;20307&quot; value=&quot;759&quot;/&gt;&lt;/object&gt;&lt;object type=&quot;3&quot; unique_id=&quot;10072&quot;&gt;&lt;property id=&quot;20148&quot; value=&quot;5&quot;/&gt;&lt;property id=&quot;20300&quot; value=&quot;Slide 69&quot;/&gt;&lt;property id=&quot;20307&quot; value=&quot;690&quot;/&gt;&lt;/object&gt;&lt;object type=&quot;3&quot; unique_id=&quot;10073&quot;&gt;&lt;property id=&quot;20148&quot; value=&quot;5&quot;/&gt;&lt;property id=&quot;20300&quot; value=&quot;Slide 70&quot;/&gt;&lt;property id=&quot;20307&quot; value=&quot;691&quot;/&gt;&lt;/object&gt;&lt;object type=&quot;3&quot; unique_id=&quot;10074&quot;&gt;&lt;property id=&quot;20148&quot; value=&quot;5&quot;/&gt;&lt;property id=&quot;20300&quot; value=&quot;Slide 71&quot;/&gt;&lt;property id=&quot;20307&quot; value=&quot;692&quot;/&gt;&lt;/object&gt;&lt;object type=&quot;3&quot; unique_id=&quot;10075&quot;&gt;&lt;property id=&quot;20148&quot; value=&quot;5&quot;/&gt;&lt;property id=&quot;20300&quot; value=&quot;Slide 72&quot;/&gt;&lt;property id=&quot;20307&quot; value=&quot;758&quot;/&gt;&lt;/object&gt;&lt;object type=&quot;3&quot; unique_id=&quot;10076&quot;&gt;&lt;property id=&quot;20148&quot; value=&quot;5&quot;/&gt;&lt;property id=&quot;20300&quot; value=&quot;Slide 73&quot;/&gt;&lt;property id=&quot;20307&quot; value=&quot;760&quot;/&gt;&lt;/object&gt;&lt;object type=&quot;3&quot; unique_id=&quot;10077&quot;&gt;&lt;property id=&quot;20148&quot; value=&quot;5&quot;/&gt;&lt;property id=&quot;20300&quot; value=&quot;Slide 74&quot;/&gt;&lt;property id=&quot;20307&quot; value=&quot;761&quot;/&gt;&lt;/object&gt;&lt;object type=&quot;3&quot; unique_id=&quot;10078&quot;&gt;&lt;property id=&quot;20148&quot; value=&quot;5&quot;/&gt;&lt;property id=&quot;20300&quot; value=&quot;Slide 75&quot;/&gt;&lt;property id=&quot;20307&quot; value=&quot;693&quot;/&gt;&lt;/object&gt;&lt;object type=&quot;3&quot; unique_id=&quot;10079&quot;&gt;&lt;property id=&quot;20148&quot; value=&quot;5&quot;/&gt;&lt;property id=&quot;20300&quot; value=&quot;Slide 76&quot;/&gt;&lt;property id=&quot;20307&quot; value=&quot;762&quot;/&gt;&lt;/object&gt;&lt;object type=&quot;3&quot; unique_id=&quot;10080&quot;&gt;&lt;property id=&quot;20148&quot; value=&quot;5&quot;/&gt;&lt;property id=&quot;20300&quot; value=&quot;Slide 77&quot;/&gt;&lt;property id=&quot;20307&quot; value=&quot;694&quot;/&gt;&lt;/object&gt;&lt;object type=&quot;3&quot; unique_id=&quot;10081&quot;&gt;&lt;property id=&quot;20148&quot; value=&quot;5&quot;/&gt;&lt;property id=&quot;20300&quot; value=&quot;Slide 78&quot;/&gt;&lt;property id=&quot;20307&quot; value=&quot;763&quot;/&gt;&lt;/object&gt;&lt;object type=&quot;3&quot; unique_id=&quot;10082&quot;&gt;&lt;property id=&quot;20148&quot; value=&quot;5&quot;/&gt;&lt;property id=&quot;20300&quot; value=&quot;Slide 79&quot;/&gt;&lt;property id=&quot;20307&quot; value=&quot;695&quot;/&gt;&lt;/object&gt;&lt;object type=&quot;3&quot; unique_id=&quot;10083&quot;&gt;&lt;property id=&quot;20148&quot; value=&quot;5&quot;/&gt;&lt;property id=&quot;20300&quot; value=&quot;Slide 80&quot;/&gt;&lt;property id=&quot;20307&quot; value=&quot;696&quot;/&gt;&lt;/object&gt;&lt;object type=&quot;3&quot; unique_id=&quot;10084&quot;&gt;&lt;property id=&quot;20148&quot; value=&quot;5&quot;/&gt;&lt;property id=&quot;20300&quot; value=&quot;Slide 81&quot;/&gt;&lt;property id=&quot;20307&quot; value=&quot;764&quot;/&gt;&lt;/object&gt;&lt;object type=&quot;3&quot; unique_id=&quot;10085&quot;&gt;&lt;property id=&quot;20148&quot; value=&quot;5&quot;/&gt;&lt;property id=&quot;20300&quot; value=&quot;Slide 82&quot;/&gt;&lt;property id=&quot;20307&quot; value=&quot;765&quot;/&gt;&lt;/object&gt;&lt;object type=&quot;3&quot; unique_id=&quot;10086&quot;&gt;&lt;property id=&quot;20148&quot; value=&quot;5&quot;/&gt;&lt;property id=&quot;20300&quot; value=&quot;Slide 83&quot;/&gt;&lt;property id=&quot;20307&quot; value=&quot;697&quot;/&gt;&lt;/object&gt;&lt;object type=&quot;3&quot; unique_id=&quot;10087&quot;&gt;&lt;property id=&quot;20148&quot; value=&quot;5&quot;/&gt;&lt;property id=&quot;20300&quot; value=&quot;Slide 84&quot;/&gt;&lt;property id=&quot;20307&quot; value=&quot;766&quot;/&gt;&lt;/object&gt;&lt;object type=&quot;3&quot; unique_id=&quot;10088&quot;&gt;&lt;property id=&quot;20148&quot; value=&quot;5&quot;/&gt;&lt;property id=&quot;20300&quot; value=&quot;Slide 85&quot;/&gt;&lt;property id=&quot;20307&quot; value=&quot;767&quot;/&gt;&lt;/object&gt;&lt;object type=&quot;3&quot; unique_id=&quot;10089&quot;&gt;&lt;property id=&quot;20148&quot; value=&quot;5&quot;/&gt;&lt;property id=&quot;20300&quot; value=&quot;Slide 86&quot;/&gt;&lt;property id=&quot;20307&quot; value=&quot;768&quot;/&gt;&lt;/object&gt;&lt;object type=&quot;3&quot; unique_id=&quot;10090&quot;&gt;&lt;property id=&quot;20148&quot; value=&quot;5&quot;/&gt;&lt;property id=&quot;20300&quot; value=&quot;Slide 87&quot;/&gt;&lt;property id=&quot;20307&quot; value=&quot;771&quot;/&gt;&lt;/object&gt;&lt;object type=&quot;3&quot; unique_id=&quot;10091&quot;&gt;&lt;property id=&quot;20148&quot; value=&quot;5&quot;/&gt;&lt;property id=&quot;20300&quot; value=&quot;Slide 88&quot;/&gt;&lt;property id=&quot;20307&quot; value=&quot;769&quot;/&gt;&lt;/object&gt;&lt;object type=&quot;3&quot; unique_id=&quot;10092&quot;&gt;&lt;property id=&quot;20148&quot; value=&quot;5&quot;/&gt;&lt;property id=&quot;20300&quot; value=&quot;Slide 89&quot;/&gt;&lt;property id=&quot;20307&quot; value=&quot;770&quot;/&gt;&lt;/object&gt;&lt;object type=&quot;3&quot; unique_id=&quot;10093&quot;&gt;&lt;property id=&quot;20148&quot; value=&quot;5&quot;/&gt;&lt;property id=&quot;20300&quot; value=&quot;Slide 90&quot;/&gt;&lt;property id=&quot;20307&quot; value=&quot;699&quot;/&gt;&lt;/object&gt;&lt;object type=&quot;3&quot; unique_id=&quot;10094&quot;&gt;&lt;property id=&quot;20148&quot; value=&quot;5&quot;/&gt;&lt;property id=&quot;20300&quot; value=&quot;Slide 91&quot;/&gt;&lt;property id=&quot;20307&quot; value=&quot;772&quot;/&gt;&lt;/object&gt;&lt;object type=&quot;3&quot; unique_id=&quot;10095&quot;&gt;&lt;property id=&quot;20148&quot; value=&quot;5&quot;/&gt;&lt;property id=&quot;20300&quot; value=&quot;Slide 92&quot;/&gt;&lt;property id=&quot;20307&quot; value=&quot;700&quot;/&gt;&lt;/object&gt;&lt;object type=&quot;3&quot; unique_id=&quot;10096&quot;&gt;&lt;property id=&quot;20148&quot; value=&quot;5&quot;/&gt;&lt;property id=&quot;20300&quot; value=&quot;Slide 93&quot;/&gt;&lt;property id=&quot;20307&quot; value=&quot;701&quot;/&gt;&lt;/object&gt;&lt;object type=&quot;3&quot; unique_id=&quot;10097&quot;&gt;&lt;property id=&quot;20148&quot; value=&quot;5&quot;/&gt;&lt;property id=&quot;20300&quot; value=&quot;Slide 94&quot;/&gt;&lt;property id=&quot;20307&quot; value=&quot;774&quot;/&gt;&lt;/object&gt;&lt;object type=&quot;3&quot; unique_id=&quot;10098&quot;&gt;&lt;property id=&quot;20148&quot; value=&quot;5&quot;/&gt;&lt;property id=&quot;20300&quot; value=&quot;Slide 95&quot;/&gt;&lt;property id=&quot;20307&quot; value=&quot;702&quot;/&gt;&lt;/object&gt;&lt;object type=&quot;3&quot; unique_id=&quot;10099&quot;&gt;&lt;property id=&quot;20148&quot; value=&quot;5&quot;/&gt;&lt;property id=&quot;20300&quot; value=&quot;Slide 96&quot;/&gt;&lt;property id=&quot;20307&quot; value=&quot;775&quot;/&gt;&lt;/object&gt;&lt;object type=&quot;3&quot; unique_id=&quot;10100&quot;&gt;&lt;property id=&quot;20148&quot; value=&quot;5&quot;/&gt;&lt;property id=&quot;20300&quot; value=&quot;Slide 97&quot;/&gt;&lt;property id=&quot;20307&quot; value=&quot;703&quot;/&gt;&lt;/object&gt;&lt;object type=&quot;3&quot; unique_id=&quot;10101&quot;&gt;&lt;property id=&quot;20148&quot; value=&quot;5&quot;/&gt;&lt;property id=&quot;20300&quot; value=&quot;Slide 98&quot;/&gt;&lt;property id=&quot;20307&quot; value=&quot;776&quot;/&gt;&lt;/object&gt;&lt;object type=&quot;3&quot; unique_id=&quot;10102&quot;&gt;&lt;property id=&quot;20148&quot; value=&quot;5&quot;/&gt;&lt;property id=&quot;20300&quot; value=&quot;Slide 99&quot;/&gt;&lt;property id=&quot;20307&quot; value=&quot;714&quot;/&gt;&lt;/object&gt;&lt;object type=&quot;3&quot; unique_id=&quot;10103&quot;&gt;&lt;property id=&quot;20148&quot; value=&quot;5&quot;/&gt;&lt;property id=&quot;20300&quot; value=&quot;Slide 100&quot;/&gt;&lt;property id=&quot;20307&quot; value=&quot;777&quot;/&gt;&lt;/object&gt;&lt;object type=&quot;3&quot; unique_id=&quot;10104&quot;&gt;&lt;property id=&quot;20148&quot; value=&quot;5&quot;/&gt;&lt;property id=&quot;20300&quot; value=&quot;Slide 101&quot;/&gt;&lt;property id=&quot;20307&quot; value=&quot;704&quot;/&gt;&lt;/object&gt;&lt;object type=&quot;3&quot; unique_id=&quot;10105&quot;&gt;&lt;property id=&quot;20148&quot; value=&quot;5&quot;/&gt;&lt;property id=&quot;20300&quot; value=&quot;Slide 102&quot;/&gt;&lt;property id=&quot;20307&quot; value=&quot;778&quot;/&gt;&lt;/object&gt;&lt;object type=&quot;3&quot; unique_id=&quot;10106&quot;&gt;&lt;property id=&quot;20148&quot; value=&quot;5&quot;/&gt;&lt;property id=&quot;20300&quot; value=&quot;Slide 103&quot;/&gt;&lt;property id=&quot;20307&quot; value=&quot;779&quot;/&gt;&lt;/object&gt;&lt;object type=&quot;3&quot; unique_id=&quot;10107&quot;&gt;&lt;property id=&quot;20148&quot; value=&quot;5&quot;/&gt;&lt;property id=&quot;20300&quot; value=&quot;Slide 104&quot;/&gt;&lt;property id=&quot;20307&quot; value=&quot;705&quot;/&gt;&lt;/object&gt;&lt;object type=&quot;3&quot; unique_id=&quot;10108&quot;&gt;&lt;property id=&quot;20148&quot; value=&quot;5&quot;/&gt;&lt;property id=&quot;20300&quot; value=&quot;Slide 105&quot;/&gt;&lt;property id=&quot;20307&quot; value=&quot;780&quot;/&gt;&lt;/object&gt;&lt;object type=&quot;3&quot; unique_id=&quot;10109&quot;&gt;&lt;property id=&quot;20148&quot; value=&quot;5&quot;/&gt;&lt;property id=&quot;20300&quot; value=&quot;Slide 106&quot;/&gt;&lt;property id=&quot;20307&quot; value=&quot;706&quot;/&gt;&lt;/object&gt;&lt;object type=&quot;3&quot; unique_id=&quot;10110&quot;&gt;&lt;property id=&quot;20148&quot; value=&quot;5&quot;/&gt;&lt;property id=&quot;20300&quot; value=&quot;Slide 107&quot;/&gt;&lt;property id=&quot;20307&quot; value=&quot;781&quot;/&gt;&lt;/object&gt;&lt;object type=&quot;3&quot; unique_id=&quot;10111&quot;&gt;&lt;property id=&quot;20148&quot; value=&quot;5&quot;/&gt;&lt;property id=&quot;20300&quot; value=&quot;Slide 108&quot;/&gt;&lt;property id=&quot;20307&quot; value=&quot;707&quot;/&gt;&lt;/object&gt;&lt;object type=&quot;3&quot; unique_id=&quot;10112&quot;&gt;&lt;property id=&quot;20148&quot; value=&quot;5&quot;/&gt;&lt;property id=&quot;20300&quot; value=&quot;Slide 109&quot;/&gt;&lt;property id=&quot;20307&quot; value=&quot;782&quot;/&gt;&lt;/object&gt;&lt;object type=&quot;3&quot; unique_id=&quot;10113&quot;&gt;&lt;property id=&quot;20148&quot; value=&quot;5&quot;/&gt;&lt;property id=&quot;20300&quot; value=&quot;Slide 110&quot;/&gt;&lt;property id=&quot;20307&quot; value=&quot;708&quot;/&gt;&lt;/object&gt;&lt;object type=&quot;3&quot; unique_id=&quot;10114&quot;&gt;&lt;property id=&quot;20148&quot; value=&quot;5&quot;/&gt;&lt;property id=&quot;20300&quot; value=&quot;Slide 111&quot;/&gt;&lt;property id=&quot;20307&quot; value=&quot;783&quot;/&gt;&lt;/object&gt;&lt;object type=&quot;3&quot; unique_id=&quot;10115&quot;&gt;&lt;property id=&quot;20148&quot; value=&quot;5&quot;/&gt;&lt;property id=&quot;20300&quot; value=&quot;Slide 112&quot;/&gt;&lt;property id=&quot;20307&quot; value=&quot;709&quot;/&gt;&lt;/object&gt;&lt;object type=&quot;3&quot; unique_id=&quot;10116&quot;&gt;&lt;property id=&quot;20148&quot; value=&quot;5&quot;/&gt;&lt;property id=&quot;20300&quot; value=&quot;Slide 113&quot;/&gt;&lt;property id=&quot;20307&quot; value=&quot;773&quot;/&gt;&lt;/object&gt;&lt;object type=&quot;3&quot; unique_id=&quot;10117&quot;&gt;&lt;property id=&quot;20148&quot; value=&quot;5&quot;/&gt;&lt;property id=&quot;20300&quot; value=&quot;Slide 114&quot;/&gt;&lt;property id=&quot;20307&quot; value=&quot;784&quot;/&gt;&lt;/object&gt;&lt;object type=&quot;3&quot; unique_id=&quot;10118&quot;&gt;&lt;property id=&quot;20148&quot; value=&quot;5&quot;/&gt;&lt;property id=&quot;20300&quot; value=&quot;Slide 115&quot;/&gt;&lt;property id=&quot;20307&quot; value=&quot;710&quot;/&gt;&lt;/object&gt;&lt;object type=&quot;3&quot; unique_id=&quot;10119&quot;&gt;&lt;property id=&quot;20148&quot; value=&quot;5&quot;/&gt;&lt;property id=&quot;20300&quot; value=&quot;Slide 116&quot;/&gt;&lt;property id=&quot;20307&quot; value=&quot;711&quot;/&gt;&lt;/object&gt;&lt;object type=&quot;3&quot; unique_id=&quot;10120&quot;&gt;&lt;property id=&quot;20148&quot; value=&quot;5&quot;/&gt;&lt;property id=&quot;20300&quot; value=&quot;Slide 117&quot;/&gt;&lt;property id=&quot;20307&quot; value=&quot;787&quot;/&gt;&lt;/object&gt;&lt;object type=&quot;3&quot; unique_id=&quot;10121&quot;&gt;&lt;property id=&quot;20148&quot; value=&quot;5&quot;/&gt;&lt;property id=&quot;20300&quot; value=&quot;Slide 118&quot;/&gt;&lt;property id=&quot;20307&quot; value=&quot;788&quot;/&gt;&lt;/object&gt;&lt;object type=&quot;3&quot; unique_id=&quot;10122&quot;&gt;&lt;property id=&quot;20148&quot; value=&quot;5&quot;/&gt;&lt;property id=&quot;20300&quot; value=&quot;Slide 119&quot;/&gt;&lt;property id=&quot;20307&quot; value=&quot;789&quot;/&gt;&lt;/object&gt;&lt;object type=&quot;3&quot; unique_id=&quot;10123&quot;&gt;&lt;property id=&quot;20148&quot; value=&quot;5&quot;/&gt;&lt;property id=&quot;20300&quot; value=&quot;Slide 120&quot;/&gt;&lt;property id=&quot;20307&quot; value=&quot;790&quot;/&gt;&lt;/object&gt;&lt;object type=&quot;3&quot; unique_id=&quot;10124&quot;&gt;&lt;property id=&quot;20148&quot; value=&quot;5&quot;/&gt;&lt;property id=&quot;20300&quot; value=&quot;Slide 121&quot;/&gt;&lt;property id=&quot;20307&quot; value=&quot;791&quot;/&gt;&lt;/object&gt;&lt;object type=&quot;3&quot; unique_id=&quot;10125&quot;&gt;&lt;property id=&quot;20148&quot; value=&quot;5&quot;/&gt;&lt;property id=&quot;20300&quot; value=&quot;Slide 122&quot;/&gt;&lt;property id=&quot;20307&quot; value=&quot;792&quot;/&gt;&lt;/object&gt;&lt;object type=&quot;3&quot; unique_id=&quot;10126&quot;&gt;&lt;property id=&quot;20148&quot; value=&quot;5&quot;/&gt;&lt;property id=&quot;20300&quot; value=&quot;Slide 123&quot;/&gt;&lt;property id=&quot;20307&quot; value=&quot;794&quot;/&gt;&lt;/object&gt;&lt;object type=&quot;3&quot; unique_id=&quot;10127&quot;&gt;&lt;property id=&quot;20148&quot; value=&quot;5&quot;/&gt;&lt;property id=&quot;20300&quot; value=&quot;Slide 124&quot;/&gt;&lt;property id=&quot;20307&quot; value=&quot;795&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48B175512BFE44AE6A1CAED9F3E173" ma:contentTypeVersion="2" ma:contentTypeDescription="Create a new document." ma:contentTypeScope="" ma:versionID="ecaea0d6dc97101ef4a20a776124be79">
  <xsd:schema xmlns:xsd="http://www.w3.org/2001/XMLSchema" xmlns:xs="http://www.w3.org/2001/XMLSchema" xmlns:p="http://schemas.microsoft.com/office/2006/metadata/properties" xmlns:ns2="84cd1e38-985d-4704-81f1-2ddc3a4314e2" targetNamespace="http://schemas.microsoft.com/office/2006/metadata/properties" ma:root="true" ma:fieldsID="5d081ad14fff0faa3370ee33970cee73" ns2:_="">
    <xsd:import namespace="84cd1e38-985d-4704-81f1-2ddc3a431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d1e38-985d-4704-81f1-2ddc3a431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C44769-1353-47AE-8C99-E16E650447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cd1e38-985d-4704-81f1-2ddc3a431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8EC5B9-ECBE-4051-868C-0C2E3D841B9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5DB931A-80E0-4201-BB8C-B75A006436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6169</TotalTime>
  <Words>5968</Words>
  <Application>Microsoft Office PowerPoint</Application>
  <PresentationFormat>On-screen Show (4:3)</PresentationFormat>
  <Paragraphs>824</Paragraphs>
  <Slides>91</Slides>
  <Notes>91</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Mahe</cp:lastModifiedBy>
  <cp:revision>483</cp:revision>
  <dcterms:created xsi:type="dcterms:W3CDTF">2000-01-15T04:50:39Z</dcterms:created>
  <dcterms:modified xsi:type="dcterms:W3CDTF">2023-05-02T05:00:08Z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0x010100E848B175512BFE44AE6A1CAED9F3E173</vt:lpwstr>
  </property>
</Properties>
</file>