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14"/>
  </p:notesMasterIdLst>
  <p:sldIdLst>
    <p:sldId id="603" r:id="rId5"/>
    <p:sldId id="598" r:id="rId6"/>
    <p:sldId id="626" r:id="rId7"/>
    <p:sldId id="631" r:id="rId8"/>
    <p:sldId id="633" r:id="rId9"/>
    <p:sldId id="584" r:id="rId10"/>
    <p:sldId id="585" r:id="rId11"/>
    <p:sldId id="639" r:id="rId12"/>
    <p:sldId id="586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CC00"/>
    <a:srgbClr val="996633"/>
    <a:srgbClr val="6666FF"/>
    <a:srgbClr val="3366FF"/>
    <a:srgbClr val="CCFF99"/>
    <a:srgbClr val="6AF4A5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1" autoAdjust="0"/>
    <p:restoredTop sz="93920" autoAdjust="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endParaRPr lang="en-US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endParaRPr lang="en-US"/>
          </a:p>
        </p:txBody>
      </p:sp>
      <p:sp>
        <p:nvSpPr>
          <p:cNvPr id="460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endParaRPr lang="en-US"/>
          </a:p>
        </p:txBody>
      </p:sp>
      <p:sp>
        <p:nvSpPr>
          <p:cNvPr id="460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fld id="{2EF0BDF6-49BB-4219-90E8-2AF4537163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933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14E9EB-5D3B-47D0-867D-C5AC233C1F96}" type="slidenum">
              <a:rPr lang="en-US"/>
              <a:pPr/>
              <a:t>1</a:t>
            </a:fld>
            <a:endParaRPr lang="en-US"/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81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378467-228E-4130-B7C5-DBD5E4B92793}" type="slidenum">
              <a:rPr lang="en-US"/>
              <a:pPr/>
              <a:t>2</a:t>
            </a:fld>
            <a:endParaRPr lang="en-US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0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7A07B-F86F-4044-A9AB-80DFECCCCC36}" type="slidenum">
              <a:rPr lang="en-US"/>
              <a:pPr/>
              <a:t>3</a:t>
            </a:fld>
            <a:endParaRPr lang="en-US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92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7A07B-F86F-4044-A9AB-80DFECCCCC36}" type="slidenum">
              <a:rPr lang="en-US"/>
              <a:pPr/>
              <a:t>4</a:t>
            </a:fld>
            <a:endParaRPr lang="en-US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9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7A07B-F86F-4044-A9AB-80DFECCCCC36}" type="slidenum">
              <a:rPr lang="en-US"/>
              <a:pPr/>
              <a:t>5</a:t>
            </a:fld>
            <a:endParaRPr lang="en-US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89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8A9596-4F30-4E71-826A-2579FEB77564}" type="slidenum">
              <a:rPr lang="en-US"/>
              <a:pPr/>
              <a:t>6</a:t>
            </a:fld>
            <a:endParaRPr lang="en-US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90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5CDFD2-6C23-4156-9D1D-BD7C4677B5DB}" type="slidenum">
              <a:rPr lang="en-US"/>
              <a:pPr/>
              <a:t>7</a:t>
            </a:fld>
            <a:endParaRPr lang="en-US"/>
          </a:p>
        </p:txBody>
      </p:sp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20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DAD5F5-D905-4A5F-80A1-174B35613502}" type="slidenum">
              <a:rPr lang="en-US"/>
              <a:pPr/>
              <a:t>8</a:t>
            </a:fld>
            <a:endParaRPr lang="en-US"/>
          </a:p>
        </p:txBody>
      </p:sp>
      <p:sp>
        <p:nvSpPr>
          <p:cNvPr id="65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2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CE4265-0D32-4FCF-ACEF-8FE7DAD8C0B8}" type="slidenum">
              <a:rPr lang="en-US"/>
              <a:pPr/>
              <a:t>9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28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4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095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5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95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21095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095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z="1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21096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61F7D20-438F-4DF0-9353-D55749384E2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10961" name="Text Box 17"/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/>
          </a:p>
        </p:txBody>
      </p:sp>
      <p:sp>
        <p:nvSpPr>
          <p:cNvPr id="210962" name="Text Box 18"/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>
                <a:latin typeface="McGrawHill-Italic" pitchFamily="2" charset="0"/>
              </a:rPr>
              <a:t>The McGraw-Hill Companies, Inc., 2000</a:t>
            </a:r>
            <a:endParaRPr lang="en-US" altLang="en-US" sz="2400" b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550E3E-83E2-47CC-BF4E-D887C1F5C7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7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840EFD-748F-4342-AC3E-B8C1DD9464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33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6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44601B9-0886-4D72-9DBC-4E51234FED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55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6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16441E1-17C0-4C04-9FF7-93195E1EE4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9893AE-F4D6-4265-8B29-B5E3F0B714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3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CF0D96-DFA3-40BA-B454-1CA2B6BD8C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7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4E1A31-C7A2-4EF6-90F9-CD4FF333A3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3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363DAC-351C-45AC-955D-B6D3839023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9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013709-DF2B-4318-A7AD-EDA659F840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D4476E-446C-4CB2-A1BE-24ADE013D2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1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2CFDDB-617D-4111-A7BB-84F3D21856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3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03079F-44DE-4898-819E-0FEB4B0CAE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7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2099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+mn-lt"/>
              </a:defRPr>
            </a:lvl1pPr>
          </a:lstStyle>
          <a:p>
            <a:fld id="{CB63571A-909A-45B1-8C42-D9C0D67193F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pn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CE5BCF-6E99-48B1-9BF9-B80F8A795863}" type="slidenum">
              <a:rPr lang="en-US"/>
              <a:pPr/>
              <a:t>1</a:t>
            </a:fld>
            <a:endParaRPr lang="en-US"/>
          </a:p>
        </p:txBody>
      </p:sp>
      <p:sp>
        <p:nvSpPr>
          <p:cNvPr id="646146" name="Text Box 2"/>
          <p:cNvSpPr txBox="1">
            <a:spLocks noChangeArrowheads="1"/>
          </p:cNvSpPr>
          <p:nvPr/>
        </p:nvSpPr>
        <p:spPr bwMode="auto">
          <a:xfrm>
            <a:off x="1714500" y="6604000"/>
            <a:ext cx="5656263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33" tIns="51417" rIns="102833" bIns="51417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 b="0">
                <a:latin typeface="Arial" panose="020B0604020202020204" pitchFamily="34" charset="0"/>
              </a:rPr>
              <a:t>Copyright </a:t>
            </a:r>
            <a:r>
              <a:rPr lang="en-US" sz="1000" b="0">
                <a:latin typeface="Arial" panose="020B0604020202020204" pitchFamily="34" charset="0"/>
                <a:cs typeface="Times New Roman" panose="02020603050405020304" pitchFamily="18" charset="0"/>
              </a:rPr>
              <a:t>© </a:t>
            </a:r>
            <a:r>
              <a:rPr lang="en-US" sz="1000" b="0">
                <a:latin typeface="Arial" panose="020B0604020202020204" pitchFamily="34" charset="0"/>
              </a:rPr>
              <a:t>The McGraw-Hill Companies, Inc. Permission required for reproduction or display.</a:t>
            </a:r>
          </a:p>
        </p:txBody>
      </p:sp>
      <p:sp>
        <p:nvSpPr>
          <p:cNvPr id="2" name="Rectangle 1"/>
          <p:cNvSpPr/>
          <p:nvPr/>
        </p:nvSpPr>
        <p:spPr>
          <a:xfrm>
            <a:off x="1709951" y="2743200"/>
            <a:ext cx="5137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dirty="0">
                <a:latin typeface="Times" panose="02020603050405020304" pitchFamily="18" charset="0"/>
              </a:rPr>
              <a:t>Introduction to the Application Layer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97287-0C2A-45D0-97C2-7E29F741E8C9}" type="slidenum">
              <a:rPr lang="en-US"/>
              <a:pPr/>
              <a:t>2</a:t>
            </a:fld>
            <a:endParaRPr lang="en-US"/>
          </a:p>
        </p:txBody>
      </p:sp>
      <p:sp>
        <p:nvSpPr>
          <p:cNvPr id="635906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35907" name="Text Box 3"/>
          <p:cNvSpPr txBox="1">
            <a:spLocks noChangeArrowheads="1"/>
          </p:cNvSpPr>
          <p:nvPr/>
        </p:nvSpPr>
        <p:spPr bwMode="auto">
          <a:xfrm>
            <a:off x="228600" y="355600"/>
            <a:ext cx="7699375" cy="6508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Times" panose="02020603050405020304" pitchFamily="18" charset="0"/>
              </a:rPr>
              <a:t>17-1  CLIENT-SERVER PARADIGM</a:t>
            </a:r>
          </a:p>
        </p:txBody>
      </p:sp>
      <p:sp>
        <p:nvSpPr>
          <p:cNvPr id="635908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35909" name="Rectangle 5"/>
          <p:cNvSpPr>
            <a:spLocks noChangeArrowheads="1"/>
          </p:cNvSpPr>
          <p:nvPr/>
        </p:nvSpPr>
        <p:spPr bwMode="auto">
          <a:xfrm>
            <a:off x="228600" y="1757907"/>
            <a:ext cx="86106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sz="2000" b="0" dirty="0">
                <a:latin typeface="+mn-lt"/>
              </a:rPr>
              <a:t>The purpose of a network, or an internetwork, is to provide services to users: A user at a local site wants to receive a service from a computer at a remote site. </a:t>
            </a:r>
          </a:p>
          <a:p>
            <a:pPr algn="just"/>
            <a:endParaRPr lang="en-US" sz="2000" b="0" dirty="0">
              <a:latin typeface="+mn-lt"/>
            </a:endParaRPr>
          </a:p>
          <a:p>
            <a:pPr algn="just"/>
            <a:r>
              <a:rPr lang="en-US" sz="2000" b="0" dirty="0">
                <a:latin typeface="+mn-lt"/>
              </a:rPr>
              <a:t>One way to achieve this purpose is to run two programs. </a:t>
            </a:r>
          </a:p>
          <a:p>
            <a:pPr algn="just"/>
            <a:endParaRPr lang="en-US" sz="2000" b="0" dirty="0">
              <a:latin typeface="+mn-lt"/>
            </a:endParaRPr>
          </a:p>
          <a:p>
            <a:pPr algn="just"/>
            <a:r>
              <a:rPr lang="en-US" sz="2000" b="0" dirty="0">
                <a:latin typeface="+mn-lt"/>
              </a:rPr>
              <a:t>A local computer runs a program to request a service from a remote computer; the remote computer runs a program to give service to the requesting program.</a:t>
            </a:r>
          </a:p>
          <a:p>
            <a:pPr algn="just"/>
            <a:endParaRPr lang="en-US" sz="2000" b="0" dirty="0">
              <a:latin typeface="+mn-lt"/>
            </a:endParaRPr>
          </a:p>
          <a:p>
            <a:pPr algn="just"/>
            <a:r>
              <a:rPr lang="en-US" sz="2000" b="0" dirty="0">
                <a:latin typeface="+mn-lt"/>
              </a:rPr>
              <a:t>This means that two computers, connected by an internet, must each run a program, one to provide a service and one to request a service.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45C84A-64FA-4465-9AFE-8DE598FB5D56}" type="slidenum">
              <a:rPr lang="en-US"/>
              <a:pPr/>
              <a:t>3</a:t>
            </a:fld>
            <a:endParaRPr lang="en-US"/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474116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474117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474118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474119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474120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474121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6713" y="1305342"/>
            <a:ext cx="830262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n-US" b="0" dirty="0">
                <a:latin typeface="+mn-lt"/>
              </a:rPr>
              <a:t>Should both application programs be able to request services and provide services or should the application programs just do one or the other?</a:t>
            </a:r>
          </a:p>
          <a:p>
            <a:pPr marL="342900" indent="-342900" algn="just">
              <a:buAutoNum type="arabicPeriod"/>
            </a:pPr>
            <a:endParaRPr lang="en-US" b="0" dirty="0">
              <a:latin typeface="+mn-lt"/>
            </a:endParaRPr>
          </a:p>
          <a:p>
            <a:pPr algn="just"/>
            <a:r>
              <a:rPr lang="en-US" b="0" dirty="0">
                <a:latin typeface="+mn-lt"/>
              </a:rPr>
              <a:t>2.</a:t>
            </a:r>
            <a:r>
              <a:rPr lang="en-US" sz="2000" dirty="0">
                <a:solidFill>
                  <a:srgbClr val="FF00FF"/>
                </a:solidFill>
                <a:latin typeface="+mn-lt"/>
              </a:rPr>
              <a:t>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Should a server provide services only to one specific client or should the server be able to provide services to any client that requests the type of service it provides?</a:t>
            </a:r>
          </a:p>
          <a:p>
            <a:pPr algn="just"/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b="0" dirty="0">
                <a:latin typeface="+mn-lt"/>
              </a:rPr>
              <a:t>3</a:t>
            </a:r>
            <a:r>
              <a:rPr lang="en-US" dirty="0">
                <a:latin typeface="+mn-lt"/>
              </a:rPr>
              <a:t>.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Should a computer run only one program (client or server)? </a:t>
            </a:r>
          </a:p>
          <a:p>
            <a:pPr algn="just"/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b="0" dirty="0">
                <a:latin typeface="+mn-lt"/>
              </a:rPr>
              <a:t>4.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When should an application program be running? All of the time or just when there is a need for the service? </a:t>
            </a:r>
          </a:p>
          <a:p>
            <a:pPr algn="just"/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sz="1600" b="0" dirty="0">
                <a:latin typeface="+mn-lt"/>
              </a:rPr>
              <a:t>5</a:t>
            </a:r>
            <a:r>
              <a:rPr lang="en-US" b="0" dirty="0">
                <a:latin typeface="+mn-lt"/>
              </a:rPr>
              <a:t>.</a:t>
            </a:r>
            <a:r>
              <a:rPr lang="en-US" b="0" dirty="0">
                <a:solidFill>
                  <a:srgbClr val="FF00FF"/>
                </a:solidFill>
                <a:latin typeface="+mn-lt"/>
              </a:rPr>
              <a:t>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Should there be only one universal application program that can provide any type of service a user wants? </a:t>
            </a:r>
          </a:p>
          <a:p>
            <a:pPr algn="just"/>
            <a:r>
              <a:rPr lang="en-US" b="0" dirty="0">
                <a:solidFill>
                  <a:srgbClr val="000000"/>
                </a:solidFill>
                <a:latin typeface="+mn-lt"/>
              </a:rPr>
              <a:t>Or should there be one application program for each type of service?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2654" y="115212"/>
            <a:ext cx="77263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+mn-lt"/>
              </a:rPr>
              <a:t>Questions arise when we want to implement the approach</a:t>
            </a:r>
            <a:r>
              <a:rPr lang="en-US" sz="2000" b="0" dirty="0">
                <a:latin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3532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45C84A-64FA-4465-9AFE-8DE598FB5D56}" type="slidenum">
              <a:rPr lang="en-US"/>
              <a:pPr/>
              <a:t>4</a:t>
            </a:fld>
            <a:endParaRPr lang="en-US"/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474116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474117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474118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474119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474120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474121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1157655"/>
            <a:ext cx="84407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dirty="0">
                <a:solidFill>
                  <a:srgbClr val="000000"/>
                </a:solidFill>
                <a:latin typeface="+mn-lt"/>
              </a:rPr>
              <a:t>program running on the remote machine providing service to the clients.</a:t>
            </a:r>
          </a:p>
          <a:p>
            <a:pPr algn="just"/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b="0" dirty="0">
                <a:solidFill>
                  <a:srgbClr val="000000"/>
                </a:solidFill>
                <a:latin typeface="+mn-lt"/>
              </a:rPr>
              <a:t>A server program is an </a:t>
            </a:r>
            <a:r>
              <a:rPr lang="en-US" b="0" i="1" dirty="0">
                <a:solidFill>
                  <a:srgbClr val="FF0000"/>
                </a:solidFill>
                <a:latin typeface="+mn-lt"/>
              </a:rPr>
              <a:t>infinite</a:t>
            </a:r>
            <a:r>
              <a:rPr lang="en-US" b="0" i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program. </a:t>
            </a:r>
          </a:p>
          <a:p>
            <a:pPr algn="just"/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b="0" dirty="0">
                <a:solidFill>
                  <a:srgbClr val="000000"/>
                </a:solidFill>
                <a:latin typeface="+mn-lt"/>
              </a:rPr>
              <a:t>It waits for incoming requests from clients.  When a request arrives, it responds to the request, either iteratively or concurrently.</a:t>
            </a:r>
            <a:endParaRPr lang="en-US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60985" y="574438"/>
            <a:ext cx="1189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n-lt"/>
              </a:rPr>
              <a:t>Server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6394" y="3484357"/>
            <a:ext cx="10839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n-lt"/>
              </a:rPr>
              <a:t>Client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901" y="4036373"/>
            <a:ext cx="86482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dirty="0">
                <a:solidFill>
                  <a:srgbClr val="000000"/>
                </a:solidFill>
                <a:latin typeface="+mn-lt"/>
              </a:rPr>
              <a:t>A </a:t>
            </a:r>
            <a:r>
              <a:rPr lang="en-US" b="0" i="1" dirty="0">
                <a:solidFill>
                  <a:srgbClr val="000000"/>
                </a:solidFill>
                <a:latin typeface="+mn-lt"/>
              </a:rPr>
              <a:t>client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is a program running on the local machine requesting service from a server. </a:t>
            </a:r>
          </a:p>
          <a:p>
            <a:pPr algn="just"/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b="0" dirty="0">
                <a:solidFill>
                  <a:srgbClr val="000000"/>
                </a:solidFill>
                <a:latin typeface="+mn-lt"/>
              </a:rPr>
              <a:t>A client program is </a:t>
            </a:r>
            <a:r>
              <a:rPr lang="en-US" b="0" i="1" dirty="0">
                <a:solidFill>
                  <a:srgbClr val="FF0000"/>
                </a:solidFill>
                <a:latin typeface="+mn-lt"/>
              </a:rPr>
              <a:t>finite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, which means it is started by the user and terminates when the service is complete. </a:t>
            </a:r>
          </a:p>
          <a:p>
            <a:pPr algn="just"/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b="0" dirty="0">
                <a:solidFill>
                  <a:srgbClr val="000000"/>
                </a:solidFill>
                <a:latin typeface="+mn-lt"/>
              </a:rPr>
              <a:t>Client opens the communication channel using the IP address and well-known port address of specific server program. </a:t>
            </a:r>
          </a:p>
        </p:txBody>
      </p:sp>
    </p:spTree>
    <p:extLst>
      <p:ext uri="{BB962C8B-B14F-4D97-AF65-F5344CB8AC3E}">
        <p14:creationId xmlns:p14="http://schemas.microsoft.com/office/powerpoint/2010/main" val="372146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45C84A-64FA-4465-9AFE-8DE598FB5D56}" type="slidenum">
              <a:rPr lang="en-US"/>
              <a:pPr/>
              <a:t>5</a:t>
            </a:fld>
            <a:endParaRPr lang="en-US"/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474116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474117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474118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474119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474120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474121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6391" y="1228725"/>
            <a:ext cx="8648249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Concurrency in Clients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0" dirty="0">
                <a:latin typeface="+mn-lt"/>
              </a:rPr>
              <a:t>Clients can be run on a machine either iteratively or concurrently.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b="0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FF0000"/>
                </a:solidFill>
                <a:latin typeface="+mn-lt"/>
              </a:rPr>
              <a:t>iteratively </a:t>
            </a:r>
            <a:r>
              <a:rPr lang="en-US" sz="1600" b="0" dirty="0">
                <a:latin typeface="+mn-lt"/>
              </a:rPr>
              <a:t>means running them one by one; one client must start, run, and terminate before the machine can start another client.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b="0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0" dirty="0">
                <a:latin typeface="+mn-lt"/>
              </a:rPr>
              <a:t>Most computers today, allow </a:t>
            </a:r>
            <a:r>
              <a:rPr lang="en-US" sz="1600" b="0" i="1" dirty="0">
                <a:solidFill>
                  <a:srgbClr val="FF0000"/>
                </a:solidFill>
                <a:latin typeface="+mn-lt"/>
              </a:rPr>
              <a:t>concurrent </a:t>
            </a:r>
            <a:r>
              <a:rPr lang="en-US" sz="1600" b="0" dirty="0">
                <a:solidFill>
                  <a:srgbClr val="FF0000"/>
                </a:solidFill>
                <a:latin typeface="+mn-lt"/>
              </a:rPr>
              <a:t>clients</a:t>
            </a:r>
            <a:r>
              <a:rPr lang="en-US" sz="1600" b="0" dirty="0">
                <a:latin typeface="+mn-lt"/>
              </a:rPr>
              <a:t>; that is, two or more clients can run at the same time.</a:t>
            </a:r>
          </a:p>
          <a:p>
            <a:pPr algn="just"/>
            <a:endParaRPr lang="en-US" b="0" dirty="0">
              <a:latin typeface="+mn-lt"/>
            </a:endParaRPr>
          </a:p>
          <a:p>
            <a:pPr algn="just"/>
            <a:endParaRPr lang="en-US" b="0" dirty="0">
              <a:latin typeface="+mn-lt"/>
            </a:endParaRPr>
          </a:p>
          <a:p>
            <a:pPr algn="just"/>
            <a:r>
              <a:rPr lang="en-US" dirty="0">
                <a:latin typeface="+mn-lt"/>
              </a:rPr>
              <a:t>Concurrency in Servers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>
                <a:latin typeface="+mn-lt"/>
              </a:rPr>
              <a:t>An </a:t>
            </a:r>
            <a:r>
              <a:rPr lang="en-US" sz="1600" b="0" i="1" dirty="0">
                <a:solidFill>
                  <a:srgbClr val="FF0000"/>
                </a:solidFill>
                <a:latin typeface="+mn-lt"/>
              </a:rPr>
              <a:t>iterative </a:t>
            </a:r>
            <a:r>
              <a:rPr lang="en-US" sz="1600" b="0" dirty="0">
                <a:solidFill>
                  <a:srgbClr val="FF0000"/>
                </a:solidFill>
                <a:latin typeface="+mn-lt"/>
              </a:rPr>
              <a:t>server </a:t>
            </a:r>
            <a:r>
              <a:rPr lang="en-US" sz="1600" b="0" dirty="0">
                <a:latin typeface="+mn-lt"/>
              </a:rPr>
              <a:t>can process only one request at a time; it receives a request, processes it, and sends the response to the requestor before it handles another request.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0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>
                <a:latin typeface="+mn-lt"/>
              </a:rPr>
              <a:t>A </a:t>
            </a:r>
            <a:r>
              <a:rPr lang="en-US" sz="1600" b="0" dirty="0">
                <a:solidFill>
                  <a:srgbClr val="FF0000"/>
                </a:solidFill>
                <a:latin typeface="+mn-lt"/>
              </a:rPr>
              <a:t>concurrent server</a:t>
            </a:r>
            <a:r>
              <a:rPr lang="en-US" sz="1600" b="0" dirty="0">
                <a:latin typeface="+mn-lt"/>
              </a:rPr>
              <a:t>, on the other hand, can process many requests at the same time and thus can share its time between many requests.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0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>
                <a:latin typeface="+mn-lt"/>
              </a:rPr>
              <a:t>The servers use either UDP or TCP</a:t>
            </a:r>
          </a:p>
        </p:txBody>
      </p:sp>
      <p:sp>
        <p:nvSpPr>
          <p:cNvPr id="4" name="Rectangle 3"/>
          <p:cNvSpPr/>
          <p:nvPr/>
        </p:nvSpPr>
        <p:spPr>
          <a:xfrm>
            <a:off x="1416530" y="46037"/>
            <a:ext cx="17956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+mn-lt"/>
              </a:rPr>
              <a:t>Concurrency</a:t>
            </a:r>
          </a:p>
        </p:txBody>
      </p:sp>
      <p:sp>
        <p:nvSpPr>
          <p:cNvPr id="3" name="Rectangle 2"/>
          <p:cNvSpPr/>
          <p:nvPr/>
        </p:nvSpPr>
        <p:spPr>
          <a:xfrm>
            <a:off x="1257300" y="565150"/>
            <a:ext cx="5981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</a:rPr>
              <a:t>Both clients and servers can run in concurrent mode.</a:t>
            </a:r>
          </a:p>
        </p:txBody>
      </p:sp>
    </p:spTree>
    <p:extLst>
      <p:ext uri="{BB962C8B-B14F-4D97-AF65-F5344CB8AC3E}">
        <p14:creationId xmlns:p14="http://schemas.microsoft.com/office/powerpoint/2010/main" val="322234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2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F880DB-BBEB-4313-9D87-2C815BC3BAC5}" type="slidenum">
              <a:rPr lang="en-US"/>
              <a:pPr/>
              <a:t>6</a:t>
            </a:fld>
            <a:endParaRPr lang="en-US"/>
          </a:p>
        </p:txBody>
      </p:sp>
      <p:pic>
        <p:nvPicPr>
          <p:cNvPr id="60110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1165225"/>
            <a:ext cx="7175500" cy="477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1090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</a:rPr>
              <a:t>Figure 17.2</a:t>
            </a:r>
            <a:r>
              <a:rPr lang="en-US" altLang="en-US">
                <a:solidFill>
                  <a:schemeClr val="accent2"/>
                </a:solidFill>
              </a:rPr>
              <a:t>    </a:t>
            </a:r>
            <a:r>
              <a:rPr lang="en-US" altLang="en-US" i="1"/>
              <a:t>Connectionless iterative server</a:t>
            </a:r>
          </a:p>
        </p:txBody>
      </p:sp>
      <p:sp>
        <p:nvSpPr>
          <p:cNvPr id="601091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601092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601093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601094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601095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601096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601097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pic>
        <p:nvPicPr>
          <p:cNvPr id="601103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063" y="714375"/>
            <a:ext cx="1836737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1105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86200"/>
            <a:ext cx="2468563" cy="17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1106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50" y="2286000"/>
            <a:ext cx="2432050" cy="16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1107" name="Picture 1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14800"/>
            <a:ext cx="2459038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1108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209800"/>
            <a:ext cx="1555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1109" name="Picture 2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025" y="3733800"/>
            <a:ext cx="1555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1110" name="Picture 2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733800"/>
            <a:ext cx="1555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1111" name="Picture 2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0" y="5334000"/>
            <a:ext cx="146050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1114" name="Picture 2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50" y="5334000"/>
            <a:ext cx="146050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1138" name="Group 50"/>
          <p:cNvGrpSpPr>
            <a:grpSpLocks/>
          </p:cNvGrpSpPr>
          <p:nvPr/>
        </p:nvGrpSpPr>
        <p:grpSpPr bwMode="auto">
          <a:xfrm>
            <a:off x="5334000" y="3886200"/>
            <a:ext cx="765175" cy="214313"/>
            <a:chOff x="3308" y="3216"/>
            <a:chExt cx="482" cy="135"/>
          </a:xfrm>
        </p:grpSpPr>
        <p:pic>
          <p:nvPicPr>
            <p:cNvPr id="601133" name="Picture 4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" y="3216"/>
              <a:ext cx="98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1134" name="Picture 4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3216"/>
              <a:ext cx="92" cy="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1135" name="Picture 4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4" y="3216"/>
              <a:ext cx="98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1136" name="Picture 4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2" y="3216"/>
              <a:ext cx="98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1137" name="Picture 4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8" y="3216"/>
              <a:ext cx="92" cy="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0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0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0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4 -0.00324 L 0.10226 -0.00208 L 0.09983 0.21227 L 0.26823 0.24005 " pathEditMode="relative" ptsTypes="AAAA">
                                      <p:cBhvr>
                                        <p:cTn id="37" dur="2000" fill="hold"/>
                                        <p:tgtEl>
                                          <p:spTgt spid="601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7.40741E-6 L 0.23003 0.01899 " pathEditMode="relative" ptsTypes="AA">
                                      <p:cBhvr>
                                        <p:cTn id="41" dur="2000" fill="hold"/>
                                        <p:tgtEl>
                                          <p:spTgt spid="601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0.07014 -0.00093 L 0.07014 -0.17431 L 0.1868 -0.21319 " pathEditMode="relative" ptsTypes="AAAA">
                                      <p:cBhvr>
                                        <p:cTn id="45" dur="2000" fill="hold"/>
                                        <p:tgtEl>
                                          <p:spTgt spid="601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199 L 0.22569 0.01899 " pathEditMode="relative" ptsTypes="AA">
                                      <p:cBhvr>
                                        <p:cTn id="49" dur="2000" fill="hold"/>
                                        <p:tgtEl>
                                          <p:spTgt spid="601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2268 L 0.10799 -0.02153 L 0.10972 -0.17153 L 0.18542 -0.21041 " pathEditMode="relative" ptsTypes="AAAA">
                                      <p:cBhvr>
                                        <p:cTn id="53" dur="2000" fill="hold"/>
                                        <p:tgtEl>
                                          <p:spTgt spid="601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21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83826D-99DB-479B-8E09-7C538D8766AE}" type="slidenum">
              <a:rPr lang="en-US"/>
              <a:pPr/>
              <a:t>7</a:t>
            </a:fld>
            <a:endParaRPr lang="en-US"/>
          </a:p>
        </p:txBody>
      </p:sp>
      <p:sp>
        <p:nvSpPr>
          <p:cNvPr id="603138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</a:rPr>
              <a:t>Figure 17.3</a:t>
            </a:r>
            <a:r>
              <a:rPr lang="en-US" altLang="en-US">
                <a:solidFill>
                  <a:schemeClr val="accent2"/>
                </a:solidFill>
              </a:rPr>
              <a:t>    </a:t>
            </a:r>
            <a:r>
              <a:rPr lang="en-US" altLang="en-US" i="1"/>
              <a:t>Connection-oriented concurrent server </a:t>
            </a:r>
          </a:p>
        </p:txBody>
      </p:sp>
      <p:sp>
        <p:nvSpPr>
          <p:cNvPr id="603139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603140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603141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603142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603143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603144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603145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pic>
        <p:nvPicPr>
          <p:cNvPr id="60314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444625"/>
            <a:ext cx="7239000" cy="465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314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33638"/>
            <a:ext cx="3784600" cy="198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3151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954463"/>
            <a:ext cx="4360863" cy="69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3152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4419600"/>
            <a:ext cx="4826000" cy="113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3153" name="Picture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438" y="4038600"/>
            <a:ext cx="182562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3154" name="Picture 1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027488"/>
            <a:ext cx="182563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3155" name="Picture 1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038" y="4027488"/>
            <a:ext cx="182562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3156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362200"/>
            <a:ext cx="182563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3157" name="Picture 2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733800"/>
            <a:ext cx="182563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3158" name="Picture 2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246688"/>
            <a:ext cx="182563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0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0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0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603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03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603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603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603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603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CC523-7F9F-4D6C-A9D7-B1F0755990E8}" type="slidenum">
              <a:rPr lang="en-US"/>
              <a:pPr/>
              <a:t>8</a:t>
            </a:fld>
            <a:endParaRPr lang="en-US"/>
          </a:p>
        </p:txBody>
      </p:sp>
      <p:sp>
        <p:nvSpPr>
          <p:cNvPr id="656386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656387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656388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656389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656390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656391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656392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656393" name="Line 9"/>
          <p:cNvSpPr>
            <a:spLocks noChangeShapeType="1"/>
          </p:cNvSpPr>
          <p:nvPr/>
        </p:nvSpPr>
        <p:spPr bwMode="auto">
          <a:xfrm>
            <a:off x="609600" y="2624138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394" name="Line 10"/>
          <p:cNvSpPr>
            <a:spLocks noChangeShapeType="1"/>
          </p:cNvSpPr>
          <p:nvPr/>
        </p:nvSpPr>
        <p:spPr bwMode="auto">
          <a:xfrm>
            <a:off x="609600" y="43434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395" name="Rectangle 11"/>
          <p:cNvSpPr>
            <a:spLocks noChangeArrowheads="1"/>
          </p:cNvSpPr>
          <p:nvPr/>
        </p:nvSpPr>
        <p:spPr bwMode="auto">
          <a:xfrm>
            <a:off x="647700" y="2716213"/>
            <a:ext cx="8077200" cy="1554162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 i="1">
                <a:solidFill>
                  <a:schemeClr val="bg1"/>
                </a:solidFill>
                <a:latin typeface="Arial" panose="020B0604020202020204" pitchFamily="34" charset="0"/>
              </a:rPr>
              <a:t>An interface is a set of instructions designed for interaction between two entities.</a:t>
            </a:r>
          </a:p>
        </p:txBody>
      </p:sp>
      <p:grpSp>
        <p:nvGrpSpPr>
          <p:cNvPr id="656396" name="Group 12"/>
          <p:cNvGrpSpPr>
            <a:grpSpLocks/>
          </p:cNvGrpSpPr>
          <p:nvPr/>
        </p:nvGrpSpPr>
        <p:grpSpPr bwMode="auto">
          <a:xfrm>
            <a:off x="609600" y="1981200"/>
            <a:ext cx="1143000" cy="566738"/>
            <a:chOff x="1200" y="1248"/>
            <a:chExt cx="720" cy="357"/>
          </a:xfrm>
        </p:grpSpPr>
        <p:pic>
          <p:nvPicPr>
            <p:cNvPr id="656397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6398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245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65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5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5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5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93" grpId="0" animBg="1"/>
      <p:bldP spid="656394" grpId="0" animBg="1"/>
      <p:bldP spid="65639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027D30-84B7-4C9D-8435-51EAE18901C6}" type="slidenum">
              <a:rPr lang="en-US"/>
              <a:pPr/>
              <a:t>9</a:t>
            </a:fld>
            <a:endParaRPr lang="en-US"/>
          </a:p>
        </p:txBody>
      </p:sp>
      <p:sp>
        <p:nvSpPr>
          <p:cNvPr id="605186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7696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</a:rPr>
              <a:t>Figure 17.4</a:t>
            </a:r>
            <a:r>
              <a:rPr lang="en-US" altLang="en-US">
                <a:solidFill>
                  <a:schemeClr val="accent2"/>
                </a:solidFill>
              </a:rPr>
              <a:t>    </a:t>
            </a:r>
            <a:r>
              <a:rPr lang="en-US" altLang="en-US" i="1"/>
              <a:t>Relation between the operating system and the TCP/IP suite</a:t>
            </a:r>
          </a:p>
        </p:txBody>
      </p:sp>
      <p:sp>
        <p:nvSpPr>
          <p:cNvPr id="605187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605188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605189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605190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605191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605192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605193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pic>
        <p:nvPicPr>
          <p:cNvPr id="60519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49905"/>
            <a:ext cx="3886200" cy="304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14526" y="4516254"/>
            <a:ext cx="86831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>
                <a:latin typeface="+mn-lt"/>
              </a:rPr>
              <a:t>Figure shows a conceptual relation between operating system and the TCP/IP protocol suite.</a:t>
            </a:r>
          </a:p>
          <a:p>
            <a:pPr algn="just"/>
            <a:endParaRPr lang="en-US" sz="1600" b="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US" sz="1600" b="0" dirty="0">
                <a:latin typeface="+mn-lt"/>
              </a:rPr>
              <a:t>Socket interface, as a set of instructions, is located between the operating system and the application programs. </a:t>
            </a:r>
          </a:p>
          <a:p>
            <a:pPr algn="just"/>
            <a:endParaRPr lang="en-US" sz="1600" b="0" dirty="0">
              <a:latin typeface="+mn-lt"/>
            </a:endParaRPr>
          </a:p>
          <a:p>
            <a:pPr algn="just"/>
            <a:r>
              <a:rPr lang="en-US" sz="1600" b="0" dirty="0">
                <a:latin typeface="+mn-lt"/>
              </a:rPr>
              <a:t>To access the services provided by the TCP/IP protocol suite, an application needs to use the instructions defined in the socket interface.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"/>
                                        <p:tgtEl>
                                          <p:spTgt spid="605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2"/>
  <p:tag name="MMPROD_UIDATA" val="&lt;database version=&quot;6.0&quot;&gt;&lt;object type=&quot;1&quot; unique_id=&quot;10001&quot;&gt;&lt;object type=&quot;8&quot; unique_id=&quot;11121&quot;&gt;&lt;/object&gt;&lt;object type=&quot;2&quot; unique_id=&quot;11122&quot;&gt;&lt;object type=&quot;3&quot; unique_id=&quot;11123&quot;&gt;&lt;property id=&quot;20148&quot; value=&quot;5&quot;/&gt;&lt;property id=&quot;20300&quot; value=&quot;Slide 1&quot;/&gt;&lt;property id=&quot;20307&quot; value=&quot;603&quot;/&gt;&lt;/object&gt;&lt;object type=&quot;3&quot; unique_id=&quot;11124&quot;&gt;&lt;property id=&quot;20148&quot; value=&quot;5&quot;/&gt;&lt;property id=&quot;20300&quot; value=&quot;Slide 2 - &amp;quot;OBJECTIVES:&amp;quot;&quot;/&gt;&lt;property id=&quot;20307&quot; value=&quot;596&quot;/&gt;&lt;/object&gt;&lt;object type=&quot;3&quot; unique_id=&quot;11125&quot;&gt;&lt;property id=&quot;20148&quot; value=&quot;5&quot;/&gt;&lt;property id=&quot;20300&quot; value=&quot;Slide 3&quot;/&gt;&lt;property id=&quot;20307&quot; value=&quot;597&quot;/&gt;&lt;/object&gt;&lt;object type=&quot;3&quot; unique_id=&quot;11126&quot;&gt;&lt;property id=&quot;20148&quot; value=&quot;5&quot;/&gt;&lt;property id=&quot;20300&quot; value=&quot;Slide 4&quot;/&gt;&lt;property id=&quot;20307&quot; value=&quot;598&quot;/&gt;&lt;/object&gt;&lt;object type=&quot;3&quot; unique_id=&quot;11127&quot;&gt;&lt;property id=&quot;20148&quot; value=&quot;5&quot;/&gt;&lt;property id=&quot;20300&quot; value=&quot;Slide 5&quot;/&gt;&lt;property id=&quot;20307&quot; value=&quot;623&quot;/&gt;&lt;/object&gt;&lt;object type=&quot;3&quot; unique_id=&quot;11128&quot;&gt;&lt;property id=&quot;20148&quot; value=&quot;5&quot;/&gt;&lt;property id=&quot;20300&quot; value=&quot;Slide 6&quot;/&gt;&lt;property id=&quot;20307&quot; value=&quot;528&quot;/&gt;&lt;/object&gt;&lt;object type=&quot;3&quot; unique_id=&quot;11129&quot;&gt;&lt;property id=&quot;20148&quot; value=&quot;5&quot;/&gt;&lt;property id=&quot;20300&quot; value=&quot;Slide 7&quot;/&gt;&lt;property id=&quot;20307&quot; value=&quot;584&quot;/&gt;&lt;/object&gt;&lt;object type=&quot;3&quot; unique_id=&quot;11130&quot;&gt;&lt;property id=&quot;20148&quot; value=&quot;5&quot;/&gt;&lt;property id=&quot;20300&quot; value=&quot;Slide 8&quot;/&gt;&lt;property id=&quot;20307&quot; value=&quot;585&quot;/&gt;&lt;/object&gt;&lt;object type=&quot;3&quot; unique_id=&quot;11131&quot;&gt;&lt;property id=&quot;20148&quot; value=&quot;5&quot;/&gt;&lt;property id=&quot;20300&quot; value=&quot;Slide 9&quot;/&gt;&lt;property id=&quot;20307&quot; value=&quot;608&quot;/&gt;&lt;/object&gt;&lt;object type=&quot;3&quot; unique_id=&quot;11132&quot;&gt;&lt;property id=&quot;20148&quot; value=&quot;5&quot;/&gt;&lt;property id=&quot;20300&quot; value=&quot;Slide 10&quot;/&gt;&lt;property id=&quot;20307&quot; value=&quot;586&quot;/&gt;&lt;/object&gt;&lt;object type=&quot;3&quot; unique_id=&quot;11133&quot;&gt;&lt;property id=&quot;20148&quot; value=&quot;5&quot;/&gt;&lt;property id=&quot;20300&quot; value=&quot;Slide 11&quot;/&gt;&lt;property id=&quot;20307&quot; value=&quot;609&quot;/&gt;&lt;/object&gt;&lt;object type=&quot;3&quot; unique_id=&quot;11134&quot;&gt;&lt;property id=&quot;20148&quot; value=&quot;5&quot;/&gt;&lt;property id=&quot;20300&quot; value=&quot;Slide 12&quot;/&gt;&lt;property id=&quot;20307&quot; value=&quot;587&quot;/&gt;&lt;/object&gt;&lt;object type=&quot;3&quot; unique_id=&quot;11135&quot;&gt;&lt;property id=&quot;20148&quot; value=&quot;5&quot;/&gt;&lt;property id=&quot;20300&quot; value=&quot;Slide 13&quot;/&gt;&lt;property id=&quot;20307&quot; value=&quot;588&quot;/&gt;&lt;/object&gt;&lt;object type=&quot;3&quot; unique_id=&quot;11136&quot;&gt;&lt;property id=&quot;20148&quot; value=&quot;5&quot;/&gt;&lt;property id=&quot;20300&quot; value=&quot;Slide 14&quot;/&gt;&lt;property id=&quot;20307&quot; value=&quot;589&quot;/&gt;&lt;/object&gt;&lt;object type=&quot;3&quot; unique_id=&quot;11137&quot;&gt;&lt;property id=&quot;20148&quot; value=&quot;5&quot;/&gt;&lt;property id=&quot;20300&quot; value=&quot;Slide 15&quot;/&gt;&lt;property id=&quot;20307&quot; value=&quot;590&quot;/&gt;&lt;/object&gt;&lt;object type=&quot;3&quot; unique_id=&quot;11138&quot;&gt;&lt;property id=&quot;20148&quot; value=&quot;5&quot;/&gt;&lt;property id=&quot;20300&quot; value=&quot;Slide 16&quot;/&gt;&lt;property id=&quot;20307&quot; value=&quot;591&quot;/&gt;&lt;/object&gt;&lt;object type=&quot;3&quot; unique_id=&quot;11139&quot;&gt;&lt;property id=&quot;20148&quot; value=&quot;5&quot;/&gt;&lt;property id=&quot;20300&quot; value=&quot;Slide 17&quot;/&gt;&lt;property id=&quot;20307&quot; value=&quot;610&quot;/&gt;&lt;/object&gt;&lt;object type=&quot;3&quot; unique_id=&quot;11140&quot;&gt;&lt;property id=&quot;20148&quot; value=&quot;5&quot;/&gt;&lt;property id=&quot;20300&quot; value=&quot;Slide 18&quot;/&gt;&lt;property id=&quot;20307&quot; value=&quot;592&quot;/&gt;&lt;/object&gt;&lt;object type=&quot;3&quot; unique_id=&quot;11141&quot;&gt;&lt;property id=&quot;20148&quot; value=&quot;5&quot;/&gt;&lt;property id=&quot;20300&quot; value=&quot;Slide 19&quot;/&gt;&lt;property id=&quot;20307&quot; value=&quot;611&quot;/&gt;&lt;/object&gt;&lt;object type=&quot;3&quot; unique_id=&quot;11142&quot;&gt;&lt;property id=&quot;20148&quot; value=&quot;5&quot;/&gt;&lt;property id=&quot;20300&quot; value=&quot;Slide 20&quot;/&gt;&lt;property id=&quot;20307&quot; value=&quot;612&quot;/&gt;&lt;/object&gt;&lt;object type=&quot;3&quot; unique_id=&quot;11143&quot;&gt;&lt;property id=&quot;20148&quot; value=&quot;5&quot;/&gt;&lt;property id=&quot;20300&quot; value=&quot;Slide 21&quot;/&gt;&lt;property id=&quot;20307&quot; value=&quot;613&quot;/&gt;&lt;/object&gt;&lt;object type=&quot;3&quot; unique_id=&quot;11144&quot;&gt;&lt;property id=&quot;20148&quot; value=&quot;5&quot;/&gt;&lt;property id=&quot;20300&quot; value=&quot;Slide 22&quot;/&gt;&lt;property id=&quot;20307&quot; value=&quot;614&quot;/&gt;&lt;/object&gt;&lt;object type=&quot;3&quot; unique_id=&quot;11145&quot;&gt;&lt;property id=&quot;20148&quot; value=&quot;5&quot;/&gt;&lt;property id=&quot;20300&quot; value=&quot;Slide 23&quot;/&gt;&lt;property id=&quot;20307&quot; value=&quot;615&quot;/&gt;&lt;/object&gt;&lt;object type=&quot;3&quot; unique_id=&quot;11146&quot;&gt;&lt;property id=&quot;20148&quot; value=&quot;5&quot;/&gt;&lt;property id=&quot;20300&quot; value=&quot;Slide 24&quot;/&gt;&lt;property id=&quot;20307&quot; value=&quot;593&quot;/&gt;&lt;/object&gt;&lt;object type=&quot;3&quot; unique_id=&quot;11147&quot;&gt;&lt;property id=&quot;20148&quot; value=&quot;5&quot;/&gt;&lt;property id=&quot;20300&quot; value=&quot;Slide 25&quot;/&gt;&lt;property id=&quot;20307&quot; value=&quot;594&quot;/&gt;&lt;/object&gt;&lt;object type=&quot;3&quot; unique_id=&quot;11148&quot;&gt;&lt;property id=&quot;20148&quot; value=&quot;5&quot;/&gt;&lt;property id=&quot;20300&quot; value=&quot;Slide 26&quot;/&gt;&lt;property id=&quot;20307&quot; value=&quot;616&quot;/&gt;&lt;/object&gt;&lt;object type=&quot;3&quot; unique_id=&quot;11149&quot;&gt;&lt;property id=&quot;20148&quot; value=&quot;5&quot;/&gt;&lt;property id=&quot;20300&quot; value=&quot;Slide 27&quot;/&gt;&lt;property id=&quot;20307&quot; value=&quot;595&quot;/&gt;&lt;/object&gt;&lt;object type=&quot;3&quot; unique_id=&quot;11150&quot;&gt;&lt;property id=&quot;20148&quot; value=&quot;5&quot;/&gt;&lt;property id=&quot;20300&quot; value=&quot;Slide 28&quot;/&gt;&lt;property id=&quot;20307&quot; value=&quot;617&quot;/&gt;&lt;/object&gt;&lt;object type=&quot;3&quot; unique_id=&quot;11151&quot;&gt;&lt;property id=&quot;20148&quot; value=&quot;5&quot;/&gt;&lt;property id=&quot;20300&quot; value=&quot;Slide 29&quot;/&gt;&lt;property id=&quot;20307&quot; value=&quot;618&quot;/&gt;&lt;/object&gt;&lt;object type=&quot;3&quot; unique_id=&quot;11152&quot;&gt;&lt;property id=&quot;20148&quot; value=&quot;5&quot;/&gt;&lt;property id=&quot;20300&quot; value=&quot;Slide 30&quot;/&gt;&lt;property id=&quot;20307&quot; value=&quot;619&quot;/&gt;&lt;/object&gt;&lt;object type=&quot;3&quot; unique_id=&quot;11153&quot;&gt;&lt;property id=&quot;20148&quot; value=&quot;5&quot;/&gt;&lt;property id=&quot;20300&quot; value=&quot;Slide 31&quot;/&gt;&lt;property id=&quot;20307&quot; value=&quot;620&quot;/&gt;&lt;/object&gt;&lt;object type=&quot;3&quot; unique_id=&quot;11154&quot;&gt;&lt;property id=&quot;20148&quot; value=&quot;5&quot;/&gt;&lt;property id=&quot;20300&quot; value=&quot;Slide 32&quot;/&gt;&lt;property id=&quot;20307&quot; value=&quot;621&quot;/&gt;&lt;/object&gt;&lt;object type=&quot;3&quot; unique_id=&quot;11155&quot;&gt;&lt;property id=&quot;20148&quot; value=&quot;5&quot;/&gt;&lt;property id=&quot;20300&quot; value=&quot;Slide 33&quot;/&gt;&lt;property id=&quot;20307&quot; value=&quot;622&quot;/&gt;&lt;/object&gt;&lt;object type=&quot;3&quot; unique_id=&quot;11156&quot;&gt;&lt;property id=&quot;20148&quot; value=&quot;5&quot;/&gt;&lt;property id=&quot;20300&quot; value=&quot;Slide 34&quot;/&gt;&lt;property id=&quot;20307&quot; value=&quot;624&quot;/&gt;&lt;/object&gt;&lt;/object&gt;&lt;/object&gt;&lt;/database&gt;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48B175512BFE44AE6A1CAED9F3E173" ma:contentTypeVersion="2" ma:contentTypeDescription="Create a new document." ma:contentTypeScope="" ma:versionID="ecaea0d6dc97101ef4a20a776124be79">
  <xsd:schema xmlns:xsd="http://www.w3.org/2001/XMLSchema" xmlns:xs="http://www.w3.org/2001/XMLSchema" xmlns:p="http://schemas.microsoft.com/office/2006/metadata/properties" xmlns:ns2="84cd1e38-985d-4704-81f1-2ddc3a4314e2" targetNamespace="http://schemas.microsoft.com/office/2006/metadata/properties" ma:root="true" ma:fieldsID="5d081ad14fff0faa3370ee33970cee73" ns2:_="">
    <xsd:import namespace="84cd1e38-985d-4704-81f1-2ddc3a4314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cd1e38-985d-4704-81f1-2ddc3a4314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64719A-76AE-48E3-9A7E-C3639222FD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cd1e38-985d-4704-81f1-2ddc3a4314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94391F-27CA-42BA-BBF8-65CF232500E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CDD2B37-2185-49D5-803B-DD86CC5124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2377</TotalTime>
  <Words>653</Words>
  <Application>Microsoft Office PowerPoint</Application>
  <PresentationFormat>On-screen Show (4:3)</PresentationFormat>
  <Paragraphs>86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Mahe</cp:lastModifiedBy>
  <cp:revision>214</cp:revision>
  <dcterms:created xsi:type="dcterms:W3CDTF">2000-01-15T04:50:39Z</dcterms:created>
  <dcterms:modified xsi:type="dcterms:W3CDTF">2023-05-11T15:55:11Z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0x010100E848B175512BFE44AE6A1CAED9F3E173</vt:lpwstr>
  </property>
</Properties>
</file>