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4"/>
  </p:sldMasterIdLst>
  <p:notesMasterIdLst>
    <p:notesMasterId r:id="rId78"/>
  </p:notesMasterIdLst>
  <p:sldIdLst>
    <p:sldId id="607" r:id="rId5"/>
    <p:sldId id="610" r:id="rId6"/>
    <p:sldId id="578" r:id="rId7"/>
    <p:sldId id="647" r:id="rId8"/>
    <p:sldId id="646" r:id="rId9"/>
    <p:sldId id="649" r:id="rId10"/>
    <p:sldId id="615" r:id="rId11"/>
    <p:sldId id="616" r:id="rId12"/>
    <p:sldId id="650" r:id="rId13"/>
    <p:sldId id="651" r:id="rId14"/>
    <p:sldId id="652" r:id="rId15"/>
    <p:sldId id="653" r:id="rId16"/>
    <p:sldId id="579" r:id="rId17"/>
    <p:sldId id="654" r:id="rId18"/>
    <p:sldId id="580" r:id="rId19"/>
    <p:sldId id="655" r:id="rId20"/>
    <p:sldId id="656" r:id="rId21"/>
    <p:sldId id="657" r:id="rId22"/>
    <p:sldId id="582" r:id="rId23"/>
    <p:sldId id="583" r:id="rId24"/>
    <p:sldId id="659" r:id="rId25"/>
    <p:sldId id="660" r:id="rId26"/>
    <p:sldId id="584" r:id="rId27"/>
    <p:sldId id="661" r:id="rId28"/>
    <p:sldId id="663" r:id="rId29"/>
    <p:sldId id="664" r:id="rId30"/>
    <p:sldId id="635" r:id="rId31"/>
    <p:sldId id="617" r:id="rId32"/>
    <p:sldId id="586" r:id="rId33"/>
    <p:sldId id="696" r:id="rId34"/>
    <p:sldId id="587" r:id="rId35"/>
    <p:sldId id="588" r:id="rId36"/>
    <p:sldId id="670" r:id="rId37"/>
    <p:sldId id="671" r:id="rId38"/>
    <p:sldId id="619" r:id="rId39"/>
    <p:sldId id="620" r:id="rId40"/>
    <p:sldId id="589" r:id="rId41"/>
    <p:sldId id="673" r:id="rId42"/>
    <p:sldId id="674" r:id="rId43"/>
    <p:sldId id="675" r:id="rId44"/>
    <p:sldId id="672" r:id="rId45"/>
    <p:sldId id="676" r:id="rId46"/>
    <p:sldId id="590" r:id="rId47"/>
    <p:sldId id="677" r:id="rId48"/>
    <p:sldId id="679" r:id="rId49"/>
    <p:sldId id="621" r:id="rId50"/>
    <p:sldId id="591" r:id="rId51"/>
    <p:sldId id="592" r:id="rId52"/>
    <p:sldId id="593" r:id="rId53"/>
    <p:sldId id="680" r:id="rId54"/>
    <p:sldId id="682" r:id="rId55"/>
    <p:sldId id="683" r:id="rId56"/>
    <p:sldId id="623" r:id="rId57"/>
    <p:sldId id="594" r:id="rId58"/>
    <p:sldId id="684" r:id="rId59"/>
    <p:sldId id="685" r:id="rId60"/>
    <p:sldId id="596" r:id="rId61"/>
    <p:sldId id="686" r:id="rId62"/>
    <p:sldId id="687" r:id="rId63"/>
    <p:sldId id="625" r:id="rId64"/>
    <p:sldId id="597" r:id="rId65"/>
    <p:sldId id="640" r:id="rId66"/>
    <p:sldId id="698" r:id="rId67"/>
    <p:sldId id="688" r:id="rId68"/>
    <p:sldId id="643" r:id="rId69"/>
    <p:sldId id="689" r:id="rId70"/>
    <p:sldId id="641" r:id="rId71"/>
    <p:sldId id="600" r:id="rId72"/>
    <p:sldId id="644" r:id="rId73"/>
    <p:sldId id="601" r:id="rId74"/>
    <p:sldId id="690" r:id="rId75"/>
    <p:sldId id="642" r:id="rId76"/>
    <p:sldId id="627" r:id="rId77"/>
  </p:sldIdLst>
  <p:sldSz cx="9144000" cy="6858000" type="screen4x3"/>
  <p:notesSz cx="6858000" cy="9144000"/>
  <p:custDataLst>
    <p:tags r:id="rId79"/>
  </p:custDataLst>
  <p:defaultTextStyle>
    <a:defPPr>
      <a:defRPr lang="en-US"/>
    </a:defPPr>
    <a:lvl1pPr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5pPr>
    <a:lvl6pPr marL="2286000" algn="l" defTabSz="914400" rtl="0" eaLnBrk="1" latinLnBrk="0" hangingPunct="1">
      <a:defRPr b="1" kern="1200">
        <a:solidFill>
          <a:schemeClr val="tx1"/>
        </a:solidFill>
        <a:latin typeface="Tahoma" panose="020B0604030504040204" pitchFamily="34" charset="0"/>
        <a:ea typeface="+mn-ea"/>
        <a:cs typeface="+mn-cs"/>
      </a:defRPr>
    </a:lvl6pPr>
    <a:lvl7pPr marL="2743200" algn="l" defTabSz="914400" rtl="0" eaLnBrk="1" latinLnBrk="0" hangingPunct="1">
      <a:defRPr b="1" kern="1200">
        <a:solidFill>
          <a:schemeClr val="tx1"/>
        </a:solidFill>
        <a:latin typeface="Tahoma" panose="020B0604030504040204" pitchFamily="34" charset="0"/>
        <a:ea typeface="+mn-ea"/>
        <a:cs typeface="+mn-cs"/>
      </a:defRPr>
    </a:lvl7pPr>
    <a:lvl8pPr marL="3200400" algn="l" defTabSz="914400" rtl="0" eaLnBrk="1" latinLnBrk="0" hangingPunct="1">
      <a:defRPr b="1" kern="1200">
        <a:solidFill>
          <a:schemeClr val="tx1"/>
        </a:solidFill>
        <a:latin typeface="Tahoma" panose="020B0604030504040204" pitchFamily="34" charset="0"/>
        <a:ea typeface="+mn-ea"/>
        <a:cs typeface="+mn-cs"/>
      </a:defRPr>
    </a:lvl8pPr>
    <a:lvl9pPr marL="3657600" algn="l" defTabSz="914400" rtl="0" eaLnBrk="1" latinLnBrk="0" hangingPunct="1">
      <a:defRPr b="1"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00CC00"/>
    <a:srgbClr val="996633"/>
    <a:srgbClr val="6666FF"/>
    <a:srgbClr val="3366FF"/>
    <a:srgbClr val="CCFF99"/>
    <a:srgbClr val="6AF4A5"/>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1" autoAdjust="0"/>
    <p:restoredTop sz="94707" autoAdjust="0"/>
  </p:normalViewPr>
  <p:slideViewPr>
    <p:cSldViewPr>
      <p:cViewPr varScale="1">
        <p:scale>
          <a:sx n="70" d="100"/>
          <a:sy n="70" d="100"/>
        </p:scale>
        <p:origin x="138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99"/>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tags" Target="tags/tag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anose="02020603050405020304" pitchFamily="18" charset="0"/>
              </a:defRPr>
            </a:lvl1pPr>
          </a:lstStyle>
          <a:p>
            <a:endParaRPr lang="en-US"/>
          </a:p>
        </p:txBody>
      </p:sp>
      <p:sp>
        <p:nvSpPr>
          <p:cNvPr id="46080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anose="02020603050405020304" pitchFamily="18" charset="0"/>
              </a:defRPr>
            </a:lvl1pPr>
          </a:lstStyle>
          <a:p>
            <a:endParaRPr lang="en-US"/>
          </a:p>
        </p:txBody>
      </p:sp>
      <p:sp>
        <p:nvSpPr>
          <p:cNvPr id="4608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0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6080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anose="02020603050405020304" pitchFamily="18" charset="0"/>
              </a:defRPr>
            </a:lvl1pPr>
          </a:lstStyle>
          <a:p>
            <a:endParaRPr lang="en-US"/>
          </a:p>
        </p:txBody>
      </p:sp>
      <p:sp>
        <p:nvSpPr>
          <p:cNvPr id="46080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fld id="{4EA698BB-FF4B-43D9-AA78-267FDAA16EEA}" type="slidenum">
              <a:rPr lang="en-US"/>
              <a:pPr/>
              <a:t>‹#›</a:t>
            </a:fld>
            <a:endParaRPr lang="en-US"/>
          </a:p>
        </p:txBody>
      </p:sp>
    </p:spTree>
    <p:extLst>
      <p:ext uri="{BB962C8B-B14F-4D97-AF65-F5344CB8AC3E}">
        <p14:creationId xmlns:p14="http://schemas.microsoft.com/office/powerpoint/2010/main" val="330704245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B8438C-BB9F-4F1E-97C5-AA4A4259FBD8}" type="slidenum">
              <a:rPr lang="en-US"/>
              <a:pPr/>
              <a:t>1</a:t>
            </a:fld>
            <a:endParaRPr lang="en-US"/>
          </a:p>
        </p:txBody>
      </p:sp>
      <p:sp>
        <p:nvSpPr>
          <p:cNvPr id="648194" name="Rectangle 2"/>
          <p:cNvSpPr>
            <a:spLocks noGrp="1" noRot="1" noChangeAspect="1" noChangeArrowheads="1" noTextEdit="1"/>
          </p:cNvSpPr>
          <p:nvPr>
            <p:ph type="sldImg"/>
          </p:nvPr>
        </p:nvSpPr>
        <p:spPr>
          <a:ln/>
        </p:spPr>
      </p:sp>
      <p:sp>
        <p:nvSpPr>
          <p:cNvPr id="648195"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1985928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F4C077-51B9-4249-88D0-CF87179433D5}" type="slidenum">
              <a:rPr lang="en-US"/>
              <a:pPr/>
              <a:t>10</a:t>
            </a:fld>
            <a:endParaRPr lang="en-US"/>
          </a:p>
        </p:txBody>
      </p:sp>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488304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F4C077-51B9-4249-88D0-CF87179433D5}" type="slidenum">
              <a:rPr lang="en-US"/>
              <a:pPr/>
              <a:t>11</a:t>
            </a:fld>
            <a:endParaRPr lang="en-US"/>
          </a:p>
        </p:txBody>
      </p:sp>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534491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F4C077-51B9-4249-88D0-CF87179433D5}" type="slidenum">
              <a:rPr lang="en-US"/>
              <a:pPr/>
              <a:t>12</a:t>
            </a:fld>
            <a:endParaRPr lang="en-US"/>
          </a:p>
        </p:txBody>
      </p:sp>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184379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C47E01-054C-4DF9-A322-D929300DD309}" type="slidenum">
              <a:rPr lang="en-US"/>
              <a:pPr/>
              <a:t>13</a:t>
            </a:fld>
            <a:endParaRPr lang="en-US"/>
          </a:p>
        </p:txBody>
      </p:sp>
      <p:sp>
        <p:nvSpPr>
          <p:cNvPr id="588802" name="Rectangle 2"/>
          <p:cNvSpPr>
            <a:spLocks noGrp="1" noRot="1" noChangeAspect="1" noChangeArrowheads="1" noTextEdit="1"/>
          </p:cNvSpPr>
          <p:nvPr>
            <p:ph type="sldImg"/>
          </p:nvPr>
        </p:nvSpPr>
        <p:spPr>
          <a:ln/>
        </p:spPr>
      </p:sp>
      <p:sp>
        <p:nvSpPr>
          <p:cNvPr id="588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82053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F4C077-51B9-4249-88D0-CF87179433D5}" type="slidenum">
              <a:rPr lang="en-US"/>
              <a:pPr/>
              <a:t>14</a:t>
            </a:fld>
            <a:endParaRPr lang="en-US"/>
          </a:p>
        </p:txBody>
      </p:sp>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120659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ED3094-B633-4C5E-97B6-AA370442FA7F}" type="slidenum">
              <a:rPr lang="en-US"/>
              <a:pPr/>
              <a:t>15</a:t>
            </a:fld>
            <a:endParaRPr lang="en-US"/>
          </a:p>
        </p:txBody>
      </p:sp>
      <p:sp>
        <p:nvSpPr>
          <p:cNvPr id="590850" name="Rectangle 2"/>
          <p:cNvSpPr>
            <a:spLocks noGrp="1" noRot="1" noChangeAspect="1" noChangeArrowheads="1" noTextEdit="1"/>
          </p:cNvSpPr>
          <p:nvPr>
            <p:ph type="sldImg"/>
          </p:nvPr>
        </p:nvSpPr>
        <p:spPr>
          <a:ln/>
        </p:spPr>
      </p:sp>
      <p:sp>
        <p:nvSpPr>
          <p:cNvPr id="5908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27429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F4C077-51B9-4249-88D0-CF87179433D5}" type="slidenum">
              <a:rPr lang="en-US"/>
              <a:pPr/>
              <a:t>16</a:t>
            </a:fld>
            <a:endParaRPr lang="en-US"/>
          </a:p>
        </p:txBody>
      </p:sp>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6705100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F4C077-51B9-4249-88D0-CF87179433D5}" type="slidenum">
              <a:rPr lang="en-US"/>
              <a:pPr/>
              <a:t>17</a:t>
            </a:fld>
            <a:endParaRPr lang="en-US"/>
          </a:p>
        </p:txBody>
      </p:sp>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1771112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D31D57-6BC3-485C-AA44-B77235BA77B6}" type="slidenum">
              <a:rPr lang="en-US"/>
              <a:pPr/>
              <a:t>18</a:t>
            </a:fld>
            <a:endParaRPr lang="en-US"/>
          </a:p>
        </p:txBody>
      </p:sp>
      <p:sp>
        <p:nvSpPr>
          <p:cNvPr id="592898" name="Rectangle 2"/>
          <p:cNvSpPr>
            <a:spLocks noGrp="1" noRot="1" noChangeAspect="1" noChangeArrowheads="1" noTextEdit="1"/>
          </p:cNvSpPr>
          <p:nvPr>
            <p:ph type="sldImg"/>
          </p:nvPr>
        </p:nvSpPr>
        <p:spPr>
          <a:ln/>
        </p:spPr>
      </p:sp>
      <p:sp>
        <p:nvSpPr>
          <p:cNvPr id="592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985914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603CB4-13B3-46B6-A0AE-5A5D707BC9BB}" type="slidenum">
              <a:rPr lang="en-US"/>
              <a:pPr/>
              <a:t>19</a:t>
            </a:fld>
            <a:endParaRPr lang="en-US"/>
          </a:p>
        </p:txBody>
      </p:sp>
      <p:sp>
        <p:nvSpPr>
          <p:cNvPr id="594946" name="Rectangle 2"/>
          <p:cNvSpPr>
            <a:spLocks noGrp="1" noRot="1" noChangeAspect="1" noChangeArrowheads="1" noTextEdit="1"/>
          </p:cNvSpPr>
          <p:nvPr>
            <p:ph type="sldImg"/>
          </p:nvPr>
        </p:nvSpPr>
        <p:spPr>
          <a:ln/>
        </p:spPr>
      </p:sp>
      <p:sp>
        <p:nvSpPr>
          <p:cNvPr id="5949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67144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2215C4-E5B4-49D5-B7D1-C29C5A297F0A}" type="slidenum">
              <a:rPr lang="en-US"/>
              <a:pPr/>
              <a:t>2</a:t>
            </a:fld>
            <a:endParaRPr lang="en-US"/>
          </a:p>
        </p:txBody>
      </p:sp>
      <p:sp>
        <p:nvSpPr>
          <p:cNvPr id="654338" name="Rectangle 2"/>
          <p:cNvSpPr>
            <a:spLocks noGrp="1" noRot="1" noChangeAspect="1" noChangeArrowheads="1" noTextEdit="1"/>
          </p:cNvSpPr>
          <p:nvPr>
            <p:ph type="sldImg"/>
          </p:nvPr>
        </p:nvSpPr>
        <p:spPr>
          <a:ln/>
        </p:spPr>
      </p:sp>
      <p:sp>
        <p:nvSpPr>
          <p:cNvPr id="6543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264238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7C694C-EC1B-4E4B-B9B0-AED7CC8E60E8}" type="slidenum">
              <a:rPr lang="en-US"/>
              <a:pPr/>
              <a:t>20</a:t>
            </a:fld>
            <a:endParaRPr lang="en-US"/>
          </a:p>
        </p:txBody>
      </p:sp>
      <p:sp>
        <p:nvSpPr>
          <p:cNvPr id="596994" name="Rectangle 2"/>
          <p:cNvSpPr>
            <a:spLocks noGrp="1" noRot="1" noChangeAspect="1" noChangeArrowheads="1" noTextEdit="1"/>
          </p:cNvSpPr>
          <p:nvPr>
            <p:ph type="sldImg"/>
          </p:nvPr>
        </p:nvSpPr>
        <p:spPr>
          <a:ln/>
        </p:spPr>
      </p:sp>
      <p:sp>
        <p:nvSpPr>
          <p:cNvPr id="596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557052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7C694C-EC1B-4E4B-B9B0-AED7CC8E60E8}" type="slidenum">
              <a:rPr lang="en-US"/>
              <a:pPr/>
              <a:t>21</a:t>
            </a:fld>
            <a:endParaRPr lang="en-US"/>
          </a:p>
        </p:txBody>
      </p:sp>
      <p:sp>
        <p:nvSpPr>
          <p:cNvPr id="596994" name="Rectangle 2"/>
          <p:cNvSpPr>
            <a:spLocks noGrp="1" noRot="1" noChangeAspect="1" noChangeArrowheads="1" noTextEdit="1"/>
          </p:cNvSpPr>
          <p:nvPr>
            <p:ph type="sldImg"/>
          </p:nvPr>
        </p:nvSpPr>
        <p:spPr>
          <a:ln/>
        </p:spPr>
      </p:sp>
      <p:sp>
        <p:nvSpPr>
          <p:cNvPr id="596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146283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7C694C-EC1B-4E4B-B9B0-AED7CC8E60E8}" type="slidenum">
              <a:rPr lang="en-US"/>
              <a:pPr/>
              <a:t>22</a:t>
            </a:fld>
            <a:endParaRPr lang="en-US"/>
          </a:p>
        </p:txBody>
      </p:sp>
      <p:sp>
        <p:nvSpPr>
          <p:cNvPr id="596994" name="Rectangle 2"/>
          <p:cNvSpPr>
            <a:spLocks noGrp="1" noRot="1" noChangeAspect="1" noChangeArrowheads="1" noTextEdit="1"/>
          </p:cNvSpPr>
          <p:nvPr>
            <p:ph type="sldImg"/>
          </p:nvPr>
        </p:nvSpPr>
        <p:spPr>
          <a:ln/>
        </p:spPr>
      </p:sp>
      <p:sp>
        <p:nvSpPr>
          <p:cNvPr id="596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208925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26D13B-1067-416C-9B90-66BB658AB7F4}" type="slidenum">
              <a:rPr lang="en-US"/>
              <a:pPr/>
              <a:t>23</a:t>
            </a:fld>
            <a:endParaRPr lang="en-US"/>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238909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26D13B-1067-416C-9B90-66BB658AB7F4}" type="slidenum">
              <a:rPr lang="en-US"/>
              <a:pPr/>
              <a:t>24</a:t>
            </a:fld>
            <a:endParaRPr lang="en-US"/>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452969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26D13B-1067-416C-9B90-66BB658AB7F4}" type="slidenum">
              <a:rPr lang="en-US"/>
              <a:pPr/>
              <a:t>25</a:t>
            </a:fld>
            <a:endParaRPr lang="en-US"/>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080885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26D13B-1067-416C-9B90-66BB658AB7F4}" type="slidenum">
              <a:rPr lang="en-US"/>
              <a:pPr/>
              <a:t>26</a:t>
            </a:fld>
            <a:endParaRPr lang="en-US"/>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215349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30D6F2-A4F1-4155-82C6-CADBC4292D5C}" type="slidenum">
              <a:rPr lang="en-US"/>
              <a:pPr/>
              <a:t>27</a:t>
            </a:fld>
            <a:endParaRPr lang="en-US"/>
          </a:p>
        </p:txBody>
      </p:sp>
      <p:sp>
        <p:nvSpPr>
          <p:cNvPr id="715778" name="Rectangle 2"/>
          <p:cNvSpPr>
            <a:spLocks noGrp="1" noRot="1" noChangeAspect="1" noChangeArrowheads="1" noTextEdit="1"/>
          </p:cNvSpPr>
          <p:nvPr>
            <p:ph type="sldImg"/>
          </p:nvPr>
        </p:nvSpPr>
        <p:spPr>
          <a:ln/>
        </p:spPr>
      </p:sp>
      <p:sp>
        <p:nvSpPr>
          <p:cNvPr id="715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246785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393C09-ADFC-427E-9BC6-B58E90C278C9}" type="slidenum">
              <a:rPr lang="en-US"/>
              <a:pPr/>
              <a:t>28</a:t>
            </a:fld>
            <a:endParaRPr lang="en-US"/>
          </a:p>
        </p:txBody>
      </p:sp>
      <p:sp>
        <p:nvSpPr>
          <p:cNvPr id="674818" name="Rectangle 2"/>
          <p:cNvSpPr>
            <a:spLocks noGrp="1" noRot="1" noChangeAspect="1" noChangeArrowheads="1" noTextEdit="1"/>
          </p:cNvSpPr>
          <p:nvPr>
            <p:ph type="sldImg"/>
          </p:nvPr>
        </p:nvSpPr>
        <p:spPr>
          <a:ln/>
        </p:spPr>
      </p:sp>
      <p:sp>
        <p:nvSpPr>
          <p:cNvPr id="674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427749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D23D88-8C2A-4622-93E6-07BC58872499}" type="slidenum">
              <a:rPr lang="en-US"/>
              <a:pPr/>
              <a:t>29</a:t>
            </a:fld>
            <a:endParaRPr lang="en-US"/>
          </a:p>
        </p:txBody>
      </p:sp>
      <p:sp>
        <p:nvSpPr>
          <p:cNvPr id="603138" name="Rectangle 2"/>
          <p:cNvSpPr>
            <a:spLocks noGrp="1" noRot="1" noChangeAspect="1" noChangeArrowheads="1" noTextEdit="1"/>
          </p:cNvSpPr>
          <p:nvPr>
            <p:ph type="sldImg"/>
          </p:nvPr>
        </p:nvSpPr>
        <p:spPr>
          <a:ln/>
        </p:spPr>
      </p:sp>
      <p:sp>
        <p:nvSpPr>
          <p:cNvPr id="603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31027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F4C077-51B9-4249-88D0-CF87179433D5}" type="slidenum">
              <a:rPr lang="en-US"/>
              <a:pPr/>
              <a:t>3</a:t>
            </a:fld>
            <a:endParaRPr lang="en-US"/>
          </a:p>
        </p:txBody>
      </p:sp>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684907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D23D88-8C2A-4622-93E6-07BC58872499}" type="slidenum">
              <a:rPr lang="en-US"/>
              <a:pPr/>
              <a:t>30</a:t>
            </a:fld>
            <a:endParaRPr lang="en-US"/>
          </a:p>
        </p:txBody>
      </p:sp>
      <p:sp>
        <p:nvSpPr>
          <p:cNvPr id="603138" name="Rectangle 2"/>
          <p:cNvSpPr>
            <a:spLocks noGrp="1" noRot="1" noChangeAspect="1" noChangeArrowheads="1" noTextEdit="1"/>
          </p:cNvSpPr>
          <p:nvPr>
            <p:ph type="sldImg"/>
          </p:nvPr>
        </p:nvSpPr>
        <p:spPr>
          <a:ln/>
        </p:spPr>
      </p:sp>
      <p:sp>
        <p:nvSpPr>
          <p:cNvPr id="603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143066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B4E129-EC89-423F-8D30-59843DE9B122}" type="slidenum">
              <a:rPr lang="en-US"/>
              <a:pPr/>
              <a:t>31</a:t>
            </a:fld>
            <a:endParaRPr lang="en-US"/>
          </a:p>
        </p:txBody>
      </p:sp>
      <p:sp>
        <p:nvSpPr>
          <p:cNvPr id="605186" name="Rectangle 2"/>
          <p:cNvSpPr>
            <a:spLocks noGrp="1" noRot="1" noChangeAspect="1" noChangeArrowheads="1" noTextEdit="1"/>
          </p:cNvSpPr>
          <p:nvPr>
            <p:ph type="sldImg"/>
          </p:nvPr>
        </p:nvSpPr>
        <p:spPr>
          <a:ln/>
        </p:spPr>
      </p:sp>
      <p:sp>
        <p:nvSpPr>
          <p:cNvPr id="6051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13967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DD255D-ADA5-4484-B4B1-6CBD5EFAACC7}" type="slidenum">
              <a:rPr lang="en-US"/>
              <a:pPr/>
              <a:t>32</a:t>
            </a:fld>
            <a:endParaRPr lang="en-US"/>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376682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DD255D-ADA5-4484-B4B1-6CBD5EFAACC7}" type="slidenum">
              <a:rPr lang="en-US"/>
              <a:pPr/>
              <a:t>33</a:t>
            </a:fld>
            <a:endParaRPr lang="en-US"/>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966079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DD255D-ADA5-4484-B4B1-6CBD5EFAACC7}" type="slidenum">
              <a:rPr lang="en-US"/>
              <a:pPr/>
              <a:t>34</a:t>
            </a:fld>
            <a:endParaRPr lang="en-US"/>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302673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522CC8-314B-4DC3-9B56-3888F6F78E92}" type="slidenum">
              <a:rPr lang="en-US"/>
              <a:pPr/>
              <a:t>35</a:t>
            </a:fld>
            <a:endParaRPr lang="en-US"/>
          </a:p>
        </p:txBody>
      </p:sp>
      <p:sp>
        <p:nvSpPr>
          <p:cNvPr id="678914" name="Rectangle 2"/>
          <p:cNvSpPr>
            <a:spLocks noGrp="1" noRot="1" noChangeAspect="1" noChangeArrowheads="1" noTextEdit="1"/>
          </p:cNvSpPr>
          <p:nvPr>
            <p:ph type="sldImg"/>
          </p:nvPr>
        </p:nvSpPr>
        <p:spPr>
          <a:ln/>
        </p:spPr>
      </p:sp>
      <p:sp>
        <p:nvSpPr>
          <p:cNvPr id="678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6389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5381A3-88A6-40DB-B333-1C10126CEB05}" type="slidenum">
              <a:rPr lang="en-US"/>
              <a:pPr/>
              <a:t>36</a:t>
            </a:fld>
            <a:endParaRPr lang="en-US"/>
          </a:p>
        </p:txBody>
      </p:sp>
      <p:sp>
        <p:nvSpPr>
          <p:cNvPr id="680962" name="Rectangle 2"/>
          <p:cNvSpPr>
            <a:spLocks noGrp="1" noRot="1" noChangeAspect="1" noChangeArrowheads="1" noTextEdit="1"/>
          </p:cNvSpPr>
          <p:nvPr>
            <p:ph type="sldImg"/>
          </p:nvPr>
        </p:nvSpPr>
        <p:spPr>
          <a:ln/>
        </p:spPr>
      </p:sp>
      <p:sp>
        <p:nvSpPr>
          <p:cNvPr id="6809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374200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5D4311-1918-40F0-BF92-BFED5F0D1D8C}" type="slidenum">
              <a:rPr lang="en-US"/>
              <a:pPr/>
              <a:t>37</a:t>
            </a:fld>
            <a:endParaRPr lang="en-US"/>
          </a:p>
        </p:txBody>
      </p:sp>
      <p:sp>
        <p:nvSpPr>
          <p:cNvPr id="609282" name="Rectangle 2"/>
          <p:cNvSpPr>
            <a:spLocks noGrp="1" noRot="1" noChangeAspect="1" noChangeArrowheads="1" noTextEdit="1"/>
          </p:cNvSpPr>
          <p:nvPr>
            <p:ph type="sldImg"/>
          </p:nvPr>
        </p:nvSpPr>
        <p:spPr>
          <a:ln/>
        </p:spPr>
      </p:sp>
      <p:sp>
        <p:nvSpPr>
          <p:cNvPr id="609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25446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5D4311-1918-40F0-BF92-BFED5F0D1D8C}" type="slidenum">
              <a:rPr lang="en-US"/>
              <a:pPr/>
              <a:t>38</a:t>
            </a:fld>
            <a:endParaRPr lang="en-US"/>
          </a:p>
        </p:txBody>
      </p:sp>
      <p:sp>
        <p:nvSpPr>
          <p:cNvPr id="609282" name="Rectangle 2"/>
          <p:cNvSpPr>
            <a:spLocks noGrp="1" noRot="1" noChangeAspect="1" noChangeArrowheads="1" noTextEdit="1"/>
          </p:cNvSpPr>
          <p:nvPr>
            <p:ph type="sldImg"/>
          </p:nvPr>
        </p:nvSpPr>
        <p:spPr>
          <a:ln/>
        </p:spPr>
      </p:sp>
      <p:sp>
        <p:nvSpPr>
          <p:cNvPr id="609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286679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5D4311-1918-40F0-BF92-BFED5F0D1D8C}" type="slidenum">
              <a:rPr lang="en-US"/>
              <a:pPr/>
              <a:t>39</a:t>
            </a:fld>
            <a:endParaRPr lang="en-US"/>
          </a:p>
        </p:txBody>
      </p:sp>
      <p:sp>
        <p:nvSpPr>
          <p:cNvPr id="609282" name="Rectangle 2"/>
          <p:cNvSpPr>
            <a:spLocks noGrp="1" noRot="1" noChangeAspect="1" noChangeArrowheads="1" noTextEdit="1"/>
          </p:cNvSpPr>
          <p:nvPr>
            <p:ph type="sldImg"/>
          </p:nvPr>
        </p:nvSpPr>
        <p:spPr>
          <a:ln/>
        </p:spPr>
      </p:sp>
      <p:sp>
        <p:nvSpPr>
          <p:cNvPr id="609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306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F4C077-51B9-4249-88D0-CF87179433D5}" type="slidenum">
              <a:rPr lang="en-US"/>
              <a:pPr/>
              <a:t>4</a:t>
            </a:fld>
            <a:endParaRPr lang="en-US"/>
          </a:p>
        </p:txBody>
      </p:sp>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427710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5D4311-1918-40F0-BF92-BFED5F0D1D8C}" type="slidenum">
              <a:rPr lang="en-US"/>
              <a:pPr/>
              <a:t>40</a:t>
            </a:fld>
            <a:endParaRPr lang="en-US"/>
          </a:p>
        </p:txBody>
      </p:sp>
      <p:sp>
        <p:nvSpPr>
          <p:cNvPr id="609282" name="Rectangle 2"/>
          <p:cNvSpPr>
            <a:spLocks noGrp="1" noRot="1" noChangeAspect="1" noChangeArrowheads="1" noTextEdit="1"/>
          </p:cNvSpPr>
          <p:nvPr>
            <p:ph type="sldImg"/>
          </p:nvPr>
        </p:nvSpPr>
        <p:spPr>
          <a:ln/>
        </p:spPr>
      </p:sp>
      <p:sp>
        <p:nvSpPr>
          <p:cNvPr id="609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801792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5D4311-1918-40F0-BF92-BFED5F0D1D8C}" type="slidenum">
              <a:rPr lang="en-US"/>
              <a:pPr/>
              <a:t>41</a:t>
            </a:fld>
            <a:endParaRPr lang="en-US"/>
          </a:p>
        </p:txBody>
      </p:sp>
      <p:sp>
        <p:nvSpPr>
          <p:cNvPr id="609282" name="Rectangle 2"/>
          <p:cNvSpPr>
            <a:spLocks noGrp="1" noRot="1" noChangeAspect="1" noChangeArrowheads="1" noTextEdit="1"/>
          </p:cNvSpPr>
          <p:nvPr>
            <p:ph type="sldImg"/>
          </p:nvPr>
        </p:nvSpPr>
        <p:spPr>
          <a:ln/>
        </p:spPr>
      </p:sp>
      <p:sp>
        <p:nvSpPr>
          <p:cNvPr id="609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988471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5D4311-1918-40F0-BF92-BFED5F0D1D8C}" type="slidenum">
              <a:rPr lang="en-US"/>
              <a:pPr/>
              <a:t>42</a:t>
            </a:fld>
            <a:endParaRPr lang="en-US"/>
          </a:p>
        </p:txBody>
      </p:sp>
      <p:sp>
        <p:nvSpPr>
          <p:cNvPr id="609282" name="Rectangle 2"/>
          <p:cNvSpPr>
            <a:spLocks noGrp="1" noRot="1" noChangeAspect="1" noChangeArrowheads="1" noTextEdit="1"/>
          </p:cNvSpPr>
          <p:nvPr>
            <p:ph type="sldImg"/>
          </p:nvPr>
        </p:nvSpPr>
        <p:spPr>
          <a:ln/>
        </p:spPr>
      </p:sp>
      <p:sp>
        <p:nvSpPr>
          <p:cNvPr id="609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781818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A5F20E-A18F-4DB3-A49B-4D81A7C6CBD4}" type="slidenum">
              <a:rPr lang="en-US"/>
              <a:pPr/>
              <a:t>43</a:t>
            </a:fld>
            <a:endParaRPr lang="en-US"/>
          </a:p>
        </p:txBody>
      </p:sp>
      <p:sp>
        <p:nvSpPr>
          <p:cNvPr id="611330" name="Rectangle 2"/>
          <p:cNvSpPr>
            <a:spLocks noGrp="1" noRot="1" noChangeAspect="1" noChangeArrowheads="1" noTextEdit="1"/>
          </p:cNvSpPr>
          <p:nvPr>
            <p:ph type="sldImg"/>
          </p:nvPr>
        </p:nvSpPr>
        <p:spPr>
          <a:ln/>
        </p:spPr>
      </p:sp>
      <p:sp>
        <p:nvSpPr>
          <p:cNvPr id="6113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775766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5D4311-1918-40F0-BF92-BFED5F0D1D8C}" type="slidenum">
              <a:rPr lang="en-US"/>
              <a:pPr/>
              <a:t>44</a:t>
            </a:fld>
            <a:endParaRPr lang="en-US"/>
          </a:p>
        </p:txBody>
      </p:sp>
      <p:sp>
        <p:nvSpPr>
          <p:cNvPr id="609282" name="Rectangle 2"/>
          <p:cNvSpPr>
            <a:spLocks noGrp="1" noRot="1" noChangeAspect="1" noChangeArrowheads="1" noTextEdit="1"/>
          </p:cNvSpPr>
          <p:nvPr>
            <p:ph type="sldImg"/>
          </p:nvPr>
        </p:nvSpPr>
        <p:spPr>
          <a:ln/>
        </p:spPr>
      </p:sp>
      <p:sp>
        <p:nvSpPr>
          <p:cNvPr id="609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551049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5D4311-1918-40F0-BF92-BFED5F0D1D8C}" type="slidenum">
              <a:rPr lang="en-US"/>
              <a:pPr/>
              <a:t>45</a:t>
            </a:fld>
            <a:endParaRPr lang="en-US"/>
          </a:p>
        </p:txBody>
      </p:sp>
      <p:sp>
        <p:nvSpPr>
          <p:cNvPr id="609282" name="Rectangle 2"/>
          <p:cNvSpPr>
            <a:spLocks noGrp="1" noRot="1" noChangeAspect="1" noChangeArrowheads="1" noTextEdit="1"/>
          </p:cNvSpPr>
          <p:nvPr>
            <p:ph type="sldImg"/>
          </p:nvPr>
        </p:nvSpPr>
        <p:spPr>
          <a:ln/>
        </p:spPr>
      </p:sp>
      <p:sp>
        <p:nvSpPr>
          <p:cNvPr id="609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34646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28D8E1-788D-4048-815C-116CE8315232}" type="slidenum">
              <a:rPr lang="en-US"/>
              <a:pPr/>
              <a:t>46</a:t>
            </a:fld>
            <a:endParaRPr lang="en-US"/>
          </a:p>
        </p:txBody>
      </p:sp>
      <p:sp>
        <p:nvSpPr>
          <p:cNvPr id="683010" name="Rectangle 2"/>
          <p:cNvSpPr>
            <a:spLocks noGrp="1" noRot="1" noChangeAspect="1" noChangeArrowheads="1" noTextEdit="1"/>
          </p:cNvSpPr>
          <p:nvPr>
            <p:ph type="sldImg"/>
          </p:nvPr>
        </p:nvSpPr>
        <p:spPr>
          <a:ln/>
        </p:spPr>
      </p:sp>
      <p:sp>
        <p:nvSpPr>
          <p:cNvPr id="683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44773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3B0CD8-8400-45B6-92B8-406CC2733D63}" type="slidenum">
              <a:rPr lang="en-US"/>
              <a:pPr/>
              <a:t>47</a:t>
            </a:fld>
            <a:endParaRPr lang="en-US"/>
          </a:p>
        </p:txBody>
      </p:sp>
      <p:sp>
        <p:nvSpPr>
          <p:cNvPr id="613378" name="Rectangle 2"/>
          <p:cNvSpPr>
            <a:spLocks noGrp="1" noRot="1" noChangeAspect="1" noChangeArrowheads="1" noTextEdit="1"/>
          </p:cNvSpPr>
          <p:nvPr>
            <p:ph type="sldImg"/>
          </p:nvPr>
        </p:nvSpPr>
        <p:spPr>
          <a:ln/>
        </p:spPr>
      </p:sp>
      <p:sp>
        <p:nvSpPr>
          <p:cNvPr id="6133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502058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A75332-DBBB-4ECB-B347-28D1249903BA}" type="slidenum">
              <a:rPr lang="en-US"/>
              <a:pPr/>
              <a:t>48</a:t>
            </a:fld>
            <a:endParaRPr lang="en-US"/>
          </a:p>
        </p:txBody>
      </p:sp>
      <p:sp>
        <p:nvSpPr>
          <p:cNvPr id="615426" name="Rectangle 2"/>
          <p:cNvSpPr>
            <a:spLocks noGrp="1" noRot="1" noChangeAspect="1" noChangeArrowheads="1" noTextEdit="1"/>
          </p:cNvSpPr>
          <p:nvPr>
            <p:ph type="sldImg"/>
          </p:nvPr>
        </p:nvSpPr>
        <p:spPr>
          <a:ln/>
        </p:spPr>
      </p:sp>
      <p:sp>
        <p:nvSpPr>
          <p:cNvPr id="6154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151993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A8B061-A0E3-4631-AC8C-A407E8DFE192}" type="slidenum">
              <a:rPr lang="en-US"/>
              <a:pPr/>
              <a:t>49</a:t>
            </a:fld>
            <a:endParaRPr lang="en-US"/>
          </a:p>
        </p:txBody>
      </p:sp>
      <p:sp>
        <p:nvSpPr>
          <p:cNvPr id="617474" name="Rectangle 2"/>
          <p:cNvSpPr>
            <a:spLocks noGrp="1" noRot="1" noChangeAspect="1" noChangeArrowheads="1" noTextEdit="1"/>
          </p:cNvSpPr>
          <p:nvPr>
            <p:ph type="sldImg"/>
          </p:nvPr>
        </p:nvSpPr>
        <p:spPr>
          <a:ln/>
        </p:spPr>
      </p:sp>
      <p:sp>
        <p:nvSpPr>
          <p:cNvPr id="6174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63417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F4C077-51B9-4249-88D0-CF87179433D5}" type="slidenum">
              <a:rPr lang="en-US"/>
              <a:pPr/>
              <a:t>5</a:t>
            </a:fld>
            <a:endParaRPr lang="en-US"/>
          </a:p>
        </p:txBody>
      </p:sp>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8897854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A75332-DBBB-4ECB-B347-28D1249903BA}" type="slidenum">
              <a:rPr lang="en-US"/>
              <a:pPr/>
              <a:t>50</a:t>
            </a:fld>
            <a:endParaRPr lang="en-US"/>
          </a:p>
        </p:txBody>
      </p:sp>
      <p:sp>
        <p:nvSpPr>
          <p:cNvPr id="615426" name="Rectangle 2"/>
          <p:cNvSpPr>
            <a:spLocks noGrp="1" noRot="1" noChangeAspect="1" noChangeArrowheads="1" noTextEdit="1"/>
          </p:cNvSpPr>
          <p:nvPr>
            <p:ph type="sldImg"/>
          </p:nvPr>
        </p:nvSpPr>
        <p:spPr>
          <a:ln/>
        </p:spPr>
      </p:sp>
      <p:sp>
        <p:nvSpPr>
          <p:cNvPr id="6154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2545985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A75332-DBBB-4ECB-B347-28D1249903BA}" type="slidenum">
              <a:rPr lang="en-US"/>
              <a:pPr/>
              <a:t>51</a:t>
            </a:fld>
            <a:endParaRPr lang="en-US"/>
          </a:p>
        </p:txBody>
      </p:sp>
      <p:sp>
        <p:nvSpPr>
          <p:cNvPr id="615426" name="Rectangle 2"/>
          <p:cNvSpPr>
            <a:spLocks noGrp="1" noRot="1" noChangeAspect="1" noChangeArrowheads="1" noTextEdit="1"/>
          </p:cNvSpPr>
          <p:nvPr>
            <p:ph type="sldImg"/>
          </p:nvPr>
        </p:nvSpPr>
        <p:spPr>
          <a:ln/>
        </p:spPr>
      </p:sp>
      <p:sp>
        <p:nvSpPr>
          <p:cNvPr id="6154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729845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A75332-DBBB-4ECB-B347-28D1249903BA}" type="slidenum">
              <a:rPr lang="en-US"/>
              <a:pPr/>
              <a:t>52</a:t>
            </a:fld>
            <a:endParaRPr lang="en-US"/>
          </a:p>
        </p:txBody>
      </p:sp>
      <p:sp>
        <p:nvSpPr>
          <p:cNvPr id="615426" name="Rectangle 2"/>
          <p:cNvSpPr>
            <a:spLocks noGrp="1" noRot="1" noChangeAspect="1" noChangeArrowheads="1" noTextEdit="1"/>
          </p:cNvSpPr>
          <p:nvPr>
            <p:ph type="sldImg"/>
          </p:nvPr>
        </p:nvSpPr>
        <p:spPr>
          <a:ln/>
        </p:spPr>
      </p:sp>
      <p:sp>
        <p:nvSpPr>
          <p:cNvPr id="6154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1078660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BE6539-8489-4B2A-A671-635273070DCC}" type="slidenum">
              <a:rPr lang="en-US"/>
              <a:pPr/>
              <a:t>53</a:t>
            </a:fld>
            <a:endParaRPr lang="en-US"/>
          </a:p>
        </p:txBody>
      </p:sp>
      <p:sp>
        <p:nvSpPr>
          <p:cNvPr id="687106" name="Rectangle 2"/>
          <p:cNvSpPr>
            <a:spLocks noGrp="1" noRot="1" noChangeAspect="1" noChangeArrowheads="1" noTextEdit="1"/>
          </p:cNvSpPr>
          <p:nvPr>
            <p:ph type="sldImg"/>
          </p:nvPr>
        </p:nvSpPr>
        <p:spPr>
          <a:ln/>
        </p:spPr>
      </p:sp>
      <p:sp>
        <p:nvSpPr>
          <p:cNvPr id="687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173142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89B598-2D28-445F-81C6-BA70F6656AD2}" type="slidenum">
              <a:rPr lang="en-US"/>
              <a:pPr/>
              <a:t>54</a:t>
            </a:fld>
            <a:endParaRPr lang="en-US"/>
          </a:p>
        </p:txBody>
      </p:sp>
      <p:sp>
        <p:nvSpPr>
          <p:cNvPr id="619522" name="Rectangle 2"/>
          <p:cNvSpPr>
            <a:spLocks noGrp="1" noRot="1" noChangeAspect="1" noChangeArrowheads="1" noTextEdit="1"/>
          </p:cNvSpPr>
          <p:nvPr>
            <p:ph type="sldImg"/>
          </p:nvPr>
        </p:nvSpPr>
        <p:spPr>
          <a:ln/>
        </p:spPr>
      </p:sp>
      <p:sp>
        <p:nvSpPr>
          <p:cNvPr id="6195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4317526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45D73F-CB75-49FC-BE4C-1ECD4CA658C6}" type="slidenum">
              <a:rPr lang="en-US"/>
              <a:pPr/>
              <a:t>55</a:t>
            </a:fld>
            <a:endParaRPr lang="en-US"/>
          </a:p>
        </p:txBody>
      </p:sp>
      <p:sp>
        <p:nvSpPr>
          <p:cNvPr id="621570" name="Rectangle 2"/>
          <p:cNvSpPr>
            <a:spLocks noGrp="1" noRot="1" noChangeAspect="1" noChangeArrowheads="1" noTextEdit="1"/>
          </p:cNvSpPr>
          <p:nvPr>
            <p:ph type="sldImg"/>
          </p:nvPr>
        </p:nvSpPr>
        <p:spPr>
          <a:ln/>
        </p:spPr>
      </p:sp>
      <p:sp>
        <p:nvSpPr>
          <p:cNvPr id="6215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715190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45D73F-CB75-49FC-BE4C-1ECD4CA658C6}" type="slidenum">
              <a:rPr lang="en-US"/>
              <a:pPr/>
              <a:t>56</a:t>
            </a:fld>
            <a:endParaRPr lang="en-US"/>
          </a:p>
        </p:txBody>
      </p:sp>
      <p:sp>
        <p:nvSpPr>
          <p:cNvPr id="621570" name="Rectangle 2"/>
          <p:cNvSpPr>
            <a:spLocks noGrp="1" noRot="1" noChangeAspect="1" noChangeArrowheads="1" noTextEdit="1"/>
          </p:cNvSpPr>
          <p:nvPr>
            <p:ph type="sldImg"/>
          </p:nvPr>
        </p:nvSpPr>
        <p:spPr>
          <a:ln/>
        </p:spPr>
      </p:sp>
      <p:sp>
        <p:nvSpPr>
          <p:cNvPr id="6215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8773610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436BCD-B46D-490E-9740-C005A56491CC}" type="slidenum">
              <a:rPr lang="en-US"/>
              <a:pPr/>
              <a:t>57</a:t>
            </a:fld>
            <a:endParaRPr lang="en-US"/>
          </a:p>
        </p:txBody>
      </p:sp>
      <p:sp>
        <p:nvSpPr>
          <p:cNvPr id="623618" name="Rectangle 2"/>
          <p:cNvSpPr>
            <a:spLocks noGrp="1" noRot="1" noChangeAspect="1" noChangeArrowheads="1" noTextEdit="1"/>
          </p:cNvSpPr>
          <p:nvPr>
            <p:ph type="sldImg"/>
          </p:nvPr>
        </p:nvSpPr>
        <p:spPr>
          <a:ln/>
        </p:spPr>
      </p:sp>
      <p:sp>
        <p:nvSpPr>
          <p:cNvPr id="6236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5353799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436BCD-B46D-490E-9740-C005A56491CC}" type="slidenum">
              <a:rPr lang="en-US"/>
              <a:pPr/>
              <a:t>58</a:t>
            </a:fld>
            <a:endParaRPr lang="en-US"/>
          </a:p>
        </p:txBody>
      </p:sp>
      <p:sp>
        <p:nvSpPr>
          <p:cNvPr id="623618" name="Rectangle 2"/>
          <p:cNvSpPr>
            <a:spLocks noGrp="1" noRot="1" noChangeAspect="1" noChangeArrowheads="1" noTextEdit="1"/>
          </p:cNvSpPr>
          <p:nvPr>
            <p:ph type="sldImg"/>
          </p:nvPr>
        </p:nvSpPr>
        <p:spPr>
          <a:ln/>
        </p:spPr>
      </p:sp>
      <p:sp>
        <p:nvSpPr>
          <p:cNvPr id="6236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92130761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436BCD-B46D-490E-9740-C005A56491CC}" type="slidenum">
              <a:rPr lang="en-US"/>
              <a:pPr/>
              <a:t>59</a:t>
            </a:fld>
            <a:endParaRPr lang="en-US"/>
          </a:p>
        </p:txBody>
      </p:sp>
      <p:sp>
        <p:nvSpPr>
          <p:cNvPr id="623618" name="Rectangle 2"/>
          <p:cNvSpPr>
            <a:spLocks noGrp="1" noRot="1" noChangeAspect="1" noChangeArrowheads="1" noTextEdit="1"/>
          </p:cNvSpPr>
          <p:nvPr>
            <p:ph type="sldImg"/>
          </p:nvPr>
        </p:nvSpPr>
        <p:spPr>
          <a:ln/>
        </p:spPr>
      </p:sp>
      <p:sp>
        <p:nvSpPr>
          <p:cNvPr id="6236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052205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F4C077-51B9-4249-88D0-CF87179433D5}" type="slidenum">
              <a:rPr lang="en-US"/>
              <a:pPr/>
              <a:t>6</a:t>
            </a:fld>
            <a:endParaRPr lang="en-US"/>
          </a:p>
        </p:txBody>
      </p:sp>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46929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8315C5-CFCC-440E-922F-A9F496B6438F}" type="slidenum">
              <a:rPr lang="en-US"/>
              <a:pPr/>
              <a:t>60</a:t>
            </a:fld>
            <a:endParaRPr lang="en-US"/>
          </a:p>
        </p:txBody>
      </p:sp>
      <p:sp>
        <p:nvSpPr>
          <p:cNvPr id="691202" name="Rectangle 2"/>
          <p:cNvSpPr>
            <a:spLocks noGrp="1" noRot="1" noChangeAspect="1" noChangeArrowheads="1" noTextEdit="1"/>
          </p:cNvSpPr>
          <p:nvPr>
            <p:ph type="sldImg"/>
          </p:nvPr>
        </p:nvSpPr>
        <p:spPr>
          <a:ln/>
        </p:spPr>
      </p:sp>
      <p:sp>
        <p:nvSpPr>
          <p:cNvPr id="691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6004422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14EF4D-DE8C-4E51-ABC8-BC971883D994}" type="slidenum">
              <a:rPr lang="en-US"/>
              <a:pPr/>
              <a:t>61</a:t>
            </a:fld>
            <a:endParaRPr lang="en-US"/>
          </a:p>
        </p:txBody>
      </p:sp>
      <p:sp>
        <p:nvSpPr>
          <p:cNvPr id="625666" name="Rectangle 2"/>
          <p:cNvSpPr>
            <a:spLocks noGrp="1" noRot="1" noChangeAspect="1" noChangeArrowheads="1" noTextEdit="1"/>
          </p:cNvSpPr>
          <p:nvPr>
            <p:ph type="sldImg"/>
          </p:nvPr>
        </p:nvSpPr>
        <p:spPr>
          <a:ln/>
        </p:spPr>
      </p:sp>
      <p:sp>
        <p:nvSpPr>
          <p:cNvPr id="6256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1549286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F87D5B-5E63-4054-9ECE-66202254320B}" type="slidenum">
              <a:rPr lang="en-US"/>
              <a:pPr/>
              <a:t>62</a:t>
            </a:fld>
            <a:endParaRPr lang="en-US"/>
          </a:p>
        </p:txBody>
      </p:sp>
      <p:sp>
        <p:nvSpPr>
          <p:cNvPr id="726018" name="Rectangle 2"/>
          <p:cNvSpPr>
            <a:spLocks noGrp="1" noRot="1" noChangeAspect="1" noChangeArrowheads="1" noTextEdit="1"/>
          </p:cNvSpPr>
          <p:nvPr>
            <p:ph type="sldImg"/>
          </p:nvPr>
        </p:nvSpPr>
        <p:spPr>
          <a:ln/>
        </p:spPr>
      </p:sp>
      <p:sp>
        <p:nvSpPr>
          <p:cNvPr id="7260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1506334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F87D5B-5E63-4054-9ECE-66202254320B}" type="slidenum">
              <a:rPr lang="en-US"/>
              <a:pPr/>
              <a:t>63</a:t>
            </a:fld>
            <a:endParaRPr lang="en-US"/>
          </a:p>
        </p:txBody>
      </p:sp>
      <p:sp>
        <p:nvSpPr>
          <p:cNvPr id="726018" name="Rectangle 2"/>
          <p:cNvSpPr>
            <a:spLocks noGrp="1" noRot="1" noChangeAspect="1" noChangeArrowheads="1" noTextEdit="1"/>
          </p:cNvSpPr>
          <p:nvPr>
            <p:ph type="sldImg"/>
          </p:nvPr>
        </p:nvSpPr>
        <p:spPr>
          <a:ln/>
        </p:spPr>
      </p:sp>
      <p:sp>
        <p:nvSpPr>
          <p:cNvPr id="7260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2360093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F87D5B-5E63-4054-9ECE-66202254320B}" type="slidenum">
              <a:rPr lang="en-US"/>
              <a:pPr/>
              <a:t>64</a:t>
            </a:fld>
            <a:endParaRPr lang="en-US"/>
          </a:p>
        </p:txBody>
      </p:sp>
      <p:sp>
        <p:nvSpPr>
          <p:cNvPr id="726018" name="Rectangle 2"/>
          <p:cNvSpPr>
            <a:spLocks noGrp="1" noRot="1" noChangeAspect="1" noChangeArrowheads="1" noTextEdit="1"/>
          </p:cNvSpPr>
          <p:nvPr>
            <p:ph type="sldImg"/>
          </p:nvPr>
        </p:nvSpPr>
        <p:spPr>
          <a:ln/>
        </p:spPr>
      </p:sp>
      <p:sp>
        <p:nvSpPr>
          <p:cNvPr id="7260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272194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2314D7-E955-4A67-9703-F3203E0E8A64}" type="slidenum">
              <a:rPr lang="en-US"/>
              <a:pPr/>
              <a:t>65</a:t>
            </a:fld>
            <a:endParaRPr lang="en-US"/>
          </a:p>
        </p:txBody>
      </p:sp>
      <p:sp>
        <p:nvSpPr>
          <p:cNvPr id="734210" name="Rectangle 2"/>
          <p:cNvSpPr>
            <a:spLocks noGrp="1" noRot="1" noChangeAspect="1" noChangeArrowheads="1" noTextEdit="1"/>
          </p:cNvSpPr>
          <p:nvPr>
            <p:ph type="sldImg"/>
          </p:nvPr>
        </p:nvSpPr>
        <p:spPr>
          <a:ln/>
        </p:spPr>
      </p:sp>
      <p:sp>
        <p:nvSpPr>
          <p:cNvPr id="734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3562771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2314D7-E955-4A67-9703-F3203E0E8A64}" type="slidenum">
              <a:rPr lang="en-US"/>
              <a:pPr/>
              <a:t>66</a:t>
            </a:fld>
            <a:endParaRPr lang="en-US"/>
          </a:p>
        </p:txBody>
      </p:sp>
      <p:sp>
        <p:nvSpPr>
          <p:cNvPr id="734210" name="Rectangle 2"/>
          <p:cNvSpPr>
            <a:spLocks noGrp="1" noRot="1" noChangeAspect="1" noChangeArrowheads="1" noTextEdit="1"/>
          </p:cNvSpPr>
          <p:nvPr>
            <p:ph type="sldImg"/>
          </p:nvPr>
        </p:nvSpPr>
        <p:spPr>
          <a:ln/>
        </p:spPr>
      </p:sp>
      <p:sp>
        <p:nvSpPr>
          <p:cNvPr id="734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5314116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AE5F1E-9C1A-4729-B77D-2F3F2AB2D1B1}" type="slidenum">
              <a:rPr lang="en-US"/>
              <a:pPr/>
              <a:t>67</a:t>
            </a:fld>
            <a:endParaRPr lang="en-US"/>
          </a:p>
        </p:txBody>
      </p:sp>
      <p:sp>
        <p:nvSpPr>
          <p:cNvPr id="728066" name="Rectangle 2"/>
          <p:cNvSpPr>
            <a:spLocks noGrp="1" noRot="1" noChangeAspect="1" noChangeArrowheads="1" noTextEdit="1"/>
          </p:cNvSpPr>
          <p:nvPr>
            <p:ph type="sldImg"/>
          </p:nvPr>
        </p:nvSpPr>
        <p:spPr>
          <a:ln/>
        </p:spPr>
      </p:sp>
      <p:sp>
        <p:nvSpPr>
          <p:cNvPr id="7280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6402518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55443A-4E8E-4A95-8EB6-871B74EE3E0C}" type="slidenum">
              <a:rPr lang="en-US"/>
              <a:pPr/>
              <a:t>68</a:t>
            </a:fld>
            <a:endParaRPr lang="en-US"/>
          </a:p>
        </p:txBody>
      </p:sp>
      <p:sp>
        <p:nvSpPr>
          <p:cNvPr id="631810" name="Rectangle 2"/>
          <p:cNvSpPr>
            <a:spLocks noGrp="1" noRot="1" noChangeAspect="1" noChangeArrowheads="1" noTextEdit="1"/>
          </p:cNvSpPr>
          <p:nvPr>
            <p:ph type="sldImg"/>
          </p:nvPr>
        </p:nvSpPr>
        <p:spPr>
          <a:ln/>
        </p:spPr>
      </p:sp>
      <p:sp>
        <p:nvSpPr>
          <p:cNvPr id="6318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0074744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D45FB1-625C-47AF-A5BB-2E265A1CC09D}" type="slidenum">
              <a:rPr lang="en-US"/>
              <a:pPr/>
              <a:t>69</a:t>
            </a:fld>
            <a:endParaRPr lang="en-US"/>
          </a:p>
        </p:txBody>
      </p:sp>
      <p:sp>
        <p:nvSpPr>
          <p:cNvPr id="736258" name="Rectangle 2"/>
          <p:cNvSpPr>
            <a:spLocks noGrp="1" noRot="1" noChangeAspect="1" noChangeArrowheads="1" noTextEdit="1"/>
          </p:cNvSpPr>
          <p:nvPr>
            <p:ph type="sldImg"/>
          </p:nvPr>
        </p:nvSpPr>
        <p:spPr>
          <a:ln/>
        </p:spPr>
      </p:sp>
      <p:sp>
        <p:nvSpPr>
          <p:cNvPr id="7362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10194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F537B0-5815-42A6-828B-F8FD26D04C42}" type="slidenum">
              <a:rPr lang="en-US"/>
              <a:pPr/>
              <a:t>7</a:t>
            </a:fld>
            <a:endParaRPr lang="en-US"/>
          </a:p>
        </p:txBody>
      </p:sp>
      <p:sp>
        <p:nvSpPr>
          <p:cNvPr id="670722" name="Rectangle 2"/>
          <p:cNvSpPr>
            <a:spLocks noGrp="1" noRot="1" noChangeAspect="1" noChangeArrowheads="1" noTextEdit="1"/>
          </p:cNvSpPr>
          <p:nvPr>
            <p:ph type="sldImg"/>
          </p:nvPr>
        </p:nvSpPr>
        <p:spPr>
          <a:ln/>
        </p:spPr>
      </p:sp>
      <p:sp>
        <p:nvSpPr>
          <p:cNvPr id="6707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7010326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AA65B4-3F8D-49FA-8671-879BA2E8251B}" type="slidenum">
              <a:rPr lang="en-US"/>
              <a:pPr/>
              <a:t>70</a:t>
            </a:fld>
            <a:endParaRPr lang="en-US"/>
          </a:p>
        </p:txBody>
      </p:sp>
      <p:sp>
        <p:nvSpPr>
          <p:cNvPr id="633858" name="Rectangle 2"/>
          <p:cNvSpPr>
            <a:spLocks noGrp="1" noRot="1" noChangeAspect="1" noChangeArrowheads="1" noTextEdit="1"/>
          </p:cNvSpPr>
          <p:nvPr>
            <p:ph type="sldImg"/>
          </p:nvPr>
        </p:nvSpPr>
        <p:spPr>
          <a:ln/>
        </p:spPr>
      </p:sp>
      <p:sp>
        <p:nvSpPr>
          <p:cNvPr id="6338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362788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D45FB1-625C-47AF-A5BB-2E265A1CC09D}" type="slidenum">
              <a:rPr lang="en-US"/>
              <a:pPr/>
              <a:t>71</a:t>
            </a:fld>
            <a:endParaRPr lang="en-US"/>
          </a:p>
        </p:txBody>
      </p:sp>
      <p:sp>
        <p:nvSpPr>
          <p:cNvPr id="736258" name="Rectangle 2"/>
          <p:cNvSpPr>
            <a:spLocks noGrp="1" noRot="1" noChangeAspect="1" noChangeArrowheads="1" noTextEdit="1"/>
          </p:cNvSpPr>
          <p:nvPr>
            <p:ph type="sldImg"/>
          </p:nvPr>
        </p:nvSpPr>
        <p:spPr>
          <a:ln/>
        </p:spPr>
      </p:sp>
      <p:sp>
        <p:nvSpPr>
          <p:cNvPr id="7362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8972759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34723D-6779-4CF3-823F-0623A9B3B1FF}" type="slidenum">
              <a:rPr lang="en-US"/>
              <a:pPr/>
              <a:t>72</a:t>
            </a:fld>
            <a:endParaRPr lang="en-US"/>
          </a:p>
        </p:txBody>
      </p:sp>
      <p:sp>
        <p:nvSpPr>
          <p:cNvPr id="730114" name="Rectangle 2"/>
          <p:cNvSpPr>
            <a:spLocks noGrp="1" noRot="1" noChangeAspect="1" noChangeArrowheads="1" noTextEdit="1"/>
          </p:cNvSpPr>
          <p:nvPr>
            <p:ph type="sldImg"/>
          </p:nvPr>
        </p:nvSpPr>
        <p:spPr>
          <a:ln/>
        </p:spPr>
      </p:sp>
      <p:sp>
        <p:nvSpPr>
          <p:cNvPr id="73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6468277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A42643-85DB-4818-9EE2-8BF30E6A7DAD}" type="slidenum">
              <a:rPr lang="en-US"/>
              <a:pPr/>
              <a:t>73</a:t>
            </a:fld>
            <a:endParaRPr lang="en-US"/>
          </a:p>
        </p:txBody>
      </p:sp>
      <p:sp>
        <p:nvSpPr>
          <p:cNvPr id="695298" name="Rectangle 2"/>
          <p:cNvSpPr>
            <a:spLocks noGrp="1" noRot="1" noChangeAspect="1" noChangeArrowheads="1" noTextEdit="1"/>
          </p:cNvSpPr>
          <p:nvPr>
            <p:ph type="sldImg"/>
          </p:nvPr>
        </p:nvSpPr>
        <p:spPr>
          <a:ln/>
        </p:spPr>
      </p:sp>
      <p:sp>
        <p:nvSpPr>
          <p:cNvPr id="6952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56290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750E63-9BF7-470D-86DF-584829D0FDD1}" type="slidenum">
              <a:rPr lang="en-US"/>
              <a:pPr/>
              <a:t>8</a:t>
            </a:fld>
            <a:endParaRPr lang="en-US"/>
          </a:p>
        </p:txBody>
      </p:sp>
      <p:sp>
        <p:nvSpPr>
          <p:cNvPr id="672770" name="Rectangle 2"/>
          <p:cNvSpPr>
            <a:spLocks noGrp="1" noRot="1" noChangeAspect="1" noChangeArrowheads="1" noTextEdit="1"/>
          </p:cNvSpPr>
          <p:nvPr>
            <p:ph type="sldImg"/>
          </p:nvPr>
        </p:nvSpPr>
        <p:spPr>
          <a:ln/>
        </p:spPr>
      </p:sp>
      <p:sp>
        <p:nvSpPr>
          <p:cNvPr id="6727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57619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F4C077-51B9-4249-88D0-CF87179433D5}" type="slidenum">
              <a:rPr lang="en-US"/>
              <a:pPr/>
              <a:t>9</a:t>
            </a:fld>
            <a:endParaRPr lang="en-US"/>
          </a:p>
        </p:txBody>
      </p:sp>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7811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p:cNvGrpSpPr>
            <a:grpSpLocks/>
          </p:cNvGrpSpPr>
          <p:nvPr/>
        </p:nvGrpSpPr>
        <p:grpSpPr bwMode="auto">
          <a:xfrm>
            <a:off x="0" y="2438400"/>
            <a:ext cx="9009063" cy="1052513"/>
            <a:chOff x="0" y="1536"/>
            <a:chExt cx="5675" cy="663"/>
          </a:xfrm>
        </p:grpSpPr>
        <p:grpSp>
          <p:nvGrpSpPr>
            <p:cNvPr id="210947" name="Group 3"/>
            <p:cNvGrpSpPr>
              <a:grpSpLocks/>
            </p:cNvGrpSpPr>
            <p:nvPr/>
          </p:nvGrpSpPr>
          <p:grpSpPr bwMode="auto">
            <a:xfrm>
              <a:off x="183" y="1604"/>
              <a:ext cx="448" cy="299"/>
              <a:chOff x="720" y="336"/>
              <a:chExt cx="624" cy="432"/>
            </a:xfrm>
          </p:grpSpPr>
          <p:sp>
            <p:nvSpPr>
              <p:cNvPr id="210948"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4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0950" name="Group 6"/>
            <p:cNvGrpSpPr>
              <a:grpSpLocks/>
            </p:cNvGrpSpPr>
            <p:nvPr/>
          </p:nvGrpSpPr>
          <p:grpSpPr bwMode="auto">
            <a:xfrm>
              <a:off x="261" y="1870"/>
              <a:ext cx="465" cy="299"/>
              <a:chOff x="912" y="2640"/>
              <a:chExt cx="672" cy="432"/>
            </a:xfrm>
          </p:grpSpPr>
          <p:sp>
            <p:nvSpPr>
              <p:cNvPr id="210951"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4"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6" name="Rectangle 12"/>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noProof="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anose="05000000000000000000" pitchFamily="2" charset="2"/>
              <a:buNone/>
              <a:defRPr/>
            </a:lvl1pPr>
          </a:lstStyle>
          <a:p>
            <a:pPr lvl="0"/>
            <a:r>
              <a:rPr lang="en-US" noProof="0"/>
              <a:t>Click to edit Master subtitle style</a:t>
            </a:r>
          </a:p>
        </p:txBody>
      </p:sp>
      <p:sp>
        <p:nvSpPr>
          <p:cNvPr id="210958" name="Rectangle 14"/>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defRPr>
            </a:lvl1pPr>
          </a:lstStyle>
          <a:p>
            <a:endParaRPr lang="en-US"/>
          </a:p>
        </p:txBody>
      </p:sp>
      <p:sp>
        <p:nvSpPr>
          <p:cNvPr id="210959" name="Rectangle 15"/>
          <p:cNvSpPr>
            <a:spLocks noGrp="1" noChangeArrowheads="1"/>
          </p:cNvSpPr>
          <p:nvPr>
            <p:ph type="ftr" sz="quarter" idx="3"/>
          </p:nvPr>
        </p:nvSpPr>
        <p:spPr>
          <a:xfrm>
            <a:off x="3429000" y="6248400"/>
            <a:ext cx="2895600" cy="457200"/>
          </a:xfrm>
        </p:spPr>
        <p:txBody>
          <a:bodyPr/>
          <a:lstStyle>
            <a:lvl1pPr algn="ctr">
              <a:defRPr sz="1400" b="0">
                <a:solidFill>
                  <a:schemeClr val="bg2"/>
                </a:solidFill>
              </a:defRPr>
            </a:lvl1pPr>
          </a:lstStyle>
          <a:p>
            <a:r>
              <a:rPr lang="en-US"/>
              <a:t>TCP/IP Protocol Suite</a:t>
            </a:r>
          </a:p>
        </p:txBody>
      </p:sp>
      <p:sp>
        <p:nvSpPr>
          <p:cNvPr id="210960"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5958A17E-A09A-4E17-AD0B-2C4A2562B596}" type="slidenum">
              <a:rPr lang="en-US"/>
              <a:pPr/>
              <a:t>‹#›</a:t>
            </a:fld>
            <a:endParaRPr lang="en-US"/>
          </a:p>
        </p:txBody>
      </p:sp>
      <p:sp>
        <p:nvSpPr>
          <p:cNvPr id="210961" name="Text Box 17"/>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400" b="0">
                <a:latin typeface="McGrawHill-Italic" pitchFamily="2" charset="0"/>
              </a:rPr>
              <a:t>McGraw-Hill</a:t>
            </a:r>
            <a:endParaRPr lang="en-US" altLang="en-US" sz="2400" b="0">
              <a:latin typeface="Times New Roman" panose="02020603050405020304" pitchFamily="18" charset="0"/>
            </a:endParaRPr>
          </a:p>
        </p:txBody>
      </p:sp>
      <p:sp>
        <p:nvSpPr>
          <p:cNvPr id="210962" name="Text Box 18"/>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spcBef>
                <a:spcPct val="50000"/>
              </a:spcBef>
              <a:buFontTx/>
              <a:buChar char="©"/>
            </a:pPr>
            <a:r>
              <a:rPr lang="en-US" altLang="en-US" sz="1400" b="0">
                <a:latin typeface="McGrawHill-Italic" pitchFamily="2" charset="0"/>
              </a:rPr>
              <a:t>The McGraw-Hill Companies, Inc., 2000</a:t>
            </a:r>
            <a:endParaRPr lang="en-US" altLang="en-US" sz="2400" b="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t>TCP/IP Protocol Suite</a:t>
            </a:r>
          </a:p>
        </p:txBody>
      </p:sp>
      <p:sp>
        <p:nvSpPr>
          <p:cNvPr id="5" name="Slide Number Placeholder 4"/>
          <p:cNvSpPr>
            <a:spLocks noGrp="1"/>
          </p:cNvSpPr>
          <p:nvPr>
            <p:ph type="sldNum" sz="quarter" idx="11"/>
          </p:nvPr>
        </p:nvSpPr>
        <p:spPr/>
        <p:txBody>
          <a:bodyPr/>
          <a:lstStyle>
            <a:lvl1pPr>
              <a:defRPr/>
            </a:lvl1pPr>
          </a:lstStyle>
          <a:p>
            <a:fld id="{C4E1D445-31B8-496F-9260-5CBE09B3CFA7}" type="slidenum">
              <a:rPr lang="en-US"/>
              <a:pPr/>
              <a:t>‹#›</a:t>
            </a:fld>
            <a:endParaRPr lang="en-US"/>
          </a:p>
        </p:txBody>
      </p:sp>
    </p:spTree>
    <p:extLst>
      <p:ext uri="{BB962C8B-B14F-4D97-AF65-F5344CB8AC3E}">
        <p14:creationId xmlns:p14="http://schemas.microsoft.com/office/powerpoint/2010/main" val="3119216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t>TCP/IP Protocol Suite</a:t>
            </a:r>
          </a:p>
        </p:txBody>
      </p:sp>
      <p:sp>
        <p:nvSpPr>
          <p:cNvPr id="5" name="Slide Number Placeholder 4"/>
          <p:cNvSpPr>
            <a:spLocks noGrp="1"/>
          </p:cNvSpPr>
          <p:nvPr>
            <p:ph type="sldNum" sz="quarter" idx="11"/>
          </p:nvPr>
        </p:nvSpPr>
        <p:spPr/>
        <p:txBody>
          <a:bodyPr/>
          <a:lstStyle>
            <a:lvl1pPr>
              <a:defRPr/>
            </a:lvl1pPr>
          </a:lstStyle>
          <a:p>
            <a:fld id="{36D32C98-A9BE-4D17-BCA5-734E92202F29}" type="slidenum">
              <a:rPr lang="en-US"/>
              <a:pPr/>
              <a:t>‹#›</a:t>
            </a:fld>
            <a:endParaRPr lang="en-US"/>
          </a:p>
        </p:txBody>
      </p:sp>
    </p:spTree>
    <p:extLst>
      <p:ext uri="{BB962C8B-B14F-4D97-AF65-F5344CB8AC3E}">
        <p14:creationId xmlns:p14="http://schemas.microsoft.com/office/powerpoint/2010/main" val="3768741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628650" y="1825625"/>
            <a:ext cx="7886700" cy="4351338"/>
          </a:xfrm>
          <a:prstGeom prst="rect">
            <a:avLst/>
          </a:prstGeom>
        </p:spPr>
        <p:txBody>
          <a:bodyPr/>
          <a:lstStyle/>
          <a:p>
            <a:endParaRPr lang="en-US"/>
          </a:p>
        </p:txBody>
      </p:sp>
      <p:sp>
        <p:nvSpPr>
          <p:cNvPr id="4" name="Footer Placeholder 3"/>
          <p:cNvSpPr>
            <a:spLocks noGrp="1"/>
          </p:cNvSpPr>
          <p:nvPr>
            <p:ph type="ftr" sz="quarter" idx="10"/>
          </p:nvPr>
        </p:nvSpPr>
        <p:spPr>
          <a:xfrm>
            <a:off x="76200" y="6248400"/>
            <a:ext cx="2895600" cy="457200"/>
          </a:xfrm>
        </p:spPr>
        <p:txBody>
          <a:bodyPr/>
          <a:lstStyle>
            <a:lvl1pPr>
              <a:defRPr/>
            </a:lvl1pPr>
          </a:lstStyle>
          <a:p>
            <a:r>
              <a:rPr lang="en-US"/>
              <a:t>TCP/IP Protocol Suite</a:t>
            </a:r>
          </a:p>
        </p:txBody>
      </p:sp>
      <p:sp>
        <p:nvSpPr>
          <p:cNvPr id="5" name="Slide Number Placeholder 4"/>
          <p:cNvSpPr>
            <a:spLocks noGrp="1"/>
          </p:cNvSpPr>
          <p:nvPr>
            <p:ph type="sldNum" sz="quarter" idx="11"/>
          </p:nvPr>
        </p:nvSpPr>
        <p:spPr>
          <a:xfrm>
            <a:off x="7042150" y="6243638"/>
            <a:ext cx="1905000" cy="457200"/>
          </a:xfrm>
        </p:spPr>
        <p:txBody>
          <a:bodyPr/>
          <a:lstStyle>
            <a:lvl1pPr>
              <a:defRPr/>
            </a:lvl1pPr>
          </a:lstStyle>
          <a:p>
            <a:fld id="{5B299ACE-7B01-43DA-A330-3A0838A31108}" type="slidenum">
              <a:rPr lang="en-US"/>
              <a:pPr/>
              <a:t>‹#›</a:t>
            </a:fld>
            <a:endParaRPr lang="en-US"/>
          </a:p>
        </p:txBody>
      </p:sp>
    </p:spTree>
    <p:extLst>
      <p:ext uri="{BB962C8B-B14F-4D97-AF65-F5344CB8AC3E}">
        <p14:creationId xmlns:p14="http://schemas.microsoft.com/office/powerpoint/2010/main" val="2107928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SmartArt Placeholder 2"/>
          <p:cNvSpPr>
            <a:spLocks noGrp="1"/>
          </p:cNvSpPr>
          <p:nvPr>
            <p:ph type="dgm" idx="1"/>
          </p:nvPr>
        </p:nvSpPr>
        <p:spPr>
          <a:xfrm>
            <a:off x="628650" y="1825625"/>
            <a:ext cx="7886700" cy="4351338"/>
          </a:xfrm>
          <a:prstGeom prst="rect">
            <a:avLst/>
          </a:prstGeom>
        </p:spPr>
        <p:txBody>
          <a:bodyPr/>
          <a:lstStyle/>
          <a:p>
            <a:endParaRPr lang="en-US"/>
          </a:p>
        </p:txBody>
      </p:sp>
      <p:sp>
        <p:nvSpPr>
          <p:cNvPr id="4" name="Footer Placeholder 3"/>
          <p:cNvSpPr>
            <a:spLocks noGrp="1"/>
          </p:cNvSpPr>
          <p:nvPr>
            <p:ph type="ftr" sz="quarter" idx="10"/>
          </p:nvPr>
        </p:nvSpPr>
        <p:spPr>
          <a:xfrm>
            <a:off x="76200" y="6248400"/>
            <a:ext cx="2895600" cy="457200"/>
          </a:xfrm>
        </p:spPr>
        <p:txBody>
          <a:bodyPr/>
          <a:lstStyle>
            <a:lvl1pPr>
              <a:defRPr/>
            </a:lvl1pPr>
          </a:lstStyle>
          <a:p>
            <a:r>
              <a:rPr lang="en-US"/>
              <a:t>TCP/IP Protocol Suite</a:t>
            </a:r>
          </a:p>
        </p:txBody>
      </p:sp>
      <p:sp>
        <p:nvSpPr>
          <p:cNvPr id="5" name="Slide Number Placeholder 4"/>
          <p:cNvSpPr>
            <a:spLocks noGrp="1"/>
          </p:cNvSpPr>
          <p:nvPr>
            <p:ph type="sldNum" sz="quarter" idx="11"/>
          </p:nvPr>
        </p:nvSpPr>
        <p:spPr>
          <a:xfrm>
            <a:off x="7042150" y="6243638"/>
            <a:ext cx="1905000" cy="457200"/>
          </a:xfrm>
        </p:spPr>
        <p:txBody>
          <a:bodyPr/>
          <a:lstStyle>
            <a:lvl1pPr>
              <a:defRPr/>
            </a:lvl1pPr>
          </a:lstStyle>
          <a:p>
            <a:fld id="{571BC46B-52E3-4C56-B6E4-B62880BF552F}" type="slidenum">
              <a:rPr lang="en-US"/>
              <a:pPr/>
              <a:t>‹#›</a:t>
            </a:fld>
            <a:endParaRPr lang="en-US"/>
          </a:p>
        </p:txBody>
      </p:sp>
    </p:spTree>
    <p:extLst>
      <p:ext uri="{BB962C8B-B14F-4D97-AF65-F5344CB8AC3E}">
        <p14:creationId xmlns:p14="http://schemas.microsoft.com/office/powerpoint/2010/main" val="4222638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t>TCP/IP Protocol Suite</a:t>
            </a:r>
          </a:p>
        </p:txBody>
      </p:sp>
      <p:sp>
        <p:nvSpPr>
          <p:cNvPr id="5" name="Slide Number Placeholder 4"/>
          <p:cNvSpPr>
            <a:spLocks noGrp="1"/>
          </p:cNvSpPr>
          <p:nvPr>
            <p:ph type="sldNum" sz="quarter" idx="11"/>
          </p:nvPr>
        </p:nvSpPr>
        <p:spPr/>
        <p:txBody>
          <a:bodyPr/>
          <a:lstStyle>
            <a:lvl1pPr>
              <a:defRPr/>
            </a:lvl1pPr>
          </a:lstStyle>
          <a:p>
            <a:fld id="{62DE62B0-91BF-48DE-90D0-59D88800E33C}" type="slidenum">
              <a:rPr lang="en-US"/>
              <a:pPr/>
              <a:t>‹#›</a:t>
            </a:fld>
            <a:endParaRPr lang="en-US"/>
          </a:p>
        </p:txBody>
      </p:sp>
    </p:spTree>
    <p:extLst>
      <p:ext uri="{BB962C8B-B14F-4D97-AF65-F5344CB8AC3E}">
        <p14:creationId xmlns:p14="http://schemas.microsoft.com/office/powerpoint/2010/main" val="1822248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r>
              <a:rPr lang="en-US"/>
              <a:t>TCP/IP Protocol Suite</a:t>
            </a:r>
          </a:p>
        </p:txBody>
      </p:sp>
      <p:sp>
        <p:nvSpPr>
          <p:cNvPr id="5" name="Slide Number Placeholder 4"/>
          <p:cNvSpPr>
            <a:spLocks noGrp="1"/>
          </p:cNvSpPr>
          <p:nvPr>
            <p:ph type="sldNum" sz="quarter" idx="11"/>
          </p:nvPr>
        </p:nvSpPr>
        <p:spPr/>
        <p:txBody>
          <a:bodyPr/>
          <a:lstStyle>
            <a:lvl1pPr>
              <a:defRPr/>
            </a:lvl1pPr>
          </a:lstStyle>
          <a:p>
            <a:fld id="{E6E56052-D8DC-4C0F-BD6C-D6776175BBCF}" type="slidenum">
              <a:rPr lang="en-US"/>
              <a:pPr/>
              <a:t>‹#›</a:t>
            </a:fld>
            <a:endParaRPr lang="en-US"/>
          </a:p>
        </p:txBody>
      </p:sp>
    </p:spTree>
    <p:extLst>
      <p:ext uri="{BB962C8B-B14F-4D97-AF65-F5344CB8AC3E}">
        <p14:creationId xmlns:p14="http://schemas.microsoft.com/office/powerpoint/2010/main" val="1510514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r>
              <a:rPr lang="en-US"/>
              <a:t>TCP/IP Protocol Suite</a:t>
            </a:r>
          </a:p>
        </p:txBody>
      </p:sp>
      <p:sp>
        <p:nvSpPr>
          <p:cNvPr id="6" name="Slide Number Placeholder 5"/>
          <p:cNvSpPr>
            <a:spLocks noGrp="1"/>
          </p:cNvSpPr>
          <p:nvPr>
            <p:ph type="sldNum" sz="quarter" idx="11"/>
          </p:nvPr>
        </p:nvSpPr>
        <p:spPr/>
        <p:txBody>
          <a:bodyPr/>
          <a:lstStyle>
            <a:lvl1pPr>
              <a:defRPr/>
            </a:lvl1pPr>
          </a:lstStyle>
          <a:p>
            <a:fld id="{A716C2C4-5E51-411C-98DD-20F7F0556464}" type="slidenum">
              <a:rPr lang="en-US"/>
              <a:pPr/>
              <a:t>‹#›</a:t>
            </a:fld>
            <a:endParaRPr lang="en-US"/>
          </a:p>
        </p:txBody>
      </p:sp>
    </p:spTree>
    <p:extLst>
      <p:ext uri="{BB962C8B-B14F-4D97-AF65-F5344CB8AC3E}">
        <p14:creationId xmlns:p14="http://schemas.microsoft.com/office/powerpoint/2010/main" val="2446543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r>
              <a:rPr lang="en-US"/>
              <a:t>TCP/IP Protocol Suite</a:t>
            </a:r>
          </a:p>
        </p:txBody>
      </p:sp>
      <p:sp>
        <p:nvSpPr>
          <p:cNvPr id="8" name="Slide Number Placeholder 7"/>
          <p:cNvSpPr>
            <a:spLocks noGrp="1"/>
          </p:cNvSpPr>
          <p:nvPr>
            <p:ph type="sldNum" sz="quarter" idx="11"/>
          </p:nvPr>
        </p:nvSpPr>
        <p:spPr/>
        <p:txBody>
          <a:bodyPr/>
          <a:lstStyle>
            <a:lvl1pPr>
              <a:defRPr/>
            </a:lvl1pPr>
          </a:lstStyle>
          <a:p>
            <a:fld id="{D56A259F-612D-4C8C-A3FB-6D814EE94B47}" type="slidenum">
              <a:rPr lang="en-US"/>
              <a:pPr/>
              <a:t>‹#›</a:t>
            </a:fld>
            <a:endParaRPr lang="en-US"/>
          </a:p>
        </p:txBody>
      </p:sp>
    </p:spTree>
    <p:extLst>
      <p:ext uri="{BB962C8B-B14F-4D97-AF65-F5344CB8AC3E}">
        <p14:creationId xmlns:p14="http://schemas.microsoft.com/office/powerpoint/2010/main" val="182392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r>
              <a:rPr lang="en-US"/>
              <a:t>TCP/IP Protocol Suite</a:t>
            </a:r>
          </a:p>
        </p:txBody>
      </p:sp>
      <p:sp>
        <p:nvSpPr>
          <p:cNvPr id="4" name="Slide Number Placeholder 3"/>
          <p:cNvSpPr>
            <a:spLocks noGrp="1"/>
          </p:cNvSpPr>
          <p:nvPr>
            <p:ph type="sldNum" sz="quarter" idx="11"/>
          </p:nvPr>
        </p:nvSpPr>
        <p:spPr/>
        <p:txBody>
          <a:bodyPr/>
          <a:lstStyle>
            <a:lvl1pPr>
              <a:defRPr/>
            </a:lvl1pPr>
          </a:lstStyle>
          <a:p>
            <a:fld id="{86837995-0C59-4277-9804-9E108E25FA42}" type="slidenum">
              <a:rPr lang="en-US"/>
              <a:pPr/>
              <a:t>‹#›</a:t>
            </a:fld>
            <a:endParaRPr lang="en-US"/>
          </a:p>
        </p:txBody>
      </p:sp>
    </p:spTree>
    <p:extLst>
      <p:ext uri="{BB962C8B-B14F-4D97-AF65-F5344CB8AC3E}">
        <p14:creationId xmlns:p14="http://schemas.microsoft.com/office/powerpoint/2010/main" val="265721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t>TCP/IP Protocol Suite</a:t>
            </a:r>
          </a:p>
        </p:txBody>
      </p:sp>
      <p:sp>
        <p:nvSpPr>
          <p:cNvPr id="3" name="Slide Number Placeholder 2"/>
          <p:cNvSpPr>
            <a:spLocks noGrp="1"/>
          </p:cNvSpPr>
          <p:nvPr>
            <p:ph type="sldNum" sz="quarter" idx="11"/>
          </p:nvPr>
        </p:nvSpPr>
        <p:spPr/>
        <p:txBody>
          <a:bodyPr/>
          <a:lstStyle>
            <a:lvl1pPr>
              <a:defRPr/>
            </a:lvl1pPr>
          </a:lstStyle>
          <a:p>
            <a:fld id="{4E07EB14-ADA0-4A56-9BA7-39D685C6EE27}" type="slidenum">
              <a:rPr lang="en-US"/>
              <a:pPr/>
              <a:t>‹#›</a:t>
            </a:fld>
            <a:endParaRPr lang="en-US"/>
          </a:p>
        </p:txBody>
      </p:sp>
    </p:spTree>
    <p:extLst>
      <p:ext uri="{BB962C8B-B14F-4D97-AF65-F5344CB8AC3E}">
        <p14:creationId xmlns:p14="http://schemas.microsoft.com/office/powerpoint/2010/main" val="859969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en-US"/>
              <a:t>TCP/IP Protocol Suite</a:t>
            </a:r>
          </a:p>
        </p:txBody>
      </p:sp>
      <p:sp>
        <p:nvSpPr>
          <p:cNvPr id="6" name="Slide Number Placeholder 5"/>
          <p:cNvSpPr>
            <a:spLocks noGrp="1"/>
          </p:cNvSpPr>
          <p:nvPr>
            <p:ph type="sldNum" sz="quarter" idx="11"/>
          </p:nvPr>
        </p:nvSpPr>
        <p:spPr/>
        <p:txBody>
          <a:bodyPr/>
          <a:lstStyle>
            <a:lvl1pPr>
              <a:defRPr/>
            </a:lvl1pPr>
          </a:lstStyle>
          <a:p>
            <a:fld id="{126854EC-97F8-47A2-907B-D568106C087A}" type="slidenum">
              <a:rPr lang="en-US"/>
              <a:pPr/>
              <a:t>‹#›</a:t>
            </a:fld>
            <a:endParaRPr lang="en-US"/>
          </a:p>
        </p:txBody>
      </p:sp>
    </p:spTree>
    <p:extLst>
      <p:ext uri="{BB962C8B-B14F-4D97-AF65-F5344CB8AC3E}">
        <p14:creationId xmlns:p14="http://schemas.microsoft.com/office/powerpoint/2010/main" val="720814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en-US"/>
              <a:t>TCP/IP Protocol Suite</a:t>
            </a:r>
          </a:p>
        </p:txBody>
      </p:sp>
      <p:sp>
        <p:nvSpPr>
          <p:cNvPr id="6" name="Slide Number Placeholder 5"/>
          <p:cNvSpPr>
            <a:spLocks noGrp="1"/>
          </p:cNvSpPr>
          <p:nvPr>
            <p:ph type="sldNum" sz="quarter" idx="11"/>
          </p:nvPr>
        </p:nvSpPr>
        <p:spPr/>
        <p:txBody>
          <a:bodyPr/>
          <a:lstStyle>
            <a:lvl1pPr>
              <a:defRPr/>
            </a:lvl1pPr>
          </a:lstStyle>
          <a:p>
            <a:fld id="{1006136B-6F59-4FA7-B35C-2861D7BDEF05}" type="slidenum">
              <a:rPr lang="en-US"/>
              <a:pPr/>
              <a:t>‹#›</a:t>
            </a:fld>
            <a:endParaRPr lang="en-US"/>
          </a:p>
        </p:txBody>
      </p:sp>
    </p:spTree>
    <p:extLst>
      <p:ext uri="{BB962C8B-B14F-4D97-AF65-F5344CB8AC3E}">
        <p14:creationId xmlns:p14="http://schemas.microsoft.com/office/powerpoint/2010/main" val="448770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2" name="Rectangle 12"/>
          <p:cNvSpPr>
            <a:spLocks noGrp="1" noChangeArrowheads="1"/>
          </p:cNvSpPr>
          <p:nvPr>
            <p:ph type="ftr" sz="quarter" idx="3"/>
          </p:nvPr>
        </p:nvSpPr>
        <p:spPr bwMode="auto">
          <a:xfrm>
            <a:off x="76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r>
              <a:rPr lang="en-US"/>
              <a:t>TCP/IP Protocol Suite</a:t>
            </a:r>
          </a:p>
        </p:txBody>
      </p:sp>
      <p:sp>
        <p:nvSpPr>
          <p:cNvPr id="20993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b="0"/>
            </a:lvl1pPr>
          </a:lstStyle>
          <a:p>
            <a:fld id="{217BE467-C81F-4197-9A27-8A7D7EE4F2A9}"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hdr="0" dt="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8" Type="http://schemas.openxmlformats.org/officeDocument/2006/relationships/image" Target="../media/image28.emf"/><Relationship Id="rId13" Type="http://schemas.openxmlformats.org/officeDocument/2006/relationships/image" Target="../media/image33.emf"/><Relationship Id="rId3" Type="http://schemas.openxmlformats.org/officeDocument/2006/relationships/image" Target="../media/image23.png"/><Relationship Id="rId7" Type="http://schemas.openxmlformats.org/officeDocument/2006/relationships/image" Target="../media/image27.emf"/><Relationship Id="rId12" Type="http://schemas.openxmlformats.org/officeDocument/2006/relationships/image" Target="../media/image32.emf"/><Relationship Id="rId2" Type="http://schemas.openxmlformats.org/officeDocument/2006/relationships/notesSlide" Target="../notesSlides/notesSlide41.xml"/><Relationship Id="rId1" Type="http://schemas.openxmlformats.org/officeDocument/2006/relationships/slideLayout" Target="../slideLayouts/slideLayout7.xml"/><Relationship Id="rId6" Type="http://schemas.openxmlformats.org/officeDocument/2006/relationships/image" Target="../media/image26.emf"/><Relationship Id="rId11" Type="http://schemas.openxmlformats.org/officeDocument/2006/relationships/image" Target="../media/image31.emf"/><Relationship Id="rId5" Type="http://schemas.openxmlformats.org/officeDocument/2006/relationships/image" Target="../media/image25.emf"/><Relationship Id="rId10" Type="http://schemas.openxmlformats.org/officeDocument/2006/relationships/image" Target="../media/image30.emf"/><Relationship Id="rId4" Type="http://schemas.openxmlformats.org/officeDocument/2006/relationships/image" Target="../media/image24.emf"/><Relationship Id="rId9" Type="http://schemas.openxmlformats.org/officeDocument/2006/relationships/image" Target="../media/image29.e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8" Type="http://schemas.openxmlformats.org/officeDocument/2006/relationships/image" Target="../media/image39.emf"/><Relationship Id="rId13" Type="http://schemas.openxmlformats.org/officeDocument/2006/relationships/image" Target="../media/image44.emf"/><Relationship Id="rId3" Type="http://schemas.openxmlformats.org/officeDocument/2006/relationships/image" Target="../media/image34.png"/><Relationship Id="rId7" Type="http://schemas.openxmlformats.org/officeDocument/2006/relationships/image" Target="../media/image38.emf"/><Relationship Id="rId12" Type="http://schemas.openxmlformats.org/officeDocument/2006/relationships/image" Target="../media/image43.emf"/><Relationship Id="rId2" Type="http://schemas.openxmlformats.org/officeDocument/2006/relationships/notesSlide" Target="../notesSlides/notesSlide43.xml"/><Relationship Id="rId1" Type="http://schemas.openxmlformats.org/officeDocument/2006/relationships/slideLayout" Target="../slideLayouts/slideLayout7.xml"/><Relationship Id="rId6" Type="http://schemas.openxmlformats.org/officeDocument/2006/relationships/image" Target="../media/image37.emf"/><Relationship Id="rId11" Type="http://schemas.openxmlformats.org/officeDocument/2006/relationships/image" Target="../media/image42.emf"/><Relationship Id="rId5" Type="http://schemas.openxmlformats.org/officeDocument/2006/relationships/image" Target="../media/image36.emf"/><Relationship Id="rId10" Type="http://schemas.openxmlformats.org/officeDocument/2006/relationships/image" Target="../media/image41.emf"/><Relationship Id="rId4" Type="http://schemas.openxmlformats.org/officeDocument/2006/relationships/image" Target="../media/image35.emf"/><Relationship Id="rId9" Type="http://schemas.openxmlformats.org/officeDocument/2006/relationships/image" Target="../media/image40.e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4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png"/><Relationship Id="rId7"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 Id="rId9" Type="http://schemas.openxmlformats.org/officeDocument/2006/relationships/image" Target="../media/image7.emf"/></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5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4.xml"/><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5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5.xml"/><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5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6.xml"/><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5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4.xml"/><Relationship Id="rId1" Type="http://schemas.openxmlformats.org/officeDocument/2006/relationships/slideLayout" Target="../slideLayouts/slideLayout7.xml"/><Relationship Id="rId4" Type="http://schemas.openxmlformats.org/officeDocument/2006/relationships/image" Target="../media/image56.png"/></Relationships>
</file>

<file path=ppt/slides/_rels/slide6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2.xml"/><Relationship Id="rId1" Type="http://schemas.openxmlformats.org/officeDocument/2006/relationships/slideLayout" Target="../slideLayouts/slideLayout7.xml"/><Relationship Id="rId4" Type="http://schemas.openxmlformats.org/officeDocument/2006/relationships/image" Target="../media/image65.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0"/>
          </p:nvPr>
        </p:nvSpPr>
        <p:spPr/>
        <p:txBody>
          <a:bodyPr/>
          <a:lstStyle/>
          <a:p>
            <a:r>
              <a:rPr lang="en-US"/>
              <a:t>TCP/IP Protocol Suite</a:t>
            </a:r>
          </a:p>
        </p:txBody>
      </p:sp>
      <p:sp>
        <p:nvSpPr>
          <p:cNvPr id="8" name="Slide Number Placeholder 2"/>
          <p:cNvSpPr>
            <a:spLocks noGrp="1"/>
          </p:cNvSpPr>
          <p:nvPr>
            <p:ph type="sldNum" sz="quarter" idx="11"/>
          </p:nvPr>
        </p:nvSpPr>
        <p:spPr/>
        <p:txBody>
          <a:bodyPr/>
          <a:lstStyle/>
          <a:p>
            <a:fld id="{D1A9BD72-7C32-4F43-BF54-98D94EFB214A}" type="slidenum">
              <a:rPr lang="en-US"/>
              <a:pPr/>
              <a:t>1</a:t>
            </a:fld>
            <a:endParaRPr lang="en-US"/>
          </a:p>
        </p:txBody>
      </p:sp>
      <p:sp>
        <p:nvSpPr>
          <p:cNvPr id="647170" name="Text Box 2"/>
          <p:cNvSpPr txBox="1">
            <a:spLocks noChangeArrowheads="1"/>
          </p:cNvSpPr>
          <p:nvPr/>
        </p:nvSpPr>
        <p:spPr bwMode="auto">
          <a:xfrm>
            <a:off x="1714500" y="6604000"/>
            <a:ext cx="565626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lvl1pPr defTabSz="1028700">
              <a:defRPr sz="2400">
                <a:solidFill>
                  <a:schemeClr val="tx1"/>
                </a:solidFill>
                <a:latin typeface="Times New Roman" panose="02020603050405020304" pitchFamily="18" charset="0"/>
              </a:defRPr>
            </a:lvl1pPr>
            <a:lvl2pPr marL="514350" defTabSz="1028700">
              <a:defRPr sz="2400">
                <a:solidFill>
                  <a:schemeClr val="tx1"/>
                </a:solidFill>
                <a:latin typeface="Times New Roman" panose="02020603050405020304" pitchFamily="18" charset="0"/>
              </a:defRPr>
            </a:lvl2pPr>
            <a:lvl3pPr marL="1028700" defTabSz="1028700">
              <a:defRPr sz="2400">
                <a:solidFill>
                  <a:schemeClr val="tx1"/>
                </a:solidFill>
                <a:latin typeface="Times New Roman" panose="02020603050405020304" pitchFamily="18" charset="0"/>
              </a:defRPr>
            </a:lvl3pPr>
            <a:lvl4pPr marL="1543050" defTabSz="1028700">
              <a:defRPr sz="2400">
                <a:solidFill>
                  <a:schemeClr val="tx1"/>
                </a:solidFill>
                <a:latin typeface="Times New Roman" panose="02020603050405020304" pitchFamily="18" charset="0"/>
              </a:defRPr>
            </a:lvl4pPr>
            <a:lvl5pPr marL="2057400" defTabSz="1028700">
              <a:defRPr sz="2400">
                <a:solidFill>
                  <a:schemeClr val="tx1"/>
                </a:solidFill>
                <a:latin typeface="Times New Roman" panose="02020603050405020304" pitchFamily="18" charset="0"/>
              </a:defRPr>
            </a:lvl5pPr>
            <a:lvl6pPr marL="2514600" defTabSz="1028700" fontAlgn="base">
              <a:spcBef>
                <a:spcPct val="0"/>
              </a:spcBef>
              <a:spcAft>
                <a:spcPct val="0"/>
              </a:spcAft>
              <a:defRPr sz="2400">
                <a:solidFill>
                  <a:schemeClr val="tx1"/>
                </a:solidFill>
                <a:latin typeface="Times New Roman" panose="02020603050405020304" pitchFamily="18" charset="0"/>
              </a:defRPr>
            </a:lvl6pPr>
            <a:lvl7pPr marL="2971800" defTabSz="1028700" fontAlgn="base">
              <a:spcBef>
                <a:spcPct val="0"/>
              </a:spcBef>
              <a:spcAft>
                <a:spcPct val="0"/>
              </a:spcAft>
              <a:defRPr sz="2400">
                <a:solidFill>
                  <a:schemeClr val="tx1"/>
                </a:solidFill>
                <a:latin typeface="Times New Roman" panose="02020603050405020304" pitchFamily="18" charset="0"/>
              </a:defRPr>
            </a:lvl7pPr>
            <a:lvl8pPr marL="3429000" defTabSz="1028700" fontAlgn="base">
              <a:spcBef>
                <a:spcPct val="0"/>
              </a:spcBef>
              <a:spcAft>
                <a:spcPct val="0"/>
              </a:spcAft>
              <a:defRPr sz="2400">
                <a:solidFill>
                  <a:schemeClr val="tx1"/>
                </a:solidFill>
                <a:latin typeface="Times New Roman" panose="02020603050405020304" pitchFamily="18" charset="0"/>
              </a:defRPr>
            </a:lvl8pPr>
            <a:lvl9pPr marL="3886200" defTabSz="1028700" fontAlgn="base">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1000" b="0">
                <a:latin typeface="Arial" panose="020B0604020202020204" pitchFamily="34" charset="0"/>
              </a:rPr>
              <a:t>Copyright </a:t>
            </a:r>
            <a:r>
              <a:rPr lang="en-US" sz="1000" b="0">
                <a:latin typeface="Arial" panose="020B0604020202020204" pitchFamily="34" charset="0"/>
                <a:cs typeface="Times New Roman" panose="02020603050405020304" pitchFamily="18" charset="0"/>
              </a:rPr>
              <a:t>© </a:t>
            </a:r>
            <a:r>
              <a:rPr lang="en-US" sz="1000" b="0">
                <a:latin typeface="Arial" panose="020B0604020202020204" pitchFamily="34" charset="0"/>
              </a:rPr>
              <a:t>The McGraw-Hill Companies, Inc. Permission required for reproduction or display.</a:t>
            </a:r>
          </a:p>
        </p:txBody>
      </p:sp>
      <p:sp>
        <p:nvSpPr>
          <p:cNvPr id="647174" name="Text Box 6"/>
          <p:cNvSpPr txBox="1">
            <a:spLocks noChangeArrowheads="1"/>
          </p:cNvSpPr>
          <p:nvPr/>
        </p:nvSpPr>
        <p:spPr bwMode="auto">
          <a:xfrm>
            <a:off x="263525" y="2209800"/>
            <a:ext cx="8042275" cy="52322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r>
              <a:rPr lang="en-US" sz="2800" dirty="0">
                <a:latin typeface="Times" panose="02020603050405020304" pitchFamily="18" charset="0"/>
              </a:rPr>
              <a:t>Domain Name System (DNS)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1"/>
          <p:cNvSpPr>
            <a:spLocks noGrp="1"/>
          </p:cNvSpPr>
          <p:nvPr>
            <p:ph type="ftr" sz="quarter" idx="10"/>
          </p:nvPr>
        </p:nvSpPr>
        <p:spPr/>
        <p:txBody>
          <a:bodyPr/>
          <a:lstStyle/>
          <a:p>
            <a:r>
              <a:rPr lang="en-US"/>
              <a:t>TCP/IP Protocol Suite</a:t>
            </a:r>
          </a:p>
        </p:txBody>
      </p:sp>
      <p:sp>
        <p:nvSpPr>
          <p:cNvPr id="18" name="Slide Number Placeholder 2"/>
          <p:cNvSpPr>
            <a:spLocks noGrp="1"/>
          </p:cNvSpPr>
          <p:nvPr>
            <p:ph type="sldNum" sz="quarter" idx="11"/>
          </p:nvPr>
        </p:nvSpPr>
        <p:spPr/>
        <p:txBody>
          <a:bodyPr/>
          <a:lstStyle/>
          <a:p>
            <a:fld id="{FE83307A-9D95-4A16-9A1F-2F3FFCD1996D}" type="slidenum">
              <a:rPr lang="en-US"/>
              <a:pPr/>
              <a:t>10</a:t>
            </a:fld>
            <a:endParaRPr lang="en-US" dirty="0"/>
          </a:p>
        </p:txBody>
      </p:sp>
      <p:sp>
        <p:nvSpPr>
          <p:cNvPr id="58573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 name="Rectangle 1"/>
          <p:cNvSpPr/>
          <p:nvPr/>
        </p:nvSpPr>
        <p:spPr>
          <a:xfrm>
            <a:off x="106907" y="1514653"/>
            <a:ext cx="8870950" cy="4247317"/>
          </a:xfrm>
          <a:prstGeom prst="rect">
            <a:avLst/>
          </a:prstGeom>
        </p:spPr>
        <p:txBody>
          <a:bodyPr wrap="square">
            <a:spAutoFit/>
          </a:bodyPr>
          <a:lstStyle/>
          <a:p>
            <a:pPr algn="just"/>
            <a:r>
              <a:rPr lang="en-US" b="0" dirty="0"/>
              <a:t>In a </a:t>
            </a:r>
            <a:r>
              <a:rPr lang="en-US" dirty="0"/>
              <a:t>hierarchical name space, </a:t>
            </a:r>
            <a:r>
              <a:rPr lang="en-US" b="0" dirty="0"/>
              <a:t>each </a:t>
            </a:r>
            <a:r>
              <a:rPr lang="en-US" b="0" dirty="0">
                <a:solidFill>
                  <a:srgbClr val="FF0000"/>
                </a:solidFill>
              </a:rPr>
              <a:t>name is made of several parts. </a:t>
            </a:r>
          </a:p>
          <a:p>
            <a:pPr algn="just"/>
            <a:endParaRPr lang="en-US" b="0" dirty="0"/>
          </a:p>
          <a:p>
            <a:pPr algn="just"/>
            <a:r>
              <a:rPr lang="en-US" b="0" dirty="0">
                <a:solidFill>
                  <a:srgbClr val="FF0000"/>
                </a:solidFill>
              </a:rPr>
              <a:t>The</a:t>
            </a:r>
            <a:r>
              <a:rPr lang="en-US" b="0" dirty="0"/>
              <a:t> </a:t>
            </a:r>
            <a:r>
              <a:rPr lang="en-US" b="0" dirty="0">
                <a:solidFill>
                  <a:srgbClr val="FF0000"/>
                </a:solidFill>
              </a:rPr>
              <a:t>first part can define the nature of the organization,</a:t>
            </a:r>
          </a:p>
          <a:p>
            <a:pPr algn="just"/>
            <a:r>
              <a:rPr lang="en-US" b="0" dirty="0">
                <a:solidFill>
                  <a:srgbClr val="FF0000"/>
                </a:solidFill>
              </a:rPr>
              <a:t> the second part can define the name of an organization,</a:t>
            </a:r>
          </a:p>
          <a:p>
            <a:pPr algn="just"/>
            <a:r>
              <a:rPr lang="en-US" b="0" dirty="0">
                <a:solidFill>
                  <a:srgbClr val="FF0000"/>
                </a:solidFill>
              </a:rPr>
              <a:t> the third part can define departments in the organization, and so on. </a:t>
            </a:r>
          </a:p>
          <a:p>
            <a:pPr algn="just"/>
            <a:endParaRPr lang="en-US" b="0" dirty="0"/>
          </a:p>
          <a:p>
            <a:pPr algn="just"/>
            <a:endParaRPr lang="en-US" b="0" dirty="0"/>
          </a:p>
          <a:p>
            <a:pPr algn="just"/>
            <a:endParaRPr lang="en-US" b="0" dirty="0"/>
          </a:p>
          <a:p>
            <a:pPr algn="just"/>
            <a:r>
              <a:rPr lang="en-US" b="0" dirty="0"/>
              <a:t>Here, the authority to assign and control the name spaces can be decentralized. </a:t>
            </a:r>
          </a:p>
          <a:p>
            <a:pPr algn="just"/>
            <a:endParaRPr lang="en-US" b="0" dirty="0"/>
          </a:p>
          <a:p>
            <a:pPr marL="285750" indent="-285750" algn="just">
              <a:buFont typeface="Arial" panose="020B0604020202020204" pitchFamily="34" charset="0"/>
              <a:buChar char="•"/>
            </a:pPr>
            <a:r>
              <a:rPr lang="en-US" b="0" dirty="0"/>
              <a:t>A central authority can assign the part of the name that defines the nature of the organization and the name of the organization. </a:t>
            </a:r>
          </a:p>
          <a:p>
            <a:pPr marL="285750" indent="-285750" algn="just">
              <a:buFont typeface="Arial" panose="020B0604020202020204" pitchFamily="34" charset="0"/>
              <a:buChar char="•"/>
            </a:pPr>
            <a:endParaRPr lang="en-US" b="0" dirty="0"/>
          </a:p>
          <a:p>
            <a:pPr marL="285750" indent="-285750">
              <a:buFont typeface="Arial" panose="020B0604020202020204" pitchFamily="34" charset="0"/>
              <a:buChar char="•"/>
            </a:pPr>
            <a:r>
              <a:rPr lang="en-US" b="0" dirty="0"/>
              <a:t>The responsibility of the rest of the name can be given to the organization itself. </a:t>
            </a:r>
          </a:p>
          <a:p>
            <a:pPr marL="285750" indent="-285750">
              <a:buFont typeface="Arial" panose="020B0604020202020204" pitchFamily="34" charset="0"/>
              <a:buChar char="•"/>
            </a:pPr>
            <a:endParaRPr lang="en-US" b="0" dirty="0"/>
          </a:p>
        </p:txBody>
      </p:sp>
      <p:sp>
        <p:nvSpPr>
          <p:cNvPr id="3" name="Rectangle 2"/>
          <p:cNvSpPr/>
          <p:nvPr/>
        </p:nvSpPr>
        <p:spPr>
          <a:xfrm>
            <a:off x="1453883" y="683181"/>
            <a:ext cx="3068469" cy="369332"/>
          </a:xfrm>
          <a:prstGeom prst="rect">
            <a:avLst/>
          </a:prstGeom>
        </p:spPr>
        <p:txBody>
          <a:bodyPr wrap="none">
            <a:spAutoFit/>
          </a:bodyPr>
          <a:lstStyle/>
          <a:p>
            <a:r>
              <a:rPr lang="en-US" dirty="0"/>
              <a:t>Hierarchical Name Space</a:t>
            </a:r>
          </a:p>
        </p:txBody>
      </p:sp>
    </p:spTree>
    <p:extLst>
      <p:ext uri="{BB962C8B-B14F-4D97-AF65-F5344CB8AC3E}">
        <p14:creationId xmlns:p14="http://schemas.microsoft.com/office/powerpoint/2010/main" val="2004289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1"/>
          <p:cNvSpPr>
            <a:spLocks noGrp="1"/>
          </p:cNvSpPr>
          <p:nvPr>
            <p:ph type="ftr" sz="quarter" idx="10"/>
          </p:nvPr>
        </p:nvSpPr>
        <p:spPr/>
        <p:txBody>
          <a:bodyPr/>
          <a:lstStyle/>
          <a:p>
            <a:r>
              <a:rPr lang="en-US"/>
              <a:t>TCP/IP Protocol Suite</a:t>
            </a:r>
          </a:p>
        </p:txBody>
      </p:sp>
      <p:sp>
        <p:nvSpPr>
          <p:cNvPr id="18" name="Slide Number Placeholder 2"/>
          <p:cNvSpPr>
            <a:spLocks noGrp="1"/>
          </p:cNvSpPr>
          <p:nvPr>
            <p:ph type="sldNum" sz="quarter" idx="11"/>
          </p:nvPr>
        </p:nvSpPr>
        <p:spPr/>
        <p:txBody>
          <a:bodyPr/>
          <a:lstStyle/>
          <a:p>
            <a:fld id="{FE83307A-9D95-4A16-9A1F-2F3FFCD1996D}" type="slidenum">
              <a:rPr lang="en-US"/>
              <a:pPr/>
              <a:t>11</a:t>
            </a:fld>
            <a:endParaRPr lang="en-US" dirty="0"/>
          </a:p>
        </p:txBody>
      </p:sp>
      <p:sp>
        <p:nvSpPr>
          <p:cNvPr id="58573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 name="Rectangle 1"/>
          <p:cNvSpPr/>
          <p:nvPr/>
        </p:nvSpPr>
        <p:spPr>
          <a:xfrm>
            <a:off x="120650" y="1228725"/>
            <a:ext cx="8870950" cy="4524315"/>
          </a:xfrm>
          <a:prstGeom prst="rect">
            <a:avLst/>
          </a:prstGeom>
        </p:spPr>
        <p:txBody>
          <a:bodyPr wrap="square">
            <a:spAutoFit/>
          </a:bodyPr>
          <a:lstStyle/>
          <a:p>
            <a:pPr algn="just"/>
            <a:r>
              <a:rPr lang="en-US" b="0" dirty="0"/>
              <a:t>Organization need not worry if the prefix chosen is taken by another organization. </a:t>
            </a:r>
          </a:p>
          <a:p>
            <a:pPr algn="just"/>
            <a:endParaRPr lang="en-US" b="0" dirty="0"/>
          </a:p>
          <a:p>
            <a:pPr algn="just"/>
            <a:endParaRPr lang="en-US" b="0" dirty="0"/>
          </a:p>
          <a:p>
            <a:pPr algn="just"/>
            <a:r>
              <a:rPr lang="en-US" b="0" dirty="0"/>
              <a:t>Assume </a:t>
            </a:r>
            <a:r>
              <a:rPr lang="en-US" b="0" dirty="0">
                <a:solidFill>
                  <a:srgbClr val="FF0000"/>
                </a:solidFill>
              </a:rPr>
              <a:t>colleges </a:t>
            </a:r>
            <a:r>
              <a:rPr lang="en-US" b="0" dirty="0"/>
              <a:t>and a </a:t>
            </a:r>
            <a:r>
              <a:rPr lang="en-US" b="0" dirty="0">
                <a:solidFill>
                  <a:srgbClr val="FF0000"/>
                </a:solidFill>
              </a:rPr>
              <a:t>company</a:t>
            </a:r>
            <a:r>
              <a:rPr lang="en-US" b="0" dirty="0"/>
              <a:t> call one of their computers </a:t>
            </a:r>
            <a:r>
              <a:rPr lang="en-US" b="0" i="1" dirty="0">
                <a:solidFill>
                  <a:srgbClr val="FF0000"/>
                </a:solidFill>
              </a:rPr>
              <a:t>challenger</a:t>
            </a:r>
            <a:r>
              <a:rPr lang="en-US" b="0" dirty="0"/>
              <a:t>. </a:t>
            </a:r>
          </a:p>
          <a:p>
            <a:pPr algn="just"/>
            <a:endParaRPr lang="en-US" b="0" dirty="0"/>
          </a:p>
          <a:p>
            <a:pPr algn="just"/>
            <a:endParaRPr lang="en-US" b="0" dirty="0"/>
          </a:p>
          <a:p>
            <a:pPr algn="just"/>
            <a:r>
              <a:rPr lang="en-US" b="0" dirty="0"/>
              <a:t>college is given a name by central authority such as </a:t>
            </a:r>
            <a:r>
              <a:rPr lang="en-US" b="0" i="1" dirty="0">
                <a:solidFill>
                  <a:srgbClr val="FF0000"/>
                </a:solidFill>
              </a:rPr>
              <a:t>fhda.edu</a:t>
            </a:r>
            <a:r>
              <a:rPr lang="en-US" b="0" i="1" dirty="0"/>
              <a:t>, </a:t>
            </a:r>
          </a:p>
          <a:p>
            <a:pPr algn="just"/>
            <a:r>
              <a:rPr lang="en-US" b="0" dirty="0"/>
              <a:t>the company is given the name </a:t>
            </a:r>
            <a:r>
              <a:rPr lang="en-US" b="0" i="1" dirty="0">
                <a:solidFill>
                  <a:srgbClr val="FF0000"/>
                </a:solidFill>
              </a:rPr>
              <a:t>smart.com</a:t>
            </a:r>
            <a:r>
              <a:rPr lang="en-US" b="0" i="1" dirty="0"/>
              <a:t>. </a:t>
            </a:r>
          </a:p>
          <a:p>
            <a:pPr algn="just"/>
            <a:endParaRPr lang="en-US" b="0" i="1" dirty="0"/>
          </a:p>
          <a:p>
            <a:pPr algn="just"/>
            <a:endParaRPr lang="en-US" b="0" i="1" dirty="0"/>
          </a:p>
          <a:p>
            <a:pPr algn="just"/>
            <a:r>
              <a:rPr lang="en-US" b="0" dirty="0"/>
              <a:t>The end result is 3 distinguishable names: </a:t>
            </a:r>
          </a:p>
          <a:p>
            <a:pPr marL="285750" indent="-285750" algn="just">
              <a:buFont typeface="Arial" panose="020B0604020202020204" pitchFamily="34" charset="0"/>
              <a:buChar char="•"/>
            </a:pPr>
            <a:r>
              <a:rPr lang="en-US" b="0" i="1" dirty="0">
                <a:solidFill>
                  <a:srgbClr val="FF0000"/>
                </a:solidFill>
              </a:rPr>
              <a:t>challenger.fhda.edu, </a:t>
            </a:r>
          </a:p>
          <a:p>
            <a:pPr marL="285750" indent="-285750" algn="just">
              <a:buFont typeface="Arial" panose="020B0604020202020204" pitchFamily="34" charset="0"/>
              <a:buChar char="•"/>
            </a:pPr>
            <a:r>
              <a:rPr lang="en-US" b="0" i="1" dirty="0">
                <a:solidFill>
                  <a:srgbClr val="FF0000"/>
                </a:solidFill>
              </a:rPr>
              <a:t>challenger.smart.com</a:t>
            </a:r>
            <a:r>
              <a:rPr lang="en-US" b="0" dirty="0">
                <a:solidFill>
                  <a:srgbClr val="FF0000"/>
                </a:solidFill>
              </a:rPr>
              <a:t>. </a:t>
            </a:r>
          </a:p>
          <a:p>
            <a:pPr algn="just"/>
            <a:endParaRPr lang="en-US" b="0" dirty="0"/>
          </a:p>
          <a:p>
            <a:pPr algn="just"/>
            <a:endParaRPr lang="en-US" b="0" dirty="0"/>
          </a:p>
          <a:p>
            <a:pPr algn="just"/>
            <a:r>
              <a:rPr lang="en-US" b="0" dirty="0"/>
              <a:t>Central authority controls only part of the name, not the whole.</a:t>
            </a:r>
          </a:p>
        </p:txBody>
      </p:sp>
      <p:sp>
        <p:nvSpPr>
          <p:cNvPr id="3" name="Rectangle 2"/>
          <p:cNvSpPr/>
          <p:nvPr/>
        </p:nvSpPr>
        <p:spPr>
          <a:xfrm>
            <a:off x="1453883" y="683181"/>
            <a:ext cx="3068469" cy="369332"/>
          </a:xfrm>
          <a:prstGeom prst="rect">
            <a:avLst/>
          </a:prstGeom>
        </p:spPr>
        <p:txBody>
          <a:bodyPr wrap="none">
            <a:spAutoFit/>
          </a:bodyPr>
          <a:lstStyle/>
          <a:p>
            <a:r>
              <a:rPr lang="en-US" dirty="0"/>
              <a:t>Hierarchical Name Space</a:t>
            </a:r>
          </a:p>
        </p:txBody>
      </p:sp>
    </p:spTree>
    <p:extLst>
      <p:ext uri="{BB962C8B-B14F-4D97-AF65-F5344CB8AC3E}">
        <p14:creationId xmlns:p14="http://schemas.microsoft.com/office/powerpoint/2010/main" val="1603337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1"/>
          <p:cNvSpPr>
            <a:spLocks noGrp="1"/>
          </p:cNvSpPr>
          <p:nvPr>
            <p:ph type="ftr" sz="quarter" idx="10"/>
          </p:nvPr>
        </p:nvSpPr>
        <p:spPr/>
        <p:txBody>
          <a:bodyPr/>
          <a:lstStyle/>
          <a:p>
            <a:r>
              <a:rPr lang="en-US"/>
              <a:t>TCP/IP Protocol Suite</a:t>
            </a:r>
          </a:p>
        </p:txBody>
      </p:sp>
      <p:sp>
        <p:nvSpPr>
          <p:cNvPr id="18" name="Slide Number Placeholder 2"/>
          <p:cNvSpPr>
            <a:spLocks noGrp="1"/>
          </p:cNvSpPr>
          <p:nvPr>
            <p:ph type="sldNum" sz="quarter" idx="11"/>
          </p:nvPr>
        </p:nvSpPr>
        <p:spPr/>
        <p:txBody>
          <a:bodyPr/>
          <a:lstStyle/>
          <a:p>
            <a:fld id="{FE83307A-9D95-4A16-9A1F-2F3FFCD1996D}" type="slidenum">
              <a:rPr lang="en-US"/>
              <a:pPr/>
              <a:t>12</a:t>
            </a:fld>
            <a:endParaRPr lang="en-US" dirty="0"/>
          </a:p>
        </p:txBody>
      </p:sp>
      <p:sp>
        <p:nvSpPr>
          <p:cNvPr id="58573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 name="Rectangle 1"/>
          <p:cNvSpPr/>
          <p:nvPr/>
        </p:nvSpPr>
        <p:spPr>
          <a:xfrm>
            <a:off x="120650" y="1228725"/>
            <a:ext cx="8870950" cy="1477328"/>
          </a:xfrm>
          <a:prstGeom prst="rect">
            <a:avLst/>
          </a:prstGeom>
        </p:spPr>
        <p:txBody>
          <a:bodyPr wrap="square">
            <a:spAutoFit/>
          </a:bodyPr>
          <a:lstStyle/>
          <a:p>
            <a:pPr algn="just"/>
            <a:r>
              <a:rPr lang="en-US" b="0" dirty="0"/>
              <a:t>To have a hierarchical name space, a </a:t>
            </a:r>
            <a:r>
              <a:rPr lang="en-US" dirty="0"/>
              <a:t>domain name space </a:t>
            </a:r>
            <a:r>
              <a:rPr lang="en-US" b="0" dirty="0"/>
              <a:t>was designed. </a:t>
            </a:r>
          </a:p>
          <a:p>
            <a:pPr algn="just"/>
            <a:endParaRPr lang="en-US" b="0" dirty="0"/>
          </a:p>
          <a:p>
            <a:pPr algn="just"/>
            <a:r>
              <a:rPr lang="en-US" b="0" dirty="0">
                <a:solidFill>
                  <a:srgbClr val="FF0000"/>
                </a:solidFill>
              </a:rPr>
              <a:t>In this design names are defined in an inverted-tree structure with root at the top. </a:t>
            </a:r>
          </a:p>
          <a:p>
            <a:pPr algn="just"/>
            <a:endParaRPr lang="en-US" b="0" dirty="0"/>
          </a:p>
          <a:p>
            <a:pPr algn="just"/>
            <a:r>
              <a:rPr lang="en-US" b="0" dirty="0"/>
              <a:t>The tree can have only 128 levels: level 0 (root) to level 127 .</a:t>
            </a:r>
          </a:p>
        </p:txBody>
      </p:sp>
      <p:sp>
        <p:nvSpPr>
          <p:cNvPr id="3" name="Rectangle 2"/>
          <p:cNvSpPr/>
          <p:nvPr/>
        </p:nvSpPr>
        <p:spPr>
          <a:xfrm>
            <a:off x="1453883" y="683181"/>
            <a:ext cx="2573140" cy="369332"/>
          </a:xfrm>
          <a:prstGeom prst="rect">
            <a:avLst/>
          </a:prstGeom>
        </p:spPr>
        <p:txBody>
          <a:bodyPr wrap="none">
            <a:spAutoFit/>
          </a:bodyPr>
          <a:lstStyle/>
          <a:p>
            <a:r>
              <a:rPr lang="en-US" dirty="0"/>
              <a:t>Domain Name Space</a:t>
            </a:r>
          </a:p>
        </p:txBody>
      </p:sp>
      <p:sp>
        <p:nvSpPr>
          <p:cNvPr id="4" name="Rectangle 3"/>
          <p:cNvSpPr/>
          <p:nvPr/>
        </p:nvSpPr>
        <p:spPr>
          <a:xfrm>
            <a:off x="232554" y="3810745"/>
            <a:ext cx="8606646" cy="1754326"/>
          </a:xfrm>
          <a:prstGeom prst="rect">
            <a:avLst/>
          </a:prstGeom>
        </p:spPr>
        <p:txBody>
          <a:bodyPr wrap="square">
            <a:spAutoFit/>
          </a:bodyPr>
          <a:lstStyle/>
          <a:p>
            <a:pPr algn="just"/>
            <a:r>
              <a:rPr lang="en-US" b="0" dirty="0">
                <a:solidFill>
                  <a:srgbClr val="000000"/>
                </a:solidFill>
                <a:latin typeface="+mn-lt"/>
              </a:rPr>
              <a:t>Each node in the tree has a </a:t>
            </a:r>
            <a:r>
              <a:rPr lang="en-US" dirty="0">
                <a:solidFill>
                  <a:srgbClr val="000000"/>
                </a:solidFill>
                <a:latin typeface="+mn-lt"/>
              </a:rPr>
              <a:t>label, </a:t>
            </a:r>
            <a:r>
              <a:rPr lang="en-US" b="0" dirty="0">
                <a:solidFill>
                  <a:srgbClr val="000000"/>
                </a:solidFill>
                <a:latin typeface="+mn-lt"/>
              </a:rPr>
              <a:t>with a maximum of 63 characters.</a:t>
            </a:r>
          </a:p>
          <a:p>
            <a:pPr algn="just"/>
            <a:endParaRPr lang="en-US" b="0" dirty="0">
              <a:solidFill>
                <a:srgbClr val="000000"/>
              </a:solidFill>
              <a:latin typeface="+mn-lt"/>
            </a:endParaRPr>
          </a:p>
          <a:p>
            <a:pPr algn="just"/>
            <a:r>
              <a:rPr lang="en-US" b="0" dirty="0">
                <a:solidFill>
                  <a:srgbClr val="000000"/>
                </a:solidFill>
                <a:latin typeface="+mn-lt"/>
              </a:rPr>
              <a:t>The root label is a null string (empty string). </a:t>
            </a:r>
          </a:p>
          <a:p>
            <a:pPr algn="just"/>
            <a:endParaRPr lang="en-US" b="0" dirty="0">
              <a:solidFill>
                <a:srgbClr val="000000"/>
              </a:solidFill>
              <a:latin typeface="+mn-lt"/>
            </a:endParaRPr>
          </a:p>
          <a:p>
            <a:pPr algn="just"/>
            <a:r>
              <a:rPr lang="en-US" b="0" dirty="0">
                <a:solidFill>
                  <a:srgbClr val="000000"/>
                </a:solidFill>
                <a:latin typeface="+mn-lt"/>
              </a:rPr>
              <a:t>DNS requires that children of a node  have different labels to guarantee uniqueness of the domain names.</a:t>
            </a:r>
            <a:endParaRPr lang="en-US" dirty="0">
              <a:latin typeface="+mn-lt"/>
            </a:endParaRPr>
          </a:p>
        </p:txBody>
      </p:sp>
      <p:sp>
        <p:nvSpPr>
          <p:cNvPr id="5" name="Rectangle 4"/>
          <p:cNvSpPr/>
          <p:nvPr/>
        </p:nvSpPr>
        <p:spPr>
          <a:xfrm>
            <a:off x="232555" y="3280384"/>
            <a:ext cx="806631" cy="369332"/>
          </a:xfrm>
          <a:prstGeom prst="rect">
            <a:avLst/>
          </a:prstGeom>
        </p:spPr>
        <p:txBody>
          <a:bodyPr wrap="none">
            <a:spAutoFit/>
          </a:bodyPr>
          <a:lstStyle/>
          <a:p>
            <a:r>
              <a:rPr lang="en-US" dirty="0">
                <a:solidFill>
                  <a:schemeClr val="bg2"/>
                </a:solidFill>
                <a:latin typeface="+mn-lt"/>
              </a:rPr>
              <a:t>Label</a:t>
            </a:r>
          </a:p>
        </p:txBody>
      </p:sp>
    </p:spTree>
    <p:extLst>
      <p:ext uri="{BB962C8B-B14F-4D97-AF65-F5344CB8AC3E}">
        <p14:creationId xmlns:p14="http://schemas.microsoft.com/office/powerpoint/2010/main" val="791113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p:cNvSpPr>
            <a:spLocks noGrp="1"/>
          </p:cNvSpPr>
          <p:nvPr>
            <p:ph type="ftr" sz="quarter" idx="10"/>
          </p:nvPr>
        </p:nvSpPr>
        <p:spPr/>
        <p:txBody>
          <a:bodyPr/>
          <a:lstStyle/>
          <a:p>
            <a:r>
              <a:rPr lang="en-US"/>
              <a:t>TCP/IP Protocol Suite</a:t>
            </a:r>
          </a:p>
        </p:txBody>
      </p:sp>
      <p:sp>
        <p:nvSpPr>
          <p:cNvPr id="12" name="Slide Number Placeholder 2"/>
          <p:cNvSpPr>
            <a:spLocks noGrp="1"/>
          </p:cNvSpPr>
          <p:nvPr>
            <p:ph type="sldNum" sz="quarter" idx="11"/>
          </p:nvPr>
        </p:nvSpPr>
        <p:spPr/>
        <p:txBody>
          <a:bodyPr/>
          <a:lstStyle/>
          <a:p>
            <a:fld id="{7BA8175B-1791-4E06-BD9B-564E72B20675}" type="slidenum">
              <a:rPr lang="en-US"/>
              <a:pPr/>
              <a:t>13</a:t>
            </a:fld>
            <a:endParaRPr lang="en-US"/>
          </a:p>
        </p:txBody>
      </p:sp>
      <p:sp>
        <p:nvSpPr>
          <p:cNvPr id="587778"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19.2</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Domain name space</a:t>
            </a:r>
          </a:p>
        </p:txBody>
      </p:sp>
      <p:sp>
        <p:nvSpPr>
          <p:cNvPr id="58777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778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778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778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778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778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778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pic>
        <p:nvPicPr>
          <p:cNvPr id="58778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247775"/>
            <a:ext cx="8829675" cy="431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87787"/>
                                        </p:tgtEl>
                                        <p:attrNameLst>
                                          <p:attrName>style.visibility</p:attrName>
                                        </p:attrNameLst>
                                      </p:cBhvr>
                                      <p:to>
                                        <p:strVal val="visible"/>
                                      </p:to>
                                    </p:set>
                                    <p:animEffect transition="in" filter="wipe(up)">
                                      <p:cBhvr>
                                        <p:cTn id="7" dur="2000"/>
                                        <p:tgtEl>
                                          <p:spTgt spid="587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1"/>
          <p:cNvSpPr>
            <a:spLocks noGrp="1"/>
          </p:cNvSpPr>
          <p:nvPr>
            <p:ph type="ftr" sz="quarter" idx="10"/>
          </p:nvPr>
        </p:nvSpPr>
        <p:spPr/>
        <p:txBody>
          <a:bodyPr/>
          <a:lstStyle/>
          <a:p>
            <a:r>
              <a:rPr lang="en-US"/>
              <a:t>TCP/IP Protocol Suite</a:t>
            </a:r>
          </a:p>
        </p:txBody>
      </p:sp>
      <p:sp>
        <p:nvSpPr>
          <p:cNvPr id="18" name="Slide Number Placeholder 2"/>
          <p:cNvSpPr>
            <a:spLocks noGrp="1"/>
          </p:cNvSpPr>
          <p:nvPr>
            <p:ph type="sldNum" sz="quarter" idx="11"/>
          </p:nvPr>
        </p:nvSpPr>
        <p:spPr/>
        <p:txBody>
          <a:bodyPr/>
          <a:lstStyle/>
          <a:p>
            <a:fld id="{FE83307A-9D95-4A16-9A1F-2F3FFCD1996D}" type="slidenum">
              <a:rPr lang="en-US"/>
              <a:pPr/>
              <a:t>14</a:t>
            </a:fld>
            <a:endParaRPr lang="en-US" dirty="0"/>
          </a:p>
        </p:txBody>
      </p:sp>
      <p:sp>
        <p:nvSpPr>
          <p:cNvPr id="58573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 name="Rectangle 1"/>
          <p:cNvSpPr/>
          <p:nvPr/>
        </p:nvSpPr>
        <p:spPr>
          <a:xfrm>
            <a:off x="120650" y="1228725"/>
            <a:ext cx="8870950" cy="2308324"/>
          </a:xfrm>
          <a:prstGeom prst="rect">
            <a:avLst/>
          </a:prstGeom>
        </p:spPr>
        <p:txBody>
          <a:bodyPr wrap="square">
            <a:spAutoFit/>
          </a:bodyPr>
          <a:lstStyle/>
          <a:p>
            <a:pPr algn="just"/>
            <a:r>
              <a:rPr lang="en-US" b="0" dirty="0"/>
              <a:t>Each node in the tree has a domain name. </a:t>
            </a:r>
          </a:p>
          <a:p>
            <a:pPr algn="just"/>
            <a:endParaRPr lang="en-US" b="0" dirty="0"/>
          </a:p>
          <a:p>
            <a:pPr algn="just"/>
            <a:r>
              <a:rPr lang="en-US" b="0" dirty="0"/>
              <a:t>A full </a:t>
            </a:r>
            <a:r>
              <a:rPr lang="en-US" dirty="0"/>
              <a:t>domain name </a:t>
            </a:r>
            <a:r>
              <a:rPr lang="en-US" b="0" dirty="0"/>
              <a:t>is a sequence of labels separated by dots (.). </a:t>
            </a:r>
          </a:p>
          <a:p>
            <a:pPr algn="just"/>
            <a:endParaRPr lang="en-US" b="0" dirty="0"/>
          </a:p>
          <a:p>
            <a:pPr algn="just"/>
            <a:r>
              <a:rPr lang="en-US" b="0" dirty="0"/>
              <a:t>The domain names are always read from the node up to the root.</a:t>
            </a:r>
          </a:p>
          <a:p>
            <a:pPr algn="just"/>
            <a:endParaRPr lang="en-US" b="0" dirty="0"/>
          </a:p>
          <a:p>
            <a:pPr algn="just"/>
            <a:endParaRPr lang="en-US" b="0" dirty="0"/>
          </a:p>
          <a:p>
            <a:pPr algn="just"/>
            <a:r>
              <a:rPr lang="en-US" b="0" dirty="0"/>
              <a:t>The last label is the label of the root (null). </a:t>
            </a:r>
          </a:p>
        </p:txBody>
      </p:sp>
      <p:sp>
        <p:nvSpPr>
          <p:cNvPr id="3" name="Rectangle 2"/>
          <p:cNvSpPr/>
          <p:nvPr/>
        </p:nvSpPr>
        <p:spPr>
          <a:xfrm>
            <a:off x="1453883" y="683181"/>
            <a:ext cx="1816523" cy="369332"/>
          </a:xfrm>
          <a:prstGeom prst="rect">
            <a:avLst/>
          </a:prstGeom>
        </p:spPr>
        <p:txBody>
          <a:bodyPr wrap="none">
            <a:spAutoFit/>
          </a:bodyPr>
          <a:lstStyle/>
          <a:p>
            <a:r>
              <a:rPr lang="en-US" dirty="0"/>
              <a:t>Domain Name</a:t>
            </a:r>
          </a:p>
        </p:txBody>
      </p:sp>
    </p:spTree>
    <p:extLst>
      <p:ext uri="{BB962C8B-B14F-4D97-AF65-F5344CB8AC3E}">
        <p14:creationId xmlns:p14="http://schemas.microsoft.com/office/powerpoint/2010/main" val="2199553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p:cNvSpPr>
            <a:spLocks noGrp="1"/>
          </p:cNvSpPr>
          <p:nvPr>
            <p:ph type="ftr" sz="quarter" idx="10"/>
          </p:nvPr>
        </p:nvSpPr>
        <p:spPr/>
        <p:txBody>
          <a:bodyPr/>
          <a:lstStyle/>
          <a:p>
            <a:r>
              <a:rPr lang="en-US"/>
              <a:t>TCP/IP Protocol Suite</a:t>
            </a:r>
          </a:p>
        </p:txBody>
      </p:sp>
      <p:sp>
        <p:nvSpPr>
          <p:cNvPr id="12" name="Slide Number Placeholder 2"/>
          <p:cNvSpPr>
            <a:spLocks noGrp="1"/>
          </p:cNvSpPr>
          <p:nvPr>
            <p:ph type="sldNum" sz="quarter" idx="11"/>
          </p:nvPr>
        </p:nvSpPr>
        <p:spPr/>
        <p:txBody>
          <a:bodyPr/>
          <a:lstStyle/>
          <a:p>
            <a:fld id="{39ABFCFF-D780-44C4-B9B1-6907D8E680C1}" type="slidenum">
              <a:rPr lang="en-US"/>
              <a:pPr/>
              <a:t>15</a:t>
            </a:fld>
            <a:endParaRPr lang="en-US"/>
          </a:p>
        </p:txBody>
      </p:sp>
      <p:sp>
        <p:nvSpPr>
          <p:cNvPr id="589826"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19.3</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Domain names and labels</a:t>
            </a:r>
          </a:p>
        </p:txBody>
      </p:sp>
      <p:sp>
        <p:nvSpPr>
          <p:cNvPr id="58982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982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982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983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983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983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983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pic>
        <p:nvPicPr>
          <p:cNvPr id="58983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8913" y="990600"/>
            <a:ext cx="7075487" cy="489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458913" y="504647"/>
            <a:ext cx="4292009" cy="369332"/>
          </a:xfrm>
          <a:prstGeom prst="rect">
            <a:avLst/>
          </a:prstGeom>
        </p:spPr>
        <p:txBody>
          <a:bodyPr wrap="none">
            <a:spAutoFit/>
          </a:bodyPr>
          <a:lstStyle/>
          <a:p>
            <a:pPr algn="just"/>
            <a:r>
              <a:rPr lang="en-US" b="0" dirty="0"/>
              <a:t>Figure 19.3 shows some domain names.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withEffect">
                                  <p:stCondLst>
                                    <p:cond delay="0"/>
                                  </p:stCondLst>
                                  <p:childTnLst>
                                    <p:set>
                                      <p:cBhvr>
                                        <p:cTn id="6" dur="1" fill="hold">
                                          <p:stCondLst>
                                            <p:cond delay="0"/>
                                          </p:stCondLst>
                                        </p:cTn>
                                        <p:tgtEl>
                                          <p:spTgt spid="589834"/>
                                        </p:tgtEl>
                                        <p:attrNameLst>
                                          <p:attrName>style.visibility</p:attrName>
                                        </p:attrNameLst>
                                      </p:cBhvr>
                                      <p:to>
                                        <p:strVal val="visible"/>
                                      </p:to>
                                    </p:set>
                                    <p:animEffect transition="in" filter="wipe(down)">
                                      <p:cBhvr>
                                        <p:cTn id="7" dur="10"/>
                                        <p:tgtEl>
                                          <p:spTgt spid="5898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1"/>
          <p:cNvSpPr>
            <a:spLocks noGrp="1"/>
          </p:cNvSpPr>
          <p:nvPr>
            <p:ph type="ftr" sz="quarter" idx="10"/>
          </p:nvPr>
        </p:nvSpPr>
        <p:spPr/>
        <p:txBody>
          <a:bodyPr/>
          <a:lstStyle/>
          <a:p>
            <a:r>
              <a:rPr lang="en-US"/>
              <a:t>TCP/IP Protocol Suite</a:t>
            </a:r>
          </a:p>
        </p:txBody>
      </p:sp>
      <p:sp>
        <p:nvSpPr>
          <p:cNvPr id="18" name="Slide Number Placeholder 2"/>
          <p:cNvSpPr>
            <a:spLocks noGrp="1"/>
          </p:cNvSpPr>
          <p:nvPr>
            <p:ph type="sldNum" sz="quarter" idx="11"/>
          </p:nvPr>
        </p:nvSpPr>
        <p:spPr/>
        <p:txBody>
          <a:bodyPr/>
          <a:lstStyle/>
          <a:p>
            <a:fld id="{FE83307A-9D95-4A16-9A1F-2F3FFCD1996D}" type="slidenum">
              <a:rPr lang="en-US"/>
              <a:pPr/>
              <a:t>16</a:t>
            </a:fld>
            <a:endParaRPr lang="en-US" dirty="0"/>
          </a:p>
        </p:txBody>
      </p:sp>
      <p:sp>
        <p:nvSpPr>
          <p:cNvPr id="58573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 name="Rectangle 1"/>
          <p:cNvSpPr/>
          <p:nvPr/>
        </p:nvSpPr>
        <p:spPr>
          <a:xfrm>
            <a:off x="281781" y="1228725"/>
            <a:ext cx="8548688" cy="2585323"/>
          </a:xfrm>
          <a:prstGeom prst="rect">
            <a:avLst/>
          </a:prstGeom>
        </p:spPr>
        <p:txBody>
          <a:bodyPr wrap="square">
            <a:spAutoFit/>
          </a:bodyPr>
          <a:lstStyle/>
          <a:p>
            <a:pPr algn="just"/>
            <a:r>
              <a:rPr lang="en-US" b="0" dirty="0"/>
              <a:t>If a label is terminated by a null string, it is called a </a:t>
            </a:r>
            <a:r>
              <a:rPr lang="en-US" dirty="0"/>
              <a:t>fully qualified domain name (FQDN). </a:t>
            </a:r>
          </a:p>
          <a:p>
            <a:pPr algn="just"/>
            <a:endParaRPr lang="en-US" b="0" dirty="0"/>
          </a:p>
          <a:p>
            <a:pPr algn="just"/>
            <a:r>
              <a:rPr lang="en-US" b="0" dirty="0"/>
              <a:t>An FQDN is a domain name that contains the full name of a host. </a:t>
            </a:r>
          </a:p>
          <a:p>
            <a:pPr algn="just"/>
            <a:endParaRPr lang="en-US" b="0" dirty="0"/>
          </a:p>
          <a:p>
            <a:pPr algn="just"/>
            <a:r>
              <a:rPr lang="en-US" b="0" dirty="0"/>
              <a:t>It contains all labels, from the most specific to the most general, that uniquely define the name of the host. </a:t>
            </a:r>
          </a:p>
          <a:p>
            <a:pPr algn="just"/>
            <a:endParaRPr lang="en-US" b="0" dirty="0"/>
          </a:p>
          <a:p>
            <a:pPr algn="just"/>
            <a:r>
              <a:rPr lang="en-US" b="0" dirty="0"/>
              <a:t>A DNS server can only match an FQDN to an address. </a:t>
            </a:r>
          </a:p>
        </p:txBody>
      </p:sp>
      <p:sp>
        <p:nvSpPr>
          <p:cNvPr id="3" name="Rectangle 2"/>
          <p:cNvSpPr/>
          <p:nvPr/>
        </p:nvSpPr>
        <p:spPr>
          <a:xfrm>
            <a:off x="1453883" y="683181"/>
            <a:ext cx="4487126" cy="369332"/>
          </a:xfrm>
          <a:prstGeom prst="rect">
            <a:avLst/>
          </a:prstGeom>
        </p:spPr>
        <p:txBody>
          <a:bodyPr wrap="none">
            <a:spAutoFit/>
          </a:bodyPr>
          <a:lstStyle/>
          <a:p>
            <a:r>
              <a:rPr lang="en-US" dirty="0"/>
              <a:t>Fully Qualified Domain Name (FQDN)</a:t>
            </a:r>
          </a:p>
        </p:txBody>
      </p:sp>
      <p:pic>
        <p:nvPicPr>
          <p:cNvPr id="4" name="Picture 3"/>
          <p:cNvPicPr>
            <a:picLocks noChangeAspect="1"/>
          </p:cNvPicPr>
          <p:nvPr/>
        </p:nvPicPr>
        <p:blipFill>
          <a:blip r:embed="rId3"/>
          <a:stretch>
            <a:fillRect/>
          </a:stretch>
        </p:blipFill>
        <p:spPr>
          <a:xfrm>
            <a:off x="2438400" y="4477623"/>
            <a:ext cx="3220872" cy="529032"/>
          </a:xfrm>
          <a:prstGeom prst="rect">
            <a:avLst/>
          </a:prstGeom>
        </p:spPr>
      </p:pic>
    </p:spTree>
    <p:extLst>
      <p:ext uri="{BB962C8B-B14F-4D97-AF65-F5344CB8AC3E}">
        <p14:creationId xmlns:p14="http://schemas.microsoft.com/office/powerpoint/2010/main" val="1635015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1"/>
          <p:cNvSpPr>
            <a:spLocks noGrp="1"/>
          </p:cNvSpPr>
          <p:nvPr>
            <p:ph type="ftr" sz="quarter" idx="10"/>
          </p:nvPr>
        </p:nvSpPr>
        <p:spPr/>
        <p:txBody>
          <a:bodyPr/>
          <a:lstStyle/>
          <a:p>
            <a:r>
              <a:rPr lang="en-US"/>
              <a:t>TCP/IP Protocol Suite</a:t>
            </a:r>
          </a:p>
        </p:txBody>
      </p:sp>
      <p:sp>
        <p:nvSpPr>
          <p:cNvPr id="18" name="Slide Number Placeholder 2"/>
          <p:cNvSpPr>
            <a:spLocks noGrp="1"/>
          </p:cNvSpPr>
          <p:nvPr>
            <p:ph type="sldNum" sz="quarter" idx="11"/>
          </p:nvPr>
        </p:nvSpPr>
        <p:spPr/>
        <p:txBody>
          <a:bodyPr/>
          <a:lstStyle/>
          <a:p>
            <a:fld id="{FE83307A-9D95-4A16-9A1F-2F3FFCD1996D}" type="slidenum">
              <a:rPr lang="en-US"/>
              <a:pPr/>
              <a:t>17</a:t>
            </a:fld>
            <a:endParaRPr lang="en-US" dirty="0"/>
          </a:p>
        </p:txBody>
      </p:sp>
      <p:sp>
        <p:nvSpPr>
          <p:cNvPr id="58573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 name="Rectangle 1"/>
          <p:cNvSpPr/>
          <p:nvPr/>
        </p:nvSpPr>
        <p:spPr>
          <a:xfrm>
            <a:off x="281781" y="1228725"/>
            <a:ext cx="8548688" cy="2585323"/>
          </a:xfrm>
          <a:prstGeom prst="rect">
            <a:avLst/>
          </a:prstGeom>
        </p:spPr>
        <p:txBody>
          <a:bodyPr wrap="square">
            <a:spAutoFit/>
          </a:bodyPr>
          <a:lstStyle/>
          <a:p>
            <a:pPr algn="just"/>
            <a:r>
              <a:rPr lang="en-US" b="0" dirty="0"/>
              <a:t>If a label is not terminated by a null string, it is called a </a:t>
            </a:r>
            <a:r>
              <a:rPr lang="en-US" dirty="0"/>
              <a:t>partially qualified domain name (PQDN). </a:t>
            </a:r>
          </a:p>
          <a:p>
            <a:pPr algn="just"/>
            <a:endParaRPr lang="en-US" b="0" dirty="0"/>
          </a:p>
          <a:p>
            <a:pPr algn="just"/>
            <a:r>
              <a:rPr lang="en-US" b="0" dirty="0"/>
              <a:t>A PQDN starts from a node, but it does not reach the root. </a:t>
            </a:r>
          </a:p>
          <a:p>
            <a:pPr algn="just"/>
            <a:endParaRPr lang="en-US" b="0" u="sng" dirty="0"/>
          </a:p>
          <a:p>
            <a:pPr algn="just"/>
            <a:r>
              <a:rPr lang="en-US" b="0" dirty="0"/>
              <a:t>Here resolver can supply the missing part, called the </a:t>
            </a:r>
            <a:r>
              <a:rPr lang="en-US" b="0" i="1" dirty="0"/>
              <a:t>suffix, </a:t>
            </a:r>
            <a:r>
              <a:rPr lang="en-US" b="0" dirty="0"/>
              <a:t>to create an FQDN. </a:t>
            </a:r>
          </a:p>
          <a:p>
            <a:pPr algn="just"/>
            <a:endParaRPr lang="en-US" b="0" dirty="0"/>
          </a:p>
          <a:p>
            <a:pPr algn="just"/>
            <a:r>
              <a:rPr lang="en-US" b="0" dirty="0"/>
              <a:t>If a user at the </a:t>
            </a:r>
            <a:r>
              <a:rPr lang="en-US" b="0" i="1" dirty="0"/>
              <a:t>fhda.edu. </a:t>
            </a:r>
            <a:r>
              <a:rPr lang="en-US" b="0" dirty="0"/>
              <a:t>site wants to get the IP address of the challenger computer, he can define the partial name</a:t>
            </a:r>
          </a:p>
        </p:txBody>
      </p:sp>
      <p:sp>
        <p:nvSpPr>
          <p:cNvPr id="3" name="Rectangle 2"/>
          <p:cNvSpPr/>
          <p:nvPr/>
        </p:nvSpPr>
        <p:spPr>
          <a:xfrm>
            <a:off x="1453883" y="683181"/>
            <a:ext cx="4915128" cy="369332"/>
          </a:xfrm>
          <a:prstGeom prst="rect">
            <a:avLst/>
          </a:prstGeom>
        </p:spPr>
        <p:txBody>
          <a:bodyPr wrap="none">
            <a:spAutoFit/>
          </a:bodyPr>
          <a:lstStyle/>
          <a:p>
            <a:r>
              <a:rPr lang="en-US" dirty="0"/>
              <a:t>Partially Qualified Domain Name (PQDN)</a:t>
            </a:r>
          </a:p>
        </p:txBody>
      </p:sp>
      <p:pic>
        <p:nvPicPr>
          <p:cNvPr id="4" name="Picture 3"/>
          <p:cNvPicPr>
            <a:picLocks noChangeAspect="1"/>
          </p:cNvPicPr>
          <p:nvPr/>
        </p:nvPicPr>
        <p:blipFill>
          <a:blip r:embed="rId3"/>
          <a:stretch>
            <a:fillRect/>
          </a:stretch>
        </p:blipFill>
        <p:spPr>
          <a:xfrm>
            <a:off x="3200400" y="3776517"/>
            <a:ext cx="1826154" cy="552450"/>
          </a:xfrm>
          <a:prstGeom prst="rect">
            <a:avLst/>
          </a:prstGeom>
        </p:spPr>
      </p:pic>
      <p:sp>
        <p:nvSpPr>
          <p:cNvPr id="5" name="Rectangle 4"/>
          <p:cNvSpPr/>
          <p:nvPr/>
        </p:nvSpPr>
        <p:spPr>
          <a:xfrm>
            <a:off x="351928" y="4328967"/>
            <a:ext cx="8580437" cy="923330"/>
          </a:xfrm>
          <a:prstGeom prst="rect">
            <a:avLst/>
          </a:prstGeom>
        </p:spPr>
        <p:txBody>
          <a:bodyPr wrap="square">
            <a:spAutoFit/>
          </a:bodyPr>
          <a:lstStyle/>
          <a:p>
            <a:r>
              <a:rPr lang="en-US" b="0" dirty="0">
                <a:solidFill>
                  <a:srgbClr val="FF0000"/>
                </a:solidFill>
                <a:latin typeface="+mn-lt"/>
              </a:rPr>
              <a:t>DNS client adds the suffix </a:t>
            </a:r>
            <a:r>
              <a:rPr lang="en-US" b="0" i="1" dirty="0">
                <a:solidFill>
                  <a:srgbClr val="FF0000"/>
                </a:solidFill>
                <a:latin typeface="+mn-lt"/>
              </a:rPr>
              <a:t>atc.fhda.edu</a:t>
            </a:r>
            <a:r>
              <a:rPr lang="en-US" b="0" dirty="0">
                <a:latin typeface="+mn-lt"/>
              </a:rPr>
              <a:t>. before passing address to the DNS server.</a:t>
            </a:r>
          </a:p>
          <a:p>
            <a:endParaRPr lang="en-US" b="0" dirty="0">
              <a:latin typeface="+mn-lt"/>
            </a:endParaRPr>
          </a:p>
          <a:p>
            <a:r>
              <a:rPr lang="en-US" b="0" dirty="0"/>
              <a:t>The DNS client normally holds a list of suffixes. </a:t>
            </a:r>
          </a:p>
        </p:txBody>
      </p:sp>
      <p:pic>
        <p:nvPicPr>
          <p:cNvPr id="15" name="Picture 14"/>
          <p:cNvPicPr>
            <a:picLocks noChangeAspect="1"/>
          </p:cNvPicPr>
          <p:nvPr/>
        </p:nvPicPr>
        <p:blipFill>
          <a:blip r:embed="rId4"/>
          <a:stretch>
            <a:fillRect/>
          </a:stretch>
        </p:blipFill>
        <p:spPr>
          <a:xfrm>
            <a:off x="2438400" y="5424777"/>
            <a:ext cx="3409494" cy="378833"/>
          </a:xfrm>
          <a:prstGeom prst="rect">
            <a:avLst/>
          </a:prstGeom>
        </p:spPr>
      </p:pic>
    </p:spTree>
    <p:extLst>
      <p:ext uri="{BB962C8B-B14F-4D97-AF65-F5344CB8AC3E}">
        <p14:creationId xmlns:p14="http://schemas.microsoft.com/office/powerpoint/2010/main" val="642037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p:cNvSpPr>
            <a:spLocks noGrp="1"/>
          </p:cNvSpPr>
          <p:nvPr>
            <p:ph type="ftr" sz="quarter" idx="10"/>
          </p:nvPr>
        </p:nvSpPr>
        <p:spPr/>
        <p:txBody>
          <a:bodyPr/>
          <a:lstStyle/>
          <a:p>
            <a:r>
              <a:rPr lang="en-US"/>
              <a:t>TCP/IP Protocol Suite</a:t>
            </a:r>
          </a:p>
        </p:txBody>
      </p:sp>
      <p:sp>
        <p:nvSpPr>
          <p:cNvPr id="12" name="Slide Number Placeholder 2"/>
          <p:cNvSpPr>
            <a:spLocks noGrp="1"/>
          </p:cNvSpPr>
          <p:nvPr>
            <p:ph type="sldNum" sz="quarter" idx="11"/>
          </p:nvPr>
        </p:nvSpPr>
        <p:spPr/>
        <p:txBody>
          <a:bodyPr/>
          <a:lstStyle/>
          <a:p>
            <a:fld id="{5EA5B6DA-B76F-4B87-9C16-A6E3AAF8C37B}" type="slidenum">
              <a:rPr lang="en-US"/>
              <a:pPr/>
              <a:t>18</a:t>
            </a:fld>
            <a:endParaRPr lang="en-US"/>
          </a:p>
        </p:txBody>
      </p:sp>
      <p:sp>
        <p:nvSpPr>
          <p:cNvPr id="591874"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19.4</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FQDN and PQDN</a:t>
            </a:r>
          </a:p>
        </p:txBody>
      </p:sp>
      <p:sp>
        <p:nvSpPr>
          <p:cNvPr id="59187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187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187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187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187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188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188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pic>
        <p:nvPicPr>
          <p:cNvPr id="59188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163" y="2674938"/>
            <a:ext cx="7386637" cy="1820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0973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p:cNvSpPr>
            <a:spLocks noGrp="1"/>
          </p:cNvSpPr>
          <p:nvPr>
            <p:ph type="ftr" sz="quarter" idx="10"/>
          </p:nvPr>
        </p:nvSpPr>
        <p:spPr/>
        <p:txBody>
          <a:bodyPr/>
          <a:lstStyle/>
          <a:p>
            <a:r>
              <a:rPr lang="en-US"/>
              <a:t>TCP/IP Protocol Suite</a:t>
            </a:r>
          </a:p>
        </p:txBody>
      </p:sp>
      <p:sp>
        <p:nvSpPr>
          <p:cNvPr id="12" name="Slide Number Placeholder 2"/>
          <p:cNvSpPr>
            <a:spLocks noGrp="1"/>
          </p:cNvSpPr>
          <p:nvPr>
            <p:ph type="sldNum" sz="quarter" idx="11"/>
          </p:nvPr>
        </p:nvSpPr>
        <p:spPr/>
        <p:txBody>
          <a:bodyPr/>
          <a:lstStyle/>
          <a:p>
            <a:fld id="{F6EE07EF-808B-4CC6-97F9-A847126465EF}" type="slidenum">
              <a:rPr lang="en-US"/>
              <a:pPr/>
              <a:t>19</a:t>
            </a:fld>
            <a:endParaRPr lang="en-US"/>
          </a:p>
        </p:txBody>
      </p:sp>
      <p:sp>
        <p:nvSpPr>
          <p:cNvPr id="593922"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19.5</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Domains</a:t>
            </a:r>
          </a:p>
        </p:txBody>
      </p:sp>
      <p:sp>
        <p:nvSpPr>
          <p:cNvPr id="593923"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392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3925"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392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392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3928"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392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 name="Rectangle 1"/>
          <p:cNvSpPr/>
          <p:nvPr/>
        </p:nvSpPr>
        <p:spPr>
          <a:xfrm>
            <a:off x="357614" y="1212803"/>
            <a:ext cx="8226425" cy="1477328"/>
          </a:xfrm>
          <a:prstGeom prst="rect">
            <a:avLst/>
          </a:prstGeom>
        </p:spPr>
        <p:txBody>
          <a:bodyPr wrap="square">
            <a:spAutoFit/>
          </a:bodyPr>
          <a:lstStyle/>
          <a:p>
            <a:pPr algn="just"/>
            <a:r>
              <a:rPr lang="en-US" b="0" dirty="0">
                <a:solidFill>
                  <a:srgbClr val="000000"/>
                </a:solidFill>
                <a:latin typeface="+mn-lt"/>
              </a:rPr>
              <a:t>A </a:t>
            </a:r>
            <a:r>
              <a:rPr lang="en-US" dirty="0">
                <a:solidFill>
                  <a:srgbClr val="000000"/>
                </a:solidFill>
                <a:latin typeface="+mn-lt"/>
              </a:rPr>
              <a:t>domain </a:t>
            </a:r>
            <a:r>
              <a:rPr lang="en-US" b="0" dirty="0">
                <a:solidFill>
                  <a:srgbClr val="000000"/>
                </a:solidFill>
                <a:latin typeface="+mn-lt"/>
              </a:rPr>
              <a:t>is a </a:t>
            </a:r>
            <a:r>
              <a:rPr lang="en-US" b="0" dirty="0" err="1">
                <a:solidFill>
                  <a:srgbClr val="000000"/>
                </a:solidFill>
                <a:latin typeface="+mn-lt"/>
              </a:rPr>
              <a:t>subtree</a:t>
            </a:r>
            <a:r>
              <a:rPr lang="en-US" b="0" dirty="0">
                <a:solidFill>
                  <a:srgbClr val="000000"/>
                </a:solidFill>
                <a:latin typeface="+mn-lt"/>
              </a:rPr>
              <a:t> of the domain name space. </a:t>
            </a:r>
          </a:p>
          <a:p>
            <a:pPr algn="just"/>
            <a:endParaRPr lang="en-US" b="0" dirty="0">
              <a:solidFill>
                <a:srgbClr val="000000"/>
              </a:solidFill>
              <a:latin typeface="+mn-lt"/>
            </a:endParaRPr>
          </a:p>
          <a:p>
            <a:pPr algn="just"/>
            <a:r>
              <a:rPr lang="en-US" b="0" dirty="0">
                <a:solidFill>
                  <a:srgbClr val="000000"/>
                </a:solidFill>
                <a:latin typeface="+mn-lt"/>
              </a:rPr>
              <a:t>The name of the domain is the name of the node at the top of the </a:t>
            </a:r>
            <a:r>
              <a:rPr lang="en-US" b="0" dirty="0" err="1">
                <a:solidFill>
                  <a:srgbClr val="000000"/>
                </a:solidFill>
                <a:latin typeface="+mn-lt"/>
              </a:rPr>
              <a:t>subtree</a:t>
            </a:r>
            <a:r>
              <a:rPr lang="en-US" b="0" dirty="0">
                <a:solidFill>
                  <a:srgbClr val="000000"/>
                </a:solidFill>
                <a:latin typeface="+mn-lt"/>
              </a:rPr>
              <a:t>. </a:t>
            </a:r>
          </a:p>
          <a:p>
            <a:pPr algn="just"/>
            <a:endParaRPr lang="en-US" b="0" dirty="0">
              <a:solidFill>
                <a:srgbClr val="000000"/>
              </a:solidFill>
              <a:latin typeface="+mn-lt"/>
            </a:endParaRPr>
          </a:p>
          <a:p>
            <a:pPr algn="just"/>
            <a:r>
              <a:rPr lang="en-US" b="0" dirty="0">
                <a:solidFill>
                  <a:srgbClr val="000000"/>
                </a:solidFill>
                <a:latin typeface="+mn-lt"/>
              </a:rPr>
              <a:t>domain may itself be divided into domains (or </a:t>
            </a:r>
            <a:r>
              <a:rPr lang="en-US" dirty="0">
                <a:solidFill>
                  <a:srgbClr val="000000"/>
                </a:solidFill>
                <a:latin typeface="+mn-lt"/>
              </a:rPr>
              <a:t>subdomains </a:t>
            </a:r>
            <a:r>
              <a:rPr lang="en-US" b="0" dirty="0">
                <a:solidFill>
                  <a:srgbClr val="000000"/>
                </a:solidFill>
                <a:latin typeface="+mn-lt"/>
              </a:rPr>
              <a:t>).</a:t>
            </a:r>
            <a:endParaRPr lang="en-US" dirty="0">
              <a:latin typeface="+mn-lt"/>
            </a:endParaRPr>
          </a:p>
        </p:txBody>
      </p:sp>
      <p:sp>
        <p:nvSpPr>
          <p:cNvPr id="3" name="Rectangle 2"/>
          <p:cNvSpPr/>
          <p:nvPr/>
        </p:nvSpPr>
        <p:spPr>
          <a:xfrm>
            <a:off x="1524000" y="512698"/>
            <a:ext cx="1228221" cy="461665"/>
          </a:xfrm>
          <a:prstGeom prst="rect">
            <a:avLst/>
          </a:prstGeom>
        </p:spPr>
        <p:txBody>
          <a:bodyPr wrap="none">
            <a:spAutoFit/>
          </a:bodyPr>
          <a:lstStyle/>
          <a:p>
            <a:r>
              <a:rPr lang="en-US" sz="2400" dirty="0">
                <a:latin typeface="Times New Roman" panose="02020603050405020304" pitchFamily="18" charset="0"/>
              </a:rPr>
              <a:t>Domain</a:t>
            </a:r>
          </a:p>
        </p:txBody>
      </p:sp>
      <p:pic>
        <p:nvPicPr>
          <p:cNvPr id="14"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17276" y="3023459"/>
            <a:ext cx="4888324"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1"/>
          <p:cNvSpPr>
            <a:spLocks noGrp="1"/>
          </p:cNvSpPr>
          <p:nvPr>
            <p:ph type="ftr" sz="quarter" idx="10"/>
          </p:nvPr>
        </p:nvSpPr>
        <p:spPr/>
        <p:txBody>
          <a:bodyPr/>
          <a:lstStyle/>
          <a:p>
            <a:r>
              <a:rPr lang="en-US"/>
              <a:t>TCP/IP Protocol Suite</a:t>
            </a:r>
          </a:p>
        </p:txBody>
      </p:sp>
      <p:sp>
        <p:nvSpPr>
          <p:cNvPr id="7" name="Slide Number Placeholder 2"/>
          <p:cNvSpPr>
            <a:spLocks noGrp="1"/>
          </p:cNvSpPr>
          <p:nvPr>
            <p:ph type="sldNum" sz="quarter" idx="11"/>
          </p:nvPr>
        </p:nvSpPr>
        <p:spPr/>
        <p:txBody>
          <a:bodyPr/>
          <a:lstStyle/>
          <a:p>
            <a:fld id="{BF71F8A3-8682-44FD-96FC-549D86E27459}" type="slidenum">
              <a:rPr lang="en-US"/>
              <a:pPr/>
              <a:t>2</a:t>
            </a:fld>
            <a:endParaRPr lang="en-US"/>
          </a:p>
        </p:txBody>
      </p:sp>
      <p:sp>
        <p:nvSpPr>
          <p:cNvPr id="653314"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effectLst>
                <a:outerShdw blurRad="38100" dist="38100" dir="2700000" algn="tl">
                  <a:srgbClr val="FFFFFF"/>
                </a:outerShdw>
              </a:effectLst>
              <a:latin typeface="Times New Roman" panose="02020603050405020304" pitchFamily="18" charset="0"/>
            </a:endParaRPr>
          </a:p>
        </p:txBody>
      </p:sp>
      <p:sp>
        <p:nvSpPr>
          <p:cNvPr id="653315" name="Text Box 3"/>
          <p:cNvSpPr txBox="1">
            <a:spLocks noChangeArrowheads="1"/>
          </p:cNvSpPr>
          <p:nvPr/>
        </p:nvSpPr>
        <p:spPr bwMode="auto">
          <a:xfrm>
            <a:off x="228600" y="355600"/>
            <a:ext cx="46386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a:solidFill>
                  <a:schemeClr val="bg1"/>
                </a:solidFill>
                <a:latin typeface="Times" panose="02020603050405020304" pitchFamily="18" charset="0"/>
              </a:rPr>
              <a:t>19-1  NEED FOR DNS</a:t>
            </a:r>
          </a:p>
        </p:txBody>
      </p:sp>
      <p:sp>
        <p:nvSpPr>
          <p:cNvPr id="653316"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atin typeface="Times New Roman" panose="02020603050405020304" pitchFamily="18" charset="0"/>
            </a:endParaRPr>
          </a:p>
        </p:txBody>
      </p:sp>
      <p:sp>
        <p:nvSpPr>
          <p:cNvPr id="653317" name="Rectangle 5"/>
          <p:cNvSpPr>
            <a:spLocks noChangeArrowheads="1"/>
          </p:cNvSpPr>
          <p:nvPr/>
        </p:nvSpPr>
        <p:spPr bwMode="auto">
          <a:xfrm>
            <a:off x="399102" y="1874881"/>
            <a:ext cx="85344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400" b="0" dirty="0">
                <a:latin typeface="+mn-lt"/>
              </a:rPr>
              <a:t>TCP/IP protocols use the IP address, which uniquely identifies the connection of a host to the Internet. </a:t>
            </a:r>
          </a:p>
          <a:p>
            <a:pPr algn="just"/>
            <a:endParaRPr lang="en-US" sz="2400" b="0" dirty="0">
              <a:latin typeface="+mn-lt"/>
            </a:endParaRPr>
          </a:p>
          <a:p>
            <a:pPr algn="just"/>
            <a:endParaRPr lang="en-US" sz="2400" b="0" dirty="0">
              <a:latin typeface="+mn-lt"/>
            </a:endParaRPr>
          </a:p>
          <a:p>
            <a:pPr algn="just"/>
            <a:r>
              <a:rPr lang="en-US" sz="2400" b="0" dirty="0">
                <a:latin typeface="+mn-lt"/>
              </a:rPr>
              <a:t>People prefer to use names instead of numeric addresses. </a:t>
            </a:r>
          </a:p>
          <a:p>
            <a:pPr algn="just"/>
            <a:endParaRPr lang="en-US" sz="2400" b="0" dirty="0">
              <a:latin typeface="+mn-lt"/>
            </a:endParaRPr>
          </a:p>
          <a:p>
            <a:pPr algn="just"/>
            <a:endParaRPr lang="en-US" sz="2400" b="0" dirty="0">
              <a:latin typeface="+mn-lt"/>
            </a:endParaRPr>
          </a:p>
          <a:p>
            <a:pPr algn="just"/>
            <a:r>
              <a:rPr lang="en-US" sz="2400" b="0" dirty="0">
                <a:latin typeface="+mn-lt"/>
              </a:rPr>
              <a:t>Need a system that can map a name to an address or an address to a name.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p:cNvSpPr>
            <a:spLocks noGrp="1"/>
          </p:cNvSpPr>
          <p:nvPr>
            <p:ph type="ftr" sz="quarter" idx="10"/>
          </p:nvPr>
        </p:nvSpPr>
        <p:spPr/>
        <p:txBody>
          <a:bodyPr/>
          <a:lstStyle/>
          <a:p>
            <a:r>
              <a:rPr lang="en-US"/>
              <a:t>TCP/IP Protocol Suite</a:t>
            </a:r>
          </a:p>
        </p:txBody>
      </p:sp>
      <p:sp>
        <p:nvSpPr>
          <p:cNvPr id="12" name="Slide Number Placeholder 2"/>
          <p:cNvSpPr>
            <a:spLocks noGrp="1"/>
          </p:cNvSpPr>
          <p:nvPr>
            <p:ph type="sldNum" sz="quarter" idx="11"/>
          </p:nvPr>
        </p:nvSpPr>
        <p:spPr/>
        <p:txBody>
          <a:bodyPr/>
          <a:lstStyle/>
          <a:p>
            <a:fld id="{F7BF4064-2D63-4C5F-BF7A-289743B0B12E}" type="slidenum">
              <a:rPr lang="en-US"/>
              <a:pPr/>
              <a:t>20</a:t>
            </a:fld>
            <a:endParaRPr lang="en-US"/>
          </a:p>
        </p:txBody>
      </p:sp>
      <p:sp>
        <p:nvSpPr>
          <p:cNvPr id="59597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597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597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597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597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597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597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 name="Rectangle 1"/>
          <p:cNvSpPr/>
          <p:nvPr/>
        </p:nvSpPr>
        <p:spPr>
          <a:xfrm>
            <a:off x="356394" y="1467382"/>
            <a:ext cx="8167687" cy="2862322"/>
          </a:xfrm>
          <a:prstGeom prst="rect">
            <a:avLst/>
          </a:prstGeom>
        </p:spPr>
        <p:txBody>
          <a:bodyPr wrap="square">
            <a:spAutoFit/>
          </a:bodyPr>
          <a:lstStyle/>
          <a:p>
            <a:pPr algn="just"/>
            <a:r>
              <a:rPr lang="en-US" b="0" dirty="0">
                <a:solidFill>
                  <a:srgbClr val="000000"/>
                </a:solidFill>
                <a:latin typeface="+mn-lt"/>
              </a:rPr>
              <a:t>The information contained in </a:t>
            </a:r>
            <a:r>
              <a:rPr lang="en-US" b="0" dirty="0">
                <a:solidFill>
                  <a:srgbClr val="FF0000"/>
                </a:solidFill>
                <a:latin typeface="+mn-lt"/>
              </a:rPr>
              <a:t>the domain name space must be stored. </a:t>
            </a:r>
          </a:p>
          <a:p>
            <a:pPr algn="just"/>
            <a:endParaRPr lang="en-US" b="0" dirty="0">
              <a:solidFill>
                <a:srgbClr val="000000"/>
              </a:solidFill>
              <a:latin typeface="+mn-lt"/>
            </a:endParaRPr>
          </a:p>
          <a:p>
            <a:pPr algn="just"/>
            <a:endParaRPr lang="en-US" b="0" dirty="0">
              <a:solidFill>
                <a:srgbClr val="000000"/>
              </a:solidFill>
              <a:latin typeface="+mn-lt"/>
            </a:endParaRPr>
          </a:p>
          <a:p>
            <a:pPr algn="just"/>
            <a:r>
              <a:rPr lang="en-US" b="0" dirty="0">
                <a:solidFill>
                  <a:srgbClr val="000000"/>
                </a:solidFill>
                <a:latin typeface="+mn-lt"/>
              </a:rPr>
              <a:t>it is very inefficient and also not reliable to have just one computer store such a huge amount of information. </a:t>
            </a:r>
          </a:p>
          <a:p>
            <a:pPr algn="just"/>
            <a:endParaRPr lang="en-US" b="0" dirty="0">
              <a:solidFill>
                <a:srgbClr val="000000"/>
              </a:solidFill>
              <a:latin typeface="+mn-lt"/>
            </a:endParaRPr>
          </a:p>
          <a:p>
            <a:pPr marL="285750" indent="-285750" algn="just">
              <a:buFont typeface="Arial" panose="020B0604020202020204" pitchFamily="34" charset="0"/>
              <a:buChar char="•"/>
            </a:pPr>
            <a:r>
              <a:rPr lang="en-US" b="0" dirty="0">
                <a:solidFill>
                  <a:srgbClr val="000000"/>
                </a:solidFill>
                <a:latin typeface="+mn-lt"/>
              </a:rPr>
              <a:t>It is inefficient because responding to requests from all over the world places a heavy load on the system. </a:t>
            </a:r>
          </a:p>
          <a:p>
            <a:pPr marL="285750" indent="-285750" algn="just">
              <a:buFont typeface="Arial" panose="020B0604020202020204" pitchFamily="34" charset="0"/>
              <a:buChar char="•"/>
            </a:pPr>
            <a:endParaRPr lang="en-US" b="0" dirty="0">
              <a:solidFill>
                <a:srgbClr val="000000"/>
              </a:solidFill>
              <a:latin typeface="+mn-lt"/>
            </a:endParaRPr>
          </a:p>
          <a:p>
            <a:pPr marL="285750" indent="-285750" algn="just">
              <a:buFont typeface="Arial" panose="020B0604020202020204" pitchFamily="34" charset="0"/>
              <a:buChar char="•"/>
            </a:pPr>
            <a:r>
              <a:rPr lang="en-US" b="0" dirty="0">
                <a:solidFill>
                  <a:srgbClr val="000000"/>
                </a:solidFill>
                <a:latin typeface="+mn-lt"/>
              </a:rPr>
              <a:t>It is not reliable because any failure makes the data inaccessible.</a:t>
            </a:r>
            <a:endParaRPr lang="en-US" dirty="0">
              <a:latin typeface="+mn-lt"/>
            </a:endParaRPr>
          </a:p>
        </p:txBody>
      </p:sp>
      <p:sp>
        <p:nvSpPr>
          <p:cNvPr id="3" name="Rectangle 2"/>
          <p:cNvSpPr/>
          <p:nvPr/>
        </p:nvSpPr>
        <p:spPr>
          <a:xfrm>
            <a:off x="1291111" y="614001"/>
            <a:ext cx="3706464" cy="400110"/>
          </a:xfrm>
          <a:prstGeom prst="rect">
            <a:avLst/>
          </a:prstGeom>
        </p:spPr>
        <p:txBody>
          <a:bodyPr wrap="none">
            <a:spAutoFit/>
          </a:bodyPr>
          <a:lstStyle/>
          <a:p>
            <a:r>
              <a:rPr lang="en-US" sz="2000" dirty="0">
                <a:latin typeface="+mn-lt"/>
              </a:rPr>
              <a:t>Distribution of Name Space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p:cNvSpPr>
            <a:spLocks noGrp="1"/>
          </p:cNvSpPr>
          <p:nvPr>
            <p:ph type="ftr" sz="quarter" idx="10"/>
          </p:nvPr>
        </p:nvSpPr>
        <p:spPr/>
        <p:txBody>
          <a:bodyPr/>
          <a:lstStyle/>
          <a:p>
            <a:r>
              <a:rPr lang="en-US"/>
              <a:t>TCP/IP Protocol Suite</a:t>
            </a:r>
          </a:p>
        </p:txBody>
      </p:sp>
      <p:sp>
        <p:nvSpPr>
          <p:cNvPr id="12" name="Slide Number Placeholder 2"/>
          <p:cNvSpPr>
            <a:spLocks noGrp="1"/>
          </p:cNvSpPr>
          <p:nvPr>
            <p:ph type="sldNum" sz="quarter" idx="11"/>
          </p:nvPr>
        </p:nvSpPr>
        <p:spPr/>
        <p:txBody>
          <a:bodyPr/>
          <a:lstStyle/>
          <a:p>
            <a:fld id="{F7BF4064-2D63-4C5F-BF7A-289743B0B12E}" type="slidenum">
              <a:rPr lang="en-US"/>
              <a:pPr/>
              <a:t>21</a:t>
            </a:fld>
            <a:endParaRPr lang="en-US"/>
          </a:p>
        </p:txBody>
      </p:sp>
      <p:sp>
        <p:nvSpPr>
          <p:cNvPr id="595970"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19.6</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Hierarchy of name servers</a:t>
            </a:r>
          </a:p>
        </p:txBody>
      </p:sp>
      <p:sp>
        <p:nvSpPr>
          <p:cNvPr id="59597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597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597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597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597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597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597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 name="Rectangle 1"/>
          <p:cNvSpPr/>
          <p:nvPr/>
        </p:nvSpPr>
        <p:spPr>
          <a:xfrm>
            <a:off x="366713" y="1301750"/>
            <a:ext cx="8580437" cy="2585323"/>
          </a:xfrm>
          <a:prstGeom prst="rect">
            <a:avLst/>
          </a:prstGeom>
        </p:spPr>
        <p:txBody>
          <a:bodyPr wrap="square">
            <a:spAutoFit/>
          </a:bodyPr>
          <a:lstStyle/>
          <a:p>
            <a:pPr algn="just"/>
            <a:r>
              <a:rPr lang="en-US" b="0" dirty="0">
                <a:solidFill>
                  <a:srgbClr val="000000"/>
                </a:solidFill>
                <a:latin typeface="+mn-lt"/>
              </a:rPr>
              <a:t>Solution is to distribute information among many computers called </a:t>
            </a:r>
            <a:r>
              <a:rPr lang="en-US" dirty="0">
                <a:solidFill>
                  <a:srgbClr val="000000"/>
                </a:solidFill>
                <a:latin typeface="+mn-lt"/>
              </a:rPr>
              <a:t>DNS servers. </a:t>
            </a:r>
          </a:p>
          <a:p>
            <a:pPr algn="just"/>
            <a:endParaRPr lang="en-US" b="0" dirty="0">
              <a:solidFill>
                <a:srgbClr val="000000"/>
              </a:solidFill>
              <a:latin typeface="+mn-lt"/>
            </a:endParaRPr>
          </a:p>
          <a:p>
            <a:pPr algn="just"/>
            <a:r>
              <a:rPr lang="en-US" b="0" dirty="0">
                <a:solidFill>
                  <a:srgbClr val="000000"/>
                </a:solidFill>
                <a:latin typeface="+mn-lt"/>
              </a:rPr>
              <a:t>Divide the whole space into many domains based on the first level. </a:t>
            </a:r>
          </a:p>
          <a:p>
            <a:pPr algn="just"/>
            <a:endParaRPr lang="en-US" b="0" dirty="0">
              <a:solidFill>
                <a:srgbClr val="000000"/>
              </a:solidFill>
              <a:latin typeface="+mn-lt"/>
            </a:endParaRPr>
          </a:p>
          <a:p>
            <a:pPr algn="just"/>
            <a:r>
              <a:rPr lang="en-US" b="0" dirty="0">
                <a:solidFill>
                  <a:srgbClr val="000000"/>
                </a:solidFill>
                <a:latin typeface="+mn-lt"/>
              </a:rPr>
              <a:t>We let the root stand alone and create as many </a:t>
            </a:r>
            <a:r>
              <a:rPr lang="en-US" b="0" dirty="0"/>
              <a:t>domains (</a:t>
            </a:r>
            <a:r>
              <a:rPr lang="en-US" b="0" dirty="0" err="1"/>
              <a:t>subtrees</a:t>
            </a:r>
            <a:r>
              <a:rPr lang="en-US" b="0" dirty="0"/>
              <a:t>) as there are first-level nodes. </a:t>
            </a:r>
          </a:p>
          <a:p>
            <a:pPr algn="just"/>
            <a:endParaRPr lang="en-US" b="0" dirty="0"/>
          </a:p>
          <a:p>
            <a:pPr algn="just"/>
            <a:r>
              <a:rPr lang="en-US" b="0" dirty="0"/>
              <a:t>Because a domain created this way could be very large, DNS allows domains to be divided further into smaller domains (subdomains). </a:t>
            </a:r>
          </a:p>
        </p:txBody>
      </p:sp>
      <p:sp>
        <p:nvSpPr>
          <p:cNvPr id="3" name="Rectangle 2"/>
          <p:cNvSpPr/>
          <p:nvPr/>
        </p:nvSpPr>
        <p:spPr>
          <a:xfrm>
            <a:off x="1346200" y="635556"/>
            <a:ext cx="3284874" cy="369332"/>
          </a:xfrm>
          <a:prstGeom prst="rect">
            <a:avLst/>
          </a:prstGeom>
        </p:spPr>
        <p:txBody>
          <a:bodyPr wrap="none">
            <a:spAutoFit/>
          </a:bodyPr>
          <a:lstStyle/>
          <a:p>
            <a:r>
              <a:rPr lang="en-US" dirty="0">
                <a:latin typeface="+mn-lt"/>
              </a:rPr>
              <a:t>Hierarchy of Name Servers</a:t>
            </a:r>
          </a:p>
        </p:txBody>
      </p:sp>
    </p:spTree>
    <p:extLst>
      <p:ext uri="{BB962C8B-B14F-4D97-AF65-F5344CB8AC3E}">
        <p14:creationId xmlns:p14="http://schemas.microsoft.com/office/powerpoint/2010/main" val="1018199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p:cNvSpPr>
            <a:spLocks noGrp="1"/>
          </p:cNvSpPr>
          <p:nvPr>
            <p:ph type="ftr" sz="quarter" idx="10"/>
          </p:nvPr>
        </p:nvSpPr>
        <p:spPr/>
        <p:txBody>
          <a:bodyPr/>
          <a:lstStyle/>
          <a:p>
            <a:r>
              <a:rPr lang="en-US"/>
              <a:t>TCP/IP Protocol Suite</a:t>
            </a:r>
          </a:p>
        </p:txBody>
      </p:sp>
      <p:sp>
        <p:nvSpPr>
          <p:cNvPr id="12" name="Slide Number Placeholder 2"/>
          <p:cNvSpPr>
            <a:spLocks noGrp="1"/>
          </p:cNvSpPr>
          <p:nvPr>
            <p:ph type="sldNum" sz="quarter" idx="11"/>
          </p:nvPr>
        </p:nvSpPr>
        <p:spPr/>
        <p:txBody>
          <a:bodyPr/>
          <a:lstStyle/>
          <a:p>
            <a:fld id="{F7BF4064-2D63-4C5F-BF7A-289743B0B12E}" type="slidenum">
              <a:rPr lang="en-US"/>
              <a:pPr/>
              <a:t>22</a:t>
            </a:fld>
            <a:endParaRPr lang="en-US"/>
          </a:p>
        </p:txBody>
      </p:sp>
      <p:sp>
        <p:nvSpPr>
          <p:cNvPr id="595970"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19.6</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Hierarchy of name servers</a:t>
            </a:r>
          </a:p>
        </p:txBody>
      </p:sp>
      <p:sp>
        <p:nvSpPr>
          <p:cNvPr id="59597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597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597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597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597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597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597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pic>
        <p:nvPicPr>
          <p:cNvPr id="59597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275" y="2133600"/>
            <a:ext cx="770572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90538" y="891985"/>
            <a:ext cx="8653462" cy="646331"/>
          </a:xfrm>
          <a:prstGeom prst="rect">
            <a:avLst/>
          </a:prstGeom>
        </p:spPr>
        <p:txBody>
          <a:bodyPr wrap="square">
            <a:spAutoFit/>
          </a:bodyPr>
          <a:lstStyle/>
          <a:p>
            <a:pPr algn="just"/>
            <a:endParaRPr lang="en-US" b="0" dirty="0"/>
          </a:p>
          <a:p>
            <a:pPr algn="just"/>
            <a:r>
              <a:rPr lang="en-US" b="0" dirty="0"/>
              <a:t>In other words, we have a hierarchy of servers.</a:t>
            </a:r>
            <a:endParaRPr lang="en-US" dirty="0"/>
          </a:p>
        </p:txBody>
      </p:sp>
    </p:spTree>
    <p:extLst>
      <p:ext uri="{BB962C8B-B14F-4D97-AF65-F5344CB8AC3E}">
        <p14:creationId xmlns:p14="http://schemas.microsoft.com/office/powerpoint/2010/main" val="3870513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p:cNvSpPr>
            <a:spLocks noGrp="1"/>
          </p:cNvSpPr>
          <p:nvPr>
            <p:ph type="ftr" sz="quarter" idx="10"/>
          </p:nvPr>
        </p:nvSpPr>
        <p:spPr/>
        <p:txBody>
          <a:bodyPr/>
          <a:lstStyle/>
          <a:p>
            <a:r>
              <a:rPr lang="en-US"/>
              <a:t>TCP/IP Protocol Suite</a:t>
            </a:r>
          </a:p>
        </p:txBody>
      </p:sp>
      <p:sp>
        <p:nvSpPr>
          <p:cNvPr id="12" name="Slide Number Placeholder 2"/>
          <p:cNvSpPr>
            <a:spLocks noGrp="1"/>
          </p:cNvSpPr>
          <p:nvPr>
            <p:ph type="sldNum" sz="quarter" idx="11"/>
          </p:nvPr>
        </p:nvSpPr>
        <p:spPr/>
        <p:txBody>
          <a:bodyPr/>
          <a:lstStyle/>
          <a:p>
            <a:fld id="{11DDE601-FC9E-4E83-B4CC-021B6B8FC686}" type="slidenum">
              <a:rPr lang="en-US"/>
              <a:pPr/>
              <a:t>23</a:t>
            </a:fld>
            <a:endParaRPr lang="en-US"/>
          </a:p>
        </p:txBody>
      </p:sp>
      <p:sp>
        <p:nvSpPr>
          <p:cNvPr id="598018"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19.7</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Zones and domains</a:t>
            </a:r>
          </a:p>
        </p:txBody>
      </p:sp>
      <p:sp>
        <p:nvSpPr>
          <p:cNvPr id="59801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802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802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802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802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802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802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 name="Rectangle 1"/>
          <p:cNvSpPr/>
          <p:nvPr/>
        </p:nvSpPr>
        <p:spPr>
          <a:xfrm>
            <a:off x="194529" y="1112006"/>
            <a:ext cx="8752621" cy="1815882"/>
          </a:xfrm>
          <a:prstGeom prst="rect">
            <a:avLst/>
          </a:prstGeom>
        </p:spPr>
        <p:txBody>
          <a:bodyPr wrap="square">
            <a:spAutoFit/>
          </a:bodyPr>
          <a:lstStyle/>
          <a:p>
            <a:pPr algn="just"/>
            <a:r>
              <a:rPr lang="en-US" sz="1600" b="0" dirty="0">
                <a:solidFill>
                  <a:srgbClr val="000000"/>
                </a:solidFill>
                <a:latin typeface="+mn-lt"/>
              </a:rPr>
              <a:t>What a server is responsible for or has authority over is called a </a:t>
            </a:r>
            <a:r>
              <a:rPr lang="en-US" sz="1600" dirty="0">
                <a:solidFill>
                  <a:srgbClr val="000000"/>
                </a:solidFill>
                <a:latin typeface="+mn-lt"/>
              </a:rPr>
              <a:t>zone. </a:t>
            </a:r>
          </a:p>
          <a:p>
            <a:pPr algn="just"/>
            <a:endParaRPr lang="en-US" sz="1600" dirty="0">
              <a:solidFill>
                <a:srgbClr val="000000"/>
              </a:solidFill>
              <a:latin typeface="+mn-lt"/>
            </a:endParaRPr>
          </a:p>
          <a:p>
            <a:pPr algn="just"/>
            <a:r>
              <a:rPr lang="en-US" sz="1600" b="0" dirty="0">
                <a:solidFill>
                  <a:srgbClr val="000000"/>
                </a:solidFill>
                <a:latin typeface="+mn-lt"/>
              </a:rPr>
              <a:t>If a server accepts responsibility for a domain and does not divide the domain into smaller domains, the </a:t>
            </a:r>
            <a:r>
              <a:rPr lang="en-US" sz="1600" b="0" dirty="0">
                <a:latin typeface="+mn-lt"/>
              </a:rPr>
              <a:t>“domain” and the “zone” refer to the same thing. </a:t>
            </a:r>
          </a:p>
          <a:p>
            <a:pPr algn="just"/>
            <a:endParaRPr lang="en-US" sz="1600" b="0" dirty="0">
              <a:solidFill>
                <a:srgbClr val="FF0000"/>
              </a:solidFill>
              <a:latin typeface="+mn-lt"/>
            </a:endParaRPr>
          </a:p>
          <a:p>
            <a:pPr marL="285750" indent="-285750" algn="just">
              <a:buFont typeface="Arial" panose="020B0604020202020204" pitchFamily="34" charset="0"/>
              <a:buChar char="•"/>
            </a:pPr>
            <a:r>
              <a:rPr lang="en-US" sz="1600" b="0" dirty="0">
                <a:solidFill>
                  <a:srgbClr val="000000"/>
                </a:solidFill>
                <a:latin typeface="+mn-lt"/>
              </a:rPr>
              <a:t>Server makes a database called a </a:t>
            </a:r>
            <a:r>
              <a:rPr lang="en-US" sz="1600" b="0" i="1" dirty="0">
                <a:solidFill>
                  <a:srgbClr val="000000"/>
                </a:solidFill>
                <a:latin typeface="+mn-lt"/>
              </a:rPr>
              <a:t>zone file </a:t>
            </a:r>
            <a:r>
              <a:rPr lang="en-US" sz="1600" b="0" dirty="0">
                <a:solidFill>
                  <a:srgbClr val="000000"/>
                </a:solidFill>
                <a:latin typeface="+mn-lt"/>
              </a:rPr>
              <a:t>and keeps all the information for every node under that domain.</a:t>
            </a:r>
          </a:p>
        </p:txBody>
      </p:sp>
      <p:sp>
        <p:nvSpPr>
          <p:cNvPr id="3" name="Rectangle 2"/>
          <p:cNvSpPr/>
          <p:nvPr/>
        </p:nvSpPr>
        <p:spPr>
          <a:xfrm>
            <a:off x="1676400" y="649204"/>
            <a:ext cx="851515" cy="461665"/>
          </a:xfrm>
          <a:prstGeom prst="rect">
            <a:avLst/>
          </a:prstGeom>
        </p:spPr>
        <p:txBody>
          <a:bodyPr wrap="none">
            <a:spAutoFit/>
          </a:bodyPr>
          <a:lstStyle/>
          <a:p>
            <a:r>
              <a:rPr lang="en-US" sz="2400" dirty="0">
                <a:latin typeface="Times New Roman" panose="02020603050405020304" pitchFamily="18" charset="0"/>
              </a:rPr>
              <a:t>Zone</a:t>
            </a:r>
          </a:p>
        </p:txBody>
      </p:sp>
      <p:sp>
        <p:nvSpPr>
          <p:cNvPr id="14" name="Rectangle 13"/>
          <p:cNvSpPr/>
          <p:nvPr/>
        </p:nvSpPr>
        <p:spPr>
          <a:xfrm>
            <a:off x="194528" y="3898363"/>
            <a:ext cx="8752621" cy="1569660"/>
          </a:xfrm>
          <a:prstGeom prst="rect">
            <a:avLst/>
          </a:prstGeom>
        </p:spPr>
        <p:txBody>
          <a:bodyPr wrap="square">
            <a:spAutoFit/>
          </a:bodyPr>
          <a:lstStyle/>
          <a:p>
            <a:pPr algn="just"/>
            <a:r>
              <a:rPr lang="en-US" sz="1600" b="0" dirty="0">
                <a:solidFill>
                  <a:srgbClr val="000000"/>
                </a:solidFill>
                <a:latin typeface="+mn-lt"/>
              </a:rPr>
              <a:t>If a server divides its domain into subdomains and delegates part of its authority to other servers, </a:t>
            </a:r>
            <a:r>
              <a:rPr lang="en-US" sz="1600" b="0" dirty="0">
                <a:latin typeface="+mn-lt"/>
              </a:rPr>
              <a:t>“domain” and “zone” refer to different things. </a:t>
            </a:r>
          </a:p>
          <a:p>
            <a:pPr algn="just"/>
            <a:endParaRPr lang="en-US" sz="1600" b="0" dirty="0">
              <a:solidFill>
                <a:srgbClr val="000000"/>
              </a:solidFill>
              <a:latin typeface="+mn-lt"/>
            </a:endParaRPr>
          </a:p>
          <a:p>
            <a:pPr marL="285750" indent="-285750" algn="just">
              <a:buFont typeface="Arial" panose="020B0604020202020204" pitchFamily="34" charset="0"/>
              <a:buChar char="•"/>
            </a:pPr>
            <a:r>
              <a:rPr lang="en-US" sz="1600" b="0" dirty="0">
                <a:solidFill>
                  <a:srgbClr val="000000"/>
                </a:solidFill>
                <a:latin typeface="+mn-lt"/>
              </a:rPr>
              <a:t>Information about nodes in the subdomains is stored in servers at the lower levels, with the original server keeping some sort of reference to these lower-level servers. </a:t>
            </a:r>
          </a:p>
          <a:p>
            <a:pPr algn="just"/>
            <a:endParaRPr lang="en-US" sz="1600" b="0" dirty="0">
              <a:solidFill>
                <a:srgbClr val="000000"/>
              </a:solidFill>
              <a:latin typeface="+mn-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Footer Placeholder 1"/>
          <p:cNvSpPr>
            <a:spLocks noGrp="1"/>
          </p:cNvSpPr>
          <p:nvPr>
            <p:ph type="ftr" sz="quarter" idx="10"/>
          </p:nvPr>
        </p:nvSpPr>
        <p:spPr/>
        <p:txBody>
          <a:bodyPr/>
          <a:lstStyle/>
          <a:p>
            <a:r>
              <a:rPr lang="en-US"/>
              <a:t>TCP/IP Protocol Suite</a:t>
            </a:r>
          </a:p>
        </p:txBody>
      </p:sp>
      <p:sp>
        <p:nvSpPr>
          <p:cNvPr id="12" name="Slide Number Placeholder 2"/>
          <p:cNvSpPr>
            <a:spLocks noGrp="1"/>
          </p:cNvSpPr>
          <p:nvPr>
            <p:ph type="sldNum" sz="quarter" idx="11"/>
          </p:nvPr>
        </p:nvSpPr>
        <p:spPr/>
        <p:txBody>
          <a:bodyPr/>
          <a:lstStyle/>
          <a:p>
            <a:fld id="{11DDE601-FC9E-4E83-B4CC-021B6B8FC686}" type="slidenum">
              <a:rPr lang="en-US"/>
              <a:pPr/>
              <a:t>24</a:t>
            </a:fld>
            <a:endParaRPr lang="en-US"/>
          </a:p>
        </p:txBody>
      </p:sp>
      <p:sp>
        <p:nvSpPr>
          <p:cNvPr id="598018"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19.7</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Zones and domains</a:t>
            </a:r>
          </a:p>
        </p:txBody>
      </p:sp>
      <p:sp>
        <p:nvSpPr>
          <p:cNvPr id="59801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802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802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802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802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802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802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pic>
        <p:nvPicPr>
          <p:cNvPr id="59802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338" y="1439863"/>
            <a:ext cx="7231062" cy="419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5572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p:cNvSpPr>
            <a:spLocks noGrp="1"/>
          </p:cNvSpPr>
          <p:nvPr>
            <p:ph type="ftr" sz="quarter" idx="10"/>
          </p:nvPr>
        </p:nvSpPr>
        <p:spPr/>
        <p:txBody>
          <a:bodyPr/>
          <a:lstStyle/>
          <a:p>
            <a:r>
              <a:rPr lang="en-US"/>
              <a:t>TCP/IP Protocol Suite</a:t>
            </a:r>
          </a:p>
        </p:txBody>
      </p:sp>
      <p:sp>
        <p:nvSpPr>
          <p:cNvPr id="12" name="Slide Number Placeholder 2"/>
          <p:cNvSpPr>
            <a:spLocks noGrp="1"/>
          </p:cNvSpPr>
          <p:nvPr>
            <p:ph type="sldNum" sz="quarter" idx="11"/>
          </p:nvPr>
        </p:nvSpPr>
        <p:spPr/>
        <p:txBody>
          <a:bodyPr/>
          <a:lstStyle/>
          <a:p>
            <a:fld id="{11DDE601-FC9E-4E83-B4CC-021B6B8FC686}" type="slidenum">
              <a:rPr lang="en-US"/>
              <a:pPr/>
              <a:t>25</a:t>
            </a:fld>
            <a:endParaRPr lang="en-US"/>
          </a:p>
        </p:txBody>
      </p:sp>
      <p:sp>
        <p:nvSpPr>
          <p:cNvPr id="59801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802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802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802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802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802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802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 name="Rectangle 1"/>
          <p:cNvSpPr/>
          <p:nvPr/>
        </p:nvSpPr>
        <p:spPr>
          <a:xfrm>
            <a:off x="368585" y="1301750"/>
            <a:ext cx="8300753" cy="2308324"/>
          </a:xfrm>
          <a:prstGeom prst="rect">
            <a:avLst/>
          </a:prstGeom>
        </p:spPr>
        <p:txBody>
          <a:bodyPr wrap="square">
            <a:spAutoFit/>
          </a:bodyPr>
          <a:lstStyle/>
          <a:p>
            <a:pPr algn="just"/>
            <a:r>
              <a:rPr lang="en-US" b="0" dirty="0"/>
              <a:t>A </a:t>
            </a:r>
            <a:r>
              <a:rPr lang="en-US" dirty="0"/>
              <a:t>root server </a:t>
            </a:r>
            <a:r>
              <a:rPr lang="en-US" b="0" dirty="0"/>
              <a:t>is a server whose zone consists of the whole tree. </a:t>
            </a:r>
          </a:p>
          <a:p>
            <a:pPr algn="just"/>
            <a:endParaRPr lang="en-US" b="0" dirty="0"/>
          </a:p>
          <a:p>
            <a:pPr algn="just"/>
            <a:r>
              <a:rPr lang="en-US" b="0" dirty="0"/>
              <a:t>A root server usually does not store any information about domains but delegates its authority to other servers, keeping references to those servers. </a:t>
            </a:r>
          </a:p>
          <a:p>
            <a:pPr algn="just"/>
            <a:endParaRPr lang="en-US" b="0" dirty="0"/>
          </a:p>
          <a:p>
            <a:pPr algn="just"/>
            <a:r>
              <a:rPr lang="en-US" b="0" dirty="0"/>
              <a:t>There are several root servers, each covering the whole domain name space. </a:t>
            </a:r>
          </a:p>
          <a:p>
            <a:pPr algn="just"/>
            <a:endParaRPr lang="en-US" b="0" dirty="0"/>
          </a:p>
          <a:p>
            <a:pPr algn="just"/>
            <a:r>
              <a:rPr lang="en-US" b="0" dirty="0"/>
              <a:t>The root servers are distributed all around the world.</a:t>
            </a:r>
            <a:endParaRPr lang="en-US" dirty="0">
              <a:latin typeface="+mn-lt"/>
            </a:endParaRPr>
          </a:p>
        </p:txBody>
      </p:sp>
      <p:sp>
        <p:nvSpPr>
          <p:cNvPr id="3" name="Rectangle 2"/>
          <p:cNvSpPr/>
          <p:nvPr/>
        </p:nvSpPr>
        <p:spPr>
          <a:xfrm>
            <a:off x="1416566" y="694809"/>
            <a:ext cx="1555234" cy="369332"/>
          </a:xfrm>
          <a:prstGeom prst="rect">
            <a:avLst/>
          </a:prstGeom>
        </p:spPr>
        <p:txBody>
          <a:bodyPr wrap="none">
            <a:spAutoFit/>
          </a:bodyPr>
          <a:lstStyle/>
          <a:p>
            <a:r>
              <a:rPr lang="en-US" dirty="0"/>
              <a:t>Root Server</a:t>
            </a:r>
          </a:p>
        </p:txBody>
      </p:sp>
    </p:spTree>
    <p:extLst>
      <p:ext uri="{BB962C8B-B14F-4D97-AF65-F5344CB8AC3E}">
        <p14:creationId xmlns:p14="http://schemas.microsoft.com/office/powerpoint/2010/main" val="26378581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p:cNvSpPr>
            <a:spLocks noGrp="1"/>
          </p:cNvSpPr>
          <p:nvPr>
            <p:ph type="ftr" sz="quarter" idx="10"/>
          </p:nvPr>
        </p:nvSpPr>
        <p:spPr/>
        <p:txBody>
          <a:bodyPr/>
          <a:lstStyle/>
          <a:p>
            <a:r>
              <a:rPr lang="en-US"/>
              <a:t>TCP/IP Protocol Suite</a:t>
            </a:r>
          </a:p>
        </p:txBody>
      </p:sp>
      <p:sp>
        <p:nvSpPr>
          <p:cNvPr id="12" name="Slide Number Placeholder 2"/>
          <p:cNvSpPr>
            <a:spLocks noGrp="1"/>
          </p:cNvSpPr>
          <p:nvPr>
            <p:ph type="sldNum" sz="quarter" idx="11"/>
          </p:nvPr>
        </p:nvSpPr>
        <p:spPr/>
        <p:txBody>
          <a:bodyPr/>
          <a:lstStyle/>
          <a:p>
            <a:fld id="{11DDE601-FC9E-4E83-B4CC-021B6B8FC686}" type="slidenum">
              <a:rPr lang="en-US"/>
              <a:pPr/>
              <a:t>26</a:t>
            </a:fld>
            <a:endParaRPr lang="en-US"/>
          </a:p>
        </p:txBody>
      </p:sp>
      <p:sp>
        <p:nvSpPr>
          <p:cNvPr id="59801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802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802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802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802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802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802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 name="Rectangle 1"/>
          <p:cNvSpPr/>
          <p:nvPr/>
        </p:nvSpPr>
        <p:spPr>
          <a:xfrm>
            <a:off x="356394" y="1227588"/>
            <a:ext cx="8368210" cy="3293209"/>
          </a:xfrm>
          <a:prstGeom prst="rect">
            <a:avLst/>
          </a:prstGeom>
        </p:spPr>
        <p:txBody>
          <a:bodyPr wrap="square">
            <a:spAutoFit/>
          </a:bodyPr>
          <a:lstStyle/>
          <a:p>
            <a:pPr algn="just"/>
            <a:r>
              <a:rPr lang="en-US" sz="1600" b="0" dirty="0"/>
              <a:t>DNS defines two types of servers: </a:t>
            </a:r>
            <a:r>
              <a:rPr lang="en-US" sz="1600" b="0" dirty="0">
                <a:solidFill>
                  <a:srgbClr val="FF0000"/>
                </a:solidFill>
              </a:rPr>
              <a:t>primary and secondary. </a:t>
            </a:r>
          </a:p>
          <a:p>
            <a:pPr algn="just"/>
            <a:endParaRPr lang="en-US" sz="1600" b="0" dirty="0"/>
          </a:p>
          <a:p>
            <a:pPr algn="just"/>
            <a:r>
              <a:rPr lang="en-US" sz="1600" b="0" dirty="0"/>
              <a:t>A </a:t>
            </a:r>
            <a:r>
              <a:rPr lang="en-US" sz="1600" dirty="0"/>
              <a:t>primary server </a:t>
            </a:r>
            <a:r>
              <a:rPr lang="en-US" sz="1600" b="0" dirty="0"/>
              <a:t>is a server</a:t>
            </a:r>
          </a:p>
          <a:p>
            <a:pPr marL="285750" indent="-285750" algn="just">
              <a:buFont typeface="Arial" panose="020B0604020202020204" pitchFamily="34" charset="0"/>
              <a:buChar char="•"/>
            </a:pPr>
            <a:r>
              <a:rPr lang="en-US" sz="1600" b="0" dirty="0"/>
              <a:t>Stores a file about the zone for which it is an authority. </a:t>
            </a:r>
          </a:p>
          <a:p>
            <a:pPr marL="285750" indent="-285750" algn="just">
              <a:buFont typeface="Arial" panose="020B0604020202020204" pitchFamily="34" charset="0"/>
              <a:buChar char="•"/>
            </a:pPr>
            <a:r>
              <a:rPr lang="en-US" sz="1600" b="0" dirty="0"/>
              <a:t>It is responsible for creating, maintaining, and updating the zone file. </a:t>
            </a:r>
          </a:p>
          <a:p>
            <a:pPr marL="285750" indent="-285750" algn="just">
              <a:buFont typeface="Arial" panose="020B0604020202020204" pitchFamily="34" charset="0"/>
              <a:buChar char="•"/>
            </a:pPr>
            <a:r>
              <a:rPr lang="en-US" sz="1600" b="0" dirty="0"/>
              <a:t>It stores the zone file on a local disk.</a:t>
            </a:r>
          </a:p>
          <a:p>
            <a:pPr marL="285750" indent="-285750" algn="just">
              <a:buFont typeface="Arial" panose="020B0604020202020204" pitchFamily="34" charset="0"/>
              <a:buChar char="•"/>
            </a:pPr>
            <a:endParaRPr lang="en-US" sz="1600" b="0" dirty="0"/>
          </a:p>
          <a:p>
            <a:pPr algn="just"/>
            <a:r>
              <a:rPr lang="en-US" sz="1600" b="0" dirty="0"/>
              <a:t>A </a:t>
            </a:r>
            <a:r>
              <a:rPr lang="en-US" sz="1600" dirty="0"/>
              <a:t>secondary server </a:t>
            </a:r>
            <a:r>
              <a:rPr lang="en-US" sz="1600" b="0" dirty="0"/>
              <a:t>is a server </a:t>
            </a:r>
          </a:p>
          <a:p>
            <a:pPr marL="285750" indent="-285750" algn="just">
              <a:buFont typeface="Arial" panose="020B0604020202020204" pitchFamily="34" charset="0"/>
              <a:buChar char="•"/>
            </a:pPr>
            <a:r>
              <a:rPr lang="en-US" sz="1600" b="0" dirty="0"/>
              <a:t>Transfers the complete information about a zone from another server (primary or secondary) and stores the file on its local disk.</a:t>
            </a:r>
          </a:p>
          <a:p>
            <a:pPr marL="285750" indent="-285750" algn="just">
              <a:buFont typeface="Arial" panose="020B0604020202020204" pitchFamily="34" charset="0"/>
              <a:buChar char="•"/>
            </a:pPr>
            <a:r>
              <a:rPr lang="en-US" sz="1600" b="0" dirty="0"/>
              <a:t>Secondary server neither creates nor updates the zone files. </a:t>
            </a:r>
          </a:p>
          <a:p>
            <a:pPr marL="285750" indent="-285750" algn="just">
              <a:buFont typeface="Arial" panose="020B0604020202020204" pitchFamily="34" charset="0"/>
              <a:buChar char="•"/>
            </a:pPr>
            <a:r>
              <a:rPr lang="en-US" sz="1600" b="0" dirty="0"/>
              <a:t>If updating is required, it must be done by the primary server, which sends the updated version to the secondary.</a:t>
            </a:r>
          </a:p>
        </p:txBody>
      </p:sp>
      <p:sp>
        <p:nvSpPr>
          <p:cNvPr id="3" name="Rectangle 2"/>
          <p:cNvSpPr/>
          <p:nvPr/>
        </p:nvSpPr>
        <p:spPr>
          <a:xfrm>
            <a:off x="1416566" y="694809"/>
            <a:ext cx="3812262" cy="369332"/>
          </a:xfrm>
          <a:prstGeom prst="rect">
            <a:avLst/>
          </a:prstGeom>
        </p:spPr>
        <p:txBody>
          <a:bodyPr wrap="none">
            <a:spAutoFit/>
          </a:bodyPr>
          <a:lstStyle/>
          <a:p>
            <a:r>
              <a:rPr lang="en-US" dirty="0"/>
              <a:t>Primary and Secondary Servers</a:t>
            </a:r>
          </a:p>
        </p:txBody>
      </p:sp>
      <p:sp>
        <p:nvSpPr>
          <p:cNvPr id="4" name="Rectangle 3"/>
          <p:cNvSpPr/>
          <p:nvPr/>
        </p:nvSpPr>
        <p:spPr>
          <a:xfrm>
            <a:off x="356394" y="4953000"/>
            <a:ext cx="8312944" cy="1323439"/>
          </a:xfrm>
          <a:prstGeom prst="rect">
            <a:avLst/>
          </a:prstGeom>
        </p:spPr>
        <p:txBody>
          <a:bodyPr wrap="square">
            <a:spAutoFit/>
          </a:bodyPr>
          <a:lstStyle/>
          <a:p>
            <a:pPr algn="just"/>
            <a:r>
              <a:rPr lang="en-US" sz="1600" b="0" dirty="0"/>
              <a:t>Idea is to create redundancy for data so that if one server fails, other can continue serving clients.</a:t>
            </a:r>
          </a:p>
          <a:p>
            <a:pPr algn="just"/>
            <a:endParaRPr lang="en-US" sz="1600" b="0" dirty="0"/>
          </a:p>
          <a:p>
            <a:pPr algn="just"/>
            <a:r>
              <a:rPr lang="en-US" sz="1600" b="0" dirty="0">
                <a:solidFill>
                  <a:srgbClr val="FF0000"/>
                </a:solidFill>
              </a:rPr>
              <a:t>server can be a primary server for a specific zone and a secondary server for another zone. </a:t>
            </a:r>
          </a:p>
        </p:txBody>
      </p:sp>
    </p:spTree>
    <p:extLst>
      <p:ext uri="{BB962C8B-B14F-4D97-AF65-F5344CB8AC3E}">
        <p14:creationId xmlns:p14="http://schemas.microsoft.com/office/powerpoint/2010/main" val="11638173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1"/>
          <p:cNvSpPr>
            <a:spLocks noGrp="1"/>
          </p:cNvSpPr>
          <p:nvPr>
            <p:ph type="ftr" sz="quarter" idx="10"/>
          </p:nvPr>
        </p:nvSpPr>
        <p:spPr/>
        <p:txBody>
          <a:bodyPr/>
          <a:lstStyle/>
          <a:p>
            <a:r>
              <a:rPr lang="en-US"/>
              <a:t>TCP/IP Protocol Suite</a:t>
            </a:r>
          </a:p>
        </p:txBody>
      </p:sp>
      <p:sp>
        <p:nvSpPr>
          <p:cNvPr id="16" name="Slide Number Placeholder 2"/>
          <p:cNvSpPr>
            <a:spLocks noGrp="1"/>
          </p:cNvSpPr>
          <p:nvPr>
            <p:ph type="sldNum" sz="quarter" idx="11"/>
          </p:nvPr>
        </p:nvSpPr>
        <p:spPr/>
        <p:txBody>
          <a:bodyPr/>
          <a:lstStyle/>
          <a:p>
            <a:fld id="{11EBFB31-8F69-41E4-96A0-9D366414C4B4}" type="slidenum">
              <a:rPr lang="en-US"/>
              <a:pPr/>
              <a:t>27</a:t>
            </a:fld>
            <a:endParaRPr lang="en-US"/>
          </a:p>
        </p:txBody>
      </p:sp>
      <p:sp>
        <p:nvSpPr>
          <p:cNvPr id="714754"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475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4756"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475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475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4759"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476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4761" name="Line 9"/>
          <p:cNvSpPr>
            <a:spLocks noChangeShapeType="1"/>
          </p:cNvSpPr>
          <p:nvPr/>
        </p:nvSpPr>
        <p:spPr bwMode="auto">
          <a:xfrm>
            <a:off x="609600" y="178435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4762" name="Line 10"/>
          <p:cNvSpPr>
            <a:spLocks noChangeShapeType="1"/>
          </p:cNvSpPr>
          <p:nvPr/>
        </p:nvSpPr>
        <p:spPr bwMode="auto">
          <a:xfrm>
            <a:off x="609600" y="59436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4763" name="Rectangle 11"/>
          <p:cNvSpPr>
            <a:spLocks noChangeArrowheads="1"/>
          </p:cNvSpPr>
          <p:nvPr/>
        </p:nvSpPr>
        <p:spPr bwMode="auto">
          <a:xfrm>
            <a:off x="647700" y="1876425"/>
            <a:ext cx="8077200" cy="3990975"/>
          </a:xfrm>
          <a:prstGeom prst="rect">
            <a:avLst/>
          </a:prstGeom>
          <a:solidFill>
            <a:srgbClr val="3333CC"/>
          </a:solidFill>
          <a:ln>
            <a:noFill/>
          </a:ln>
          <a:effectLst/>
          <a:extLst>
            <a:ext uri="{91240B29-F687-4F45-9708-019B960494DF}">
              <a14:hiddenLine xmlns:a14="http://schemas.microsoft.com/office/drawing/2010/main" w="762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3200" i="1">
                <a:solidFill>
                  <a:schemeClr val="bg1"/>
                </a:solidFill>
                <a:latin typeface="Arial" panose="020B0604020202020204" pitchFamily="34" charset="0"/>
              </a:rPr>
              <a:t>A primary server loads all information from the disk file; the secondary server loads all information from the primary server. </a:t>
            </a:r>
            <a:br>
              <a:rPr lang="en-US" sz="3200" i="1">
                <a:solidFill>
                  <a:schemeClr val="bg1"/>
                </a:solidFill>
                <a:latin typeface="Arial" panose="020B0604020202020204" pitchFamily="34" charset="0"/>
              </a:rPr>
            </a:br>
            <a:br>
              <a:rPr lang="en-US" sz="3200" i="1">
                <a:solidFill>
                  <a:schemeClr val="bg1"/>
                </a:solidFill>
                <a:latin typeface="Arial" panose="020B0604020202020204" pitchFamily="34" charset="0"/>
              </a:rPr>
            </a:br>
            <a:r>
              <a:rPr lang="en-US" sz="3200" i="1">
                <a:solidFill>
                  <a:schemeClr val="bg1"/>
                </a:solidFill>
                <a:latin typeface="Arial" panose="020B0604020202020204" pitchFamily="34" charset="0"/>
              </a:rPr>
              <a:t>When the secondary downloads information from the primary, it is </a:t>
            </a:r>
            <a:br>
              <a:rPr lang="en-US" sz="3200" i="1">
                <a:solidFill>
                  <a:schemeClr val="bg1"/>
                </a:solidFill>
                <a:latin typeface="Arial" panose="020B0604020202020204" pitchFamily="34" charset="0"/>
              </a:rPr>
            </a:br>
            <a:r>
              <a:rPr lang="en-US" sz="3200" i="1">
                <a:solidFill>
                  <a:schemeClr val="bg1"/>
                </a:solidFill>
                <a:latin typeface="Arial" panose="020B0604020202020204" pitchFamily="34" charset="0"/>
              </a:rPr>
              <a:t>called zone transfer.</a:t>
            </a:r>
          </a:p>
        </p:txBody>
      </p:sp>
      <p:grpSp>
        <p:nvGrpSpPr>
          <p:cNvPr id="714764" name="Group 12"/>
          <p:cNvGrpSpPr>
            <a:grpSpLocks/>
          </p:cNvGrpSpPr>
          <p:nvPr/>
        </p:nvGrpSpPr>
        <p:grpSpPr bwMode="auto">
          <a:xfrm>
            <a:off x="609600" y="1141413"/>
            <a:ext cx="1143000" cy="566737"/>
            <a:chOff x="1200" y="1248"/>
            <a:chExt cx="720" cy="357"/>
          </a:xfrm>
        </p:grpSpPr>
        <p:pic>
          <p:nvPicPr>
            <p:cNvPr id="71476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4766"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i="1">
                  <a:solidFill>
                    <a:schemeClr val="hlink"/>
                  </a:solidFill>
                  <a:latin typeface="Times New Roman" panose="02020603050405020304" pitchFamily="18" charset="0"/>
                </a:rPr>
                <a:t>Note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4764"/>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2000" fill="hold" nodeType="afterEffect">
                                  <p:stCondLst>
                                    <p:cond delay="0"/>
                                  </p:stCondLst>
                                  <p:childTnLst>
                                    <p:anim calcmode="discrete" valueType="str">
                                      <p:cBhvr>
                                        <p:cTn id="9" dur="500" fill="hold"/>
                                        <p:tgtEl>
                                          <p:spTgt spid="714764"/>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714761"/>
                                        </p:tgtEl>
                                        <p:attrNameLst>
                                          <p:attrName>style.visibility</p:attrName>
                                        </p:attrNameLst>
                                      </p:cBhvr>
                                      <p:to>
                                        <p:strVal val="visible"/>
                                      </p:to>
                                    </p:set>
                                    <p:animEffect transition="in" filter="checkerboard(across)">
                                      <p:cBhvr>
                                        <p:cTn id="13" dur="500"/>
                                        <p:tgtEl>
                                          <p:spTgt spid="714761"/>
                                        </p:tgtEl>
                                      </p:cBhvr>
                                    </p:animEffect>
                                  </p:childTnLst>
                                </p:cTn>
                              </p:par>
                            </p:childTnLst>
                          </p:cTn>
                        </p:par>
                        <p:par>
                          <p:cTn id="14" fill="hold" nodeType="afterGroup">
                            <p:stCondLst>
                              <p:cond delay="1500"/>
                            </p:stCondLst>
                            <p:childTnLst>
                              <p:par>
                                <p:cTn id="15" presetID="5" presetClass="entr" presetSubtype="10" fill="hold" grpId="0" nodeType="afterEffect">
                                  <p:stCondLst>
                                    <p:cond delay="0"/>
                                  </p:stCondLst>
                                  <p:childTnLst>
                                    <p:set>
                                      <p:cBhvr>
                                        <p:cTn id="16" dur="1" fill="hold">
                                          <p:stCondLst>
                                            <p:cond delay="0"/>
                                          </p:stCondLst>
                                        </p:cTn>
                                        <p:tgtEl>
                                          <p:spTgt spid="714762"/>
                                        </p:tgtEl>
                                        <p:attrNameLst>
                                          <p:attrName>style.visibility</p:attrName>
                                        </p:attrNameLst>
                                      </p:cBhvr>
                                      <p:to>
                                        <p:strVal val="visible"/>
                                      </p:to>
                                    </p:set>
                                    <p:animEffect transition="in" filter="checkerboard(across)">
                                      <p:cBhvr>
                                        <p:cTn id="17" dur="500"/>
                                        <p:tgtEl>
                                          <p:spTgt spid="714762"/>
                                        </p:tgtEl>
                                      </p:cBhvr>
                                    </p:animEffect>
                                  </p:childTnLst>
                                </p:cTn>
                              </p:par>
                            </p:childTnLst>
                          </p:cTn>
                        </p:par>
                        <p:par>
                          <p:cTn id="18" fill="hold" nodeType="afterGroup">
                            <p:stCondLst>
                              <p:cond delay="2000"/>
                            </p:stCondLst>
                            <p:childTnLst>
                              <p:par>
                                <p:cTn id="19" presetID="5" presetClass="entr" presetSubtype="10" fill="hold" grpId="0" nodeType="afterEffect">
                                  <p:stCondLst>
                                    <p:cond delay="0"/>
                                  </p:stCondLst>
                                  <p:childTnLst>
                                    <p:set>
                                      <p:cBhvr>
                                        <p:cTn id="20" dur="1" fill="hold">
                                          <p:stCondLst>
                                            <p:cond delay="0"/>
                                          </p:stCondLst>
                                        </p:cTn>
                                        <p:tgtEl>
                                          <p:spTgt spid="714763"/>
                                        </p:tgtEl>
                                        <p:attrNameLst>
                                          <p:attrName>style.visibility</p:attrName>
                                        </p:attrNameLst>
                                      </p:cBhvr>
                                      <p:to>
                                        <p:strVal val="visible"/>
                                      </p:to>
                                    </p:set>
                                    <p:animEffect transition="in" filter="checkerboard(across)">
                                      <p:cBhvr>
                                        <p:cTn id="21" dur="500"/>
                                        <p:tgtEl>
                                          <p:spTgt spid="7147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4761" grpId="0" animBg="1"/>
      <p:bldP spid="714762" grpId="0" animBg="1"/>
      <p:bldP spid="714763"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1"/>
          <p:cNvSpPr>
            <a:spLocks noGrp="1"/>
          </p:cNvSpPr>
          <p:nvPr>
            <p:ph type="ftr" sz="quarter" idx="10"/>
          </p:nvPr>
        </p:nvSpPr>
        <p:spPr/>
        <p:txBody>
          <a:bodyPr/>
          <a:lstStyle/>
          <a:p>
            <a:r>
              <a:rPr lang="en-US"/>
              <a:t>TCP/IP Protocol Suite</a:t>
            </a:r>
          </a:p>
        </p:txBody>
      </p:sp>
      <p:sp>
        <p:nvSpPr>
          <p:cNvPr id="7" name="Slide Number Placeholder 2"/>
          <p:cNvSpPr>
            <a:spLocks noGrp="1"/>
          </p:cNvSpPr>
          <p:nvPr>
            <p:ph type="sldNum" sz="quarter" idx="11"/>
          </p:nvPr>
        </p:nvSpPr>
        <p:spPr/>
        <p:txBody>
          <a:bodyPr/>
          <a:lstStyle/>
          <a:p>
            <a:fld id="{B0A3CB1D-E222-4845-9170-6C5751171A63}" type="slidenum">
              <a:rPr lang="en-US"/>
              <a:pPr/>
              <a:t>28</a:t>
            </a:fld>
            <a:endParaRPr lang="en-US"/>
          </a:p>
        </p:txBody>
      </p:sp>
      <p:sp>
        <p:nvSpPr>
          <p:cNvPr id="673794"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effectLst>
                <a:outerShdw blurRad="38100" dist="38100" dir="2700000" algn="tl">
                  <a:srgbClr val="FFFFFF"/>
                </a:outerShdw>
              </a:effectLst>
              <a:latin typeface="Times New Roman" panose="02020603050405020304" pitchFamily="18" charset="0"/>
            </a:endParaRPr>
          </a:p>
        </p:txBody>
      </p:sp>
      <p:sp>
        <p:nvSpPr>
          <p:cNvPr id="673795" name="Text Box 3"/>
          <p:cNvSpPr txBox="1">
            <a:spLocks noChangeArrowheads="1"/>
          </p:cNvSpPr>
          <p:nvPr/>
        </p:nvSpPr>
        <p:spPr bwMode="auto">
          <a:xfrm>
            <a:off x="228600" y="355600"/>
            <a:ext cx="63785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a:solidFill>
                  <a:schemeClr val="bg1"/>
                </a:solidFill>
                <a:latin typeface="Times" panose="02020603050405020304" pitchFamily="18" charset="0"/>
              </a:rPr>
              <a:t>19-3  DNS IN THE INTERNET</a:t>
            </a:r>
          </a:p>
        </p:txBody>
      </p:sp>
      <p:sp>
        <p:nvSpPr>
          <p:cNvPr id="673796"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atin typeface="Times New Roman" panose="02020603050405020304" pitchFamily="18" charset="0"/>
            </a:endParaRPr>
          </a:p>
        </p:txBody>
      </p:sp>
      <p:sp>
        <p:nvSpPr>
          <p:cNvPr id="673797" name="Rectangle 5"/>
          <p:cNvSpPr>
            <a:spLocks noChangeArrowheads="1"/>
          </p:cNvSpPr>
          <p:nvPr/>
        </p:nvSpPr>
        <p:spPr bwMode="auto">
          <a:xfrm>
            <a:off x="381000" y="1524000"/>
            <a:ext cx="85344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b="0" dirty="0">
                <a:latin typeface="+mn-lt"/>
              </a:rPr>
              <a:t>In the Internet, the domain name space (tree) is divided into three different sections: </a:t>
            </a:r>
            <a:r>
              <a:rPr lang="en-US" b="0" dirty="0">
                <a:solidFill>
                  <a:srgbClr val="FF0000"/>
                </a:solidFill>
                <a:latin typeface="+mn-lt"/>
              </a:rPr>
              <a:t>generic domains, country domains, and the inverse domain</a:t>
            </a:r>
            <a:r>
              <a:rPr lang="en-US" b="0" dirty="0">
                <a:latin typeface="+mn-lt"/>
              </a:rPr>
              <a:t>.</a:t>
            </a:r>
          </a:p>
        </p:txBody>
      </p:sp>
      <p:pic>
        <p:nvPicPr>
          <p:cNvPr id="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825105"/>
            <a:ext cx="6400800" cy="2218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p:cNvSpPr>
            <a:spLocks noGrp="1"/>
          </p:cNvSpPr>
          <p:nvPr>
            <p:ph type="ftr" sz="quarter" idx="10"/>
          </p:nvPr>
        </p:nvSpPr>
        <p:spPr/>
        <p:txBody>
          <a:bodyPr/>
          <a:lstStyle/>
          <a:p>
            <a:r>
              <a:rPr lang="en-US"/>
              <a:t>TCP/IP Protocol Suite</a:t>
            </a:r>
          </a:p>
        </p:txBody>
      </p:sp>
      <p:sp>
        <p:nvSpPr>
          <p:cNvPr id="12" name="Slide Number Placeholder 2"/>
          <p:cNvSpPr>
            <a:spLocks noGrp="1"/>
          </p:cNvSpPr>
          <p:nvPr>
            <p:ph type="sldNum" sz="quarter" idx="11"/>
          </p:nvPr>
        </p:nvSpPr>
        <p:spPr/>
        <p:txBody>
          <a:bodyPr/>
          <a:lstStyle/>
          <a:p>
            <a:fld id="{204B8165-13CF-4639-BC96-67ABC113D395}" type="slidenum">
              <a:rPr lang="en-US"/>
              <a:pPr/>
              <a:t>29</a:t>
            </a:fld>
            <a:endParaRPr lang="en-US"/>
          </a:p>
        </p:txBody>
      </p:sp>
      <p:sp>
        <p:nvSpPr>
          <p:cNvPr id="602114"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19.9</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Generic domains</a:t>
            </a:r>
          </a:p>
        </p:txBody>
      </p:sp>
      <p:sp>
        <p:nvSpPr>
          <p:cNvPr id="60211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211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211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211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211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212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212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 name="Rectangle 1"/>
          <p:cNvSpPr/>
          <p:nvPr/>
        </p:nvSpPr>
        <p:spPr>
          <a:xfrm>
            <a:off x="76200" y="1069975"/>
            <a:ext cx="8870950" cy="1754326"/>
          </a:xfrm>
          <a:prstGeom prst="rect">
            <a:avLst/>
          </a:prstGeom>
        </p:spPr>
        <p:txBody>
          <a:bodyPr wrap="square">
            <a:spAutoFit/>
          </a:bodyPr>
          <a:lstStyle/>
          <a:p>
            <a:pPr algn="just"/>
            <a:r>
              <a:rPr lang="en-US" b="0" dirty="0"/>
              <a:t>Generic domains define registered hosts according to their generic behavior. </a:t>
            </a:r>
          </a:p>
          <a:p>
            <a:pPr algn="just"/>
            <a:endParaRPr lang="en-US" b="0" dirty="0"/>
          </a:p>
          <a:p>
            <a:pPr algn="just"/>
            <a:r>
              <a:rPr lang="en-US" b="0" dirty="0"/>
              <a:t>Looking at the tree, first level in the generic domains section allows 14 possible labels. </a:t>
            </a:r>
          </a:p>
          <a:p>
            <a:pPr algn="just"/>
            <a:endParaRPr lang="en-US" b="0" dirty="0"/>
          </a:p>
          <a:p>
            <a:pPr algn="just"/>
            <a:r>
              <a:rPr lang="en-US" b="0" dirty="0"/>
              <a:t>These labels describe the organization types as listed in Table 19.1.</a:t>
            </a:r>
          </a:p>
        </p:txBody>
      </p:sp>
      <p:sp>
        <p:nvSpPr>
          <p:cNvPr id="3" name="Rectangle 2"/>
          <p:cNvSpPr/>
          <p:nvPr/>
        </p:nvSpPr>
        <p:spPr>
          <a:xfrm>
            <a:off x="1270639" y="587315"/>
            <a:ext cx="2440092" cy="400110"/>
          </a:xfrm>
          <a:prstGeom prst="rect">
            <a:avLst/>
          </a:prstGeom>
        </p:spPr>
        <p:txBody>
          <a:bodyPr wrap="none">
            <a:spAutoFit/>
          </a:bodyPr>
          <a:lstStyle/>
          <a:p>
            <a:r>
              <a:rPr lang="en-US" sz="2000" dirty="0"/>
              <a:t>Generic Domains </a:t>
            </a:r>
          </a:p>
        </p:txBody>
      </p:sp>
      <p:pic>
        <p:nvPicPr>
          <p:cNvPr id="14"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77463" y="2858420"/>
            <a:ext cx="5771511" cy="3269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1"/>
          <p:cNvSpPr>
            <a:spLocks noGrp="1"/>
          </p:cNvSpPr>
          <p:nvPr>
            <p:ph type="ftr" sz="quarter" idx="10"/>
          </p:nvPr>
        </p:nvSpPr>
        <p:spPr/>
        <p:txBody>
          <a:bodyPr/>
          <a:lstStyle/>
          <a:p>
            <a:r>
              <a:rPr lang="en-US"/>
              <a:t>TCP/IP Protocol Suite</a:t>
            </a:r>
          </a:p>
        </p:txBody>
      </p:sp>
      <p:sp>
        <p:nvSpPr>
          <p:cNvPr id="18" name="Slide Number Placeholder 2"/>
          <p:cNvSpPr>
            <a:spLocks noGrp="1"/>
          </p:cNvSpPr>
          <p:nvPr>
            <p:ph type="sldNum" sz="quarter" idx="11"/>
          </p:nvPr>
        </p:nvSpPr>
        <p:spPr/>
        <p:txBody>
          <a:bodyPr/>
          <a:lstStyle/>
          <a:p>
            <a:fld id="{FE83307A-9D95-4A16-9A1F-2F3FFCD1996D}" type="slidenum">
              <a:rPr lang="en-US"/>
              <a:pPr/>
              <a:t>3</a:t>
            </a:fld>
            <a:endParaRPr lang="en-US" dirty="0"/>
          </a:p>
        </p:txBody>
      </p:sp>
      <p:sp>
        <p:nvSpPr>
          <p:cNvPr id="585730"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19.1</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Purpose of DNS</a:t>
            </a:r>
          </a:p>
        </p:txBody>
      </p:sp>
      <p:sp>
        <p:nvSpPr>
          <p:cNvPr id="58573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 name="Rectangle 1"/>
          <p:cNvSpPr/>
          <p:nvPr/>
        </p:nvSpPr>
        <p:spPr>
          <a:xfrm>
            <a:off x="120650" y="1192153"/>
            <a:ext cx="8826500" cy="3970318"/>
          </a:xfrm>
          <a:prstGeom prst="rect">
            <a:avLst/>
          </a:prstGeom>
        </p:spPr>
        <p:txBody>
          <a:bodyPr wrap="square">
            <a:spAutoFit/>
          </a:bodyPr>
          <a:lstStyle/>
          <a:p>
            <a:pPr algn="just"/>
            <a:r>
              <a:rPr lang="en-US" b="0" dirty="0">
                <a:latin typeface="+mn-lt"/>
              </a:rPr>
              <a:t>When the Internet was small, mapping was done using a </a:t>
            </a:r>
            <a:r>
              <a:rPr lang="en-US" b="0" i="1" dirty="0">
                <a:solidFill>
                  <a:srgbClr val="FF0000"/>
                </a:solidFill>
                <a:latin typeface="+mn-lt"/>
              </a:rPr>
              <a:t>host file</a:t>
            </a:r>
            <a:r>
              <a:rPr lang="en-US" b="0" dirty="0">
                <a:solidFill>
                  <a:srgbClr val="FF0000"/>
                </a:solidFill>
                <a:latin typeface="+mn-lt"/>
              </a:rPr>
              <a:t>. </a:t>
            </a:r>
          </a:p>
          <a:p>
            <a:pPr algn="just"/>
            <a:endParaRPr lang="en-US" b="0" dirty="0">
              <a:latin typeface="+mn-lt"/>
            </a:endParaRPr>
          </a:p>
          <a:p>
            <a:pPr algn="just"/>
            <a:r>
              <a:rPr lang="en-US" b="0" dirty="0">
                <a:latin typeface="+mn-lt"/>
              </a:rPr>
              <a:t>The host file had only two columns: </a:t>
            </a:r>
            <a:r>
              <a:rPr lang="en-US" b="0" dirty="0">
                <a:solidFill>
                  <a:srgbClr val="FF0000"/>
                </a:solidFill>
                <a:latin typeface="+mn-lt"/>
              </a:rPr>
              <a:t>name and address</a:t>
            </a:r>
            <a:r>
              <a:rPr lang="en-US" b="0" dirty="0">
                <a:latin typeface="+mn-lt"/>
              </a:rPr>
              <a:t>. </a:t>
            </a:r>
          </a:p>
          <a:p>
            <a:pPr algn="just"/>
            <a:endParaRPr lang="en-US" b="0" dirty="0">
              <a:latin typeface="+mn-lt"/>
            </a:endParaRPr>
          </a:p>
          <a:p>
            <a:pPr algn="just"/>
            <a:r>
              <a:rPr lang="en-US" b="0" dirty="0">
                <a:latin typeface="+mn-lt"/>
              </a:rPr>
              <a:t>Every host could store the host file on its disk and update it periodically from a master host file. </a:t>
            </a:r>
          </a:p>
          <a:p>
            <a:pPr algn="just"/>
            <a:endParaRPr lang="en-US" b="0" dirty="0">
              <a:latin typeface="+mn-lt"/>
            </a:endParaRPr>
          </a:p>
          <a:p>
            <a:pPr algn="just"/>
            <a:endParaRPr lang="en-US" b="0" dirty="0">
              <a:latin typeface="+mn-lt"/>
            </a:endParaRPr>
          </a:p>
          <a:p>
            <a:pPr algn="just"/>
            <a:endParaRPr lang="en-US" b="0" dirty="0">
              <a:latin typeface="+mn-lt"/>
            </a:endParaRPr>
          </a:p>
          <a:p>
            <a:pPr algn="just"/>
            <a:r>
              <a:rPr lang="en-US" b="0" dirty="0">
                <a:latin typeface="+mn-lt"/>
              </a:rPr>
              <a:t>Today, it is impossible to have one single host file.</a:t>
            </a:r>
          </a:p>
          <a:p>
            <a:pPr algn="just"/>
            <a:endParaRPr lang="en-US" b="0" dirty="0">
              <a:latin typeface="+mn-lt"/>
            </a:endParaRPr>
          </a:p>
          <a:p>
            <a:pPr marL="285750" indent="-285750" algn="just">
              <a:buFont typeface="Arial" panose="020B0604020202020204" pitchFamily="34" charset="0"/>
              <a:buChar char="•"/>
            </a:pPr>
            <a:r>
              <a:rPr lang="en-US" b="0" dirty="0">
                <a:latin typeface="+mn-lt"/>
              </a:rPr>
              <a:t>The host file would be too large to store in every host. </a:t>
            </a:r>
          </a:p>
          <a:p>
            <a:pPr marL="285750" indent="-285750" algn="just">
              <a:buFont typeface="Arial" panose="020B0604020202020204" pitchFamily="34" charset="0"/>
              <a:buChar char="•"/>
            </a:pPr>
            <a:endParaRPr lang="en-US" b="0" dirty="0">
              <a:latin typeface="+mn-lt"/>
            </a:endParaRPr>
          </a:p>
          <a:p>
            <a:pPr marL="285750" indent="-285750" algn="just">
              <a:buFont typeface="Arial" panose="020B0604020202020204" pitchFamily="34" charset="0"/>
              <a:buChar char="•"/>
            </a:pPr>
            <a:r>
              <a:rPr lang="en-US" b="0" dirty="0">
                <a:latin typeface="+mn-lt"/>
              </a:rPr>
              <a:t>It would be impossible to update all the host files every time there is a change.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p:cNvSpPr>
            <a:spLocks noGrp="1"/>
          </p:cNvSpPr>
          <p:nvPr>
            <p:ph type="ftr" sz="quarter" idx="10"/>
          </p:nvPr>
        </p:nvSpPr>
        <p:spPr/>
        <p:txBody>
          <a:bodyPr/>
          <a:lstStyle/>
          <a:p>
            <a:r>
              <a:rPr lang="en-US"/>
              <a:t>TCP/IP Protocol Suite</a:t>
            </a:r>
          </a:p>
        </p:txBody>
      </p:sp>
      <p:sp>
        <p:nvSpPr>
          <p:cNvPr id="12" name="Slide Number Placeholder 2"/>
          <p:cNvSpPr>
            <a:spLocks noGrp="1"/>
          </p:cNvSpPr>
          <p:nvPr>
            <p:ph type="sldNum" sz="quarter" idx="11"/>
          </p:nvPr>
        </p:nvSpPr>
        <p:spPr/>
        <p:txBody>
          <a:bodyPr/>
          <a:lstStyle/>
          <a:p>
            <a:fld id="{204B8165-13CF-4639-BC96-67ABC113D395}" type="slidenum">
              <a:rPr lang="en-US"/>
              <a:pPr/>
              <a:t>30</a:t>
            </a:fld>
            <a:endParaRPr lang="en-US"/>
          </a:p>
        </p:txBody>
      </p:sp>
      <p:sp>
        <p:nvSpPr>
          <p:cNvPr id="602114"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19.9</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Generic domains</a:t>
            </a:r>
          </a:p>
        </p:txBody>
      </p:sp>
      <p:sp>
        <p:nvSpPr>
          <p:cNvPr id="60211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211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211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211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211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212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212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 name="Rectangle 1"/>
          <p:cNvSpPr/>
          <p:nvPr/>
        </p:nvSpPr>
        <p:spPr>
          <a:xfrm>
            <a:off x="76200" y="1069975"/>
            <a:ext cx="8870950" cy="369332"/>
          </a:xfrm>
          <a:prstGeom prst="rect">
            <a:avLst/>
          </a:prstGeom>
        </p:spPr>
        <p:txBody>
          <a:bodyPr wrap="square">
            <a:spAutoFit/>
          </a:bodyPr>
          <a:lstStyle/>
          <a:p>
            <a:pPr algn="just"/>
            <a:r>
              <a:rPr lang="en-US" b="0" dirty="0"/>
              <a:t>These labels describe the organization types as listed in Table 19.1.</a:t>
            </a:r>
          </a:p>
        </p:txBody>
      </p:sp>
      <p:sp>
        <p:nvSpPr>
          <p:cNvPr id="3" name="Rectangle 2"/>
          <p:cNvSpPr/>
          <p:nvPr/>
        </p:nvSpPr>
        <p:spPr>
          <a:xfrm>
            <a:off x="1270639" y="587315"/>
            <a:ext cx="2440092" cy="400110"/>
          </a:xfrm>
          <a:prstGeom prst="rect">
            <a:avLst/>
          </a:prstGeom>
        </p:spPr>
        <p:txBody>
          <a:bodyPr wrap="none">
            <a:spAutoFit/>
          </a:bodyPr>
          <a:lstStyle/>
          <a:p>
            <a:r>
              <a:rPr lang="en-US" sz="2000" dirty="0"/>
              <a:t>Generic Domains </a:t>
            </a:r>
          </a:p>
        </p:txBody>
      </p:sp>
      <p:pic>
        <p:nvPicPr>
          <p:cNvPr id="4" name="Picture 3"/>
          <p:cNvPicPr>
            <a:picLocks noChangeAspect="1"/>
          </p:cNvPicPr>
          <p:nvPr/>
        </p:nvPicPr>
        <p:blipFill>
          <a:blip r:embed="rId3"/>
          <a:stretch>
            <a:fillRect/>
          </a:stretch>
        </p:blipFill>
        <p:spPr>
          <a:xfrm>
            <a:off x="1447800" y="1970290"/>
            <a:ext cx="5257800" cy="3889146"/>
          </a:xfrm>
          <a:prstGeom prst="rect">
            <a:avLst/>
          </a:prstGeom>
        </p:spPr>
      </p:pic>
      <p:sp>
        <p:nvSpPr>
          <p:cNvPr id="5" name="Rectangle 4"/>
          <p:cNvSpPr/>
          <p:nvPr/>
        </p:nvSpPr>
        <p:spPr>
          <a:xfrm>
            <a:off x="2286000" y="1721310"/>
            <a:ext cx="3315331" cy="338554"/>
          </a:xfrm>
          <a:prstGeom prst="rect">
            <a:avLst/>
          </a:prstGeom>
        </p:spPr>
        <p:txBody>
          <a:bodyPr wrap="none">
            <a:spAutoFit/>
          </a:bodyPr>
          <a:lstStyle/>
          <a:p>
            <a:r>
              <a:rPr lang="en-US" sz="1600" dirty="0">
                <a:latin typeface="+mn-lt"/>
              </a:rPr>
              <a:t>Table 19.1 </a:t>
            </a:r>
            <a:r>
              <a:rPr lang="en-US" sz="1600" b="0" i="1" dirty="0">
                <a:latin typeface="+mn-lt"/>
              </a:rPr>
              <a:t>Generic domain labels</a:t>
            </a:r>
            <a:endParaRPr lang="en-US" sz="1600" dirty="0">
              <a:latin typeface="+mn-lt"/>
            </a:endParaRPr>
          </a:p>
        </p:txBody>
      </p:sp>
    </p:spTree>
    <p:extLst>
      <p:ext uri="{BB962C8B-B14F-4D97-AF65-F5344CB8AC3E}">
        <p14:creationId xmlns:p14="http://schemas.microsoft.com/office/powerpoint/2010/main" val="421108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p:cNvSpPr>
            <a:spLocks noGrp="1"/>
          </p:cNvSpPr>
          <p:nvPr>
            <p:ph type="ftr" sz="quarter" idx="10"/>
          </p:nvPr>
        </p:nvSpPr>
        <p:spPr/>
        <p:txBody>
          <a:bodyPr/>
          <a:lstStyle/>
          <a:p>
            <a:r>
              <a:rPr lang="en-US"/>
              <a:t>TCP/IP Protocol Suite</a:t>
            </a:r>
          </a:p>
        </p:txBody>
      </p:sp>
      <p:sp>
        <p:nvSpPr>
          <p:cNvPr id="12" name="Slide Number Placeholder 2"/>
          <p:cNvSpPr>
            <a:spLocks noGrp="1"/>
          </p:cNvSpPr>
          <p:nvPr>
            <p:ph type="sldNum" sz="quarter" idx="11"/>
          </p:nvPr>
        </p:nvSpPr>
        <p:spPr/>
        <p:txBody>
          <a:bodyPr/>
          <a:lstStyle/>
          <a:p>
            <a:fld id="{FF371A48-FC90-4BC5-BE5F-1465F6A80BAC}" type="slidenum">
              <a:rPr lang="en-US"/>
              <a:pPr/>
              <a:t>31</a:t>
            </a:fld>
            <a:endParaRPr lang="en-US"/>
          </a:p>
        </p:txBody>
      </p:sp>
      <p:sp>
        <p:nvSpPr>
          <p:cNvPr id="604162"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19.10</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Country domains</a:t>
            </a:r>
          </a:p>
        </p:txBody>
      </p:sp>
      <p:sp>
        <p:nvSpPr>
          <p:cNvPr id="604163"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416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4165"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416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416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4168"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416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 name="Rectangle 1"/>
          <p:cNvSpPr/>
          <p:nvPr/>
        </p:nvSpPr>
        <p:spPr>
          <a:xfrm>
            <a:off x="129508" y="1047630"/>
            <a:ext cx="8817642" cy="1815882"/>
          </a:xfrm>
          <a:prstGeom prst="rect">
            <a:avLst/>
          </a:prstGeom>
        </p:spPr>
        <p:txBody>
          <a:bodyPr wrap="square">
            <a:spAutoFit/>
          </a:bodyPr>
          <a:lstStyle/>
          <a:p>
            <a:pPr algn="just"/>
            <a:r>
              <a:rPr lang="en-US" sz="1600" b="0" dirty="0"/>
              <a:t>Country domains uses</a:t>
            </a:r>
            <a:r>
              <a:rPr lang="en-US" sz="1600" b="0" dirty="0">
                <a:solidFill>
                  <a:srgbClr val="FF0000"/>
                </a:solidFill>
              </a:rPr>
              <a:t> two-character </a:t>
            </a:r>
            <a:r>
              <a:rPr lang="en-US" sz="1600" b="0" dirty="0"/>
              <a:t>country abbreviations (us for United States). </a:t>
            </a:r>
          </a:p>
          <a:p>
            <a:pPr algn="just"/>
            <a:endParaRPr lang="en-US" sz="1600" b="0" dirty="0"/>
          </a:p>
          <a:p>
            <a:pPr algn="just"/>
            <a:r>
              <a:rPr lang="en-US" sz="1600" b="0" dirty="0"/>
              <a:t>Second labels can be organizational, or can be more specific, national designations. </a:t>
            </a:r>
          </a:p>
          <a:p>
            <a:pPr algn="just"/>
            <a:endParaRPr lang="en-US" sz="1600" b="0" dirty="0"/>
          </a:p>
          <a:p>
            <a:pPr algn="just"/>
            <a:r>
              <a:rPr lang="en-US" sz="1600" b="0" dirty="0"/>
              <a:t>Example: United States uses state abbreviations as a sub-division of us (e.g., ca.us.).</a:t>
            </a:r>
          </a:p>
          <a:p>
            <a:pPr algn="just"/>
            <a:endParaRPr lang="en-US" sz="1600" b="0" dirty="0"/>
          </a:p>
          <a:p>
            <a:pPr algn="just"/>
            <a:r>
              <a:rPr lang="en-US" sz="1600" b="0" dirty="0"/>
              <a:t> </a:t>
            </a:r>
            <a:r>
              <a:rPr lang="en-US" sz="1400" b="0" dirty="0"/>
              <a:t>Address </a:t>
            </a:r>
            <a:r>
              <a:rPr lang="en-US" sz="1400" b="0" dirty="0">
                <a:solidFill>
                  <a:srgbClr val="FF0000"/>
                </a:solidFill>
              </a:rPr>
              <a:t>anza.cup.ca.us</a:t>
            </a:r>
            <a:r>
              <a:rPr lang="en-US" sz="1400" b="0" dirty="0"/>
              <a:t> can be translated to </a:t>
            </a:r>
            <a:r>
              <a:rPr lang="en-US" sz="1400" b="0" dirty="0">
                <a:solidFill>
                  <a:srgbClr val="FF0000"/>
                </a:solidFill>
              </a:rPr>
              <a:t>Anza College in Cupertino in California in United States.</a:t>
            </a:r>
          </a:p>
        </p:txBody>
      </p:sp>
      <p:sp>
        <p:nvSpPr>
          <p:cNvPr id="3" name="Rectangle 2"/>
          <p:cNvSpPr/>
          <p:nvPr/>
        </p:nvSpPr>
        <p:spPr>
          <a:xfrm>
            <a:off x="1307817" y="582613"/>
            <a:ext cx="2480166" cy="400110"/>
          </a:xfrm>
          <a:prstGeom prst="rect">
            <a:avLst/>
          </a:prstGeom>
        </p:spPr>
        <p:txBody>
          <a:bodyPr wrap="none">
            <a:spAutoFit/>
          </a:bodyPr>
          <a:lstStyle/>
          <a:p>
            <a:r>
              <a:rPr lang="en-US" sz="2000" dirty="0"/>
              <a:t>Country Domains </a:t>
            </a:r>
          </a:p>
        </p:txBody>
      </p:sp>
      <p:pic>
        <p:nvPicPr>
          <p:cNvPr id="14"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0" y="2872110"/>
            <a:ext cx="4876800" cy="3660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p:cNvSpPr>
            <a:spLocks noGrp="1"/>
          </p:cNvSpPr>
          <p:nvPr>
            <p:ph type="ftr" sz="quarter" idx="10"/>
          </p:nvPr>
        </p:nvSpPr>
        <p:spPr/>
        <p:txBody>
          <a:bodyPr/>
          <a:lstStyle/>
          <a:p>
            <a:r>
              <a:rPr lang="en-US"/>
              <a:t>TCP/IP Protocol Suite</a:t>
            </a:r>
          </a:p>
        </p:txBody>
      </p:sp>
      <p:sp>
        <p:nvSpPr>
          <p:cNvPr id="12" name="Slide Number Placeholder 2"/>
          <p:cNvSpPr>
            <a:spLocks noGrp="1"/>
          </p:cNvSpPr>
          <p:nvPr>
            <p:ph type="sldNum" sz="quarter" idx="11"/>
          </p:nvPr>
        </p:nvSpPr>
        <p:spPr/>
        <p:txBody>
          <a:bodyPr/>
          <a:lstStyle/>
          <a:p>
            <a:fld id="{5AC6B9BE-596D-420B-9CFC-36172D2A4184}" type="slidenum">
              <a:rPr lang="en-US"/>
              <a:pPr/>
              <a:t>32</a:t>
            </a:fld>
            <a:endParaRPr lang="en-US" dirty="0"/>
          </a:p>
        </p:txBody>
      </p:sp>
      <p:sp>
        <p:nvSpPr>
          <p:cNvPr id="60621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621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621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621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621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621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621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 name="Rectangle 1"/>
          <p:cNvSpPr/>
          <p:nvPr/>
        </p:nvSpPr>
        <p:spPr>
          <a:xfrm>
            <a:off x="114610" y="1103426"/>
            <a:ext cx="8724590" cy="5078313"/>
          </a:xfrm>
          <a:prstGeom prst="rect">
            <a:avLst/>
          </a:prstGeom>
        </p:spPr>
        <p:txBody>
          <a:bodyPr wrap="square">
            <a:spAutoFit/>
          </a:bodyPr>
          <a:lstStyle/>
          <a:p>
            <a:pPr algn="just"/>
            <a:r>
              <a:rPr lang="en-US" b="0" dirty="0">
                <a:solidFill>
                  <a:srgbClr val="FF0000"/>
                </a:solidFill>
              </a:rPr>
              <a:t>Used to map an address to a name</a:t>
            </a:r>
            <a:r>
              <a:rPr lang="en-US" b="0" dirty="0"/>
              <a:t>. </a:t>
            </a:r>
          </a:p>
          <a:p>
            <a:pPr algn="just"/>
            <a:endParaRPr lang="en-US" b="0" dirty="0"/>
          </a:p>
          <a:p>
            <a:pPr algn="just"/>
            <a:r>
              <a:rPr lang="en-US" b="0" dirty="0"/>
              <a:t>This happen, when a server has received a request from a client to do a task. </a:t>
            </a:r>
          </a:p>
          <a:p>
            <a:pPr algn="just"/>
            <a:endParaRPr lang="en-US" b="0" dirty="0"/>
          </a:p>
          <a:p>
            <a:pPr algn="just"/>
            <a:r>
              <a:rPr lang="en-US" b="0" dirty="0"/>
              <a:t>The server has a file that contains a list of authorized clients, only the IP address of the client  is listed. </a:t>
            </a:r>
          </a:p>
          <a:p>
            <a:pPr algn="just"/>
            <a:endParaRPr lang="en-US" b="0" dirty="0"/>
          </a:p>
          <a:p>
            <a:pPr algn="just"/>
            <a:r>
              <a:rPr lang="en-US" b="0" dirty="0"/>
              <a:t>The server asks its resolver to send a query to the DNS server to map an address to a name to determine if the client is on the authorized list. </a:t>
            </a:r>
          </a:p>
          <a:p>
            <a:pPr algn="just"/>
            <a:endParaRPr lang="en-US" b="0" dirty="0"/>
          </a:p>
          <a:p>
            <a:pPr algn="just"/>
            <a:r>
              <a:rPr lang="en-US" b="0" dirty="0">
                <a:solidFill>
                  <a:srgbClr val="FF0000"/>
                </a:solidFill>
              </a:rPr>
              <a:t>This type of query is called an inverse or pointer (PTR) query. </a:t>
            </a:r>
          </a:p>
          <a:p>
            <a:pPr algn="just"/>
            <a:endParaRPr lang="en-US" b="0" dirty="0"/>
          </a:p>
          <a:p>
            <a:pPr marL="285750" indent="-285750" algn="just">
              <a:buFont typeface="Arial" panose="020B0604020202020204" pitchFamily="34" charset="0"/>
              <a:buChar char="•"/>
            </a:pPr>
            <a:r>
              <a:rPr lang="en-US" sz="1600" b="0" dirty="0"/>
              <a:t>To handle a pointer query, inverse domain is added to the domain name space with the first-level node called </a:t>
            </a:r>
            <a:r>
              <a:rPr lang="en-US" sz="1600" b="0" dirty="0" err="1">
                <a:solidFill>
                  <a:srgbClr val="FF0000"/>
                </a:solidFill>
              </a:rPr>
              <a:t>arpa</a:t>
            </a:r>
            <a:r>
              <a:rPr lang="en-US" sz="1600" b="0" dirty="0">
                <a:solidFill>
                  <a:srgbClr val="FF0000"/>
                </a:solidFill>
              </a:rPr>
              <a:t>. </a:t>
            </a:r>
          </a:p>
          <a:p>
            <a:pPr marL="285750" indent="-285750" algn="just">
              <a:buFont typeface="Arial" panose="020B0604020202020204" pitchFamily="34" charset="0"/>
              <a:buChar char="•"/>
            </a:pPr>
            <a:endParaRPr lang="en-US" sz="1600" b="0" dirty="0"/>
          </a:p>
          <a:p>
            <a:pPr marL="285750" indent="-285750" algn="just">
              <a:buFont typeface="Arial" panose="020B0604020202020204" pitchFamily="34" charset="0"/>
              <a:buChar char="•"/>
            </a:pPr>
            <a:r>
              <a:rPr lang="en-US" sz="1600" b="0" dirty="0"/>
              <a:t>second level is also one single node named </a:t>
            </a:r>
            <a:r>
              <a:rPr lang="en-US" sz="1600" b="0" dirty="0">
                <a:solidFill>
                  <a:srgbClr val="FF0000"/>
                </a:solidFill>
              </a:rPr>
              <a:t>in-</a:t>
            </a:r>
            <a:r>
              <a:rPr lang="en-US" sz="1600" b="0" dirty="0" err="1">
                <a:solidFill>
                  <a:srgbClr val="FF0000"/>
                </a:solidFill>
              </a:rPr>
              <a:t>addr</a:t>
            </a:r>
            <a:r>
              <a:rPr lang="en-US" sz="1600" b="0" dirty="0"/>
              <a:t> (for inverse address).</a:t>
            </a:r>
          </a:p>
          <a:p>
            <a:pPr marL="285750" indent="-285750" algn="just">
              <a:buFont typeface="Arial" panose="020B0604020202020204" pitchFamily="34" charset="0"/>
              <a:buChar char="•"/>
            </a:pPr>
            <a:endParaRPr lang="en-US" sz="1600" b="0" dirty="0"/>
          </a:p>
          <a:p>
            <a:pPr marL="285750" indent="-285750" algn="just">
              <a:buFont typeface="Arial" panose="020B0604020202020204" pitchFamily="34" charset="0"/>
              <a:buChar char="•"/>
            </a:pPr>
            <a:r>
              <a:rPr lang="en-US" sz="1600" b="0" dirty="0"/>
              <a:t> The rest of the domain defines IP addresses.</a:t>
            </a:r>
          </a:p>
        </p:txBody>
      </p:sp>
      <p:sp>
        <p:nvSpPr>
          <p:cNvPr id="3" name="Rectangle 2"/>
          <p:cNvSpPr/>
          <p:nvPr/>
        </p:nvSpPr>
        <p:spPr>
          <a:xfrm>
            <a:off x="1346200" y="584624"/>
            <a:ext cx="2310248" cy="400110"/>
          </a:xfrm>
          <a:prstGeom prst="rect">
            <a:avLst/>
          </a:prstGeom>
        </p:spPr>
        <p:txBody>
          <a:bodyPr wrap="none">
            <a:spAutoFit/>
          </a:bodyPr>
          <a:lstStyle/>
          <a:p>
            <a:r>
              <a:rPr lang="en-US" sz="2000" dirty="0"/>
              <a:t>Inverse Domain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p:cNvSpPr>
            <a:spLocks noGrp="1"/>
          </p:cNvSpPr>
          <p:nvPr>
            <p:ph type="ftr" sz="quarter" idx="10"/>
          </p:nvPr>
        </p:nvSpPr>
        <p:spPr/>
        <p:txBody>
          <a:bodyPr/>
          <a:lstStyle/>
          <a:p>
            <a:r>
              <a:rPr lang="en-US"/>
              <a:t>TCP/IP Protocol Suite</a:t>
            </a:r>
          </a:p>
        </p:txBody>
      </p:sp>
      <p:sp>
        <p:nvSpPr>
          <p:cNvPr id="12" name="Slide Number Placeholder 2"/>
          <p:cNvSpPr>
            <a:spLocks noGrp="1"/>
          </p:cNvSpPr>
          <p:nvPr>
            <p:ph type="sldNum" sz="quarter" idx="11"/>
          </p:nvPr>
        </p:nvSpPr>
        <p:spPr/>
        <p:txBody>
          <a:bodyPr/>
          <a:lstStyle/>
          <a:p>
            <a:fld id="{5AC6B9BE-596D-420B-9CFC-36172D2A4184}" type="slidenum">
              <a:rPr lang="en-US"/>
              <a:pPr/>
              <a:t>33</a:t>
            </a:fld>
            <a:endParaRPr lang="en-US"/>
          </a:p>
        </p:txBody>
      </p:sp>
      <p:sp>
        <p:nvSpPr>
          <p:cNvPr id="606210"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19.11</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Inverse domain</a:t>
            </a:r>
          </a:p>
        </p:txBody>
      </p:sp>
      <p:sp>
        <p:nvSpPr>
          <p:cNvPr id="60621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621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621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621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621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621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621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 name="Rectangle 1"/>
          <p:cNvSpPr/>
          <p:nvPr/>
        </p:nvSpPr>
        <p:spPr>
          <a:xfrm>
            <a:off x="88901" y="1119723"/>
            <a:ext cx="8580437" cy="1569660"/>
          </a:xfrm>
          <a:prstGeom prst="rect">
            <a:avLst/>
          </a:prstGeom>
        </p:spPr>
        <p:txBody>
          <a:bodyPr wrap="square">
            <a:spAutoFit/>
          </a:bodyPr>
          <a:lstStyle/>
          <a:p>
            <a:pPr algn="just"/>
            <a:r>
              <a:rPr lang="en-US" sz="1600" b="0" dirty="0"/>
              <a:t>The servers that handle the inverse domain are also hierarchical. </a:t>
            </a:r>
          </a:p>
          <a:p>
            <a:pPr algn="just"/>
            <a:endParaRPr lang="en-US" sz="1600" b="0" dirty="0"/>
          </a:p>
          <a:p>
            <a:pPr algn="just"/>
            <a:r>
              <a:rPr lang="en-US" sz="1600" b="0" dirty="0"/>
              <a:t>This means the </a:t>
            </a:r>
            <a:r>
              <a:rPr lang="en-US" sz="1600" b="0" dirty="0" err="1">
                <a:solidFill>
                  <a:srgbClr val="FF0000"/>
                </a:solidFill>
              </a:rPr>
              <a:t>netid</a:t>
            </a:r>
            <a:r>
              <a:rPr lang="en-US" sz="1600" b="0" dirty="0"/>
              <a:t> part of the address should be at a higher level than the </a:t>
            </a:r>
            <a:r>
              <a:rPr lang="en-US" sz="1600" b="0" dirty="0" err="1">
                <a:solidFill>
                  <a:srgbClr val="FF0000"/>
                </a:solidFill>
              </a:rPr>
              <a:t>subnetid</a:t>
            </a:r>
            <a:r>
              <a:rPr lang="en-US" sz="1600" b="0" dirty="0">
                <a:solidFill>
                  <a:srgbClr val="FF0000"/>
                </a:solidFill>
              </a:rPr>
              <a:t> part</a:t>
            </a:r>
            <a:r>
              <a:rPr lang="en-US" sz="1600" b="0" dirty="0"/>
              <a:t>, and the </a:t>
            </a:r>
            <a:r>
              <a:rPr lang="en-US" sz="1600" b="0" dirty="0" err="1"/>
              <a:t>subnetid</a:t>
            </a:r>
            <a:r>
              <a:rPr lang="en-US" sz="1600" b="0" dirty="0"/>
              <a:t> part higher than the </a:t>
            </a:r>
            <a:r>
              <a:rPr lang="en-US" sz="1600" b="0" dirty="0" err="1">
                <a:solidFill>
                  <a:srgbClr val="FF0000"/>
                </a:solidFill>
              </a:rPr>
              <a:t>hostid</a:t>
            </a:r>
            <a:r>
              <a:rPr lang="en-US" sz="1600" b="0" dirty="0">
                <a:solidFill>
                  <a:srgbClr val="FF0000"/>
                </a:solidFill>
              </a:rPr>
              <a:t> part. </a:t>
            </a:r>
          </a:p>
          <a:p>
            <a:pPr algn="just"/>
            <a:endParaRPr lang="en-US" sz="1600" b="0" dirty="0"/>
          </a:p>
          <a:p>
            <a:pPr algn="just"/>
            <a:r>
              <a:rPr lang="en-US" sz="1600" b="0" dirty="0"/>
              <a:t>IP address such as 132.34.45.121 is read as 121.45.34.132.in-addr. </a:t>
            </a:r>
            <a:r>
              <a:rPr lang="en-US" sz="1600" b="0" dirty="0" err="1"/>
              <a:t>arpa</a:t>
            </a:r>
            <a:r>
              <a:rPr lang="en-US" sz="1600" b="0" dirty="0"/>
              <a:t>. </a:t>
            </a:r>
          </a:p>
        </p:txBody>
      </p:sp>
      <p:sp>
        <p:nvSpPr>
          <p:cNvPr id="3" name="Rectangle 2"/>
          <p:cNvSpPr/>
          <p:nvPr/>
        </p:nvSpPr>
        <p:spPr>
          <a:xfrm>
            <a:off x="1346200" y="572035"/>
            <a:ext cx="2310248" cy="400110"/>
          </a:xfrm>
          <a:prstGeom prst="rect">
            <a:avLst/>
          </a:prstGeom>
        </p:spPr>
        <p:txBody>
          <a:bodyPr wrap="none">
            <a:spAutoFit/>
          </a:bodyPr>
          <a:lstStyle/>
          <a:p>
            <a:r>
              <a:rPr lang="en-US" sz="2000" dirty="0"/>
              <a:t>Inverse Domain </a:t>
            </a:r>
          </a:p>
        </p:txBody>
      </p:sp>
      <p:pic>
        <p:nvPicPr>
          <p:cNvPr id="14"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7981" y="2689383"/>
            <a:ext cx="3237359" cy="3762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12811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p:cNvSpPr>
            <a:spLocks noGrp="1"/>
          </p:cNvSpPr>
          <p:nvPr>
            <p:ph type="ftr" sz="quarter" idx="10"/>
          </p:nvPr>
        </p:nvSpPr>
        <p:spPr/>
        <p:txBody>
          <a:bodyPr/>
          <a:lstStyle/>
          <a:p>
            <a:r>
              <a:rPr lang="en-US"/>
              <a:t>TCP/IP Protocol Suite</a:t>
            </a:r>
          </a:p>
        </p:txBody>
      </p:sp>
      <p:sp>
        <p:nvSpPr>
          <p:cNvPr id="12" name="Slide Number Placeholder 2"/>
          <p:cNvSpPr>
            <a:spLocks noGrp="1"/>
          </p:cNvSpPr>
          <p:nvPr>
            <p:ph type="sldNum" sz="quarter" idx="11"/>
          </p:nvPr>
        </p:nvSpPr>
        <p:spPr/>
        <p:txBody>
          <a:bodyPr/>
          <a:lstStyle/>
          <a:p>
            <a:fld id="{5AC6B9BE-596D-420B-9CFC-36172D2A4184}" type="slidenum">
              <a:rPr lang="en-US"/>
              <a:pPr/>
              <a:t>34</a:t>
            </a:fld>
            <a:endParaRPr lang="en-US"/>
          </a:p>
        </p:txBody>
      </p:sp>
      <p:sp>
        <p:nvSpPr>
          <p:cNvPr id="60621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621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621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621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621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621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621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 name="Rectangle 1"/>
          <p:cNvSpPr/>
          <p:nvPr/>
        </p:nvSpPr>
        <p:spPr>
          <a:xfrm>
            <a:off x="356394" y="1228725"/>
            <a:ext cx="8296654" cy="2308324"/>
          </a:xfrm>
          <a:prstGeom prst="rect">
            <a:avLst/>
          </a:prstGeom>
        </p:spPr>
        <p:txBody>
          <a:bodyPr wrap="square">
            <a:spAutoFit/>
          </a:bodyPr>
          <a:lstStyle/>
          <a:p>
            <a:pPr algn="just"/>
            <a:r>
              <a:rPr lang="en-US" b="0" dirty="0"/>
              <a:t>How are the new domains added to DNS? </a:t>
            </a:r>
          </a:p>
          <a:p>
            <a:pPr algn="just"/>
            <a:endParaRPr lang="en-US" b="0" dirty="0"/>
          </a:p>
          <a:p>
            <a:pPr algn="just"/>
            <a:r>
              <a:rPr lang="en-US" b="0" dirty="0"/>
              <a:t>This is done through a registrar, a commercial entity accredited by ICANN. </a:t>
            </a:r>
          </a:p>
          <a:p>
            <a:pPr algn="just"/>
            <a:endParaRPr lang="en-US" b="0" dirty="0"/>
          </a:p>
          <a:p>
            <a:pPr algn="just"/>
            <a:r>
              <a:rPr lang="en-US" b="0" dirty="0"/>
              <a:t>A registrar first verifies that the requested </a:t>
            </a:r>
            <a:r>
              <a:rPr lang="en-US" b="0" dirty="0">
                <a:solidFill>
                  <a:srgbClr val="FF0000"/>
                </a:solidFill>
              </a:rPr>
              <a:t>domain name </a:t>
            </a:r>
            <a:r>
              <a:rPr lang="en-US" b="0" dirty="0"/>
              <a:t>is unique and then enters it into the DNS database. </a:t>
            </a:r>
          </a:p>
          <a:p>
            <a:pPr algn="just"/>
            <a:endParaRPr lang="en-US" b="0" dirty="0"/>
          </a:p>
          <a:p>
            <a:pPr algn="just"/>
            <a:r>
              <a:rPr lang="en-US" b="0" dirty="0"/>
              <a:t>A fee is charged.</a:t>
            </a:r>
          </a:p>
        </p:txBody>
      </p:sp>
      <p:sp>
        <p:nvSpPr>
          <p:cNvPr id="3" name="Rectangle 2"/>
          <p:cNvSpPr/>
          <p:nvPr/>
        </p:nvSpPr>
        <p:spPr>
          <a:xfrm>
            <a:off x="1349612" y="635556"/>
            <a:ext cx="1324402" cy="369332"/>
          </a:xfrm>
          <a:prstGeom prst="rect">
            <a:avLst/>
          </a:prstGeom>
        </p:spPr>
        <p:txBody>
          <a:bodyPr wrap="none">
            <a:spAutoFit/>
          </a:bodyPr>
          <a:lstStyle/>
          <a:p>
            <a:r>
              <a:rPr lang="en-US" dirty="0"/>
              <a:t>Registrar </a:t>
            </a:r>
          </a:p>
        </p:txBody>
      </p:sp>
    </p:spTree>
    <p:extLst>
      <p:ext uri="{BB962C8B-B14F-4D97-AF65-F5344CB8AC3E}">
        <p14:creationId xmlns:p14="http://schemas.microsoft.com/office/powerpoint/2010/main" val="32624527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1"/>
          <p:cNvSpPr>
            <a:spLocks noGrp="1"/>
          </p:cNvSpPr>
          <p:nvPr>
            <p:ph type="ftr" sz="quarter" idx="10"/>
          </p:nvPr>
        </p:nvSpPr>
        <p:spPr/>
        <p:txBody>
          <a:bodyPr/>
          <a:lstStyle/>
          <a:p>
            <a:r>
              <a:rPr lang="en-US"/>
              <a:t>TCP/IP Protocol Suite</a:t>
            </a:r>
          </a:p>
        </p:txBody>
      </p:sp>
      <p:sp>
        <p:nvSpPr>
          <p:cNvPr id="7" name="Slide Number Placeholder 2"/>
          <p:cNvSpPr>
            <a:spLocks noGrp="1"/>
          </p:cNvSpPr>
          <p:nvPr>
            <p:ph type="sldNum" sz="quarter" idx="11"/>
          </p:nvPr>
        </p:nvSpPr>
        <p:spPr/>
        <p:txBody>
          <a:bodyPr/>
          <a:lstStyle/>
          <a:p>
            <a:fld id="{D523A227-2A5E-404A-AE5A-7EC85C7CA8F0}" type="slidenum">
              <a:rPr lang="en-US"/>
              <a:pPr/>
              <a:t>35</a:t>
            </a:fld>
            <a:endParaRPr lang="en-US"/>
          </a:p>
        </p:txBody>
      </p:sp>
      <p:sp>
        <p:nvSpPr>
          <p:cNvPr id="677890"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effectLst>
                <a:outerShdw blurRad="38100" dist="38100" dir="2700000" algn="tl">
                  <a:srgbClr val="FFFFFF"/>
                </a:outerShdw>
              </a:effectLst>
              <a:latin typeface="Times New Roman" panose="02020603050405020304" pitchFamily="18" charset="0"/>
            </a:endParaRPr>
          </a:p>
        </p:txBody>
      </p:sp>
      <p:sp>
        <p:nvSpPr>
          <p:cNvPr id="677891" name="Text Box 3"/>
          <p:cNvSpPr txBox="1">
            <a:spLocks noChangeArrowheads="1"/>
          </p:cNvSpPr>
          <p:nvPr/>
        </p:nvSpPr>
        <p:spPr bwMode="auto">
          <a:xfrm>
            <a:off x="228600" y="355600"/>
            <a:ext cx="43084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a:solidFill>
                  <a:schemeClr val="bg1"/>
                </a:solidFill>
                <a:latin typeface="Times" panose="02020603050405020304" pitchFamily="18" charset="0"/>
              </a:rPr>
              <a:t>19-4  RESOLUTION</a:t>
            </a:r>
          </a:p>
        </p:txBody>
      </p:sp>
      <p:sp>
        <p:nvSpPr>
          <p:cNvPr id="67789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atin typeface="Times New Roman" panose="02020603050405020304" pitchFamily="18" charset="0"/>
            </a:endParaRPr>
          </a:p>
        </p:txBody>
      </p:sp>
      <p:sp>
        <p:nvSpPr>
          <p:cNvPr id="677893" name="Rectangle 5"/>
          <p:cNvSpPr>
            <a:spLocks noChangeArrowheads="1"/>
          </p:cNvSpPr>
          <p:nvPr/>
        </p:nvSpPr>
        <p:spPr bwMode="auto">
          <a:xfrm>
            <a:off x="269875" y="1828800"/>
            <a:ext cx="85344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000" b="0" dirty="0">
                <a:latin typeface="+mn-lt"/>
              </a:rPr>
              <a:t>Mapping a name to an address or an address to a name is called name-address resolution.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bg>
      <p:bgPr>
        <a:gradFill rotWithShape="0">
          <a:gsLst>
            <a:gs pos="0">
              <a:srgbClr val="FFFF99"/>
            </a:gs>
            <a:gs pos="100000">
              <a:srgbClr val="FFFF99">
                <a:gamma/>
                <a:shade val="46275"/>
                <a:invGamma/>
              </a:srgbClr>
            </a:gs>
          </a:gsLst>
          <a:lin ang="0" scaled="1"/>
        </a:gradFill>
        <a:effectLst/>
      </p:bgPr>
    </p:bg>
    <p:spTree>
      <p:nvGrpSpPr>
        <p:cNvPr id="1" name=""/>
        <p:cNvGrpSpPr/>
        <p:nvPr/>
      </p:nvGrpSpPr>
      <p:grpSpPr>
        <a:xfrm>
          <a:off x="0" y="0"/>
          <a:ext cx="0" cy="0"/>
          <a:chOff x="0" y="0"/>
          <a:chExt cx="0" cy="0"/>
        </a:xfrm>
      </p:grpSpPr>
      <p:sp>
        <p:nvSpPr>
          <p:cNvPr id="5" name="Footer Placeholder 1"/>
          <p:cNvSpPr>
            <a:spLocks noGrp="1"/>
          </p:cNvSpPr>
          <p:nvPr>
            <p:ph type="ftr" sz="quarter" idx="10"/>
          </p:nvPr>
        </p:nvSpPr>
        <p:spPr/>
        <p:txBody>
          <a:bodyPr/>
          <a:lstStyle/>
          <a:p>
            <a:r>
              <a:rPr lang="en-US"/>
              <a:t>TCP/IP Protocol Suite</a:t>
            </a:r>
          </a:p>
        </p:txBody>
      </p:sp>
      <p:sp>
        <p:nvSpPr>
          <p:cNvPr id="6" name="Slide Number Placeholder 2"/>
          <p:cNvSpPr>
            <a:spLocks noGrp="1"/>
          </p:cNvSpPr>
          <p:nvPr>
            <p:ph type="sldNum" sz="quarter" idx="11"/>
          </p:nvPr>
        </p:nvSpPr>
        <p:spPr/>
        <p:txBody>
          <a:bodyPr/>
          <a:lstStyle/>
          <a:p>
            <a:fld id="{38158F13-9443-48F3-A1FF-F1479964254B}" type="slidenum">
              <a:rPr lang="en-US"/>
              <a:pPr/>
              <a:t>36</a:t>
            </a:fld>
            <a:endParaRPr lang="en-US"/>
          </a:p>
        </p:txBody>
      </p:sp>
      <p:sp>
        <p:nvSpPr>
          <p:cNvPr id="679939" name="Text Box 3"/>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atin typeface="Times New Roman" panose="02020603050405020304" pitchFamily="18" charset="0"/>
            </a:endParaRPr>
          </a:p>
        </p:txBody>
      </p:sp>
      <p:sp>
        <p:nvSpPr>
          <p:cNvPr id="679940" name="Rectangle 4"/>
          <p:cNvSpPr>
            <a:spLocks noChangeArrowheads="1"/>
          </p:cNvSpPr>
          <p:nvPr/>
        </p:nvSpPr>
        <p:spPr bwMode="auto">
          <a:xfrm>
            <a:off x="304800" y="989013"/>
            <a:ext cx="8382000" cy="308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spcAft>
                <a:spcPct val="10000"/>
              </a:spcAft>
              <a:buClr>
                <a:schemeClr val="tx1"/>
              </a:buClr>
              <a:buSzPct val="117000"/>
              <a:buFont typeface="Wingdings" panose="05000000000000000000" pitchFamily="2" charset="2"/>
              <a:buChar char="ü"/>
            </a:pPr>
            <a:r>
              <a:rPr lang="en-US" sz="2800" dirty="0">
                <a:solidFill>
                  <a:srgbClr val="0033CC"/>
                </a:solidFill>
                <a:latin typeface="Times New Roman" panose="02020603050405020304" pitchFamily="18" charset="0"/>
              </a:rPr>
              <a:t> Resolver</a:t>
            </a:r>
          </a:p>
          <a:p>
            <a:pPr>
              <a:spcBef>
                <a:spcPct val="10000"/>
              </a:spcBef>
              <a:spcAft>
                <a:spcPct val="10000"/>
              </a:spcAft>
              <a:buClr>
                <a:schemeClr val="tx1"/>
              </a:buClr>
              <a:buSzPct val="117000"/>
              <a:buFont typeface="Wingdings" panose="05000000000000000000" pitchFamily="2" charset="2"/>
              <a:buChar char="ü"/>
            </a:pPr>
            <a:r>
              <a:rPr lang="en-US" sz="2800" dirty="0">
                <a:solidFill>
                  <a:srgbClr val="0033CC"/>
                </a:solidFill>
                <a:latin typeface="Times New Roman" panose="02020603050405020304" pitchFamily="18" charset="0"/>
              </a:rPr>
              <a:t> Mapping Names to Addresses</a:t>
            </a:r>
          </a:p>
          <a:p>
            <a:pPr>
              <a:spcBef>
                <a:spcPct val="10000"/>
              </a:spcBef>
              <a:spcAft>
                <a:spcPct val="10000"/>
              </a:spcAft>
              <a:buClr>
                <a:schemeClr val="tx1"/>
              </a:buClr>
              <a:buSzPct val="117000"/>
              <a:buFont typeface="Wingdings" panose="05000000000000000000" pitchFamily="2" charset="2"/>
              <a:buChar char="ü"/>
            </a:pPr>
            <a:r>
              <a:rPr lang="en-US" sz="2800" dirty="0">
                <a:solidFill>
                  <a:srgbClr val="0033CC"/>
                </a:solidFill>
                <a:latin typeface="Times New Roman" panose="02020603050405020304" pitchFamily="18" charset="0"/>
              </a:rPr>
              <a:t> Mapping Addresses to Names</a:t>
            </a:r>
          </a:p>
          <a:p>
            <a:pPr>
              <a:spcBef>
                <a:spcPct val="10000"/>
              </a:spcBef>
              <a:spcAft>
                <a:spcPct val="10000"/>
              </a:spcAft>
              <a:buClr>
                <a:schemeClr val="tx1"/>
              </a:buClr>
              <a:buSzPct val="117000"/>
              <a:buFont typeface="Wingdings" panose="05000000000000000000" pitchFamily="2" charset="2"/>
              <a:buChar char="ü"/>
            </a:pPr>
            <a:r>
              <a:rPr lang="en-US" sz="2800" dirty="0">
                <a:solidFill>
                  <a:srgbClr val="0033CC"/>
                </a:solidFill>
                <a:latin typeface="Times New Roman" panose="02020603050405020304" pitchFamily="18" charset="0"/>
              </a:rPr>
              <a:t> Recursive Resolution</a:t>
            </a:r>
          </a:p>
          <a:p>
            <a:pPr>
              <a:spcBef>
                <a:spcPct val="10000"/>
              </a:spcBef>
              <a:spcAft>
                <a:spcPct val="10000"/>
              </a:spcAft>
              <a:buClr>
                <a:schemeClr val="tx1"/>
              </a:buClr>
              <a:buSzPct val="117000"/>
              <a:buFont typeface="Wingdings" panose="05000000000000000000" pitchFamily="2" charset="2"/>
              <a:buChar char="ü"/>
            </a:pPr>
            <a:r>
              <a:rPr lang="en-US" sz="2800" dirty="0">
                <a:solidFill>
                  <a:srgbClr val="0033CC"/>
                </a:solidFill>
                <a:latin typeface="Times New Roman" panose="02020603050405020304" pitchFamily="18" charset="0"/>
              </a:rPr>
              <a:t> Iterative Resolution</a:t>
            </a:r>
          </a:p>
          <a:p>
            <a:pPr>
              <a:spcBef>
                <a:spcPct val="10000"/>
              </a:spcBef>
              <a:spcAft>
                <a:spcPct val="10000"/>
              </a:spcAft>
              <a:buClr>
                <a:schemeClr val="tx1"/>
              </a:buClr>
              <a:buSzPct val="117000"/>
              <a:buFont typeface="Wingdings" panose="05000000000000000000" pitchFamily="2" charset="2"/>
              <a:buChar char="ü"/>
            </a:pPr>
            <a:r>
              <a:rPr lang="en-US" sz="2800" dirty="0">
                <a:solidFill>
                  <a:srgbClr val="0033CC"/>
                </a:solidFill>
                <a:latin typeface="Times New Roman" panose="02020603050405020304" pitchFamily="18" charset="0"/>
              </a:rPr>
              <a:t> Caching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679940"/>
                                        </p:tgtEl>
                                        <p:attrNameLst>
                                          <p:attrName>style.visibility</p:attrName>
                                        </p:attrNameLst>
                                      </p:cBhvr>
                                      <p:to>
                                        <p:strVal val="visible"/>
                                      </p:to>
                                    </p:set>
                                    <p:animEffect transition="in" filter="wipe(up)">
                                      <p:cBhvr>
                                        <p:cTn id="7" dur="10"/>
                                        <p:tgtEl>
                                          <p:spTgt spid="679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94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1"/>
          <p:cNvSpPr>
            <a:spLocks noGrp="1"/>
          </p:cNvSpPr>
          <p:nvPr>
            <p:ph type="ftr" sz="quarter" idx="10"/>
          </p:nvPr>
        </p:nvSpPr>
        <p:spPr/>
        <p:txBody>
          <a:bodyPr/>
          <a:lstStyle/>
          <a:p>
            <a:r>
              <a:rPr lang="en-US"/>
              <a:t>TCP/IP Protocol Suite</a:t>
            </a:r>
          </a:p>
        </p:txBody>
      </p:sp>
      <p:sp>
        <p:nvSpPr>
          <p:cNvPr id="22" name="Slide Number Placeholder 2"/>
          <p:cNvSpPr>
            <a:spLocks noGrp="1"/>
          </p:cNvSpPr>
          <p:nvPr>
            <p:ph type="sldNum" sz="quarter" idx="11"/>
          </p:nvPr>
        </p:nvSpPr>
        <p:spPr/>
        <p:txBody>
          <a:bodyPr/>
          <a:lstStyle/>
          <a:p>
            <a:fld id="{9CB58DE4-A59F-42BA-B6EA-839DB51CF47C}" type="slidenum">
              <a:rPr lang="en-US"/>
              <a:pPr/>
              <a:t>37</a:t>
            </a:fld>
            <a:endParaRPr lang="en-US"/>
          </a:p>
        </p:txBody>
      </p:sp>
      <p:sp>
        <p:nvSpPr>
          <p:cNvPr id="60825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826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826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826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826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826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826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 name="Rectangle 1"/>
          <p:cNvSpPr/>
          <p:nvPr/>
        </p:nvSpPr>
        <p:spPr>
          <a:xfrm>
            <a:off x="442913" y="1321084"/>
            <a:ext cx="8226425" cy="3970318"/>
          </a:xfrm>
          <a:prstGeom prst="rect">
            <a:avLst/>
          </a:prstGeom>
        </p:spPr>
        <p:txBody>
          <a:bodyPr wrap="square">
            <a:spAutoFit/>
          </a:bodyPr>
          <a:lstStyle/>
          <a:p>
            <a:pPr algn="just"/>
            <a:r>
              <a:rPr lang="en-US" b="0" dirty="0"/>
              <a:t>DNS is designed as a client-server application. </a:t>
            </a:r>
          </a:p>
          <a:p>
            <a:pPr algn="just"/>
            <a:endParaRPr lang="en-US" b="0" dirty="0"/>
          </a:p>
          <a:p>
            <a:pPr algn="just"/>
            <a:r>
              <a:rPr lang="en-US" b="0" dirty="0"/>
              <a:t>A host that needs to map an address to a name or a name to an address calls a </a:t>
            </a:r>
            <a:r>
              <a:rPr lang="en-US" b="0" dirty="0">
                <a:solidFill>
                  <a:srgbClr val="FF0000"/>
                </a:solidFill>
              </a:rPr>
              <a:t>DNS client called a resolver. </a:t>
            </a:r>
          </a:p>
          <a:p>
            <a:pPr algn="just"/>
            <a:endParaRPr lang="en-US" b="0" dirty="0">
              <a:solidFill>
                <a:srgbClr val="FF0000"/>
              </a:solidFill>
            </a:endParaRPr>
          </a:p>
          <a:p>
            <a:pPr algn="just"/>
            <a:r>
              <a:rPr lang="en-US" b="0" dirty="0"/>
              <a:t>The resolver accesses the closest DNS server with a mapping request. </a:t>
            </a:r>
          </a:p>
          <a:p>
            <a:pPr algn="just"/>
            <a:endParaRPr lang="en-US" b="0" dirty="0"/>
          </a:p>
          <a:p>
            <a:pPr algn="just"/>
            <a:r>
              <a:rPr lang="en-US" b="0" dirty="0"/>
              <a:t>If the server has the information, it satisfies the resolver; otherwise, it either refers the resolver to other servers or asks other servers to provide the information. </a:t>
            </a:r>
          </a:p>
          <a:p>
            <a:pPr algn="just"/>
            <a:endParaRPr lang="en-US" b="0" dirty="0"/>
          </a:p>
          <a:p>
            <a:pPr algn="just"/>
            <a:r>
              <a:rPr lang="en-US" b="0" dirty="0"/>
              <a:t>After the resolver receives the mapping, it interprets the response to see if it is a real resolution or an error, and finally delivers the result to the process that requested it. </a:t>
            </a:r>
          </a:p>
        </p:txBody>
      </p:sp>
      <p:sp>
        <p:nvSpPr>
          <p:cNvPr id="3" name="Rectangle 2"/>
          <p:cNvSpPr/>
          <p:nvPr/>
        </p:nvSpPr>
        <p:spPr>
          <a:xfrm>
            <a:off x="1445420" y="602888"/>
            <a:ext cx="1301959" cy="400110"/>
          </a:xfrm>
          <a:prstGeom prst="rect">
            <a:avLst/>
          </a:prstGeom>
        </p:spPr>
        <p:txBody>
          <a:bodyPr wrap="none">
            <a:spAutoFit/>
          </a:bodyPr>
          <a:lstStyle/>
          <a:p>
            <a:r>
              <a:rPr lang="en-US" sz="2000" dirty="0"/>
              <a:t>Resolver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1"/>
          <p:cNvSpPr>
            <a:spLocks noGrp="1"/>
          </p:cNvSpPr>
          <p:nvPr>
            <p:ph type="ftr" sz="quarter" idx="10"/>
          </p:nvPr>
        </p:nvSpPr>
        <p:spPr/>
        <p:txBody>
          <a:bodyPr/>
          <a:lstStyle/>
          <a:p>
            <a:r>
              <a:rPr lang="en-US"/>
              <a:t>TCP/IP Protocol Suite</a:t>
            </a:r>
          </a:p>
        </p:txBody>
      </p:sp>
      <p:sp>
        <p:nvSpPr>
          <p:cNvPr id="22" name="Slide Number Placeholder 2"/>
          <p:cNvSpPr>
            <a:spLocks noGrp="1"/>
          </p:cNvSpPr>
          <p:nvPr>
            <p:ph type="sldNum" sz="quarter" idx="11"/>
          </p:nvPr>
        </p:nvSpPr>
        <p:spPr/>
        <p:txBody>
          <a:bodyPr/>
          <a:lstStyle/>
          <a:p>
            <a:fld id="{9CB58DE4-A59F-42BA-B6EA-839DB51CF47C}" type="slidenum">
              <a:rPr lang="en-US"/>
              <a:pPr/>
              <a:t>38</a:t>
            </a:fld>
            <a:endParaRPr lang="en-US"/>
          </a:p>
        </p:txBody>
      </p:sp>
      <p:sp>
        <p:nvSpPr>
          <p:cNvPr id="60825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826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826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826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826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826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826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 name="Rectangle 1"/>
          <p:cNvSpPr/>
          <p:nvPr/>
        </p:nvSpPr>
        <p:spPr>
          <a:xfrm>
            <a:off x="335922" y="1160463"/>
            <a:ext cx="8611228" cy="4247317"/>
          </a:xfrm>
          <a:prstGeom prst="rect">
            <a:avLst/>
          </a:prstGeom>
        </p:spPr>
        <p:txBody>
          <a:bodyPr wrap="square">
            <a:spAutoFit/>
          </a:bodyPr>
          <a:lstStyle/>
          <a:p>
            <a:pPr algn="just"/>
            <a:r>
              <a:rPr lang="en-US" b="0" dirty="0"/>
              <a:t>Resolver gives a domain name to the server and asks for corresponding address. </a:t>
            </a:r>
          </a:p>
          <a:p>
            <a:pPr algn="just"/>
            <a:endParaRPr lang="en-US" b="0" dirty="0"/>
          </a:p>
          <a:p>
            <a:pPr algn="just"/>
            <a:r>
              <a:rPr lang="en-US" b="0" dirty="0"/>
              <a:t>In this case, server checks the generic domains or country domains to find the mapping. </a:t>
            </a:r>
          </a:p>
          <a:p>
            <a:pPr algn="just"/>
            <a:endParaRPr lang="en-US" b="0" dirty="0"/>
          </a:p>
          <a:p>
            <a:pPr algn="just"/>
            <a:r>
              <a:rPr lang="en-US" b="0" dirty="0"/>
              <a:t>If the domain name is from the generic domains section, the resolver receives a domain name such as “chal.atc.fhda.edu.”.</a:t>
            </a:r>
          </a:p>
          <a:p>
            <a:pPr algn="just"/>
            <a:endParaRPr lang="en-US" b="0" dirty="0"/>
          </a:p>
          <a:p>
            <a:pPr algn="just"/>
            <a:r>
              <a:rPr lang="en-US" b="0" dirty="0"/>
              <a:t> The query is sent by the resolver to the local DNS server for resolution. </a:t>
            </a:r>
          </a:p>
          <a:p>
            <a:pPr algn="just"/>
            <a:endParaRPr lang="en-US" b="0" dirty="0"/>
          </a:p>
          <a:p>
            <a:pPr algn="just"/>
            <a:r>
              <a:rPr lang="en-US" b="0" dirty="0"/>
              <a:t>If the local server cannot resolve the query, </a:t>
            </a:r>
            <a:r>
              <a:rPr lang="en-US" b="0" dirty="0">
                <a:solidFill>
                  <a:srgbClr val="FF0000"/>
                </a:solidFill>
              </a:rPr>
              <a:t>it either refers the resolver to other servers or asks other servers directly. </a:t>
            </a:r>
          </a:p>
          <a:p>
            <a:pPr algn="just"/>
            <a:endParaRPr lang="en-US" b="0" dirty="0"/>
          </a:p>
          <a:p>
            <a:pPr algn="just"/>
            <a:r>
              <a:rPr lang="en-US" b="0" dirty="0"/>
              <a:t>If the domain name is from the country domains section, the resolver receives a domain name such as “ch.fhda.cu.ca.us.”. The procedure is the same. </a:t>
            </a:r>
          </a:p>
        </p:txBody>
      </p:sp>
      <p:sp>
        <p:nvSpPr>
          <p:cNvPr id="3" name="Rectangle 2"/>
          <p:cNvSpPr/>
          <p:nvPr/>
        </p:nvSpPr>
        <p:spPr>
          <a:xfrm>
            <a:off x="1346200" y="609909"/>
            <a:ext cx="4049507" cy="400110"/>
          </a:xfrm>
          <a:prstGeom prst="rect">
            <a:avLst/>
          </a:prstGeom>
        </p:spPr>
        <p:txBody>
          <a:bodyPr wrap="none">
            <a:spAutoFit/>
          </a:bodyPr>
          <a:lstStyle/>
          <a:p>
            <a:r>
              <a:rPr lang="en-US" sz="2000" dirty="0"/>
              <a:t>Mapping Names to Addresses </a:t>
            </a:r>
          </a:p>
        </p:txBody>
      </p:sp>
    </p:spTree>
    <p:extLst>
      <p:ext uri="{BB962C8B-B14F-4D97-AF65-F5344CB8AC3E}">
        <p14:creationId xmlns:p14="http://schemas.microsoft.com/office/powerpoint/2010/main" val="26727446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1"/>
          <p:cNvSpPr>
            <a:spLocks noGrp="1"/>
          </p:cNvSpPr>
          <p:nvPr>
            <p:ph type="ftr" sz="quarter" idx="10"/>
          </p:nvPr>
        </p:nvSpPr>
        <p:spPr/>
        <p:txBody>
          <a:bodyPr/>
          <a:lstStyle/>
          <a:p>
            <a:r>
              <a:rPr lang="en-US"/>
              <a:t>TCP/IP Protocol Suite</a:t>
            </a:r>
          </a:p>
        </p:txBody>
      </p:sp>
      <p:sp>
        <p:nvSpPr>
          <p:cNvPr id="22" name="Slide Number Placeholder 2"/>
          <p:cNvSpPr>
            <a:spLocks noGrp="1"/>
          </p:cNvSpPr>
          <p:nvPr>
            <p:ph type="sldNum" sz="quarter" idx="11"/>
          </p:nvPr>
        </p:nvSpPr>
        <p:spPr/>
        <p:txBody>
          <a:bodyPr/>
          <a:lstStyle/>
          <a:p>
            <a:fld id="{9CB58DE4-A59F-42BA-B6EA-839DB51CF47C}" type="slidenum">
              <a:rPr lang="en-US"/>
              <a:pPr/>
              <a:t>39</a:t>
            </a:fld>
            <a:endParaRPr lang="en-US"/>
          </a:p>
        </p:txBody>
      </p:sp>
      <p:sp>
        <p:nvSpPr>
          <p:cNvPr id="60825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826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826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826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826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826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826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 name="Rectangle 1"/>
          <p:cNvSpPr/>
          <p:nvPr/>
        </p:nvSpPr>
        <p:spPr>
          <a:xfrm>
            <a:off x="466654" y="1466827"/>
            <a:ext cx="8178800" cy="3693319"/>
          </a:xfrm>
          <a:prstGeom prst="rect">
            <a:avLst/>
          </a:prstGeom>
        </p:spPr>
        <p:txBody>
          <a:bodyPr wrap="square">
            <a:spAutoFit/>
          </a:bodyPr>
          <a:lstStyle/>
          <a:p>
            <a:pPr algn="just"/>
            <a:r>
              <a:rPr lang="en-US" b="0" dirty="0"/>
              <a:t>A client can send an IP address to a server to be mapped to a domain name. </a:t>
            </a:r>
          </a:p>
          <a:p>
            <a:pPr algn="just"/>
            <a:endParaRPr lang="en-US" b="0" dirty="0"/>
          </a:p>
          <a:p>
            <a:pPr algn="just"/>
            <a:r>
              <a:rPr lang="en-US" b="0" dirty="0">
                <a:solidFill>
                  <a:srgbClr val="FF0000"/>
                </a:solidFill>
              </a:rPr>
              <a:t>this is called a PTR query. </a:t>
            </a:r>
          </a:p>
          <a:p>
            <a:pPr algn="just"/>
            <a:endParaRPr lang="en-US" b="0" dirty="0"/>
          </a:p>
          <a:p>
            <a:pPr algn="just"/>
            <a:r>
              <a:rPr lang="en-US" b="0" dirty="0"/>
              <a:t>To answer queries of this kind, DNS uses the inverse domain. </a:t>
            </a:r>
          </a:p>
          <a:p>
            <a:pPr algn="just"/>
            <a:endParaRPr lang="en-US" sz="1600" b="0" dirty="0"/>
          </a:p>
          <a:p>
            <a:pPr algn="just"/>
            <a:r>
              <a:rPr lang="en-US" sz="1600" b="0" dirty="0"/>
              <a:t>In the request, the IP address is reversed and two labels, in-</a:t>
            </a:r>
            <a:r>
              <a:rPr lang="en-US" sz="1600" b="0" dirty="0" err="1"/>
              <a:t>addr</a:t>
            </a:r>
            <a:r>
              <a:rPr lang="en-US" sz="1600" b="0" dirty="0"/>
              <a:t> and </a:t>
            </a:r>
            <a:r>
              <a:rPr lang="en-US" sz="1600" b="0" dirty="0" err="1"/>
              <a:t>arpa</a:t>
            </a:r>
            <a:r>
              <a:rPr lang="en-US" sz="1600" b="0" dirty="0"/>
              <a:t>, are appended to create a domain acceptable by the inverse domain section.</a:t>
            </a:r>
          </a:p>
          <a:p>
            <a:pPr algn="just"/>
            <a:endParaRPr lang="en-US" sz="1600" b="0" dirty="0"/>
          </a:p>
          <a:p>
            <a:pPr algn="just"/>
            <a:r>
              <a:rPr lang="en-US" sz="1600" b="0" dirty="0"/>
              <a:t>If the resolver receives the IP address 132.34.45.121, resolver first inverts the address and then adds the two labels before sending. </a:t>
            </a:r>
          </a:p>
          <a:p>
            <a:pPr algn="just"/>
            <a:endParaRPr lang="en-US" sz="1600" b="0" dirty="0"/>
          </a:p>
          <a:p>
            <a:pPr algn="just"/>
            <a:r>
              <a:rPr lang="en-US" sz="1600" b="0" dirty="0"/>
              <a:t>The domain name sent is “121.45.34.132.in-addr.arpa.”, which is received by the local DNS and resolved.</a:t>
            </a:r>
          </a:p>
        </p:txBody>
      </p:sp>
      <p:sp>
        <p:nvSpPr>
          <p:cNvPr id="3" name="Rectangle 2"/>
          <p:cNvSpPr/>
          <p:nvPr/>
        </p:nvSpPr>
        <p:spPr>
          <a:xfrm>
            <a:off x="1270948" y="637428"/>
            <a:ext cx="3664786" cy="369332"/>
          </a:xfrm>
          <a:prstGeom prst="rect">
            <a:avLst/>
          </a:prstGeom>
        </p:spPr>
        <p:txBody>
          <a:bodyPr wrap="none">
            <a:spAutoFit/>
          </a:bodyPr>
          <a:lstStyle/>
          <a:p>
            <a:r>
              <a:rPr lang="en-US" dirty="0"/>
              <a:t>Mapping Addresses to Names </a:t>
            </a:r>
          </a:p>
        </p:txBody>
      </p:sp>
    </p:spTree>
    <p:extLst>
      <p:ext uri="{BB962C8B-B14F-4D97-AF65-F5344CB8AC3E}">
        <p14:creationId xmlns:p14="http://schemas.microsoft.com/office/powerpoint/2010/main" val="2283119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1"/>
          <p:cNvSpPr>
            <a:spLocks noGrp="1"/>
          </p:cNvSpPr>
          <p:nvPr>
            <p:ph type="ftr" sz="quarter" idx="10"/>
          </p:nvPr>
        </p:nvSpPr>
        <p:spPr/>
        <p:txBody>
          <a:bodyPr/>
          <a:lstStyle/>
          <a:p>
            <a:r>
              <a:rPr lang="en-US"/>
              <a:t>TCP/IP Protocol Suite</a:t>
            </a:r>
          </a:p>
        </p:txBody>
      </p:sp>
      <p:sp>
        <p:nvSpPr>
          <p:cNvPr id="18" name="Slide Number Placeholder 2"/>
          <p:cNvSpPr>
            <a:spLocks noGrp="1"/>
          </p:cNvSpPr>
          <p:nvPr>
            <p:ph type="sldNum" sz="quarter" idx="11"/>
          </p:nvPr>
        </p:nvSpPr>
        <p:spPr/>
        <p:txBody>
          <a:bodyPr/>
          <a:lstStyle/>
          <a:p>
            <a:fld id="{FE83307A-9D95-4A16-9A1F-2F3FFCD1996D}" type="slidenum">
              <a:rPr lang="en-US"/>
              <a:pPr/>
              <a:t>4</a:t>
            </a:fld>
            <a:endParaRPr lang="en-US"/>
          </a:p>
        </p:txBody>
      </p:sp>
      <p:sp>
        <p:nvSpPr>
          <p:cNvPr id="585730"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19.1</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Purpose of DNS</a:t>
            </a:r>
          </a:p>
        </p:txBody>
      </p:sp>
      <p:sp>
        <p:nvSpPr>
          <p:cNvPr id="58573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 name="Rectangle 1"/>
          <p:cNvSpPr/>
          <p:nvPr/>
        </p:nvSpPr>
        <p:spPr>
          <a:xfrm>
            <a:off x="76200" y="1249917"/>
            <a:ext cx="8870950" cy="3970318"/>
          </a:xfrm>
          <a:prstGeom prst="rect">
            <a:avLst/>
          </a:prstGeom>
        </p:spPr>
        <p:txBody>
          <a:bodyPr wrap="square">
            <a:spAutoFit/>
          </a:bodyPr>
          <a:lstStyle/>
          <a:p>
            <a:pPr algn="just"/>
            <a:r>
              <a:rPr lang="en-US" b="0" dirty="0">
                <a:solidFill>
                  <a:srgbClr val="FF0000"/>
                </a:solidFill>
                <a:latin typeface="+mn-lt"/>
              </a:rPr>
              <a:t>One solution : </a:t>
            </a:r>
          </a:p>
          <a:p>
            <a:pPr marL="285750" indent="-285750" algn="just">
              <a:buFont typeface="Arial" panose="020B0604020202020204" pitchFamily="34" charset="0"/>
              <a:buChar char="•"/>
            </a:pPr>
            <a:r>
              <a:rPr lang="en-US" b="0" dirty="0">
                <a:solidFill>
                  <a:schemeClr val="bg2"/>
                </a:solidFill>
                <a:latin typeface="+mn-lt"/>
              </a:rPr>
              <a:t>T</a:t>
            </a:r>
            <a:r>
              <a:rPr lang="en-US" b="0" dirty="0">
                <a:latin typeface="+mn-lt"/>
              </a:rPr>
              <a:t>o store the entire host file in a single computer and allow access to this centralized information to every computer that needs mapping. </a:t>
            </a:r>
          </a:p>
          <a:p>
            <a:pPr marL="285750" indent="-285750" algn="just">
              <a:buFont typeface="Arial" panose="020B0604020202020204" pitchFamily="34" charset="0"/>
              <a:buChar char="•"/>
            </a:pPr>
            <a:endParaRPr lang="en-US" b="0" dirty="0">
              <a:latin typeface="+mn-lt"/>
            </a:endParaRPr>
          </a:p>
          <a:p>
            <a:pPr marL="285750" indent="-285750" algn="just">
              <a:buFont typeface="Arial" panose="020B0604020202020204" pitchFamily="34" charset="0"/>
              <a:buChar char="•"/>
            </a:pPr>
            <a:r>
              <a:rPr lang="en-US" b="0" dirty="0">
                <a:latin typeface="+mn-lt"/>
              </a:rPr>
              <a:t>This would create a huge amount of traffic on the Internet.</a:t>
            </a:r>
          </a:p>
          <a:p>
            <a:pPr algn="just"/>
            <a:endParaRPr lang="en-US" b="0" dirty="0">
              <a:latin typeface="+mn-lt"/>
            </a:endParaRPr>
          </a:p>
          <a:p>
            <a:pPr algn="just"/>
            <a:endParaRPr lang="en-US" b="0" dirty="0">
              <a:latin typeface="+mn-lt"/>
            </a:endParaRPr>
          </a:p>
          <a:p>
            <a:pPr algn="just"/>
            <a:r>
              <a:rPr lang="en-US" b="0" dirty="0">
                <a:solidFill>
                  <a:srgbClr val="FF0000"/>
                </a:solidFill>
                <a:latin typeface="+mn-lt"/>
              </a:rPr>
              <a:t>Another solution</a:t>
            </a:r>
            <a:r>
              <a:rPr lang="en-US" b="0" dirty="0">
                <a:latin typeface="+mn-lt"/>
              </a:rPr>
              <a:t>, (used today) :</a:t>
            </a:r>
          </a:p>
          <a:p>
            <a:pPr marL="285750" indent="-285750" algn="just">
              <a:buFont typeface="Arial" panose="020B0604020202020204" pitchFamily="34" charset="0"/>
              <a:buChar char="•"/>
            </a:pPr>
            <a:r>
              <a:rPr lang="en-US" b="0" dirty="0">
                <a:latin typeface="+mn-lt"/>
              </a:rPr>
              <a:t>To divide this huge amount of information into smaller parts and store each part on a different computer. </a:t>
            </a:r>
          </a:p>
          <a:p>
            <a:pPr marL="285750" indent="-285750" algn="just">
              <a:buFont typeface="Arial" panose="020B0604020202020204" pitchFamily="34" charset="0"/>
              <a:buChar char="•"/>
            </a:pPr>
            <a:endParaRPr lang="en-US" b="0" dirty="0">
              <a:latin typeface="+mn-lt"/>
            </a:endParaRPr>
          </a:p>
          <a:p>
            <a:pPr marL="285750" indent="-285750" algn="just">
              <a:buFont typeface="Arial" panose="020B0604020202020204" pitchFamily="34" charset="0"/>
              <a:buChar char="•"/>
            </a:pPr>
            <a:r>
              <a:rPr lang="en-US" b="0" dirty="0">
                <a:latin typeface="+mn-lt"/>
              </a:rPr>
              <a:t>The host that needs mapping can contact the closest computer holding the needed information.</a:t>
            </a:r>
          </a:p>
          <a:p>
            <a:pPr marL="285750" indent="-285750" algn="just">
              <a:buFont typeface="Arial" panose="020B0604020202020204" pitchFamily="34" charset="0"/>
              <a:buChar char="•"/>
            </a:pPr>
            <a:endParaRPr lang="en-US" b="0" dirty="0">
              <a:latin typeface="+mn-lt"/>
            </a:endParaRPr>
          </a:p>
        </p:txBody>
      </p:sp>
    </p:spTree>
    <p:extLst>
      <p:ext uri="{BB962C8B-B14F-4D97-AF65-F5344CB8AC3E}">
        <p14:creationId xmlns:p14="http://schemas.microsoft.com/office/powerpoint/2010/main" val="37053520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1"/>
          <p:cNvSpPr>
            <a:spLocks noGrp="1"/>
          </p:cNvSpPr>
          <p:nvPr>
            <p:ph type="ftr" sz="quarter" idx="10"/>
          </p:nvPr>
        </p:nvSpPr>
        <p:spPr/>
        <p:txBody>
          <a:bodyPr/>
          <a:lstStyle/>
          <a:p>
            <a:r>
              <a:rPr lang="en-US"/>
              <a:t>TCP/IP Protocol Suite</a:t>
            </a:r>
          </a:p>
        </p:txBody>
      </p:sp>
      <p:sp>
        <p:nvSpPr>
          <p:cNvPr id="22" name="Slide Number Placeholder 2"/>
          <p:cNvSpPr>
            <a:spLocks noGrp="1"/>
          </p:cNvSpPr>
          <p:nvPr>
            <p:ph type="sldNum" sz="quarter" idx="11"/>
          </p:nvPr>
        </p:nvSpPr>
        <p:spPr/>
        <p:txBody>
          <a:bodyPr/>
          <a:lstStyle/>
          <a:p>
            <a:fld id="{9CB58DE4-A59F-42BA-B6EA-839DB51CF47C}" type="slidenum">
              <a:rPr lang="en-US"/>
              <a:pPr/>
              <a:t>40</a:t>
            </a:fld>
            <a:endParaRPr lang="en-US"/>
          </a:p>
        </p:txBody>
      </p:sp>
      <p:sp>
        <p:nvSpPr>
          <p:cNvPr id="60825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826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826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826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826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826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826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 name="Rectangle 1"/>
          <p:cNvSpPr/>
          <p:nvPr/>
        </p:nvSpPr>
        <p:spPr>
          <a:xfrm>
            <a:off x="356394" y="1401763"/>
            <a:ext cx="8305800" cy="4247317"/>
          </a:xfrm>
          <a:prstGeom prst="rect">
            <a:avLst/>
          </a:prstGeom>
        </p:spPr>
        <p:txBody>
          <a:bodyPr wrap="square">
            <a:spAutoFit/>
          </a:bodyPr>
          <a:lstStyle/>
          <a:p>
            <a:pPr algn="just"/>
            <a:r>
              <a:rPr lang="en-US" b="0" dirty="0"/>
              <a:t>The client (resolver) can ask for a recursive answer from a name server. </a:t>
            </a:r>
          </a:p>
          <a:p>
            <a:pPr algn="just"/>
            <a:endParaRPr lang="en-US" b="0" dirty="0"/>
          </a:p>
          <a:p>
            <a:pPr algn="just"/>
            <a:r>
              <a:rPr lang="en-US" b="0" dirty="0"/>
              <a:t>This means that the resolver expects the server to supply the final answer. </a:t>
            </a:r>
          </a:p>
          <a:p>
            <a:pPr algn="just"/>
            <a:endParaRPr lang="en-US" b="0" dirty="0"/>
          </a:p>
          <a:p>
            <a:pPr algn="just"/>
            <a:r>
              <a:rPr lang="en-US" b="0" dirty="0"/>
              <a:t>If the server is the authority for the domain name, it checks its database and responds. </a:t>
            </a:r>
          </a:p>
          <a:p>
            <a:pPr algn="just"/>
            <a:endParaRPr lang="en-US" b="0" dirty="0"/>
          </a:p>
          <a:p>
            <a:pPr algn="just"/>
            <a:r>
              <a:rPr lang="en-US" b="0" dirty="0"/>
              <a:t>If the server is not the authority, it sends the request to another server (the parent usually) and waits for the response. </a:t>
            </a:r>
          </a:p>
          <a:p>
            <a:pPr algn="just"/>
            <a:endParaRPr lang="en-US" b="0" dirty="0"/>
          </a:p>
          <a:p>
            <a:pPr algn="just"/>
            <a:r>
              <a:rPr lang="en-US" b="0" dirty="0"/>
              <a:t>If the parent is the authority, it responds; otherwise, it sends the query to yet another server. </a:t>
            </a:r>
          </a:p>
          <a:p>
            <a:pPr algn="just"/>
            <a:endParaRPr lang="en-US" b="0" dirty="0"/>
          </a:p>
          <a:p>
            <a:pPr algn="just"/>
            <a:r>
              <a:rPr lang="en-US" b="0" dirty="0"/>
              <a:t>When the query is finally resolved, the response travels back until it finally reaches the requesting client. </a:t>
            </a:r>
          </a:p>
        </p:txBody>
      </p:sp>
      <p:sp>
        <p:nvSpPr>
          <p:cNvPr id="3" name="Rectangle 2"/>
          <p:cNvSpPr/>
          <p:nvPr/>
        </p:nvSpPr>
        <p:spPr>
          <a:xfrm>
            <a:off x="1284287" y="627649"/>
            <a:ext cx="2965877" cy="400110"/>
          </a:xfrm>
          <a:prstGeom prst="rect">
            <a:avLst/>
          </a:prstGeom>
        </p:spPr>
        <p:txBody>
          <a:bodyPr wrap="none">
            <a:spAutoFit/>
          </a:bodyPr>
          <a:lstStyle/>
          <a:p>
            <a:r>
              <a:rPr lang="en-US" sz="2000" dirty="0"/>
              <a:t>Recursive Resolution </a:t>
            </a:r>
          </a:p>
        </p:txBody>
      </p:sp>
    </p:spTree>
    <p:extLst>
      <p:ext uri="{BB962C8B-B14F-4D97-AF65-F5344CB8AC3E}">
        <p14:creationId xmlns:p14="http://schemas.microsoft.com/office/powerpoint/2010/main" val="32171118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1"/>
          <p:cNvSpPr>
            <a:spLocks noGrp="1"/>
          </p:cNvSpPr>
          <p:nvPr>
            <p:ph type="ftr" sz="quarter" idx="10"/>
          </p:nvPr>
        </p:nvSpPr>
        <p:spPr/>
        <p:txBody>
          <a:bodyPr/>
          <a:lstStyle/>
          <a:p>
            <a:r>
              <a:rPr lang="en-US"/>
              <a:t>TCP/IP Protocol Suite</a:t>
            </a:r>
          </a:p>
        </p:txBody>
      </p:sp>
      <p:sp>
        <p:nvSpPr>
          <p:cNvPr id="22" name="Slide Number Placeholder 2"/>
          <p:cNvSpPr>
            <a:spLocks noGrp="1"/>
          </p:cNvSpPr>
          <p:nvPr>
            <p:ph type="sldNum" sz="quarter" idx="11"/>
          </p:nvPr>
        </p:nvSpPr>
        <p:spPr/>
        <p:txBody>
          <a:bodyPr/>
          <a:lstStyle/>
          <a:p>
            <a:fld id="{9CB58DE4-A59F-42BA-B6EA-839DB51CF47C}" type="slidenum">
              <a:rPr lang="en-US"/>
              <a:pPr/>
              <a:t>41</a:t>
            </a:fld>
            <a:endParaRPr lang="en-US"/>
          </a:p>
        </p:txBody>
      </p:sp>
      <p:sp>
        <p:nvSpPr>
          <p:cNvPr id="608258"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19.12</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Recursive resolution</a:t>
            </a:r>
          </a:p>
        </p:txBody>
      </p:sp>
      <p:sp>
        <p:nvSpPr>
          <p:cNvPr id="60825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826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826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826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826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826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826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pic>
        <p:nvPicPr>
          <p:cNvPr id="60826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066800"/>
            <a:ext cx="8839200" cy="445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8269"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1188" y="3970338"/>
            <a:ext cx="887412" cy="98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8271"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4200" y="2286000"/>
            <a:ext cx="812800" cy="906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8272"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53125" y="1955800"/>
            <a:ext cx="904875" cy="93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8273"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2362200"/>
            <a:ext cx="941388" cy="94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8274" name="Picture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14800" y="1828800"/>
            <a:ext cx="941388" cy="94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8275" name="Picture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7000" y="3505200"/>
            <a:ext cx="941388" cy="94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8276" name="Picture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1800" y="3935413"/>
            <a:ext cx="941388" cy="94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8278" name="Picture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14400" y="4813300"/>
            <a:ext cx="10699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8279" name="Picture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4400" y="5257800"/>
            <a:ext cx="105092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8282" name="Picture 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67600" y="3521075"/>
            <a:ext cx="914400" cy="97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69228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08278"/>
                                        </p:tgtEl>
                                        <p:attrNameLst>
                                          <p:attrName>style.visibility</p:attrName>
                                        </p:attrNameLst>
                                      </p:cBhvr>
                                      <p:to>
                                        <p:strVal val="visible"/>
                                      </p:to>
                                    </p:set>
                                    <p:animEffect transition="in" filter="wipe(left)">
                                      <p:cBhvr>
                                        <p:cTn id="7" dur="2000"/>
                                        <p:tgtEl>
                                          <p:spTgt spid="6082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08275"/>
                                        </p:tgtEl>
                                        <p:attrNameLst>
                                          <p:attrName>style.visibility</p:attrName>
                                        </p:attrNameLst>
                                      </p:cBhvr>
                                      <p:to>
                                        <p:strVal val="visible"/>
                                      </p:to>
                                    </p:set>
                                    <p:animEffect transition="in" filter="wipe(left)">
                                      <p:cBhvr>
                                        <p:cTn id="12" dur="2000"/>
                                        <p:tgtEl>
                                          <p:spTgt spid="6082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08274"/>
                                        </p:tgtEl>
                                        <p:attrNameLst>
                                          <p:attrName>style.visibility</p:attrName>
                                        </p:attrNameLst>
                                      </p:cBhvr>
                                      <p:to>
                                        <p:strVal val="visible"/>
                                      </p:to>
                                    </p:set>
                                    <p:animEffect transition="in" filter="wipe(left)">
                                      <p:cBhvr>
                                        <p:cTn id="17" dur="2000"/>
                                        <p:tgtEl>
                                          <p:spTgt spid="60827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08272"/>
                                        </p:tgtEl>
                                        <p:attrNameLst>
                                          <p:attrName>style.visibility</p:attrName>
                                        </p:attrNameLst>
                                      </p:cBhvr>
                                      <p:to>
                                        <p:strVal val="visible"/>
                                      </p:to>
                                    </p:set>
                                    <p:animEffect transition="in" filter="wipe(left)">
                                      <p:cBhvr>
                                        <p:cTn id="22" dur="2000"/>
                                        <p:tgtEl>
                                          <p:spTgt spid="6082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08282"/>
                                        </p:tgtEl>
                                        <p:attrNameLst>
                                          <p:attrName>style.visibility</p:attrName>
                                        </p:attrNameLst>
                                      </p:cBhvr>
                                      <p:to>
                                        <p:strVal val="visible"/>
                                      </p:to>
                                    </p:set>
                                    <p:animEffect transition="in" filter="wipe(left)">
                                      <p:cBhvr>
                                        <p:cTn id="27" dur="2000"/>
                                        <p:tgtEl>
                                          <p:spTgt spid="6082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608269"/>
                                        </p:tgtEl>
                                        <p:attrNameLst>
                                          <p:attrName>style.visibility</p:attrName>
                                        </p:attrNameLst>
                                      </p:cBhvr>
                                      <p:to>
                                        <p:strVal val="visible"/>
                                      </p:to>
                                    </p:set>
                                    <p:animEffect transition="in" filter="wipe(right)">
                                      <p:cBhvr>
                                        <p:cTn id="32" dur="2000"/>
                                        <p:tgtEl>
                                          <p:spTgt spid="60826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608271"/>
                                        </p:tgtEl>
                                        <p:attrNameLst>
                                          <p:attrName>style.visibility</p:attrName>
                                        </p:attrNameLst>
                                      </p:cBhvr>
                                      <p:to>
                                        <p:strVal val="visible"/>
                                      </p:to>
                                    </p:set>
                                    <p:animEffect transition="in" filter="wipe(right)">
                                      <p:cBhvr>
                                        <p:cTn id="37" dur="2000"/>
                                        <p:tgtEl>
                                          <p:spTgt spid="60827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2" fill="hold" nodeType="clickEffect">
                                  <p:stCondLst>
                                    <p:cond delay="0"/>
                                  </p:stCondLst>
                                  <p:childTnLst>
                                    <p:set>
                                      <p:cBhvr>
                                        <p:cTn id="41" dur="1" fill="hold">
                                          <p:stCondLst>
                                            <p:cond delay="0"/>
                                          </p:stCondLst>
                                        </p:cTn>
                                        <p:tgtEl>
                                          <p:spTgt spid="608273"/>
                                        </p:tgtEl>
                                        <p:attrNameLst>
                                          <p:attrName>style.visibility</p:attrName>
                                        </p:attrNameLst>
                                      </p:cBhvr>
                                      <p:to>
                                        <p:strVal val="visible"/>
                                      </p:to>
                                    </p:set>
                                    <p:animEffect transition="in" filter="wipe(right)">
                                      <p:cBhvr>
                                        <p:cTn id="42" dur="2000"/>
                                        <p:tgtEl>
                                          <p:spTgt spid="60827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2" fill="hold" nodeType="clickEffect">
                                  <p:stCondLst>
                                    <p:cond delay="0"/>
                                  </p:stCondLst>
                                  <p:childTnLst>
                                    <p:set>
                                      <p:cBhvr>
                                        <p:cTn id="46" dur="1" fill="hold">
                                          <p:stCondLst>
                                            <p:cond delay="0"/>
                                          </p:stCondLst>
                                        </p:cTn>
                                        <p:tgtEl>
                                          <p:spTgt spid="608276"/>
                                        </p:tgtEl>
                                        <p:attrNameLst>
                                          <p:attrName>style.visibility</p:attrName>
                                        </p:attrNameLst>
                                      </p:cBhvr>
                                      <p:to>
                                        <p:strVal val="visible"/>
                                      </p:to>
                                    </p:set>
                                    <p:animEffect transition="in" filter="wipe(right)">
                                      <p:cBhvr>
                                        <p:cTn id="47" dur="2000"/>
                                        <p:tgtEl>
                                          <p:spTgt spid="60827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2" fill="hold" nodeType="clickEffect">
                                  <p:stCondLst>
                                    <p:cond delay="0"/>
                                  </p:stCondLst>
                                  <p:childTnLst>
                                    <p:set>
                                      <p:cBhvr>
                                        <p:cTn id="51" dur="1" fill="hold">
                                          <p:stCondLst>
                                            <p:cond delay="0"/>
                                          </p:stCondLst>
                                        </p:cTn>
                                        <p:tgtEl>
                                          <p:spTgt spid="608279"/>
                                        </p:tgtEl>
                                        <p:attrNameLst>
                                          <p:attrName>style.visibility</p:attrName>
                                        </p:attrNameLst>
                                      </p:cBhvr>
                                      <p:to>
                                        <p:strVal val="visible"/>
                                      </p:to>
                                    </p:set>
                                    <p:animEffect transition="in" filter="wipe(right)">
                                      <p:cBhvr>
                                        <p:cTn id="52" dur="2000"/>
                                        <p:tgtEl>
                                          <p:spTgt spid="608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1"/>
          <p:cNvSpPr>
            <a:spLocks noGrp="1"/>
          </p:cNvSpPr>
          <p:nvPr>
            <p:ph type="ftr" sz="quarter" idx="10"/>
          </p:nvPr>
        </p:nvSpPr>
        <p:spPr/>
        <p:txBody>
          <a:bodyPr/>
          <a:lstStyle/>
          <a:p>
            <a:r>
              <a:rPr lang="en-US"/>
              <a:t>TCP/IP Protocol Suite</a:t>
            </a:r>
          </a:p>
        </p:txBody>
      </p:sp>
      <p:sp>
        <p:nvSpPr>
          <p:cNvPr id="22" name="Slide Number Placeholder 2"/>
          <p:cNvSpPr>
            <a:spLocks noGrp="1"/>
          </p:cNvSpPr>
          <p:nvPr>
            <p:ph type="sldNum" sz="quarter" idx="11"/>
          </p:nvPr>
        </p:nvSpPr>
        <p:spPr/>
        <p:txBody>
          <a:bodyPr/>
          <a:lstStyle/>
          <a:p>
            <a:fld id="{9CB58DE4-A59F-42BA-B6EA-839DB51CF47C}" type="slidenum">
              <a:rPr lang="en-US"/>
              <a:pPr/>
              <a:t>42</a:t>
            </a:fld>
            <a:endParaRPr lang="en-US"/>
          </a:p>
        </p:txBody>
      </p:sp>
      <p:sp>
        <p:nvSpPr>
          <p:cNvPr id="60825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826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826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826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826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826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826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 name="Rectangle 1"/>
          <p:cNvSpPr/>
          <p:nvPr/>
        </p:nvSpPr>
        <p:spPr>
          <a:xfrm>
            <a:off x="326824" y="1197819"/>
            <a:ext cx="8598717" cy="3939540"/>
          </a:xfrm>
          <a:prstGeom prst="rect">
            <a:avLst/>
          </a:prstGeom>
        </p:spPr>
        <p:txBody>
          <a:bodyPr wrap="square">
            <a:spAutoFit/>
          </a:bodyPr>
          <a:lstStyle/>
          <a:p>
            <a:pPr algn="just"/>
            <a:r>
              <a:rPr lang="en-US" b="0" dirty="0"/>
              <a:t>If the server is an authority for the name, it sends the answer.</a:t>
            </a:r>
          </a:p>
          <a:p>
            <a:pPr algn="just"/>
            <a:endParaRPr lang="en-US" b="0" dirty="0"/>
          </a:p>
          <a:p>
            <a:pPr algn="just"/>
            <a:r>
              <a:rPr lang="en-US" b="0" dirty="0"/>
              <a:t> If it is not, it returns (to the client) the IP address of the server that it thinks can resolve the query. </a:t>
            </a:r>
          </a:p>
          <a:p>
            <a:pPr algn="just"/>
            <a:endParaRPr lang="en-US" b="0" dirty="0"/>
          </a:p>
          <a:p>
            <a:pPr algn="just"/>
            <a:r>
              <a:rPr lang="en-US" b="0" dirty="0"/>
              <a:t>The client is responsible for repeating the query to this second server. </a:t>
            </a:r>
          </a:p>
          <a:p>
            <a:pPr algn="just"/>
            <a:endParaRPr lang="en-US" b="0" dirty="0"/>
          </a:p>
          <a:p>
            <a:pPr algn="just"/>
            <a:r>
              <a:rPr lang="en-US" b="0" dirty="0"/>
              <a:t>If the newly addressed server can resolve the problem, it answers the query with the IP address; otherwise, it returns the IP address of a new server to the client. </a:t>
            </a:r>
          </a:p>
          <a:p>
            <a:pPr algn="just"/>
            <a:endParaRPr lang="en-US" b="0" dirty="0"/>
          </a:p>
          <a:p>
            <a:pPr algn="just"/>
            <a:r>
              <a:rPr lang="en-US" b="0" dirty="0"/>
              <a:t>Now the client must repeat the query to the third server. This process is called iterative because the client repeats the same query to multiple servers.</a:t>
            </a:r>
          </a:p>
          <a:p>
            <a:pPr algn="just"/>
            <a:endParaRPr lang="en-US" b="0" dirty="0"/>
          </a:p>
          <a:p>
            <a:pPr algn="just"/>
            <a:r>
              <a:rPr lang="en-US" sz="1600" b="0" dirty="0"/>
              <a:t> In Figure 19.13 client queries 5 servers before it gets an answer from  mcgraw.com server. </a:t>
            </a:r>
          </a:p>
        </p:txBody>
      </p:sp>
      <p:sp>
        <p:nvSpPr>
          <p:cNvPr id="3" name="Rectangle 2"/>
          <p:cNvSpPr/>
          <p:nvPr/>
        </p:nvSpPr>
        <p:spPr>
          <a:xfrm>
            <a:off x="1327151" y="656325"/>
            <a:ext cx="2577950" cy="369332"/>
          </a:xfrm>
          <a:prstGeom prst="rect">
            <a:avLst/>
          </a:prstGeom>
        </p:spPr>
        <p:txBody>
          <a:bodyPr wrap="none">
            <a:spAutoFit/>
          </a:bodyPr>
          <a:lstStyle/>
          <a:p>
            <a:r>
              <a:rPr lang="en-US" dirty="0"/>
              <a:t>Iterative Resolution </a:t>
            </a:r>
          </a:p>
        </p:txBody>
      </p:sp>
    </p:spTree>
    <p:extLst>
      <p:ext uri="{BB962C8B-B14F-4D97-AF65-F5344CB8AC3E}">
        <p14:creationId xmlns:p14="http://schemas.microsoft.com/office/powerpoint/2010/main" val="28129241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1"/>
          <p:cNvSpPr>
            <a:spLocks noGrp="1"/>
          </p:cNvSpPr>
          <p:nvPr>
            <p:ph type="ftr" sz="quarter" idx="10"/>
          </p:nvPr>
        </p:nvSpPr>
        <p:spPr/>
        <p:txBody>
          <a:bodyPr/>
          <a:lstStyle/>
          <a:p>
            <a:r>
              <a:rPr lang="en-US"/>
              <a:t>TCP/IP Protocol Suite</a:t>
            </a:r>
          </a:p>
        </p:txBody>
      </p:sp>
      <p:sp>
        <p:nvSpPr>
          <p:cNvPr id="22" name="Slide Number Placeholder 2"/>
          <p:cNvSpPr>
            <a:spLocks noGrp="1"/>
          </p:cNvSpPr>
          <p:nvPr>
            <p:ph type="sldNum" sz="quarter" idx="11"/>
          </p:nvPr>
        </p:nvSpPr>
        <p:spPr/>
        <p:txBody>
          <a:bodyPr/>
          <a:lstStyle/>
          <a:p>
            <a:fld id="{370B580B-EB53-4F04-B1AE-DC5D921462B8}" type="slidenum">
              <a:rPr lang="en-US"/>
              <a:pPr/>
              <a:t>43</a:t>
            </a:fld>
            <a:endParaRPr lang="en-US"/>
          </a:p>
        </p:txBody>
      </p:sp>
      <p:pic>
        <p:nvPicPr>
          <p:cNvPr id="61031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663" y="865188"/>
            <a:ext cx="7450137" cy="3706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0306"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19.13</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Iterative resolution</a:t>
            </a:r>
          </a:p>
        </p:txBody>
      </p:sp>
      <p:sp>
        <p:nvSpPr>
          <p:cNvPr id="61030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1030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1030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1031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1031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1031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1031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pic>
        <p:nvPicPr>
          <p:cNvPr id="610316"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962400"/>
            <a:ext cx="1160463"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0318"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4267200"/>
            <a:ext cx="115252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0319"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2700338"/>
            <a:ext cx="2395538" cy="1109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0320"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3463" y="2852738"/>
            <a:ext cx="2395537" cy="1109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0321" name="Picture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1219200"/>
            <a:ext cx="4144963" cy="250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0322" name="Picture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8200" y="1447800"/>
            <a:ext cx="3835400"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0323"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6800" y="3140075"/>
            <a:ext cx="4918075" cy="173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0324" name="Picture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14400" y="3143250"/>
            <a:ext cx="5538788"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0325" name="Picture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5800" y="4648200"/>
            <a:ext cx="6791325"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0326" name="Picture 2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4800" y="4648200"/>
            <a:ext cx="7358063" cy="129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10316"/>
                                        </p:tgtEl>
                                        <p:attrNameLst>
                                          <p:attrName>style.visibility</p:attrName>
                                        </p:attrNameLst>
                                      </p:cBhvr>
                                      <p:to>
                                        <p:strVal val="visible"/>
                                      </p:to>
                                    </p:set>
                                    <p:animEffect transition="in" filter="wipe(left)">
                                      <p:cBhvr>
                                        <p:cTn id="7" dur="2000"/>
                                        <p:tgtEl>
                                          <p:spTgt spid="6103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610318"/>
                                        </p:tgtEl>
                                        <p:attrNameLst>
                                          <p:attrName>style.visibility</p:attrName>
                                        </p:attrNameLst>
                                      </p:cBhvr>
                                      <p:to>
                                        <p:strVal val="visible"/>
                                      </p:to>
                                    </p:set>
                                    <p:animEffect transition="in" filter="wipe(right)">
                                      <p:cBhvr>
                                        <p:cTn id="12" dur="2000"/>
                                        <p:tgtEl>
                                          <p:spTgt spid="6103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10319"/>
                                        </p:tgtEl>
                                        <p:attrNameLst>
                                          <p:attrName>style.visibility</p:attrName>
                                        </p:attrNameLst>
                                      </p:cBhvr>
                                      <p:to>
                                        <p:strVal val="visible"/>
                                      </p:to>
                                    </p:set>
                                    <p:animEffect transition="in" filter="wipe(left)">
                                      <p:cBhvr>
                                        <p:cTn id="17" dur="2000"/>
                                        <p:tgtEl>
                                          <p:spTgt spid="6103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610320"/>
                                        </p:tgtEl>
                                        <p:attrNameLst>
                                          <p:attrName>style.visibility</p:attrName>
                                        </p:attrNameLst>
                                      </p:cBhvr>
                                      <p:to>
                                        <p:strVal val="visible"/>
                                      </p:to>
                                    </p:set>
                                    <p:animEffect transition="in" filter="wipe(right)">
                                      <p:cBhvr>
                                        <p:cTn id="22" dur="2000"/>
                                        <p:tgtEl>
                                          <p:spTgt spid="6103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10321"/>
                                        </p:tgtEl>
                                        <p:attrNameLst>
                                          <p:attrName>style.visibility</p:attrName>
                                        </p:attrNameLst>
                                      </p:cBhvr>
                                      <p:to>
                                        <p:strVal val="visible"/>
                                      </p:to>
                                    </p:set>
                                    <p:animEffect transition="in" filter="wipe(left)">
                                      <p:cBhvr>
                                        <p:cTn id="27" dur="2000"/>
                                        <p:tgtEl>
                                          <p:spTgt spid="61032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610322"/>
                                        </p:tgtEl>
                                        <p:attrNameLst>
                                          <p:attrName>style.visibility</p:attrName>
                                        </p:attrNameLst>
                                      </p:cBhvr>
                                      <p:to>
                                        <p:strVal val="visible"/>
                                      </p:to>
                                    </p:set>
                                    <p:animEffect transition="in" filter="wipe(right)">
                                      <p:cBhvr>
                                        <p:cTn id="32" dur="2000"/>
                                        <p:tgtEl>
                                          <p:spTgt spid="61032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610323"/>
                                        </p:tgtEl>
                                        <p:attrNameLst>
                                          <p:attrName>style.visibility</p:attrName>
                                        </p:attrNameLst>
                                      </p:cBhvr>
                                      <p:to>
                                        <p:strVal val="visible"/>
                                      </p:to>
                                    </p:set>
                                    <p:animEffect transition="in" filter="wipe(left)">
                                      <p:cBhvr>
                                        <p:cTn id="37" dur="2000"/>
                                        <p:tgtEl>
                                          <p:spTgt spid="61032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2" fill="hold" nodeType="clickEffect">
                                  <p:stCondLst>
                                    <p:cond delay="0"/>
                                  </p:stCondLst>
                                  <p:childTnLst>
                                    <p:set>
                                      <p:cBhvr>
                                        <p:cTn id="41" dur="1" fill="hold">
                                          <p:stCondLst>
                                            <p:cond delay="0"/>
                                          </p:stCondLst>
                                        </p:cTn>
                                        <p:tgtEl>
                                          <p:spTgt spid="610324"/>
                                        </p:tgtEl>
                                        <p:attrNameLst>
                                          <p:attrName>style.visibility</p:attrName>
                                        </p:attrNameLst>
                                      </p:cBhvr>
                                      <p:to>
                                        <p:strVal val="visible"/>
                                      </p:to>
                                    </p:set>
                                    <p:animEffect transition="in" filter="wipe(right)">
                                      <p:cBhvr>
                                        <p:cTn id="42" dur="2000"/>
                                        <p:tgtEl>
                                          <p:spTgt spid="61032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610325"/>
                                        </p:tgtEl>
                                        <p:attrNameLst>
                                          <p:attrName>style.visibility</p:attrName>
                                        </p:attrNameLst>
                                      </p:cBhvr>
                                      <p:to>
                                        <p:strVal val="visible"/>
                                      </p:to>
                                    </p:set>
                                    <p:animEffect transition="in" filter="wipe(left)">
                                      <p:cBhvr>
                                        <p:cTn id="47" dur="2000"/>
                                        <p:tgtEl>
                                          <p:spTgt spid="61032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2" fill="hold" nodeType="clickEffect">
                                  <p:stCondLst>
                                    <p:cond delay="0"/>
                                  </p:stCondLst>
                                  <p:childTnLst>
                                    <p:set>
                                      <p:cBhvr>
                                        <p:cTn id="51" dur="1" fill="hold">
                                          <p:stCondLst>
                                            <p:cond delay="0"/>
                                          </p:stCondLst>
                                        </p:cTn>
                                        <p:tgtEl>
                                          <p:spTgt spid="610326"/>
                                        </p:tgtEl>
                                        <p:attrNameLst>
                                          <p:attrName>style.visibility</p:attrName>
                                        </p:attrNameLst>
                                      </p:cBhvr>
                                      <p:to>
                                        <p:strVal val="visible"/>
                                      </p:to>
                                    </p:set>
                                    <p:animEffect transition="in" filter="wipe(right)">
                                      <p:cBhvr>
                                        <p:cTn id="52" dur="2000"/>
                                        <p:tgtEl>
                                          <p:spTgt spid="610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1"/>
          <p:cNvSpPr>
            <a:spLocks noGrp="1"/>
          </p:cNvSpPr>
          <p:nvPr>
            <p:ph type="ftr" sz="quarter" idx="10"/>
          </p:nvPr>
        </p:nvSpPr>
        <p:spPr/>
        <p:txBody>
          <a:bodyPr/>
          <a:lstStyle/>
          <a:p>
            <a:r>
              <a:rPr lang="en-US"/>
              <a:t>TCP/IP Protocol Suite</a:t>
            </a:r>
          </a:p>
        </p:txBody>
      </p:sp>
      <p:sp>
        <p:nvSpPr>
          <p:cNvPr id="22" name="Slide Number Placeholder 2"/>
          <p:cNvSpPr>
            <a:spLocks noGrp="1"/>
          </p:cNvSpPr>
          <p:nvPr>
            <p:ph type="sldNum" sz="quarter" idx="11"/>
          </p:nvPr>
        </p:nvSpPr>
        <p:spPr/>
        <p:txBody>
          <a:bodyPr/>
          <a:lstStyle/>
          <a:p>
            <a:fld id="{9CB58DE4-A59F-42BA-B6EA-839DB51CF47C}" type="slidenum">
              <a:rPr lang="en-US"/>
              <a:pPr/>
              <a:t>44</a:t>
            </a:fld>
            <a:endParaRPr lang="en-US"/>
          </a:p>
        </p:txBody>
      </p:sp>
      <p:sp>
        <p:nvSpPr>
          <p:cNvPr id="60825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826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826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826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826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826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826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 name="Rectangle 1"/>
          <p:cNvSpPr/>
          <p:nvPr/>
        </p:nvSpPr>
        <p:spPr>
          <a:xfrm>
            <a:off x="356394" y="1189072"/>
            <a:ext cx="8590756" cy="4001095"/>
          </a:xfrm>
          <a:prstGeom prst="rect">
            <a:avLst/>
          </a:prstGeom>
        </p:spPr>
        <p:txBody>
          <a:bodyPr wrap="square">
            <a:spAutoFit/>
          </a:bodyPr>
          <a:lstStyle/>
          <a:p>
            <a:pPr algn="just"/>
            <a:r>
              <a:rPr lang="en-US" b="0" dirty="0"/>
              <a:t>Each time a server receives a query for a name that is not in its domain, it needs to search its database for a server IP address. </a:t>
            </a:r>
          </a:p>
          <a:p>
            <a:pPr algn="just"/>
            <a:endParaRPr lang="en-US" b="0" dirty="0"/>
          </a:p>
          <a:p>
            <a:pPr algn="just"/>
            <a:r>
              <a:rPr lang="en-US" b="0" dirty="0"/>
              <a:t>Reduction of this search time would increase efficiency. </a:t>
            </a:r>
          </a:p>
          <a:p>
            <a:pPr algn="just"/>
            <a:endParaRPr lang="en-US" b="0" dirty="0"/>
          </a:p>
          <a:p>
            <a:pPr algn="just"/>
            <a:r>
              <a:rPr lang="en-US" b="0" dirty="0"/>
              <a:t>DNS handles this with a mechanism called caching. </a:t>
            </a:r>
          </a:p>
          <a:p>
            <a:pPr algn="just"/>
            <a:endParaRPr lang="en-US" b="0" dirty="0"/>
          </a:p>
          <a:p>
            <a:pPr algn="just"/>
            <a:r>
              <a:rPr lang="en-US" sz="1600" b="0" dirty="0"/>
              <a:t>When a server asks for a mapping from another server and receives the response, it stores this information in its cache memory before sending it to the client. </a:t>
            </a:r>
          </a:p>
          <a:p>
            <a:pPr algn="just"/>
            <a:endParaRPr lang="en-US" sz="1600" b="0" dirty="0"/>
          </a:p>
          <a:p>
            <a:pPr algn="just"/>
            <a:r>
              <a:rPr lang="en-US" sz="1600" b="0" dirty="0"/>
              <a:t>If the same or another client asks for the same mapping, it can check its cache memory and resolve the problem. </a:t>
            </a:r>
          </a:p>
          <a:p>
            <a:pPr algn="just"/>
            <a:endParaRPr lang="en-US" sz="1600" b="0" dirty="0"/>
          </a:p>
          <a:p>
            <a:pPr algn="just"/>
            <a:r>
              <a:rPr lang="en-US" sz="1600" b="0" dirty="0"/>
              <a:t>However, to inform the client that the response is coming from the cache memory and not from an authoritative source, the server marks the response as unauthoritative.</a:t>
            </a:r>
          </a:p>
        </p:txBody>
      </p:sp>
      <p:sp>
        <p:nvSpPr>
          <p:cNvPr id="3" name="Rectangle 2"/>
          <p:cNvSpPr/>
          <p:nvPr/>
        </p:nvSpPr>
        <p:spPr>
          <a:xfrm>
            <a:off x="1355299" y="627649"/>
            <a:ext cx="1210588" cy="400110"/>
          </a:xfrm>
          <a:prstGeom prst="rect">
            <a:avLst/>
          </a:prstGeom>
        </p:spPr>
        <p:txBody>
          <a:bodyPr wrap="none">
            <a:spAutoFit/>
          </a:bodyPr>
          <a:lstStyle/>
          <a:p>
            <a:r>
              <a:rPr lang="en-US" sz="2000" dirty="0"/>
              <a:t>Caching</a:t>
            </a:r>
          </a:p>
        </p:txBody>
      </p:sp>
    </p:spTree>
    <p:extLst>
      <p:ext uri="{BB962C8B-B14F-4D97-AF65-F5344CB8AC3E}">
        <p14:creationId xmlns:p14="http://schemas.microsoft.com/office/powerpoint/2010/main" val="26926996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1"/>
          <p:cNvSpPr>
            <a:spLocks noGrp="1"/>
          </p:cNvSpPr>
          <p:nvPr>
            <p:ph type="ftr" sz="quarter" idx="10"/>
          </p:nvPr>
        </p:nvSpPr>
        <p:spPr/>
        <p:txBody>
          <a:bodyPr/>
          <a:lstStyle/>
          <a:p>
            <a:r>
              <a:rPr lang="en-US"/>
              <a:t>TCP/IP Protocol Suite</a:t>
            </a:r>
          </a:p>
        </p:txBody>
      </p:sp>
      <p:sp>
        <p:nvSpPr>
          <p:cNvPr id="22" name="Slide Number Placeholder 2"/>
          <p:cNvSpPr>
            <a:spLocks noGrp="1"/>
          </p:cNvSpPr>
          <p:nvPr>
            <p:ph type="sldNum" sz="quarter" idx="11"/>
          </p:nvPr>
        </p:nvSpPr>
        <p:spPr/>
        <p:txBody>
          <a:bodyPr/>
          <a:lstStyle/>
          <a:p>
            <a:fld id="{9CB58DE4-A59F-42BA-B6EA-839DB51CF47C}" type="slidenum">
              <a:rPr lang="en-US"/>
              <a:pPr/>
              <a:t>45</a:t>
            </a:fld>
            <a:endParaRPr lang="en-US"/>
          </a:p>
        </p:txBody>
      </p:sp>
      <p:sp>
        <p:nvSpPr>
          <p:cNvPr id="60825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826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826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826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826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826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826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 name="Rectangle 1"/>
          <p:cNvSpPr/>
          <p:nvPr/>
        </p:nvSpPr>
        <p:spPr>
          <a:xfrm>
            <a:off x="76200" y="1189072"/>
            <a:ext cx="8870950" cy="3354765"/>
          </a:xfrm>
          <a:prstGeom prst="rect">
            <a:avLst/>
          </a:prstGeom>
        </p:spPr>
        <p:txBody>
          <a:bodyPr wrap="square">
            <a:spAutoFit/>
          </a:bodyPr>
          <a:lstStyle/>
          <a:p>
            <a:pPr algn="just"/>
            <a:r>
              <a:rPr lang="en-US" sz="1600" b="0" dirty="0">
                <a:solidFill>
                  <a:srgbClr val="FF0000"/>
                </a:solidFill>
              </a:rPr>
              <a:t>Caching speeds up resolution, but it can also be problematic</a:t>
            </a:r>
            <a:r>
              <a:rPr lang="en-US" sz="1600" b="0" dirty="0"/>
              <a:t>. </a:t>
            </a:r>
          </a:p>
          <a:p>
            <a:pPr algn="just"/>
            <a:endParaRPr lang="en-US" sz="1600" b="0" dirty="0"/>
          </a:p>
          <a:p>
            <a:pPr algn="just"/>
            <a:r>
              <a:rPr lang="en-US" sz="1600" b="0" dirty="0"/>
              <a:t>If a server caches a mapping for a long time, it may send an outdated mapping to  client. </a:t>
            </a:r>
          </a:p>
          <a:p>
            <a:pPr algn="just"/>
            <a:endParaRPr lang="en-US" sz="1600" b="0" dirty="0"/>
          </a:p>
          <a:p>
            <a:pPr algn="just"/>
            <a:r>
              <a:rPr lang="en-US" sz="1600" b="0" dirty="0"/>
              <a:t>To counter this, </a:t>
            </a:r>
            <a:r>
              <a:rPr lang="en-US" sz="1600" b="0" dirty="0">
                <a:solidFill>
                  <a:srgbClr val="FF0000"/>
                </a:solidFill>
              </a:rPr>
              <a:t>two techniques are used</a:t>
            </a:r>
            <a:r>
              <a:rPr lang="en-US" sz="1600" b="0" dirty="0"/>
              <a:t>. </a:t>
            </a:r>
          </a:p>
          <a:p>
            <a:pPr algn="just"/>
            <a:endParaRPr lang="en-US" b="0" dirty="0"/>
          </a:p>
          <a:p>
            <a:pPr algn="just"/>
            <a:r>
              <a:rPr lang="en-US" sz="1600" b="0" dirty="0"/>
              <a:t>First, authoritative server always adds information to the mapping called time-to-live (TTL). </a:t>
            </a:r>
          </a:p>
          <a:p>
            <a:pPr marL="285750" indent="-285750" algn="just">
              <a:buFont typeface="Arial" panose="020B0604020202020204" pitchFamily="34" charset="0"/>
              <a:buChar char="•"/>
            </a:pPr>
            <a:r>
              <a:rPr lang="en-US" sz="1600" b="0" dirty="0"/>
              <a:t>It defines the time in seconds that the receiving server can cache the information. </a:t>
            </a:r>
          </a:p>
          <a:p>
            <a:pPr marL="285750" indent="-285750" algn="just">
              <a:buFont typeface="Arial" panose="020B0604020202020204" pitchFamily="34" charset="0"/>
              <a:buChar char="•"/>
            </a:pPr>
            <a:r>
              <a:rPr lang="en-US" sz="1600" b="0" dirty="0"/>
              <a:t>After that time, mapping is invalid and any query must be sent again to authoritative server. </a:t>
            </a:r>
          </a:p>
          <a:p>
            <a:pPr algn="just"/>
            <a:endParaRPr lang="en-US" b="0" dirty="0"/>
          </a:p>
          <a:p>
            <a:pPr algn="just"/>
            <a:r>
              <a:rPr lang="en-US" sz="1600" b="0" dirty="0"/>
              <a:t>Second, DNS requires that each server keep a TTL counter for each mapping it caches. </a:t>
            </a:r>
          </a:p>
          <a:p>
            <a:pPr marL="285750" indent="-285750" algn="just">
              <a:buFont typeface="Arial" panose="020B0604020202020204" pitchFamily="34" charset="0"/>
              <a:buChar char="•"/>
            </a:pPr>
            <a:r>
              <a:rPr lang="en-US" sz="1600" b="0" dirty="0"/>
              <a:t>Cache memory must be searched periodically and those mappings with an expired TTL must be purged.</a:t>
            </a:r>
          </a:p>
        </p:txBody>
      </p:sp>
      <p:sp>
        <p:nvSpPr>
          <p:cNvPr id="3" name="Rectangle 2"/>
          <p:cNvSpPr/>
          <p:nvPr/>
        </p:nvSpPr>
        <p:spPr>
          <a:xfrm>
            <a:off x="1355299" y="627649"/>
            <a:ext cx="2244525" cy="400110"/>
          </a:xfrm>
          <a:prstGeom prst="rect">
            <a:avLst/>
          </a:prstGeom>
        </p:spPr>
        <p:txBody>
          <a:bodyPr wrap="none">
            <a:spAutoFit/>
          </a:bodyPr>
          <a:lstStyle/>
          <a:p>
            <a:r>
              <a:rPr lang="en-US" sz="2000" dirty="0"/>
              <a:t>Caching (</a:t>
            </a:r>
            <a:r>
              <a:rPr lang="en-US" sz="2000" dirty="0" err="1"/>
              <a:t>contd</a:t>
            </a:r>
            <a:r>
              <a:rPr lang="en-US" sz="2000" dirty="0"/>
              <a:t>)</a:t>
            </a:r>
          </a:p>
        </p:txBody>
      </p:sp>
    </p:spTree>
    <p:extLst>
      <p:ext uri="{BB962C8B-B14F-4D97-AF65-F5344CB8AC3E}">
        <p14:creationId xmlns:p14="http://schemas.microsoft.com/office/powerpoint/2010/main" val="25035922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1"/>
          <p:cNvSpPr>
            <a:spLocks noGrp="1"/>
          </p:cNvSpPr>
          <p:nvPr>
            <p:ph type="ftr" sz="quarter" idx="10"/>
          </p:nvPr>
        </p:nvSpPr>
        <p:spPr/>
        <p:txBody>
          <a:bodyPr/>
          <a:lstStyle/>
          <a:p>
            <a:r>
              <a:rPr lang="en-US"/>
              <a:t>TCP/IP Protocol Suite</a:t>
            </a:r>
          </a:p>
        </p:txBody>
      </p:sp>
      <p:sp>
        <p:nvSpPr>
          <p:cNvPr id="7" name="Slide Number Placeholder 2"/>
          <p:cNvSpPr>
            <a:spLocks noGrp="1"/>
          </p:cNvSpPr>
          <p:nvPr>
            <p:ph type="sldNum" sz="quarter" idx="11"/>
          </p:nvPr>
        </p:nvSpPr>
        <p:spPr/>
        <p:txBody>
          <a:bodyPr/>
          <a:lstStyle/>
          <a:p>
            <a:fld id="{0D188803-91A8-4C58-9AAB-F55259F13CD5}" type="slidenum">
              <a:rPr lang="en-US"/>
              <a:pPr/>
              <a:t>46</a:t>
            </a:fld>
            <a:endParaRPr lang="en-US"/>
          </a:p>
        </p:txBody>
      </p:sp>
      <p:sp>
        <p:nvSpPr>
          <p:cNvPr id="681986"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effectLst>
                <a:outerShdw blurRad="38100" dist="38100" dir="2700000" algn="tl">
                  <a:srgbClr val="FFFFFF"/>
                </a:outerShdw>
              </a:effectLst>
              <a:latin typeface="Times New Roman" panose="02020603050405020304" pitchFamily="18" charset="0"/>
            </a:endParaRPr>
          </a:p>
        </p:txBody>
      </p:sp>
      <p:sp>
        <p:nvSpPr>
          <p:cNvPr id="681987" name="Text Box 3"/>
          <p:cNvSpPr txBox="1">
            <a:spLocks noChangeArrowheads="1"/>
          </p:cNvSpPr>
          <p:nvPr/>
        </p:nvSpPr>
        <p:spPr bwMode="auto">
          <a:xfrm>
            <a:off x="228600" y="355600"/>
            <a:ext cx="47783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a:solidFill>
                  <a:schemeClr val="bg1"/>
                </a:solidFill>
                <a:latin typeface="Times" panose="02020603050405020304" pitchFamily="18" charset="0"/>
              </a:rPr>
              <a:t>19-5  DNS MESSAGES</a:t>
            </a:r>
          </a:p>
        </p:txBody>
      </p:sp>
      <p:sp>
        <p:nvSpPr>
          <p:cNvPr id="681988"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atin typeface="Times New Roman" panose="02020603050405020304" pitchFamily="18" charset="0"/>
            </a:endParaRPr>
          </a:p>
        </p:txBody>
      </p:sp>
      <p:sp>
        <p:nvSpPr>
          <p:cNvPr id="681989" name="Rectangle 5"/>
          <p:cNvSpPr>
            <a:spLocks noChangeArrowheads="1"/>
          </p:cNvSpPr>
          <p:nvPr/>
        </p:nvSpPr>
        <p:spPr bwMode="auto">
          <a:xfrm>
            <a:off x="381000" y="1524000"/>
            <a:ext cx="853440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000" b="0" dirty="0">
                <a:latin typeface="+mn-lt"/>
              </a:rPr>
              <a:t>DNS has two types of messages: </a:t>
            </a:r>
            <a:r>
              <a:rPr lang="en-US" sz="2000" b="0" dirty="0">
                <a:solidFill>
                  <a:srgbClr val="FF0000"/>
                </a:solidFill>
                <a:latin typeface="+mn-lt"/>
              </a:rPr>
              <a:t>query and response</a:t>
            </a:r>
            <a:r>
              <a:rPr lang="en-US" sz="2000" b="0" dirty="0">
                <a:latin typeface="+mn-lt"/>
              </a:rPr>
              <a:t>. </a:t>
            </a:r>
          </a:p>
          <a:p>
            <a:pPr algn="just"/>
            <a:endParaRPr lang="en-US" sz="2000" b="0" dirty="0">
              <a:latin typeface="+mn-lt"/>
            </a:endParaRPr>
          </a:p>
          <a:p>
            <a:pPr algn="just"/>
            <a:r>
              <a:rPr lang="en-US" sz="2000" b="0" dirty="0">
                <a:latin typeface="+mn-lt"/>
              </a:rPr>
              <a:t>Both types have the same format. </a:t>
            </a:r>
          </a:p>
          <a:p>
            <a:pPr algn="just"/>
            <a:endParaRPr lang="en-US" sz="2000" b="0" dirty="0">
              <a:latin typeface="+mn-lt"/>
            </a:endParaRPr>
          </a:p>
          <a:p>
            <a:pPr algn="just"/>
            <a:r>
              <a:rPr lang="en-US" sz="2000" b="0" dirty="0">
                <a:latin typeface="+mn-lt"/>
              </a:rPr>
              <a:t>Query message consists of a </a:t>
            </a:r>
            <a:r>
              <a:rPr lang="en-US" sz="2000" b="0" dirty="0">
                <a:solidFill>
                  <a:srgbClr val="FF0000"/>
                </a:solidFill>
                <a:latin typeface="+mn-lt"/>
              </a:rPr>
              <a:t>header and </a:t>
            </a:r>
          </a:p>
          <a:p>
            <a:pPr algn="just"/>
            <a:r>
              <a:rPr lang="en-US" sz="2000" b="0" dirty="0">
                <a:solidFill>
                  <a:srgbClr val="FF0000"/>
                </a:solidFill>
                <a:latin typeface="+mn-lt"/>
              </a:rPr>
              <a:t>			      question records</a:t>
            </a:r>
            <a:r>
              <a:rPr lang="en-US" sz="2000" b="0" dirty="0">
                <a:latin typeface="+mn-lt"/>
              </a:rPr>
              <a:t>; </a:t>
            </a:r>
          </a:p>
          <a:p>
            <a:pPr algn="just"/>
            <a:endParaRPr lang="en-US" sz="2000" b="0" dirty="0">
              <a:latin typeface="+mn-lt"/>
            </a:endParaRPr>
          </a:p>
          <a:p>
            <a:pPr algn="just"/>
            <a:r>
              <a:rPr lang="en-US" sz="2000" b="0" dirty="0">
                <a:latin typeface="+mn-lt"/>
              </a:rPr>
              <a:t>Response message consists of a </a:t>
            </a:r>
          </a:p>
          <a:p>
            <a:pPr lvl="7" algn="just"/>
            <a:r>
              <a:rPr lang="en-US" sz="2000" b="0" dirty="0">
                <a:solidFill>
                  <a:srgbClr val="FF0000"/>
                </a:solidFill>
                <a:latin typeface="+mn-lt"/>
              </a:rPr>
              <a:t>header, </a:t>
            </a:r>
          </a:p>
          <a:p>
            <a:pPr lvl="7" algn="just"/>
            <a:r>
              <a:rPr lang="en-US" sz="2000" b="0" dirty="0">
                <a:solidFill>
                  <a:srgbClr val="FF0000"/>
                </a:solidFill>
                <a:latin typeface="+mn-lt"/>
              </a:rPr>
              <a:t>question records, </a:t>
            </a:r>
          </a:p>
          <a:p>
            <a:pPr lvl="7" algn="just"/>
            <a:r>
              <a:rPr lang="en-US" sz="2000" b="0" dirty="0">
                <a:solidFill>
                  <a:srgbClr val="FF0000"/>
                </a:solidFill>
                <a:latin typeface="+mn-lt"/>
              </a:rPr>
              <a:t>answer records, </a:t>
            </a:r>
          </a:p>
          <a:p>
            <a:pPr lvl="7" algn="just"/>
            <a:r>
              <a:rPr lang="en-US" sz="2000" b="0" dirty="0">
                <a:solidFill>
                  <a:srgbClr val="FF0000"/>
                </a:solidFill>
                <a:latin typeface="+mn-lt"/>
              </a:rPr>
              <a:t>authoritative records, and </a:t>
            </a:r>
          </a:p>
          <a:p>
            <a:pPr lvl="7" algn="just"/>
            <a:r>
              <a:rPr lang="en-US" sz="2000" b="0" dirty="0">
                <a:solidFill>
                  <a:srgbClr val="FF0000"/>
                </a:solidFill>
                <a:latin typeface="+mn-lt"/>
              </a:rPr>
              <a:t>additional records</a:t>
            </a:r>
            <a:r>
              <a:rPr lang="en-US" sz="2000" b="0" dirty="0">
                <a:latin typeface="+mn-lt"/>
              </a:rPr>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
          <p:cNvSpPr>
            <a:spLocks noGrp="1"/>
          </p:cNvSpPr>
          <p:nvPr>
            <p:ph type="ftr" sz="quarter" idx="10"/>
          </p:nvPr>
        </p:nvSpPr>
        <p:spPr/>
        <p:txBody>
          <a:bodyPr/>
          <a:lstStyle/>
          <a:p>
            <a:r>
              <a:rPr lang="en-US"/>
              <a:t>TCP/IP Protocol Suite</a:t>
            </a:r>
          </a:p>
        </p:txBody>
      </p:sp>
      <p:sp>
        <p:nvSpPr>
          <p:cNvPr id="13" name="Slide Number Placeholder 2"/>
          <p:cNvSpPr>
            <a:spLocks noGrp="1"/>
          </p:cNvSpPr>
          <p:nvPr>
            <p:ph type="sldNum" sz="quarter" idx="11"/>
          </p:nvPr>
        </p:nvSpPr>
        <p:spPr/>
        <p:txBody>
          <a:bodyPr/>
          <a:lstStyle/>
          <a:p>
            <a:fld id="{BDA5B0CE-9936-4995-A7B4-A54A97A1BAAE}" type="slidenum">
              <a:rPr lang="en-US"/>
              <a:pPr/>
              <a:t>47</a:t>
            </a:fld>
            <a:endParaRPr lang="en-US"/>
          </a:p>
        </p:txBody>
      </p:sp>
      <p:sp>
        <p:nvSpPr>
          <p:cNvPr id="612354"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19.14</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Query and response messages</a:t>
            </a:r>
          </a:p>
        </p:txBody>
      </p:sp>
      <p:sp>
        <p:nvSpPr>
          <p:cNvPr id="61235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1235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1235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1235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1235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1236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1236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pic>
        <p:nvPicPr>
          <p:cNvPr id="61236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438400"/>
            <a:ext cx="3913188" cy="118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2364"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5013" y="2438400"/>
            <a:ext cx="3913187" cy="2557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612363"/>
                                        </p:tgtEl>
                                        <p:attrNameLst>
                                          <p:attrName>style.visibility</p:attrName>
                                        </p:attrNameLst>
                                      </p:cBhvr>
                                      <p:to>
                                        <p:strVal val="visible"/>
                                      </p:to>
                                    </p:set>
                                    <p:anim calcmode="lin" valueType="num">
                                      <p:cBhvr>
                                        <p:cTn id="7" dur="10" fill="hold"/>
                                        <p:tgtEl>
                                          <p:spTgt spid="612363"/>
                                        </p:tgtEl>
                                        <p:attrNameLst>
                                          <p:attrName>ppt_w</p:attrName>
                                        </p:attrNameLst>
                                      </p:cBhvr>
                                      <p:tavLst>
                                        <p:tav tm="0">
                                          <p:val>
                                            <p:fltVal val="0"/>
                                          </p:val>
                                        </p:tav>
                                        <p:tav tm="100000">
                                          <p:val>
                                            <p:strVal val="#ppt_w"/>
                                          </p:val>
                                        </p:tav>
                                      </p:tavLst>
                                    </p:anim>
                                    <p:anim calcmode="lin" valueType="num">
                                      <p:cBhvr>
                                        <p:cTn id="8" dur="10" fill="hold"/>
                                        <p:tgtEl>
                                          <p:spTgt spid="612363"/>
                                        </p:tgtEl>
                                        <p:attrNameLst>
                                          <p:attrName>ppt_h</p:attrName>
                                        </p:attrNameLst>
                                      </p:cBhvr>
                                      <p:tavLst>
                                        <p:tav tm="0">
                                          <p:val>
                                            <p:fltVal val="0"/>
                                          </p:val>
                                        </p:tav>
                                        <p:tav tm="100000">
                                          <p:val>
                                            <p:strVal val="#ppt_h"/>
                                          </p:val>
                                        </p:tav>
                                      </p:tavLst>
                                    </p:anim>
                                    <p:animEffect transition="in" filter="fade">
                                      <p:cBhvr>
                                        <p:cTn id="9" dur="10"/>
                                        <p:tgtEl>
                                          <p:spTgt spid="612363"/>
                                        </p:tgtEl>
                                      </p:cBhvr>
                                    </p:animEffect>
                                  </p:childTnLst>
                                </p:cTn>
                              </p:par>
                              <p:par>
                                <p:cTn id="10" presetID="53" presetClass="entr" presetSubtype="0" fill="hold" nodeType="withEffect">
                                  <p:stCondLst>
                                    <p:cond delay="0"/>
                                  </p:stCondLst>
                                  <p:childTnLst>
                                    <p:set>
                                      <p:cBhvr>
                                        <p:cTn id="11" dur="1" fill="hold">
                                          <p:stCondLst>
                                            <p:cond delay="0"/>
                                          </p:stCondLst>
                                        </p:cTn>
                                        <p:tgtEl>
                                          <p:spTgt spid="612364"/>
                                        </p:tgtEl>
                                        <p:attrNameLst>
                                          <p:attrName>style.visibility</p:attrName>
                                        </p:attrNameLst>
                                      </p:cBhvr>
                                      <p:to>
                                        <p:strVal val="visible"/>
                                      </p:to>
                                    </p:set>
                                    <p:anim calcmode="lin" valueType="num">
                                      <p:cBhvr>
                                        <p:cTn id="12" dur="10" fill="hold"/>
                                        <p:tgtEl>
                                          <p:spTgt spid="612364"/>
                                        </p:tgtEl>
                                        <p:attrNameLst>
                                          <p:attrName>ppt_w</p:attrName>
                                        </p:attrNameLst>
                                      </p:cBhvr>
                                      <p:tavLst>
                                        <p:tav tm="0">
                                          <p:val>
                                            <p:fltVal val="0"/>
                                          </p:val>
                                        </p:tav>
                                        <p:tav tm="100000">
                                          <p:val>
                                            <p:strVal val="#ppt_w"/>
                                          </p:val>
                                        </p:tav>
                                      </p:tavLst>
                                    </p:anim>
                                    <p:anim calcmode="lin" valueType="num">
                                      <p:cBhvr>
                                        <p:cTn id="13" dur="10" fill="hold"/>
                                        <p:tgtEl>
                                          <p:spTgt spid="612364"/>
                                        </p:tgtEl>
                                        <p:attrNameLst>
                                          <p:attrName>ppt_h</p:attrName>
                                        </p:attrNameLst>
                                      </p:cBhvr>
                                      <p:tavLst>
                                        <p:tav tm="0">
                                          <p:val>
                                            <p:fltVal val="0"/>
                                          </p:val>
                                        </p:tav>
                                        <p:tav tm="100000">
                                          <p:val>
                                            <p:strVal val="#ppt_h"/>
                                          </p:val>
                                        </p:tav>
                                      </p:tavLst>
                                    </p:anim>
                                    <p:animEffect transition="in" filter="fade">
                                      <p:cBhvr>
                                        <p:cTn id="14" dur="10"/>
                                        <p:tgtEl>
                                          <p:spTgt spid="612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p:cNvSpPr>
            <a:spLocks noGrp="1"/>
          </p:cNvSpPr>
          <p:nvPr>
            <p:ph type="ftr" sz="quarter" idx="10"/>
          </p:nvPr>
        </p:nvSpPr>
        <p:spPr/>
        <p:txBody>
          <a:bodyPr/>
          <a:lstStyle/>
          <a:p>
            <a:r>
              <a:rPr lang="en-US"/>
              <a:t>TCP/IP Protocol Suite</a:t>
            </a:r>
          </a:p>
        </p:txBody>
      </p:sp>
      <p:sp>
        <p:nvSpPr>
          <p:cNvPr id="12" name="Slide Number Placeholder 2"/>
          <p:cNvSpPr>
            <a:spLocks noGrp="1"/>
          </p:cNvSpPr>
          <p:nvPr>
            <p:ph type="sldNum" sz="quarter" idx="11"/>
          </p:nvPr>
        </p:nvSpPr>
        <p:spPr/>
        <p:txBody>
          <a:bodyPr/>
          <a:lstStyle/>
          <a:p>
            <a:fld id="{CBED9570-CAEE-4705-8735-09BAA80FA2FD}" type="slidenum">
              <a:rPr lang="en-US"/>
              <a:pPr/>
              <a:t>48</a:t>
            </a:fld>
            <a:endParaRPr lang="en-US"/>
          </a:p>
        </p:txBody>
      </p:sp>
      <p:sp>
        <p:nvSpPr>
          <p:cNvPr id="614402"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19.15</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Header format</a:t>
            </a:r>
          </a:p>
        </p:txBody>
      </p:sp>
      <p:sp>
        <p:nvSpPr>
          <p:cNvPr id="614403"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1440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14405"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1440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1440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14408"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1440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 name="Rectangle 1"/>
          <p:cNvSpPr/>
          <p:nvPr/>
        </p:nvSpPr>
        <p:spPr>
          <a:xfrm>
            <a:off x="314266" y="1169654"/>
            <a:ext cx="8320087" cy="1200329"/>
          </a:xfrm>
          <a:prstGeom prst="rect">
            <a:avLst/>
          </a:prstGeom>
        </p:spPr>
        <p:txBody>
          <a:bodyPr wrap="square">
            <a:spAutoFit/>
          </a:bodyPr>
          <a:lstStyle/>
          <a:p>
            <a:pPr algn="just"/>
            <a:r>
              <a:rPr lang="en-US" b="0" dirty="0"/>
              <a:t>Both query and response messages have the same header format with some fields set to zero for the query messages. </a:t>
            </a:r>
          </a:p>
          <a:p>
            <a:pPr algn="just"/>
            <a:endParaRPr lang="en-US" b="0" dirty="0"/>
          </a:p>
          <a:p>
            <a:pPr algn="just"/>
            <a:r>
              <a:rPr lang="en-US" b="0" dirty="0"/>
              <a:t>Header is 12 bytes and header fields are as follows </a:t>
            </a:r>
          </a:p>
        </p:txBody>
      </p:sp>
      <p:sp>
        <p:nvSpPr>
          <p:cNvPr id="3" name="Rectangle 2"/>
          <p:cNvSpPr/>
          <p:nvPr/>
        </p:nvSpPr>
        <p:spPr>
          <a:xfrm>
            <a:off x="1379182" y="559397"/>
            <a:ext cx="1111202" cy="400110"/>
          </a:xfrm>
          <a:prstGeom prst="rect">
            <a:avLst/>
          </a:prstGeom>
        </p:spPr>
        <p:txBody>
          <a:bodyPr wrap="none">
            <a:spAutoFit/>
          </a:bodyPr>
          <a:lstStyle/>
          <a:p>
            <a:r>
              <a:rPr lang="en-US" sz="2000" dirty="0"/>
              <a:t>Header</a:t>
            </a:r>
          </a:p>
        </p:txBody>
      </p:sp>
      <p:pic>
        <p:nvPicPr>
          <p:cNvPr id="1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2594" y="4294883"/>
            <a:ext cx="5701352" cy="113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54012" y="2642333"/>
            <a:ext cx="7570788" cy="1446550"/>
          </a:xfrm>
          <a:prstGeom prst="rect">
            <a:avLst/>
          </a:prstGeom>
        </p:spPr>
        <p:txBody>
          <a:bodyPr wrap="square">
            <a:spAutoFit/>
          </a:bodyPr>
          <a:lstStyle/>
          <a:p>
            <a:pPr algn="just"/>
            <a:r>
              <a:rPr lang="en-US" sz="1600" dirty="0"/>
              <a:t>Identification. </a:t>
            </a:r>
          </a:p>
          <a:p>
            <a:pPr marL="285750" indent="-285750" algn="just">
              <a:lnSpc>
                <a:spcPct val="150000"/>
              </a:lnSpc>
              <a:buFont typeface="Arial" panose="020B0604020202020204" pitchFamily="34" charset="0"/>
              <a:buChar char="•"/>
            </a:pPr>
            <a:r>
              <a:rPr lang="en-US" sz="1600" b="0" dirty="0"/>
              <a:t>16-bit field used by the client to match the response with the query. </a:t>
            </a:r>
          </a:p>
          <a:p>
            <a:pPr marL="285750" indent="-285750" algn="just">
              <a:lnSpc>
                <a:spcPct val="150000"/>
              </a:lnSpc>
              <a:buFont typeface="Arial" panose="020B0604020202020204" pitchFamily="34" charset="0"/>
              <a:buChar char="•"/>
            </a:pPr>
            <a:r>
              <a:rPr lang="en-US" sz="1600" b="0" dirty="0"/>
              <a:t>client uses a different identification number each time it sends a query. </a:t>
            </a:r>
          </a:p>
          <a:p>
            <a:pPr marL="285750" indent="-285750" algn="just">
              <a:lnSpc>
                <a:spcPct val="150000"/>
              </a:lnSpc>
              <a:buFont typeface="Arial" panose="020B0604020202020204" pitchFamily="34" charset="0"/>
              <a:buChar char="•"/>
            </a:pPr>
            <a:r>
              <a:rPr lang="en-US" sz="1600" b="0" dirty="0">
                <a:solidFill>
                  <a:srgbClr val="FF0000"/>
                </a:solidFill>
              </a:rPr>
              <a:t>server duplicates this number in the corresponding response.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p:cNvSpPr>
            <a:spLocks noGrp="1"/>
          </p:cNvSpPr>
          <p:nvPr>
            <p:ph type="ftr" sz="quarter" idx="10"/>
          </p:nvPr>
        </p:nvSpPr>
        <p:spPr/>
        <p:txBody>
          <a:bodyPr/>
          <a:lstStyle/>
          <a:p>
            <a:r>
              <a:rPr lang="en-US" dirty="0"/>
              <a:t>TCP/IP Protocol Suite</a:t>
            </a:r>
          </a:p>
        </p:txBody>
      </p:sp>
      <p:sp>
        <p:nvSpPr>
          <p:cNvPr id="12" name="Slide Number Placeholder 2"/>
          <p:cNvSpPr>
            <a:spLocks noGrp="1"/>
          </p:cNvSpPr>
          <p:nvPr>
            <p:ph type="sldNum" sz="quarter" idx="11"/>
          </p:nvPr>
        </p:nvSpPr>
        <p:spPr/>
        <p:txBody>
          <a:bodyPr/>
          <a:lstStyle/>
          <a:p>
            <a:fld id="{517D3C79-2A45-44C2-83C3-282AED289551}" type="slidenum">
              <a:rPr lang="en-US"/>
              <a:pPr/>
              <a:t>49</a:t>
            </a:fld>
            <a:endParaRPr lang="en-US" dirty="0"/>
          </a:p>
        </p:txBody>
      </p:sp>
      <p:sp>
        <p:nvSpPr>
          <p:cNvPr id="616450"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19.16</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Flags field</a:t>
            </a:r>
          </a:p>
        </p:txBody>
      </p:sp>
      <p:sp>
        <p:nvSpPr>
          <p:cNvPr id="61645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1645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1645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1645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1645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1645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1645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pic>
        <p:nvPicPr>
          <p:cNvPr id="61645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578" y="1470994"/>
            <a:ext cx="6737089" cy="387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257300" y="683181"/>
            <a:ext cx="4941129" cy="369332"/>
          </a:xfrm>
          <a:prstGeom prst="rect">
            <a:avLst/>
          </a:prstGeom>
        </p:spPr>
        <p:txBody>
          <a:bodyPr wrap="square">
            <a:spAutoFit/>
          </a:bodyPr>
          <a:lstStyle/>
          <a:p>
            <a:pPr algn="just"/>
            <a:r>
              <a:rPr lang="en-US" dirty="0"/>
              <a:t>Flags. </a:t>
            </a:r>
            <a:r>
              <a:rPr lang="en-US" b="0" dirty="0"/>
              <a:t>16-bit field consisting of the subfields</a:t>
            </a:r>
          </a:p>
        </p:txBody>
      </p:sp>
      <p:sp>
        <p:nvSpPr>
          <p:cNvPr id="3" name="Rectangle 2"/>
          <p:cNvSpPr/>
          <p:nvPr/>
        </p:nvSpPr>
        <p:spPr>
          <a:xfrm>
            <a:off x="290926" y="2324570"/>
            <a:ext cx="8530395" cy="3754874"/>
          </a:xfrm>
          <a:prstGeom prst="rect">
            <a:avLst/>
          </a:prstGeom>
        </p:spPr>
        <p:txBody>
          <a:bodyPr wrap="square">
            <a:spAutoFit/>
          </a:bodyPr>
          <a:lstStyle/>
          <a:p>
            <a:pPr algn="just"/>
            <a:r>
              <a:rPr lang="en-US" sz="1400" dirty="0"/>
              <a:t>QR (query/response). </a:t>
            </a:r>
            <a:r>
              <a:rPr lang="en-US" sz="1400" b="0" dirty="0"/>
              <a:t>defines type of message. 0 – query,   1- response.</a:t>
            </a:r>
          </a:p>
          <a:p>
            <a:pPr algn="just"/>
            <a:endParaRPr lang="en-US" sz="1400" b="0" dirty="0"/>
          </a:p>
          <a:p>
            <a:pPr algn="just"/>
            <a:r>
              <a:rPr lang="en-US" sz="1400" dirty="0" err="1"/>
              <a:t>OpCode</a:t>
            </a:r>
            <a:r>
              <a:rPr lang="en-US" sz="1400" dirty="0"/>
              <a:t>. </a:t>
            </a:r>
            <a:r>
              <a:rPr lang="en-US" sz="1400" b="0" dirty="0"/>
              <a:t>4-bit </a:t>
            </a:r>
            <a:r>
              <a:rPr lang="en-US" sz="1400" b="0" dirty="0">
                <a:solidFill>
                  <a:srgbClr val="FF0000"/>
                </a:solidFill>
              </a:rPr>
              <a:t>defines type </a:t>
            </a:r>
            <a:r>
              <a:rPr lang="en-US" sz="1400" b="0" dirty="0"/>
              <a:t>of query or response (0-standard, 1 - inverse, and 2 -server status request). </a:t>
            </a:r>
          </a:p>
          <a:p>
            <a:pPr algn="just"/>
            <a:endParaRPr lang="en-US" sz="1400" b="0" dirty="0"/>
          </a:p>
          <a:p>
            <a:pPr algn="just"/>
            <a:r>
              <a:rPr lang="en-US" sz="1400" dirty="0"/>
              <a:t>AA (authoritative answer). </a:t>
            </a:r>
            <a:r>
              <a:rPr lang="en-US" sz="1400" b="0" dirty="0"/>
              <a:t>value  1 means that the name server is an authoritative server. </a:t>
            </a:r>
            <a:r>
              <a:rPr lang="en-US" sz="1400" b="0" dirty="0">
                <a:solidFill>
                  <a:srgbClr val="FF0000"/>
                </a:solidFill>
              </a:rPr>
              <a:t>used only in a response message</a:t>
            </a:r>
            <a:r>
              <a:rPr lang="en-US" sz="1400" b="0" dirty="0"/>
              <a:t>.</a:t>
            </a:r>
          </a:p>
          <a:p>
            <a:pPr algn="just"/>
            <a:endParaRPr lang="en-US" sz="1400" b="0" dirty="0"/>
          </a:p>
          <a:p>
            <a:pPr algn="just"/>
            <a:r>
              <a:rPr lang="en-US" sz="1400" dirty="0"/>
              <a:t>TC (truncated). </a:t>
            </a:r>
            <a:r>
              <a:rPr lang="en-US" sz="1400" b="0" dirty="0"/>
              <a:t>value 1 means that response was more than 512 bytes and truncated to 512. used when DNS uses the services of UDP. </a:t>
            </a:r>
          </a:p>
          <a:p>
            <a:pPr algn="just"/>
            <a:endParaRPr lang="en-US" sz="1400" b="0" dirty="0"/>
          </a:p>
          <a:p>
            <a:pPr algn="just"/>
            <a:r>
              <a:rPr lang="en-US" sz="1400" dirty="0"/>
              <a:t>RD (recursion desired). </a:t>
            </a:r>
            <a:r>
              <a:rPr lang="en-US" sz="1400" b="0" dirty="0"/>
              <a:t>value  1 means client desires a recursive answer. </a:t>
            </a:r>
            <a:r>
              <a:rPr lang="en-US" sz="1400" b="0" dirty="0">
                <a:solidFill>
                  <a:srgbClr val="FF0000"/>
                </a:solidFill>
              </a:rPr>
              <a:t>It is set in the query message and repeated in the response message.</a:t>
            </a:r>
          </a:p>
          <a:p>
            <a:pPr algn="just"/>
            <a:endParaRPr lang="en-US" sz="1400" b="0" dirty="0">
              <a:solidFill>
                <a:srgbClr val="FF0000"/>
              </a:solidFill>
            </a:endParaRPr>
          </a:p>
          <a:p>
            <a:pPr algn="just"/>
            <a:r>
              <a:rPr lang="en-US" sz="1400" dirty="0"/>
              <a:t>RA (recursion available). </a:t>
            </a:r>
            <a:r>
              <a:rPr lang="en-US" sz="1400" b="0" dirty="0"/>
              <a:t>When it is set in the response, it means that a recursive response is available. </a:t>
            </a:r>
            <a:r>
              <a:rPr lang="en-US" sz="1400" b="0" dirty="0">
                <a:solidFill>
                  <a:srgbClr val="FF0000"/>
                </a:solidFill>
              </a:rPr>
              <a:t>It is set only in the response message</a:t>
            </a:r>
            <a:r>
              <a:rPr lang="en-US" sz="1400" b="0" dirty="0"/>
              <a:t>.</a:t>
            </a:r>
          </a:p>
          <a:p>
            <a:pPr algn="just"/>
            <a:endParaRPr lang="en-US" sz="1400" b="0" dirty="0"/>
          </a:p>
          <a:p>
            <a:pPr algn="just"/>
            <a:r>
              <a:rPr lang="en-US" sz="1400" dirty="0"/>
              <a:t>Reserved. </a:t>
            </a:r>
            <a:r>
              <a:rPr lang="en-US" sz="1400" b="0" dirty="0"/>
              <a:t>This is a 3-bit subfield set to 000</a:t>
            </a:r>
            <a:r>
              <a:rPr lang="en-US" sz="1400" dirty="0"/>
              <a:t>.</a:t>
            </a:r>
            <a:endParaRPr lang="en-US" sz="1400" b="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1"/>
          <p:cNvSpPr>
            <a:spLocks noGrp="1"/>
          </p:cNvSpPr>
          <p:nvPr>
            <p:ph type="ftr" sz="quarter" idx="10"/>
          </p:nvPr>
        </p:nvSpPr>
        <p:spPr/>
        <p:txBody>
          <a:bodyPr/>
          <a:lstStyle/>
          <a:p>
            <a:r>
              <a:rPr lang="en-US"/>
              <a:t>TCP/IP Protocol Suite</a:t>
            </a:r>
          </a:p>
        </p:txBody>
      </p:sp>
      <p:sp>
        <p:nvSpPr>
          <p:cNvPr id="18" name="Slide Number Placeholder 2"/>
          <p:cNvSpPr>
            <a:spLocks noGrp="1"/>
          </p:cNvSpPr>
          <p:nvPr>
            <p:ph type="sldNum" sz="quarter" idx="11"/>
          </p:nvPr>
        </p:nvSpPr>
        <p:spPr/>
        <p:txBody>
          <a:bodyPr/>
          <a:lstStyle/>
          <a:p>
            <a:fld id="{FE83307A-9D95-4A16-9A1F-2F3FFCD1996D}" type="slidenum">
              <a:rPr lang="en-US"/>
              <a:pPr/>
              <a:t>5</a:t>
            </a:fld>
            <a:endParaRPr lang="en-US"/>
          </a:p>
        </p:txBody>
      </p:sp>
      <p:pic>
        <p:nvPicPr>
          <p:cNvPr id="58574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590800"/>
            <a:ext cx="8007350" cy="174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5730"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19.1</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Purpose of DNS</a:t>
            </a:r>
          </a:p>
        </p:txBody>
      </p:sp>
      <p:sp>
        <p:nvSpPr>
          <p:cNvPr id="58573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pic>
        <p:nvPicPr>
          <p:cNvPr id="585742"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5163" y="1628775"/>
            <a:ext cx="731837"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5744"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2735263"/>
            <a:ext cx="877888" cy="54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5745"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2738" y="4090988"/>
            <a:ext cx="3573462" cy="63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5746"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5200" y="3962400"/>
            <a:ext cx="4706938" cy="114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5747"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84450" y="3733800"/>
            <a:ext cx="996950" cy="63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5748" name="Picture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24000" y="4071938"/>
            <a:ext cx="1444625" cy="1262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18549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85742"/>
                                        </p:tgtEl>
                                        <p:attrNameLst>
                                          <p:attrName>style.visibility</p:attrName>
                                        </p:attrNameLst>
                                      </p:cBhvr>
                                      <p:to>
                                        <p:strVal val="visible"/>
                                      </p:to>
                                    </p:set>
                                    <p:animEffect transition="in" filter="wipe(up)">
                                      <p:cBhvr>
                                        <p:cTn id="7" dur="2000"/>
                                        <p:tgtEl>
                                          <p:spTgt spid="5857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xit" presetSubtype="0" fill="hold" nodeType="clickEffect">
                                  <p:stCondLst>
                                    <p:cond delay="0"/>
                                  </p:stCondLst>
                                  <p:childTnLst>
                                    <p:animEffect transition="out" filter="dissolve">
                                      <p:cBhvr>
                                        <p:cTn id="11" dur="500"/>
                                        <p:tgtEl>
                                          <p:spTgt spid="585742"/>
                                        </p:tgtEl>
                                      </p:cBhvr>
                                    </p:animEffect>
                                    <p:set>
                                      <p:cBhvr>
                                        <p:cTn id="12" dur="1" fill="hold">
                                          <p:stCondLst>
                                            <p:cond delay="499"/>
                                          </p:stCondLst>
                                        </p:cTn>
                                        <p:tgtEl>
                                          <p:spTgt spid="585742"/>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85744"/>
                                        </p:tgtEl>
                                        <p:attrNameLst>
                                          <p:attrName>style.visibility</p:attrName>
                                        </p:attrNameLst>
                                      </p:cBhvr>
                                      <p:to>
                                        <p:strVal val="visible"/>
                                      </p:to>
                                    </p:set>
                                    <p:animEffect transition="in" filter="wipe(left)">
                                      <p:cBhvr>
                                        <p:cTn id="17" dur="2000"/>
                                        <p:tgtEl>
                                          <p:spTgt spid="5857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xit" presetSubtype="0" fill="hold" nodeType="clickEffect">
                                  <p:stCondLst>
                                    <p:cond delay="0"/>
                                  </p:stCondLst>
                                  <p:childTnLst>
                                    <p:animEffect transition="out" filter="dissolve">
                                      <p:cBhvr>
                                        <p:cTn id="21" dur="500"/>
                                        <p:tgtEl>
                                          <p:spTgt spid="585744"/>
                                        </p:tgtEl>
                                      </p:cBhvr>
                                    </p:animEffect>
                                    <p:set>
                                      <p:cBhvr>
                                        <p:cTn id="22" dur="1" fill="hold">
                                          <p:stCondLst>
                                            <p:cond delay="499"/>
                                          </p:stCondLst>
                                        </p:cTn>
                                        <p:tgtEl>
                                          <p:spTgt spid="585744"/>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85745"/>
                                        </p:tgtEl>
                                        <p:attrNameLst>
                                          <p:attrName>style.visibility</p:attrName>
                                        </p:attrNameLst>
                                      </p:cBhvr>
                                      <p:to>
                                        <p:strVal val="visible"/>
                                      </p:to>
                                    </p:set>
                                    <p:animEffect transition="in" filter="wipe(left)">
                                      <p:cBhvr>
                                        <p:cTn id="27" dur="2000"/>
                                        <p:tgtEl>
                                          <p:spTgt spid="58574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xit" presetSubtype="0" fill="hold" nodeType="clickEffect">
                                  <p:stCondLst>
                                    <p:cond delay="0"/>
                                  </p:stCondLst>
                                  <p:childTnLst>
                                    <p:animEffect transition="out" filter="dissolve">
                                      <p:cBhvr>
                                        <p:cTn id="31" dur="500"/>
                                        <p:tgtEl>
                                          <p:spTgt spid="585745"/>
                                        </p:tgtEl>
                                      </p:cBhvr>
                                    </p:animEffect>
                                    <p:set>
                                      <p:cBhvr>
                                        <p:cTn id="32" dur="1" fill="hold">
                                          <p:stCondLst>
                                            <p:cond delay="499"/>
                                          </p:stCondLst>
                                        </p:cTn>
                                        <p:tgtEl>
                                          <p:spTgt spid="585745"/>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585746"/>
                                        </p:tgtEl>
                                        <p:attrNameLst>
                                          <p:attrName>style.visibility</p:attrName>
                                        </p:attrNameLst>
                                      </p:cBhvr>
                                      <p:to>
                                        <p:strVal val="visible"/>
                                      </p:to>
                                    </p:set>
                                    <p:animEffect transition="in" filter="wipe(right)">
                                      <p:cBhvr>
                                        <p:cTn id="37" dur="2000"/>
                                        <p:tgtEl>
                                          <p:spTgt spid="58574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xit" presetSubtype="0" fill="hold" nodeType="clickEffect">
                                  <p:stCondLst>
                                    <p:cond delay="0"/>
                                  </p:stCondLst>
                                  <p:childTnLst>
                                    <p:animEffect transition="out" filter="dissolve">
                                      <p:cBhvr>
                                        <p:cTn id="41" dur="500"/>
                                        <p:tgtEl>
                                          <p:spTgt spid="585746"/>
                                        </p:tgtEl>
                                      </p:cBhvr>
                                    </p:animEffect>
                                    <p:set>
                                      <p:cBhvr>
                                        <p:cTn id="42" dur="1" fill="hold">
                                          <p:stCondLst>
                                            <p:cond delay="499"/>
                                          </p:stCondLst>
                                        </p:cTn>
                                        <p:tgtEl>
                                          <p:spTgt spid="585746"/>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2" fill="hold" nodeType="clickEffect">
                                  <p:stCondLst>
                                    <p:cond delay="0"/>
                                  </p:stCondLst>
                                  <p:childTnLst>
                                    <p:set>
                                      <p:cBhvr>
                                        <p:cTn id="46" dur="1" fill="hold">
                                          <p:stCondLst>
                                            <p:cond delay="0"/>
                                          </p:stCondLst>
                                        </p:cTn>
                                        <p:tgtEl>
                                          <p:spTgt spid="585747"/>
                                        </p:tgtEl>
                                        <p:attrNameLst>
                                          <p:attrName>style.visibility</p:attrName>
                                        </p:attrNameLst>
                                      </p:cBhvr>
                                      <p:to>
                                        <p:strVal val="visible"/>
                                      </p:to>
                                    </p:set>
                                    <p:animEffect transition="in" filter="wipe(right)">
                                      <p:cBhvr>
                                        <p:cTn id="47" dur="2000"/>
                                        <p:tgtEl>
                                          <p:spTgt spid="58574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xit" presetSubtype="0" fill="hold" nodeType="clickEffect">
                                  <p:stCondLst>
                                    <p:cond delay="0"/>
                                  </p:stCondLst>
                                  <p:childTnLst>
                                    <p:animEffect transition="out" filter="dissolve">
                                      <p:cBhvr>
                                        <p:cTn id="51" dur="500"/>
                                        <p:tgtEl>
                                          <p:spTgt spid="585747"/>
                                        </p:tgtEl>
                                      </p:cBhvr>
                                    </p:animEffect>
                                    <p:set>
                                      <p:cBhvr>
                                        <p:cTn id="52" dur="1" fill="hold">
                                          <p:stCondLst>
                                            <p:cond delay="499"/>
                                          </p:stCondLst>
                                        </p:cTn>
                                        <p:tgtEl>
                                          <p:spTgt spid="585747"/>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nodeType="clickEffect">
                                  <p:stCondLst>
                                    <p:cond delay="0"/>
                                  </p:stCondLst>
                                  <p:childTnLst>
                                    <p:set>
                                      <p:cBhvr>
                                        <p:cTn id="56" dur="1" fill="hold">
                                          <p:stCondLst>
                                            <p:cond delay="0"/>
                                          </p:stCondLst>
                                        </p:cTn>
                                        <p:tgtEl>
                                          <p:spTgt spid="585748"/>
                                        </p:tgtEl>
                                        <p:attrNameLst>
                                          <p:attrName>style.visibility</p:attrName>
                                        </p:attrNameLst>
                                      </p:cBhvr>
                                      <p:to>
                                        <p:strVal val="visible"/>
                                      </p:to>
                                    </p:set>
                                    <p:animEffect transition="in" filter="wipe(up)">
                                      <p:cBhvr>
                                        <p:cTn id="57" dur="500"/>
                                        <p:tgtEl>
                                          <p:spTgt spid="58574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xit" presetSubtype="0" fill="hold" nodeType="clickEffect">
                                  <p:stCondLst>
                                    <p:cond delay="0"/>
                                  </p:stCondLst>
                                  <p:childTnLst>
                                    <p:animEffect transition="out" filter="dissolve">
                                      <p:cBhvr>
                                        <p:cTn id="61" dur="500"/>
                                        <p:tgtEl>
                                          <p:spTgt spid="585748"/>
                                        </p:tgtEl>
                                      </p:cBhvr>
                                    </p:animEffect>
                                    <p:set>
                                      <p:cBhvr>
                                        <p:cTn id="62" dur="1" fill="hold">
                                          <p:stCondLst>
                                            <p:cond delay="499"/>
                                          </p:stCondLst>
                                        </p:cTn>
                                        <p:tgtEl>
                                          <p:spTgt spid="5857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p:cNvSpPr>
            <a:spLocks noGrp="1"/>
          </p:cNvSpPr>
          <p:nvPr>
            <p:ph type="ftr" sz="quarter" idx="10"/>
          </p:nvPr>
        </p:nvSpPr>
        <p:spPr/>
        <p:txBody>
          <a:bodyPr/>
          <a:lstStyle/>
          <a:p>
            <a:r>
              <a:rPr lang="en-US"/>
              <a:t>TCP/IP Protocol Suite</a:t>
            </a:r>
          </a:p>
        </p:txBody>
      </p:sp>
      <p:sp>
        <p:nvSpPr>
          <p:cNvPr id="12" name="Slide Number Placeholder 2"/>
          <p:cNvSpPr>
            <a:spLocks noGrp="1"/>
          </p:cNvSpPr>
          <p:nvPr>
            <p:ph type="sldNum" sz="quarter" idx="11"/>
          </p:nvPr>
        </p:nvSpPr>
        <p:spPr/>
        <p:txBody>
          <a:bodyPr/>
          <a:lstStyle/>
          <a:p>
            <a:fld id="{CBED9570-CAEE-4705-8735-09BAA80FA2FD}" type="slidenum">
              <a:rPr lang="en-US"/>
              <a:pPr/>
              <a:t>50</a:t>
            </a:fld>
            <a:endParaRPr lang="en-US"/>
          </a:p>
        </p:txBody>
      </p:sp>
      <p:sp>
        <p:nvSpPr>
          <p:cNvPr id="614402"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olidFill>
                  <a:srgbClr val="0000FF"/>
                </a:solidFill>
                <a:latin typeface="Times New Roman" panose="02020603050405020304" pitchFamily="18" charset="0"/>
              </a:rPr>
              <a:t>Figure 19.15</a:t>
            </a:r>
            <a:r>
              <a:rPr lang="en-US" altLang="en-US" dirty="0">
                <a:solidFill>
                  <a:schemeClr val="accent2"/>
                </a:solidFill>
                <a:latin typeface="Times New Roman" panose="02020603050405020304" pitchFamily="18" charset="0"/>
              </a:rPr>
              <a:t>    </a:t>
            </a:r>
            <a:r>
              <a:rPr lang="en-US" altLang="en-US" i="1" dirty="0">
                <a:latin typeface="Times New Roman" panose="02020603050405020304" pitchFamily="18" charset="0"/>
              </a:rPr>
              <a:t>Header format</a:t>
            </a:r>
          </a:p>
        </p:txBody>
      </p:sp>
      <p:sp>
        <p:nvSpPr>
          <p:cNvPr id="614403"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1440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14405"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1440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1440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14408"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1440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 name="Rectangle 1"/>
          <p:cNvSpPr/>
          <p:nvPr/>
        </p:nvSpPr>
        <p:spPr>
          <a:xfrm>
            <a:off x="526255" y="1971509"/>
            <a:ext cx="8226425" cy="1323439"/>
          </a:xfrm>
          <a:prstGeom prst="rect">
            <a:avLst/>
          </a:prstGeom>
        </p:spPr>
        <p:txBody>
          <a:bodyPr wrap="square">
            <a:spAutoFit/>
          </a:bodyPr>
          <a:lstStyle/>
          <a:p>
            <a:pPr algn="just"/>
            <a:r>
              <a:rPr lang="en-US" sz="1600" dirty="0" err="1"/>
              <a:t>rCode</a:t>
            </a:r>
            <a:r>
              <a:rPr lang="en-US" sz="1600" dirty="0"/>
              <a:t>. </a:t>
            </a:r>
            <a:r>
              <a:rPr lang="en-US" sz="1600" b="0" dirty="0"/>
              <a:t>4-bit field shows the status of the error in the response. only an authoritative server can make such a judgment. </a:t>
            </a:r>
          </a:p>
          <a:p>
            <a:pPr algn="just"/>
            <a:endParaRPr lang="en-US" sz="1600" b="0" dirty="0"/>
          </a:p>
          <a:p>
            <a:pPr algn="just"/>
            <a:endParaRPr lang="en-US" sz="1600" b="0" dirty="0"/>
          </a:p>
          <a:p>
            <a:pPr algn="just"/>
            <a:r>
              <a:rPr lang="en-US" sz="1600" b="0" dirty="0"/>
              <a:t>Table shows the possible values for this field. </a:t>
            </a:r>
          </a:p>
        </p:txBody>
      </p:sp>
      <p:pic>
        <p:nvPicPr>
          <p:cNvPr id="1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425" y="1161175"/>
            <a:ext cx="7558087" cy="43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4"/>
          <a:stretch>
            <a:fillRect/>
          </a:stretch>
        </p:blipFill>
        <p:spPr>
          <a:xfrm>
            <a:off x="642345" y="3338162"/>
            <a:ext cx="7381875" cy="1428750"/>
          </a:xfrm>
          <a:prstGeom prst="rect">
            <a:avLst/>
          </a:prstGeom>
        </p:spPr>
      </p:pic>
    </p:spTree>
    <p:extLst>
      <p:ext uri="{BB962C8B-B14F-4D97-AF65-F5344CB8AC3E}">
        <p14:creationId xmlns:p14="http://schemas.microsoft.com/office/powerpoint/2010/main" val="30837982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p:cNvSpPr>
            <a:spLocks noGrp="1"/>
          </p:cNvSpPr>
          <p:nvPr>
            <p:ph type="ftr" sz="quarter" idx="10"/>
          </p:nvPr>
        </p:nvSpPr>
        <p:spPr/>
        <p:txBody>
          <a:bodyPr/>
          <a:lstStyle/>
          <a:p>
            <a:r>
              <a:rPr lang="en-US"/>
              <a:t>TCP/IP Protocol Suite</a:t>
            </a:r>
          </a:p>
        </p:txBody>
      </p:sp>
      <p:sp>
        <p:nvSpPr>
          <p:cNvPr id="12" name="Slide Number Placeholder 2"/>
          <p:cNvSpPr>
            <a:spLocks noGrp="1"/>
          </p:cNvSpPr>
          <p:nvPr>
            <p:ph type="sldNum" sz="quarter" idx="11"/>
          </p:nvPr>
        </p:nvSpPr>
        <p:spPr/>
        <p:txBody>
          <a:bodyPr/>
          <a:lstStyle/>
          <a:p>
            <a:fld id="{CBED9570-CAEE-4705-8735-09BAA80FA2FD}" type="slidenum">
              <a:rPr lang="en-US"/>
              <a:pPr/>
              <a:t>51</a:t>
            </a:fld>
            <a:endParaRPr lang="en-US"/>
          </a:p>
        </p:txBody>
      </p:sp>
      <p:sp>
        <p:nvSpPr>
          <p:cNvPr id="614403"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1440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14405"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1440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1440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14408"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1440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4" name="Rectangle 3"/>
          <p:cNvSpPr/>
          <p:nvPr/>
        </p:nvSpPr>
        <p:spPr>
          <a:xfrm>
            <a:off x="260747" y="1163597"/>
            <a:ext cx="8590756" cy="3539430"/>
          </a:xfrm>
          <a:prstGeom prst="rect">
            <a:avLst/>
          </a:prstGeom>
        </p:spPr>
        <p:txBody>
          <a:bodyPr wrap="square">
            <a:spAutoFit/>
          </a:bodyPr>
          <a:lstStyle/>
          <a:p>
            <a:pPr algn="just"/>
            <a:r>
              <a:rPr lang="en-US" sz="1600" dirty="0"/>
              <a:t>Number of question records. </a:t>
            </a:r>
            <a:r>
              <a:rPr lang="en-US" sz="1600" b="0" dirty="0"/>
              <a:t>16-bit field containing the number of queries in the question section of the message.</a:t>
            </a:r>
          </a:p>
          <a:p>
            <a:pPr algn="just"/>
            <a:endParaRPr lang="en-US" sz="1600" b="0" dirty="0"/>
          </a:p>
          <a:p>
            <a:pPr algn="just"/>
            <a:endParaRPr lang="en-US" sz="1600" b="0" dirty="0"/>
          </a:p>
          <a:p>
            <a:pPr algn="just"/>
            <a:r>
              <a:rPr lang="en-US" sz="1600" dirty="0"/>
              <a:t>Number of answer records. </a:t>
            </a:r>
            <a:r>
              <a:rPr lang="en-US" sz="1600" b="0" dirty="0"/>
              <a:t>16-bit field containing the number of answer records in the answer section of the response message. Its value is zero in the query message. </a:t>
            </a:r>
          </a:p>
          <a:p>
            <a:pPr algn="just"/>
            <a:endParaRPr lang="en-US" sz="1600" b="0" dirty="0"/>
          </a:p>
          <a:p>
            <a:pPr algn="just"/>
            <a:endParaRPr lang="en-US" sz="1600" b="0" dirty="0"/>
          </a:p>
          <a:p>
            <a:pPr algn="just"/>
            <a:r>
              <a:rPr lang="en-US" sz="1600" dirty="0"/>
              <a:t>Number of authoritative records. </a:t>
            </a:r>
            <a:r>
              <a:rPr lang="en-US" sz="1600" b="0" dirty="0"/>
              <a:t>16-bit field containing number of authoritative records in the authoritative section of a response message. value is zero in the query message. </a:t>
            </a:r>
          </a:p>
          <a:p>
            <a:pPr algn="just"/>
            <a:endParaRPr lang="en-US" sz="1600" b="0" dirty="0"/>
          </a:p>
          <a:p>
            <a:pPr algn="just"/>
            <a:endParaRPr lang="en-US" sz="1600" b="0" dirty="0"/>
          </a:p>
          <a:p>
            <a:pPr algn="just"/>
            <a:r>
              <a:rPr lang="en-US" sz="1600" dirty="0"/>
              <a:t>Number of additional records. </a:t>
            </a:r>
            <a:r>
              <a:rPr lang="en-US" sz="1600" b="0" dirty="0"/>
              <a:t>16-bit field containing the number of additional records in the additional section of a response message. value is zero in the query message. </a:t>
            </a:r>
          </a:p>
        </p:txBody>
      </p:sp>
      <p:sp>
        <p:nvSpPr>
          <p:cNvPr id="13" name="Text Box 2"/>
          <p:cNvSpPr txBox="1">
            <a:spLocks noChangeArrowheads="1"/>
          </p:cNvSpPr>
          <p:nvPr/>
        </p:nvSpPr>
        <p:spPr bwMode="auto">
          <a:xfrm>
            <a:off x="1228725" y="90488"/>
            <a:ext cx="1514475"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a:latin typeface="Times New Roman" panose="02020603050405020304" pitchFamily="18" charset="0"/>
              </a:rPr>
              <a:t>Header field</a:t>
            </a:r>
          </a:p>
        </p:txBody>
      </p:sp>
      <p:pic>
        <p:nvPicPr>
          <p:cNvPr id="14"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8505" y="5040720"/>
            <a:ext cx="4715240" cy="940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58973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p:cNvSpPr>
            <a:spLocks noGrp="1"/>
          </p:cNvSpPr>
          <p:nvPr>
            <p:ph type="ftr" sz="quarter" idx="10"/>
          </p:nvPr>
        </p:nvSpPr>
        <p:spPr/>
        <p:txBody>
          <a:bodyPr/>
          <a:lstStyle/>
          <a:p>
            <a:r>
              <a:rPr lang="en-US"/>
              <a:t>TCP/IP Protocol Suite</a:t>
            </a:r>
          </a:p>
        </p:txBody>
      </p:sp>
      <p:sp>
        <p:nvSpPr>
          <p:cNvPr id="12" name="Slide Number Placeholder 2"/>
          <p:cNvSpPr>
            <a:spLocks noGrp="1"/>
          </p:cNvSpPr>
          <p:nvPr>
            <p:ph type="sldNum" sz="quarter" idx="11"/>
          </p:nvPr>
        </p:nvSpPr>
        <p:spPr/>
        <p:txBody>
          <a:bodyPr/>
          <a:lstStyle/>
          <a:p>
            <a:fld id="{CBED9570-CAEE-4705-8735-09BAA80FA2FD}" type="slidenum">
              <a:rPr lang="en-US"/>
              <a:pPr/>
              <a:t>52</a:t>
            </a:fld>
            <a:endParaRPr lang="en-US" dirty="0"/>
          </a:p>
        </p:txBody>
      </p:sp>
      <p:sp>
        <p:nvSpPr>
          <p:cNvPr id="614403"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1440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14405"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1440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1440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14408"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1440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 name="Rectangle 1"/>
          <p:cNvSpPr/>
          <p:nvPr/>
        </p:nvSpPr>
        <p:spPr>
          <a:xfrm>
            <a:off x="152400" y="1055114"/>
            <a:ext cx="8610600" cy="4770537"/>
          </a:xfrm>
          <a:prstGeom prst="rect">
            <a:avLst/>
          </a:prstGeom>
        </p:spPr>
        <p:txBody>
          <a:bodyPr wrap="square">
            <a:spAutoFit/>
          </a:bodyPr>
          <a:lstStyle/>
          <a:p>
            <a:pPr algn="just"/>
            <a:r>
              <a:rPr lang="en-US" sz="1600" dirty="0"/>
              <a:t>Question Section </a:t>
            </a:r>
            <a:r>
              <a:rPr lang="en-US" sz="1600" b="0" dirty="0"/>
              <a:t>Consisting of one or more </a:t>
            </a:r>
            <a:r>
              <a:rPr lang="en-US" sz="1600" b="0" dirty="0">
                <a:solidFill>
                  <a:srgbClr val="FF0000"/>
                </a:solidFill>
              </a:rPr>
              <a:t>question records</a:t>
            </a:r>
            <a:r>
              <a:rPr lang="en-US" sz="1600" b="0" dirty="0"/>
              <a:t>. present on both query and response messages. </a:t>
            </a:r>
          </a:p>
          <a:p>
            <a:pPr algn="just"/>
            <a:endParaRPr lang="en-US" sz="1600" b="0" dirty="0"/>
          </a:p>
          <a:p>
            <a:pPr algn="just"/>
            <a:r>
              <a:rPr lang="en-US" sz="1600" dirty="0"/>
              <a:t>Answer Section </a:t>
            </a:r>
          </a:p>
          <a:p>
            <a:pPr marL="285750" indent="-285750" algn="just">
              <a:buFont typeface="Arial" panose="020B0604020202020204" pitchFamily="34" charset="0"/>
              <a:buChar char="•"/>
            </a:pPr>
            <a:r>
              <a:rPr lang="en-US" sz="1600" b="0" dirty="0">
                <a:solidFill>
                  <a:schemeClr val="bg2"/>
                </a:solidFill>
              </a:rPr>
              <a:t>C</a:t>
            </a:r>
            <a:r>
              <a:rPr lang="en-US" sz="1600" b="0" dirty="0"/>
              <a:t>onsisting of one or more </a:t>
            </a:r>
            <a:r>
              <a:rPr lang="en-US" sz="1600" b="0" dirty="0">
                <a:solidFill>
                  <a:srgbClr val="FF0000"/>
                </a:solidFill>
              </a:rPr>
              <a:t>resource records</a:t>
            </a:r>
            <a:r>
              <a:rPr lang="en-US" sz="1600" b="0" dirty="0"/>
              <a:t>. </a:t>
            </a:r>
          </a:p>
          <a:p>
            <a:pPr marL="285750" indent="-285750" algn="just">
              <a:buFont typeface="Arial" panose="020B0604020202020204" pitchFamily="34" charset="0"/>
              <a:buChar char="•"/>
            </a:pPr>
            <a:r>
              <a:rPr lang="en-US" sz="1600" b="0" dirty="0"/>
              <a:t>present only on response messages. </a:t>
            </a:r>
          </a:p>
          <a:p>
            <a:pPr marL="285750" indent="-285750" algn="just">
              <a:buFont typeface="Arial" panose="020B0604020202020204" pitchFamily="34" charset="0"/>
              <a:buChar char="•"/>
            </a:pPr>
            <a:r>
              <a:rPr lang="en-US" sz="1600" b="0" dirty="0"/>
              <a:t>This section includes the answer from the server to the client (resolver). </a:t>
            </a:r>
          </a:p>
          <a:p>
            <a:pPr algn="just"/>
            <a:endParaRPr lang="en-US" sz="1600" b="0" dirty="0"/>
          </a:p>
          <a:p>
            <a:pPr algn="just"/>
            <a:r>
              <a:rPr lang="en-US" sz="1600" dirty="0"/>
              <a:t>Authoritative Section </a:t>
            </a:r>
          </a:p>
          <a:p>
            <a:pPr marL="285750" indent="-285750" algn="just">
              <a:buFont typeface="Arial" panose="020B0604020202020204" pitchFamily="34" charset="0"/>
              <a:buChar char="•"/>
            </a:pPr>
            <a:r>
              <a:rPr lang="en-US" sz="1600" b="0" dirty="0"/>
              <a:t>Consisting of one or more </a:t>
            </a:r>
            <a:r>
              <a:rPr lang="en-US" sz="1600" b="0" dirty="0">
                <a:solidFill>
                  <a:srgbClr val="FF0000"/>
                </a:solidFill>
              </a:rPr>
              <a:t>resource records</a:t>
            </a:r>
            <a:r>
              <a:rPr lang="en-US" sz="1600" b="0" dirty="0"/>
              <a:t>. </a:t>
            </a:r>
          </a:p>
          <a:p>
            <a:pPr marL="285750" indent="-285750" algn="just">
              <a:buFont typeface="Arial" panose="020B0604020202020204" pitchFamily="34" charset="0"/>
              <a:buChar char="•"/>
            </a:pPr>
            <a:r>
              <a:rPr lang="en-US" sz="1600" b="0" dirty="0"/>
              <a:t>present only on response messages. </a:t>
            </a:r>
          </a:p>
          <a:p>
            <a:pPr marL="285750" indent="-285750" algn="just">
              <a:buFont typeface="Arial" panose="020B0604020202020204" pitchFamily="34" charset="0"/>
              <a:buChar char="•"/>
            </a:pPr>
            <a:r>
              <a:rPr lang="en-US" sz="1600" b="0" dirty="0"/>
              <a:t>gives information (domain name) about one or more authoritative servers for the query. </a:t>
            </a:r>
          </a:p>
          <a:p>
            <a:pPr marL="285750" indent="-285750" algn="just">
              <a:buFont typeface="Arial" panose="020B0604020202020204" pitchFamily="34" charset="0"/>
              <a:buChar char="•"/>
            </a:pPr>
            <a:endParaRPr lang="en-US" sz="1600" b="0" dirty="0"/>
          </a:p>
          <a:p>
            <a:pPr algn="just"/>
            <a:r>
              <a:rPr lang="en-US" sz="1600" dirty="0"/>
              <a:t>Additional Information Section </a:t>
            </a:r>
          </a:p>
          <a:p>
            <a:pPr marL="285750" indent="-285750" algn="just">
              <a:buFont typeface="Arial" panose="020B0604020202020204" pitchFamily="34" charset="0"/>
              <a:buChar char="•"/>
            </a:pPr>
            <a:r>
              <a:rPr lang="en-US" sz="1600" b="0" dirty="0"/>
              <a:t>Consisting of one or more </a:t>
            </a:r>
            <a:r>
              <a:rPr lang="en-US" sz="1600" b="0" dirty="0">
                <a:solidFill>
                  <a:srgbClr val="FF0000"/>
                </a:solidFill>
              </a:rPr>
              <a:t>resource records</a:t>
            </a:r>
            <a:r>
              <a:rPr lang="en-US" sz="1600" b="0" dirty="0"/>
              <a:t>. present only on response messages. </a:t>
            </a:r>
          </a:p>
          <a:p>
            <a:pPr marL="285750" indent="-285750" algn="just">
              <a:buFont typeface="Arial" panose="020B0604020202020204" pitchFamily="34" charset="0"/>
              <a:buChar char="•"/>
            </a:pPr>
            <a:r>
              <a:rPr lang="en-US" sz="1600" b="0" dirty="0"/>
              <a:t>Provides additional information to help the resolver. </a:t>
            </a:r>
          </a:p>
          <a:p>
            <a:pPr marL="285750" indent="-285750" algn="just">
              <a:buFont typeface="Arial" panose="020B0604020202020204" pitchFamily="34" charset="0"/>
              <a:buChar char="•"/>
            </a:pPr>
            <a:r>
              <a:rPr lang="en-US" sz="1600" b="0" dirty="0"/>
              <a:t>server may give domain name of an authoritative server to the resolver in the authoritative section, and include IP address of same authoritative server in additional information section. </a:t>
            </a:r>
          </a:p>
        </p:txBody>
      </p:sp>
    </p:spTree>
    <p:extLst>
      <p:ext uri="{BB962C8B-B14F-4D97-AF65-F5344CB8AC3E}">
        <p14:creationId xmlns:p14="http://schemas.microsoft.com/office/powerpoint/2010/main" val="19748038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1"/>
          <p:cNvSpPr>
            <a:spLocks noGrp="1"/>
          </p:cNvSpPr>
          <p:nvPr>
            <p:ph type="ftr" sz="quarter" idx="10"/>
          </p:nvPr>
        </p:nvSpPr>
        <p:spPr/>
        <p:txBody>
          <a:bodyPr/>
          <a:lstStyle/>
          <a:p>
            <a:r>
              <a:rPr lang="en-US"/>
              <a:t>TCP/IP Protocol Suite</a:t>
            </a:r>
          </a:p>
        </p:txBody>
      </p:sp>
      <p:sp>
        <p:nvSpPr>
          <p:cNvPr id="7" name="Slide Number Placeholder 2"/>
          <p:cNvSpPr>
            <a:spLocks noGrp="1"/>
          </p:cNvSpPr>
          <p:nvPr>
            <p:ph type="sldNum" sz="quarter" idx="11"/>
          </p:nvPr>
        </p:nvSpPr>
        <p:spPr/>
        <p:txBody>
          <a:bodyPr/>
          <a:lstStyle/>
          <a:p>
            <a:fld id="{FCAF952F-7FFD-4BE9-965B-1910E93BB164}" type="slidenum">
              <a:rPr lang="en-US"/>
              <a:pPr/>
              <a:t>53</a:t>
            </a:fld>
            <a:endParaRPr lang="en-US"/>
          </a:p>
        </p:txBody>
      </p:sp>
      <p:sp>
        <p:nvSpPr>
          <p:cNvPr id="686082"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effectLst>
                <a:outerShdw blurRad="38100" dist="38100" dir="2700000" algn="tl">
                  <a:srgbClr val="FFFFFF"/>
                </a:outerShdw>
              </a:effectLst>
              <a:latin typeface="Times New Roman" panose="02020603050405020304" pitchFamily="18" charset="0"/>
            </a:endParaRPr>
          </a:p>
        </p:txBody>
      </p:sp>
      <p:sp>
        <p:nvSpPr>
          <p:cNvPr id="686083" name="Text Box 3"/>
          <p:cNvSpPr txBox="1">
            <a:spLocks noChangeArrowheads="1"/>
          </p:cNvSpPr>
          <p:nvPr/>
        </p:nvSpPr>
        <p:spPr bwMode="auto">
          <a:xfrm>
            <a:off x="228600" y="355600"/>
            <a:ext cx="58324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a:solidFill>
                  <a:schemeClr val="bg1"/>
                </a:solidFill>
                <a:latin typeface="Times" panose="02020603050405020304" pitchFamily="18" charset="0"/>
              </a:rPr>
              <a:t>19-6  TYPES OF RECORDS</a:t>
            </a:r>
          </a:p>
        </p:txBody>
      </p:sp>
      <p:sp>
        <p:nvSpPr>
          <p:cNvPr id="686084"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atin typeface="Times New Roman" panose="02020603050405020304" pitchFamily="18" charset="0"/>
            </a:endParaRPr>
          </a:p>
        </p:txBody>
      </p:sp>
      <p:sp>
        <p:nvSpPr>
          <p:cNvPr id="686085" name="Rectangle 5"/>
          <p:cNvSpPr>
            <a:spLocks noChangeArrowheads="1"/>
          </p:cNvSpPr>
          <p:nvPr/>
        </p:nvSpPr>
        <p:spPr bwMode="auto">
          <a:xfrm>
            <a:off x="228600" y="1524000"/>
            <a:ext cx="86868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sz="2000" b="0" dirty="0">
                <a:latin typeface="+mn-lt"/>
              </a:rPr>
              <a:t>Two types of records are used in DNS. </a:t>
            </a:r>
          </a:p>
          <a:p>
            <a:pPr algn="just"/>
            <a:endParaRPr lang="en-US" sz="2000" b="0" dirty="0">
              <a:latin typeface="+mn-lt"/>
            </a:endParaRPr>
          </a:p>
          <a:p>
            <a:pPr algn="just"/>
            <a:r>
              <a:rPr lang="en-US" sz="2000" b="0" dirty="0">
                <a:solidFill>
                  <a:srgbClr val="FF0000"/>
                </a:solidFill>
                <a:latin typeface="+mn-lt"/>
              </a:rPr>
              <a:t>Question records </a:t>
            </a:r>
            <a:r>
              <a:rPr lang="en-US" sz="2000" b="0" dirty="0">
                <a:latin typeface="+mn-lt"/>
              </a:rPr>
              <a:t>are used in question section of the query and response messages. </a:t>
            </a:r>
          </a:p>
          <a:p>
            <a:pPr algn="just"/>
            <a:endParaRPr lang="en-US" sz="2000" b="0" dirty="0">
              <a:latin typeface="+mn-lt"/>
            </a:endParaRPr>
          </a:p>
          <a:p>
            <a:pPr algn="just"/>
            <a:r>
              <a:rPr lang="en-US" sz="2000" b="0" dirty="0">
                <a:solidFill>
                  <a:srgbClr val="FF0000"/>
                </a:solidFill>
                <a:latin typeface="+mn-lt"/>
              </a:rPr>
              <a:t>Resource records </a:t>
            </a:r>
            <a:r>
              <a:rPr lang="en-US" sz="2000" b="0" dirty="0">
                <a:latin typeface="+mn-lt"/>
              </a:rPr>
              <a:t>are used in answer, authoritative, and additional information sections of the response message.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p:cNvSpPr>
            <a:spLocks noGrp="1"/>
          </p:cNvSpPr>
          <p:nvPr>
            <p:ph type="ftr" sz="quarter" idx="10"/>
          </p:nvPr>
        </p:nvSpPr>
        <p:spPr/>
        <p:txBody>
          <a:bodyPr/>
          <a:lstStyle/>
          <a:p>
            <a:r>
              <a:rPr lang="en-US"/>
              <a:t>TCP/IP Protocol Suite</a:t>
            </a:r>
          </a:p>
        </p:txBody>
      </p:sp>
      <p:sp>
        <p:nvSpPr>
          <p:cNvPr id="12" name="Slide Number Placeholder 2"/>
          <p:cNvSpPr>
            <a:spLocks noGrp="1"/>
          </p:cNvSpPr>
          <p:nvPr>
            <p:ph type="sldNum" sz="quarter" idx="11"/>
          </p:nvPr>
        </p:nvSpPr>
        <p:spPr/>
        <p:txBody>
          <a:bodyPr/>
          <a:lstStyle/>
          <a:p>
            <a:fld id="{560A3930-ABCB-4A9C-8A4B-D2D294EFC4A2}" type="slidenum">
              <a:rPr lang="en-US"/>
              <a:pPr/>
              <a:t>54</a:t>
            </a:fld>
            <a:endParaRPr lang="en-US"/>
          </a:p>
        </p:txBody>
      </p:sp>
      <p:sp>
        <p:nvSpPr>
          <p:cNvPr id="618498"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19.17</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Question record format</a:t>
            </a:r>
          </a:p>
        </p:txBody>
      </p:sp>
      <p:sp>
        <p:nvSpPr>
          <p:cNvPr id="61849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1850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1850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1850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1850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1850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1850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pic>
        <p:nvPicPr>
          <p:cNvPr id="61850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765538"/>
            <a:ext cx="6761776" cy="934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66713" y="1205865"/>
            <a:ext cx="8083550" cy="1323439"/>
          </a:xfrm>
          <a:prstGeom prst="rect">
            <a:avLst/>
          </a:prstGeom>
        </p:spPr>
        <p:txBody>
          <a:bodyPr wrap="square">
            <a:spAutoFit/>
          </a:bodyPr>
          <a:lstStyle/>
          <a:p>
            <a:pPr algn="just"/>
            <a:r>
              <a:rPr lang="en-US" sz="1600" b="0" dirty="0"/>
              <a:t>A question record is used by the client to get information from a server. </a:t>
            </a:r>
          </a:p>
          <a:p>
            <a:pPr algn="just"/>
            <a:endParaRPr lang="en-US" sz="1600" b="0" dirty="0"/>
          </a:p>
          <a:p>
            <a:pPr algn="just"/>
            <a:r>
              <a:rPr lang="en-US" sz="1600" b="0" dirty="0"/>
              <a:t>This contains the domain name. </a:t>
            </a:r>
          </a:p>
          <a:p>
            <a:pPr algn="just"/>
            <a:endParaRPr lang="en-US" sz="1600" b="0" dirty="0"/>
          </a:p>
          <a:p>
            <a:pPr algn="just"/>
            <a:r>
              <a:rPr lang="en-US" sz="1600" b="0" dirty="0"/>
              <a:t>Figure shows the format of a question record. </a:t>
            </a:r>
          </a:p>
        </p:txBody>
      </p:sp>
      <p:sp>
        <p:nvSpPr>
          <p:cNvPr id="3" name="Rectangle 2"/>
          <p:cNvSpPr/>
          <p:nvPr/>
        </p:nvSpPr>
        <p:spPr>
          <a:xfrm>
            <a:off x="1346200" y="694809"/>
            <a:ext cx="2172390" cy="369332"/>
          </a:xfrm>
          <a:prstGeom prst="rect">
            <a:avLst/>
          </a:prstGeom>
        </p:spPr>
        <p:txBody>
          <a:bodyPr wrap="none">
            <a:spAutoFit/>
          </a:bodyPr>
          <a:lstStyle/>
          <a:p>
            <a:r>
              <a:rPr lang="en-US" dirty="0"/>
              <a:t>Question Record </a:t>
            </a:r>
          </a:p>
        </p:txBody>
      </p:sp>
      <p:sp>
        <p:nvSpPr>
          <p:cNvPr id="15" name="Rectangle 14"/>
          <p:cNvSpPr/>
          <p:nvPr/>
        </p:nvSpPr>
        <p:spPr>
          <a:xfrm>
            <a:off x="295036" y="4572020"/>
            <a:ext cx="8652113" cy="584775"/>
          </a:xfrm>
          <a:prstGeom prst="rect">
            <a:avLst/>
          </a:prstGeom>
        </p:spPr>
        <p:txBody>
          <a:bodyPr wrap="square">
            <a:spAutoFit/>
          </a:bodyPr>
          <a:lstStyle/>
          <a:p>
            <a:pPr algn="just"/>
            <a:r>
              <a:rPr lang="en-US" sz="1600" dirty="0"/>
              <a:t>Query name. </a:t>
            </a:r>
            <a:r>
              <a:rPr lang="en-US" sz="1600" b="0" dirty="0"/>
              <a:t>variable-length field containing a domain name. Count field refers to  number of characters in each section.</a:t>
            </a:r>
          </a:p>
        </p:txBody>
      </p:sp>
      <p:pic>
        <p:nvPicPr>
          <p:cNvPr id="16"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711" y="5503034"/>
            <a:ext cx="7291553" cy="460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p:cNvSpPr>
            <a:spLocks noGrp="1"/>
          </p:cNvSpPr>
          <p:nvPr>
            <p:ph type="ftr" sz="quarter" idx="10"/>
          </p:nvPr>
        </p:nvSpPr>
        <p:spPr/>
        <p:txBody>
          <a:bodyPr/>
          <a:lstStyle/>
          <a:p>
            <a:r>
              <a:rPr lang="en-US"/>
              <a:t>TCP/IP Protocol Suite</a:t>
            </a:r>
          </a:p>
        </p:txBody>
      </p:sp>
      <p:sp>
        <p:nvSpPr>
          <p:cNvPr id="12" name="Slide Number Placeholder 2"/>
          <p:cNvSpPr>
            <a:spLocks noGrp="1"/>
          </p:cNvSpPr>
          <p:nvPr>
            <p:ph type="sldNum" sz="quarter" idx="11"/>
          </p:nvPr>
        </p:nvSpPr>
        <p:spPr/>
        <p:txBody>
          <a:bodyPr/>
          <a:lstStyle/>
          <a:p>
            <a:fld id="{D874D292-9354-40CB-8F33-2CF682A987FC}" type="slidenum">
              <a:rPr lang="en-US"/>
              <a:pPr/>
              <a:t>55</a:t>
            </a:fld>
            <a:endParaRPr lang="en-US"/>
          </a:p>
        </p:txBody>
      </p:sp>
      <p:sp>
        <p:nvSpPr>
          <p:cNvPr id="62054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2054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2054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2055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2055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2055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2055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 name="Rectangle 1"/>
          <p:cNvSpPr/>
          <p:nvPr/>
        </p:nvSpPr>
        <p:spPr>
          <a:xfrm>
            <a:off x="333648" y="1522688"/>
            <a:ext cx="8280780" cy="1077218"/>
          </a:xfrm>
          <a:prstGeom prst="rect">
            <a:avLst/>
          </a:prstGeom>
        </p:spPr>
        <p:txBody>
          <a:bodyPr wrap="square">
            <a:spAutoFit/>
          </a:bodyPr>
          <a:lstStyle/>
          <a:p>
            <a:pPr algn="just"/>
            <a:r>
              <a:rPr lang="en-US" sz="1600" dirty="0"/>
              <a:t>Query type. </a:t>
            </a:r>
            <a:r>
              <a:rPr lang="en-US" sz="1600" b="0" dirty="0"/>
              <a:t>16-bit field defining the type of query. </a:t>
            </a:r>
          </a:p>
          <a:p>
            <a:pPr algn="just"/>
            <a:endParaRPr lang="en-US" sz="1600" b="0" dirty="0"/>
          </a:p>
          <a:p>
            <a:pPr algn="just"/>
            <a:r>
              <a:rPr lang="en-US" sz="1600" b="0" dirty="0"/>
              <a:t>Table shows some of the types commonly used. </a:t>
            </a:r>
          </a:p>
          <a:p>
            <a:pPr algn="just"/>
            <a:endParaRPr lang="en-US" sz="1600" b="0" dirty="0"/>
          </a:p>
        </p:txBody>
      </p:sp>
      <p:pic>
        <p:nvPicPr>
          <p:cNvPr id="14"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6575" y="619549"/>
            <a:ext cx="4797425" cy="663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4"/>
          <a:stretch>
            <a:fillRect/>
          </a:stretch>
        </p:blipFill>
        <p:spPr>
          <a:xfrm>
            <a:off x="1488281" y="3316302"/>
            <a:ext cx="5716587" cy="2412062"/>
          </a:xfrm>
          <a:prstGeom prst="rect">
            <a:avLst/>
          </a:prstGeom>
        </p:spPr>
      </p:pic>
      <p:cxnSp>
        <p:nvCxnSpPr>
          <p:cNvPr id="5" name="Straight Arrow Connector 4"/>
          <p:cNvCxnSpPr/>
          <p:nvPr/>
        </p:nvCxnSpPr>
        <p:spPr bwMode="auto">
          <a:xfrm>
            <a:off x="1077913" y="3810000"/>
            <a:ext cx="41036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5"/>
          <p:cNvCxnSpPr/>
          <p:nvPr/>
        </p:nvCxnSpPr>
        <p:spPr bwMode="auto">
          <a:xfrm>
            <a:off x="1077913" y="4648200"/>
            <a:ext cx="41036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3135196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p:cNvSpPr>
            <a:spLocks noGrp="1"/>
          </p:cNvSpPr>
          <p:nvPr>
            <p:ph type="ftr" sz="quarter" idx="10"/>
          </p:nvPr>
        </p:nvSpPr>
        <p:spPr/>
        <p:txBody>
          <a:bodyPr/>
          <a:lstStyle/>
          <a:p>
            <a:r>
              <a:rPr lang="en-US"/>
              <a:t>TCP/IP Protocol Suite</a:t>
            </a:r>
          </a:p>
        </p:txBody>
      </p:sp>
      <p:sp>
        <p:nvSpPr>
          <p:cNvPr id="12" name="Slide Number Placeholder 2"/>
          <p:cNvSpPr>
            <a:spLocks noGrp="1"/>
          </p:cNvSpPr>
          <p:nvPr>
            <p:ph type="sldNum" sz="quarter" idx="11"/>
          </p:nvPr>
        </p:nvSpPr>
        <p:spPr/>
        <p:txBody>
          <a:bodyPr/>
          <a:lstStyle/>
          <a:p>
            <a:fld id="{D874D292-9354-40CB-8F33-2CF682A987FC}" type="slidenum">
              <a:rPr lang="en-US"/>
              <a:pPr/>
              <a:t>56</a:t>
            </a:fld>
            <a:endParaRPr lang="en-US"/>
          </a:p>
        </p:txBody>
      </p:sp>
      <p:sp>
        <p:nvSpPr>
          <p:cNvPr id="62054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2054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2054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2055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2055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2055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2055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 name="Rectangle 1"/>
          <p:cNvSpPr/>
          <p:nvPr/>
        </p:nvSpPr>
        <p:spPr>
          <a:xfrm>
            <a:off x="228600" y="1703119"/>
            <a:ext cx="8280780" cy="1323439"/>
          </a:xfrm>
          <a:prstGeom prst="rect">
            <a:avLst/>
          </a:prstGeom>
        </p:spPr>
        <p:txBody>
          <a:bodyPr wrap="square">
            <a:spAutoFit/>
          </a:bodyPr>
          <a:lstStyle/>
          <a:p>
            <a:pPr algn="just"/>
            <a:r>
              <a:rPr lang="en-US" sz="1600" dirty="0"/>
              <a:t>Query class. </a:t>
            </a:r>
            <a:r>
              <a:rPr lang="en-US" sz="1600" b="0" dirty="0"/>
              <a:t>16-bit field defining the specific protocol using DNS. </a:t>
            </a:r>
          </a:p>
          <a:p>
            <a:pPr algn="just"/>
            <a:endParaRPr lang="en-US" sz="1600" b="0" dirty="0"/>
          </a:p>
          <a:p>
            <a:pPr algn="just"/>
            <a:r>
              <a:rPr lang="en-US" sz="1600" b="0" dirty="0"/>
              <a:t>Table shows the current values. </a:t>
            </a:r>
          </a:p>
          <a:p>
            <a:pPr algn="just"/>
            <a:endParaRPr lang="en-US" sz="1600" b="0" dirty="0"/>
          </a:p>
          <a:p>
            <a:pPr algn="just"/>
            <a:r>
              <a:rPr lang="en-US" sz="1600" b="0" dirty="0"/>
              <a:t>Here we are interested only in class 1 (the Internet). </a:t>
            </a:r>
          </a:p>
        </p:txBody>
      </p:sp>
      <p:pic>
        <p:nvPicPr>
          <p:cNvPr id="14"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6575" y="619549"/>
            <a:ext cx="4797425" cy="663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4"/>
          <a:stretch>
            <a:fillRect/>
          </a:stretch>
        </p:blipFill>
        <p:spPr>
          <a:xfrm>
            <a:off x="1935352" y="3440976"/>
            <a:ext cx="4867275" cy="1276350"/>
          </a:xfrm>
          <a:prstGeom prst="rect">
            <a:avLst/>
          </a:prstGeom>
        </p:spPr>
      </p:pic>
    </p:spTree>
    <p:extLst>
      <p:ext uri="{BB962C8B-B14F-4D97-AF65-F5344CB8AC3E}">
        <p14:creationId xmlns:p14="http://schemas.microsoft.com/office/powerpoint/2010/main" val="19820590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p:cNvSpPr>
            <a:spLocks noGrp="1"/>
          </p:cNvSpPr>
          <p:nvPr>
            <p:ph type="ftr" sz="quarter" idx="10"/>
          </p:nvPr>
        </p:nvSpPr>
        <p:spPr/>
        <p:txBody>
          <a:bodyPr/>
          <a:lstStyle/>
          <a:p>
            <a:r>
              <a:rPr lang="en-US"/>
              <a:t>TCP/IP Protocol Suite</a:t>
            </a:r>
          </a:p>
        </p:txBody>
      </p:sp>
      <p:sp>
        <p:nvSpPr>
          <p:cNvPr id="12" name="Slide Number Placeholder 2"/>
          <p:cNvSpPr>
            <a:spLocks noGrp="1"/>
          </p:cNvSpPr>
          <p:nvPr>
            <p:ph type="sldNum" sz="quarter" idx="11"/>
          </p:nvPr>
        </p:nvSpPr>
        <p:spPr/>
        <p:txBody>
          <a:bodyPr/>
          <a:lstStyle/>
          <a:p>
            <a:fld id="{4D792FA4-2388-48AF-BC00-66AA2FA13751}" type="slidenum">
              <a:rPr lang="en-US"/>
              <a:pPr/>
              <a:t>57</a:t>
            </a:fld>
            <a:endParaRPr lang="en-US"/>
          </a:p>
        </p:txBody>
      </p:sp>
      <p:sp>
        <p:nvSpPr>
          <p:cNvPr id="62259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2259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2259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2259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2259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2260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2260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 name="Rectangle 1"/>
          <p:cNvSpPr/>
          <p:nvPr/>
        </p:nvSpPr>
        <p:spPr>
          <a:xfrm>
            <a:off x="228600" y="1125171"/>
            <a:ext cx="8440738" cy="2062103"/>
          </a:xfrm>
          <a:prstGeom prst="rect">
            <a:avLst/>
          </a:prstGeom>
        </p:spPr>
        <p:txBody>
          <a:bodyPr wrap="square">
            <a:spAutoFit/>
          </a:bodyPr>
          <a:lstStyle/>
          <a:p>
            <a:pPr algn="just"/>
            <a:r>
              <a:rPr lang="en-US" sz="1600" b="0" dirty="0">
                <a:solidFill>
                  <a:srgbClr val="FF0000"/>
                </a:solidFill>
              </a:rPr>
              <a:t>Each domain name (each node on the tree) is associated with a record called the resource record. </a:t>
            </a:r>
          </a:p>
          <a:p>
            <a:pPr algn="just"/>
            <a:endParaRPr lang="en-US" sz="1600" b="0" dirty="0"/>
          </a:p>
          <a:p>
            <a:pPr algn="just"/>
            <a:r>
              <a:rPr lang="en-US" sz="1600" b="0" dirty="0"/>
              <a:t>The server database consists of resource records. </a:t>
            </a:r>
          </a:p>
          <a:p>
            <a:pPr algn="just"/>
            <a:endParaRPr lang="en-US" sz="1600" b="0" dirty="0"/>
          </a:p>
          <a:p>
            <a:pPr algn="just"/>
            <a:r>
              <a:rPr lang="en-US" sz="1600" b="0" dirty="0"/>
              <a:t>Resource records are also what is returned by the server to the client.</a:t>
            </a:r>
          </a:p>
          <a:p>
            <a:pPr algn="just"/>
            <a:endParaRPr lang="en-US" sz="1600" b="0" dirty="0"/>
          </a:p>
          <a:p>
            <a:pPr algn="just"/>
            <a:r>
              <a:rPr lang="en-US" sz="1600" b="0" dirty="0"/>
              <a:t> Figure  shows the format of a resource record.</a:t>
            </a:r>
          </a:p>
        </p:txBody>
      </p:sp>
      <p:sp>
        <p:nvSpPr>
          <p:cNvPr id="3" name="Rectangle 2"/>
          <p:cNvSpPr/>
          <p:nvPr/>
        </p:nvSpPr>
        <p:spPr>
          <a:xfrm>
            <a:off x="1289145" y="609909"/>
            <a:ext cx="2209259" cy="369332"/>
          </a:xfrm>
          <a:prstGeom prst="rect">
            <a:avLst/>
          </a:prstGeom>
        </p:spPr>
        <p:txBody>
          <a:bodyPr wrap="none">
            <a:spAutoFit/>
          </a:bodyPr>
          <a:lstStyle/>
          <a:p>
            <a:r>
              <a:rPr lang="en-US" dirty="0"/>
              <a:t>Resource Record </a:t>
            </a:r>
          </a:p>
        </p:txBody>
      </p:sp>
      <p:pic>
        <p:nvPicPr>
          <p:cNvPr id="15"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4536" y="3643739"/>
            <a:ext cx="5839417" cy="2079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p:cNvSpPr>
            <a:spLocks noGrp="1"/>
          </p:cNvSpPr>
          <p:nvPr>
            <p:ph type="ftr" sz="quarter" idx="10"/>
          </p:nvPr>
        </p:nvSpPr>
        <p:spPr>
          <a:xfrm>
            <a:off x="52316" y="6472238"/>
            <a:ext cx="2895600" cy="457200"/>
          </a:xfrm>
        </p:spPr>
        <p:txBody>
          <a:bodyPr/>
          <a:lstStyle/>
          <a:p>
            <a:r>
              <a:rPr lang="en-US"/>
              <a:t>TCP/IP Protocol Suite</a:t>
            </a:r>
          </a:p>
        </p:txBody>
      </p:sp>
      <p:sp>
        <p:nvSpPr>
          <p:cNvPr id="12" name="Slide Number Placeholder 2"/>
          <p:cNvSpPr>
            <a:spLocks noGrp="1"/>
          </p:cNvSpPr>
          <p:nvPr>
            <p:ph type="sldNum" sz="quarter" idx="11"/>
          </p:nvPr>
        </p:nvSpPr>
        <p:spPr/>
        <p:txBody>
          <a:bodyPr/>
          <a:lstStyle/>
          <a:p>
            <a:fld id="{4D792FA4-2388-48AF-BC00-66AA2FA13751}" type="slidenum">
              <a:rPr lang="en-US"/>
              <a:pPr/>
              <a:t>58</a:t>
            </a:fld>
            <a:endParaRPr lang="en-US" dirty="0"/>
          </a:p>
        </p:txBody>
      </p:sp>
      <p:sp>
        <p:nvSpPr>
          <p:cNvPr id="622594"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19.19</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Resource record format</a:t>
            </a:r>
          </a:p>
        </p:txBody>
      </p:sp>
      <p:sp>
        <p:nvSpPr>
          <p:cNvPr id="62259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2259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2259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2259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2259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2260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2260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 name="Rectangle 1"/>
          <p:cNvSpPr/>
          <p:nvPr/>
        </p:nvSpPr>
        <p:spPr>
          <a:xfrm>
            <a:off x="158749" y="1071635"/>
            <a:ext cx="8794750" cy="3539430"/>
          </a:xfrm>
          <a:prstGeom prst="rect">
            <a:avLst/>
          </a:prstGeom>
        </p:spPr>
        <p:txBody>
          <a:bodyPr wrap="square">
            <a:spAutoFit/>
          </a:bodyPr>
          <a:lstStyle/>
          <a:p>
            <a:pPr algn="just"/>
            <a:r>
              <a:rPr lang="en-US" sz="1600" dirty="0"/>
              <a:t>Domain name. </a:t>
            </a:r>
            <a:r>
              <a:rPr lang="en-US" sz="1600" b="0" dirty="0"/>
              <a:t>Variable-length field containing the domain name. It is a duplication of the domain name in the question record. </a:t>
            </a:r>
            <a:r>
              <a:rPr lang="en-US" sz="1600" b="0" dirty="0">
                <a:solidFill>
                  <a:srgbClr val="FF0000"/>
                </a:solidFill>
              </a:rPr>
              <a:t>Since DNS requires the use of compression </a:t>
            </a:r>
            <a:r>
              <a:rPr lang="en-US" sz="1600" b="0" dirty="0"/>
              <a:t>everywhere a name is repeated, this field is a pointer offset to the corresponding domain name field in the question record.</a:t>
            </a:r>
          </a:p>
          <a:p>
            <a:pPr algn="just"/>
            <a:endParaRPr lang="en-US" sz="1600" b="0" dirty="0"/>
          </a:p>
          <a:p>
            <a:pPr algn="just"/>
            <a:r>
              <a:rPr lang="en-US" sz="1600" dirty="0"/>
              <a:t>Domain type. </a:t>
            </a:r>
            <a:r>
              <a:rPr lang="en-US" sz="1600" b="0" dirty="0"/>
              <a:t>same as query type field in the question record except last two types are not allowed. </a:t>
            </a:r>
          </a:p>
          <a:p>
            <a:pPr algn="just"/>
            <a:endParaRPr lang="en-US" sz="1600" b="0" dirty="0"/>
          </a:p>
          <a:p>
            <a:pPr algn="just"/>
            <a:r>
              <a:rPr lang="en-US" sz="1600" dirty="0"/>
              <a:t>Domain class. </a:t>
            </a:r>
            <a:r>
              <a:rPr lang="en-US" sz="1600" b="0" dirty="0"/>
              <a:t>same as the query class field in the question record. </a:t>
            </a:r>
          </a:p>
          <a:p>
            <a:pPr algn="just"/>
            <a:endParaRPr lang="en-US" sz="1600" b="0" dirty="0"/>
          </a:p>
          <a:p>
            <a:pPr algn="just"/>
            <a:r>
              <a:rPr lang="en-US" sz="1600" dirty="0"/>
              <a:t>Time-to-live. </a:t>
            </a:r>
            <a:r>
              <a:rPr lang="en-US" sz="1600" b="0" dirty="0"/>
              <a:t>32-bit field defines the number of seconds the answer is valid. The receiver can cache the answer for this period of time. A zero value means that the resource record is used only in a single transaction and is not cached. </a:t>
            </a:r>
          </a:p>
          <a:p>
            <a:pPr algn="just"/>
            <a:endParaRPr lang="en-US" sz="1600" b="0" dirty="0"/>
          </a:p>
        </p:txBody>
      </p:sp>
      <p:pic>
        <p:nvPicPr>
          <p:cNvPr id="13"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01448" y="5031840"/>
            <a:ext cx="4509353" cy="1606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68384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p:cNvSpPr>
            <a:spLocks noGrp="1"/>
          </p:cNvSpPr>
          <p:nvPr>
            <p:ph type="ftr" sz="quarter" idx="10"/>
          </p:nvPr>
        </p:nvSpPr>
        <p:spPr>
          <a:xfrm>
            <a:off x="52316" y="6472238"/>
            <a:ext cx="2895600" cy="457200"/>
          </a:xfrm>
        </p:spPr>
        <p:txBody>
          <a:bodyPr/>
          <a:lstStyle/>
          <a:p>
            <a:r>
              <a:rPr lang="en-US"/>
              <a:t>TCP/IP Protocol Suite</a:t>
            </a:r>
          </a:p>
        </p:txBody>
      </p:sp>
      <p:sp>
        <p:nvSpPr>
          <p:cNvPr id="12" name="Slide Number Placeholder 2"/>
          <p:cNvSpPr>
            <a:spLocks noGrp="1"/>
          </p:cNvSpPr>
          <p:nvPr>
            <p:ph type="sldNum" sz="quarter" idx="11"/>
          </p:nvPr>
        </p:nvSpPr>
        <p:spPr/>
        <p:txBody>
          <a:bodyPr/>
          <a:lstStyle/>
          <a:p>
            <a:fld id="{4D792FA4-2388-48AF-BC00-66AA2FA13751}" type="slidenum">
              <a:rPr lang="en-US"/>
              <a:pPr/>
              <a:t>59</a:t>
            </a:fld>
            <a:endParaRPr lang="en-US" dirty="0"/>
          </a:p>
        </p:txBody>
      </p:sp>
      <p:sp>
        <p:nvSpPr>
          <p:cNvPr id="62259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2259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2259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2259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2259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2260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2260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 name="Rectangle 1"/>
          <p:cNvSpPr/>
          <p:nvPr/>
        </p:nvSpPr>
        <p:spPr>
          <a:xfrm>
            <a:off x="158750" y="1130087"/>
            <a:ext cx="8794750" cy="1815882"/>
          </a:xfrm>
          <a:prstGeom prst="rect">
            <a:avLst/>
          </a:prstGeom>
        </p:spPr>
        <p:txBody>
          <a:bodyPr wrap="square">
            <a:spAutoFit/>
          </a:bodyPr>
          <a:lstStyle/>
          <a:p>
            <a:pPr algn="just"/>
            <a:r>
              <a:rPr lang="en-US" sz="1600" dirty="0"/>
              <a:t>Resource data length</a:t>
            </a:r>
            <a:r>
              <a:rPr lang="en-US" sz="1600" b="0" dirty="0"/>
              <a:t>. 16-bit field defining the length of the resource data.</a:t>
            </a:r>
          </a:p>
          <a:p>
            <a:pPr algn="just"/>
            <a:endParaRPr lang="en-US" sz="1600" dirty="0"/>
          </a:p>
          <a:p>
            <a:pPr algn="just"/>
            <a:endParaRPr lang="en-US" sz="1600" dirty="0"/>
          </a:p>
          <a:p>
            <a:pPr algn="just"/>
            <a:r>
              <a:rPr lang="en-US" sz="1600" dirty="0"/>
              <a:t>Resource data. </a:t>
            </a:r>
            <a:r>
              <a:rPr lang="en-US" sz="1600" b="0" dirty="0"/>
              <a:t>Variable-length field containing the answer to the query (in answer section) or the domain name of the authoritative server (in authoritative section) or additional information (in additional information section). Format and contents of this field depend on value of the </a:t>
            </a:r>
            <a:r>
              <a:rPr lang="en-US" sz="1600" b="0" dirty="0">
                <a:solidFill>
                  <a:srgbClr val="FF0000"/>
                </a:solidFill>
              </a:rPr>
              <a:t>type field</a:t>
            </a:r>
            <a:r>
              <a:rPr lang="en-US" sz="1600" b="0" dirty="0"/>
              <a:t>. </a:t>
            </a:r>
          </a:p>
        </p:txBody>
      </p:sp>
      <p:pic>
        <p:nvPicPr>
          <p:cNvPr id="13"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3600" y="3657600"/>
            <a:ext cx="4509353" cy="1606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2054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1"/>
          <p:cNvSpPr>
            <a:spLocks noGrp="1"/>
          </p:cNvSpPr>
          <p:nvPr>
            <p:ph type="ftr" sz="quarter" idx="10"/>
          </p:nvPr>
        </p:nvSpPr>
        <p:spPr/>
        <p:txBody>
          <a:bodyPr/>
          <a:lstStyle/>
          <a:p>
            <a:r>
              <a:rPr lang="en-US"/>
              <a:t>TCP/IP Protocol Suite</a:t>
            </a:r>
          </a:p>
        </p:txBody>
      </p:sp>
      <p:sp>
        <p:nvSpPr>
          <p:cNvPr id="18" name="Slide Number Placeholder 2"/>
          <p:cNvSpPr>
            <a:spLocks noGrp="1"/>
          </p:cNvSpPr>
          <p:nvPr>
            <p:ph type="sldNum" sz="quarter" idx="11"/>
          </p:nvPr>
        </p:nvSpPr>
        <p:spPr/>
        <p:txBody>
          <a:bodyPr/>
          <a:lstStyle/>
          <a:p>
            <a:fld id="{FE83307A-9D95-4A16-9A1F-2F3FFCD1996D}" type="slidenum">
              <a:rPr lang="en-US"/>
              <a:pPr/>
              <a:t>6</a:t>
            </a:fld>
            <a:endParaRPr lang="en-US"/>
          </a:p>
        </p:txBody>
      </p:sp>
      <p:sp>
        <p:nvSpPr>
          <p:cNvPr id="58573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 name="Rectangle 1"/>
          <p:cNvSpPr/>
          <p:nvPr/>
        </p:nvSpPr>
        <p:spPr>
          <a:xfrm>
            <a:off x="120650" y="1228725"/>
            <a:ext cx="8870950" cy="2862322"/>
          </a:xfrm>
          <a:prstGeom prst="rect">
            <a:avLst/>
          </a:prstGeom>
        </p:spPr>
        <p:txBody>
          <a:bodyPr wrap="square">
            <a:spAutoFit/>
          </a:bodyPr>
          <a:lstStyle/>
          <a:p>
            <a:pPr algn="just"/>
            <a:r>
              <a:rPr lang="en-US" b="0" dirty="0"/>
              <a:t>Purpose of accessing Internet is to make a connection between file transfer client and server, </a:t>
            </a:r>
          </a:p>
          <a:p>
            <a:pPr algn="just"/>
            <a:endParaRPr lang="en-US" b="0" dirty="0"/>
          </a:p>
          <a:p>
            <a:pPr algn="just"/>
            <a:r>
              <a:rPr lang="en-US" b="0" dirty="0"/>
              <a:t>But before this can happen, another connection needs to be made between the DNS client and DNS server. </a:t>
            </a:r>
          </a:p>
          <a:p>
            <a:pPr algn="just"/>
            <a:endParaRPr lang="en-US" b="0" dirty="0"/>
          </a:p>
          <a:p>
            <a:pPr algn="just"/>
            <a:endParaRPr lang="en-US" b="0" dirty="0"/>
          </a:p>
          <a:p>
            <a:pPr algn="just"/>
            <a:r>
              <a:rPr lang="en-US" b="0" dirty="0"/>
              <a:t>We need two connections; </a:t>
            </a:r>
          </a:p>
          <a:p>
            <a:pPr marL="285750" indent="-285750" algn="just">
              <a:buFont typeface="Arial" panose="020B0604020202020204" pitchFamily="34" charset="0"/>
              <a:buChar char="•"/>
            </a:pPr>
            <a:r>
              <a:rPr lang="en-US" b="0" dirty="0"/>
              <a:t>the first is for mapping the name to an IP address; </a:t>
            </a:r>
          </a:p>
          <a:p>
            <a:pPr marL="285750" indent="-285750" algn="just">
              <a:buFont typeface="Arial" panose="020B0604020202020204" pitchFamily="34" charset="0"/>
              <a:buChar char="•"/>
            </a:pPr>
            <a:r>
              <a:rPr lang="en-US" b="0" dirty="0"/>
              <a:t>the second is for transferring files.</a:t>
            </a:r>
            <a:endParaRPr lang="en-US" b="0" dirty="0">
              <a:latin typeface="+mn-lt"/>
            </a:endParaRPr>
          </a:p>
        </p:txBody>
      </p:sp>
    </p:spTree>
    <p:extLst>
      <p:ext uri="{BB962C8B-B14F-4D97-AF65-F5344CB8AC3E}">
        <p14:creationId xmlns:p14="http://schemas.microsoft.com/office/powerpoint/2010/main" val="40376556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1"/>
          <p:cNvSpPr>
            <a:spLocks noGrp="1"/>
          </p:cNvSpPr>
          <p:nvPr>
            <p:ph type="ftr" sz="quarter" idx="10"/>
          </p:nvPr>
        </p:nvSpPr>
        <p:spPr/>
        <p:txBody>
          <a:bodyPr/>
          <a:lstStyle/>
          <a:p>
            <a:r>
              <a:rPr lang="en-US"/>
              <a:t>TCP/IP Protocol Suite</a:t>
            </a:r>
          </a:p>
        </p:txBody>
      </p:sp>
      <p:sp>
        <p:nvSpPr>
          <p:cNvPr id="7" name="Slide Number Placeholder 2"/>
          <p:cNvSpPr>
            <a:spLocks noGrp="1"/>
          </p:cNvSpPr>
          <p:nvPr>
            <p:ph type="sldNum" sz="quarter" idx="11"/>
          </p:nvPr>
        </p:nvSpPr>
        <p:spPr/>
        <p:txBody>
          <a:bodyPr/>
          <a:lstStyle/>
          <a:p>
            <a:fld id="{ABB87C1B-A267-4E8F-A016-D23DB27BAA5C}" type="slidenum">
              <a:rPr lang="en-US"/>
              <a:pPr/>
              <a:t>60</a:t>
            </a:fld>
            <a:endParaRPr lang="en-US"/>
          </a:p>
        </p:txBody>
      </p:sp>
      <p:sp>
        <p:nvSpPr>
          <p:cNvPr id="690178"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effectLst>
                <a:outerShdw blurRad="38100" dist="38100" dir="2700000" algn="tl">
                  <a:srgbClr val="FFFFFF"/>
                </a:outerShdw>
              </a:effectLst>
              <a:latin typeface="Times New Roman" panose="02020603050405020304" pitchFamily="18" charset="0"/>
            </a:endParaRPr>
          </a:p>
        </p:txBody>
      </p:sp>
      <p:sp>
        <p:nvSpPr>
          <p:cNvPr id="690179" name="Text Box 3"/>
          <p:cNvSpPr txBox="1">
            <a:spLocks noChangeArrowheads="1"/>
          </p:cNvSpPr>
          <p:nvPr/>
        </p:nvSpPr>
        <p:spPr bwMode="auto">
          <a:xfrm>
            <a:off x="228600" y="355600"/>
            <a:ext cx="46640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a:solidFill>
                  <a:schemeClr val="bg1"/>
                </a:solidFill>
                <a:latin typeface="Times" panose="02020603050405020304" pitchFamily="18" charset="0"/>
              </a:rPr>
              <a:t>19-7  COMPRESSION</a:t>
            </a:r>
          </a:p>
        </p:txBody>
      </p:sp>
      <p:sp>
        <p:nvSpPr>
          <p:cNvPr id="690180"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atin typeface="Times New Roman" panose="02020603050405020304" pitchFamily="18" charset="0"/>
            </a:endParaRPr>
          </a:p>
        </p:txBody>
      </p:sp>
      <p:sp>
        <p:nvSpPr>
          <p:cNvPr id="690181" name="Rectangle 5"/>
          <p:cNvSpPr>
            <a:spLocks noChangeArrowheads="1"/>
          </p:cNvSpPr>
          <p:nvPr/>
        </p:nvSpPr>
        <p:spPr bwMode="auto">
          <a:xfrm>
            <a:off x="381000" y="1524000"/>
            <a:ext cx="853440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b="0" dirty="0">
                <a:latin typeface="+mn-lt"/>
              </a:rPr>
              <a:t>DNS requires that a domain name be replaced by an offset pointer if it is repeated. </a:t>
            </a:r>
          </a:p>
          <a:p>
            <a:pPr algn="just"/>
            <a:endParaRPr lang="en-US" b="0" dirty="0">
              <a:latin typeface="+mn-lt"/>
            </a:endParaRPr>
          </a:p>
          <a:p>
            <a:pPr algn="just"/>
            <a:r>
              <a:rPr lang="en-US" b="0" dirty="0">
                <a:latin typeface="+mn-lt"/>
              </a:rPr>
              <a:t>For example, in a resource record the domain name is usually a repetition of the domain name in the question record. </a:t>
            </a:r>
          </a:p>
          <a:p>
            <a:pPr algn="just"/>
            <a:endParaRPr lang="en-US" b="0" dirty="0">
              <a:latin typeface="+mn-lt"/>
            </a:endParaRPr>
          </a:p>
          <a:p>
            <a:pPr algn="just"/>
            <a:r>
              <a:rPr lang="en-US" b="0" dirty="0">
                <a:latin typeface="+mn-lt"/>
              </a:rPr>
              <a:t>For efficiency, DNS defines a 2-byte offset pointer that points to a previous occurrence of the domain or part of it. </a:t>
            </a:r>
          </a:p>
          <a:p>
            <a:pPr algn="just"/>
            <a:endParaRPr lang="en-US" b="0" dirty="0">
              <a:latin typeface="+mn-lt"/>
            </a:endParaRPr>
          </a:p>
          <a:p>
            <a:pPr algn="just"/>
            <a:r>
              <a:rPr lang="en-US" b="0" dirty="0">
                <a:latin typeface="+mn-lt"/>
              </a:rPr>
              <a:t>The format of the field is shown in Figure 19.20.</a:t>
            </a:r>
          </a:p>
          <a:p>
            <a:pPr algn="just"/>
            <a:endParaRPr lang="en-US" sz="2000" b="0" dirty="0">
              <a:latin typeface="+mn-lt"/>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p:cNvSpPr>
            <a:spLocks noGrp="1"/>
          </p:cNvSpPr>
          <p:nvPr>
            <p:ph type="ftr" sz="quarter" idx="10"/>
          </p:nvPr>
        </p:nvSpPr>
        <p:spPr/>
        <p:txBody>
          <a:bodyPr/>
          <a:lstStyle/>
          <a:p>
            <a:r>
              <a:rPr lang="en-US"/>
              <a:t>TCP/IP Protocol Suite</a:t>
            </a:r>
          </a:p>
        </p:txBody>
      </p:sp>
      <p:sp>
        <p:nvSpPr>
          <p:cNvPr id="12" name="Slide Number Placeholder 2"/>
          <p:cNvSpPr>
            <a:spLocks noGrp="1"/>
          </p:cNvSpPr>
          <p:nvPr>
            <p:ph type="sldNum" sz="quarter" idx="11"/>
          </p:nvPr>
        </p:nvSpPr>
        <p:spPr/>
        <p:txBody>
          <a:bodyPr/>
          <a:lstStyle/>
          <a:p>
            <a:fld id="{11D58B28-7F43-4B4B-BC41-CBD54A9326AD}" type="slidenum">
              <a:rPr lang="en-US"/>
              <a:pPr/>
              <a:t>61</a:t>
            </a:fld>
            <a:endParaRPr lang="en-US"/>
          </a:p>
        </p:txBody>
      </p:sp>
      <p:sp>
        <p:nvSpPr>
          <p:cNvPr id="624642"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19.20</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Format of an offset pointer</a:t>
            </a:r>
          </a:p>
        </p:txBody>
      </p:sp>
      <p:sp>
        <p:nvSpPr>
          <p:cNvPr id="624643"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2464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24645"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2464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2464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24648"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2464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pic>
        <p:nvPicPr>
          <p:cNvPr id="62465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6215" y="1359184"/>
            <a:ext cx="6707187" cy="77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76200" y="2779137"/>
            <a:ext cx="8870950" cy="2062103"/>
          </a:xfrm>
          <a:prstGeom prst="rect">
            <a:avLst/>
          </a:prstGeom>
        </p:spPr>
        <p:txBody>
          <a:bodyPr wrap="square">
            <a:spAutoFit/>
          </a:bodyPr>
          <a:lstStyle/>
          <a:p>
            <a:pPr algn="just"/>
            <a:r>
              <a:rPr lang="en-US" sz="1600" b="0" dirty="0"/>
              <a:t>First 2 high-order bits are two 1s to distinguish an offset pointer from a length field. </a:t>
            </a:r>
          </a:p>
          <a:p>
            <a:pPr algn="just"/>
            <a:endParaRPr lang="en-US" sz="1600" b="0" dirty="0"/>
          </a:p>
          <a:p>
            <a:pPr algn="just"/>
            <a:r>
              <a:rPr lang="en-US" sz="1600" b="0" dirty="0"/>
              <a:t>Other 14 bits represent a number that points to corresponding byte number in the message. </a:t>
            </a:r>
          </a:p>
          <a:p>
            <a:pPr algn="just"/>
            <a:endParaRPr lang="en-US" sz="1600" b="0" dirty="0"/>
          </a:p>
          <a:p>
            <a:pPr algn="just"/>
            <a:r>
              <a:rPr lang="en-US" sz="1600" b="0" dirty="0"/>
              <a:t>Bytes in a message are counted from beginning of message with first byte counted as byte 0. </a:t>
            </a:r>
          </a:p>
          <a:p>
            <a:pPr algn="just"/>
            <a:endParaRPr lang="en-US" sz="1600" b="0" dirty="0"/>
          </a:p>
          <a:p>
            <a:pPr algn="just"/>
            <a:r>
              <a:rPr lang="en-US" sz="1600" b="0" dirty="0"/>
              <a:t>If an offset pointer refers to byte 12 (13th byte) of message, the value should be 1100000000001100.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0"/>
          </p:nvPr>
        </p:nvSpPr>
        <p:spPr/>
        <p:txBody>
          <a:bodyPr/>
          <a:lstStyle/>
          <a:p>
            <a:r>
              <a:rPr lang="en-US"/>
              <a:t>TCP/IP Protocol Suite</a:t>
            </a:r>
          </a:p>
        </p:txBody>
      </p:sp>
      <p:sp>
        <p:nvSpPr>
          <p:cNvPr id="8" name="Slide Number Placeholder 2"/>
          <p:cNvSpPr>
            <a:spLocks noGrp="1"/>
          </p:cNvSpPr>
          <p:nvPr>
            <p:ph type="sldNum" sz="quarter" idx="11"/>
          </p:nvPr>
        </p:nvSpPr>
        <p:spPr/>
        <p:txBody>
          <a:bodyPr/>
          <a:lstStyle/>
          <a:p>
            <a:fld id="{53A88B6C-2810-4B2D-B1E0-1791BA4BDD80}" type="slidenum">
              <a:rPr lang="en-US"/>
              <a:pPr/>
              <a:t>62</a:t>
            </a:fld>
            <a:endParaRPr lang="en-US"/>
          </a:p>
        </p:txBody>
      </p:sp>
      <p:sp>
        <p:nvSpPr>
          <p:cNvPr id="724994" name="Text Box 2"/>
          <p:cNvSpPr txBox="1">
            <a:spLocks noChangeArrowheads="1"/>
          </p:cNvSpPr>
          <p:nvPr/>
        </p:nvSpPr>
        <p:spPr bwMode="auto">
          <a:xfrm>
            <a:off x="76200" y="696913"/>
            <a:ext cx="88392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b="0" dirty="0">
                <a:latin typeface="+mn-lt"/>
              </a:rPr>
              <a:t>A resolver sends a query message to a local server to find the IP address for the host “chal.fhda.edu.”. </a:t>
            </a:r>
          </a:p>
          <a:p>
            <a:pPr algn="just"/>
            <a:endParaRPr lang="en-US" b="0" dirty="0">
              <a:latin typeface="+mn-lt"/>
            </a:endParaRPr>
          </a:p>
          <a:p>
            <a:pPr marL="285750" indent="-285750" algn="just">
              <a:buFont typeface="Arial" panose="020B0604020202020204" pitchFamily="34" charset="0"/>
              <a:buChar char="•"/>
            </a:pPr>
            <a:r>
              <a:rPr lang="en-US" b="0" dirty="0">
                <a:latin typeface="+mn-lt"/>
              </a:rPr>
              <a:t>Write the query and response message.</a:t>
            </a:r>
          </a:p>
          <a:p>
            <a:pPr marL="285750" indent="-285750" algn="just">
              <a:buFont typeface="Arial" panose="020B0604020202020204" pitchFamily="34" charset="0"/>
              <a:buChar char="•"/>
            </a:pPr>
            <a:r>
              <a:rPr lang="en-US" b="0" dirty="0">
                <a:latin typeface="+mn-lt"/>
              </a:rPr>
              <a:t>Write the flag fields</a:t>
            </a:r>
          </a:p>
          <a:p>
            <a:pPr marL="285750" indent="-285750" algn="just">
              <a:buFont typeface="Arial" panose="020B0604020202020204" pitchFamily="34" charset="0"/>
              <a:buChar char="•"/>
            </a:pPr>
            <a:endParaRPr lang="en-US" b="0" dirty="0">
              <a:latin typeface="+mn-lt"/>
            </a:endParaRPr>
          </a:p>
          <a:p>
            <a:pPr marL="285750" indent="-285750" algn="just">
              <a:buFont typeface="Arial" panose="020B0604020202020204" pitchFamily="34" charset="0"/>
              <a:buChar char="•"/>
            </a:pPr>
            <a:endParaRPr lang="en-US" b="0" dirty="0">
              <a:latin typeface="+mn-lt"/>
            </a:endParaRPr>
          </a:p>
          <a:p>
            <a:pPr algn="just"/>
            <a:r>
              <a:rPr lang="en-US" b="0" dirty="0">
                <a:latin typeface="+mn-lt"/>
              </a:rPr>
              <a:t>Assume :  in query : recursive query expected.</a:t>
            </a:r>
          </a:p>
          <a:p>
            <a:pPr algn="just"/>
            <a:r>
              <a:rPr lang="en-US" b="0" dirty="0">
                <a:latin typeface="+mn-lt"/>
              </a:rPr>
              <a:t>               in response : recursive is available.</a:t>
            </a:r>
          </a:p>
        </p:txBody>
      </p:sp>
      <p:grpSp>
        <p:nvGrpSpPr>
          <p:cNvPr id="724995" name="Group 3"/>
          <p:cNvGrpSpPr>
            <a:grpSpLocks/>
          </p:cNvGrpSpPr>
          <p:nvPr/>
        </p:nvGrpSpPr>
        <p:grpSpPr bwMode="auto">
          <a:xfrm>
            <a:off x="0" y="0"/>
            <a:ext cx="9144000" cy="609600"/>
            <a:chOff x="0" y="2448"/>
            <a:chExt cx="5760" cy="384"/>
          </a:xfrm>
        </p:grpSpPr>
        <p:sp>
          <p:nvSpPr>
            <p:cNvPr id="724996"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4997" name="Text Box 5"/>
            <p:cNvSpPr txBox="1">
              <a:spLocks noChangeArrowheads="1"/>
            </p:cNvSpPr>
            <p:nvPr/>
          </p:nvSpPr>
          <p:spPr bwMode="auto">
            <a:xfrm>
              <a:off x="0" y="2448"/>
              <a:ext cx="1595"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solidFill>
                    <a:schemeClr val="bg1"/>
                  </a:solidFill>
                  <a:effectLst>
                    <a:outerShdw blurRad="38100" dist="38100" dir="2700000" algn="tl">
                      <a:srgbClr val="000000"/>
                    </a:outerShdw>
                  </a:effectLst>
                  <a:latin typeface="Times New Roman" panose="02020603050405020304" pitchFamily="18" charset="0"/>
                </a:rPr>
                <a:t>Example</a:t>
              </a:r>
              <a:r>
                <a:rPr lang="en-US" sz="3200">
                  <a:solidFill>
                    <a:schemeClr val="bg1"/>
                  </a:solidFill>
                  <a:latin typeface="Times New Roman" panose="02020603050405020304" pitchFamily="18" charset="0"/>
                </a:rPr>
                <a:t> 19.1</a:t>
              </a:r>
              <a:endParaRPr lang="en-US" sz="3200" i="1">
                <a:solidFill>
                  <a:schemeClr val="bg1"/>
                </a:solidFill>
                <a:latin typeface="Times New Roman" panose="02020603050405020304" pitchFamily="18" charset="0"/>
              </a:endParaRPr>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0"/>
          </p:nvPr>
        </p:nvSpPr>
        <p:spPr/>
        <p:txBody>
          <a:bodyPr/>
          <a:lstStyle/>
          <a:p>
            <a:r>
              <a:rPr lang="en-US"/>
              <a:t>TCP/IP Protocol Suite</a:t>
            </a:r>
          </a:p>
        </p:txBody>
      </p:sp>
      <p:sp>
        <p:nvSpPr>
          <p:cNvPr id="8" name="Slide Number Placeholder 2"/>
          <p:cNvSpPr>
            <a:spLocks noGrp="1"/>
          </p:cNvSpPr>
          <p:nvPr>
            <p:ph type="sldNum" sz="quarter" idx="11"/>
          </p:nvPr>
        </p:nvSpPr>
        <p:spPr/>
        <p:txBody>
          <a:bodyPr/>
          <a:lstStyle/>
          <a:p>
            <a:fld id="{53A88B6C-2810-4B2D-B1E0-1791BA4BDD80}" type="slidenum">
              <a:rPr lang="en-US"/>
              <a:pPr/>
              <a:t>63</a:t>
            </a:fld>
            <a:endParaRPr lang="en-US"/>
          </a:p>
        </p:txBody>
      </p:sp>
      <p:sp>
        <p:nvSpPr>
          <p:cNvPr id="724994" name="Text Box 2"/>
          <p:cNvSpPr txBox="1">
            <a:spLocks noChangeArrowheads="1"/>
          </p:cNvSpPr>
          <p:nvPr/>
        </p:nvSpPr>
        <p:spPr bwMode="auto">
          <a:xfrm>
            <a:off x="76200" y="696913"/>
            <a:ext cx="88392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b="0" dirty="0">
                <a:latin typeface="+mn-lt"/>
              </a:rPr>
              <a:t>A resolver sends a query message to a local server to find the IP address for the host “chal.fhda.edu.”. </a:t>
            </a:r>
          </a:p>
          <a:p>
            <a:pPr algn="just"/>
            <a:endParaRPr lang="en-US" b="0" dirty="0">
              <a:latin typeface="+mn-lt"/>
            </a:endParaRPr>
          </a:p>
          <a:p>
            <a:pPr marL="285750" indent="-285750" algn="just">
              <a:buFont typeface="Arial" panose="020B0604020202020204" pitchFamily="34" charset="0"/>
              <a:buChar char="•"/>
            </a:pPr>
            <a:r>
              <a:rPr lang="en-US" b="0" dirty="0">
                <a:latin typeface="+mn-lt"/>
              </a:rPr>
              <a:t>Here discuss the query and response messages separately. </a:t>
            </a:r>
          </a:p>
          <a:p>
            <a:pPr marL="285750" indent="-285750" algn="just">
              <a:buFont typeface="Arial" panose="020B0604020202020204" pitchFamily="34" charset="0"/>
              <a:buChar char="•"/>
            </a:pPr>
            <a:r>
              <a:rPr lang="en-US" b="0" dirty="0">
                <a:latin typeface="+mn-lt"/>
              </a:rPr>
              <a:t>Figure 19.21 shows the query message sent by the resolver. </a:t>
            </a:r>
          </a:p>
          <a:p>
            <a:pPr marL="285750" indent="-285750" algn="just">
              <a:buFont typeface="Arial" panose="020B0604020202020204" pitchFamily="34" charset="0"/>
              <a:buChar char="•"/>
            </a:pPr>
            <a:r>
              <a:rPr lang="en-US" b="0" dirty="0">
                <a:latin typeface="+mn-lt"/>
              </a:rPr>
              <a:t>The first 2 bytes show the identifier (1333)</a:t>
            </a:r>
            <a:r>
              <a:rPr lang="en-US" b="0" baseline="-25000" dirty="0">
                <a:latin typeface="+mn-lt"/>
              </a:rPr>
              <a:t>16</a:t>
            </a:r>
            <a:r>
              <a:rPr lang="en-US" b="0" dirty="0">
                <a:latin typeface="+mn-lt"/>
              </a:rPr>
              <a:t>. It is used as a sequence number and relates a response to a query. </a:t>
            </a:r>
          </a:p>
        </p:txBody>
      </p:sp>
      <p:grpSp>
        <p:nvGrpSpPr>
          <p:cNvPr id="724995" name="Group 3"/>
          <p:cNvGrpSpPr>
            <a:grpSpLocks/>
          </p:cNvGrpSpPr>
          <p:nvPr/>
        </p:nvGrpSpPr>
        <p:grpSpPr bwMode="auto">
          <a:xfrm>
            <a:off x="0" y="0"/>
            <a:ext cx="9144000" cy="609600"/>
            <a:chOff x="0" y="2448"/>
            <a:chExt cx="5760" cy="384"/>
          </a:xfrm>
        </p:grpSpPr>
        <p:sp>
          <p:nvSpPr>
            <p:cNvPr id="724996"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4997" name="Text Box 5"/>
            <p:cNvSpPr txBox="1">
              <a:spLocks noChangeArrowheads="1"/>
            </p:cNvSpPr>
            <p:nvPr/>
          </p:nvSpPr>
          <p:spPr bwMode="auto">
            <a:xfrm>
              <a:off x="0" y="2448"/>
              <a:ext cx="1595"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solidFill>
                    <a:schemeClr val="bg1"/>
                  </a:solidFill>
                  <a:effectLst>
                    <a:outerShdw blurRad="38100" dist="38100" dir="2700000" algn="tl">
                      <a:srgbClr val="000000"/>
                    </a:outerShdw>
                  </a:effectLst>
                  <a:latin typeface="Times New Roman" panose="02020603050405020304" pitchFamily="18" charset="0"/>
                </a:rPr>
                <a:t>Example</a:t>
              </a:r>
              <a:r>
                <a:rPr lang="en-US" sz="3200">
                  <a:solidFill>
                    <a:schemeClr val="bg1"/>
                  </a:solidFill>
                  <a:latin typeface="Times New Roman" panose="02020603050405020304" pitchFamily="18" charset="0"/>
                </a:rPr>
                <a:t> 19.1</a:t>
              </a:r>
              <a:endParaRPr lang="en-US" sz="3200" i="1">
                <a:solidFill>
                  <a:schemeClr val="bg1"/>
                </a:solidFill>
                <a:latin typeface="Times New Roman" panose="02020603050405020304" pitchFamily="18" charset="0"/>
              </a:endParaRPr>
            </a:p>
          </p:txBody>
        </p:sp>
      </p:grpSp>
      <p:pic>
        <p:nvPicPr>
          <p:cNvPr id="9"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575764"/>
            <a:ext cx="4432139"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08876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0"/>
          </p:nvPr>
        </p:nvSpPr>
        <p:spPr/>
        <p:txBody>
          <a:bodyPr/>
          <a:lstStyle/>
          <a:p>
            <a:r>
              <a:rPr lang="en-US"/>
              <a:t>TCP/IP Protocol Suite</a:t>
            </a:r>
          </a:p>
        </p:txBody>
      </p:sp>
      <p:sp>
        <p:nvSpPr>
          <p:cNvPr id="8" name="Slide Number Placeholder 2"/>
          <p:cNvSpPr>
            <a:spLocks noGrp="1"/>
          </p:cNvSpPr>
          <p:nvPr>
            <p:ph type="sldNum" sz="quarter" idx="11"/>
          </p:nvPr>
        </p:nvSpPr>
        <p:spPr/>
        <p:txBody>
          <a:bodyPr/>
          <a:lstStyle/>
          <a:p>
            <a:fld id="{53A88B6C-2810-4B2D-B1E0-1791BA4BDD80}" type="slidenum">
              <a:rPr lang="en-US"/>
              <a:pPr/>
              <a:t>64</a:t>
            </a:fld>
            <a:endParaRPr lang="en-US"/>
          </a:p>
        </p:txBody>
      </p:sp>
      <p:sp>
        <p:nvSpPr>
          <p:cNvPr id="724994" name="Text Box 2"/>
          <p:cNvSpPr txBox="1">
            <a:spLocks noChangeArrowheads="1"/>
          </p:cNvSpPr>
          <p:nvPr/>
        </p:nvSpPr>
        <p:spPr bwMode="auto">
          <a:xfrm>
            <a:off x="76200" y="696913"/>
            <a:ext cx="88392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b="0" dirty="0">
                <a:latin typeface="+mn-lt"/>
              </a:rPr>
              <a:t>The next bytes contain the flags with the value of 0x0100 in hexadecimal. </a:t>
            </a:r>
          </a:p>
          <a:p>
            <a:pPr algn="just"/>
            <a:endParaRPr lang="en-US" b="0" dirty="0">
              <a:latin typeface="+mn-lt"/>
            </a:endParaRPr>
          </a:p>
          <a:p>
            <a:pPr algn="just"/>
            <a:r>
              <a:rPr lang="en-US" b="0" dirty="0">
                <a:latin typeface="+mn-lt"/>
              </a:rPr>
              <a:t>In binary it is 0000000100000000 as shown below:</a:t>
            </a:r>
          </a:p>
        </p:txBody>
      </p:sp>
      <p:grpSp>
        <p:nvGrpSpPr>
          <p:cNvPr id="724995" name="Group 3"/>
          <p:cNvGrpSpPr>
            <a:grpSpLocks/>
          </p:cNvGrpSpPr>
          <p:nvPr/>
        </p:nvGrpSpPr>
        <p:grpSpPr bwMode="auto">
          <a:xfrm>
            <a:off x="0" y="0"/>
            <a:ext cx="9144000" cy="609600"/>
            <a:chOff x="0" y="2448"/>
            <a:chExt cx="5760" cy="384"/>
          </a:xfrm>
        </p:grpSpPr>
        <p:sp>
          <p:nvSpPr>
            <p:cNvPr id="724996"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4997" name="Text Box 5"/>
            <p:cNvSpPr txBox="1">
              <a:spLocks noChangeArrowheads="1"/>
            </p:cNvSpPr>
            <p:nvPr/>
          </p:nvSpPr>
          <p:spPr bwMode="auto">
            <a:xfrm>
              <a:off x="0" y="2448"/>
              <a:ext cx="1595"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solidFill>
                    <a:schemeClr val="bg1"/>
                  </a:solidFill>
                  <a:effectLst>
                    <a:outerShdw blurRad="38100" dist="38100" dir="2700000" algn="tl">
                      <a:srgbClr val="000000"/>
                    </a:outerShdw>
                  </a:effectLst>
                  <a:latin typeface="Times New Roman" panose="02020603050405020304" pitchFamily="18" charset="0"/>
                </a:rPr>
                <a:t>Example</a:t>
              </a:r>
              <a:r>
                <a:rPr lang="en-US" sz="3200">
                  <a:solidFill>
                    <a:schemeClr val="bg1"/>
                  </a:solidFill>
                  <a:latin typeface="Times New Roman" panose="02020603050405020304" pitchFamily="18" charset="0"/>
                </a:rPr>
                <a:t> 19.1</a:t>
              </a:r>
              <a:endParaRPr lang="en-US" sz="3200" i="1">
                <a:solidFill>
                  <a:schemeClr val="bg1"/>
                </a:solidFill>
                <a:latin typeface="Times New Roman" panose="02020603050405020304" pitchFamily="18" charset="0"/>
              </a:endParaRPr>
            </a:p>
          </p:txBody>
        </p:sp>
      </p:grpSp>
      <p:pic>
        <p:nvPicPr>
          <p:cNvPr id="7249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981200"/>
            <a:ext cx="7715250" cy="754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99598" y="3581400"/>
            <a:ext cx="5544403" cy="2308324"/>
          </a:xfrm>
          <a:prstGeom prst="rect">
            <a:avLst/>
          </a:prstGeom>
        </p:spPr>
        <p:txBody>
          <a:bodyPr wrap="square">
            <a:spAutoFit/>
          </a:bodyPr>
          <a:lstStyle/>
          <a:p>
            <a:pPr algn="just"/>
            <a:r>
              <a:rPr lang="en-US" sz="1600" b="0" dirty="0"/>
              <a:t>The QR bit defines the message as a query. </a:t>
            </a:r>
          </a:p>
          <a:p>
            <a:pPr algn="just"/>
            <a:r>
              <a:rPr lang="en-US" sz="1600" b="0" dirty="0"/>
              <a:t>The </a:t>
            </a:r>
            <a:r>
              <a:rPr lang="en-US" sz="1600" b="0" dirty="0" err="1"/>
              <a:t>OpCode</a:t>
            </a:r>
            <a:r>
              <a:rPr lang="en-US" sz="1600" b="0" dirty="0"/>
              <a:t> is 0000, which defines a standard query. </a:t>
            </a:r>
          </a:p>
          <a:p>
            <a:pPr algn="just"/>
            <a:r>
              <a:rPr lang="en-US" sz="1600" b="0" dirty="0"/>
              <a:t>The recursion desired (RD) bit is set. </a:t>
            </a:r>
          </a:p>
          <a:p>
            <a:pPr algn="just"/>
            <a:r>
              <a:rPr lang="en-US" sz="1600" b="0" dirty="0"/>
              <a:t>The message contains only one question record. </a:t>
            </a:r>
          </a:p>
          <a:p>
            <a:pPr algn="just"/>
            <a:endParaRPr lang="en-US" sz="1600" b="0" dirty="0"/>
          </a:p>
          <a:p>
            <a:pPr algn="just"/>
            <a:r>
              <a:rPr lang="en-US" sz="1600" b="0" dirty="0"/>
              <a:t>The domain name is </a:t>
            </a:r>
            <a:r>
              <a:rPr lang="en-US" sz="1600" b="0" dirty="0">
                <a:solidFill>
                  <a:srgbClr val="FF0000"/>
                </a:solidFill>
              </a:rPr>
              <a:t>4chal4fhda3edu0. </a:t>
            </a:r>
          </a:p>
          <a:p>
            <a:pPr algn="just"/>
            <a:endParaRPr lang="en-US" sz="1600" b="0" dirty="0"/>
          </a:p>
          <a:p>
            <a:pPr algn="just"/>
            <a:r>
              <a:rPr lang="en-US" sz="1600" b="0" dirty="0"/>
              <a:t>The next 2 bytes define the query type as an IP address</a:t>
            </a:r>
            <a:r>
              <a:rPr lang="en-US" sz="1600" b="0" u="sng" dirty="0"/>
              <a:t>; </a:t>
            </a:r>
          </a:p>
          <a:p>
            <a:pPr algn="just"/>
            <a:r>
              <a:rPr lang="en-US" sz="1600" b="0" dirty="0"/>
              <a:t>the last 2 bytes define the class as the Internet</a:t>
            </a:r>
          </a:p>
        </p:txBody>
      </p:sp>
      <p:pic>
        <p:nvPicPr>
          <p:cNvPr id="10"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31090" y="3647027"/>
            <a:ext cx="2971800" cy="1737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76335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0"/>
          </p:nvPr>
        </p:nvSpPr>
        <p:spPr/>
        <p:txBody>
          <a:bodyPr/>
          <a:lstStyle/>
          <a:p>
            <a:r>
              <a:rPr lang="en-US"/>
              <a:t>TCP/IP Protocol Suite</a:t>
            </a:r>
          </a:p>
        </p:txBody>
      </p:sp>
      <p:sp>
        <p:nvSpPr>
          <p:cNvPr id="8" name="Slide Number Placeholder 2"/>
          <p:cNvSpPr>
            <a:spLocks noGrp="1"/>
          </p:cNvSpPr>
          <p:nvPr>
            <p:ph type="sldNum" sz="quarter" idx="11"/>
          </p:nvPr>
        </p:nvSpPr>
        <p:spPr/>
        <p:txBody>
          <a:bodyPr/>
          <a:lstStyle/>
          <a:p>
            <a:fld id="{3838EE6A-59F2-4E5A-BEC7-14BA1825D10A}" type="slidenum">
              <a:rPr lang="en-US"/>
              <a:pPr/>
              <a:t>65</a:t>
            </a:fld>
            <a:endParaRPr lang="en-US"/>
          </a:p>
        </p:txBody>
      </p:sp>
      <p:sp>
        <p:nvSpPr>
          <p:cNvPr id="733186" name="Text Box 2"/>
          <p:cNvSpPr txBox="1">
            <a:spLocks noChangeArrowheads="1"/>
          </p:cNvSpPr>
          <p:nvPr/>
        </p:nvSpPr>
        <p:spPr bwMode="auto">
          <a:xfrm>
            <a:off x="76200" y="696913"/>
            <a:ext cx="8839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b="0" dirty="0">
                <a:latin typeface="+mn-lt"/>
              </a:rPr>
              <a:t>Figure 19.22 shows the response of the server. </a:t>
            </a:r>
          </a:p>
          <a:p>
            <a:pPr algn="just"/>
            <a:endParaRPr lang="en-US" b="0" dirty="0">
              <a:latin typeface="+mn-lt"/>
            </a:endParaRPr>
          </a:p>
          <a:p>
            <a:pPr algn="just"/>
            <a:r>
              <a:rPr lang="en-US" b="0" dirty="0">
                <a:latin typeface="+mn-lt"/>
              </a:rPr>
              <a:t>response is similar to query except that flags are different and number of answer records is one. </a:t>
            </a:r>
          </a:p>
        </p:txBody>
      </p:sp>
      <p:grpSp>
        <p:nvGrpSpPr>
          <p:cNvPr id="733187" name="Group 3"/>
          <p:cNvGrpSpPr>
            <a:grpSpLocks/>
          </p:cNvGrpSpPr>
          <p:nvPr/>
        </p:nvGrpSpPr>
        <p:grpSpPr bwMode="auto">
          <a:xfrm>
            <a:off x="0" y="0"/>
            <a:ext cx="9144000" cy="609600"/>
            <a:chOff x="0" y="2448"/>
            <a:chExt cx="5760" cy="384"/>
          </a:xfrm>
        </p:grpSpPr>
        <p:sp>
          <p:nvSpPr>
            <p:cNvPr id="733188"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3189" name="Text Box 5"/>
            <p:cNvSpPr txBox="1">
              <a:spLocks noChangeArrowheads="1"/>
            </p:cNvSpPr>
            <p:nvPr/>
          </p:nvSpPr>
          <p:spPr bwMode="auto">
            <a:xfrm>
              <a:off x="0" y="2448"/>
              <a:ext cx="2832"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solidFill>
                    <a:schemeClr val="bg1"/>
                  </a:solidFill>
                  <a:effectLst>
                    <a:outerShdw blurRad="38100" dist="38100" dir="2700000" algn="tl">
                      <a:srgbClr val="000000"/>
                    </a:outerShdw>
                  </a:effectLst>
                  <a:latin typeface="Times New Roman" panose="02020603050405020304" pitchFamily="18" charset="0"/>
                </a:rPr>
                <a:t>Example</a:t>
              </a:r>
              <a:r>
                <a:rPr lang="en-US" sz="3200">
                  <a:solidFill>
                    <a:schemeClr val="bg1"/>
                  </a:solidFill>
                  <a:latin typeface="Times New Roman" panose="02020603050405020304" pitchFamily="18" charset="0"/>
                </a:rPr>
                <a:t> 19.1  </a:t>
              </a:r>
              <a:r>
                <a:rPr lang="en-US" sz="3200" i="1">
                  <a:solidFill>
                    <a:schemeClr val="bg1"/>
                  </a:solidFill>
                  <a:latin typeface="Times New Roman" panose="02020603050405020304" pitchFamily="18" charset="0"/>
                </a:rPr>
                <a:t>Continued</a:t>
              </a:r>
            </a:p>
          </p:txBody>
        </p:sp>
      </p:grpSp>
      <p:pic>
        <p:nvPicPr>
          <p:cNvPr id="9"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6982" y="2438400"/>
            <a:ext cx="5127625" cy="3345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0"/>
          </p:nvPr>
        </p:nvSpPr>
        <p:spPr/>
        <p:txBody>
          <a:bodyPr/>
          <a:lstStyle/>
          <a:p>
            <a:r>
              <a:rPr lang="en-US" dirty="0"/>
              <a:t>TCP/IP Protocol Suite</a:t>
            </a:r>
          </a:p>
        </p:txBody>
      </p:sp>
      <p:sp>
        <p:nvSpPr>
          <p:cNvPr id="8" name="Slide Number Placeholder 2"/>
          <p:cNvSpPr>
            <a:spLocks noGrp="1"/>
          </p:cNvSpPr>
          <p:nvPr>
            <p:ph type="sldNum" sz="quarter" idx="11"/>
          </p:nvPr>
        </p:nvSpPr>
        <p:spPr/>
        <p:txBody>
          <a:bodyPr/>
          <a:lstStyle/>
          <a:p>
            <a:fld id="{3838EE6A-59F2-4E5A-BEC7-14BA1825D10A}" type="slidenum">
              <a:rPr lang="en-US"/>
              <a:pPr/>
              <a:t>66</a:t>
            </a:fld>
            <a:endParaRPr lang="en-US"/>
          </a:p>
        </p:txBody>
      </p:sp>
      <p:sp>
        <p:nvSpPr>
          <p:cNvPr id="733186" name="Text Box 2"/>
          <p:cNvSpPr txBox="1">
            <a:spLocks noChangeArrowheads="1"/>
          </p:cNvSpPr>
          <p:nvPr/>
        </p:nvSpPr>
        <p:spPr bwMode="auto">
          <a:xfrm>
            <a:off x="409576" y="813132"/>
            <a:ext cx="800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b="0" dirty="0">
                <a:latin typeface="+mn-lt"/>
              </a:rPr>
              <a:t>The flags value is 0x8180 in hexadecimal. In binary it is 1000000110000000</a:t>
            </a:r>
          </a:p>
        </p:txBody>
      </p:sp>
      <p:grpSp>
        <p:nvGrpSpPr>
          <p:cNvPr id="733187" name="Group 3"/>
          <p:cNvGrpSpPr>
            <a:grpSpLocks/>
          </p:cNvGrpSpPr>
          <p:nvPr/>
        </p:nvGrpSpPr>
        <p:grpSpPr bwMode="auto">
          <a:xfrm>
            <a:off x="0" y="0"/>
            <a:ext cx="9144000" cy="609600"/>
            <a:chOff x="0" y="2448"/>
            <a:chExt cx="5760" cy="384"/>
          </a:xfrm>
        </p:grpSpPr>
        <p:sp>
          <p:nvSpPr>
            <p:cNvPr id="733188"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3189" name="Text Box 5"/>
            <p:cNvSpPr txBox="1">
              <a:spLocks noChangeArrowheads="1"/>
            </p:cNvSpPr>
            <p:nvPr/>
          </p:nvSpPr>
          <p:spPr bwMode="auto">
            <a:xfrm>
              <a:off x="0" y="2448"/>
              <a:ext cx="2832"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solidFill>
                    <a:schemeClr val="bg1"/>
                  </a:solidFill>
                  <a:effectLst>
                    <a:outerShdw blurRad="38100" dist="38100" dir="2700000" algn="tl">
                      <a:srgbClr val="000000"/>
                    </a:outerShdw>
                  </a:effectLst>
                  <a:latin typeface="Times New Roman" panose="02020603050405020304" pitchFamily="18" charset="0"/>
                </a:rPr>
                <a:t>Example</a:t>
              </a:r>
              <a:r>
                <a:rPr lang="en-US" sz="3200">
                  <a:solidFill>
                    <a:schemeClr val="bg1"/>
                  </a:solidFill>
                  <a:latin typeface="Times New Roman" panose="02020603050405020304" pitchFamily="18" charset="0"/>
                </a:rPr>
                <a:t> 19.1  </a:t>
              </a:r>
              <a:r>
                <a:rPr lang="en-US" sz="3200" i="1">
                  <a:solidFill>
                    <a:schemeClr val="bg1"/>
                  </a:solidFill>
                  <a:latin typeface="Times New Roman" panose="02020603050405020304" pitchFamily="18" charset="0"/>
                </a:rPr>
                <a:t>Continued</a:t>
              </a:r>
            </a:p>
          </p:txBody>
        </p:sp>
      </p:grpSp>
      <p:pic>
        <p:nvPicPr>
          <p:cNvPr id="73319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262" y="1448653"/>
            <a:ext cx="7585075" cy="785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14324" y="2674046"/>
            <a:ext cx="8362950" cy="3539430"/>
          </a:xfrm>
          <a:prstGeom prst="rect">
            <a:avLst/>
          </a:prstGeom>
        </p:spPr>
        <p:txBody>
          <a:bodyPr wrap="square">
            <a:spAutoFit/>
          </a:bodyPr>
          <a:lstStyle/>
          <a:p>
            <a:pPr algn="just"/>
            <a:r>
              <a:rPr lang="en-US" sz="1600" b="0" dirty="0"/>
              <a:t>QR bit defines the message as a response. </a:t>
            </a:r>
          </a:p>
          <a:p>
            <a:pPr algn="just"/>
            <a:r>
              <a:rPr lang="en-US" sz="1600" b="0" dirty="0"/>
              <a:t>The </a:t>
            </a:r>
            <a:r>
              <a:rPr lang="en-US" sz="1600" b="0" dirty="0" err="1"/>
              <a:t>OpCode</a:t>
            </a:r>
            <a:r>
              <a:rPr lang="en-US" sz="1600" b="0" dirty="0"/>
              <a:t> is 0000, which defines a standard response. </a:t>
            </a:r>
          </a:p>
          <a:p>
            <a:pPr algn="just"/>
            <a:r>
              <a:rPr lang="en-US" sz="1600" b="0" dirty="0"/>
              <a:t>The recursion available (RA) and RD bits are set. </a:t>
            </a:r>
          </a:p>
          <a:p>
            <a:pPr algn="just"/>
            <a:endParaRPr lang="en-US" sz="1600" b="0" dirty="0"/>
          </a:p>
          <a:p>
            <a:pPr algn="just"/>
            <a:endParaRPr lang="en-US" sz="1600" b="0" dirty="0"/>
          </a:p>
          <a:p>
            <a:pPr algn="just"/>
            <a:r>
              <a:rPr lang="en-US" sz="1600" b="0" dirty="0"/>
              <a:t>The message contains one question record and one answer record. </a:t>
            </a:r>
          </a:p>
          <a:p>
            <a:pPr algn="just"/>
            <a:r>
              <a:rPr lang="en-US" sz="1600" b="0" dirty="0"/>
              <a:t>The question record is repeated from the query message. </a:t>
            </a:r>
          </a:p>
          <a:p>
            <a:pPr algn="just"/>
            <a:endParaRPr lang="en-US" sz="1600" b="0" dirty="0"/>
          </a:p>
          <a:p>
            <a:pPr algn="just"/>
            <a:r>
              <a:rPr lang="en-US" sz="1600" b="0" dirty="0"/>
              <a:t>The answer record has a value of 0xC00C (split in two lines), which points to the question record instead of repeating the domain name. </a:t>
            </a:r>
          </a:p>
          <a:p>
            <a:pPr algn="just"/>
            <a:r>
              <a:rPr lang="en-US" sz="1600" b="0" dirty="0"/>
              <a:t>The next field defines the domain type (address). </a:t>
            </a:r>
          </a:p>
          <a:p>
            <a:pPr algn="just"/>
            <a:r>
              <a:rPr lang="en-US" sz="1600" b="0" dirty="0"/>
              <a:t>The field after that defines the class (Internet). </a:t>
            </a:r>
          </a:p>
          <a:p>
            <a:pPr algn="just"/>
            <a:r>
              <a:rPr lang="en-US" sz="1600" b="0" dirty="0"/>
              <a:t>The field with the value 12,000 is the TTL (12,000 s). </a:t>
            </a:r>
          </a:p>
          <a:p>
            <a:pPr algn="just"/>
            <a:r>
              <a:rPr lang="en-US" sz="1600" b="0" dirty="0"/>
              <a:t>The next field is the length of the resource data, which is an IP address (153.18.8.105).</a:t>
            </a:r>
          </a:p>
        </p:txBody>
      </p:sp>
    </p:spTree>
    <p:extLst>
      <p:ext uri="{BB962C8B-B14F-4D97-AF65-F5344CB8AC3E}">
        <p14:creationId xmlns:p14="http://schemas.microsoft.com/office/powerpoint/2010/main" val="7379415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p:cNvSpPr>
            <a:spLocks noGrp="1"/>
          </p:cNvSpPr>
          <p:nvPr>
            <p:ph type="ftr" sz="quarter" idx="10"/>
          </p:nvPr>
        </p:nvSpPr>
        <p:spPr/>
        <p:txBody>
          <a:bodyPr/>
          <a:lstStyle/>
          <a:p>
            <a:r>
              <a:rPr lang="en-US"/>
              <a:t>TCP/IP Protocol Suite</a:t>
            </a:r>
          </a:p>
        </p:txBody>
      </p:sp>
      <p:sp>
        <p:nvSpPr>
          <p:cNvPr id="7" name="Slide Number Placeholder 2"/>
          <p:cNvSpPr>
            <a:spLocks noGrp="1"/>
          </p:cNvSpPr>
          <p:nvPr>
            <p:ph type="sldNum" sz="quarter" idx="11"/>
          </p:nvPr>
        </p:nvSpPr>
        <p:spPr/>
        <p:txBody>
          <a:bodyPr/>
          <a:lstStyle/>
          <a:p>
            <a:fld id="{59F4BB54-4DF3-4704-A970-309ED2B849A6}" type="slidenum">
              <a:rPr lang="en-US"/>
              <a:pPr/>
              <a:t>67</a:t>
            </a:fld>
            <a:endParaRPr lang="en-US"/>
          </a:p>
        </p:txBody>
      </p:sp>
      <p:sp>
        <p:nvSpPr>
          <p:cNvPr id="727042" name="Text Box 2"/>
          <p:cNvSpPr txBox="1">
            <a:spLocks noChangeArrowheads="1"/>
          </p:cNvSpPr>
          <p:nvPr/>
        </p:nvSpPr>
        <p:spPr bwMode="auto">
          <a:xfrm>
            <a:off x="266700" y="914400"/>
            <a:ext cx="86106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b="0" dirty="0">
                <a:latin typeface="+mn-lt"/>
              </a:rPr>
              <a:t>An FTP server has received a packet from an FTP client with IP address </a:t>
            </a:r>
            <a:r>
              <a:rPr lang="en-US" b="0" dirty="0">
                <a:solidFill>
                  <a:srgbClr val="FF0000"/>
                </a:solidFill>
                <a:latin typeface="+mn-lt"/>
              </a:rPr>
              <a:t>153.2.7.9</a:t>
            </a:r>
            <a:r>
              <a:rPr lang="en-US" b="0" dirty="0">
                <a:latin typeface="+mn-lt"/>
              </a:rPr>
              <a:t>. </a:t>
            </a:r>
          </a:p>
          <a:p>
            <a:pPr algn="just"/>
            <a:endParaRPr lang="en-US" b="0" dirty="0">
              <a:latin typeface="+mn-lt"/>
            </a:endParaRPr>
          </a:p>
          <a:p>
            <a:pPr algn="just"/>
            <a:r>
              <a:rPr lang="en-US" b="0" dirty="0">
                <a:latin typeface="+mn-lt"/>
              </a:rPr>
              <a:t>The FTP server wants to verify that the FTP client is an authorized client. </a:t>
            </a:r>
          </a:p>
          <a:p>
            <a:pPr algn="just"/>
            <a:endParaRPr lang="en-US" b="0" dirty="0">
              <a:latin typeface="+mn-lt"/>
            </a:endParaRPr>
          </a:p>
          <a:p>
            <a:pPr algn="just"/>
            <a:r>
              <a:rPr lang="en-US" b="0" dirty="0">
                <a:latin typeface="+mn-lt"/>
              </a:rPr>
              <a:t>The FTP server can consult a file containing the list of authorized clients. However, the file consists only of domain names. </a:t>
            </a:r>
          </a:p>
          <a:p>
            <a:pPr algn="just"/>
            <a:endParaRPr lang="en-US" b="0" dirty="0">
              <a:latin typeface="+mn-lt"/>
            </a:endParaRPr>
          </a:p>
          <a:p>
            <a:pPr algn="just"/>
            <a:r>
              <a:rPr lang="en-US" b="0" dirty="0">
                <a:latin typeface="+mn-lt"/>
              </a:rPr>
              <a:t>The FTP server has only the IP address of the requesting client, which was the source IP address in the received IP datagram. </a:t>
            </a:r>
          </a:p>
          <a:p>
            <a:pPr algn="just"/>
            <a:endParaRPr lang="en-US" b="0" dirty="0">
              <a:latin typeface="+mn-lt"/>
            </a:endParaRPr>
          </a:p>
          <a:p>
            <a:pPr algn="just"/>
            <a:r>
              <a:rPr lang="en-US" b="0" dirty="0">
                <a:latin typeface="+mn-lt"/>
              </a:rPr>
              <a:t>The FTP server asks the resolver (DNS client) to send an inverse query to a DNS server to ask for the name of the FTP client. </a:t>
            </a:r>
          </a:p>
          <a:p>
            <a:pPr algn="just"/>
            <a:endParaRPr lang="en-US" b="0" dirty="0">
              <a:latin typeface="+mn-lt"/>
            </a:endParaRPr>
          </a:p>
          <a:p>
            <a:pPr algn="just"/>
            <a:r>
              <a:rPr lang="en-US" b="0" dirty="0"/>
              <a:t>Discuss the query and response messages separately. </a:t>
            </a:r>
            <a:endParaRPr lang="en-US" b="0" dirty="0">
              <a:latin typeface="+mn-lt"/>
            </a:endParaRPr>
          </a:p>
        </p:txBody>
      </p:sp>
      <p:grpSp>
        <p:nvGrpSpPr>
          <p:cNvPr id="727043" name="Group 3"/>
          <p:cNvGrpSpPr>
            <a:grpSpLocks/>
          </p:cNvGrpSpPr>
          <p:nvPr/>
        </p:nvGrpSpPr>
        <p:grpSpPr bwMode="auto">
          <a:xfrm>
            <a:off x="0" y="0"/>
            <a:ext cx="9144000" cy="609600"/>
            <a:chOff x="0" y="2448"/>
            <a:chExt cx="5760" cy="384"/>
          </a:xfrm>
        </p:grpSpPr>
        <p:sp>
          <p:nvSpPr>
            <p:cNvPr id="727044"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045" name="Text Box 5"/>
            <p:cNvSpPr txBox="1">
              <a:spLocks noChangeArrowheads="1"/>
            </p:cNvSpPr>
            <p:nvPr/>
          </p:nvSpPr>
          <p:spPr bwMode="auto">
            <a:xfrm>
              <a:off x="0" y="2448"/>
              <a:ext cx="1595"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solidFill>
                    <a:schemeClr val="bg1"/>
                  </a:solidFill>
                  <a:effectLst>
                    <a:outerShdw blurRad="38100" dist="38100" dir="2700000" algn="tl">
                      <a:srgbClr val="000000"/>
                    </a:outerShdw>
                  </a:effectLst>
                  <a:latin typeface="Times New Roman" panose="02020603050405020304" pitchFamily="18" charset="0"/>
                </a:rPr>
                <a:t>Example</a:t>
              </a:r>
              <a:r>
                <a:rPr lang="en-US" sz="3200">
                  <a:solidFill>
                    <a:schemeClr val="bg1"/>
                  </a:solidFill>
                  <a:latin typeface="Times New Roman" panose="02020603050405020304" pitchFamily="18" charset="0"/>
                </a:rPr>
                <a:t> 19.2</a:t>
              </a:r>
              <a:endParaRPr lang="en-US" sz="3200" i="1">
                <a:solidFill>
                  <a:schemeClr val="bg1"/>
                </a:solidFill>
                <a:latin typeface="Times New Roman" panose="02020603050405020304" pitchFamily="18" charset="0"/>
              </a:endParaRPr>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p:cNvSpPr>
            <a:spLocks noGrp="1"/>
          </p:cNvSpPr>
          <p:nvPr>
            <p:ph type="ftr" sz="quarter" idx="10"/>
          </p:nvPr>
        </p:nvSpPr>
        <p:spPr/>
        <p:txBody>
          <a:bodyPr/>
          <a:lstStyle/>
          <a:p>
            <a:r>
              <a:rPr lang="en-US"/>
              <a:t>TCP/IP Protocol Suite</a:t>
            </a:r>
          </a:p>
        </p:txBody>
      </p:sp>
      <p:sp>
        <p:nvSpPr>
          <p:cNvPr id="12" name="Slide Number Placeholder 2"/>
          <p:cNvSpPr>
            <a:spLocks noGrp="1"/>
          </p:cNvSpPr>
          <p:nvPr>
            <p:ph type="sldNum" sz="quarter" idx="11"/>
          </p:nvPr>
        </p:nvSpPr>
        <p:spPr/>
        <p:txBody>
          <a:bodyPr/>
          <a:lstStyle/>
          <a:p>
            <a:fld id="{6810E428-85EF-49AC-B9D3-A0A6827899E3}" type="slidenum">
              <a:rPr lang="en-US"/>
              <a:pPr/>
              <a:t>68</a:t>
            </a:fld>
            <a:endParaRPr lang="en-US"/>
          </a:p>
        </p:txBody>
      </p:sp>
      <p:sp>
        <p:nvSpPr>
          <p:cNvPr id="630786"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19.23</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Example 19.2: Inverse query message</a:t>
            </a:r>
          </a:p>
        </p:txBody>
      </p:sp>
      <p:sp>
        <p:nvSpPr>
          <p:cNvPr id="63078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3078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3078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3079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3079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3079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3079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pic>
        <p:nvPicPr>
          <p:cNvPr id="63079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2425880"/>
            <a:ext cx="4504962" cy="2908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28600" y="1052513"/>
            <a:ext cx="8718550" cy="923330"/>
          </a:xfrm>
          <a:prstGeom prst="rect">
            <a:avLst/>
          </a:prstGeom>
        </p:spPr>
        <p:txBody>
          <a:bodyPr wrap="square">
            <a:spAutoFit/>
          </a:bodyPr>
          <a:lstStyle/>
          <a:p>
            <a:pPr algn="just"/>
            <a:r>
              <a:rPr lang="en-US" b="0" dirty="0"/>
              <a:t>Figure 19.23 shows the query message sent from the resolver to the server.</a:t>
            </a:r>
          </a:p>
          <a:p>
            <a:pPr algn="just"/>
            <a:endParaRPr lang="en-US" b="0" dirty="0"/>
          </a:p>
          <a:p>
            <a:pPr algn="just"/>
            <a:r>
              <a:rPr lang="en-US" b="0" dirty="0"/>
              <a:t>The first 2 bytes show the identifier (0x1200).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1"/>
          <p:cNvSpPr>
            <a:spLocks noGrp="1"/>
          </p:cNvSpPr>
          <p:nvPr>
            <p:ph type="ftr" sz="quarter" idx="10"/>
          </p:nvPr>
        </p:nvSpPr>
        <p:spPr/>
        <p:txBody>
          <a:bodyPr/>
          <a:lstStyle/>
          <a:p>
            <a:r>
              <a:rPr lang="en-US"/>
              <a:t>TCP/IP Protocol Suite</a:t>
            </a:r>
          </a:p>
        </p:txBody>
      </p:sp>
      <p:sp>
        <p:nvSpPr>
          <p:cNvPr id="10" name="Slide Number Placeholder 2"/>
          <p:cNvSpPr>
            <a:spLocks noGrp="1"/>
          </p:cNvSpPr>
          <p:nvPr>
            <p:ph type="sldNum" sz="quarter" idx="11"/>
          </p:nvPr>
        </p:nvSpPr>
        <p:spPr/>
        <p:txBody>
          <a:bodyPr/>
          <a:lstStyle/>
          <a:p>
            <a:fld id="{7890AB5B-A2B7-406F-B2EF-7312BDB478F9}" type="slidenum">
              <a:rPr lang="en-US"/>
              <a:pPr/>
              <a:t>69</a:t>
            </a:fld>
            <a:endParaRPr lang="en-US"/>
          </a:p>
        </p:txBody>
      </p:sp>
      <p:sp>
        <p:nvSpPr>
          <p:cNvPr id="735234" name="Text Box 2"/>
          <p:cNvSpPr txBox="1">
            <a:spLocks noChangeArrowheads="1"/>
          </p:cNvSpPr>
          <p:nvPr/>
        </p:nvSpPr>
        <p:spPr bwMode="auto">
          <a:xfrm>
            <a:off x="457200" y="809292"/>
            <a:ext cx="9067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0" dirty="0">
                <a:latin typeface="+mn-lt"/>
              </a:rPr>
              <a:t>The flags value is 0x0900 in hexadecimal. In binary it is 0000100100000000</a:t>
            </a:r>
          </a:p>
        </p:txBody>
      </p:sp>
      <p:grpSp>
        <p:nvGrpSpPr>
          <p:cNvPr id="735235" name="Group 3"/>
          <p:cNvGrpSpPr>
            <a:grpSpLocks/>
          </p:cNvGrpSpPr>
          <p:nvPr/>
        </p:nvGrpSpPr>
        <p:grpSpPr bwMode="auto">
          <a:xfrm>
            <a:off x="0" y="0"/>
            <a:ext cx="9144000" cy="609600"/>
            <a:chOff x="0" y="2448"/>
            <a:chExt cx="5760" cy="384"/>
          </a:xfrm>
        </p:grpSpPr>
        <p:sp>
          <p:nvSpPr>
            <p:cNvPr id="735236"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237" name="Text Box 5"/>
            <p:cNvSpPr txBox="1">
              <a:spLocks noChangeArrowheads="1"/>
            </p:cNvSpPr>
            <p:nvPr/>
          </p:nvSpPr>
          <p:spPr bwMode="auto">
            <a:xfrm>
              <a:off x="0" y="2448"/>
              <a:ext cx="2768"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solidFill>
                    <a:schemeClr val="bg1"/>
                  </a:solidFill>
                  <a:effectLst>
                    <a:outerShdw blurRad="38100" dist="38100" dir="2700000" algn="tl">
                      <a:srgbClr val="000000"/>
                    </a:outerShdw>
                  </a:effectLst>
                  <a:latin typeface="Times New Roman" panose="02020603050405020304" pitchFamily="18" charset="0"/>
                </a:rPr>
                <a:t>Example</a:t>
              </a:r>
              <a:r>
                <a:rPr lang="en-US" sz="3200">
                  <a:solidFill>
                    <a:schemeClr val="bg1"/>
                  </a:solidFill>
                  <a:latin typeface="Times New Roman" panose="02020603050405020304" pitchFamily="18" charset="0"/>
                </a:rPr>
                <a:t> 19.2 </a:t>
              </a:r>
              <a:r>
                <a:rPr lang="en-US" sz="3200" i="1">
                  <a:solidFill>
                    <a:schemeClr val="bg1"/>
                  </a:solidFill>
                  <a:latin typeface="Times New Roman" panose="02020603050405020304" pitchFamily="18" charset="0"/>
                </a:rPr>
                <a:t>Continued</a:t>
              </a:r>
            </a:p>
          </p:txBody>
        </p:sp>
      </p:grpSp>
      <p:pic>
        <p:nvPicPr>
          <p:cNvPr id="73523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00200"/>
            <a:ext cx="7451725" cy="784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5239" name="Text Box 7"/>
          <p:cNvSpPr txBox="1">
            <a:spLocks noChangeArrowheads="1"/>
          </p:cNvSpPr>
          <p:nvPr/>
        </p:nvSpPr>
        <p:spPr bwMode="auto">
          <a:xfrm>
            <a:off x="76200" y="3159514"/>
            <a:ext cx="8870950"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sz="1600" b="0" dirty="0">
                <a:latin typeface="+mn-lt"/>
              </a:rPr>
              <a:t>The </a:t>
            </a:r>
            <a:r>
              <a:rPr lang="en-US" sz="1600" b="0" dirty="0" err="1">
                <a:latin typeface="+mn-lt"/>
              </a:rPr>
              <a:t>OpCode</a:t>
            </a:r>
            <a:r>
              <a:rPr lang="en-US" sz="1600" b="0" dirty="0">
                <a:latin typeface="+mn-lt"/>
              </a:rPr>
              <a:t> is 0001, which defines an inverse query. </a:t>
            </a:r>
          </a:p>
          <a:p>
            <a:pPr algn="just"/>
            <a:r>
              <a:rPr lang="en-US" sz="1600" b="0" dirty="0">
                <a:latin typeface="+mn-lt"/>
              </a:rPr>
              <a:t>The message contains only one question record. </a:t>
            </a:r>
          </a:p>
          <a:p>
            <a:pPr algn="just"/>
            <a:endParaRPr lang="en-US" sz="1600" b="0" dirty="0">
              <a:latin typeface="+mn-lt"/>
            </a:endParaRPr>
          </a:p>
          <a:p>
            <a:pPr algn="just"/>
            <a:r>
              <a:rPr lang="en-US" b="0" dirty="0">
                <a:latin typeface="+mn-lt"/>
              </a:rPr>
              <a:t>The domain name is </a:t>
            </a:r>
            <a:r>
              <a:rPr lang="en-US" b="0" dirty="0">
                <a:solidFill>
                  <a:srgbClr val="FF0000"/>
                </a:solidFill>
                <a:latin typeface="+mn-lt"/>
              </a:rPr>
              <a:t>19171231537in-addr4arpa</a:t>
            </a:r>
            <a:r>
              <a:rPr lang="en-US" b="0" dirty="0">
                <a:latin typeface="+mn-lt"/>
              </a:rPr>
              <a:t>. </a:t>
            </a:r>
          </a:p>
          <a:p>
            <a:pPr algn="just"/>
            <a:endParaRPr lang="en-US" b="0" dirty="0">
              <a:latin typeface="+mn-lt"/>
            </a:endParaRPr>
          </a:p>
          <a:p>
            <a:pPr algn="just"/>
            <a:r>
              <a:rPr lang="en-US" b="0" dirty="0">
                <a:latin typeface="+mn-lt"/>
              </a:rPr>
              <a:t>The next 2 bytes define the query type as PTR </a:t>
            </a:r>
          </a:p>
          <a:p>
            <a:pPr algn="just"/>
            <a:endParaRPr lang="en-US" b="0" dirty="0">
              <a:latin typeface="+mn-lt"/>
            </a:endParaRPr>
          </a:p>
          <a:p>
            <a:pPr algn="just"/>
            <a:r>
              <a:rPr lang="en-US" b="0" dirty="0">
                <a:latin typeface="+mn-lt"/>
              </a:rPr>
              <a:t>the last 2 bytes define the class as the Internet. </a:t>
            </a:r>
          </a:p>
        </p:txBody>
      </p:sp>
      <p:sp>
        <p:nvSpPr>
          <p:cNvPr id="2" name="Rectangle 1"/>
          <p:cNvSpPr/>
          <p:nvPr/>
        </p:nvSpPr>
        <p:spPr>
          <a:xfrm>
            <a:off x="6011288" y="6309897"/>
            <a:ext cx="2278637" cy="369332"/>
          </a:xfrm>
          <a:prstGeom prst="rect">
            <a:avLst/>
          </a:prstGeom>
        </p:spPr>
        <p:txBody>
          <a:bodyPr wrap="none">
            <a:spAutoFit/>
          </a:bodyPr>
          <a:lstStyle/>
          <a:p>
            <a:r>
              <a:rPr lang="en-US" b="0" dirty="0"/>
              <a:t>IP address </a:t>
            </a:r>
            <a:r>
              <a:rPr lang="en-US" b="0" dirty="0">
                <a:solidFill>
                  <a:srgbClr val="FF0000"/>
                </a:solidFill>
              </a:rPr>
              <a:t>153.2.7.9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1"/>
          <p:cNvSpPr>
            <a:spLocks noGrp="1"/>
          </p:cNvSpPr>
          <p:nvPr>
            <p:ph type="ftr" sz="quarter" idx="10"/>
          </p:nvPr>
        </p:nvSpPr>
        <p:spPr/>
        <p:txBody>
          <a:bodyPr/>
          <a:lstStyle/>
          <a:p>
            <a:r>
              <a:rPr lang="en-US"/>
              <a:t>TCP/IP Protocol Suite</a:t>
            </a:r>
          </a:p>
        </p:txBody>
      </p:sp>
      <p:sp>
        <p:nvSpPr>
          <p:cNvPr id="7" name="Slide Number Placeholder 2"/>
          <p:cNvSpPr>
            <a:spLocks noGrp="1"/>
          </p:cNvSpPr>
          <p:nvPr>
            <p:ph type="sldNum" sz="quarter" idx="11"/>
          </p:nvPr>
        </p:nvSpPr>
        <p:spPr/>
        <p:txBody>
          <a:bodyPr/>
          <a:lstStyle/>
          <a:p>
            <a:fld id="{65D8AEBF-7C47-4DD5-AFE5-79EF9CEC6E8D}" type="slidenum">
              <a:rPr lang="en-US"/>
              <a:pPr/>
              <a:t>7</a:t>
            </a:fld>
            <a:endParaRPr lang="en-US"/>
          </a:p>
        </p:txBody>
      </p:sp>
      <p:sp>
        <p:nvSpPr>
          <p:cNvPr id="669698"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3200">
              <a:effectLst>
                <a:outerShdw blurRad="38100" dist="38100" dir="2700000" algn="tl">
                  <a:srgbClr val="FFFFFF"/>
                </a:outerShdw>
              </a:effectLst>
              <a:latin typeface="Times New Roman" panose="02020603050405020304" pitchFamily="18" charset="0"/>
            </a:endParaRPr>
          </a:p>
        </p:txBody>
      </p:sp>
      <p:sp>
        <p:nvSpPr>
          <p:cNvPr id="669699" name="Text Box 3"/>
          <p:cNvSpPr txBox="1">
            <a:spLocks noChangeArrowheads="1"/>
          </p:cNvSpPr>
          <p:nvPr/>
        </p:nvSpPr>
        <p:spPr bwMode="auto">
          <a:xfrm>
            <a:off x="228600" y="355600"/>
            <a:ext cx="4270375" cy="650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a:solidFill>
                  <a:schemeClr val="bg1"/>
                </a:solidFill>
                <a:latin typeface="Times" panose="02020603050405020304" pitchFamily="18" charset="0"/>
              </a:rPr>
              <a:t>19-2  NAME SPACE</a:t>
            </a:r>
          </a:p>
        </p:txBody>
      </p:sp>
      <p:sp>
        <p:nvSpPr>
          <p:cNvPr id="669700"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atin typeface="Times New Roman" panose="02020603050405020304" pitchFamily="18" charset="0"/>
            </a:endParaRPr>
          </a:p>
        </p:txBody>
      </p:sp>
      <p:sp>
        <p:nvSpPr>
          <p:cNvPr id="669701" name="Rectangle 5"/>
          <p:cNvSpPr>
            <a:spLocks noChangeArrowheads="1"/>
          </p:cNvSpPr>
          <p:nvPr/>
        </p:nvSpPr>
        <p:spPr bwMode="auto">
          <a:xfrm>
            <a:off x="76200" y="1524000"/>
            <a:ext cx="88392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sz="2000" b="0" dirty="0">
                <a:latin typeface="+mn-lt"/>
              </a:rPr>
              <a:t>Names assigned to machines must be carefully selected from a name space. </a:t>
            </a:r>
          </a:p>
          <a:p>
            <a:pPr algn="just"/>
            <a:endParaRPr lang="en-US" sz="2000" b="0" dirty="0">
              <a:latin typeface="+mn-lt"/>
            </a:endParaRPr>
          </a:p>
          <a:p>
            <a:pPr algn="just"/>
            <a:endParaRPr lang="en-US" sz="2000" b="0" dirty="0">
              <a:latin typeface="+mn-lt"/>
            </a:endParaRPr>
          </a:p>
          <a:p>
            <a:pPr algn="just"/>
            <a:r>
              <a:rPr lang="en-US" sz="2000" b="0" dirty="0">
                <a:latin typeface="+mn-lt"/>
              </a:rPr>
              <a:t>The names must be unique because the addresses are unique. </a:t>
            </a:r>
          </a:p>
          <a:p>
            <a:pPr algn="just"/>
            <a:endParaRPr lang="en-US" sz="2000" b="0" dirty="0">
              <a:latin typeface="+mn-lt"/>
            </a:endParaRPr>
          </a:p>
          <a:p>
            <a:pPr algn="just"/>
            <a:endParaRPr lang="en-US" sz="2000" b="0" dirty="0">
              <a:latin typeface="+mn-lt"/>
            </a:endParaRPr>
          </a:p>
          <a:p>
            <a:pPr algn="just"/>
            <a:r>
              <a:rPr lang="en-US" sz="2000" b="0" dirty="0">
                <a:latin typeface="+mn-lt"/>
              </a:rPr>
              <a:t>A name space that maps each address to a unique name can be organized in two ways:    </a:t>
            </a:r>
            <a:r>
              <a:rPr lang="en-US" sz="2000" b="0" dirty="0">
                <a:solidFill>
                  <a:srgbClr val="FF0000"/>
                </a:solidFill>
                <a:latin typeface="+mn-lt"/>
              </a:rPr>
              <a:t>flat or hierarchical</a:t>
            </a:r>
            <a:r>
              <a:rPr lang="en-US" sz="2000" b="0" dirty="0">
                <a:latin typeface="+mn-lt"/>
              </a:rPr>
              <a: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p:cNvSpPr>
            <a:spLocks noGrp="1"/>
          </p:cNvSpPr>
          <p:nvPr>
            <p:ph type="ftr" sz="quarter" idx="10"/>
          </p:nvPr>
        </p:nvSpPr>
        <p:spPr/>
        <p:txBody>
          <a:bodyPr/>
          <a:lstStyle/>
          <a:p>
            <a:r>
              <a:rPr lang="en-US"/>
              <a:t>TCP/IP Protocol Suite</a:t>
            </a:r>
          </a:p>
        </p:txBody>
      </p:sp>
      <p:sp>
        <p:nvSpPr>
          <p:cNvPr id="12" name="Slide Number Placeholder 2"/>
          <p:cNvSpPr>
            <a:spLocks noGrp="1"/>
          </p:cNvSpPr>
          <p:nvPr>
            <p:ph type="sldNum" sz="quarter" idx="11"/>
          </p:nvPr>
        </p:nvSpPr>
        <p:spPr/>
        <p:txBody>
          <a:bodyPr/>
          <a:lstStyle/>
          <a:p>
            <a:fld id="{71DB7DEE-82D3-441A-9CA2-0D0671DC3F01}" type="slidenum">
              <a:rPr lang="en-US"/>
              <a:pPr/>
              <a:t>70</a:t>
            </a:fld>
            <a:endParaRPr lang="en-US"/>
          </a:p>
        </p:txBody>
      </p:sp>
      <p:sp>
        <p:nvSpPr>
          <p:cNvPr id="632834"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19.24</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Example 19.2: Inverse response message</a:t>
            </a:r>
          </a:p>
        </p:txBody>
      </p:sp>
      <p:sp>
        <p:nvSpPr>
          <p:cNvPr id="63283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3283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3283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3283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3283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3284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3284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pic>
        <p:nvPicPr>
          <p:cNvPr id="63284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3349" y="1538125"/>
            <a:ext cx="4876800" cy="460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327151" y="681593"/>
            <a:ext cx="3696140" cy="369332"/>
          </a:xfrm>
          <a:prstGeom prst="rect">
            <a:avLst/>
          </a:prstGeom>
        </p:spPr>
        <p:txBody>
          <a:bodyPr wrap="none">
            <a:spAutoFit/>
          </a:bodyPr>
          <a:lstStyle/>
          <a:p>
            <a:r>
              <a:rPr lang="en-US" b="0" dirty="0"/>
              <a:t>Figure 19.24 shows the response. </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1"/>
          <p:cNvSpPr>
            <a:spLocks noGrp="1"/>
          </p:cNvSpPr>
          <p:nvPr>
            <p:ph type="ftr" sz="quarter" idx="10"/>
          </p:nvPr>
        </p:nvSpPr>
        <p:spPr/>
        <p:txBody>
          <a:bodyPr/>
          <a:lstStyle/>
          <a:p>
            <a:r>
              <a:rPr lang="en-US"/>
              <a:t>TCP/IP Protocol Suite</a:t>
            </a:r>
          </a:p>
        </p:txBody>
      </p:sp>
      <p:sp>
        <p:nvSpPr>
          <p:cNvPr id="10" name="Slide Number Placeholder 2"/>
          <p:cNvSpPr>
            <a:spLocks noGrp="1"/>
          </p:cNvSpPr>
          <p:nvPr>
            <p:ph type="sldNum" sz="quarter" idx="11"/>
          </p:nvPr>
        </p:nvSpPr>
        <p:spPr/>
        <p:txBody>
          <a:bodyPr/>
          <a:lstStyle/>
          <a:p>
            <a:fld id="{7890AB5B-A2B7-406F-B2EF-7312BDB478F9}" type="slidenum">
              <a:rPr lang="en-US"/>
              <a:pPr/>
              <a:t>71</a:t>
            </a:fld>
            <a:endParaRPr lang="en-US" dirty="0"/>
          </a:p>
        </p:txBody>
      </p:sp>
      <p:grpSp>
        <p:nvGrpSpPr>
          <p:cNvPr id="735235" name="Group 3"/>
          <p:cNvGrpSpPr>
            <a:grpSpLocks/>
          </p:cNvGrpSpPr>
          <p:nvPr/>
        </p:nvGrpSpPr>
        <p:grpSpPr bwMode="auto">
          <a:xfrm>
            <a:off x="0" y="0"/>
            <a:ext cx="9144000" cy="609600"/>
            <a:chOff x="0" y="2448"/>
            <a:chExt cx="5760" cy="384"/>
          </a:xfrm>
        </p:grpSpPr>
        <p:sp>
          <p:nvSpPr>
            <p:cNvPr id="735236"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237" name="Text Box 5"/>
            <p:cNvSpPr txBox="1">
              <a:spLocks noChangeArrowheads="1"/>
            </p:cNvSpPr>
            <p:nvPr/>
          </p:nvSpPr>
          <p:spPr bwMode="auto">
            <a:xfrm>
              <a:off x="0" y="2448"/>
              <a:ext cx="2768"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solidFill>
                    <a:schemeClr val="bg1"/>
                  </a:solidFill>
                  <a:effectLst>
                    <a:outerShdw blurRad="38100" dist="38100" dir="2700000" algn="tl">
                      <a:srgbClr val="000000"/>
                    </a:outerShdw>
                  </a:effectLst>
                  <a:latin typeface="Times New Roman" panose="02020603050405020304" pitchFamily="18" charset="0"/>
                </a:rPr>
                <a:t>Example</a:t>
              </a:r>
              <a:r>
                <a:rPr lang="en-US" sz="3200">
                  <a:solidFill>
                    <a:schemeClr val="bg1"/>
                  </a:solidFill>
                  <a:latin typeface="Times New Roman" panose="02020603050405020304" pitchFamily="18" charset="0"/>
                </a:rPr>
                <a:t> 19.2 </a:t>
              </a:r>
              <a:r>
                <a:rPr lang="en-US" sz="3200" i="1">
                  <a:solidFill>
                    <a:schemeClr val="bg1"/>
                  </a:solidFill>
                  <a:latin typeface="Times New Roman" panose="02020603050405020304" pitchFamily="18" charset="0"/>
                </a:rPr>
                <a:t>Continued</a:t>
              </a:r>
            </a:p>
          </p:txBody>
        </p:sp>
      </p:grpSp>
      <p:sp>
        <p:nvSpPr>
          <p:cNvPr id="735239" name="Text Box 7"/>
          <p:cNvSpPr txBox="1">
            <a:spLocks noChangeArrowheads="1"/>
          </p:cNvSpPr>
          <p:nvPr/>
        </p:nvSpPr>
        <p:spPr bwMode="auto">
          <a:xfrm>
            <a:off x="250304" y="864289"/>
            <a:ext cx="82078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b="0" dirty="0">
                <a:latin typeface="+mn-lt"/>
              </a:rPr>
              <a:t>The flags value is 0x8D80 in hexadecimal. In binary it is 1000110110000000</a:t>
            </a:r>
          </a:p>
        </p:txBody>
      </p:sp>
      <p:pic>
        <p:nvPicPr>
          <p:cNvPr id="735240" name="Picture 8"/>
          <p:cNvPicPr>
            <a:picLocks noChangeAspect="1" noChangeArrowheads="1"/>
          </p:cNvPicPr>
          <p:nvPr/>
        </p:nvPicPr>
        <p:blipFill>
          <a:blip r:embed="rId3">
            <a:extLst>
              <a:ext uri="{28A0092B-C50C-407E-A947-70E740481C1C}">
                <a14:useLocalDpi xmlns:a14="http://schemas.microsoft.com/office/drawing/2010/main" val="0"/>
              </a:ext>
            </a:extLst>
          </a:blip>
          <a:srcRect t="7816"/>
          <a:stretch>
            <a:fillRect/>
          </a:stretch>
        </p:blipFill>
        <p:spPr bwMode="auto">
          <a:xfrm>
            <a:off x="609600" y="1542116"/>
            <a:ext cx="7250373" cy="653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60540" y="2674046"/>
            <a:ext cx="8578660" cy="3539430"/>
          </a:xfrm>
          <a:prstGeom prst="rect">
            <a:avLst/>
          </a:prstGeom>
        </p:spPr>
        <p:txBody>
          <a:bodyPr wrap="square">
            <a:spAutoFit/>
          </a:bodyPr>
          <a:lstStyle/>
          <a:p>
            <a:pPr algn="just"/>
            <a:r>
              <a:rPr lang="en-US" sz="1600" b="0" dirty="0"/>
              <a:t>The message contains one question record and one answer record. </a:t>
            </a:r>
          </a:p>
          <a:p>
            <a:pPr algn="just"/>
            <a:endParaRPr lang="en-US" sz="1600" b="0" dirty="0"/>
          </a:p>
          <a:p>
            <a:pPr algn="just"/>
            <a:r>
              <a:rPr lang="en-US" sz="1600" b="0" dirty="0"/>
              <a:t>The question record is repeated from the query message. </a:t>
            </a:r>
          </a:p>
          <a:p>
            <a:pPr algn="just"/>
            <a:endParaRPr lang="en-US" sz="1600" b="0" dirty="0"/>
          </a:p>
          <a:p>
            <a:pPr algn="just"/>
            <a:r>
              <a:rPr lang="en-US" sz="1600" b="0" dirty="0"/>
              <a:t>The answer record has a value of 0xC00C, which points to the question record instead of repeating the domain name. </a:t>
            </a:r>
          </a:p>
          <a:p>
            <a:pPr algn="just"/>
            <a:endParaRPr lang="en-US" sz="1600" b="0" dirty="0"/>
          </a:p>
          <a:p>
            <a:pPr algn="just"/>
            <a:r>
              <a:rPr lang="en-US" sz="1600" b="0" dirty="0"/>
              <a:t>The next field defines the domain type (PTR). </a:t>
            </a:r>
          </a:p>
          <a:p>
            <a:pPr algn="just"/>
            <a:endParaRPr lang="en-US" sz="1600" b="0" dirty="0"/>
          </a:p>
          <a:p>
            <a:pPr algn="just"/>
            <a:r>
              <a:rPr lang="en-US" sz="1600" b="0" dirty="0"/>
              <a:t>The field after that defines the class (Internet), and the field after that defines the TTL (24,000 s). </a:t>
            </a:r>
          </a:p>
          <a:p>
            <a:pPr algn="just"/>
            <a:endParaRPr lang="en-US" sz="1600" b="0" dirty="0"/>
          </a:p>
          <a:p>
            <a:pPr algn="just"/>
            <a:r>
              <a:rPr lang="en-US" sz="1600" b="0" dirty="0"/>
              <a:t>The next field is the length of the resource data (10). The last field is the domain name 4mhhe3com0, which means “mhhe.com.”. </a:t>
            </a:r>
          </a:p>
        </p:txBody>
      </p:sp>
    </p:spTree>
    <p:extLst>
      <p:ext uri="{BB962C8B-B14F-4D97-AF65-F5344CB8AC3E}">
        <p14:creationId xmlns:p14="http://schemas.microsoft.com/office/powerpoint/2010/main" val="32614367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1"/>
          <p:cNvSpPr>
            <a:spLocks noGrp="1"/>
          </p:cNvSpPr>
          <p:nvPr>
            <p:ph type="ftr" sz="quarter" idx="10"/>
          </p:nvPr>
        </p:nvSpPr>
        <p:spPr/>
        <p:txBody>
          <a:bodyPr/>
          <a:lstStyle/>
          <a:p>
            <a:r>
              <a:rPr lang="en-US"/>
              <a:t>TCP/IP Protocol Suite</a:t>
            </a:r>
          </a:p>
        </p:txBody>
      </p:sp>
      <p:sp>
        <p:nvSpPr>
          <p:cNvPr id="10" name="Slide Number Placeholder 2"/>
          <p:cNvSpPr>
            <a:spLocks noGrp="1"/>
          </p:cNvSpPr>
          <p:nvPr>
            <p:ph type="sldNum" sz="quarter" idx="11"/>
          </p:nvPr>
        </p:nvSpPr>
        <p:spPr/>
        <p:txBody>
          <a:bodyPr/>
          <a:lstStyle/>
          <a:p>
            <a:fld id="{30F8018D-A829-4CD0-952A-DDED40657B80}" type="slidenum">
              <a:rPr lang="en-US"/>
              <a:pPr/>
              <a:t>72</a:t>
            </a:fld>
            <a:endParaRPr lang="en-US"/>
          </a:p>
        </p:txBody>
      </p:sp>
      <p:sp>
        <p:nvSpPr>
          <p:cNvPr id="729090" name="Text Box 2"/>
          <p:cNvSpPr txBox="1">
            <a:spLocks noChangeArrowheads="1"/>
          </p:cNvSpPr>
          <p:nvPr/>
        </p:nvSpPr>
        <p:spPr bwMode="auto">
          <a:xfrm>
            <a:off x="190098" y="889925"/>
            <a:ext cx="88392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b="0" dirty="0">
                <a:latin typeface="+mn-lt"/>
              </a:rPr>
              <a:t>In UNIX and Windows, the </a:t>
            </a:r>
            <a:r>
              <a:rPr lang="en-US" b="0" dirty="0" err="1">
                <a:solidFill>
                  <a:srgbClr val="FF0000"/>
                </a:solidFill>
                <a:latin typeface="+mn-lt"/>
              </a:rPr>
              <a:t>nslookup</a:t>
            </a:r>
            <a:r>
              <a:rPr lang="en-US" b="0" dirty="0">
                <a:latin typeface="+mn-lt"/>
              </a:rPr>
              <a:t> utility can be used to retrieve address/name mapping. The following shows how we can retrieve an address when the domain name is given.</a:t>
            </a:r>
          </a:p>
        </p:txBody>
      </p:sp>
      <p:grpSp>
        <p:nvGrpSpPr>
          <p:cNvPr id="729091" name="Group 3"/>
          <p:cNvGrpSpPr>
            <a:grpSpLocks/>
          </p:cNvGrpSpPr>
          <p:nvPr/>
        </p:nvGrpSpPr>
        <p:grpSpPr bwMode="auto">
          <a:xfrm>
            <a:off x="0" y="0"/>
            <a:ext cx="9144000" cy="609600"/>
            <a:chOff x="0" y="2448"/>
            <a:chExt cx="5760" cy="384"/>
          </a:xfrm>
        </p:grpSpPr>
        <p:sp>
          <p:nvSpPr>
            <p:cNvPr id="729092"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9093" name="Text Box 5"/>
            <p:cNvSpPr txBox="1">
              <a:spLocks noChangeArrowheads="1"/>
            </p:cNvSpPr>
            <p:nvPr/>
          </p:nvSpPr>
          <p:spPr bwMode="auto">
            <a:xfrm>
              <a:off x="0" y="2448"/>
              <a:ext cx="1595"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solidFill>
                    <a:schemeClr val="bg1"/>
                  </a:solidFill>
                  <a:effectLst>
                    <a:outerShdw blurRad="38100" dist="38100" dir="2700000" algn="tl">
                      <a:srgbClr val="000000"/>
                    </a:outerShdw>
                  </a:effectLst>
                  <a:latin typeface="Times New Roman" panose="02020603050405020304" pitchFamily="18" charset="0"/>
                </a:rPr>
                <a:t>Example</a:t>
              </a:r>
              <a:r>
                <a:rPr lang="en-US" sz="3200">
                  <a:solidFill>
                    <a:schemeClr val="bg1"/>
                  </a:solidFill>
                  <a:latin typeface="Times New Roman" panose="02020603050405020304" pitchFamily="18" charset="0"/>
                </a:rPr>
                <a:t> 19.3</a:t>
              </a:r>
              <a:endParaRPr lang="en-US" sz="3200" i="1">
                <a:solidFill>
                  <a:schemeClr val="bg1"/>
                </a:solidFill>
                <a:latin typeface="Times New Roman" panose="02020603050405020304" pitchFamily="18" charset="0"/>
              </a:endParaRPr>
            </a:p>
          </p:txBody>
        </p:sp>
      </p:grpSp>
      <p:pic>
        <p:nvPicPr>
          <p:cNvPr id="72909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512" y="2193132"/>
            <a:ext cx="8308975" cy="969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9095" name="Text Box 7"/>
          <p:cNvSpPr txBox="1">
            <a:spLocks noChangeArrowheads="1"/>
          </p:cNvSpPr>
          <p:nvPr/>
        </p:nvSpPr>
        <p:spPr bwMode="auto">
          <a:xfrm>
            <a:off x="190098" y="3604733"/>
            <a:ext cx="857408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sz="2000" b="0" dirty="0">
                <a:latin typeface="+mn-lt"/>
              </a:rPr>
              <a:t>The </a:t>
            </a:r>
            <a:r>
              <a:rPr lang="en-US" sz="2000" b="0" dirty="0" err="1">
                <a:latin typeface="+mn-lt"/>
              </a:rPr>
              <a:t>nslookup</a:t>
            </a:r>
            <a:r>
              <a:rPr lang="en-US" sz="2000" b="0" dirty="0">
                <a:latin typeface="+mn-lt"/>
              </a:rPr>
              <a:t> utility can also be used to retrieve the domain name when the address is given as shown below:</a:t>
            </a:r>
          </a:p>
        </p:txBody>
      </p:sp>
      <p:pic>
        <p:nvPicPr>
          <p:cNvPr id="72909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662" y="4746366"/>
            <a:ext cx="8437562"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1"/>
          <p:cNvSpPr>
            <a:spLocks noGrp="1"/>
          </p:cNvSpPr>
          <p:nvPr>
            <p:ph type="ftr" sz="quarter" idx="10"/>
          </p:nvPr>
        </p:nvSpPr>
        <p:spPr/>
        <p:txBody>
          <a:bodyPr/>
          <a:lstStyle/>
          <a:p>
            <a:r>
              <a:rPr lang="en-US"/>
              <a:t>TCP/IP Protocol Suite</a:t>
            </a:r>
          </a:p>
        </p:txBody>
      </p:sp>
      <p:sp>
        <p:nvSpPr>
          <p:cNvPr id="7" name="Slide Number Placeholder 2"/>
          <p:cNvSpPr>
            <a:spLocks noGrp="1"/>
          </p:cNvSpPr>
          <p:nvPr>
            <p:ph type="sldNum" sz="quarter" idx="11"/>
          </p:nvPr>
        </p:nvSpPr>
        <p:spPr/>
        <p:txBody>
          <a:bodyPr/>
          <a:lstStyle/>
          <a:p>
            <a:fld id="{33AB20CA-D676-4894-9EC0-EA6574D9243E}" type="slidenum">
              <a:rPr lang="en-US"/>
              <a:pPr/>
              <a:t>73</a:t>
            </a:fld>
            <a:endParaRPr lang="en-US"/>
          </a:p>
        </p:txBody>
      </p:sp>
      <p:sp>
        <p:nvSpPr>
          <p:cNvPr id="694276"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atin typeface="Times New Roman" panose="02020603050405020304" pitchFamily="18" charset="0"/>
            </a:endParaRPr>
          </a:p>
        </p:txBody>
      </p:sp>
      <p:sp>
        <p:nvSpPr>
          <p:cNvPr id="694277" name="Rectangle 5"/>
          <p:cNvSpPr>
            <a:spLocks noChangeArrowheads="1"/>
          </p:cNvSpPr>
          <p:nvPr/>
        </p:nvSpPr>
        <p:spPr bwMode="auto">
          <a:xfrm>
            <a:off x="3581400" y="2971800"/>
            <a:ext cx="1066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sz="3200" dirty="0">
                <a:latin typeface="+mn-lt"/>
              </a:rPr>
              <a:t>END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bg>
      <p:bgPr>
        <a:gradFill rotWithShape="0">
          <a:gsLst>
            <a:gs pos="0">
              <a:srgbClr val="FFFF99"/>
            </a:gs>
            <a:gs pos="100000">
              <a:srgbClr val="FFFF99">
                <a:gamma/>
                <a:shade val="46275"/>
                <a:invGamma/>
              </a:srgbClr>
            </a:gs>
          </a:gsLst>
          <a:lin ang="0" scaled="1"/>
        </a:gradFill>
        <a:effectLst/>
      </p:bgPr>
    </p:bg>
    <p:spTree>
      <p:nvGrpSpPr>
        <p:cNvPr id="1" name=""/>
        <p:cNvGrpSpPr/>
        <p:nvPr/>
      </p:nvGrpSpPr>
      <p:grpSpPr>
        <a:xfrm>
          <a:off x="0" y="0"/>
          <a:ext cx="0" cy="0"/>
          <a:chOff x="0" y="0"/>
          <a:chExt cx="0" cy="0"/>
        </a:xfrm>
      </p:grpSpPr>
      <p:sp>
        <p:nvSpPr>
          <p:cNvPr id="5" name="Footer Placeholder 1"/>
          <p:cNvSpPr>
            <a:spLocks noGrp="1"/>
          </p:cNvSpPr>
          <p:nvPr>
            <p:ph type="ftr" sz="quarter" idx="10"/>
          </p:nvPr>
        </p:nvSpPr>
        <p:spPr/>
        <p:txBody>
          <a:bodyPr/>
          <a:lstStyle/>
          <a:p>
            <a:r>
              <a:rPr lang="en-US"/>
              <a:t>TCP/IP Protocol Suite</a:t>
            </a:r>
          </a:p>
        </p:txBody>
      </p:sp>
      <p:sp>
        <p:nvSpPr>
          <p:cNvPr id="6" name="Slide Number Placeholder 2"/>
          <p:cNvSpPr>
            <a:spLocks noGrp="1"/>
          </p:cNvSpPr>
          <p:nvPr>
            <p:ph type="sldNum" sz="quarter" idx="11"/>
          </p:nvPr>
        </p:nvSpPr>
        <p:spPr/>
        <p:txBody>
          <a:bodyPr/>
          <a:lstStyle/>
          <a:p>
            <a:fld id="{70050683-340F-4B05-838B-42B1C3F9297E}" type="slidenum">
              <a:rPr lang="en-US"/>
              <a:pPr/>
              <a:t>8</a:t>
            </a:fld>
            <a:endParaRPr lang="en-US"/>
          </a:p>
        </p:txBody>
      </p:sp>
      <p:sp>
        <p:nvSpPr>
          <p:cNvPr id="671747" name="Text Box 3"/>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atin typeface="Times New Roman" panose="02020603050405020304" pitchFamily="18" charset="0"/>
            </a:endParaRPr>
          </a:p>
        </p:txBody>
      </p:sp>
      <p:sp>
        <p:nvSpPr>
          <p:cNvPr id="671748" name="Rectangle 4"/>
          <p:cNvSpPr>
            <a:spLocks noChangeArrowheads="1"/>
          </p:cNvSpPr>
          <p:nvPr/>
        </p:nvSpPr>
        <p:spPr bwMode="auto">
          <a:xfrm>
            <a:off x="304800" y="989013"/>
            <a:ext cx="8382000" cy="2570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spcAft>
                <a:spcPct val="10000"/>
              </a:spcAft>
              <a:buClr>
                <a:schemeClr val="tx1"/>
              </a:buClr>
              <a:buSzPct val="117000"/>
              <a:buFont typeface="Wingdings" panose="05000000000000000000" pitchFamily="2" charset="2"/>
              <a:buChar char="ü"/>
            </a:pPr>
            <a:r>
              <a:rPr lang="en-US" sz="2800" dirty="0">
                <a:solidFill>
                  <a:srgbClr val="0033CC"/>
                </a:solidFill>
                <a:latin typeface="Times New Roman" panose="02020603050405020304" pitchFamily="18" charset="0"/>
              </a:rPr>
              <a:t> Flat Name Space</a:t>
            </a:r>
          </a:p>
          <a:p>
            <a:pPr>
              <a:spcBef>
                <a:spcPct val="10000"/>
              </a:spcBef>
              <a:spcAft>
                <a:spcPct val="10000"/>
              </a:spcAft>
              <a:buClr>
                <a:schemeClr val="tx1"/>
              </a:buClr>
              <a:buSzPct val="117000"/>
              <a:buFont typeface="Wingdings" panose="05000000000000000000" pitchFamily="2" charset="2"/>
              <a:buChar char="ü"/>
            </a:pPr>
            <a:r>
              <a:rPr lang="en-US" sz="2800" dirty="0">
                <a:solidFill>
                  <a:srgbClr val="0033CC"/>
                </a:solidFill>
                <a:latin typeface="Times New Roman" panose="02020603050405020304" pitchFamily="18" charset="0"/>
              </a:rPr>
              <a:t> Hierarchical Name Space</a:t>
            </a:r>
          </a:p>
          <a:p>
            <a:pPr>
              <a:spcBef>
                <a:spcPct val="10000"/>
              </a:spcBef>
              <a:spcAft>
                <a:spcPct val="10000"/>
              </a:spcAft>
              <a:buClr>
                <a:schemeClr val="tx1"/>
              </a:buClr>
              <a:buSzPct val="117000"/>
              <a:buFont typeface="Wingdings" panose="05000000000000000000" pitchFamily="2" charset="2"/>
              <a:buChar char="ü"/>
            </a:pPr>
            <a:r>
              <a:rPr lang="en-US" sz="2800" dirty="0">
                <a:solidFill>
                  <a:srgbClr val="0033CC"/>
                </a:solidFill>
                <a:latin typeface="Times New Roman" panose="02020603050405020304" pitchFamily="18" charset="0"/>
              </a:rPr>
              <a:t> Domain Name Space</a:t>
            </a:r>
          </a:p>
          <a:p>
            <a:pPr>
              <a:spcBef>
                <a:spcPct val="10000"/>
              </a:spcBef>
              <a:spcAft>
                <a:spcPct val="10000"/>
              </a:spcAft>
              <a:buClr>
                <a:schemeClr val="tx1"/>
              </a:buClr>
              <a:buSzPct val="117000"/>
              <a:buFont typeface="Wingdings" panose="05000000000000000000" pitchFamily="2" charset="2"/>
              <a:buChar char="ü"/>
            </a:pPr>
            <a:r>
              <a:rPr lang="en-US" sz="2800" dirty="0">
                <a:solidFill>
                  <a:srgbClr val="0033CC"/>
                </a:solidFill>
                <a:latin typeface="Times New Roman" panose="02020603050405020304" pitchFamily="18" charset="0"/>
              </a:rPr>
              <a:t> Domain</a:t>
            </a:r>
          </a:p>
          <a:p>
            <a:pPr>
              <a:spcBef>
                <a:spcPct val="10000"/>
              </a:spcBef>
              <a:spcAft>
                <a:spcPct val="10000"/>
              </a:spcAft>
              <a:buClr>
                <a:schemeClr val="tx1"/>
              </a:buClr>
              <a:buSzPct val="117000"/>
              <a:buFont typeface="Wingdings" panose="05000000000000000000" pitchFamily="2" charset="2"/>
              <a:buChar char="ü"/>
            </a:pPr>
            <a:r>
              <a:rPr lang="en-US" sz="2800" dirty="0">
                <a:solidFill>
                  <a:srgbClr val="0033CC"/>
                </a:solidFill>
                <a:latin typeface="Times New Roman" panose="02020603050405020304" pitchFamily="18" charset="0"/>
              </a:rPr>
              <a:t> Distribution of Name Space</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671748"/>
                                        </p:tgtEl>
                                        <p:attrNameLst>
                                          <p:attrName>style.visibility</p:attrName>
                                        </p:attrNameLst>
                                      </p:cBhvr>
                                      <p:to>
                                        <p:strVal val="visible"/>
                                      </p:to>
                                    </p:set>
                                    <p:animEffect transition="in" filter="wipe(up)">
                                      <p:cBhvr>
                                        <p:cTn id="7" dur="10"/>
                                        <p:tgtEl>
                                          <p:spTgt spid="671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74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1"/>
          <p:cNvSpPr>
            <a:spLocks noGrp="1"/>
          </p:cNvSpPr>
          <p:nvPr>
            <p:ph type="ftr" sz="quarter" idx="10"/>
          </p:nvPr>
        </p:nvSpPr>
        <p:spPr/>
        <p:txBody>
          <a:bodyPr/>
          <a:lstStyle/>
          <a:p>
            <a:r>
              <a:rPr lang="en-US"/>
              <a:t>TCP/IP Protocol Suite</a:t>
            </a:r>
          </a:p>
        </p:txBody>
      </p:sp>
      <p:sp>
        <p:nvSpPr>
          <p:cNvPr id="18" name="Slide Number Placeholder 2"/>
          <p:cNvSpPr>
            <a:spLocks noGrp="1"/>
          </p:cNvSpPr>
          <p:nvPr>
            <p:ph type="sldNum" sz="quarter" idx="11"/>
          </p:nvPr>
        </p:nvSpPr>
        <p:spPr/>
        <p:txBody>
          <a:bodyPr/>
          <a:lstStyle/>
          <a:p>
            <a:fld id="{FE83307A-9D95-4A16-9A1F-2F3FFCD1996D}" type="slidenum">
              <a:rPr lang="en-US"/>
              <a:pPr/>
              <a:t>9</a:t>
            </a:fld>
            <a:endParaRPr lang="en-US"/>
          </a:p>
        </p:txBody>
      </p:sp>
      <p:sp>
        <p:nvSpPr>
          <p:cNvPr id="58573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 name="Rectangle 1"/>
          <p:cNvSpPr/>
          <p:nvPr/>
        </p:nvSpPr>
        <p:spPr>
          <a:xfrm>
            <a:off x="366712" y="1228725"/>
            <a:ext cx="8624887" cy="3139321"/>
          </a:xfrm>
          <a:prstGeom prst="rect">
            <a:avLst/>
          </a:prstGeom>
        </p:spPr>
        <p:txBody>
          <a:bodyPr wrap="square">
            <a:spAutoFit/>
          </a:bodyPr>
          <a:lstStyle/>
          <a:p>
            <a:pPr algn="just"/>
            <a:r>
              <a:rPr lang="en-US" b="0" dirty="0"/>
              <a:t>In a </a:t>
            </a:r>
            <a:r>
              <a:rPr lang="en-US" dirty="0"/>
              <a:t>flat name space, </a:t>
            </a:r>
            <a:r>
              <a:rPr lang="en-US" b="0" dirty="0"/>
              <a:t>a name is assigned to an address. </a:t>
            </a:r>
          </a:p>
          <a:p>
            <a:pPr algn="just"/>
            <a:endParaRPr lang="en-US" b="0" dirty="0"/>
          </a:p>
          <a:p>
            <a:pPr algn="just"/>
            <a:r>
              <a:rPr lang="en-US" b="0" dirty="0"/>
              <a:t>A name in this space is a sequence of characters </a:t>
            </a:r>
            <a:r>
              <a:rPr lang="en-US" b="0" dirty="0">
                <a:solidFill>
                  <a:srgbClr val="FF0000"/>
                </a:solidFill>
              </a:rPr>
              <a:t>without structure</a:t>
            </a:r>
            <a:r>
              <a:rPr lang="en-US" b="0" dirty="0"/>
              <a:t>. </a:t>
            </a:r>
          </a:p>
          <a:p>
            <a:pPr algn="just"/>
            <a:endParaRPr lang="en-US" b="0" dirty="0"/>
          </a:p>
          <a:p>
            <a:pPr algn="just"/>
            <a:r>
              <a:rPr lang="en-US" b="0" dirty="0"/>
              <a:t>Names </a:t>
            </a:r>
            <a:r>
              <a:rPr lang="en-US" b="0" dirty="0">
                <a:solidFill>
                  <a:srgbClr val="FF0000"/>
                </a:solidFill>
              </a:rPr>
              <a:t>may or may not have a common section</a:t>
            </a:r>
            <a:r>
              <a:rPr lang="en-US" b="0" dirty="0"/>
              <a:t>; </a:t>
            </a:r>
            <a:r>
              <a:rPr lang="en-US" b="0" dirty="0">
                <a:solidFill>
                  <a:srgbClr val="FF0000"/>
                </a:solidFill>
              </a:rPr>
              <a:t>if they do, it has no meaning</a:t>
            </a:r>
            <a:r>
              <a:rPr lang="en-US" b="0" dirty="0"/>
              <a:t>. </a:t>
            </a:r>
          </a:p>
          <a:p>
            <a:pPr algn="just"/>
            <a:endParaRPr lang="en-US" b="0" dirty="0"/>
          </a:p>
          <a:p>
            <a:pPr algn="just"/>
            <a:endParaRPr lang="en-US" b="0" dirty="0"/>
          </a:p>
          <a:p>
            <a:pPr algn="just"/>
            <a:r>
              <a:rPr lang="en-US" dirty="0"/>
              <a:t>Disadvantage : </a:t>
            </a:r>
          </a:p>
          <a:p>
            <a:pPr marL="285750" indent="-285750" algn="just">
              <a:lnSpc>
                <a:spcPct val="150000"/>
              </a:lnSpc>
              <a:buFont typeface="Arial" panose="020B0604020202020204" pitchFamily="34" charset="0"/>
              <a:buChar char="•"/>
            </a:pPr>
            <a:r>
              <a:rPr lang="en-US" b="0" dirty="0"/>
              <a:t>It cannot be used in a large system such as the Internet </a:t>
            </a:r>
          </a:p>
          <a:p>
            <a:pPr marL="285750" indent="-285750" algn="just">
              <a:lnSpc>
                <a:spcPct val="150000"/>
              </a:lnSpc>
              <a:buFont typeface="Arial" panose="020B0604020202020204" pitchFamily="34" charset="0"/>
              <a:buChar char="•"/>
            </a:pPr>
            <a:r>
              <a:rPr lang="en-US" b="0" dirty="0"/>
              <a:t>it must be centrally controlled to avoid ambiguity and duplication.</a:t>
            </a:r>
            <a:endParaRPr lang="en-US" b="0" dirty="0">
              <a:latin typeface="+mn-lt"/>
            </a:endParaRPr>
          </a:p>
        </p:txBody>
      </p:sp>
      <p:sp>
        <p:nvSpPr>
          <p:cNvPr id="3" name="Rectangle 2"/>
          <p:cNvSpPr/>
          <p:nvPr/>
        </p:nvSpPr>
        <p:spPr>
          <a:xfrm>
            <a:off x="1453883" y="683181"/>
            <a:ext cx="2119491" cy="369332"/>
          </a:xfrm>
          <a:prstGeom prst="rect">
            <a:avLst/>
          </a:prstGeom>
        </p:spPr>
        <p:txBody>
          <a:bodyPr wrap="none">
            <a:spAutoFit/>
          </a:bodyPr>
          <a:lstStyle/>
          <a:p>
            <a:r>
              <a:rPr lang="en-US" dirty="0"/>
              <a:t>Flat Name Space</a:t>
            </a:r>
          </a:p>
        </p:txBody>
      </p:sp>
    </p:spTree>
    <p:extLst>
      <p:ext uri="{BB962C8B-B14F-4D97-AF65-F5344CB8AC3E}">
        <p14:creationId xmlns:p14="http://schemas.microsoft.com/office/powerpoint/2010/main" val="9188660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4"/>
  <p:tag name="MMPROD_UIDATA" val="&lt;database version=&quot;6.0&quot;&gt;&lt;object type=&quot;1&quot; unique_id=&quot;10001&quot;&gt;&lt;object type=&quot;8&quot; unique_id=&quot;11292&quot;&gt;&lt;/object&gt;&lt;object type=&quot;2&quot; unique_id=&quot;11293&quot;&gt;&lt;object type=&quot;3&quot; unique_id=&quot;11294&quot;&gt;&lt;property id=&quot;20148&quot; value=&quot;5&quot;/&gt;&lt;property id=&quot;20300&quot; value=&quot;Slide 1&quot;/&gt;&lt;property id=&quot;20307&quot; value=&quot;607&quot;/&gt;&lt;/object&gt;&lt;object type=&quot;3&quot; unique_id=&quot;11295&quot;&gt;&lt;property id=&quot;20148&quot; value=&quot;5&quot;/&gt;&lt;property id=&quot;20300&quot; value=&quot;Slide 2 - &amp;quot;OBJECTIVES:&amp;quot;&quot;/&gt;&lt;property id=&quot;20307&quot; value=&quot;608&quot;/&gt;&lt;/object&gt;&lt;object type=&quot;3&quot; unique_id=&quot;11296&quot;&gt;&lt;property id=&quot;20148&quot; value=&quot;5&quot;/&gt;&lt;property id=&quot;20300&quot; value=&quot;Slide 3&quot;/&gt;&lt;property id=&quot;20307&quot; value=&quot;609&quot;/&gt;&lt;/object&gt;&lt;object type=&quot;3&quot; unique_id=&quot;11297&quot;&gt;&lt;property id=&quot;20148&quot; value=&quot;5&quot;/&gt;&lt;property id=&quot;20300&quot; value=&quot;Slide 4&quot;/&gt;&lt;property id=&quot;20307&quot; value=&quot;610&quot;/&gt;&lt;/object&gt;&lt;object type=&quot;3&quot; unique_id=&quot;11298&quot;&gt;&lt;property id=&quot;20148&quot; value=&quot;5&quot;/&gt;&lt;property id=&quot;20300&quot; value=&quot;Slide 5&quot;/&gt;&lt;property id=&quot;20307&quot; value=&quot;578&quot;/&gt;&lt;/object&gt;&lt;object type=&quot;3&quot; unique_id=&quot;11299&quot;&gt;&lt;property id=&quot;20148&quot; value=&quot;5&quot;/&gt;&lt;property id=&quot;20300&quot; value=&quot;Slide 6&quot;/&gt;&lt;property id=&quot;20307&quot; value=&quot;615&quot;/&gt;&lt;/object&gt;&lt;object type=&quot;3&quot; unique_id=&quot;11300&quot;&gt;&lt;property id=&quot;20148&quot; value=&quot;5&quot;/&gt;&lt;property id=&quot;20300&quot; value=&quot;Slide 7&quot;/&gt;&lt;property id=&quot;20307&quot; value=&quot;616&quot;/&gt;&lt;/object&gt;&lt;object type=&quot;3&quot; unique_id=&quot;11301&quot;&gt;&lt;property id=&quot;20148&quot; value=&quot;5&quot;/&gt;&lt;property id=&quot;20300&quot; value=&quot;Slide 8&quot;/&gt;&lt;property id=&quot;20307&quot; value=&quot;579&quot;/&gt;&lt;/object&gt;&lt;object type=&quot;3&quot; unique_id=&quot;11302&quot;&gt;&lt;property id=&quot;20148&quot; value=&quot;5&quot;/&gt;&lt;property id=&quot;20300&quot; value=&quot;Slide 9&quot;/&gt;&lt;property id=&quot;20307&quot; value=&quot;580&quot;/&gt;&lt;/object&gt;&lt;object type=&quot;3&quot; unique_id=&quot;11303&quot;&gt;&lt;property id=&quot;20148&quot; value=&quot;5&quot;/&gt;&lt;property id=&quot;20300&quot; value=&quot;Slide 10&quot;/&gt;&lt;property id=&quot;20307&quot; value=&quot;581&quot;/&gt;&lt;/object&gt;&lt;object type=&quot;3&quot; unique_id=&quot;11304&quot;&gt;&lt;property id=&quot;20148&quot; value=&quot;5&quot;/&gt;&lt;property id=&quot;20300&quot; value=&quot;Slide 11&quot;/&gt;&lt;property id=&quot;20307&quot; value=&quot;582&quot;/&gt;&lt;/object&gt;&lt;object type=&quot;3&quot; unique_id=&quot;11305&quot;&gt;&lt;property id=&quot;20148&quot; value=&quot;5&quot;/&gt;&lt;property id=&quot;20300&quot; value=&quot;Slide 12&quot;/&gt;&lt;property id=&quot;20307&quot; value=&quot;583&quot;/&gt;&lt;/object&gt;&lt;object type=&quot;3&quot; unique_id=&quot;11306&quot;&gt;&lt;property id=&quot;20148&quot; value=&quot;5&quot;/&gt;&lt;property id=&quot;20300&quot; value=&quot;Slide 13&quot;/&gt;&lt;property id=&quot;20307&quot; value=&quot;584&quot;/&gt;&lt;/object&gt;&lt;object type=&quot;3&quot; unique_id=&quot;11307&quot;&gt;&lt;property id=&quot;20148&quot; value=&quot;5&quot;/&gt;&lt;property id=&quot;20300&quot; value=&quot;Slide 14&quot;/&gt;&lt;property id=&quot;20307&quot; value=&quot;635&quot;/&gt;&lt;/object&gt;&lt;object type=&quot;3&quot; unique_id=&quot;11308&quot;&gt;&lt;property id=&quot;20148&quot; value=&quot;5&quot;/&gt;&lt;property id=&quot;20300&quot; value=&quot;Slide 15&quot;/&gt;&lt;property id=&quot;20307&quot; value=&quot;617&quot;/&gt;&lt;/object&gt;&lt;object type=&quot;3&quot; unique_id=&quot;11309&quot;&gt;&lt;property id=&quot;20148&quot; value=&quot;5&quot;/&gt;&lt;property id=&quot;20300&quot; value=&quot;Slide 16&quot;/&gt;&lt;property id=&quot;20307&quot; value=&quot;618&quot;/&gt;&lt;/object&gt;&lt;object type=&quot;3&quot; unique_id=&quot;11310&quot;&gt;&lt;property id=&quot;20148&quot; value=&quot;5&quot;/&gt;&lt;property id=&quot;20300&quot; value=&quot;Slide 17&quot;/&gt;&lt;property id=&quot;20307&quot; value=&quot;585&quot;/&gt;&lt;/object&gt;&lt;object type=&quot;3&quot; unique_id=&quot;11311&quot;&gt;&lt;property id=&quot;20148&quot; value=&quot;5&quot;/&gt;&lt;property id=&quot;20300&quot; value=&quot;Slide 18&quot;/&gt;&lt;property id=&quot;20307&quot; value=&quot;586&quot;/&gt;&lt;/object&gt;&lt;object type=&quot;3&quot; unique_id=&quot;11312&quot;&gt;&lt;property id=&quot;20148&quot; value=&quot;5&quot;/&gt;&lt;property id=&quot;20300&quot; value=&quot;Slide 19&quot;/&gt;&lt;property id=&quot;20307&quot; value=&quot;636&quot;/&gt;&lt;/object&gt;&lt;object type=&quot;3&quot; unique_id=&quot;11313&quot;&gt;&lt;property id=&quot;20148&quot; value=&quot;5&quot;/&gt;&lt;property id=&quot;20300&quot; value=&quot;Slide 20&quot;/&gt;&lt;property id=&quot;20307&quot; value=&quot;587&quot;/&gt;&lt;/object&gt;&lt;object type=&quot;3&quot; unique_id=&quot;11314&quot;&gt;&lt;property id=&quot;20148&quot; value=&quot;5&quot;/&gt;&lt;property id=&quot;20300&quot; value=&quot;Slide 21&quot;/&gt;&lt;property id=&quot;20307&quot; value=&quot;588&quot;/&gt;&lt;/object&gt;&lt;object type=&quot;3&quot; unique_id=&quot;11315&quot;&gt;&lt;property id=&quot;20148&quot; value=&quot;5&quot;/&gt;&lt;property id=&quot;20300&quot; value=&quot;Slide 22&quot;/&gt;&lt;property id=&quot;20307&quot; value=&quot;619&quot;/&gt;&lt;/object&gt;&lt;object type=&quot;3&quot; unique_id=&quot;11316&quot;&gt;&lt;property id=&quot;20148&quot; value=&quot;5&quot;/&gt;&lt;property id=&quot;20300&quot; value=&quot;Slide 23&quot;/&gt;&lt;property id=&quot;20307&quot; value=&quot;620&quot;/&gt;&lt;/object&gt;&lt;object type=&quot;3&quot; unique_id=&quot;11317&quot;&gt;&lt;property id=&quot;20148&quot; value=&quot;5&quot;/&gt;&lt;property id=&quot;20300&quot; value=&quot;Slide 24&quot;/&gt;&lt;property id=&quot;20307&quot; value=&quot;589&quot;/&gt;&lt;/object&gt;&lt;object type=&quot;3&quot; unique_id=&quot;11318&quot;&gt;&lt;property id=&quot;20148&quot; value=&quot;5&quot;/&gt;&lt;property id=&quot;20300&quot; value=&quot;Slide 25&quot;/&gt;&lt;property id=&quot;20307&quot; value=&quot;590&quot;/&gt;&lt;/object&gt;&lt;object type=&quot;3&quot; unique_id=&quot;11319&quot;&gt;&lt;property id=&quot;20148&quot; value=&quot;5&quot;/&gt;&lt;property id=&quot;20300&quot; value=&quot;Slide 26&quot;/&gt;&lt;property id=&quot;20307&quot; value=&quot;621&quot;/&gt;&lt;/object&gt;&lt;object type=&quot;3&quot; unique_id=&quot;11320&quot;&gt;&lt;property id=&quot;20148&quot; value=&quot;5&quot;/&gt;&lt;property id=&quot;20300&quot; value=&quot;Slide 27&quot;/&gt;&lt;property id=&quot;20307&quot; value=&quot;622&quot;/&gt;&lt;/object&gt;&lt;object type=&quot;3&quot; unique_id=&quot;11321&quot;&gt;&lt;property id=&quot;20148&quot; value=&quot;5&quot;/&gt;&lt;property id=&quot;20300&quot; value=&quot;Slide 28&quot;/&gt;&lt;property id=&quot;20307&quot; value=&quot;591&quot;/&gt;&lt;/object&gt;&lt;object type=&quot;3&quot; unique_id=&quot;11322&quot;&gt;&lt;property id=&quot;20148&quot; value=&quot;5&quot;/&gt;&lt;property id=&quot;20300&quot; value=&quot;Slide 29&quot;/&gt;&lt;property id=&quot;20307&quot; value=&quot;592&quot;/&gt;&lt;/object&gt;&lt;object type=&quot;3&quot; unique_id=&quot;11323&quot;&gt;&lt;property id=&quot;20148&quot; value=&quot;5&quot;/&gt;&lt;property id=&quot;20300&quot; value=&quot;Slide 30&quot;/&gt;&lt;property id=&quot;20307&quot; value=&quot;593&quot;/&gt;&lt;/object&gt;&lt;object type=&quot;3&quot; unique_id=&quot;11324&quot;&gt;&lt;property id=&quot;20148&quot; value=&quot;5&quot;/&gt;&lt;property id=&quot;20300&quot; value=&quot;Slide 31&quot;/&gt;&lt;property id=&quot;20307&quot; value=&quot;637&quot;/&gt;&lt;/object&gt;&lt;object type=&quot;3&quot; unique_id=&quot;11325&quot;&gt;&lt;property id=&quot;20148&quot; value=&quot;5&quot;/&gt;&lt;property id=&quot;20300&quot; value=&quot;Slide 32&quot;/&gt;&lt;property id=&quot;20307&quot; value=&quot;623&quot;/&gt;&lt;/object&gt;&lt;object type=&quot;3&quot; unique_id=&quot;11326&quot;&gt;&lt;property id=&quot;20148&quot; value=&quot;5&quot;/&gt;&lt;property id=&quot;20300&quot; value=&quot;Slide 33&quot;/&gt;&lt;property id=&quot;20307&quot; value=&quot;624&quot;/&gt;&lt;/object&gt;&lt;object type=&quot;3&quot; unique_id=&quot;11327&quot;&gt;&lt;property id=&quot;20148&quot; value=&quot;5&quot;/&gt;&lt;property id=&quot;20300&quot; value=&quot;Slide 34&quot;/&gt;&lt;property id=&quot;20307&quot; value=&quot;594&quot;/&gt;&lt;/object&gt;&lt;object type=&quot;3&quot; unique_id=&quot;11328&quot;&gt;&lt;property id=&quot;20148&quot; value=&quot;5&quot;/&gt;&lt;property id=&quot;20300&quot; value=&quot;Slide 35&quot;/&gt;&lt;property id=&quot;20307&quot; value=&quot;595&quot;/&gt;&lt;/object&gt;&lt;object type=&quot;3&quot; unique_id=&quot;11329&quot;&gt;&lt;property id=&quot;20148&quot; value=&quot;5&quot;/&gt;&lt;property id=&quot;20300&quot; value=&quot;Slide 36&quot;/&gt;&lt;property id=&quot;20307&quot; value=&quot;638&quot;/&gt;&lt;/object&gt;&lt;object type=&quot;3&quot; unique_id=&quot;11330&quot;&gt;&lt;property id=&quot;20148&quot; value=&quot;5&quot;/&gt;&lt;property id=&quot;20300&quot; value=&quot;Slide 37&quot;/&gt;&lt;property id=&quot;20307&quot; value=&quot;639&quot;/&gt;&lt;/object&gt;&lt;object type=&quot;3&quot; unique_id=&quot;11331&quot;&gt;&lt;property id=&quot;20148&quot; value=&quot;5&quot;/&gt;&lt;property id=&quot;20300&quot; value=&quot;Slide 38&quot;/&gt;&lt;property id=&quot;20307&quot; value=&quot;596&quot;/&gt;&lt;/object&gt;&lt;object type=&quot;3&quot; unique_id=&quot;11332&quot;&gt;&lt;property id=&quot;20148&quot; value=&quot;5&quot;/&gt;&lt;property id=&quot;20300&quot; value=&quot;Slide 39&quot;/&gt;&lt;property id=&quot;20307&quot; value=&quot;625&quot;/&gt;&lt;/object&gt;&lt;object type=&quot;3&quot; unique_id=&quot;11333&quot;&gt;&lt;property id=&quot;20148&quot; value=&quot;5&quot;/&gt;&lt;property id=&quot;20300&quot; value=&quot;Slide 40&quot;/&gt;&lt;property id=&quot;20307&quot; value=&quot;597&quot;/&gt;&lt;/object&gt;&lt;object type=&quot;3&quot; unique_id=&quot;11334&quot;&gt;&lt;property id=&quot;20148&quot; value=&quot;5&quot;/&gt;&lt;property id=&quot;20300&quot; value=&quot;Slide 41&quot;/&gt;&lt;property id=&quot;20307&quot; value=&quot;640&quot;/&gt;&lt;/object&gt;&lt;object type=&quot;3&quot; unique_id=&quot;11335&quot;&gt;&lt;property id=&quot;20148&quot; value=&quot;5&quot;/&gt;&lt;property id=&quot;20300&quot; value=&quot;Slide 42&quot;/&gt;&lt;property id=&quot;20307&quot; value=&quot;598&quot;/&gt;&lt;/object&gt;&lt;object type=&quot;3&quot; unique_id=&quot;11336&quot;&gt;&lt;property id=&quot;20148&quot; value=&quot;5&quot;/&gt;&lt;property id=&quot;20300&quot; value=&quot;Slide 43&quot;/&gt;&lt;property id=&quot;20307&quot; value=&quot;643&quot;/&gt;&lt;/object&gt;&lt;object type=&quot;3&quot; unique_id=&quot;11337&quot;&gt;&lt;property id=&quot;20148&quot; value=&quot;5&quot;/&gt;&lt;property id=&quot;20300&quot; value=&quot;Slide 44&quot;/&gt;&lt;property id=&quot;20307&quot; value=&quot;599&quot;/&gt;&lt;/object&gt;&lt;object type=&quot;3&quot; unique_id=&quot;11338&quot;&gt;&lt;property id=&quot;20148&quot; value=&quot;5&quot;/&gt;&lt;property id=&quot;20300&quot; value=&quot;Slide 45&quot;/&gt;&lt;property id=&quot;20307&quot; value=&quot;641&quot;/&gt;&lt;/object&gt;&lt;object type=&quot;3&quot; unique_id=&quot;11339&quot;&gt;&lt;property id=&quot;20148&quot; value=&quot;5&quot;/&gt;&lt;property id=&quot;20300&quot; value=&quot;Slide 46&quot;/&gt;&lt;property id=&quot;20307&quot; value=&quot;600&quot;/&gt;&lt;/object&gt;&lt;object type=&quot;3&quot; unique_id=&quot;11340&quot;&gt;&lt;property id=&quot;20148&quot; value=&quot;5&quot;/&gt;&lt;property id=&quot;20300&quot; value=&quot;Slide 47&quot;/&gt;&lt;property id=&quot;20307&quot; value=&quot;644&quot;/&gt;&lt;/object&gt;&lt;object type=&quot;3&quot; unique_id=&quot;11341&quot;&gt;&lt;property id=&quot;20148&quot; value=&quot;5&quot;/&gt;&lt;property id=&quot;20300&quot; value=&quot;Slide 48&quot;/&gt;&lt;property id=&quot;20307&quot; value=&quot;601&quot;/&gt;&lt;/object&gt;&lt;object type=&quot;3&quot; unique_id=&quot;11342&quot;&gt;&lt;property id=&quot;20148&quot; value=&quot;5&quot;/&gt;&lt;property id=&quot;20300&quot; value=&quot;Slide 49&quot;/&gt;&lt;property id=&quot;20307&quot; value=&quot;642&quot;/&gt;&lt;/object&gt;&lt;object type=&quot;3&quot; unique_id=&quot;11343&quot;&gt;&lt;property id=&quot;20148&quot; value=&quot;5&quot;/&gt;&lt;property id=&quot;20300&quot; value=&quot;Slide 50&quot;/&gt;&lt;property id=&quot;20307&quot; value=&quot;627&quot;/&gt;&lt;/object&gt;&lt;object type=&quot;3&quot; unique_id=&quot;11344&quot;&gt;&lt;property id=&quot;20148&quot; value=&quot;5&quot;/&gt;&lt;property id=&quot;20300&quot; value=&quot;Slide 51&quot;/&gt;&lt;property id=&quot;20307&quot; value=&quot;645&quot;/&gt;&lt;/object&gt;&lt;object type=&quot;3&quot; unique_id=&quot;11345&quot;&gt;&lt;property id=&quot;20148&quot; value=&quot;5&quot;/&gt;&lt;property id=&quot;20300&quot; value=&quot;Slide 52&quot;/&gt;&lt;property id=&quot;20307&quot; value=&quot;629&quot;/&gt;&lt;/object&gt;&lt;object type=&quot;3&quot; unique_id=&quot;11346&quot;&gt;&lt;property id=&quot;20148&quot; value=&quot;5&quot;/&gt;&lt;property id=&quot;20300&quot; value=&quot;Slide 53&quot;/&gt;&lt;property id=&quot;20307&quot; value=&quot;631&quot;/&gt;&lt;/object&gt;&lt;/object&gt;&lt;/object&gt;&lt;/database&gt;"/>
</p:tagLst>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848B175512BFE44AE6A1CAED9F3E173" ma:contentTypeVersion="2" ma:contentTypeDescription="Create a new document." ma:contentTypeScope="" ma:versionID="ecaea0d6dc97101ef4a20a776124be79">
  <xsd:schema xmlns:xsd="http://www.w3.org/2001/XMLSchema" xmlns:xs="http://www.w3.org/2001/XMLSchema" xmlns:p="http://schemas.microsoft.com/office/2006/metadata/properties" xmlns:ns2="84cd1e38-985d-4704-81f1-2ddc3a4314e2" targetNamespace="http://schemas.microsoft.com/office/2006/metadata/properties" ma:root="true" ma:fieldsID="5d081ad14fff0faa3370ee33970cee73" ns2:_="">
    <xsd:import namespace="84cd1e38-985d-4704-81f1-2ddc3a4314e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cd1e38-985d-4704-81f1-2ddc3a4314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636D80-8A9C-477C-B0A6-58FD8FF7FABF}">
  <ds:schemaRefs>
    <ds:schemaRef ds:uri="http://schemas.microsoft.com/sharepoint/v3/contenttype/forms"/>
  </ds:schemaRefs>
</ds:datastoreItem>
</file>

<file path=customXml/itemProps2.xml><?xml version="1.0" encoding="utf-8"?>
<ds:datastoreItem xmlns:ds="http://schemas.openxmlformats.org/officeDocument/2006/customXml" ds:itemID="{5D00A093-EF84-4303-AA7A-38DE9DBDBC7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B1755D6-8B17-417A-A94C-1310792736A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4cd1e38-985d-4704-81f1-2ddc3a4314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5429</TotalTime>
  <Words>5212</Words>
  <Application>Microsoft Office PowerPoint</Application>
  <PresentationFormat>On-screen Show (4:3)</PresentationFormat>
  <Paragraphs>794</Paragraphs>
  <Slides>73</Slides>
  <Notes>73</Notes>
  <HiddenSlides>1</HiddenSlides>
  <MMClips>0</MMClips>
  <ScaleCrop>false</ScaleCrop>
  <HeadingPairs>
    <vt:vector size="4" baseType="variant">
      <vt:variant>
        <vt:lpstr>Theme</vt:lpstr>
      </vt:variant>
      <vt:variant>
        <vt:i4>1</vt:i4>
      </vt:variant>
      <vt:variant>
        <vt:lpstr>Slide Titles</vt:lpstr>
      </vt:variant>
      <vt:variant>
        <vt:i4>73</vt:i4>
      </vt:variant>
    </vt:vector>
  </HeadingPairs>
  <TitlesOfParts>
    <vt:vector size="74" baseType="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Mahe</cp:lastModifiedBy>
  <cp:revision>319</cp:revision>
  <dcterms:created xsi:type="dcterms:W3CDTF">2000-01-15T04:50:39Z</dcterms:created>
  <dcterms:modified xsi:type="dcterms:W3CDTF">2023-05-11T16:23:19Z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0x010100E848B175512BFE44AE6A1CAED9F3E173</vt:lpwstr>
  </property>
</Properties>
</file>