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52"/>
  </p:notesMasterIdLst>
  <p:sldIdLst>
    <p:sldId id="614" r:id="rId5"/>
    <p:sldId id="618" r:id="rId6"/>
    <p:sldId id="584" r:id="rId7"/>
    <p:sldId id="645" r:id="rId8"/>
    <p:sldId id="646" r:id="rId9"/>
    <p:sldId id="675" r:id="rId10"/>
    <p:sldId id="621" r:id="rId11"/>
    <p:sldId id="585" r:id="rId12"/>
    <p:sldId id="623" r:id="rId13"/>
    <p:sldId id="624" r:id="rId14"/>
    <p:sldId id="647" r:id="rId15"/>
    <p:sldId id="625" r:id="rId16"/>
    <p:sldId id="649" r:id="rId17"/>
    <p:sldId id="586" r:id="rId18"/>
    <p:sldId id="650" r:id="rId19"/>
    <p:sldId id="651" r:id="rId20"/>
    <p:sldId id="587" r:id="rId21"/>
    <p:sldId id="626" r:id="rId22"/>
    <p:sldId id="606" r:id="rId23"/>
    <p:sldId id="655" r:id="rId24"/>
    <p:sldId id="628" r:id="rId25"/>
    <p:sldId id="656" r:id="rId26"/>
    <p:sldId id="657" r:id="rId27"/>
    <p:sldId id="607" r:id="rId28"/>
    <p:sldId id="608" r:id="rId29"/>
    <p:sldId id="660" r:id="rId30"/>
    <p:sldId id="631" r:id="rId31"/>
    <p:sldId id="632" r:id="rId32"/>
    <p:sldId id="633" r:id="rId33"/>
    <p:sldId id="634" r:id="rId34"/>
    <p:sldId id="635" r:id="rId35"/>
    <p:sldId id="662" r:id="rId36"/>
    <p:sldId id="595" r:id="rId37"/>
    <p:sldId id="663" r:id="rId38"/>
    <p:sldId id="597" r:id="rId39"/>
    <p:sldId id="665" r:id="rId40"/>
    <p:sldId id="598" r:id="rId41"/>
    <p:sldId id="666" r:id="rId42"/>
    <p:sldId id="637" r:id="rId43"/>
    <p:sldId id="600" r:id="rId44"/>
    <p:sldId id="601" r:id="rId45"/>
    <p:sldId id="602" r:id="rId46"/>
    <p:sldId id="641" r:id="rId47"/>
    <p:sldId id="603" r:id="rId48"/>
    <p:sldId id="673" r:id="rId49"/>
    <p:sldId id="604" r:id="rId50"/>
    <p:sldId id="677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8019857-7BC0-4063-9BBD-6C66C14CC3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6A941-F118-4D7C-8C61-F6A488AEE84C}" type="slidenum">
              <a:rPr lang="en-US"/>
              <a:pPr/>
              <a:t>1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D7D2B-5D77-4562-AEFF-6E8DB6FB2E3D}" type="slidenum">
              <a:rPr lang="en-US"/>
              <a:pPr/>
              <a:t>10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5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D7D2B-5D77-4562-AEFF-6E8DB6FB2E3D}" type="slidenum">
              <a:rPr lang="en-US"/>
              <a:pPr/>
              <a:t>11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AA273-5D99-43DB-8790-683BAFEDCFC0}" type="slidenum">
              <a:rPr lang="en-US"/>
              <a:pPr/>
              <a:t>12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AA273-5D99-43DB-8790-683BAFEDCFC0}" type="slidenum">
              <a:rPr lang="en-US"/>
              <a:pPr/>
              <a:t>13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3504-FD57-482D-8A1D-7A4D09D35671}" type="slidenum">
              <a:rPr lang="en-US"/>
              <a:pPr/>
              <a:t>14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3504-FD57-482D-8A1D-7A4D09D35671}" type="slidenum">
              <a:rPr lang="en-US"/>
              <a:pPr/>
              <a:t>15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3504-FD57-482D-8A1D-7A4D09D35671}" type="slidenum">
              <a:rPr lang="en-US"/>
              <a:pPr/>
              <a:t>16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9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D52C6-BC75-4B8F-9455-7F9C925C5081}" type="slidenum">
              <a:rPr lang="en-US"/>
              <a:pPr/>
              <a:t>17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2A1A1-F6DB-453D-8627-D02AB2CC33E4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5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88ECA-F484-44EE-90B3-EB1F66AEA9D5}" type="slidenum">
              <a:rPr lang="en-US"/>
              <a:pPr/>
              <a:t>19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25843-7C5B-42CB-BD88-20FA7B1A1DA3}" type="slidenum">
              <a:rPr lang="en-US"/>
              <a:pPr/>
              <a:t>2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0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88ECA-F484-44EE-90B3-EB1F66AEA9D5}" type="slidenum">
              <a:rPr lang="en-US"/>
              <a:pPr/>
              <a:t>20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D9BC-6D62-4A30-AA97-8AEE0F72783D}" type="slidenum">
              <a:rPr lang="en-US"/>
              <a:pPr/>
              <a:t>21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D9BC-6D62-4A30-AA97-8AEE0F72783D}" type="slidenum">
              <a:rPr lang="en-US"/>
              <a:pPr/>
              <a:t>22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D9BC-6D62-4A30-AA97-8AEE0F72783D}" type="slidenum">
              <a:rPr lang="en-US"/>
              <a:pPr/>
              <a:t>23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78AAB-230F-47B1-BA44-E6E1C9D6EB17}" type="slidenum">
              <a:rPr lang="en-US"/>
              <a:pPr/>
              <a:t>24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4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C938F-D589-4C30-81FC-9EABE30B5B4C}" type="slidenum">
              <a:rPr lang="en-US"/>
              <a:pPr/>
              <a:t>25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6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C938F-D589-4C30-81FC-9EABE30B5B4C}" type="slidenum">
              <a:rPr lang="en-US"/>
              <a:pPr/>
              <a:t>26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9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61D68-7652-4679-B735-F00DD40D5910}" type="slidenum">
              <a:rPr lang="en-US"/>
              <a:pPr/>
              <a:t>27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D8E21-AD43-412D-965E-904C950EF60F}" type="slidenum">
              <a:rPr lang="en-US"/>
              <a:pPr/>
              <a:t>28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5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876C9-5471-41C0-B08D-8D8512712776}" type="slidenum">
              <a:rPr lang="en-US"/>
              <a:pPr/>
              <a:t>29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3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4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10943-1AB9-41C1-BCFF-7341773D009F}" type="slidenum">
              <a:rPr lang="en-US"/>
              <a:pPr/>
              <a:t>30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0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5234A-FE4B-4065-9E73-0A839B528C39}" type="slidenum">
              <a:rPr lang="en-US"/>
              <a:pPr/>
              <a:t>31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7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508AE-3EC3-4131-959D-DB2CCE042B01}" type="slidenum">
              <a:rPr lang="en-US"/>
              <a:pPr/>
              <a:t>32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9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895D-2DBF-48B0-BB86-57235B8B36D4}" type="slidenum">
              <a:rPr lang="en-US"/>
              <a:pPr/>
              <a:t>33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8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895D-2DBF-48B0-BB86-57235B8B36D4}" type="slidenum">
              <a:rPr lang="en-US"/>
              <a:pPr/>
              <a:t>34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6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9B0E-34E1-4063-8AFE-31388CFCAAC0}" type="slidenum">
              <a:rPr lang="en-US"/>
              <a:pPr/>
              <a:t>35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3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9B0E-34E1-4063-8AFE-31388CFCAAC0}" type="slidenum">
              <a:rPr lang="en-US"/>
              <a:pPr/>
              <a:t>36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0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0FF3E-6089-42E8-B1AC-D3736B11AFC7}" type="slidenum">
              <a:rPr lang="en-US"/>
              <a:pPr/>
              <a:t>37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6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78098-D2BD-4A6B-B0F9-4E70AD3EDEC3}" type="slidenum">
              <a:rPr lang="en-US"/>
              <a:pPr/>
              <a:t>38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8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351E-B232-44E7-B134-AEB2048C0041}" type="slidenum">
              <a:rPr lang="en-US"/>
              <a:pPr/>
              <a:t>39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3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A1A12-9424-43B9-8984-EBD1114E75B0}" type="slidenum">
              <a:rPr lang="en-US"/>
              <a:pPr/>
              <a:t>40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5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416F2-3405-4778-AD0D-5FCE84C8481B}" type="slidenum">
              <a:rPr lang="en-US"/>
              <a:pPr/>
              <a:t>41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3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B69E3-8FB8-49E6-824C-C539E356CD6E}" type="slidenum">
              <a:rPr lang="en-US"/>
              <a:pPr/>
              <a:t>42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5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D1296-61E7-4E09-8FEA-BB255EDB0D67}" type="slidenum">
              <a:rPr lang="en-US"/>
              <a:pPr/>
              <a:t>43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8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5BAAF-C4A3-4A78-AA4F-BBA855052376}" type="slidenum">
              <a:rPr lang="en-US"/>
              <a:pPr/>
              <a:t>44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6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5BAAF-C4A3-4A78-AA4F-BBA855052376}" type="slidenum">
              <a:rPr lang="en-US"/>
              <a:pPr/>
              <a:t>45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6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8AF39-DA91-42D7-8402-CA53A235579E}" type="slidenum">
              <a:rPr lang="en-US"/>
              <a:pPr/>
              <a:t>46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65271-292D-491C-8FE1-1DF615178440}" type="slidenum">
              <a:rPr lang="en-US"/>
              <a:pPr/>
              <a:t>47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5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1C2E2-18DA-458D-A71F-086B73501E1F}" type="slidenum">
              <a:rPr lang="en-US"/>
              <a:pPr/>
              <a:t>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FB635-A86E-46FE-96D6-5370003A2D3F}" type="slidenum">
              <a:rPr lang="en-US"/>
              <a:pPr/>
              <a:t>8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464BF-1CDA-4EB3-87BD-90D8295D9290}" type="slidenum">
              <a:rPr lang="en-US"/>
              <a:pPr/>
              <a:t>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07D4B6-1C9F-4181-8EB6-14CEC3C04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FC03EE-7E6D-4529-9494-F7A5FD426A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37A346-C4E8-44D3-9AE1-D95DC11F2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2FBB7D-CF54-49EA-8D8B-EE99E8F91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6439DE-D289-4FF4-A7ED-AE849CD39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CDF1F1-04BF-4E75-9527-18D2F89C0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A1E0E2-B09B-47BD-88CF-FFB3550BFD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30A949-4032-4BCE-AFCE-766C27F9E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5EEF84-4540-4214-B189-E714717CDE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1CCD3F-DFC1-4676-AD99-ECB2C9491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2DD881-301A-4009-AB7D-CD62B27CBF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6B130-BAD5-46ED-8422-41B6B2421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C821E7-AE81-4B43-90FC-A01E99B8B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299724B-1903-4C51-86DA-E8ECBABF60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5B61F-EEC0-4204-B063-63935B4FE378}" type="slidenum">
              <a:rPr lang="en-US"/>
              <a:pPr/>
              <a:t>1</a:t>
            </a:fld>
            <a:endParaRPr lang="en-US"/>
          </a:p>
        </p:txBody>
      </p:sp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0">
                <a:latin typeface="Arial" panose="020B0604020202020204" pitchFamily="34" charset="0"/>
              </a:rPr>
              <a:t>Copyright </a:t>
            </a:r>
            <a:r>
              <a:rPr lang="en-US" sz="1000" b="0"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US" sz="1000" b="0">
                <a:latin typeface="Arial" panose="020B0604020202020204" pitchFamily="34" charset="0"/>
              </a:rPr>
              <a:t>The McGraw-Hill Companies, Inc. Permission required for reproduction or display.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1655763" y="838200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Times" panose="02020603050405020304" pitchFamily="18" charset="0"/>
              </a:rPr>
              <a:t>Network Management : SNMP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35BFF-5132-4BA5-85E8-370119889A92}" type="slidenum">
              <a:rPr lang="en-US"/>
              <a:pPr/>
              <a:t>10</a:t>
            </a:fld>
            <a:endParaRPr lang="en-US"/>
          </a:p>
        </p:txBody>
      </p:sp>
      <p:sp>
        <p:nvSpPr>
          <p:cNvPr id="6656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75728" y="1228725"/>
            <a:ext cx="83026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To use SNMP, we need rules for naming objects.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We also need rules to define the type of the objects.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What types of objects are handled by SNMP?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Can SNMP handle simple types or structured types?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How many simple types are available?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What are the sizes of these types?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What is the range of these types?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In addition, how are each of these types encoded?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SMI is a collection of general rules to name objects and to list their types.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The association of an object with the type is not done by SMI.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0985" y="582890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Role of SMI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35BFF-5132-4BA5-85E8-370119889A92}" type="slidenum">
              <a:rPr lang="en-US"/>
              <a:pPr/>
              <a:t>11</a:t>
            </a:fld>
            <a:endParaRPr lang="en-US"/>
          </a:p>
        </p:txBody>
      </p:sp>
      <p:sp>
        <p:nvSpPr>
          <p:cNvPr id="6656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9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10" name="Line 10"/>
          <p:cNvSpPr>
            <a:spLocks noChangeShapeType="1"/>
          </p:cNvSpPr>
          <p:nvPr/>
        </p:nvSpPr>
        <p:spPr bwMode="auto">
          <a:xfrm>
            <a:off x="609600" y="4038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11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204152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SMI defines the general rules for naming objects, defining object types (including</a:t>
            </a:r>
          </a:p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range and length), and showing how to encode objects and values.</a:t>
            </a:r>
          </a:p>
        </p:txBody>
      </p:sp>
      <p:grpSp>
        <p:nvGrpSpPr>
          <p:cNvPr id="665612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6656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9" grpId="0" animBg="1"/>
      <p:bldP spid="665610" grpId="0" animBg="1"/>
      <p:bldP spid="6656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5864D-77BC-4A9B-AAC7-6C8DCAC3BC77}" type="slidenum">
              <a:rPr lang="en-US"/>
              <a:pPr/>
              <a:t>12</a:t>
            </a:fld>
            <a:endParaRPr lang="en-US"/>
          </a:p>
        </p:txBody>
      </p:sp>
      <p:sp>
        <p:nvSpPr>
          <p:cNvPr id="6676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30175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For each entity to be managed, </a:t>
            </a:r>
            <a:r>
              <a:rPr lang="en-US" b="0" dirty="0">
                <a:latin typeface="+mn-lt"/>
              </a:rPr>
              <a:t>this protocol must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define the number of objects, name them according to the rules defined by SMI</a:t>
            </a:r>
            <a:r>
              <a:rPr lang="en-US" b="0" dirty="0">
                <a:latin typeface="+mn-lt"/>
              </a:rPr>
              <a:t>, and associate a type to each named object. 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MIB creates a set of objects defined for each entity similar to a database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3815" y="606202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Role of MIB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5864D-77BC-4A9B-AAC7-6C8DCAC3BC77}" type="slidenum">
              <a:rPr lang="en-US"/>
              <a:pPr/>
              <a:t>13</a:t>
            </a:fld>
            <a:endParaRPr lang="en-US"/>
          </a:p>
        </p:txBody>
      </p:sp>
      <p:sp>
        <p:nvSpPr>
          <p:cNvPr id="6676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7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609600" y="4038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9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204152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MIB creates a collection of named objects, their types, and their</a:t>
            </a:r>
          </a:p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relationships to each other in an entity to be managed.</a:t>
            </a:r>
          </a:p>
        </p:txBody>
      </p:sp>
      <p:grpSp>
        <p:nvGrpSpPr>
          <p:cNvPr id="667660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66766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766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7" grpId="0" animBg="1"/>
      <p:bldP spid="667658" grpId="0" animBg="1"/>
      <p:bldP spid="6676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4612-EF72-4C50-996B-D1A8D7E930A3}" type="slidenum">
              <a:rPr lang="en-US"/>
              <a:pPr/>
              <a:t>14</a:t>
            </a:fld>
            <a:endParaRPr lang="en-US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3" name="Rectangle 2"/>
          <p:cNvSpPr/>
          <p:nvPr/>
        </p:nvSpPr>
        <p:spPr>
          <a:xfrm>
            <a:off x="1287699" y="600299"/>
            <a:ext cx="173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An Analogy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34" y="1600200"/>
            <a:ext cx="4191000" cy="244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4612-EF72-4C50-996B-D1A8D7E930A3}" type="slidenum">
              <a:rPr lang="en-US"/>
              <a:pPr/>
              <a:t>15</a:t>
            </a:fld>
            <a:endParaRPr lang="en-US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77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Comparing computer programming and network management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2805" y="1172973"/>
            <a:ext cx="83026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Before we write a program, the syntax of the language must be predefined.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The language also defines the structure of variables (simple, structured and so on) and how the variables must be named.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The language also defines the type of data to be used (integer, float, char, etc.).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In programming the rules are defined by the syntax of the language. </a:t>
            </a:r>
          </a:p>
          <a:p>
            <a:pPr algn="just"/>
            <a:endParaRPr lang="en-US" sz="1600" b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In network management the rules are defined by SMI.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2790" y="609909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Syntax: SMI</a:t>
            </a:r>
          </a:p>
        </p:txBody>
      </p:sp>
    </p:spTree>
    <p:extLst>
      <p:ext uri="{BB962C8B-B14F-4D97-AF65-F5344CB8AC3E}">
        <p14:creationId xmlns:p14="http://schemas.microsoft.com/office/powerpoint/2010/main" val="290436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4612-EF72-4C50-996B-D1A8D7E930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77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Comparing computer programming and network management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87657" y="1166689"/>
            <a:ext cx="83026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computer languages require that objects be declared and defined in each specific program. </a:t>
            </a:r>
          </a:p>
          <a:p>
            <a:pPr algn="just"/>
            <a:r>
              <a:rPr lang="en-US" sz="1600" b="0" dirty="0"/>
              <a:t>Declaration and definition creates objects using predefined type and allocates memory location for them.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2790" y="609909"/>
            <a:ext cx="5179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Object Declaration and Definition: MIB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50510"/>
            <a:ext cx="1772565" cy="6759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599" y="2974400"/>
            <a:ext cx="8165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MIB does this task in network management</a:t>
            </a:r>
            <a:r>
              <a:rPr lang="en-US" sz="1600" b="0" dirty="0">
                <a:latin typeface="+mn-lt"/>
              </a:rPr>
              <a:t>. </a:t>
            </a:r>
          </a:p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MIB names each object and defines the type of the objects.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1735" y="3707845"/>
            <a:ext cx="318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Program Coding: SNMP</a:t>
            </a:r>
            <a:endParaRPr lang="en-US" sz="2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862" y="4104363"/>
            <a:ext cx="8302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/>
              <a:t>After declaration in programming, the program needs to write statements to store values in the variables and change them if needed. 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SNMP does this task in network management.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SNMP stores, changes, and interprets the values of objects already declared by MIB according to the rules defined by SMI.</a:t>
            </a:r>
          </a:p>
        </p:txBody>
      </p:sp>
    </p:spTree>
    <p:extLst>
      <p:ext uri="{BB962C8B-B14F-4D97-AF65-F5344CB8AC3E}">
        <p14:creationId xmlns:p14="http://schemas.microsoft.com/office/powerpoint/2010/main" val="91069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60EF63-411A-4C93-9837-202DA13ADBE3}" type="slidenum">
              <a:rPr lang="en-US"/>
              <a:pPr/>
              <a:t>17</a:t>
            </a:fld>
            <a:endParaRPr lang="en-US"/>
          </a:p>
        </p:txBody>
      </p:sp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Management overview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77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99438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81263"/>
            <a:ext cx="182563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65881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65550"/>
            <a:ext cx="6397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886200"/>
            <a:ext cx="32639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5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4479925"/>
            <a:ext cx="324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6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66988"/>
            <a:ext cx="18256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322790" y="609909"/>
            <a:ext cx="1814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 Overview</a:t>
            </a:r>
            <a:endParaRPr lang="en-US" sz="20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946" y="1069975"/>
            <a:ext cx="8396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simple scenario : how each of these components is involved </a:t>
            </a:r>
          </a:p>
          <a:p>
            <a:pPr algn="just"/>
            <a:r>
              <a:rPr lang="en-US" sz="1600" b="0" dirty="0"/>
              <a:t>A manager station (SNMP client) wants to send a message to an agent station (SNMP server) to find the number of UDP user datagrams received by the agent.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5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5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5A7E84-5840-4B66-A74B-EE2D55BE69BD}" type="slidenum">
              <a:rPr lang="en-US"/>
              <a:pPr/>
              <a:t>18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21240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24-3  SMI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The Structure of Management Information is a component for network management. Its functions are:</a:t>
            </a:r>
          </a:p>
          <a:p>
            <a:pPr marL="342900" indent="-342900" algn="just">
              <a:buFont typeface="+mj-lt"/>
              <a:buAutoNum type="arabicPeriod"/>
            </a:pPr>
            <a:endParaRPr lang="en-US" b="0" dirty="0"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latin typeface="+mn-lt"/>
              </a:rPr>
              <a:t>To name objects.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latin typeface="+mn-lt"/>
              </a:rPr>
              <a:t>To define the type of data that can be stored in an  object.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latin typeface="+mn-lt"/>
              </a:rPr>
              <a:t>To show how to encode data for transmission over the network.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It emphasizes 3 attributes to handle an object: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name, data type, and encoding method.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A9455-8E4C-4F91-A78D-2E358B7C4C8D}" type="slidenum">
              <a:rPr lang="en-US"/>
              <a:pPr/>
              <a:t>19</a:t>
            </a:fld>
            <a:endParaRPr lang="en-US"/>
          </a:p>
        </p:txBody>
      </p:sp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Object identifier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07638" y="1205865"/>
            <a:ext cx="86395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SMI requires that each managed object (such as a router, a variable in a router, a value, etc.) have a unique name.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To name objects globally, SMI uses an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object identifier,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which is a hierarchical identifier based on a tree structure.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382" y="608508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Name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2" y="2860314"/>
            <a:ext cx="5500559" cy="33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01205" y="2896563"/>
            <a:ext cx="25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Figure 24.5 </a:t>
            </a:r>
            <a:r>
              <a:rPr lang="en-US" sz="1600" b="0" dirty="0">
                <a:latin typeface="Times New Roman" panose="02020603050405020304" pitchFamily="18" charset="0"/>
              </a:rPr>
              <a:t>Object identifier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49A1C-3C72-4FAC-B4C2-D22F4ECB36B1}" type="slidenum">
              <a:rPr lang="en-US"/>
              <a:pPr/>
              <a:t>2</a:t>
            </a:fld>
            <a:endParaRPr lang="en-US"/>
          </a:p>
        </p:txBody>
      </p:sp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34956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24-1  CONCEPT</a:t>
            </a: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It provides a set of fundamental operations for monitoring and maintaining an internet.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SNMP uses the concept of manager and agent. 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Manager, usually a host, controls and monitors a set of agents, usually routers or servers.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392009"/>
            <a:ext cx="3924980" cy="17149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A9455-8E4C-4F91-A78D-2E358B7C4C8D}" type="slidenum">
              <a:rPr lang="en-US"/>
              <a:pPr/>
              <a:t>20</a:t>
            </a:fld>
            <a:endParaRPr lang="en-US"/>
          </a:p>
        </p:txBody>
      </p:sp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Object identifier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64173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tree structure starts with an unnamed root.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Each object can be defined using a sequence of integers separated by dots.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The tree structure can also define an object using a sequence of textual names separated by dots. </a:t>
            </a:r>
          </a:p>
          <a:p>
            <a:pPr algn="just"/>
            <a:endParaRPr lang="en-US" sz="1600" b="0" dirty="0">
              <a:solidFill>
                <a:srgbClr val="FF0000"/>
              </a:solidFill>
            </a:endParaRPr>
          </a:p>
          <a:p>
            <a:pPr algn="just"/>
            <a:r>
              <a:rPr lang="en-US" sz="1600" b="0" dirty="0">
                <a:solidFill>
                  <a:srgbClr val="FF0000"/>
                </a:solidFill>
              </a:rPr>
              <a:t>The integer-dot representation is used in SNMP. The name-dot notation is used by people.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Following shows the same object in two different notations: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382" y="608508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Name (</a:t>
            </a:r>
            <a:r>
              <a:rPr lang="en-US" sz="2000" dirty="0" err="1">
                <a:latin typeface="+mn-lt"/>
              </a:rPr>
              <a:t>contd</a:t>
            </a:r>
            <a:r>
              <a:rPr lang="en-US" sz="2000" dirty="0">
                <a:latin typeface="+mn-lt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11" y="3969297"/>
            <a:ext cx="6098396" cy="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C5970-EB55-4E90-BC28-642CBD3B3EBF}" type="slidenum">
              <a:rPr lang="en-US"/>
              <a:pPr/>
              <a:t>21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9" name="Line 9"/>
          <p:cNvSpPr>
            <a:spLocks noChangeShapeType="1"/>
          </p:cNvSpPr>
          <p:nvPr/>
        </p:nvSpPr>
        <p:spPr bwMode="auto">
          <a:xfrm>
            <a:off x="609600" y="30035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609600" y="5257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647700" y="3095625"/>
            <a:ext cx="8077200" cy="204152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All objects managed by SNMP are given an object identifier.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The object identifier always starts with 1.3.6.1.2.1.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913" y="1068745"/>
            <a:ext cx="8320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The objects that are used in SNMP are located under the </a:t>
            </a:r>
            <a:r>
              <a:rPr lang="en-US" sz="1600" b="0" i="1" dirty="0">
                <a:latin typeface="+mn-lt"/>
              </a:rPr>
              <a:t>mib-2 </a:t>
            </a:r>
            <a:r>
              <a:rPr lang="en-US" sz="1600" b="0" dirty="0">
                <a:latin typeface="+mn-lt"/>
              </a:rPr>
              <a:t>object, so their identifiers always start with 1.3.6.1.2.1.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9" grpId="0" animBg="1"/>
      <p:bldP spid="675850" grpId="0" animBg="1"/>
      <p:bldP spid="6758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C5970-EB55-4E90-BC28-642CBD3B3EBF}" type="slidenum">
              <a:rPr lang="en-US"/>
              <a:pPr/>
              <a:t>22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442913" y="1301750"/>
            <a:ext cx="8320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/>
              <a:t>The second attribute of an object is the type of data stored in it. </a:t>
            </a:r>
          </a:p>
          <a:p>
            <a:pPr algn="just"/>
            <a:endParaRPr lang="en-US" b="0" u="sng" dirty="0"/>
          </a:p>
          <a:p>
            <a:pPr algn="just"/>
            <a:endParaRPr lang="en-US" b="0" dirty="0"/>
          </a:p>
          <a:p>
            <a:pPr algn="just"/>
            <a:r>
              <a:rPr lang="en-US" b="0" dirty="0">
                <a:solidFill>
                  <a:srgbClr val="FF0000"/>
                </a:solidFill>
              </a:rPr>
              <a:t>SMI has two broad categories of data type: </a:t>
            </a:r>
            <a:r>
              <a:rPr lang="en-US" b="0" i="1" dirty="0">
                <a:solidFill>
                  <a:srgbClr val="FF0000"/>
                </a:solidFill>
              </a:rPr>
              <a:t>simple </a:t>
            </a:r>
            <a:r>
              <a:rPr lang="en-US" b="0" dirty="0">
                <a:solidFill>
                  <a:srgbClr val="FF0000"/>
                </a:solidFill>
              </a:rPr>
              <a:t>and </a:t>
            </a:r>
            <a:r>
              <a:rPr lang="en-US" b="0" i="1" dirty="0">
                <a:solidFill>
                  <a:srgbClr val="FF0000"/>
                </a:solidFill>
              </a:rPr>
              <a:t>structured.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2122" y="583554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15045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C5970-EB55-4E90-BC28-642CBD3B3EBF}" type="slidenum">
              <a:rPr lang="en-US"/>
              <a:pPr/>
              <a:t>23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23093" y="1125538"/>
            <a:ext cx="8320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The </a:t>
            </a:r>
            <a:r>
              <a:rPr lang="en-US" sz="1600" dirty="0"/>
              <a:t>simple data types </a:t>
            </a:r>
            <a:r>
              <a:rPr lang="en-US" sz="1600" b="0" dirty="0"/>
              <a:t>are atomic data types.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200" y="543223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Simple</a:t>
            </a:r>
            <a:r>
              <a:rPr lang="en-US" sz="2400" dirty="0"/>
              <a:t> </a:t>
            </a:r>
            <a:r>
              <a:rPr lang="en-US" sz="2000" dirty="0"/>
              <a:t>Type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20358"/>
            <a:ext cx="5352325" cy="35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4E4B94-F9B9-4AD8-B69B-4DE223EBD09A}" type="slidenum">
              <a:rPr lang="en-US"/>
              <a:pPr/>
              <a:t>24</a:t>
            </a:fld>
            <a:endParaRPr lang="en-US"/>
          </a:p>
        </p:txBody>
      </p:sp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Conceptual data types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93925" y="1008455"/>
            <a:ext cx="83105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By combining simple and structured data types, we can make new structured data types.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SMI defines two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structured data types: </a:t>
            </a: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sequence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sequence of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+mn-lt"/>
              </a:rPr>
              <a:t>Sequence.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sequence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data type is a combination of simple data types,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not necessarily of the same type.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It is analogous to </a:t>
            </a:r>
            <a:r>
              <a:rPr lang="en-US" sz="1600" b="0" i="1" dirty="0" err="1">
                <a:solidFill>
                  <a:srgbClr val="000000"/>
                </a:solidFill>
                <a:latin typeface="+mn-lt"/>
              </a:rPr>
              <a:t>struct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in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C.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+mn-lt"/>
              </a:rPr>
              <a:t>Sequence of.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sequence of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data type is a combination of simple data types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all of the same type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or a combination of sequence data types all of the same type. It is analogous to 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array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2070" y="5611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Structured Type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4016445"/>
            <a:ext cx="5495026" cy="231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16F6C-A064-4DF1-8B47-AED8B68B1BE4}" type="slidenum">
              <a:rPr lang="en-US"/>
              <a:pPr/>
              <a:t>25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Encoding format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339850" y="558360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Encoding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758" y="1097227"/>
            <a:ext cx="8644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SMI uses another standard, </a:t>
            </a:r>
            <a:r>
              <a:rPr lang="en-US" sz="1600" dirty="0">
                <a:latin typeface="+mn-lt"/>
              </a:rPr>
              <a:t>Basic Encoding Rules (BER), </a:t>
            </a:r>
            <a:r>
              <a:rPr lang="en-US" sz="1600" b="0" dirty="0">
                <a:latin typeface="+mn-lt"/>
              </a:rPr>
              <a:t>to encode data to be transmitted over the network.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In BER each piece of data be encoded in triplet format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: tag, length, and value</a:t>
            </a:r>
            <a:r>
              <a:rPr lang="en-US" sz="1600" b="0" dirty="0">
                <a:latin typeface="+mn-lt"/>
              </a:rPr>
              <a:t>.</a:t>
            </a:r>
            <a:endParaRPr lang="en-US" sz="1600" dirty="0">
              <a:latin typeface="+mn-lt"/>
            </a:endParaRP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46" y="2928308"/>
            <a:ext cx="5257800" cy="255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2396462"/>
            <a:ext cx="2713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Figure 24.7 Encoding format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16F6C-A064-4DF1-8B47-AED8B68B1BE4}" type="slidenum">
              <a:rPr lang="en-US"/>
              <a:pPr/>
              <a:t>26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Encoding format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3" name="Rectangle 2"/>
          <p:cNvSpPr/>
          <p:nvPr/>
        </p:nvSpPr>
        <p:spPr>
          <a:xfrm>
            <a:off x="288925" y="1045504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tag is a 1-byte field that defines the type of data. </a:t>
            </a:r>
          </a:p>
          <a:p>
            <a:pPr algn="just"/>
            <a:r>
              <a:rPr lang="en-US" sz="1600" b="0" dirty="0"/>
              <a:t>Table shows the data types (few ) and their tags in binary and hexadecimal numbers.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8925" y="4497724"/>
            <a:ext cx="8658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length field is 1 or more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If it is 1 byte, most significant bit must be 0. The other 7 bits define the length of the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If it is more than 1 byte, the most significant bit of the first byte must be 1.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The other 7 bits of the first byte define the number of bytes needed to define the length. 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The value field codes the value of the data according to the rules defined in BER.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29646"/>
            <a:ext cx="3932453" cy="26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2FC39-18B8-4F6C-B3D4-367E40060646}" type="slidenum">
              <a:rPr lang="en-US"/>
              <a:pPr/>
              <a:t>27</a:t>
            </a:fld>
            <a:endParaRPr lang="en-US"/>
          </a:p>
        </p:txBody>
      </p:sp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Figure shows how to define INTEGER 14. </a:t>
            </a:r>
          </a:p>
          <a:p>
            <a:pPr algn="just"/>
            <a:r>
              <a:rPr lang="en-US" b="0" dirty="0">
                <a:latin typeface="+mn-lt"/>
              </a:rPr>
              <a:t>Here used both binary representation and hexadecimal representation for the tag. </a:t>
            </a:r>
          </a:p>
        </p:txBody>
      </p:sp>
      <p:grpSp>
        <p:nvGrpSpPr>
          <p:cNvPr id="681987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1988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98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24.1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77657"/>
            <a:ext cx="8001000" cy="108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40576"/>
            <a:ext cx="3276600" cy="216026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1205FF-35EF-4795-9B43-8BEFAF7CCAD4}" type="slidenum">
              <a:rPr lang="en-US"/>
              <a:pPr/>
              <a:t>28</a:t>
            </a:fld>
            <a:endParaRPr lang="en-US"/>
          </a:p>
        </p:txBody>
      </p:sp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72955" y="762000"/>
            <a:ext cx="69660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Figure shows how to define the OCTET STRING “HI.”</a:t>
            </a:r>
          </a:p>
        </p:txBody>
      </p:sp>
      <p:grpSp>
        <p:nvGrpSpPr>
          <p:cNvPr id="68403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403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3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24.2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21" y="1777176"/>
            <a:ext cx="5604479" cy="114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4083376"/>
            <a:ext cx="3276600" cy="21602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DC50D-0F91-4822-819D-97853C8C5625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84196" y="7620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Figure shows how to define </a:t>
            </a:r>
            <a:r>
              <a:rPr lang="en-US" b="0" dirty="0" err="1">
                <a:latin typeface="+mn-lt"/>
              </a:rPr>
              <a:t>ObjectIdentifier</a:t>
            </a:r>
            <a:r>
              <a:rPr lang="en-US" b="0" dirty="0">
                <a:latin typeface="+mn-lt"/>
              </a:rPr>
              <a:t> 1.3.6.1 (</a:t>
            </a:r>
            <a:r>
              <a:rPr lang="en-US" b="0" dirty="0" err="1">
                <a:latin typeface="+mn-lt"/>
              </a:rPr>
              <a:t>iso.org.dod.internet</a:t>
            </a:r>
            <a:r>
              <a:rPr lang="en-US" b="0" dirty="0">
                <a:latin typeface="+mn-lt"/>
              </a:rPr>
              <a:t>).</a:t>
            </a:r>
          </a:p>
        </p:txBody>
      </p:sp>
      <p:grpSp>
        <p:nvGrpSpPr>
          <p:cNvPr id="686083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6084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085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24.3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1454"/>
            <a:ext cx="7315200" cy="123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4083376"/>
            <a:ext cx="3276600" cy="2160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concept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164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91480"/>
            <a:ext cx="5730875" cy="282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713" y="4135971"/>
            <a:ext cx="8440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i="0" u="none" strike="noStrike" baseline="0" dirty="0">
                <a:latin typeface="+mn-lt"/>
              </a:rPr>
              <a:t>SNMP is an application-level protocol in which a few manager stations control a</a:t>
            </a:r>
            <a:r>
              <a:rPr lang="en-US" sz="1600" b="0" i="0" u="none" strike="noStrike" dirty="0">
                <a:latin typeface="+mn-lt"/>
              </a:rPr>
              <a:t> </a:t>
            </a:r>
            <a:r>
              <a:rPr lang="en-US" sz="1600" b="0" i="0" u="none" strike="noStrike" baseline="0" dirty="0">
                <a:latin typeface="+mn-lt"/>
              </a:rPr>
              <a:t>set of agents.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It can monitor</a:t>
            </a:r>
            <a:r>
              <a:rPr lang="en-US" sz="1600" b="0" i="0" u="none" strike="noStrike" dirty="0">
                <a:latin typeface="+mn-lt"/>
              </a:rPr>
              <a:t> </a:t>
            </a:r>
            <a:r>
              <a:rPr lang="en-US" sz="1600" b="0" i="0" u="none" strike="noStrike" baseline="0" dirty="0">
                <a:latin typeface="+mn-lt"/>
              </a:rPr>
              <a:t>devices made by different manufacturers and installed on different physical networks.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BA31E-E03E-497F-AD91-118B4F439D61}" type="slidenum">
              <a:rPr lang="en-US"/>
              <a:pPr/>
              <a:t>30</a:t>
            </a:fld>
            <a:endParaRPr lang="en-US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696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Figure  shows how to define </a:t>
            </a:r>
            <a:r>
              <a:rPr lang="en-US" sz="2000" b="0" dirty="0" err="1">
                <a:latin typeface="+mn-lt"/>
              </a:rPr>
              <a:t>IPAddress</a:t>
            </a:r>
            <a:r>
              <a:rPr lang="en-US" sz="2000" b="0" dirty="0">
                <a:latin typeface="+mn-lt"/>
              </a:rPr>
              <a:t> 131.21.14.8.</a:t>
            </a:r>
          </a:p>
        </p:txBody>
      </p:sp>
      <p:grpSp>
        <p:nvGrpSpPr>
          <p:cNvPr id="688131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8132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133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24.4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9666"/>
            <a:ext cx="7017982" cy="118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4083376"/>
            <a:ext cx="3276600" cy="21602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7EAE97-ACA9-468F-B203-B166BEC2C6E1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21748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24-4  MIB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The Management Information Base, version 2 (MIB2) is the second component used in network management.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Each agent has its own MIB2, which is a collection of all the objects that the manager can manage</a:t>
            </a:r>
            <a:r>
              <a:rPr lang="en-US" sz="1600" b="0" dirty="0">
                <a:latin typeface="+mn-lt"/>
              </a:rPr>
              <a:t>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 objects in MIB2 are categorized under 10 different groups: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system, interface, address translation,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ip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icmp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tcp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egp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transmission, and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snmp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These groups are under the mib-2 object in the object identifier tree.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Each group has defined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variables and/or tables.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17278"/>
            <a:ext cx="5922963" cy="142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BD76B-E3AB-4CBC-B8C6-F6B861D4BFE1}" type="slidenum">
              <a:rPr lang="en-US"/>
              <a:pPr/>
              <a:t>32</a:t>
            </a:fld>
            <a:endParaRPr lang="en-US"/>
          </a:p>
        </p:txBody>
      </p:sp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mib-2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76200" y="1067452"/>
            <a:ext cx="88345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+mn-lt"/>
              </a:rPr>
              <a:t>sys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This object (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system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) defines general information about the node (system), such as the name, location, and lifetime.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dirty="0">
                <a:latin typeface="+mn-lt"/>
              </a:rPr>
              <a:t>if </a:t>
            </a:r>
            <a:r>
              <a:rPr lang="en-US" sz="1600" b="0" dirty="0">
                <a:latin typeface="+mn-lt"/>
              </a:rPr>
              <a:t>This object (</a:t>
            </a:r>
            <a:r>
              <a:rPr lang="en-US" sz="1600" b="0" i="1" dirty="0">
                <a:latin typeface="+mn-lt"/>
              </a:rPr>
              <a:t>interface</a:t>
            </a:r>
            <a:r>
              <a:rPr lang="en-US" sz="1600" b="0" dirty="0">
                <a:latin typeface="+mn-lt"/>
              </a:rPr>
              <a:t>) defines information about all of the interfaces of the node including interface number, physical address, and IP address.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>
                <a:latin typeface="+mn-lt"/>
              </a:rPr>
              <a:t>at </a:t>
            </a:r>
            <a:r>
              <a:rPr lang="en-US" sz="1600" b="0" dirty="0">
                <a:latin typeface="+mn-lt"/>
              </a:rPr>
              <a:t>This object (</a:t>
            </a:r>
            <a:r>
              <a:rPr lang="en-US" sz="1600" b="0" i="1" dirty="0">
                <a:latin typeface="+mn-lt"/>
              </a:rPr>
              <a:t>address translation</a:t>
            </a:r>
            <a:r>
              <a:rPr lang="en-US" sz="1600" b="0" dirty="0">
                <a:latin typeface="+mn-lt"/>
              </a:rPr>
              <a:t>) defines the information about the ARP table.</a:t>
            </a: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r>
              <a:rPr lang="en-US" sz="1600" dirty="0" err="1">
                <a:latin typeface="+mn-lt"/>
              </a:rPr>
              <a:t>ip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information related to IP, such as the routing table and the IP address.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err="1">
                <a:latin typeface="+mn-lt"/>
              </a:rPr>
              <a:t>icmp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information related to ICMP, such as the number of packets sent and received and total errors created.</a:t>
            </a: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r>
              <a:rPr lang="en-US" sz="1600" dirty="0" err="1">
                <a:latin typeface="+mn-lt"/>
              </a:rPr>
              <a:t>tcp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general information related to TCP, such as the connection table, time-out value, number of ports, and number of packets sent and received.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err="1">
                <a:latin typeface="+mn-lt"/>
              </a:rPr>
              <a:t>udp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general information related to UDP, such as the number of ports and number of packets sent and received.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err="1">
                <a:latin typeface="+mn-lt"/>
              </a:rPr>
              <a:t>snmp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general information related to SNMP itself.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981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7E74E-6FCB-43ED-9F1E-D04097AEA8A8}" type="slidenum">
              <a:rPr lang="en-US"/>
              <a:pPr/>
              <a:t>33</a:t>
            </a:fld>
            <a:endParaRPr lang="en-US"/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79898" y="1260268"/>
            <a:ext cx="8167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Here used 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group as an example.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There are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four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simple variables in 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group and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one sequence of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(table of) records.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Figure shows the variables and the table.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200" y="60990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Accessing MIB Variables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47" y="2864734"/>
            <a:ext cx="6072187" cy="293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300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24.13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udp</a:t>
            </a:r>
            <a:r>
              <a:rPr lang="en-US" altLang="en-US" i="1" dirty="0">
                <a:latin typeface="Times New Roman" panose="02020603050405020304" pitchFamily="18" charset="0"/>
              </a:rPr>
              <a:t>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7E74E-6FCB-43ED-9F1E-D04097AEA8A8}" type="slidenum">
              <a:rPr lang="en-US"/>
              <a:pPr/>
              <a:t>34</a:t>
            </a:fld>
            <a:endParaRPr lang="en-US"/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79898" y="1145804"/>
            <a:ext cx="8559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To access any of the simple variables,  use  id of the group (1.3.6.1.2.1.7) followed by the id of the variable.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200" y="60990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Simple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45" y="1774384"/>
            <a:ext cx="4023740" cy="130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743" y="3624866"/>
            <a:ext cx="8364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These object identifiers define the variable, not the instance (contents). To show the instance or the contents of each variable, we must add an instance suffix. The instance suffix for a simple variable is simply a zero. </a:t>
            </a:r>
            <a:endParaRPr lang="en-US" sz="16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805669"/>
            <a:ext cx="3879880" cy="12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1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AED2C3-D142-42B9-95CD-14BCB78805D6}" type="slidenum">
              <a:rPr lang="en-US"/>
              <a:pPr/>
              <a:t>35</a:t>
            </a:fld>
            <a:endParaRPr lang="en-US"/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udp variables and tables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53882" y="1180461"/>
            <a:ext cx="861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To identify a table, we fuse the table id. 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group has only one table (with id 5).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0209" y="549977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53" y="5538426"/>
            <a:ext cx="3118255" cy="533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25" y="5077664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So to access the table, we use the following:</a:t>
            </a:r>
            <a:endParaRPr lang="en-US" sz="1600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92269"/>
            <a:ext cx="3597263" cy="29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AED2C3-D142-42B9-95CD-14BCB78805D6}" type="slidenum">
              <a:rPr lang="en-US"/>
              <a:pPr/>
              <a:t>36</a:t>
            </a:fld>
            <a:endParaRPr lang="en-US"/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24.14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udp</a:t>
            </a:r>
            <a:r>
              <a:rPr lang="en-US" altLang="en-US" i="1" dirty="0">
                <a:latin typeface="Times New Roman" panose="02020603050405020304" pitchFamily="18" charset="0"/>
              </a:rPr>
              <a:t> variables and tables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50825" y="1083344"/>
            <a:ext cx="8610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table is not at the leaf level in the tree structure. We cannot access the table; we define the entry (sequence) in the table (with id of 1), as follows: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819600"/>
            <a:ext cx="2834329" cy="4348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214" y="2358766"/>
            <a:ext cx="8610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This entry is also not a leaf and we cannot access it. We need to define each entity (field) in the entry.</a:t>
            </a:r>
            <a:endParaRPr lang="en-US" sz="16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993409"/>
            <a:ext cx="3113388" cy="5863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1220" y="3938248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Although we can access their instances, we need to define </a:t>
            </a:r>
            <a:r>
              <a:rPr lang="en-US" sz="1600" b="0" i="1" dirty="0">
                <a:latin typeface="+mn-lt"/>
              </a:rPr>
              <a:t>which </a:t>
            </a:r>
            <a:r>
              <a:rPr lang="en-US" sz="1600" b="0" dirty="0">
                <a:latin typeface="+mn-lt"/>
              </a:rPr>
              <a:t>instance. At any moment, the table can have several values for each local address/local port pair. To access a specific instance (row) of the table, we add the index to the above ids.</a:t>
            </a:r>
          </a:p>
        </p:txBody>
      </p:sp>
    </p:spTree>
    <p:extLst>
      <p:ext uri="{BB962C8B-B14F-4D97-AF65-F5344CB8AC3E}">
        <p14:creationId xmlns:p14="http://schemas.microsoft.com/office/powerpoint/2010/main" val="36231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ED27B-495D-4CCE-A47A-412D999072CC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Indexes for udpTable</a:t>
            </a:r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03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3466"/>
            <a:ext cx="3810000" cy="244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3007" y="1125538"/>
            <a:ext cx="8272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Figure 24.15 shows a table with four rows and values for each field.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 index of each row is a combination of two values.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6139E-021E-4950-8EC2-05EE1A3A6DAF}" type="slidenum">
              <a:rPr lang="en-US"/>
              <a:pPr/>
              <a:t>38</a:t>
            </a:fld>
            <a:endParaRPr lang="en-US"/>
          </a:p>
        </p:txBody>
      </p:sp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Lexicographic ordering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2982" y="1160463"/>
            <a:ext cx="84862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One interesting point about the MIB variables is that the object identifiers (including the instance identifiers) follow in lexicographic order.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Tables are ordered according to column-row rules, which means one should go column by column. </a:t>
            </a: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In each column, one should go from the top to the bottom.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/>
              <a:t>The </a:t>
            </a:r>
            <a:r>
              <a:rPr lang="en-US" sz="1600" dirty="0"/>
              <a:t>lexicographic ordering </a:t>
            </a:r>
            <a:r>
              <a:rPr lang="en-US" sz="1600" b="0" dirty="0"/>
              <a:t>enables a manager to access a set of variables one after another by defining the first variable, as we will see in the </a:t>
            </a:r>
            <a:r>
              <a:rPr lang="en-US" sz="1600" b="0" dirty="0" err="1"/>
              <a:t>GetNextRequest</a:t>
            </a:r>
            <a:r>
              <a:rPr lang="en-US" sz="1600" b="0" dirty="0"/>
              <a:t> command in the next section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7151" y="635556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Lexicographic Ordering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0467"/>
            <a:ext cx="4021137" cy="303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6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D9F05-999D-4581-A2CA-66CD7DF622EE}" type="slidenum">
              <a:rPr lang="en-US"/>
              <a:pPr/>
              <a:t>39</a:t>
            </a:fld>
            <a:endParaRPr lang="en-US"/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25558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24-5  SNMP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000" b="0" dirty="0">
                <a:latin typeface="+mn-lt"/>
              </a:rPr>
              <a:t>SNMP uses both SMI and MIB in Internet network management. 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It is an application program that allows: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solidFill>
                  <a:schemeClr val="hlink"/>
                </a:solidFill>
                <a:latin typeface="+mn-lt"/>
              </a:rPr>
              <a:t>1.</a:t>
            </a:r>
            <a:r>
              <a:rPr lang="en-US" sz="2000" b="0" dirty="0">
                <a:latin typeface="+mn-lt"/>
              </a:rPr>
              <a:t> A manager to retrieve the value of an object  defined in an agent.</a:t>
            </a:r>
          </a:p>
          <a:p>
            <a:pPr algn="just"/>
            <a:r>
              <a:rPr lang="en-US" sz="2000" b="0" dirty="0">
                <a:solidFill>
                  <a:schemeClr val="hlink"/>
                </a:solidFill>
                <a:latin typeface="+mn-lt"/>
              </a:rPr>
              <a:t>2.</a:t>
            </a:r>
            <a:r>
              <a:rPr lang="en-US" sz="2000" b="0" dirty="0">
                <a:latin typeface="+mn-lt"/>
              </a:rPr>
              <a:t> A manager to store a value in an object defined in an agent.</a:t>
            </a:r>
          </a:p>
          <a:p>
            <a:pPr algn="just"/>
            <a:r>
              <a:rPr lang="en-US" sz="2000" b="0" dirty="0">
                <a:solidFill>
                  <a:schemeClr val="hlink"/>
                </a:solidFill>
                <a:latin typeface="+mn-lt"/>
              </a:rPr>
              <a:t>3.</a:t>
            </a:r>
            <a:r>
              <a:rPr lang="en-US" sz="2000" b="0" dirty="0">
                <a:latin typeface="+mn-lt"/>
              </a:rPr>
              <a:t> An agent to send an alarm message about an abnormal situation to the manager.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4</a:t>
            </a:fld>
            <a:endParaRPr lang="en-US"/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278355"/>
            <a:ext cx="8440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A management station, called a </a:t>
            </a:r>
            <a:r>
              <a:rPr lang="en-US" sz="1600" dirty="0"/>
              <a:t>manager, </a:t>
            </a:r>
            <a:r>
              <a:rPr lang="en-US" sz="1600" b="0" dirty="0"/>
              <a:t>is a host that runs the SNMP client program.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A managed station, called an </a:t>
            </a:r>
            <a:r>
              <a:rPr lang="en-US" sz="1600" dirty="0"/>
              <a:t>agent, </a:t>
            </a:r>
            <a:r>
              <a:rPr lang="en-US" sz="1600" b="0" dirty="0"/>
              <a:t>is a router (or a host) that runs the SNMP server program. 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Management is achieved through simple interaction between a manager and an agent.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</p:txBody>
      </p:sp>
      <p:sp>
        <p:nvSpPr>
          <p:cNvPr id="3" name="Rectangle 2"/>
          <p:cNvSpPr/>
          <p:nvPr/>
        </p:nvSpPr>
        <p:spPr>
          <a:xfrm>
            <a:off x="1233274" y="104135"/>
            <a:ext cx="3041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Managers and Agents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51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9DF27-06DF-436D-AA0C-AE40060D9E9B}" type="slidenum">
              <a:rPr lang="en-US"/>
              <a:pPr/>
              <a:t>40</a:t>
            </a:fld>
            <a:endParaRPr lang="en-US"/>
          </a:p>
        </p:txBody>
      </p:sp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PDUs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98946" y="1152834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SNMPv3 defines 8 types of protocol data units (or PDUs):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GetRequest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-Request,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GetBulkRequest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SetRequest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Response, Trap,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InformRequest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and Report.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725" y="61686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PDUs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18078"/>
            <a:ext cx="4273739" cy="361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C93158-CCFC-4098-8FBB-E8746C3234A8}" type="slidenum">
              <a:rPr lang="en-US"/>
              <a:pPr/>
              <a:t>41</a:t>
            </a:fld>
            <a:endParaRPr lang="en-US"/>
          </a:p>
        </p:txBody>
      </p:sp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PDU format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64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55" y="2433615"/>
            <a:ext cx="4984750" cy="340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0825" y="118088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+mn-lt"/>
              </a:rPr>
              <a:t>The format for the eight SNMP PDUs. </a:t>
            </a:r>
          </a:p>
          <a:p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GetBulkRequest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PDU differs from the others in two areas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7033" y="62924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6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46D58A-988F-4A83-92C8-8213966D4A66}" type="slidenum">
              <a:rPr lang="en-US"/>
              <a:pPr/>
              <a:t>42</a:t>
            </a:fld>
            <a:endParaRPr lang="en-US"/>
          </a:p>
        </p:txBody>
      </p:sp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message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202820"/>
            <a:ext cx="84407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SNMP does not send only a PDU, it embeds the PDU in a message.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A message in SNMPv3 is a sequence made of four elements: Version,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GlobalData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SecurityParameters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and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ScopePDU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(which includes the encoded PDU).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The first and the third elements are simple data types; </a:t>
            </a: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the second and the fourth are sequences.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221" y="668337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Messages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55968"/>
            <a:ext cx="3647933" cy="312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C51D3-8D4F-4106-8DCA-95AED68E81F8}" type="slidenum">
              <a:rPr lang="en-US"/>
              <a:pPr/>
              <a:t>43</a:t>
            </a:fld>
            <a:endParaRPr lang="en-US"/>
          </a:p>
        </p:txBody>
      </p:sp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A manager station (SNMP client) uses a message with </a:t>
            </a:r>
            <a:r>
              <a:rPr lang="en-US" b="0" dirty="0" err="1">
                <a:latin typeface="+mn-lt"/>
              </a:rPr>
              <a:t>GetRequest</a:t>
            </a:r>
            <a:r>
              <a:rPr lang="en-US" b="0" dirty="0">
                <a:latin typeface="+mn-lt"/>
              </a:rPr>
              <a:t> PDU to retrieve the number of UDP datagrams that a router has received.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 </a:t>
            </a:r>
          </a:p>
          <a:p>
            <a:pPr algn="just"/>
            <a:r>
              <a:rPr lang="en-US" b="0" dirty="0">
                <a:latin typeface="+mn-lt"/>
              </a:rPr>
              <a:t>There is only one </a:t>
            </a:r>
            <a:r>
              <a:rPr lang="en-US" b="0" dirty="0" err="1">
                <a:latin typeface="+mn-lt"/>
              </a:rPr>
              <a:t>VarBind</a:t>
            </a:r>
            <a:r>
              <a:rPr lang="en-US" b="0" dirty="0">
                <a:latin typeface="+mn-lt"/>
              </a:rPr>
              <a:t> sequence. 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The corresponding MIB variable related to this information is </a:t>
            </a:r>
            <a:r>
              <a:rPr lang="en-US" b="0" dirty="0" err="1">
                <a:latin typeface="+mn-lt"/>
              </a:rPr>
              <a:t>udpInDatagrams</a:t>
            </a:r>
            <a:r>
              <a:rPr lang="en-US" b="0" dirty="0">
                <a:latin typeface="+mn-lt"/>
              </a:rPr>
              <a:t> with the object identifier 1.3.6.1.2.1.7.1.0. 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The manager wants to retrieve a value (not to store a value), so the value defines a null entity. 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The bytes to be sent are shown in hexadecimal representation.</a:t>
            </a:r>
          </a:p>
        </p:txBody>
      </p:sp>
      <p:grpSp>
        <p:nvGrpSpPr>
          <p:cNvPr id="702467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02468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6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24.4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A7673-05F5-4CDD-B0C3-CB3C9A83C7C4}" type="slidenum">
              <a:rPr lang="en-US"/>
              <a:pPr/>
              <a:t>44</a:t>
            </a:fld>
            <a:endParaRPr lang="en-US"/>
          </a:p>
        </p:txBody>
      </p:sp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24.5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2055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657225"/>
            <a:ext cx="5868987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6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A7673-05F5-4CDD-B0C3-CB3C9A83C7C4}" type="slidenum">
              <a:rPr lang="en-US"/>
              <a:pPr/>
              <a:t>45</a:t>
            </a:fld>
            <a:endParaRPr lang="en-US"/>
          </a:p>
        </p:txBody>
      </p:sp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24.5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182788"/>
            <a:ext cx="84828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 list has only one </a:t>
            </a:r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. The variable is of type 06 and length 09. The value is of type 05 and length 00.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whole </a:t>
            </a:r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 is a sequence of length 0D (13). The </a:t>
            </a:r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 list is also a sequence of length 0F (15).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 </a:t>
            </a:r>
            <a:r>
              <a:rPr lang="en-US" sz="1600" b="0" dirty="0" err="1">
                <a:latin typeface="+mn-lt"/>
              </a:rPr>
              <a:t>GetRequest</a:t>
            </a:r>
            <a:r>
              <a:rPr lang="en-US" sz="1600" b="0" dirty="0">
                <a:latin typeface="+mn-lt"/>
              </a:rPr>
              <a:t> PDU is of length 1D (29). The PDU is embedded in </a:t>
            </a:r>
            <a:r>
              <a:rPr lang="en-US" sz="1600" b="0" dirty="0" err="1">
                <a:latin typeface="+mn-lt"/>
              </a:rPr>
              <a:t>ScopePDU</a:t>
            </a:r>
            <a:r>
              <a:rPr lang="en-US" sz="1600" b="0" dirty="0">
                <a:latin typeface="+mn-lt"/>
              </a:rPr>
              <a:t> sequence, which is of 47 bytes.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 Security Parameters assumed to be 40 bytes.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 </a:t>
            </a:r>
            <a:r>
              <a:rPr lang="en-US" sz="1600" b="0" dirty="0" err="1">
                <a:latin typeface="+mn-lt"/>
              </a:rPr>
              <a:t>GlobalData</a:t>
            </a:r>
            <a:r>
              <a:rPr lang="en-US" sz="1600" b="0" dirty="0">
                <a:latin typeface="+mn-lt"/>
              </a:rPr>
              <a:t> itself is a sequence of 13 bytes. Three sequences and one integer (version) are embedded in the message sequence, which is the length of 111 bytes. The whole message is of 113 bytes. </a:t>
            </a:r>
          </a:p>
        </p:txBody>
      </p:sp>
    </p:spTree>
    <p:extLst>
      <p:ext uri="{BB962C8B-B14F-4D97-AF65-F5344CB8AC3E}">
        <p14:creationId xmlns:p14="http://schemas.microsoft.com/office/powerpoint/2010/main" val="218468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41A2D8-AD25-4486-BC48-FCB42B2854E2}" type="slidenum">
              <a:rPr lang="en-US"/>
              <a:pPr/>
              <a:t>46</a:t>
            </a:fld>
            <a:endParaRPr lang="en-US"/>
          </a:p>
        </p:txBody>
      </p:sp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24.21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Actual message sent for Example 24.5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226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2" y="3026198"/>
            <a:ext cx="7786687" cy="207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391" y="1283979"/>
            <a:ext cx="8207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Figure shows the actual message sent.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The bytes that are shown using dashes are the one related to the security parameters.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2BC-233B-4FCC-B0BB-5777DBC4F4A8}" type="slidenum">
              <a:rPr lang="en-US"/>
              <a:pPr/>
              <a:t>47</a:t>
            </a:fld>
            <a:endParaRPr lang="en-US"/>
          </a:p>
        </p:txBody>
      </p:sp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3686080" y="3037682"/>
            <a:ext cx="733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END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</p:spTree>
    <p:extLst>
      <p:ext uri="{BB962C8B-B14F-4D97-AF65-F5344CB8AC3E}">
        <p14:creationId xmlns:p14="http://schemas.microsoft.com/office/powerpoint/2010/main" val="127247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5</a:t>
            </a:fld>
            <a:endParaRPr lang="en-US"/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51696"/>
            <a:ext cx="84407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agent keeps performance information in a database. The manager has access to the values in the database. </a:t>
            </a:r>
          </a:p>
          <a:p>
            <a:pPr algn="just"/>
            <a:endParaRPr lang="en-US" sz="16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router can store in appropriate variables the number of packets received and forwarded.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The manager can fetch and compare the values of these two variables to see if the router is congested or not.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The manager can also make the router perform certain actions.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router periodically checks the value of a reboot counter to see when it should reboot itself. It reboots itself, if the value of the counter is 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The manager can use this feature to reboot the agent remotely at any 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It simply sends a packet to force a 0 value in the counter.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Agents can also contribute to the management process. </a:t>
            </a:r>
          </a:p>
          <a:p>
            <a:pPr algn="just"/>
            <a:endParaRPr lang="en-US" sz="16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The server program running on the agent can check the environment and, if it notices something unusual, it can send a warning message (called a </a:t>
            </a:r>
            <a:r>
              <a:rPr lang="en-US" sz="1600" dirty="0"/>
              <a:t>trap</a:t>
            </a:r>
            <a:r>
              <a:rPr lang="en-US" sz="1600" b="0" dirty="0"/>
              <a:t>) to the manager.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3274" y="104135"/>
            <a:ext cx="4059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Managers and Agents (</a:t>
            </a:r>
            <a:r>
              <a:rPr lang="en-US" sz="2400" dirty="0" err="1">
                <a:latin typeface="Times New Roman" panose="02020603050405020304" pitchFamily="18" charset="0"/>
              </a:rPr>
              <a:t>contd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6</a:t>
            </a:fld>
            <a:endParaRPr lang="en-US"/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51696"/>
            <a:ext cx="8440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Management with SNMP is based on three basic ideas: </a:t>
            </a:r>
          </a:p>
          <a:p>
            <a:pPr algn="just"/>
            <a:endParaRPr lang="en-US" sz="1600" b="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dirty="0"/>
              <a:t>A manager checks an agent by requesting information that reflects the behavior of the agent.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dirty="0"/>
              <a:t>A manager forces an agent to perform a task by resetting values in the agent database.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dirty="0"/>
              <a:t>An agent contributes to the management process by warning the manager of an unusual situation.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3274" y="104135"/>
            <a:ext cx="4059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Managers and Agents (</a:t>
            </a:r>
            <a:r>
              <a:rPr lang="en-US" sz="2400" dirty="0" err="1">
                <a:latin typeface="Times New Roman" panose="02020603050405020304" pitchFamily="18" charset="0"/>
              </a:rPr>
              <a:t>contd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2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057701-3C52-495D-89E3-24F637E69615}" type="slidenum">
              <a:rPr lang="en-US"/>
              <a:pPr/>
              <a:t>7</a:t>
            </a:fld>
            <a:endParaRPr lang="en-US"/>
          </a:p>
        </p:txBody>
      </p:sp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81057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24-2  MANAGEMENT COMPONENTS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30947" y="1810702"/>
            <a:ext cx="853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To do management tasks, SNMP uses two other protocols: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Structure of Management Information (SMI)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Management Information Base (MIB). 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84507"/>
            <a:ext cx="3659049" cy="123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32305B-D6BA-4D39-A495-B2EAE4A9F925}" type="slidenum">
              <a:rPr lang="en-US"/>
              <a:pPr/>
              <a:t>8</a:t>
            </a:fld>
            <a:endParaRPr lang="en-US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401763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SNMP has some very specific roles in network management.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FF0000"/>
                </a:solidFill>
                <a:latin typeface="+mn-lt"/>
              </a:rPr>
              <a:t>It defines the format of packet to be sent from a manager to an agent and vice versa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FF0000"/>
                </a:solidFill>
                <a:latin typeface="+mn-lt"/>
              </a:rPr>
              <a:t>It also interprets the result and creates statistics.</a:t>
            </a:r>
            <a:r>
              <a:rPr lang="en-US" sz="1400" b="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The packets exchanged contain the object (variable) names and their status (values).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SNMP is responsible for reading and changing these values.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6491" y="641350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Role of SNMP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444D99-5171-4592-9B63-4154F6F02073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61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609600" y="4495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2528888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SNMP defines the format of packets exchanged between a manager and an agent. It reads and changes the status of objects (values of variables) in SNMP packets.</a:t>
            </a:r>
          </a:p>
        </p:txBody>
      </p:sp>
      <p:grpSp>
        <p:nvGrpSpPr>
          <p:cNvPr id="663564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66356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1" grpId="0" animBg="1"/>
      <p:bldP spid="663562" grpId="0" animBg="1"/>
      <p:bldP spid="6635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7"/>
  <p:tag name="MMPROD_UIDATA" val="&lt;database version=&quot;6.0&quot;&gt;&lt;object type=&quot;1&quot; unique_id=&quot;10001&quot;&gt;&lt;object type=&quot;8&quot; unique_id=&quot;11748&quot;&gt;&lt;/object&gt;&lt;object type=&quot;2&quot; unique_id=&quot;11749&quot;&gt;&lt;object type=&quot;3&quot; unique_id=&quot;11750&quot;&gt;&lt;property id=&quot;20148&quot; value=&quot;5&quot;/&gt;&lt;property id=&quot;20300&quot; value=&quot;Slide 1&quot;/&gt;&lt;property id=&quot;20307&quot; value=&quot;614&quot;/&gt;&lt;/object&gt;&lt;object type=&quot;3&quot; unique_id=&quot;11751&quot;&gt;&lt;property id=&quot;20148&quot; value=&quot;5&quot;/&gt;&lt;property id=&quot;20300&quot; value=&quot;Slide 2 - &amp;quot;OBJECTIVES:&amp;quot;&quot;/&gt;&lt;property id=&quot;20307&quot; value=&quot;615&quot;/&gt;&lt;/object&gt;&lt;object type=&quot;3&quot; unique_id=&quot;11752&quot;&gt;&lt;property id=&quot;20148&quot; value=&quot;5&quot;/&gt;&lt;property id=&quot;20300&quot; value=&quot;Slide 3 - &amp;quot;OBJECTIVES:&amp;quot;&quot;/&gt;&lt;property id=&quot;20307&quot; value=&quot;620&quot;/&gt;&lt;/object&gt;&lt;object type=&quot;3&quot; unique_id=&quot;11753&quot;&gt;&lt;property id=&quot;20148&quot; value=&quot;5&quot;/&gt;&lt;property id=&quot;20300&quot; value=&quot;Slide 4&quot;/&gt;&lt;property id=&quot;20307&quot; value=&quot;617&quot;/&gt;&lt;/object&gt;&lt;object type=&quot;3&quot; unique_id=&quot;11754&quot;&gt;&lt;property id=&quot;20148&quot; value=&quot;5&quot;/&gt;&lt;property id=&quot;20300&quot; value=&quot;Slide 5&quot;/&gt;&lt;property id=&quot;20307&quot; value=&quot;618&quot;/&gt;&lt;/object&gt;&lt;object type=&quot;3&quot; unique_id=&quot;11755&quot;&gt;&lt;property id=&quot;20148&quot; value=&quot;5&quot;/&gt;&lt;property id=&quot;20300&quot; value=&quot;Slide 6&quot;/&gt;&lt;property id=&quot;20307&quot; value=&quot;619&quot;/&gt;&lt;/object&gt;&lt;object type=&quot;3&quot; unique_id=&quot;11756&quot;&gt;&lt;property id=&quot;20148&quot; value=&quot;5&quot;/&gt;&lt;property id=&quot;20300&quot; value=&quot;Slide 7&quot;/&gt;&lt;property id=&quot;20307&quot; value=&quot;584&quot;/&gt;&lt;/object&gt;&lt;object type=&quot;3&quot; unique_id=&quot;11757&quot;&gt;&lt;property id=&quot;20148&quot; value=&quot;5&quot;/&gt;&lt;property id=&quot;20300&quot; value=&quot;Slide 8&quot;/&gt;&lt;property id=&quot;20307&quot; value=&quot;621&quot;/&gt;&lt;/object&gt;&lt;object type=&quot;3&quot; unique_id=&quot;11758&quot;&gt;&lt;property id=&quot;20148&quot; value=&quot;5&quot;/&gt;&lt;property id=&quot;20300&quot; value=&quot;Slide 9&quot;/&gt;&lt;property id=&quot;20307&quot; value=&quot;622&quot;/&gt;&lt;/object&gt;&lt;object type=&quot;3&quot; unique_id=&quot;11759&quot;&gt;&lt;property id=&quot;20148&quot; value=&quot;5&quot;/&gt;&lt;property id=&quot;20300&quot; value=&quot;Slide 10&quot;/&gt;&lt;property id=&quot;20307&quot; value=&quot;585&quot;/&gt;&lt;/object&gt;&lt;object type=&quot;3&quot; unique_id=&quot;11760&quot;&gt;&lt;property id=&quot;20148&quot; value=&quot;5&quot;/&gt;&lt;property id=&quot;20300&quot; value=&quot;Slide 11&quot;/&gt;&lt;property id=&quot;20307&quot; value=&quot;623&quot;/&gt;&lt;/object&gt;&lt;object type=&quot;3&quot; unique_id=&quot;11761&quot;&gt;&lt;property id=&quot;20148&quot; value=&quot;5&quot;/&gt;&lt;property id=&quot;20300&quot; value=&quot;Slide 12&quot;/&gt;&lt;property id=&quot;20307&quot; value=&quot;624&quot;/&gt;&lt;/object&gt;&lt;object type=&quot;3&quot; unique_id=&quot;11762&quot;&gt;&lt;property id=&quot;20148&quot; value=&quot;5&quot;/&gt;&lt;property id=&quot;20300&quot; value=&quot;Slide 13&quot;/&gt;&lt;property id=&quot;20307&quot; value=&quot;625&quot;/&gt;&lt;/object&gt;&lt;object type=&quot;3&quot; unique_id=&quot;11763&quot;&gt;&lt;property id=&quot;20148&quot; value=&quot;5&quot;/&gt;&lt;property id=&quot;20300&quot; value=&quot;Slide 14&quot;/&gt;&lt;property id=&quot;20307&quot; value=&quot;586&quot;/&gt;&lt;/object&gt;&lt;object type=&quot;3&quot; unique_id=&quot;11764&quot;&gt;&lt;property id=&quot;20148&quot; value=&quot;5&quot;/&gt;&lt;property id=&quot;20300&quot; value=&quot;Slide 15&quot;/&gt;&lt;property id=&quot;20307&quot; value=&quot;587&quot;/&gt;&lt;/object&gt;&lt;object type=&quot;3&quot; unique_id=&quot;11765&quot;&gt;&lt;property id=&quot;20148&quot; value=&quot;5&quot;/&gt;&lt;property id=&quot;20300&quot; value=&quot;Slide 16&quot;/&gt;&lt;property id=&quot;20307&quot; value=&quot;626&quot;/&gt;&lt;/object&gt;&lt;object type=&quot;3&quot; unique_id=&quot;11766&quot;&gt;&lt;property id=&quot;20148&quot; value=&quot;5&quot;/&gt;&lt;property id=&quot;20300&quot; value=&quot;Slide 17&quot;/&gt;&lt;property id=&quot;20307&quot; value=&quot;627&quot;/&gt;&lt;/object&gt;&lt;object type=&quot;3&quot; unique_id=&quot;11767&quot;&gt;&lt;property id=&quot;20148&quot; value=&quot;5&quot;/&gt;&lt;property id=&quot;20300&quot; value=&quot;Slide 18&quot;/&gt;&lt;property id=&quot;20307&quot; value=&quot;606&quot;/&gt;&lt;/object&gt;&lt;object type=&quot;3&quot; unique_id=&quot;11768&quot;&gt;&lt;property id=&quot;20148&quot; value=&quot;5&quot;/&gt;&lt;property id=&quot;20300&quot; value=&quot;Slide 19&quot;/&gt;&lt;property id=&quot;20307&quot; value=&quot;628&quot;/&gt;&lt;/object&gt;&lt;object type=&quot;3&quot; unique_id=&quot;11769&quot;&gt;&lt;property id=&quot;20148&quot; value=&quot;5&quot;/&gt;&lt;property id=&quot;20300&quot; value=&quot;Slide 20&quot;/&gt;&lt;property id=&quot;20307&quot; value=&quot;629&quot;/&gt;&lt;/object&gt;&lt;object type=&quot;3&quot; unique_id=&quot;11770&quot;&gt;&lt;property id=&quot;20148&quot; value=&quot;5&quot;/&gt;&lt;property id=&quot;20300&quot; value=&quot;Slide 21&quot;/&gt;&lt;property id=&quot;20307&quot; value=&quot;607&quot;/&gt;&lt;/object&gt;&lt;object type=&quot;3&quot; unique_id=&quot;11771&quot;&gt;&lt;property id=&quot;20148&quot; value=&quot;5&quot;/&gt;&lt;property id=&quot;20300&quot; value=&quot;Slide 22&quot;/&gt;&lt;property id=&quot;20307&quot; value=&quot;608&quot;/&gt;&lt;/object&gt;&lt;object type=&quot;3&quot; unique_id=&quot;11772&quot;&gt;&lt;property id=&quot;20148&quot; value=&quot;5&quot;/&gt;&lt;property id=&quot;20300&quot; value=&quot;Slide 23&quot;/&gt;&lt;property id=&quot;20307&quot; value=&quot;630&quot;/&gt;&lt;/object&gt;&lt;object type=&quot;3&quot; unique_id=&quot;11773&quot;&gt;&lt;property id=&quot;20148&quot; value=&quot;5&quot;/&gt;&lt;property id=&quot;20300&quot; value=&quot;Slide 24&quot;/&gt;&lt;property id=&quot;20307&quot; value=&quot;631&quot;/&gt;&lt;/object&gt;&lt;object type=&quot;3&quot; unique_id=&quot;11774&quot;&gt;&lt;property id=&quot;20148&quot; value=&quot;5&quot;/&gt;&lt;property id=&quot;20300&quot; value=&quot;Slide 25&quot;/&gt;&lt;property id=&quot;20307&quot; value=&quot;609&quot;/&gt;&lt;/object&gt;&lt;object type=&quot;3&quot; unique_id=&quot;11775&quot;&gt;&lt;property id=&quot;20148&quot; value=&quot;5&quot;/&gt;&lt;property id=&quot;20300&quot; value=&quot;Slide 26&quot;/&gt;&lt;property id=&quot;20307&quot; value=&quot;632&quot;/&gt;&lt;/object&gt;&lt;object type=&quot;3&quot; unique_id=&quot;11776&quot;&gt;&lt;property id=&quot;20148&quot; value=&quot;5&quot;/&gt;&lt;property id=&quot;20300&quot; value=&quot;Slide 27&quot;/&gt;&lt;property id=&quot;20307&quot; value=&quot;610&quot;/&gt;&lt;/object&gt;&lt;object type=&quot;3&quot; unique_id=&quot;11777&quot;&gt;&lt;property id=&quot;20148&quot; value=&quot;5&quot;/&gt;&lt;property id=&quot;20300&quot; value=&quot;Slide 28&quot;/&gt;&lt;property id=&quot;20307&quot; value=&quot;633&quot;/&gt;&lt;/object&gt;&lt;object type=&quot;3&quot; unique_id=&quot;11778&quot;&gt;&lt;property id=&quot;20148&quot; value=&quot;5&quot;/&gt;&lt;property id=&quot;20300&quot; value=&quot;Slide 29&quot;/&gt;&lt;property id=&quot;20307&quot; value=&quot;588&quot;/&gt;&lt;/object&gt;&lt;object type=&quot;3&quot; unique_id=&quot;11779&quot;&gt;&lt;property id=&quot;20148&quot; value=&quot;5&quot;/&gt;&lt;property id=&quot;20300&quot; value=&quot;Slide 30&quot;/&gt;&lt;property id=&quot;20307&quot; value=&quot;634&quot;/&gt;&lt;/object&gt;&lt;object type=&quot;3&quot; unique_id=&quot;11780&quot;&gt;&lt;property id=&quot;20148&quot; value=&quot;5&quot;/&gt;&lt;property id=&quot;20300&quot; value=&quot;Slide 31&quot;/&gt;&lt;property id=&quot;20307&quot; value=&quot;589&quot;/&gt;&lt;/object&gt;&lt;object type=&quot;3&quot; unique_id=&quot;11781&quot;&gt;&lt;property id=&quot;20148&quot; value=&quot;5&quot;/&gt;&lt;property id=&quot;20300&quot; value=&quot;Slide 32&quot;/&gt;&lt;property id=&quot;20307&quot; value=&quot;635&quot;/&gt;&lt;/object&gt;&lt;object type=&quot;3&quot; unique_id=&quot;11782&quot;&gt;&lt;property id=&quot;20148&quot; value=&quot;5&quot;/&gt;&lt;property id=&quot;20300&quot; value=&quot;Slide 33&quot;/&gt;&lt;property id=&quot;20307&quot; value=&quot;636&quot;/&gt;&lt;/object&gt;&lt;object type=&quot;3&quot; unique_id=&quot;11783&quot;&gt;&lt;property id=&quot;20148&quot; value=&quot;5&quot;/&gt;&lt;property id=&quot;20300&quot; value=&quot;Slide 34&quot;/&gt;&lt;property id=&quot;20307&quot; value=&quot;590&quot;/&gt;&lt;/object&gt;&lt;object type=&quot;3&quot; unique_id=&quot;11784&quot;&gt;&lt;property id=&quot;20148&quot; value=&quot;5&quot;/&gt;&lt;property id=&quot;20300&quot; value=&quot;Slide 35&quot;/&gt;&lt;property id=&quot;20307&quot; value=&quot;595&quot;/&gt;&lt;/object&gt;&lt;object type=&quot;3&quot; unique_id=&quot;11785&quot;&gt;&lt;property id=&quot;20148&quot; value=&quot;5&quot;/&gt;&lt;property id=&quot;20300&quot; value=&quot;Slide 36&quot;/&gt;&lt;property id=&quot;20307&quot; value=&quot;597&quot;/&gt;&lt;/object&gt;&lt;object type=&quot;3&quot; unique_id=&quot;11786&quot;&gt;&lt;property id=&quot;20148&quot; value=&quot;5&quot;/&gt;&lt;property id=&quot;20300&quot; value=&quot;Slide 37&quot;/&gt;&lt;property id=&quot;20307&quot; value=&quot;598&quot;/&gt;&lt;/object&gt;&lt;object type=&quot;3&quot; unique_id=&quot;11787&quot;&gt;&lt;property id=&quot;20148&quot; value=&quot;5&quot;/&gt;&lt;property id=&quot;20300&quot; value=&quot;Slide 38&quot;/&gt;&lt;property id=&quot;20307&quot; value=&quot;599&quot;/&gt;&lt;/object&gt;&lt;object type=&quot;3&quot; unique_id=&quot;11788&quot;&gt;&lt;property id=&quot;20148&quot; value=&quot;5&quot;/&gt;&lt;property id=&quot;20300&quot; value=&quot;Slide 39&quot;/&gt;&lt;property id=&quot;20307&quot; value=&quot;637&quot;/&gt;&lt;/object&gt;&lt;object type=&quot;3&quot; unique_id=&quot;11789&quot;&gt;&lt;property id=&quot;20148&quot; value=&quot;5&quot;/&gt;&lt;property id=&quot;20300&quot; value=&quot;Slide 40&quot;/&gt;&lt;property id=&quot;20307&quot; value=&quot;638&quot;/&gt;&lt;/object&gt;&lt;object type=&quot;3&quot; unique_id=&quot;11790&quot;&gt;&lt;property id=&quot;20148&quot; value=&quot;5&quot;/&gt;&lt;property id=&quot;20300&quot; value=&quot;Slide 41&quot;/&gt;&lt;property id=&quot;20307&quot; value=&quot;600&quot;/&gt;&lt;/object&gt;&lt;object type=&quot;3&quot; unique_id=&quot;11791&quot;&gt;&lt;property id=&quot;20148&quot; value=&quot;5&quot;/&gt;&lt;property id=&quot;20300&quot; value=&quot;Slide 42&quot;/&gt;&lt;property id=&quot;20307&quot; value=&quot;601&quot;/&gt;&lt;/object&gt;&lt;object type=&quot;3&quot; unique_id=&quot;11792&quot;&gt;&lt;property id=&quot;20148&quot; value=&quot;5&quot;/&gt;&lt;property id=&quot;20300&quot; value=&quot;Slide 43&quot;/&gt;&lt;property id=&quot;20307&quot; value=&quot;639&quot;/&gt;&lt;/object&gt;&lt;object type=&quot;3&quot; unique_id=&quot;11793&quot;&gt;&lt;property id=&quot;20148&quot; value=&quot;5&quot;/&gt;&lt;property id=&quot;20300&quot; value=&quot;Slide 44&quot;/&gt;&lt;property id=&quot;20307&quot; value=&quot;640&quot;/&gt;&lt;/object&gt;&lt;object type=&quot;3&quot; unique_id=&quot;11794&quot;&gt;&lt;property id=&quot;20148&quot; value=&quot;5&quot;/&gt;&lt;property id=&quot;20300&quot; value=&quot;Slide 45&quot;/&gt;&lt;property id=&quot;20307&quot; value=&quot;602&quot;/&gt;&lt;/object&gt;&lt;object type=&quot;3&quot; unique_id=&quot;11795&quot;&gt;&lt;property id=&quot;20148&quot; value=&quot;5&quot;/&gt;&lt;property id=&quot;20300&quot; value=&quot;Slide 46&quot;/&gt;&lt;property id=&quot;20307&quot; value=&quot;641&quot;/&gt;&lt;/object&gt;&lt;object type=&quot;3&quot; unique_id=&quot;11796&quot;&gt;&lt;property id=&quot;20148&quot; value=&quot;5&quot;/&gt;&lt;property id=&quot;20300&quot; value=&quot;Slide 47&quot;/&gt;&lt;property id=&quot;20307&quot; value=&quot;603&quot;/&gt;&lt;/object&gt;&lt;object type=&quot;3&quot; unique_id=&quot;11797&quot;&gt;&lt;property id=&quot;20148&quot; value=&quot;5&quot;/&gt;&lt;property id=&quot;20300&quot; value=&quot;Slide 48&quot;/&gt;&lt;property id=&quot;20307&quot; value=&quot;604&quot;/&gt;&lt;/object&gt;&lt;object type=&quot;3&quot; unique_id=&quot;11798&quot;&gt;&lt;property id=&quot;20148&quot; value=&quot;5&quot;/&gt;&lt;property id=&quot;20300&quot; value=&quot;Slide 49&quot;/&gt;&lt;property id=&quot;20307&quot; value=&quot;642&quot;/&gt;&lt;/object&gt;&lt;object type=&quot;3&quot; unique_id=&quot;11799&quot;&gt;&lt;property id=&quot;20148&quot; value=&quot;5&quot;/&gt;&lt;property id=&quot;20300&quot; value=&quot;Slide 50&quot;/&gt;&lt;property id=&quot;20307&quot; value=&quot;605&quot;/&gt;&lt;/object&gt;&lt;object type=&quot;3&quot; unique_id=&quot;11800&quot;&gt;&lt;property id=&quot;20148&quot; value=&quot;5&quot;/&gt;&lt;property id=&quot;20300&quot; value=&quot;Slide 51&quot;/&gt;&lt;property id=&quot;20307&quot; value=&quot;643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8B175512BFE44AE6A1CAED9F3E173" ma:contentTypeVersion="2" ma:contentTypeDescription="Create a new document." ma:contentTypeScope="" ma:versionID="ecaea0d6dc97101ef4a20a776124be79">
  <xsd:schema xmlns:xsd="http://www.w3.org/2001/XMLSchema" xmlns:xs="http://www.w3.org/2001/XMLSchema" xmlns:p="http://schemas.microsoft.com/office/2006/metadata/properties" xmlns:ns2="84cd1e38-985d-4704-81f1-2ddc3a4314e2" targetNamespace="http://schemas.microsoft.com/office/2006/metadata/properties" ma:root="true" ma:fieldsID="5d081ad14fff0faa3370ee33970cee73" ns2:_="">
    <xsd:import namespace="84cd1e38-985d-4704-81f1-2ddc3a431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d1e38-985d-4704-81f1-2ddc3a431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6FB53-80C8-4F6E-A3BC-D8EC9F8EE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5A1402-DF63-4FBF-ADD3-186D03561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cd1e38-985d-4704-81f1-2ddc3a431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2E147B-8D31-4DFD-A232-8957796BDD95}">
  <ds:schemaRefs>
    <ds:schemaRef ds:uri="f46d27d1-b37f-4a62-b949-dd682c2a184b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2965</Words>
  <Application>Microsoft Office PowerPoint</Application>
  <PresentationFormat>On-screen Show (4:3)</PresentationFormat>
  <Paragraphs>434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Mahe</cp:lastModifiedBy>
  <cp:revision>282</cp:revision>
  <dcterms:created xsi:type="dcterms:W3CDTF">2000-01-15T04:50:39Z</dcterms:created>
  <dcterms:modified xsi:type="dcterms:W3CDTF">2023-05-14T15:53:18Z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0x010100E848B175512BFE44AE6A1CAED9F3E173</vt:lpwstr>
  </property>
</Properties>
</file>