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1DBB8"/>
    <a:srgbClr val="D9FFF2"/>
    <a:srgbClr val="CCFFCC"/>
    <a:srgbClr val="990099"/>
    <a:srgbClr val="FFCCCC"/>
    <a:srgbClr val="FF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543" autoAdjust="0"/>
  </p:normalViewPr>
  <p:slideViewPr>
    <p:cSldViewPr snapToGrid="0">
      <p:cViewPr varScale="1">
        <p:scale>
          <a:sx n="76" d="100"/>
          <a:sy n="76" d="100"/>
        </p:scale>
        <p:origin x="-94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FFAEC-8AD1-4042-9030-09E4261CD3C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7CF9-9D6D-47B2-9417-EF90E6A327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55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1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53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Ramifications?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40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7CF9-9D6D-47B2-9417-EF90E6A3278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9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AF41-9567-4ACF-A5E9-F5621EEDB3CD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211722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8B51-01E7-4F99-B048-1E4407B936BF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0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FA1B-2B5B-4B62-8C18-09CF9F2A7A8C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06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6B0E8381-8B95-49B0-97A8-A0455ED16506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55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8BA98CC2-3727-4E38-87B6-D04241B117E2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285234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40D7-FF62-47FE-A887-9B49F0E47590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44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737-A462-4048-9058-151FE0E90236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25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003-47F1-4F6D-B8F6-B091B6AD86A8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8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36771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815413E-F331-49EC-994B-E72FB9C70D56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09475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0C5E3-8539-4912-8539-7AA2951070D3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06013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3DC-8D80-4AAF-A4C7-AD5426F818AA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6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A300EE-2BB4-4B87-8AB3-A7C6549A86FA}" type="datetime1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3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6F12C-ABB1-4815-AF92-00C4B8943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User Datagram Protocol (UDP)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A90A64-A5DE-46F7-890D-2829FDA61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ICT 2255</a:t>
            </a:r>
          </a:p>
        </p:txBody>
      </p:sp>
    </p:spTree>
    <p:extLst>
      <p:ext uri="{BB962C8B-B14F-4D97-AF65-F5344CB8AC3E}">
        <p14:creationId xmlns:p14="http://schemas.microsoft.com/office/powerpoint/2010/main" xmlns="" val="375373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B06CB-07AC-46E4-AEEB-E65CD492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7F65B-B866-4C69-BF38-F6FC0E6F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packets are called user datagrams and have a fixed-size header of 8 bytes.</a:t>
            </a:r>
          </a:p>
          <a:p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D008FCD4-1C2E-4922-B444-9AA8E3EB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338" y="2892096"/>
            <a:ext cx="8636000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8C7B48-36FD-4B2F-9F9B-041C0070E769}"/>
              </a:ext>
            </a:extLst>
          </p:cNvPr>
          <p:cNvSpPr/>
          <p:nvPr/>
        </p:nvSpPr>
        <p:spPr>
          <a:xfrm>
            <a:off x="6895475" y="2339211"/>
            <a:ext cx="499172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UDP length = 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</a:rPr>
              <a:t>IP length − IP header’s length</a:t>
            </a:r>
          </a:p>
        </p:txBody>
      </p:sp>
    </p:spTree>
    <p:extLst>
      <p:ext uri="{BB962C8B-B14F-4D97-AF65-F5344CB8AC3E}">
        <p14:creationId xmlns:p14="http://schemas.microsoft.com/office/powerpoint/2010/main" xmlns="" val="26428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F4EBC-5D50-4A9D-AEDE-5177EF64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0120F4-5F30-4B31-B4D8-E0CF02B1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59" y="1782330"/>
            <a:ext cx="4099922" cy="4023360"/>
          </a:xfrm>
        </p:spPr>
        <p:txBody>
          <a:bodyPr/>
          <a:lstStyle/>
          <a:p>
            <a:pPr algn="just"/>
            <a:r>
              <a:rPr lang="en-US" dirty="0"/>
              <a:t>UDP checksum calculation is different from the one for IP and ICMP.</a:t>
            </a:r>
          </a:p>
          <a:p>
            <a:pPr algn="just"/>
            <a:r>
              <a:rPr lang="en-US" dirty="0"/>
              <a:t>Here the checksum includes three sections:</a:t>
            </a:r>
          </a:p>
          <a:p>
            <a:pPr algn="just"/>
            <a:r>
              <a:rPr lang="en-US" b="1" dirty="0"/>
              <a:t>A pseudo-header,</a:t>
            </a:r>
          </a:p>
          <a:p>
            <a:pPr algn="just"/>
            <a:r>
              <a:rPr lang="en-US" b="1" dirty="0"/>
              <a:t>The UDP header, and</a:t>
            </a:r>
          </a:p>
          <a:p>
            <a:pPr algn="just"/>
            <a:r>
              <a:rPr lang="en-US" b="1" dirty="0"/>
              <a:t>The data coming from AL.</a:t>
            </a:r>
          </a:p>
          <a:p>
            <a:pPr algn="just"/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099C3A31-EB00-4375-9590-A40AC327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86289"/>
            <a:ext cx="740410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2524DD-6223-48BD-93A9-E69F85B95B97}"/>
              </a:ext>
            </a:extLst>
          </p:cNvPr>
          <p:cNvSpPr/>
          <p:nvPr/>
        </p:nvSpPr>
        <p:spPr>
          <a:xfrm>
            <a:off x="502059" y="5415276"/>
            <a:ext cx="3947519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200" dirty="0"/>
              <a:t>Pseudo-header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/>
              <a:t>	for checksum calculation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688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279-9D2C-4FA7-BD30-63F3CCED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7E8F7-2815-405E-B032-3EC8BB3A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41" y="1866430"/>
            <a:ext cx="10550077" cy="429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following is a dump of a UDP header in hexadecimal form: 06 32 00 0D 00 1C E2 17</a:t>
            </a:r>
          </a:p>
          <a:p>
            <a:pPr marL="0" indent="0">
              <a:buNone/>
            </a:pPr>
            <a:r>
              <a:rPr lang="en-US" sz="2200" dirty="0"/>
              <a:t>What is the:  (a) Source port number  (b) Destination port number</a:t>
            </a:r>
          </a:p>
          <a:p>
            <a:pPr marL="0" indent="0">
              <a:buNone/>
            </a:pPr>
            <a:r>
              <a:rPr lang="en-US" sz="2200" dirty="0"/>
              <a:t>(c) Total length of the UDP   (d) Length of the data</a:t>
            </a:r>
          </a:p>
          <a:p>
            <a:pPr marL="0" indent="0" algn="just">
              <a:buNone/>
            </a:pPr>
            <a:r>
              <a:rPr lang="en-US" altLang="en-US" sz="2200" dirty="0"/>
              <a:t>2. What is the maximum number of bytes that can be accommodated as UDP payload? </a:t>
            </a:r>
          </a:p>
          <a:p>
            <a:pPr marL="365760" indent="-457200" algn="just">
              <a:buFont typeface="+mj-lt"/>
              <a:buAutoNum type="arabicPeriod"/>
            </a:pPr>
            <a:endParaRPr lang="en-US" alt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914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D3804B0E-4481-43B6-9730-B4298E2E89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Questions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xmlns="" id="{0F0E5DFF-000B-4CEA-A89C-B937CDB8F23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79" y="1845734"/>
            <a:ext cx="10295245" cy="402336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altLang="en-US" b="1" dirty="0"/>
              <a:t>A client uses UDP to send data to a server. The data are 16 bytes. Calculate the efﬁciency of this transmission at the UDP level .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altLang="en-US" b="1" dirty="0"/>
              <a:t>Redo the same question for calculating the efﬁciency of transmission at the IP level using IP.</a:t>
            </a:r>
          </a:p>
          <a:p>
            <a:pPr marL="0" indent="0">
              <a:buNone/>
              <a:defRPr/>
            </a:pPr>
            <a:endParaRPr 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4784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E9104-1305-4C0E-ABE3-21445E2D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Connectionless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9C0462-3497-4DE2-855D-93379811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datagram sent by UDP is an independent datagram.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relationship between the different user datagrams even if they are coming from the same source process and going to the same destination program.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datagrams are not numbered.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connection establishment and no connection termination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is the case for TCP.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each user datagram can travel on a different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54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F0330-457B-4667-AF19-39BF7C4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Operation: Flow and 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8736F-FFFB-405C-8C94-D6CD7CD6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no Flow Control mechanism in UDP.</a:t>
            </a:r>
          </a:p>
          <a:p>
            <a:pPr algn="just"/>
            <a:r>
              <a:rPr lang="en-US" dirty="0"/>
              <a:t>There is no error control Mechanism in UDP except for Checksum.</a:t>
            </a:r>
          </a:p>
          <a:p>
            <a:pPr algn="just"/>
            <a:r>
              <a:rPr lang="en-US" dirty="0"/>
              <a:t>This means that the sender does not know if a message has been lost or duplicated. When the receiver detects an error through the checksum, the user datagram is silently discarded.</a:t>
            </a:r>
          </a:p>
          <a:p>
            <a:pPr marL="0" indent="0" algn="just">
              <a:buNone/>
            </a:pPr>
            <a:r>
              <a:rPr lang="en-US" sz="3600" dirty="0"/>
              <a:t>Congestion Control: UDP Operation?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77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AAB4B-60F7-415D-B0E9-A892F1A3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UDP Operation: Encapsulation and Decapsulation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596DC79B-B569-4D04-8394-F95A624F69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67005" y="1846263"/>
            <a:ext cx="731831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59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10CDC-D81B-4CEE-9299-C6C7D4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C49407-2525-4CE3-BA36-EA37A576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6" y="2048437"/>
            <a:ext cx="10632008" cy="18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558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71CDE-0594-4FB9-B36E-59D4E96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1BB5431-DC77-433F-82B7-58E3AC81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34" y="2263141"/>
            <a:ext cx="7083170" cy="3416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C692AE-F2CF-45C6-BE8B-F34312C4A0A9}"/>
              </a:ext>
            </a:extLst>
          </p:cNvPr>
          <p:cNvSpPr/>
          <p:nvPr/>
        </p:nvSpPr>
        <p:spPr>
          <a:xfrm>
            <a:off x="130396" y="2073653"/>
            <a:ext cx="4846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Request a port number from the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One incoming and outgoing queue per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Process terminates, queues are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Arrival of messages and queueing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Overflow: incoming queue and outgoing queue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DFF3D5-E3C7-4C13-BFF1-9774294C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IPSITA UPASANA</a:t>
            </a:r>
          </a:p>
        </p:txBody>
      </p:sp>
    </p:spTree>
    <p:extLst>
      <p:ext uri="{BB962C8B-B14F-4D97-AF65-F5344CB8AC3E}">
        <p14:creationId xmlns:p14="http://schemas.microsoft.com/office/powerpoint/2010/main" xmlns="" val="185486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3A5E7-3DA9-4DDC-8B2A-5B83DCFD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Demultiplexing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2F00850-B551-45A6-8B00-8CEDAA3B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705" y="1910302"/>
            <a:ext cx="7214589" cy="39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52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5B697-CAF2-408F-97FA-B6009BA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Position of UDP in the TCP/IP protocol suite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xmlns="" id="{E19D4E5D-3C98-438F-981D-1BFC507C51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160" y="1816283"/>
            <a:ext cx="6320705" cy="500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A234A6-E309-49E5-B6CB-6F9AF55F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4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2A2DD-4EE9-4078-921E-ED164105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Applications/Uses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7D01A8-4314-442D-9FC4-3AF90BAC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UDP is suitable for a process that requires simple request-response communication with little concern for flow and error control. It is not usually used for a process such as FTP that needs to send bulk data. </a:t>
            </a:r>
          </a:p>
          <a:p>
            <a:pPr algn="just"/>
            <a:r>
              <a:rPr lang="en-US" dirty="0"/>
              <a:t>UDP is suitable for a process with</a:t>
            </a:r>
            <a:r>
              <a:rPr lang="en-US" b="1" dirty="0"/>
              <a:t> internal flow and error-control mechanisms</a:t>
            </a:r>
            <a:r>
              <a:rPr lang="en-US" dirty="0"/>
              <a:t>, like </a:t>
            </a:r>
            <a:r>
              <a:rPr lang="en-US" b="1" dirty="0"/>
              <a:t>TFTP.</a:t>
            </a:r>
          </a:p>
          <a:p>
            <a:pPr algn="just"/>
            <a:r>
              <a:rPr lang="en-US" dirty="0"/>
              <a:t>UDP is a suitable transport protocol for </a:t>
            </a:r>
            <a:r>
              <a:rPr lang="en-US" b="1" dirty="0"/>
              <a:t>multicasting</a:t>
            </a:r>
            <a:r>
              <a:rPr lang="en-US" dirty="0"/>
              <a:t>. Multicasting capability is embedded in the UDP software but not in the TCP software.</a:t>
            </a:r>
          </a:p>
          <a:p>
            <a:pPr algn="just"/>
            <a:r>
              <a:rPr lang="en-US" dirty="0"/>
              <a:t>UDP is used for management processes such as </a:t>
            </a:r>
            <a:r>
              <a:rPr lang="en-US" b="1" dirty="0"/>
              <a:t>SNMP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used for some route updating protocols such as </a:t>
            </a:r>
            <a:r>
              <a:rPr lang="en-US" b="1" dirty="0"/>
              <a:t>RIP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UDP is normally used for </a:t>
            </a:r>
            <a:r>
              <a:rPr lang="en-US" b="1" dirty="0"/>
              <a:t>real-time applications that cannot tolerate uneven delay </a:t>
            </a:r>
            <a:r>
              <a:rPr lang="en-US" dirty="0"/>
              <a:t>between sections of a received message.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5394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IPSITA UPASANA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30949" y="783769"/>
            <a:ext cx="6812792" cy="3247295"/>
            <a:chOff x="1930949" y="783769"/>
            <a:chExt cx="6812792" cy="3247295"/>
          </a:xfrm>
        </p:grpSpPr>
        <p:sp>
          <p:nvSpPr>
            <p:cNvPr id="28" name="TextBox 27"/>
            <p:cNvSpPr txBox="1"/>
            <p:nvPr/>
          </p:nvSpPr>
          <p:spPr>
            <a:xfrm>
              <a:off x="1930949" y="1981200"/>
              <a:ext cx="351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160396" y="783769"/>
              <a:ext cx="6583345" cy="3247295"/>
              <a:chOff x="2160396" y="783769"/>
              <a:chExt cx="6583345" cy="324729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577204" y="783769"/>
                <a:ext cx="35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2</a:t>
                </a:r>
                <a:endParaRPr lang="en-US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160396" y="825639"/>
                <a:ext cx="6583345" cy="3205425"/>
                <a:chOff x="2160396" y="825639"/>
                <a:chExt cx="6583345" cy="3205425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3367863" y="1810378"/>
                  <a:ext cx="351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5</a:t>
                  </a:r>
                  <a:endParaRPr lang="en-US" dirty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2160396" y="825639"/>
                  <a:ext cx="6583345" cy="3205425"/>
                  <a:chOff x="2160396" y="825639"/>
                  <a:chExt cx="6583345" cy="3205425"/>
                </a:xfrm>
              </p:grpSpPr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428153" y="2363037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1</a:t>
                    </a:r>
                    <a:endParaRPr lang="en-US" dirty="0"/>
                  </a:p>
                </p:txBody>
              </p: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2160396" y="825639"/>
                    <a:ext cx="6583345" cy="3205425"/>
                    <a:chOff x="2160396" y="825639"/>
                    <a:chExt cx="6583345" cy="3205425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609023" y="3588936"/>
                      <a:ext cx="3516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p:txBody>
                </p: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160396" y="825639"/>
                      <a:ext cx="6583345" cy="3205425"/>
                      <a:chOff x="2160396" y="825639"/>
                      <a:chExt cx="6583345" cy="3205425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160396" y="825639"/>
                        <a:ext cx="6583345" cy="3205425"/>
                        <a:chOff x="2160396" y="825639"/>
                        <a:chExt cx="6583345" cy="3205425"/>
                      </a:xfrm>
                    </p:grpSpPr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2160396" y="825639"/>
                          <a:ext cx="6583345" cy="3205425"/>
                          <a:chOff x="2160396" y="825639"/>
                          <a:chExt cx="6583345" cy="3205425"/>
                        </a:xfrm>
                      </p:grpSpPr>
                      <p:sp>
                        <p:nvSpPr>
                          <p:cNvPr id="32" name="TextBox 31"/>
                          <p:cNvSpPr txBox="1"/>
                          <p:nvPr/>
                        </p:nvSpPr>
                        <p:spPr>
                          <a:xfrm>
                            <a:off x="6963499" y="1135464"/>
                            <a:ext cx="35169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IN" dirty="0" smtClean="0"/>
                              <a:t>1</a:t>
                            </a:r>
                            <a:endParaRPr lang="en-US" dirty="0"/>
                          </a:p>
                        </p:txBody>
                      </p:sp>
                      <p:grpSp>
                        <p:nvGrpSpPr>
                          <p:cNvPr id="37" name="Group 36"/>
                          <p:cNvGrpSpPr/>
                          <p:nvPr/>
                        </p:nvGrpSpPr>
                        <p:grpSpPr>
                          <a:xfrm>
                            <a:off x="2160396" y="825639"/>
                            <a:ext cx="6583345" cy="3205425"/>
                            <a:chOff x="2160396" y="825639"/>
                            <a:chExt cx="6583345" cy="3205425"/>
                          </a:xfrm>
                        </p:grpSpPr>
                        <p:grpSp>
                          <p:nvGrpSpPr>
                            <p:cNvPr id="36" name="Group 35"/>
                            <p:cNvGrpSpPr/>
                            <p:nvPr/>
                          </p:nvGrpSpPr>
                          <p:grpSpPr>
                            <a:xfrm>
                              <a:off x="2160396" y="825639"/>
                              <a:ext cx="6583345" cy="3205425"/>
                              <a:chOff x="2160396" y="825639"/>
                              <a:chExt cx="6583345" cy="3205425"/>
                            </a:xfrm>
                          </p:grpSpPr>
                          <p:sp>
                            <p:nvSpPr>
                              <p:cNvPr id="3" name="Oval 2"/>
                              <p:cNvSpPr/>
                              <p:nvPr/>
                            </p:nvSpPr>
                            <p:spPr>
                              <a:xfrm>
                                <a:off x="2160396" y="1075174"/>
                                <a:ext cx="663191" cy="562707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IN" b="1" dirty="0" smtClean="0"/>
                                  <a:t>A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4" name="Oval 3"/>
                              <p:cNvSpPr/>
                              <p:nvPr/>
                            </p:nvSpPr>
                            <p:spPr>
                              <a:xfrm>
                                <a:off x="2162076" y="2774966"/>
                                <a:ext cx="663191" cy="562707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IN" b="1" dirty="0" smtClean="0"/>
                                  <a:t>B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5" name="Oval 4"/>
                              <p:cNvSpPr/>
                              <p:nvPr/>
                            </p:nvSpPr>
                            <p:spPr>
                              <a:xfrm>
                                <a:off x="4985658" y="825639"/>
                                <a:ext cx="663191" cy="562707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IN" b="1" dirty="0" smtClean="0"/>
                                  <a:t>C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6" name="Oval 5"/>
                              <p:cNvSpPr/>
                              <p:nvPr/>
                            </p:nvSpPr>
                            <p:spPr>
                              <a:xfrm>
                                <a:off x="5447882" y="2071636"/>
                                <a:ext cx="663191" cy="562707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IN" b="1" dirty="0" smtClean="0"/>
                                  <a:t>D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7" name="Oval 6"/>
                              <p:cNvSpPr/>
                              <p:nvPr/>
                            </p:nvSpPr>
                            <p:spPr>
                              <a:xfrm>
                                <a:off x="5035899" y="3468357"/>
                                <a:ext cx="663191" cy="562707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IN" b="1" dirty="0" smtClean="0"/>
                                  <a:t>E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8" name="Oval 7"/>
                              <p:cNvSpPr/>
                              <p:nvPr/>
                            </p:nvSpPr>
                            <p:spPr>
                              <a:xfrm>
                                <a:off x="8080550" y="2051539"/>
                                <a:ext cx="663191" cy="562707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IN" b="1" dirty="0" smtClean="0"/>
                                  <a:t>F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10" name="Straight Connector 9"/>
                              <p:cNvCxnSpPr>
                                <a:stCxn id="3" idx="4"/>
                                <a:endCxn id="4" idx="0"/>
                              </p:cNvCxnSpPr>
                              <p:nvPr/>
                            </p:nvCxnSpPr>
                            <p:spPr>
                              <a:xfrm>
                                <a:off x="2491992" y="1637881"/>
                                <a:ext cx="1680" cy="113708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" name="Straight Connector 11"/>
                              <p:cNvCxnSpPr>
                                <a:stCxn id="3" idx="6"/>
                                <a:endCxn id="5" idx="2"/>
                              </p:cNvCxnSpPr>
                              <p:nvPr/>
                            </p:nvCxnSpPr>
                            <p:spPr>
                              <a:xfrm flipV="1">
                                <a:off x="2823587" y="1106993"/>
                                <a:ext cx="2162071" cy="249535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4" name="Straight Connector 13"/>
                              <p:cNvCxnSpPr>
                                <a:stCxn id="3" idx="5"/>
                                <a:endCxn id="6" idx="1"/>
                              </p:cNvCxnSpPr>
                              <p:nvPr/>
                            </p:nvCxnSpPr>
                            <p:spPr>
                              <a:xfrm>
                                <a:off x="2726465" y="1555475"/>
                                <a:ext cx="2818539" cy="598567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6" name="Straight Connector 15"/>
                              <p:cNvCxnSpPr>
                                <a:stCxn id="4" idx="6"/>
                                <a:endCxn id="6" idx="3"/>
                              </p:cNvCxnSpPr>
                              <p:nvPr/>
                            </p:nvCxnSpPr>
                            <p:spPr>
                              <a:xfrm flipV="1">
                                <a:off x="2825267" y="2551937"/>
                                <a:ext cx="2719737" cy="504383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" name="Straight Connector 17"/>
                              <p:cNvCxnSpPr>
                                <a:stCxn id="4" idx="5"/>
                                <a:endCxn id="7" idx="2"/>
                              </p:cNvCxnSpPr>
                              <p:nvPr/>
                            </p:nvCxnSpPr>
                            <p:spPr>
                              <a:xfrm>
                                <a:off x="2728145" y="3255267"/>
                                <a:ext cx="2307754" cy="494444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" name="Straight Connector 19"/>
                              <p:cNvCxnSpPr>
                                <a:stCxn id="5" idx="6"/>
                                <a:endCxn id="8" idx="1"/>
                              </p:cNvCxnSpPr>
                              <p:nvPr/>
                            </p:nvCxnSpPr>
                            <p:spPr>
                              <a:xfrm>
                                <a:off x="5648849" y="1106993"/>
                                <a:ext cx="2528823" cy="1026952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>
                                <a:stCxn id="7" idx="6"/>
                                <a:endCxn id="8" idx="3"/>
                              </p:cNvCxnSpPr>
                              <p:nvPr/>
                            </p:nvCxnSpPr>
                            <p:spPr>
                              <a:xfrm flipV="1">
                                <a:off x="5699090" y="2531840"/>
                                <a:ext cx="2478582" cy="1217871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4" name="Straight Connector 23"/>
                              <p:cNvCxnSpPr>
                                <a:stCxn id="5" idx="4"/>
                                <a:endCxn id="6" idx="0"/>
                              </p:cNvCxnSpPr>
                              <p:nvPr/>
                            </p:nvCxnSpPr>
                            <p:spPr>
                              <a:xfrm>
                                <a:off x="5317254" y="1388346"/>
                                <a:ext cx="462224" cy="68329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" name="Straight Connector 25"/>
                              <p:cNvCxnSpPr>
                                <a:stCxn id="7" idx="0"/>
                                <a:endCxn id="6" idx="4"/>
                              </p:cNvCxnSpPr>
                              <p:nvPr/>
                            </p:nvCxnSpPr>
                            <p:spPr>
                              <a:xfrm flipV="1">
                                <a:off x="5367495" y="2634343"/>
                                <a:ext cx="411983" cy="834014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33" name="TextBox 32"/>
                            <p:cNvSpPr txBox="1"/>
                            <p:nvPr/>
                          </p:nvSpPr>
                          <p:spPr>
                            <a:xfrm>
                              <a:off x="7124272" y="3145134"/>
                              <a:ext cx="35169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IN" dirty="0" smtClean="0"/>
                                <a:t>2</a:t>
                              </a:r>
                              <a:endParaRPr lang="en-US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5767744" y="1557495"/>
                          <a:ext cx="35169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5797890" y="2883877"/>
                        <a:ext cx="3516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IN" dirty="0" smtClean="0"/>
                          <a:t>3</a:t>
                        </a:r>
                        <a:endParaRPr lang="en-US" dirty="0"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BCF8A-B77F-44B3-95F9-35ED0BFC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16E27-457C-4462-99DB-7805850E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protocol.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support segmentation and reassembly.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is a simple protocol with minimum overhead. 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if a process wants to send small message and does not care much about reliability, it uses UDP.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 small message using UDP takes much less interaction between the sender and the receiver than using TCP.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22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5FF42-7D1E-43BA-82A1-B898E20D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Process-to-Process Communication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9DC49FA5-D95B-475E-9595-9858FA3CE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026216" y="1846263"/>
            <a:ext cx="819989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301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18685-4F0C-4056-88A8-99E8D393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81DF52AB-45AC-4C07-AC57-F881DC13AA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096963" y="1864600"/>
            <a:ext cx="10058400" cy="398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D96292-DA31-493A-B496-A3EC01245008}"/>
              </a:ext>
            </a:extLst>
          </p:cNvPr>
          <p:cNvSpPr txBox="1"/>
          <p:nvPr/>
        </p:nvSpPr>
        <p:spPr>
          <a:xfrm>
            <a:off x="8529404" y="5619818"/>
            <a:ext cx="333770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Ephemeral Port Numbers</a:t>
            </a:r>
          </a:p>
        </p:txBody>
      </p:sp>
    </p:spTree>
    <p:extLst>
      <p:ext uri="{BB962C8B-B14F-4D97-AF65-F5344CB8AC3E}">
        <p14:creationId xmlns:p14="http://schemas.microsoft.com/office/powerpoint/2010/main" xmlns="" val="8603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D89DB-3D45-4037-8E20-4C6234E5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IP addresses versus port numbers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6D6539D9-1709-469E-BB67-542947D54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711252" y="489832"/>
            <a:ext cx="6125315" cy="57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746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DB502-AB4E-4821-BCBC-243C06F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ICANN Port Number Ranges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xmlns="" id="{982DE1F0-A7C3-4246-BE23-50EB8A45F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6755" y="2300264"/>
            <a:ext cx="9259449" cy="20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16454F-43DD-495C-BDFD-4728C69FFDAE}"/>
              </a:ext>
            </a:extLst>
          </p:cNvPr>
          <p:cNvSpPr/>
          <p:nvPr/>
        </p:nvSpPr>
        <p:spPr>
          <a:xfrm>
            <a:off x="2105501" y="4868618"/>
            <a:ext cx="77411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The well-known port numbers are less than 1024.</a:t>
            </a:r>
          </a:p>
        </p:txBody>
      </p:sp>
    </p:spTree>
    <p:extLst>
      <p:ext uri="{BB962C8B-B14F-4D97-AF65-F5344CB8AC3E}">
        <p14:creationId xmlns:p14="http://schemas.microsoft.com/office/powerpoint/2010/main" xmlns="" val="40866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7785C-9F2E-4D96-91E5-3F7F4551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Ports used with UDP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xmlns="" id="{24F66EE4-EC45-4B25-A149-114C6DDD3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146" y="1737360"/>
            <a:ext cx="5836106" cy="480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518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B8BED-C5D1-45D8-9B5C-35D4A2A8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E858FC-0CF1-43C1-B814-90EC4B2F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an IP address and Port number is called a </a:t>
            </a:r>
            <a:r>
              <a:rPr lang="en-US" b="1" dirty="0"/>
              <a:t>socket address</a:t>
            </a:r>
            <a:r>
              <a:rPr lang="en-US" dirty="0"/>
              <a:t>.</a:t>
            </a:r>
          </a:p>
          <a:p>
            <a:r>
              <a:rPr lang="en-US" dirty="0"/>
              <a:t>The client socket address defines the client process and server socket address defines the server process.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A3B1374-4EC9-4E0D-AA67-8D3D6C5F2EF0}"/>
              </a:ext>
            </a:extLst>
          </p:cNvPr>
          <p:cNvGrpSpPr/>
          <p:nvPr/>
        </p:nvGrpSpPr>
        <p:grpSpPr>
          <a:xfrm>
            <a:off x="3404016" y="3156545"/>
            <a:ext cx="5383967" cy="3118634"/>
            <a:chOff x="3404016" y="3156545"/>
            <a:chExt cx="5383967" cy="3118634"/>
          </a:xfrm>
        </p:grpSpPr>
        <p:pic>
          <p:nvPicPr>
            <p:cNvPr id="4" name="Picture 10">
              <a:extLst>
                <a:ext uri="{FF2B5EF4-FFF2-40B4-BE49-F238E27FC236}">
                  <a16:creationId xmlns:a16="http://schemas.microsoft.com/office/drawing/2014/main" xmlns="" id="{BD188EF5-13C6-4C1A-9E0D-B8B967DBB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16" y="3156545"/>
              <a:ext cx="5383967" cy="311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297D1BE-E5B9-4ACD-9924-7057BDA99461}"/>
                </a:ext>
              </a:extLst>
            </p:cNvPr>
            <p:cNvSpPr txBox="1"/>
            <p:nvPr/>
          </p:nvSpPr>
          <p:spPr>
            <a:xfrm>
              <a:off x="7225259" y="3717561"/>
              <a:ext cx="1283730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B77FAC3-3251-4B8C-A368-7F7063FB3961}"/>
                </a:ext>
              </a:extLst>
            </p:cNvPr>
            <p:cNvSpPr txBox="1"/>
            <p:nvPr/>
          </p:nvSpPr>
          <p:spPr>
            <a:xfrm>
              <a:off x="7225259" y="5146587"/>
              <a:ext cx="128373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6915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psita_slid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Ipsita_slides" id="{09188A68-9CD9-4409-A1B8-64C6A8846A34}" vid="{93E296C1-4A24-4F14-AC31-A95F3BB44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9B4F19C1E70419FEA0D0C2ED29A9E" ma:contentTypeVersion="7" ma:contentTypeDescription="Create a new document." ma:contentTypeScope="" ma:versionID="c43b1b61c25e4cb8810a5e80d05ea1db">
  <xsd:schema xmlns:xsd="http://www.w3.org/2001/XMLSchema" xmlns:xs="http://www.w3.org/2001/XMLSchema" xmlns:p="http://schemas.microsoft.com/office/2006/metadata/properties" xmlns:ns2="f46d27d1-b37f-4a62-b949-dd682c2a184b" targetNamespace="http://schemas.microsoft.com/office/2006/metadata/properties" ma:root="true" ma:fieldsID="91925e11a5dc0a449e3aa8486d624322" ns2:_="">
    <xsd:import namespace="f46d27d1-b37f-4a62-b949-dd682c2a18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d27d1-b37f-4a62-b949-dd682c2a1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4FAA80-C088-4A33-AF5A-A00E6AFB71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46712-86E0-4385-A0D3-C571298B8C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6B9DCB-3398-4EB7-AE3A-91D56849F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6d27d1-b37f-4a62-b949-dd682c2a18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ThemeIpsita_slides</Template>
  <TotalTime>52724</TotalTime>
  <Words>665</Words>
  <Application>Microsoft Office PowerPoint</Application>
  <PresentationFormat>Custom</PresentationFormat>
  <Paragraphs>93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ThemeIpsita_slides</vt:lpstr>
      <vt:lpstr>User Datagram Protocol (UDP)</vt:lpstr>
      <vt:lpstr>Position of UDP in the TCP/IP protocol suite</vt:lpstr>
      <vt:lpstr>UDP</vt:lpstr>
      <vt:lpstr>Process-to-Process Communication</vt:lpstr>
      <vt:lpstr>Port Numbers</vt:lpstr>
      <vt:lpstr>IP addresses versus port numbers</vt:lpstr>
      <vt:lpstr>ICANN Port Number Ranges</vt:lpstr>
      <vt:lpstr>Well-known Ports used with UDP</vt:lpstr>
      <vt:lpstr>Socket Address</vt:lpstr>
      <vt:lpstr>User Datagram</vt:lpstr>
      <vt:lpstr>Checksum</vt:lpstr>
      <vt:lpstr>Questions</vt:lpstr>
      <vt:lpstr> Questions</vt:lpstr>
      <vt:lpstr>UDP Operation: Connectionless Service</vt:lpstr>
      <vt:lpstr>UDP Operation: Flow and Error Control</vt:lpstr>
      <vt:lpstr>UDP Operation: Encapsulation and Decapsulation</vt:lpstr>
      <vt:lpstr>Question</vt:lpstr>
      <vt:lpstr>Queueing</vt:lpstr>
      <vt:lpstr>Multiplexing and Demultiplexing</vt:lpstr>
      <vt:lpstr>Applications/Uses of UDP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SATYAJIT MAHAPATRA</cp:lastModifiedBy>
  <cp:revision>893</cp:revision>
  <dcterms:created xsi:type="dcterms:W3CDTF">2018-01-08T03:27:09Z</dcterms:created>
  <dcterms:modified xsi:type="dcterms:W3CDTF">2023-05-03T18:40:53Z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0x0101002499B4F19C1E70419FEA0D0C2ED29A9E</vt:lpwstr>
  </property>
</Properties>
</file>