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82.xml" ContentType="application/vnd.openxmlformats-officedocument.presentationml.slide+xml"/>
  <Override PartName="/ppt/slides/slide83.xml" ContentType="application/vnd.openxmlformats-officedocument.presentationml.slide+xml"/>
  <Override PartName="/ppt/presentation.xml" ContentType="application/vnd.openxmlformats-officedocument.presentationml.presentation.main+xml"/>
  <Override PartName="/ppt/slides/slide81.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9.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80.xml" ContentType="application/vnd.openxmlformats-officedocument.presentationml.slide+xml"/>
  <Override PartName="/ppt/slides/slide70.xml" ContentType="application/vnd.openxmlformats-officedocument.presentationml.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docProps/app.xml" ContentType="application/vnd.openxmlformats-officedocument.extended-properti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 id="2147483831" r:id="rId4"/>
  </p:sldMasterIdLst>
  <p:notesMasterIdLst>
    <p:notesMasterId r:id="rId88"/>
  </p:notesMasterIdLst>
  <p:sldIdLst>
    <p:sldId id="791" r:id="rId5"/>
    <p:sldId id="748" r:id="rId6"/>
    <p:sldId id="866" r:id="rId7"/>
    <p:sldId id="749" r:id="rId8"/>
    <p:sldId id="535" r:id="rId9"/>
    <p:sldId id="750" r:id="rId10"/>
    <p:sldId id="775" r:id="rId11"/>
    <p:sldId id="753" r:id="rId12"/>
    <p:sldId id="820" r:id="rId13"/>
    <p:sldId id="776" r:id="rId14"/>
    <p:sldId id="745" r:id="rId15"/>
    <p:sldId id="807" r:id="rId16"/>
    <p:sldId id="808" r:id="rId17"/>
    <p:sldId id="754" r:id="rId18"/>
    <p:sldId id="755" r:id="rId19"/>
    <p:sldId id="779" r:id="rId20"/>
    <p:sldId id="756" r:id="rId21"/>
    <p:sldId id="818" r:id="rId22"/>
    <p:sldId id="809" r:id="rId23"/>
    <p:sldId id="810" r:id="rId24"/>
    <p:sldId id="778" r:id="rId25"/>
    <p:sldId id="780" r:id="rId26"/>
    <p:sldId id="746" r:id="rId27"/>
    <p:sldId id="757" r:id="rId28"/>
    <p:sldId id="758" r:id="rId29"/>
    <p:sldId id="759" r:id="rId30"/>
    <p:sldId id="760" r:id="rId31"/>
    <p:sldId id="761" r:id="rId32"/>
    <p:sldId id="762" r:id="rId33"/>
    <p:sldId id="781" r:id="rId34"/>
    <p:sldId id="763" r:id="rId35"/>
    <p:sldId id="816" r:id="rId36"/>
    <p:sldId id="271" r:id="rId37"/>
    <p:sldId id="275" r:id="rId38"/>
    <p:sldId id="276" r:id="rId39"/>
    <p:sldId id="277" r:id="rId40"/>
    <p:sldId id="842" r:id="rId41"/>
    <p:sldId id="843" r:id="rId42"/>
    <p:sldId id="844" r:id="rId43"/>
    <p:sldId id="845" r:id="rId44"/>
    <p:sldId id="846" r:id="rId45"/>
    <p:sldId id="852" r:id="rId46"/>
    <p:sldId id="853" r:id="rId47"/>
    <p:sldId id="747" r:id="rId48"/>
    <p:sldId id="821" r:id="rId49"/>
    <p:sldId id="822" r:id="rId50"/>
    <p:sldId id="764" r:id="rId51"/>
    <p:sldId id="294" r:id="rId52"/>
    <p:sldId id="301" r:id="rId53"/>
    <p:sldId id="295" r:id="rId54"/>
    <p:sldId id="765" r:id="rId55"/>
    <p:sldId id="824" r:id="rId56"/>
    <p:sldId id="793" r:id="rId57"/>
    <p:sldId id="825" r:id="rId58"/>
    <p:sldId id="826" r:id="rId59"/>
    <p:sldId id="827" r:id="rId60"/>
    <p:sldId id="828" r:id="rId61"/>
    <p:sldId id="829" r:id="rId62"/>
    <p:sldId id="830" r:id="rId63"/>
    <p:sldId id="768" r:id="rId64"/>
    <p:sldId id="769" r:id="rId65"/>
    <p:sldId id="770" r:id="rId66"/>
    <p:sldId id="771" r:id="rId67"/>
    <p:sldId id="834" r:id="rId68"/>
    <p:sldId id="868" r:id="rId69"/>
    <p:sldId id="867" r:id="rId70"/>
    <p:sldId id="854" r:id="rId71"/>
    <p:sldId id="259" r:id="rId72"/>
    <p:sldId id="813" r:id="rId73"/>
    <p:sldId id="831" r:id="rId74"/>
    <p:sldId id="838" r:id="rId75"/>
    <p:sldId id="839" r:id="rId76"/>
    <p:sldId id="840" r:id="rId77"/>
    <p:sldId id="862" r:id="rId78"/>
    <p:sldId id="863" r:id="rId79"/>
    <p:sldId id="864" r:id="rId80"/>
    <p:sldId id="865" r:id="rId81"/>
    <p:sldId id="857" r:id="rId82"/>
    <p:sldId id="860" r:id="rId83"/>
    <p:sldId id="859" r:id="rId84"/>
    <p:sldId id="861" r:id="rId85"/>
    <p:sldId id="835" r:id="rId86"/>
    <p:sldId id="836" r:id="rId8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2727" autoAdjust="0"/>
  </p:normalViewPr>
  <p:slideViewPr>
    <p:cSldViewPr>
      <p:cViewPr varScale="1">
        <p:scale>
          <a:sx n="69" d="100"/>
          <a:sy n="69" d="100"/>
        </p:scale>
        <p:origin x="15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7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customXml" Target="../customXml/item3.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2.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xmlns="" id="{71AEF280-A4F9-4425-B63C-7053C3957F9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5219" name="Rectangle 3">
            <a:extLst>
              <a:ext uri="{FF2B5EF4-FFF2-40B4-BE49-F238E27FC236}">
                <a16:creationId xmlns:a16="http://schemas.microsoft.com/office/drawing/2014/main" xmlns="" id="{5071914B-D674-4F98-9049-B7A5D8E22C0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5221" name="Rectangle 5">
            <a:extLst>
              <a:ext uri="{FF2B5EF4-FFF2-40B4-BE49-F238E27FC236}">
                <a16:creationId xmlns:a16="http://schemas.microsoft.com/office/drawing/2014/main" xmlns="" id="{90053771-AA2C-4308-8797-FD2D111083F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05222" name="Rectangle 6">
            <a:extLst>
              <a:ext uri="{FF2B5EF4-FFF2-40B4-BE49-F238E27FC236}">
                <a16:creationId xmlns:a16="http://schemas.microsoft.com/office/drawing/2014/main" xmlns="" id="{4252795B-6631-43A6-A1DA-E20D7E1F599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5223" name="Rectangle 7">
            <a:extLst>
              <a:ext uri="{FF2B5EF4-FFF2-40B4-BE49-F238E27FC236}">
                <a16:creationId xmlns:a16="http://schemas.microsoft.com/office/drawing/2014/main" xmlns="" id="{8626FE5E-2770-4071-93F6-22706EB647B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FFCC19BA-F6AE-4757-BAAA-45EFA871A8AD}" type="slidenum">
              <a:rPr lang="en-US" altLang="en-US"/>
              <a:pPr>
                <a:defRPr/>
              </a:pPr>
              <a:t>‹#›</a:t>
            </a:fld>
            <a:endParaRPr lang="en-US" altLang="en-US"/>
          </a:p>
        </p:txBody>
      </p:sp>
    </p:spTree>
    <p:extLst>
      <p:ext uri="{BB962C8B-B14F-4D97-AF65-F5344CB8AC3E}">
        <p14:creationId xmlns:p14="http://schemas.microsoft.com/office/powerpoint/2010/main" val="2315180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5D898C3-7C3B-4212-AD72-FD0DB02A53FF}" type="slidenum">
              <a:rPr lang="en-US" altLang="en-US" sz="1200" b="0" smtClean="0">
                <a:latin typeface="Times New Roman" panose="02020603050405020304" pitchFamily="18" charset="0"/>
              </a:rPr>
              <a:pPr/>
              <a:t>1</a:t>
            </a:fld>
            <a:endParaRPr lang="en-US" altLang="en-US" sz="1200" b="0"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2808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10D8CBC-2B1A-45EC-B7D7-F800460087AB}"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56663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70868A-7CE1-4A77-8193-8CAA3C5DC958}"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9890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A466D9A-D0AE-4358-9A92-8248E42BF2D8}"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25888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AAEACDE-BD60-44B9-A8F1-3D70DB13546F}"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849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BAAEE56-8723-422D-A61F-E9782E5BC86D}"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99721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33981B9-51AA-4222-ACAC-9B5713EB8577}"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27035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31CD9BC-B26D-4495-A904-FF439F03E691}"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27883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14F8B54-7001-4B5F-A0CD-FFB2D64A3DC6}"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3966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3918A35-2DCF-403E-97C9-CCF811C04CF7}"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2916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45F9FE9-8B82-49AD-9961-61B03FDCB681}"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3865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D71DB8-6B23-405F-AC3A-CA1E585C3D24}"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00330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74140B-6FA8-4EB2-8699-4A42D6A066BC}"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98065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988186C-FD9C-4AAC-AC6B-65E9023D14F0}"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16584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739A151-DBAE-4345-A0F5-6C8F19844787}"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97276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C56870-06F9-4D9C-9DCA-9E0403238523}"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713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5EBA95D-49E9-45AF-A7E7-1211F059DB5B}"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3994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6C619F-5772-4C59-84FC-906182DC5441}"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97112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ChangeArrowheads="1" noTextEdit="1"/>
          </p:cNvSpPr>
          <p:nvPr>
            <p:ph type="sldImg"/>
          </p:nvPr>
        </p:nvSpPr>
        <p:spPr>
          <a:ln/>
        </p:spPr>
      </p:sp>
      <p:sp>
        <p:nvSpPr>
          <p:cNvPr id="72707" name="Notes Placeholder 2"/>
          <p:cNvSpPr>
            <a:spLocks noGrp="1" noChangeArrowheads="1"/>
          </p:cNvSpPr>
          <p:nvPr>
            <p:ph type="body" idx="1"/>
          </p:nvPr>
        </p:nvSpPr>
        <p:spPr>
          <a:noFill/>
        </p:spPr>
        <p:txBody>
          <a:bodyPr/>
          <a:lstStyle/>
          <a:p>
            <a:pPr eaLnBrk="1" hangingPunct="1">
              <a:spcBef>
                <a:spcPct val="0"/>
              </a:spcBef>
            </a:pPr>
            <a:r>
              <a:rPr lang="en-US" altLang="en-US" smtClean="0"/>
              <a:t>If Point A is the source and point B is the destination, then the delay is called an end to end delay.</a:t>
            </a:r>
            <a:endParaRPr lang="en-IN" altLang="en-US" smtClean="0"/>
          </a:p>
          <a:p>
            <a:endParaRPr lang="en-IN" altLang="en-US" smtClean="0"/>
          </a:p>
        </p:txBody>
      </p:sp>
      <p:sp>
        <p:nvSpPr>
          <p:cNvPr id="72708"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67E309C-863C-4455-8DBF-5B2515D0A0B4}" type="slidenum">
              <a:rPr lang="en-IN" altLang="en-US" sz="1200" b="0" smtClean="0">
                <a:latin typeface="Times New Roman" panose="02020603050405020304" pitchFamily="18" charset="0"/>
              </a:rPr>
              <a:pPr/>
              <a:t>33</a:t>
            </a:fld>
            <a:endParaRPr lang="en-IN" altLang="en-US" sz="1200" b="0" smtClean="0">
              <a:latin typeface="Times New Roman" panose="02020603050405020304" pitchFamily="18" charset="0"/>
            </a:endParaRPr>
          </a:p>
        </p:txBody>
      </p:sp>
    </p:spTree>
    <p:extLst>
      <p:ext uri="{BB962C8B-B14F-4D97-AF65-F5344CB8AC3E}">
        <p14:creationId xmlns:p14="http://schemas.microsoft.com/office/powerpoint/2010/main" val="151792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8C0E144-2373-41AA-B69A-B68696F9C51E}" type="slidenum">
              <a:rPr lang="en-US" altLang="en-US" sz="1200" b="0" smtClean="0">
                <a:latin typeface="Times New Roman" panose="02020603050405020304" pitchFamily="18" charset="0"/>
              </a:rPr>
              <a:pPr/>
              <a:t>44</a:t>
            </a:fld>
            <a:endParaRPr lang="en-US" altLang="en-US" sz="1200"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3159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ChangeArrowheads="1" noTextEdit="1"/>
          </p:cNvSpPr>
          <p:nvPr>
            <p:ph type="sldImg"/>
          </p:nvPr>
        </p:nvSpPr>
        <p:spPr>
          <a:ln/>
        </p:spPr>
      </p:sp>
      <p:sp>
        <p:nvSpPr>
          <p:cNvPr id="87043" name="Notes Placeholder 2"/>
          <p:cNvSpPr>
            <a:spLocks noGrp="1" noChangeArrowheads="1"/>
          </p:cNvSpPr>
          <p:nvPr>
            <p:ph type="body" idx="1"/>
          </p:nvPr>
        </p:nvSpPr>
        <p:spPr>
          <a:noFill/>
        </p:spPr>
        <p:txBody>
          <a:bodyPr/>
          <a:lstStyle/>
          <a:p>
            <a:r>
              <a:rPr lang="en-US" altLang="en-US" smtClean="0"/>
              <a:t>Space-Division Switch: paths in the circuit are separated from each other spatially.</a:t>
            </a:r>
          </a:p>
          <a:p>
            <a:endParaRPr lang="en-US" altLang="en-US" smtClean="0"/>
          </a:p>
          <a:p>
            <a:endParaRPr lang="en-IN" altLang="en-US" smtClean="0"/>
          </a:p>
        </p:txBody>
      </p:sp>
      <p:sp>
        <p:nvSpPr>
          <p:cNvPr id="87044"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F5A193C-9F45-4130-911D-8ED173C4E5DB}" type="slidenum">
              <a:rPr lang="en-US" altLang="en-US" sz="1200" b="0" smtClean="0">
                <a:latin typeface="Times New Roman" panose="02020603050405020304" pitchFamily="18" charset="0"/>
              </a:rPr>
              <a:pPr/>
              <a:t>45</a:t>
            </a:fld>
            <a:endParaRPr lang="en-US" altLang="en-US" sz="1200" b="0" smtClean="0">
              <a:latin typeface="Times New Roman" panose="02020603050405020304" pitchFamily="18" charset="0"/>
            </a:endParaRPr>
          </a:p>
        </p:txBody>
      </p:sp>
    </p:spTree>
    <p:extLst>
      <p:ext uri="{BB962C8B-B14F-4D97-AF65-F5344CB8AC3E}">
        <p14:creationId xmlns:p14="http://schemas.microsoft.com/office/powerpoint/2010/main" val="1043409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E2CF3FF-ED9E-43C2-8585-95B2B946ACD1}" type="slidenum">
              <a:rPr lang="en-US" altLang="en-US" sz="1200" b="0" smtClean="0">
                <a:latin typeface="Times New Roman" panose="02020603050405020304" pitchFamily="18" charset="0"/>
              </a:rPr>
              <a:pPr/>
              <a:t>47</a:t>
            </a:fld>
            <a:endParaRPr lang="en-US" altLang="en-US" sz="1200" b="0"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altLang="en-US" smtClean="0"/>
              <a:t>N input is connected m output using elctronic micro switches at  crosspoint.</a:t>
            </a:r>
          </a:p>
          <a:p>
            <a:pPr eaLnBrk="1" hangingPunct="1"/>
            <a:r>
              <a:rPr lang="en-US" altLang="en-US" smtClean="0"/>
              <a:t>Major  limitation  to add a new port, number of crosspints required is very high.</a:t>
            </a:r>
          </a:p>
          <a:p>
            <a:pPr eaLnBrk="1" hangingPunct="1"/>
            <a:r>
              <a:rPr lang="en-US" altLang="en-US" smtClean="0"/>
              <a:t>Adv</a:t>
            </a:r>
          </a:p>
          <a:p>
            <a:pPr eaLnBrk="1" hangingPunct="1"/>
            <a:r>
              <a:rPr lang="en-US" altLang="en-US" smtClean="0"/>
              <a:t>Non blocking</a:t>
            </a:r>
          </a:p>
          <a:p>
            <a:pPr eaLnBrk="1" hangingPunct="1"/>
            <a:r>
              <a:rPr lang="en-US" altLang="en-US" smtClean="0"/>
              <a:t>At a time only one connection or path is active</a:t>
            </a:r>
          </a:p>
          <a:p>
            <a:pPr eaLnBrk="1" hangingPunct="1"/>
            <a:r>
              <a:rPr lang="en-US" altLang="en-US" smtClean="0"/>
              <a:t>N*m crosspints=1000*1000 requires switch with 1000000 crosspint.</a:t>
            </a:r>
          </a:p>
          <a:p>
            <a:pPr eaLnBrk="1" hangingPunct="1"/>
            <a:r>
              <a:rPr lang="en-US" altLang="en-US" smtClean="0"/>
              <a:t>Such a switch is inefficient  because fewer than 25% of crosspints are in use, at any given time.</a:t>
            </a:r>
          </a:p>
        </p:txBody>
      </p:sp>
    </p:spTree>
    <p:extLst>
      <p:ext uri="{BB962C8B-B14F-4D97-AF65-F5344CB8AC3E}">
        <p14:creationId xmlns:p14="http://schemas.microsoft.com/office/powerpoint/2010/main" val="295273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D71DB8-6B23-405F-AC3A-CA1E585C3D24}"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4117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B892025-8199-49BD-8E90-501EE75DA139}" type="slidenum">
              <a:rPr lang="en-US" altLang="en-US" sz="1200" b="0" smtClean="0">
                <a:latin typeface="Times New Roman" panose="02020603050405020304" pitchFamily="18" charset="0"/>
              </a:rPr>
              <a:pPr/>
              <a:t>48</a:t>
            </a:fld>
            <a:endParaRPr lang="en-US" altLang="en-US" sz="1200" b="0" smtClean="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xfrm>
            <a:off x="1133475" y="673100"/>
            <a:ext cx="4591050" cy="3443288"/>
          </a:xfrm>
          <a:ln w="12700" cap="flat">
            <a:solidFill>
              <a:schemeClr val="tx1"/>
            </a:solidFill>
          </a:ln>
        </p:spPr>
      </p:sp>
      <p:sp>
        <p:nvSpPr>
          <p:cNvPr id="92164" name="Rectangle 3"/>
          <p:cNvSpPr>
            <a:spLocks noGrp="1" noChangeArrowheads="1"/>
          </p:cNvSpPr>
          <p:nvPr>
            <p:ph type="body" idx="1"/>
          </p:nvPr>
        </p:nvSpPr>
        <p:spPr>
          <a:xfrm>
            <a:off x="885825" y="4346575"/>
            <a:ext cx="5086350" cy="412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354413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E3D049D-BBED-4792-A87D-8B5601C3DC92}" type="slidenum">
              <a:rPr lang="en-US" altLang="en-US" sz="1200" b="0" smtClean="0">
                <a:latin typeface="Times New Roman" panose="02020603050405020304" pitchFamily="18" charset="0"/>
              </a:rPr>
              <a:pPr/>
              <a:t>49</a:t>
            </a:fld>
            <a:endParaRPr lang="en-US" altLang="en-US" sz="1200" b="0"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xfrm>
            <a:off x="1133475" y="673100"/>
            <a:ext cx="4591050" cy="3443288"/>
          </a:xfrm>
          <a:ln w="12700" cap="flat">
            <a:solidFill>
              <a:schemeClr val="tx1"/>
            </a:solidFill>
          </a:ln>
        </p:spPr>
      </p:sp>
      <p:sp>
        <p:nvSpPr>
          <p:cNvPr id="94212" name="Rectangle 3"/>
          <p:cNvSpPr>
            <a:spLocks noGrp="1" noChangeArrowheads="1"/>
          </p:cNvSpPr>
          <p:nvPr>
            <p:ph type="body" idx="1"/>
          </p:nvPr>
        </p:nvSpPr>
        <p:spPr>
          <a:xfrm>
            <a:off x="885825" y="4346575"/>
            <a:ext cx="5086350" cy="412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918235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A9AB8B2-6FB4-44AC-8F59-B52941E1AC67}" type="slidenum">
              <a:rPr lang="en-US" altLang="en-US" sz="1200" b="0" smtClean="0">
                <a:latin typeface="Times New Roman" panose="02020603050405020304" pitchFamily="18" charset="0"/>
              </a:rPr>
              <a:pPr/>
              <a:t>50</a:t>
            </a:fld>
            <a:endParaRPr lang="en-US" altLang="en-US" sz="1200" b="0" smtClean="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xfrm>
            <a:off x="1133475" y="673100"/>
            <a:ext cx="4591050" cy="3443288"/>
          </a:xfrm>
          <a:ln w="12700" cap="flat">
            <a:solidFill>
              <a:schemeClr val="tx1"/>
            </a:solidFill>
          </a:ln>
        </p:spPr>
      </p:sp>
      <p:sp>
        <p:nvSpPr>
          <p:cNvPr id="96260" name="Rectangle 3"/>
          <p:cNvSpPr>
            <a:spLocks noGrp="1" noChangeArrowheads="1"/>
          </p:cNvSpPr>
          <p:nvPr>
            <p:ph type="body" idx="1"/>
          </p:nvPr>
        </p:nvSpPr>
        <p:spPr>
          <a:xfrm>
            <a:off x="885825" y="4346575"/>
            <a:ext cx="5086350" cy="412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89334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9DF71DD-AA42-4142-9130-E29CE7997E47}" type="slidenum">
              <a:rPr lang="en-US" altLang="en-US" sz="1200" b="0" smtClean="0">
                <a:latin typeface="Times New Roman" panose="02020603050405020304" pitchFamily="18" charset="0"/>
              </a:rPr>
              <a:pPr/>
              <a:t>51</a:t>
            </a:fld>
            <a:endParaRPr lang="en-US" altLang="en-US" sz="1200" b="0"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06174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ChangeArrowheads="1" noTextEdit="1"/>
          </p:cNvSpPr>
          <p:nvPr>
            <p:ph type="sldImg"/>
          </p:nvPr>
        </p:nvSpPr>
        <p:spPr>
          <a:ln/>
        </p:spPr>
      </p:sp>
      <p:sp>
        <p:nvSpPr>
          <p:cNvPr id="105475" name="Notes Placeholder 2"/>
          <p:cNvSpPr>
            <a:spLocks noGrp="1" noChangeArrowheads="1"/>
          </p:cNvSpPr>
          <p:nvPr>
            <p:ph type="body" idx="1"/>
          </p:nvPr>
        </p:nvSpPr>
        <p:spPr>
          <a:noFill/>
        </p:spPr>
        <p:txBody>
          <a:bodyPr/>
          <a:lstStyle/>
          <a:p>
            <a:pPr eaLnBrk="1" hangingPunct="1"/>
            <a:r>
              <a:rPr lang="en-US" altLang="en-US" i="1" smtClean="0"/>
              <a:t>Blocking </a:t>
            </a:r>
            <a:r>
              <a:rPr lang="en-US" altLang="en-US" smtClean="0"/>
              <a:t>refers to times when one input cannot be connected to an output because there is no path available between</a:t>
            </a:r>
          </a:p>
          <a:p>
            <a:pPr eaLnBrk="1" hangingPunct="1"/>
            <a:r>
              <a:rPr lang="en-US" altLang="en-US" smtClean="0"/>
              <a:t>them—all the possible intermediate switches are occupied.</a:t>
            </a:r>
          </a:p>
          <a:p>
            <a:pPr eaLnBrk="1" hangingPunct="1"/>
            <a:r>
              <a:rPr lang="en-US" altLang="en-US" smtClean="0"/>
              <a:t>The whole idea of multistage switching is to </a:t>
            </a:r>
            <a:r>
              <a:rPr lang="en-US" altLang="en-US" b="1" smtClean="0"/>
              <a:t>share the crosspoints in</a:t>
            </a:r>
          </a:p>
          <a:p>
            <a:pPr eaLnBrk="1" hangingPunct="1"/>
            <a:r>
              <a:rPr lang="en-US" altLang="en-US" smtClean="0"/>
              <a:t>the </a:t>
            </a:r>
            <a:r>
              <a:rPr lang="en-US" altLang="en-US" b="1" smtClean="0"/>
              <a:t>middle-stage crossbars</a:t>
            </a:r>
            <a:r>
              <a:rPr lang="en-US" altLang="en-US" smtClean="0"/>
              <a:t>. </a:t>
            </a:r>
            <a:r>
              <a:rPr lang="en-US" altLang="en-US" b="1" smtClean="0"/>
              <a:t>Sharing can cause a lack of availability </a:t>
            </a:r>
            <a:r>
              <a:rPr lang="en-US" altLang="en-US" smtClean="0"/>
              <a:t>if the resources are</a:t>
            </a:r>
          </a:p>
          <a:p>
            <a:pPr eaLnBrk="1" hangingPunct="1"/>
            <a:r>
              <a:rPr lang="en-US" altLang="en-US" smtClean="0"/>
              <a:t>limited and </a:t>
            </a:r>
            <a:r>
              <a:rPr lang="en-US" altLang="en-US" b="1" smtClean="0"/>
              <a:t>all users want a connection at the same time</a:t>
            </a:r>
            <a:endParaRPr lang="en-IN" altLang="en-US" b="1" smtClean="0"/>
          </a:p>
          <a:p>
            <a:pPr eaLnBrk="1" hangingPunct="1"/>
            <a:endParaRPr lang="en-IN" altLang="en-US" smtClean="0"/>
          </a:p>
        </p:txBody>
      </p:sp>
      <p:sp>
        <p:nvSpPr>
          <p:cNvPr id="105476"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A6DC122-FE1C-4E2D-8CA1-D8E63A88015A}" type="slidenum">
              <a:rPr lang="en-US" altLang="en-US" sz="1200" b="0" smtClean="0">
                <a:latin typeface="Times New Roman" panose="02020603050405020304" pitchFamily="18" charset="0"/>
              </a:rPr>
              <a:pPr/>
              <a:t>57</a:t>
            </a:fld>
            <a:endParaRPr lang="en-US" altLang="en-US" sz="1200" b="0" smtClean="0">
              <a:latin typeface="Times New Roman" panose="02020603050405020304" pitchFamily="18" charset="0"/>
            </a:endParaRPr>
          </a:p>
        </p:txBody>
      </p:sp>
    </p:spTree>
    <p:extLst>
      <p:ext uri="{BB962C8B-B14F-4D97-AF65-F5344CB8AC3E}">
        <p14:creationId xmlns:p14="http://schemas.microsoft.com/office/powerpoint/2010/main" val="3491127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F143E0B-EF16-43B9-A846-7FDC14F8B243}" type="slidenum">
              <a:rPr lang="en-US" altLang="en-US" sz="1200" b="0" smtClean="0">
                <a:latin typeface="Times New Roman" panose="02020603050405020304" pitchFamily="18" charset="0"/>
              </a:rPr>
              <a:pPr/>
              <a:t>60</a:t>
            </a:fld>
            <a:endParaRPr lang="en-US" altLang="en-US" sz="1200" b="0"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334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0896C64-82E8-48D7-93A3-9D79025A4B2F}" type="slidenum">
              <a:rPr lang="en-US" altLang="en-US" sz="1200" b="0" smtClean="0">
                <a:latin typeface="Times New Roman" panose="02020603050405020304" pitchFamily="18" charset="0"/>
              </a:rPr>
              <a:pPr/>
              <a:t>61</a:t>
            </a:fld>
            <a:endParaRPr lang="en-US" altLang="en-US" sz="1200" b="0" smtClean="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70620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C61B777-D4D6-49CD-98F2-1AF70E264C78}" type="slidenum">
              <a:rPr lang="en-US" altLang="en-US" sz="1200" b="0" smtClean="0">
                <a:latin typeface="Times New Roman" panose="02020603050405020304" pitchFamily="18" charset="0"/>
              </a:rPr>
              <a:pPr/>
              <a:t>62</a:t>
            </a:fld>
            <a:endParaRPr lang="en-US" altLang="en-US" sz="1200" b="0" smtClean="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887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98DB2E4-3984-4486-8B8D-F08ECA85727B}" type="slidenum">
              <a:rPr lang="en-US" altLang="en-US" sz="1200" b="0" smtClean="0">
                <a:latin typeface="Times New Roman" panose="02020603050405020304" pitchFamily="18" charset="0"/>
              </a:rPr>
              <a:pPr/>
              <a:t>63</a:t>
            </a:fld>
            <a:endParaRPr lang="en-US" altLang="en-US" sz="1200" b="0" smtClean="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84245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320C48-41B9-44FC-8DEA-D34741001DD3}" type="slidenum">
              <a:rPr lang="en-US" altLang="en-US" sz="1200" b="0" smtClean="0">
                <a:latin typeface="Times New Roman" panose="02020603050405020304" pitchFamily="18" charset="0"/>
              </a:rPr>
              <a:pPr/>
              <a:t>64</a:t>
            </a:fld>
            <a:endParaRPr lang="en-US" altLang="en-US" sz="1200" b="0"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6483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566FA68-24C0-461D-BB2A-8C683FCF765F}"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04916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320C48-41B9-44FC-8DEA-D34741001DD3}" type="slidenum">
              <a:rPr lang="en-US" altLang="en-US" sz="1200" b="0" smtClean="0">
                <a:latin typeface="Times New Roman" panose="02020603050405020304" pitchFamily="18" charset="0"/>
              </a:rPr>
              <a:pPr/>
              <a:t>65</a:t>
            </a:fld>
            <a:endParaRPr lang="en-US" altLang="en-US" sz="1200" b="0"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05212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320C48-41B9-44FC-8DEA-D34741001DD3}" type="slidenum">
              <a:rPr lang="en-US" altLang="en-US" sz="1200" b="0" smtClean="0">
                <a:latin typeface="Times New Roman" panose="02020603050405020304" pitchFamily="18" charset="0"/>
              </a:rPr>
              <a:pPr/>
              <a:t>66</a:t>
            </a:fld>
            <a:endParaRPr lang="en-US" altLang="en-US" sz="1200" b="0"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489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ChangeArrowheads="1" noTextEdit="1"/>
          </p:cNvSpPr>
          <p:nvPr>
            <p:ph type="sldImg"/>
          </p:nvPr>
        </p:nvSpPr>
        <p:spPr>
          <a:ln/>
        </p:spPr>
      </p:sp>
      <p:sp>
        <p:nvSpPr>
          <p:cNvPr id="136195" name="Notes Placeholder 2"/>
          <p:cNvSpPr>
            <a:spLocks noGrp="1" noChangeArrowheads="1"/>
          </p:cNvSpPr>
          <p:nvPr>
            <p:ph type="body" idx="1"/>
          </p:nvPr>
        </p:nvSpPr>
        <p:spPr>
          <a:noFill/>
        </p:spPr>
        <p:txBody>
          <a:bodyPr/>
          <a:lstStyle/>
          <a:p>
            <a:r>
              <a:rPr lang="en-US" altLang="en-US" smtClean="0"/>
              <a:t>1</a:t>
            </a:r>
            <a:r>
              <a:rPr lang="en-US" altLang="en-US" baseline="30000" smtClean="0"/>
              <a:t>st</a:t>
            </a:r>
            <a:r>
              <a:rPr lang="en-US" altLang="en-US" smtClean="0"/>
              <a:t> =59+tfr</a:t>
            </a:r>
          </a:p>
          <a:p>
            <a:r>
              <a:rPr lang="en-US" altLang="en-US" smtClean="0"/>
              <a:t>2nd =91.5+tfr</a:t>
            </a:r>
          </a:p>
          <a:p>
            <a:r>
              <a:rPr lang="en-US" altLang="en-US" smtClean="0"/>
              <a:t>3</a:t>
            </a:r>
            <a:r>
              <a:rPr lang="en-US" altLang="en-US" baseline="30000" smtClean="0"/>
              <a:t>rd</a:t>
            </a:r>
            <a:r>
              <a:rPr lang="en-US" altLang="en-US" smtClean="0"/>
              <a:t>=140</a:t>
            </a:r>
          </a:p>
          <a:p>
            <a:r>
              <a:rPr lang="en-US" altLang="en-US" smtClean="0"/>
              <a:t>4</a:t>
            </a:r>
            <a:r>
              <a:rPr lang="en-US" altLang="en-US" baseline="30000" smtClean="0"/>
              <a:t>th</a:t>
            </a:r>
            <a:r>
              <a:rPr lang="en-US" altLang="en-US" smtClean="0"/>
              <a:t>=81</a:t>
            </a:r>
          </a:p>
          <a:p>
            <a:r>
              <a:rPr lang="en-US" altLang="en-US" smtClean="0"/>
              <a:t>5</a:t>
            </a:r>
            <a:r>
              <a:rPr lang="en-US" altLang="en-US" baseline="30000" smtClean="0"/>
              <a:t>th</a:t>
            </a:r>
            <a:r>
              <a:rPr lang="en-US" altLang="en-US" smtClean="0"/>
              <a:t> =103.5</a:t>
            </a:r>
          </a:p>
          <a:p>
            <a:r>
              <a:rPr lang="en-US" altLang="en-US" smtClean="0"/>
              <a:t>Order </a:t>
            </a:r>
            <a:r>
              <a:rPr lang="en-US" altLang="en-US" smtClean="0">
                <a:sym typeface="Wingdings" panose="05000000000000000000" pitchFamily="2" charset="2"/>
              </a:rPr>
              <a:t> 1,4,2,5,3</a:t>
            </a:r>
            <a:endParaRPr lang="en-IN" altLang="en-US" smtClean="0"/>
          </a:p>
        </p:txBody>
      </p:sp>
      <p:sp>
        <p:nvSpPr>
          <p:cNvPr id="136196"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FE62D78-C7C9-4DE9-B23E-754BFD29A516}" type="slidenum">
              <a:rPr lang="en-US" altLang="en-US" sz="1200" b="0" smtClean="0">
                <a:latin typeface="Times New Roman" panose="02020603050405020304" pitchFamily="18" charset="0"/>
              </a:rPr>
              <a:pPr/>
              <a:t>82</a:t>
            </a:fld>
            <a:endParaRPr lang="en-US" altLang="en-US" sz="1200" b="0" smtClean="0">
              <a:latin typeface="Times New Roman" panose="02020603050405020304" pitchFamily="18" charset="0"/>
            </a:endParaRPr>
          </a:p>
        </p:txBody>
      </p:sp>
    </p:spTree>
    <p:extLst>
      <p:ext uri="{BB962C8B-B14F-4D97-AF65-F5344CB8AC3E}">
        <p14:creationId xmlns:p14="http://schemas.microsoft.com/office/powerpoint/2010/main" val="882348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ChangeArrowheads="1" noTextEdit="1"/>
          </p:cNvSpPr>
          <p:nvPr>
            <p:ph type="sldImg"/>
          </p:nvPr>
        </p:nvSpPr>
        <p:spPr>
          <a:ln/>
        </p:spPr>
      </p:sp>
      <p:sp>
        <p:nvSpPr>
          <p:cNvPr id="138243" name="Notes Placeholder 2"/>
          <p:cNvSpPr>
            <a:spLocks noGrp="1" noChangeArrowheads="1"/>
          </p:cNvSpPr>
          <p:nvPr>
            <p:ph type="body" idx="1"/>
          </p:nvPr>
        </p:nvSpPr>
        <p:spPr>
          <a:noFill/>
        </p:spPr>
        <p:txBody>
          <a:bodyPr/>
          <a:lstStyle/>
          <a:p>
            <a:r>
              <a:rPr lang="en-US" altLang="en-US" smtClean="0"/>
              <a:t>1</a:t>
            </a:r>
            <a:r>
              <a:rPr lang="en-US" altLang="en-US" baseline="30000" smtClean="0"/>
              <a:t>st</a:t>
            </a:r>
            <a:r>
              <a:rPr lang="en-US" altLang="en-US" smtClean="0"/>
              <a:t> =59+tfr</a:t>
            </a:r>
          </a:p>
          <a:p>
            <a:r>
              <a:rPr lang="en-US" altLang="en-US" smtClean="0"/>
              <a:t>2nd =91.5+tfr</a:t>
            </a:r>
          </a:p>
          <a:p>
            <a:r>
              <a:rPr lang="en-US" altLang="en-US" smtClean="0"/>
              <a:t>3</a:t>
            </a:r>
            <a:r>
              <a:rPr lang="en-US" altLang="en-US" baseline="30000" smtClean="0"/>
              <a:t>rd</a:t>
            </a:r>
            <a:r>
              <a:rPr lang="en-US" altLang="en-US" smtClean="0"/>
              <a:t>=140</a:t>
            </a:r>
          </a:p>
          <a:p>
            <a:r>
              <a:rPr lang="en-US" altLang="en-US" smtClean="0"/>
              <a:t>4</a:t>
            </a:r>
            <a:r>
              <a:rPr lang="en-US" altLang="en-US" baseline="30000" smtClean="0"/>
              <a:t>th</a:t>
            </a:r>
            <a:r>
              <a:rPr lang="en-US" altLang="en-US" smtClean="0"/>
              <a:t>=81</a:t>
            </a:r>
          </a:p>
          <a:p>
            <a:r>
              <a:rPr lang="en-US" altLang="en-US" smtClean="0"/>
              <a:t>5</a:t>
            </a:r>
            <a:r>
              <a:rPr lang="en-US" altLang="en-US" baseline="30000" smtClean="0"/>
              <a:t>th</a:t>
            </a:r>
            <a:r>
              <a:rPr lang="en-US" altLang="en-US" smtClean="0"/>
              <a:t> =103.5</a:t>
            </a:r>
          </a:p>
          <a:p>
            <a:r>
              <a:rPr lang="en-US" altLang="en-US" smtClean="0"/>
              <a:t>Order </a:t>
            </a:r>
            <a:r>
              <a:rPr lang="en-US" altLang="en-US" smtClean="0">
                <a:sym typeface="Wingdings" panose="05000000000000000000" pitchFamily="2" charset="2"/>
              </a:rPr>
              <a:t> 1,4,2,5,3</a:t>
            </a:r>
            <a:endParaRPr lang="en-IN" altLang="en-US" smtClean="0"/>
          </a:p>
        </p:txBody>
      </p:sp>
      <p:sp>
        <p:nvSpPr>
          <p:cNvPr id="138244"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B35B509-5A86-4131-AE6E-F3598A8181B3}" type="slidenum">
              <a:rPr lang="en-US" altLang="en-US" sz="1200" b="0" smtClean="0">
                <a:latin typeface="Times New Roman" panose="02020603050405020304" pitchFamily="18" charset="0"/>
              </a:rPr>
              <a:pPr/>
              <a:t>83</a:t>
            </a:fld>
            <a:endParaRPr lang="en-US" altLang="en-US" sz="1200" b="0" smtClean="0">
              <a:latin typeface="Times New Roman" panose="02020603050405020304" pitchFamily="18" charset="0"/>
            </a:endParaRPr>
          </a:p>
        </p:txBody>
      </p:sp>
    </p:spTree>
    <p:extLst>
      <p:ext uri="{BB962C8B-B14F-4D97-AF65-F5344CB8AC3E}">
        <p14:creationId xmlns:p14="http://schemas.microsoft.com/office/powerpoint/2010/main" val="276064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92F1E84-1658-437D-82FD-AB46DBB02F37}"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853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F1399E6-9F62-4217-96C0-BB9884E9E2A3}"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altLang="en-US" smtClean="0"/>
              <a:t>1.Phy layer</a:t>
            </a:r>
          </a:p>
          <a:p>
            <a:pPr eaLnBrk="1" hangingPunct="1"/>
            <a:r>
              <a:rPr lang="en-US" altLang="en-US" smtClean="0"/>
              <a:t>2. </a:t>
            </a:r>
          </a:p>
        </p:txBody>
      </p:sp>
    </p:spTree>
    <p:extLst>
      <p:ext uri="{BB962C8B-B14F-4D97-AF65-F5344CB8AC3E}">
        <p14:creationId xmlns:p14="http://schemas.microsoft.com/office/powerpoint/2010/main" val="290459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A0A2751-9444-4CA0-99B1-9335F5D925EF}"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0844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FFF0088-5DAF-47F5-BA9E-1A5FA015A790}"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57333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F3EB5C-5502-4C5E-8346-B624BBCE47CA}"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1870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xmlns="" id="{22572975-2338-41DC-97F0-8BE34593194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sp>
            <p:nvSpPr>
              <p:cNvPr id="13" name="Rectangle 5">
                <a:extLst>
                  <a:ext uri="{FF2B5EF4-FFF2-40B4-BE49-F238E27FC236}">
                    <a16:creationId xmlns:a16="http://schemas.microsoft.com/office/drawing/2014/main" xmlns="" id="{17521180-4A7C-4DA5-9BAB-E843E54F796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xmlns="" id="{3264781B-4888-47E1-961D-AF9C290428C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sp>
            <p:nvSpPr>
              <p:cNvPr id="11" name="Rectangle 8">
                <a:extLst>
                  <a:ext uri="{FF2B5EF4-FFF2-40B4-BE49-F238E27FC236}">
                    <a16:creationId xmlns:a16="http://schemas.microsoft.com/office/drawing/2014/main" xmlns="" id="{98136056-C5F7-491F-9EDD-4C763BA755BA}"/>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grpSp>
        <p:sp>
          <p:nvSpPr>
            <p:cNvPr id="7" name="Rectangle 9">
              <a:extLst>
                <a:ext uri="{FF2B5EF4-FFF2-40B4-BE49-F238E27FC236}">
                  <a16:creationId xmlns:a16="http://schemas.microsoft.com/office/drawing/2014/main" xmlns="" id="{98D783E6-2E7A-403E-B04E-977C1096565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sp>
          <p:nvSpPr>
            <p:cNvPr id="8" name="Rectangle 10">
              <a:extLst>
                <a:ext uri="{FF2B5EF4-FFF2-40B4-BE49-F238E27FC236}">
                  <a16:creationId xmlns:a16="http://schemas.microsoft.com/office/drawing/2014/main" xmlns="" id="{A24B4661-00B1-42B1-B60E-49FB22147951}"/>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sp>
          <p:nvSpPr>
            <p:cNvPr id="9" name="Rectangle 11">
              <a:extLst>
                <a:ext uri="{FF2B5EF4-FFF2-40B4-BE49-F238E27FC236}">
                  <a16:creationId xmlns:a16="http://schemas.microsoft.com/office/drawing/2014/main" xmlns="" id="{7CDA53A8-FA57-400E-B410-0D564E54B2D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IN" altLang="en-US"/>
            </a:p>
          </p:txBody>
        </p:sp>
      </p:grpSp>
      <p:sp>
        <p:nvSpPr>
          <p:cNvPr id="14" name="Text Box 17">
            <a:extLst>
              <a:ext uri="{FF2B5EF4-FFF2-40B4-BE49-F238E27FC236}">
                <a16:creationId xmlns:a16="http://schemas.microsoft.com/office/drawing/2014/main" xmlns="" id="{50036A7F-67E0-4E0C-85F3-89F588CDC12C}"/>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a:extLst>
              <a:ext uri="{FF2B5EF4-FFF2-40B4-BE49-F238E27FC236}">
                <a16:creationId xmlns:a16="http://schemas.microsoft.com/office/drawing/2014/main" xmlns="" id="{640C6D1D-24A2-45DE-BF0E-232ABAAD1C27}"/>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xmlns="" id="{A6E5A0C7-E54A-4121-ADCC-78C34E40106B}"/>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xmlns="" id="{D3FAA124-5872-4956-99F2-8A6844572FA3}"/>
              </a:ext>
            </a:extLst>
          </p:cNvPr>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6">
            <a:extLst>
              <a:ext uri="{FF2B5EF4-FFF2-40B4-BE49-F238E27FC236}">
                <a16:creationId xmlns:a16="http://schemas.microsoft.com/office/drawing/2014/main" xmlns="" id="{56C37409-958C-4A5C-A015-12ACC4F0C327}"/>
              </a:ext>
            </a:extLst>
          </p:cNvPr>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146D2DF5-036E-41CF-851E-9F44DB9B5B34}" type="slidenum">
              <a:rPr lang="en-US" altLang="en-US"/>
              <a:pPr>
                <a:defRPr/>
              </a:pPr>
              <a:t>‹#›</a:t>
            </a:fld>
            <a:endParaRPr lang="en-US" altLang="en-US"/>
          </a:p>
        </p:txBody>
      </p:sp>
    </p:spTree>
    <p:extLst>
      <p:ext uri="{BB962C8B-B14F-4D97-AF65-F5344CB8AC3E}">
        <p14:creationId xmlns:p14="http://schemas.microsoft.com/office/powerpoint/2010/main" val="316054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90D86090-3B7B-4E8C-8873-43D0B93B9CE1}" type="slidenum">
              <a:rPr lang="en-US" altLang="en-US"/>
              <a:pPr>
                <a:defRPr/>
              </a:pPr>
              <a:t>‹#›</a:t>
            </a:fld>
            <a:endParaRPr lang="en-US" altLang="en-US"/>
          </a:p>
        </p:txBody>
      </p:sp>
    </p:spTree>
    <p:extLst>
      <p:ext uri="{BB962C8B-B14F-4D97-AF65-F5344CB8AC3E}">
        <p14:creationId xmlns:p14="http://schemas.microsoft.com/office/powerpoint/2010/main" val="144091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DD91274C-E727-4897-BAD2-46B81CCB7F41}" type="slidenum">
              <a:rPr lang="en-US" altLang="en-US"/>
              <a:pPr>
                <a:defRPr/>
              </a:pPr>
              <a:t>‹#›</a:t>
            </a:fld>
            <a:endParaRPr lang="en-US" altLang="en-US"/>
          </a:p>
        </p:txBody>
      </p:sp>
    </p:spTree>
    <p:extLst>
      <p:ext uri="{BB962C8B-B14F-4D97-AF65-F5344CB8AC3E}">
        <p14:creationId xmlns:p14="http://schemas.microsoft.com/office/powerpoint/2010/main" val="269914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7ED74FF4-9294-488E-B8E8-184EA88F1B21}" type="slidenum">
              <a:rPr lang="en-US" altLang="en-US"/>
              <a:pPr>
                <a:defRPr/>
              </a:pPr>
              <a:t>‹#›</a:t>
            </a:fld>
            <a:endParaRPr lang="en-US" altLang="en-US"/>
          </a:p>
        </p:txBody>
      </p:sp>
    </p:spTree>
    <p:extLst>
      <p:ext uri="{BB962C8B-B14F-4D97-AF65-F5344CB8AC3E}">
        <p14:creationId xmlns:p14="http://schemas.microsoft.com/office/powerpoint/2010/main" val="2029431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6DD13204-D4BE-46F0-811E-726D238C1993}" type="slidenum">
              <a:rPr lang="en-US" altLang="en-US"/>
              <a:pPr>
                <a:defRPr/>
              </a:pPr>
              <a:t>‹#›</a:t>
            </a:fld>
            <a:endParaRPr lang="en-US" altLang="en-US"/>
          </a:p>
        </p:txBody>
      </p:sp>
    </p:spTree>
    <p:extLst>
      <p:ext uri="{BB962C8B-B14F-4D97-AF65-F5344CB8AC3E}">
        <p14:creationId xmlns:p14="http://schemas.microsoft.com/office/powerpoint/2010/main" val="995879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52AF3544-78C0-4531-9DAE-4CB0E7FCD3D7}" type="slidenum">
              <a:rPr lang="en-US" altLang="en-US"/>
              <a:pPr>
                <a:defRPr/>
              </a:pPr>
              <a:t>‹#›</a:t>
            </a:fld>
            <a:endParaRPr lang="en-US" altLang="en-US"/>
          </a:p>
        </p:txBody>
      </p:sp>
    </p:spTree>
    <p:extLst>
      <p:ext uri="{BB962C8B-B14F-4D97-AF65-F5344CB8AC3E}">
        <p14:creationId xmlns:p14="http://schemas.microsoft.com/office/powerpoint/2010/main" val="15726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0BEA70B4-3ABF-475C-B448-92ECD36F6D4D}" type="slidenum">
              <a:rPr lang="en-US" altLang="en-US"/>
              <a:pPr>
                <a:defRPr/>
              </a:pPr>
              <a:t>‹#›</a:t>
            </a:fld>
            <a:endParaRPr lang="en-US" altLang="en-US"/>
          </a:p>
        </p:txBody>
      </p:sp>
    </p:spTree>
    <p:extLst>
      <p:ext uri="{BB962C8B-B14F-4D97-AF65-F5344CB8AC3E}">
        <p14:creationId xmlns:p14="http://schemas.microsoft.com/office/powerpoint/2010/main" val="144040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FAC4191B-5606-4159-B55D-CA069DBE4529}" type="slidenum">
              <a:rPr lang="en-US" altLang="en-US"/>
              <a:pPr>
                <a:defRPr/>
              </a:pPr>
              <a:t>‹#›</a:t>
            </a:fld>
            <a:endParaRPr lang="en-US" altLang="en-US"/>
          </a:p>
        </p:txBody>
      </p:sp>
    </p:spTree>
    <p:extLst>
      <p:ext uri="{BB962C8B-B14F-4D97-AF65-F5344CB8AC3E}">
        <p14:creationId xmlns:p14="http://schemas.microsoft.com/office/powerpoint/2010/main" val="564251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3FFF668D-C9BE-40FE-87F0-504FE80A2CE5}" type="slidenum">
              <a:rPr lang="en-US" altLang="en-US"/>
              <a:pPr>
                <a:defRPr/>
              </a:pPr>
              <a:t>‹#›</a:t>
            </a:fld>
            <a:endParaRPr lang="en-US" altLang="en-US"/>
          </a:p>
        </p:txBody>
      </p:sp>
    </p:spTree>
    <p:extLst>
      <p:ext uri="{BB962C8B-B14F-4D97-AF65-F5344CB8AC3E}">
        <p14:creationId xmlns:p14="http://schemas.microsoft.com/office/powerpoint/2010/main" val="3704346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990DA9B2-824F-4DF2-892D-0AD52FFC74C4}" type="slidenum">
              <a:rPr lang="en-US" altLang="en-US"/>
              <a:pPr>
                <a:defRPr/>
              </a:pPr>
              <a:t>‹#›</a:t>
            </a:fld>
            <a:endParaRPr lang="en-US" altLang="en-US"/>
          </a:p>
        </p:txBody>
      </p:sp>
    </p:spTree>
    <p:extLst>
      <p:ext uri="{BB962C8B-B14F-4D97-AF65-F5344CB8AC3E}">
        <p14:creationId xmlns:p14="http://schemas.microsoft.com/office/powerpoint/2010/main" val="85798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AAF2A4C2-DEB3-40E3-94BB-1AE375F81755}" type="slidenum">
              <a:rPr lang="en-US" altLang="en-US"/>
              <a:pPr>
                <a:defRPr/>
              </a:pPr>
              <a:t>‹#›</a:t>
            </a:fld>
            <a:endParaRPr lang="en-US" altLang="en-US"/>
          </a:p>
        </p:txBody>
      </p:sp>
    </p:spTree>
    <p:extLst>
      <p:ext uri="{BB962C8B-B14F-4D97-AF65-F5344CB8AC3E}">
        <p14:creationId xmlns:p14="http://schemas.microsoft.com/office/powerpoint/2010/main" val="212006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58B87922-8E93-4712-BF50-239ECA966CF6}" type="slidenum">
              <a:rPr lang="en-US" altLang="en-US"/>
              <a:pPr>
                <a:defRPr/>
              </a:pPr>
              <a:t>‹#›</a:t>
            </a:fld>
            <a:endParaRPr lang="en-US" altLang="en-US"/>
          </a:p>
        </p:txBody>
      </p:sp>
    </p:spTree>
    <p:extLst>
      <p:ext uri="{BB962C8B-B14F-4D97-AF65-F5344CB8AC3E}">
        <p14:creationId xmlns:p14="http://schemas.microsoft.com/office/powerpoint/2010/main" val="3523875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852634ED-FF62-4D20-9954-194274734FF5}" type="slidenum">
              <a:rPr lang="en-US" altLang="en-US"/>
              <a:pPr>
                <a:defRPr/>
              </a:pPr>
              <a:t>‹#›</a:t>
            </a:fld>
            <a:endParaRPr lang="en-US" altLang="en-US"/>
          </a:p>
        </p:txBody>
      </p:sp>
    </p:spTree>
    <p:extLst>
      <p:ext uri="{BB962C8B-B14F-4D97-AF65-F5344CB8AC3E}">
        <p14:creationId xmlns:p14="http://schemas.microsoft.com/office/powerpoint/2010/main" val="1243465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35A8273D-977D-43E1-A115-BCBA5C669FB2}" type="slidenum">
              <a:rPr lang="en-US" altLang="en-US"/>
              <a:pPr>
                <a:defRPr/>
              </a:pPr>
              <a:t>‹#›</a:t>
            </a:fld>
            <a:endParaRPr lang="en-US" altLang="en-US"/>
          </a:p>
        </p:txBody>
      </p:sp>
    </p:spTree>
    <p:extLst>
      <p:ext uri="{BB962C8B-B14F-4D97-AF65-F5344CB8AC3E}">
        <p14:creationId xmlns:p14="http://schemas.microsoft.com/office/powerpoint/2010/main" val="412917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4B981C85-BED6-4223-873B-24B39E2688C6}" type="slidenum">
              <a:rPr lang="en-US" altLang="en-US"/>
              <a:pPr>
                <a:defRPr/>
              </a:pPr>
              <a:t>‹#›</a:t>
            </a:fld>
            <a:endParaRPr lang="en-US" altLang="en-US"/>
          </a:p>
        </p:txBody>
      </p:sp>
    </p:spTree>
    <p:extLst>
      <p:ext uri="{BB962C8B-B14F-4D97-AF65-F5344CB8AC3E}">
        <p14:creationId xmlns:p14="http://schemas.microsoft.com/office/powerpoint/2010/main" val="1935168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26341543-E5D2-49F5-BE06-FF7FDA0FD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98E022A-23D9-4A71-93CC-DF052BF2B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12"/>
          </p:nvPr>
        </p:nvSpPr>
        <p:spPr>
          <a:ln/>
        </p:spPr>
        <p:txBody>
          <a:bodyPr/>
          <a:lstStyle>
            <a:lvl1pPr>
              <a:defRPr/>
            </a:lvl1pPr>
          </a:lstStyle>
          <a:p>
            <a:pPr>
              <a:defRPr/>
            </a:pPr>
            <a:fld id="{084C9740-19A4-47C9-A2CC-B53DCF4ECDF0}" type="slidenum">
              <a:rPr lang="en-US" altLang="en-US"/>
              <a:pPr>
                <a:defRPr/>
              </a:pPr>
              <a:t>‹#›</a:t>
            </a:fld>
            <a:endParaRPr lang="en-US" altLang="en-US"/>
          </a:p>
        </p:txBody>
      </p:sp>
    </p:spTree>
    <p:extLst>
      <p:ext uri="{BB962C8B-B14F-4D97-AF65-F5344CB8AC3E}">
        <p14:creationId xmlns:p14="http://schemas.microsoft.com/office/powerpoint/2010/main" val="367863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93B75EFD-771F-4C94-AB8E-C2398981C596}" type="slidenum">
              <a:rPr lang="en-US" altLang="en-US"/>
              <a:pPr>
                <a:defRPr/>
              </a:pPr>
              <a:t>‹#›</a:t>
            </a:fld>
            <a:endParaRPr lang="en-US" altLang="en-US"/>
          </a:p>
        </p:txBody>
      </p:sp>
    </p:spTree>
    <p:extLst>
      <p:ext uri="{BB962C8B-B14F-4D97-AF65-F5344CB8AC3E}">
        <p14:creationId xmlns:p14="http://schemas.microsoft.com/office/powerpoint/2010/main" val="363590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90C26AAE-3F5A-4001-B891-2DBCFE29E9FD}" type="slidenum">
              <a:rPr lang="en-US" altLang="en-US"/>
              <a:pPr>
                <a:defRPr/>
              </a:pPr>
              <a:t>‹#›</a:t>
            </a:fld>
            <a:endParaRPr lang="en-US" altLang="en-US"/>
          </a:p>
        </p:txBody>
      </p:sp>
    </p:spTree>
    <p:extLst>
      <p:ext uri="{BB962C8B-B14F-4D97-AF65-F5344CB8AC3E}">
        <p14:creationId xmlns:p14="http://schemas.microsoft.com/office/powerpoint/2010/main" val="62279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5C535AD4-7EF3-42D0-AF1F-1963C28A5748}" type="slidenum">
              <a:rPr lang="en-US" altLang="en-US"/>
              <a:pPr>
                <a:defRPr/>
              </a:pPr>
              <a:t>‹#›</a:t>
            </a:fld>
            <a:endParaRPr lang="en-US" altLang="en-US"/>
          </a:p>
        </p:txBody>
      </p:sp>
    </p:spTree>
    <p:extLst>
      <p:ext uri="{BB962C8B-B14F-4D97-AF65-F5344CB8AC3E}">
        <p14:creationId xmlns:p14="http://schemas.microsoft.com/office/powerpoint/2010/main" val="353173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6A9792E4-FC16-4381-B3EB-BA36101C9797}" type="slidenum">
              <a:rPr lang="en-US" altLang="en-US"/>
              <a:pPr>
                <a:defRPr/>
              </a:pPr>
              <a:t>‹#›</a:t>
            </a:fld>
            <a:endParaRPr lang="en-US" altLang="en-US"/>
          </a:p>
        </p:txBody>
      </p:sp>
    </p:spTree>
    <p:extLst>
      <p:ext uri="{BB962C8B-B14F-4D97-AF65-F5344CB8AC3E}">
        <p14:creationId xmlns:p14="http://schemas.microsoft.com/office/powerpoint/2010/main" val="173324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6A35B3EE-C7E2-4968-8FB6-319BDD84AB3B}" type="slidenum">
              <a:rPr lang="en-US" altLang="en-US"/>
              <a:pPr>
                <a:defRPr/>
              </a:pPr>
              <a:t>‹#›</a:t>
            </a:fld>
            <a:endParaRPr lang="en-US" altLang="en-US"/>
          </a:p>
        </p:txBody>
      </p:sp>
    </p:spTree>
    <p:extLst>
      <p:ext uri="{BB962C8B-B14F-4D97-AF65-F5344CB8AC3E}">
        <p14:creationId xmlns:p14="http://schemas.microsoft.com/office/powerpoint/2010/main" val="296397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78FD65E4-F04C-464A-B033-AE3668AB93DB}" type="slidenum">
              <a:rPr lang="en-US" altLang="en-US"/>
              <a:pPr>
                <a:defRPr/>
              </a:pPr>
              <a:t>‹#›</a:t>
            </a:fld>
            <a:endParaRPr lang="en-US" altLang="en-US"/>
          </a:p>
        </p:txBody>
      </p:sp>
    </p:spTree>
    <p:extLst>
      <p:ext uri="{BB962C8B-B14F-4D97-AF65-F5344CB8AC3E}">
        <p14:creationId xmlns:p14="http://schemas.microsoft.com/office/powerpoint/2010/main" val="409758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10"/>
          </p:nvPr>
        </p:nvSpPr>
        <p:spPr>
          <a:ln/>
        </p:spPr>
        <p:txBody>
          <a:bodyPr/>
          <a:lstStyle>
            <a:lvl1pPr>
              <a:defRPr/>
            </a:lvl1pPr>
          </a:lstStyle>
          <a:p>
            <a:pPr>
              <a:defRPr/>
            </a:pPr>
            <a:r>
              <a:rPr lang="en-US" altLang="en-US"/>
              <a:t>8.</a:t>
            </a:r>
            <a:fld id="{4B33A77C-B89C-43D8-9C42-2E2D71766042}" type="slidenum">
              <a:rPr lang="en-US" altLang="en-US"/>
              <a:pPr>
                <a:defRPr/>
              </a:pPr>
              <a:t>‹#›</a:t>
            </a:fld>
            <a:endParaRPr lang="en-US" altLang="en-US"/>
          </a:p>
        </p:txBody>
      </p:sp>
    </p:spTree>
    <p:extLst>
      <p:ext uri="{BB962C8B-B14F-4D97-AF65-F5344CB8AC3E}">
        <p14:creationId xmlns:p14="http://schemas.microsoft.com/office/powerpoint/2010/main" val="5697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xmlns="" id="{495F7C61-BEF4-4577-A043-C9B3728BE735}"/>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ltLang="en-US"/>
              <a:t>8.</a:t>
            </a:r>
            <a:fld id="{F28A9D64-17F4-4B98-A805-DCEA93692B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38"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a:ext uri="{FF2B5EF4-FFF2-40B4-BE49-F238E27FC236}">
                <a16:creationId xmlns:a16="http://schemas.microsoft.com/office/drawing/2014/main" xmlns="" id="{26341543-E5D2-49F5-BE06-FF7FDA0FD71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xmlns="" id="{598E022A-23D9-4A71-93CC-DF052BF2B68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xmlns="" id="{14461E54-F3D2-4BC7-A235-DB85545515C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690E283-2B50-4FAC-814C-6E1F2FE6E05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C06FCF2-AFEA-4027-AED3-ED14DF2F63B3}" type="slidenum">
              <a:rPr lang="en-US" altLang="en-US" sz="2000" smtClean="0">
                <a:solidFill>
                  <a:schemeClr val="bg2"/>
                </a:solidFill>
              </a:rPr>
              <a:pPr/>
              <a:t>1</a:t>
            </a:fld>
            <a:endParaRPr lang="en-US" altLang="en-US" sz="2000" smtClean="0">
              <a:solidFill>
                <a:schemeClr val="bg2"/>
              </a:solidFill>
            </a:endParaRPr>
          </a:p>
        </p:txBody>
      </p:sp>
      <p:sp>
        <p:nvSpPr>
          <p:cNvPr id="5124" name="Rectangle 3"/>
          <p:cNvSpPr>
            <a:spLocks noChangeArrowheads="1"/>
          </p:cNvSpPr>
          <p:nvPr/>
        </p:nvSpPr>
        <p:spPr bwMode="auto">
          <a:xfrm>
            <a:off x="1143000" y="2514600"/>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en-US" altLang="en-US" sz="4400" dirty="0">
              <a:solidFill>
                <a:schemeClr val="tx2"/>
              </a:solidFill>
            </a:endParaRPr>
          </a:p>
          <a:p>
            <a:pPr algn="ctr"/>
            <a:endParaRPr lang="en-US" altLang="en-US" sz="2000" dirty="0">
              <a:solidFill>
                <a:schemeClr val="tx2"/>
              </a:solidFill>
            </a:endParaRPr>
          </a:p>
          <a:p>
            <a:pPr algn="ctr"/>
            <a:r>
              <a:rPr lang="en-US" altLang="en-US" sz="4400" dirty="0"/>
              <a:t>Switching</a:t>
            </a:r>
          </a:p>
        </p:txBody>
      </p:sp>
      <p:sp>
        <p:nvSpPr>
          <p:cNvPr id="5125" name="Text Box 4"/>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F7326E97-74C6-48E1-95D7-4C974798AD5B}" type="slidenum">
              <a:rPr lang="en-US" altLang="en-US" sz="2000" smtClean="0">
                <a:solidFill>
                  <a:schemeClr val="bg2"/>
                </a:solidFill>
              </a:rPr>
              <a:pPr/>
              <a:t>10</a:t>
            </a:fld>
            <a:endParaRPr lang="en-US" altLang="en-US" sz="2000" smtClean="0">
              <a:solidFill>
                <a:schemeClr val="bg2"/>
              </a:solidFill>
            </a:endParaRPr>
          </a:p>
        </p:txBody>
      </p:sp>
      <p:sp>
        <p:nvSpPr>
          <p:cNvPr id="2150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4"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Switching at the physical layer in the traditional telephone network uses</a:t>
            </a:r>
          </a:p>
          <a:p>
            <a:pPr algn="ctr"/>
            <a:r>
              <a:rPr lang="en-US" altLang="en-US"/>
              <a:t>the circuit-switching approach.</a:t>
            </a:r>
          </a:p>
        </p:txBody>
      </p:sp>
      <p:grpSp>
        <p:nvGrpSpPr>
          <p:cNvPr id="21517" name="Group 12"/>
          <p:cNvGrpSpPr>
            <a:grpSpLocks/>
          </p:cNvGrpSpPr>
          <p:nvPr/>
        </p:nvGrpSpPr>
        <p:grpSpPr bwMode="auto">
          <a:xfrm>
            <a:off x="457200" y="2024063"/>
            <a:ext cx="1143000" cy="566737"/>
            <a:chOff x="1200" y="1248"/>
            <a:chExt cx="720" cy="357"/>
          </a:xfrm>
        </p:grpSpPr>
        <p:pic>
          <p:nvPicPr>
            <p:cNvPr id="215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3D63688-3AB3-4843-9397-CAC40FEC9877}" type="slidenum">
              <a:rPr lang="en-US" altLang="en-US" sz="2000" smtClean="0">
                <a:solidFill>
                  <a:schemeClr val="bg2"/>
                </a:solidFill>
              </a:rPr>
              <a:pPr/>
              <a:t>11</a:t>
            </a:fld>
            <a:endParaRPr lang="en-US" altLang="en-US" sz="2000" smtClean="0">
              <a:solidFill>
                <a:schemeClr val="bg2"/>
              </a:solidFill>
            </a:endParaRPr>
          </a:p>
        </p:txBody>
      </p:sp>
      <p:sp>
        <p:nvSpPr>
          <p:cNvPr id="857090" name="Rectangle 2">
            <a:extLst>
              <a:ext uri="{FF2B5EF4-FFF2-40B4-BE49-F238E27FC236}">
                <a16:creationId xmlns:a16="http://schemas.microsoft.com/office/drawing/2014/main" xmlns="" id="{77DC04ED-7151-43BD-8B8E-386EEFE5042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xmlns="" id="{A91CCD6E-3F0B-4471-AD60-574EDB774E5B}"/>
              </a:ext>
            </a:extLst>
          </p:cNvPr>
          <p:cNvSpPr txBox="1">
            <a:spLocks noChangeArrowheads="1"/>
          </p:cNvSpPr>
          <p:nvPr/>
        </p:nvSpPr>
        <p:spPr bwMode="auto">
          <a:xfrm>
            <a:off x="228600" y="406400"/>
            <a:ext cx="4057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Times" panose="02020603050405020304" pitchFamily="18" charset="0"/>
              </a:rPr>
              <a:t>8-2   Packet Switching</a:t>
            </a:r>
          </a:p>
        </p:txBody>
      </p:sp>
      <p:sp>
        <p:nvSpPr>
          <p:cNvPr id="2355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xmlns="" id="{8A46EC01-A3F5-45E1-AF79-6D4E7DB32527}"/>
              </a:ext>
            </a:extLst>
          </p:cNvPr>
          <p:cNvSpPr>
            <a:spLocks noChangeArrowheads="1"/>
          </p:cNvSpPr>
          <p:nvPr/>
        </p:nvSpPr>
        <p:spPr bwMode="auto">
          <a:xfrm>
            <a:off x="304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2FCD1D31-4A43-4D1C-BE51-F6C59BB6267D}" type="slidenum">
              <a:rPr lang="en-US" altLang="en-US" sz="2000" smtClean="0">
                <a:solidFill>
                  <a:schemeClr val="bg2"/>
                </a:solidFill>
              </a:rPr>
              <a:pPr/>
              <a:t>12</a:t>
            </a:fld>
            <a:endParaRPr lang="en-US" altLang="en-US" sz="2000" smtClean="0">
              <a:solidFill>
                <a:schemeClr val="bg2"/>
              </a:solidFill>
            </a:endParaRPr>
          </a:p>
        </p:txBody>
      </p:sp>
      <p:sp>
        <p:nvSpPr>
          <p:cNvPr id="25603" name="Rectangle 2"/>
          <p:cNvSpPr>
            <a:spLocks noGrp="1" noChangeArrowheads="1"/>
          </p:cNvSpPr>
          <p:nvPr>
            <p:ph type="title"/>
          </p:nvPr>
        </p:nvSpPr>
        <p:spPr bwMode="auto">
          <a:xfrm>
            <a:off x="457200" y="304800"/>
            <a:ext cx="8229600" cy="1447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Two Basic Forms of Packet Switching</a:t>
            </a:r>
          </a:p>
        </p:txBody>
      </p:sp>
      <p:sp>
        <p:nvSpPr>
          <p:cNvPr id="25604" name="Rectangle 3"/>
          <p:cNvSpPr>
            <a:spLocks noGrp="1" noChangeArrowheads="1"/>
          </p:cNvSpPr>
          <p:nvPr>
            <p:ph type="body" idx="1"/>
          </p:nvPr>
        </p:nvSpPr>
        <p:spPr bwMode="auto">
          <a:xfrm>
            <a:off x="457200" y="1981200"/>
            <a:ext cx="82296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en-US" smtClean="0"/>
          </a:p>
          <a:p>
            <a:pPr eaLnBrk="1" hangingPunct="1"/>
            <a:r>
              <a:rPr lang="en-US" altLang="en-US" smtClean="0"/>
              <a:t>Packets handled in two ways</a:t>
            </a:r>
          </a:p>
          <a:p>
            <a:pPr lvl="1" eaLnBrk="1" hangingPunct="1"/>
            <a:r>
              <a:rPr lang="en-US" altLang="en-US" smtClean="0"/>
              <a:t>Datagram </a:t>
            </a:r>
          </a:p>
          <a:p>
            <a:pPr lvl="1" eaLnBrk="1" hangingPunct="1"/>
            <a:r>
              <a:rPr lang="en-US" altLang="en-US" smtClean="0"/>
              <a:t>Virtual circuit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06E5469-2ED6-4FCC-AF14-364510D4CFE0}" type="slidenum">
              <a:rPr lang="en-US" altLang="en-US" sz="2000" smtClean="0">
                <a:solidFill>
                  <a:schemeClr val="bg2"/>
                </a:solidFill>
              </a:rPr>
              <a:pPr/>
              <a:t>13</a:t>
            </a:fld>
            <a:endParaRPr lang="en-US" altLang="en-US" sz="2000" smtClean="0">
              <a:solidFill>
                <a:schemeClr val="bg2"/>
              </a:solidFill>
            </a:endParaRPr>
          </a:p>
        </p:txBody>
      </p:sp>
      <p:sp>
        <p:nvSpPr>
          <p:cNvPr id="26627" name="Rectangle 2"/>
          <p:cNvSpPr>
            <a:spLocks noGrp="1" noChangeArrowheads="1"/>
          </p:cNvSpPr>
          <p:nvPr>
            <p:ph type="title"/>
          </p:nvPr>
        </p:nvSpPr>
        <p:spPr bwMode="auto">
          <a:xfrm>
            <a:off x="457200" y="274638"/>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Datagram</a:t>
            </a:r>
          </a:p>
        </p:txBody>
      </p:sp>
      <p:sp>
        <p:nvSpPr>
          <p:cNvPr id="26628" name="Rectangle 3"/>
          <p:cNvSpPr>
            <a:spLocks noGrp="1" noChangeArrowheads="1"/>
          </p:cNvSpPr>
          <p:nvPr>
            <p:ph type="body" idx="1"/>
          </p:nvPr>
        </p:nvSpPr>
        <p:spPr bwMode="auto">
          <a:xfrm>
            <a:off x="457200" y="1600200"/>
            <a:ext cx="8229600" cy="45259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Each packet treated independently</a:t>
            </a:r>
          </a:p>
          <a:p>
            <a:pPr eaLnBrk="1" hangingPunct="1"/>
            <a:r>
              <a:rPr lang="en-US" altLang="en-US" smtClean="0"/>
              <a:t>Packets can take any practical route</a:t>
            </a:r>
          </a:p>
          <a:p>
            <a:pPr eaLnBrk="1" hangingPunct="1"/>
            <a:r>
              <a:rPr lang="en-US" altLang="en-US" smtClean="0"/>
              <a:t>Packets may arrive out of order</a:t>
            </a:r>
          </a:p>
          <a:p>
            <a:pPr eaLnBrk="1" hangingPunct="1"/>
            <a:r>
              <a:rPr lang="en-US" altLang="en-US" smtClean="0"/>
              <a:t>Packets may get lost or delayed</a:t>
            </a:r>
          </a:p>
          <a:p>
            <a:pPr eaLnBrk="1" hangingPunct="1"/>
            <a:r>
              <a:rPr lang="en-US" altLang="en-US" smtClean="0"/>
              <a:t>Up to receiver to re-order packets and recover from missing packets</a:t>
            </a:r>
          </a:p>
          <a:p>
            <a:pPr eaLnBrk="1" hangingPunct="1"/>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9892717-1038-4565-9B2E-75D48E131AEA}" type="slidenum">
              <a:rPr lang="en-US" altLang="en-US" sz="2000" smtClean="0">
                <a:solidFill>
                  <a:schemeClr val="bg2"/>
                </a:solidFill>
              </a:rPr>
              <a:pPr/>
              <a:t>14</a:t>
            </a:fld>
            <a:endParaRPr lang="en-US" altLang="en-US" sz="2000" smtClean="0">
              <a:solidFill>
                <a:schemeClr val="bg2"/>
              </a:solidFill>
            </a:endParaRPr>
          </a:p>
        </p:txBody>
      </p:sp>
      <p:sp>
        <p:nvSpPr>
          <p:cNvPr id="2765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Text Box 4"/>
          <p:cNvSpPr txBox="1">
            <a:spLocks noChangeArrowheads="1"/>
          </p:cNvSpPr>
          <p:nvPr/>
        </p:nvSpPr>
        <p:spPr bwMode="auto">
          <a:xfrm>
            <a:off x="304800" y="381000"/>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8.7  </a:t>
            </a:r>
            <a:r>
              <a:rPr lang="en-US" altLang="en-US" sz="2000" i="1">
                <a:latin typeface="Times New Roman" panose="02020603050405020304" pitchFamily="18" charset="0"/>
              </a:rPr>
              <a:t>A datagram network with four switches (routers)</a:t>
            </a:r>
          </a:p>
        </p:txBody>
      </p:sp>
      <p:sp>
        <p:nvSpPr>
          <p:cNvPr id="2765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76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2773363"/>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Rectangle 1"/>
          <p:cNvSpPr>
            <a:spLocks noChangeArrowheads="1"/>
          </p:cNvSpPr>
          <p:nvPr/>
        </p:nvSpPr>
        <p:spPr bwMode="auto">
          <a:xfrm>
            <a:off x="193675" y="985838"/>
            <a:ext cx="87217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b="0">
                <a:latin typeface="Times-Roman"/>
              </a:rPr>
              <a:t>The switches in a datagram network are traditionally referred to </a:t>
            </a:r>
            <a:r>
              <a:rPr lang="en-IN" altLang="en-US" sz="2800" b="0">
                <a:latin typeface="Times-Roman"/>
              </a:rPr>
              <a:t>as routers.</a:t>
            </a:r>
            <a:endParaRPr lang="en-IN" alt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82B10474-1A9D-4302-A324-D4E1AAB349D5}" type="slidenum">
              <a:rPr lang="en-US" altLang="en-US" sz="2000" smtClean="0">
                <a:solidFill>
                  <a:schemeClr val="bg2"/>
                </a:solidFill>
              </a:rPr>
              <a:pPr/>
              <a:t>15</a:t>
            </a:fld>
            <a:endParaRPr lang="en-US" altLang="en-US" sz="2000" smtClean="0">
              <a:solidFill>
                <a:schemeClr val="bg2"/>
              </a:solidFill>
            </a:endParaRPr>
          </a:p>
        </p:txBody>
      </p:sp>
      <p:sp>
        <p:nvSpPr>
          <p:cNvPr id="2969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Text Box 4"/>
          <p:cNvSpPr txBox="1">
            <a:spLocks noChangeArrowheads="1"/>
          </p:cNvSpPr>
          <p:nvPr/>
        </p:nvSpPr>
        <p:spPr bwMode="auto">
          <a:xfrm>
            <a:off x="304800" y="381000"/>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8.8  </a:t>
            </a:r>
            <a:r>
              <a:rPr lang="en-US" altLang="en-US" sz="2000" i="1">
                <a:latin typeface="Times New Roman" panose="02020603050405020304" pitchFamily="18" charset="0"/>
              </a:rPr>
              <a:t>Routing table in a datagram network</a:t>
            </a:r>
          </a:p>
        </p:txBody>
      </p:sp>
      <p:sp>
        <p:nvSpPr>
          <p:cNvPr id="2970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1497013"/>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1B5280CC-B72E-4D83-ABD6-57016777795B}" type="slidenum">
              <a:rPr lang="en-US" altLang="en-US" sz="2000" smtClean="0">
                <a:solidFill>
                  <a:schemeClr val="bg2"/>
                </a:solidFill>
              </a:rPr>
              <a:pPr/>
              <a:t>16</a:t>
            </a:fld>
            <a:endParaRPr lang="en-US" altLang="en-US" sz="2000" smtClean="0">
              <a:solidFill>
                <a:schemeClr val="bg2"/>
              </a:solidFill>
            </a:endParaRPr>
          </a:p>
        </p:txBody>
      </p:sp>
      <p:sp>
        <p:nvSpPr>
          <p:cNvPr id="3174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4"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The destination address in the header of a packet in a datagram network</a:t>
            </a:r>
          </a:p>
          <a:p>
            <a:pPr algn="ctr"/>
            <a:r>
              <a:rPr lang="en-US" altLang="en-US"/>
              <a:t>remains the same during the entire journey of the packet.</a:t>
            </a:r>
          </a:p>
        </p:txBody>
      </p:sp>
      <p:grpSp>
        <p:nvGrpSpPr>
          <p:cNvPr id="31757" name="Group 12"/>
          <p:cNvGrpSpPr>
            <a:grpSpLocks/>
          </p:cNvGrpSpPr>
          <p:nvPr/>
        </p:nvGrpSpPr>
        <p:grpSpPr bwMode="auto">
          <a:xfrm>
            <a:off x="457200" y="1981200"/>
            <a:ext cx="1143000" cy="566738"/>
            <a:chOff x="1200" y="1248"/>
            <a:chExt cx="720" cy="357"/>
          </a:xfrm>
        </p:grpSpPr>
        <p:pic>
          <p:nvPicPr>
            <p:cNvPr id="317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81D32A0-59E8-49ED-A08F-BC26160670C8}" type="slidenum">
              <a:rPr lang="en-US" altLang="en-US" sz="2000" smtClean="0">
                <a:solidFill>
                  <a:schemeClr val="bg2"/>
                </a:solidFill>
              </a:rPr>
              <a:pPr/>
              <a:t>17</a:t>
            </a:fld>
            <a:endParaRPr lang="en-US" altLang="en-US" sz="2000" smtClean="0">
              <a:solidFill>
                <a:schemeClr val="bg2"/>
              </a:solidFill>
            </a:endParaRPr>
          </a:p>
        </p:txBody>
      </p:sp>
      <p:sp>
        <p:nvSpPr>
          <p:cNvPr id="3379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Text Box 4"/>
          <p:cNvSpPr txBox="1">
            <a:spLocks noChangeArrowheads="1"/>
          </p:cNvSpPr>
          <p:nvPr/>
        </p:nvSpPr>
        <p:spPr bwMode="auto">
          <a:xfrm>
            <a:off x="304800" y="381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8.9  </a:t>
            </a:r>
            <a:r>
              <a:rPr lang="en-US" altLang="en-US" sz="2000" i="1">
                <a:latin typeface="Times New Roman" panose="02020603050405020304" pitchFamily="18" charset="0"/>
              </a:rPr>
              <a:t>Delay in a datagram network</a:t>
            </a:r>
          </a:p>
        </p:txBody>
      </p:sp>
      <p:sp>
        <p:nvSpPr>
          <p:cNvPr id="3379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043113"/>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Total Delay</a:t>
            </a:r>
            <a:endParaRPr lang="en-IN" altLang="en-US" smtClean="0"/>
          </a:p>
        </p:txBody>
      </p:sp>
      <p:sp>
        <p:nvSpPr>
          <p:cNvPr id="35843" name="Content Placeholder 5"/>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Transmission Delay,T</a:t>
            </a:r>
          </a:p>
          <a:p>
            <a:r>
              <a:rPr lang="en-US" altLang="en-US" smtClean="0"/>
              <a:t>Propagation Delay,P</a:t>
            </a:r>
          </a:p>
          <a:p>
            <a:r>
              <a:rPr lang="en-US" altLang="en-US" smtClean="0"/>
              <a:t>Waiting Time ,w</a:t>
            </a:r>
            <a:r>
              <a:rPr lang="en-US" altLang="en-US" i="1" baseline="-25000" smtClean="0"/>
              <a:t>i</a:t>
            </a:r>
            <a:endParaRPr lang="en-US" altLang="en-US" smtClean="0"/>
          </a:p>
          <a:p>
            <a:endParaRPr lang="en-US" altLang="en-US" smtClean="0"/>
          </a:p>
          <a:p>
            <a:r>
              <a:rPr lang="en-US" altLang="en-US" smtClean="0"/>
              <a:t>Total Delay=3T+3P+w</a:t>
            </a:r>
            <a:r>
              <a:rPr lang="en-US" altLang="en-US" baseline="-25000" smtClean="0"/>
              <a:t>1</a:t>
            </a:r>
            <a:r>
              <a:rPr lang="en-US" altLang="en-US" smtClean="0"/>
              <a:t> +w</a:t>
            </a:r>
            <a:r>
              <a:rPr lang="en-US" altLang="en-US" i="1" baseline="-25000" smtClean="0"/>
              <a:t>2</a:t>
            </a:r>
            <a:endParaRPr lang="en-US" altLang="en-US" smtClean="0"/>
          </a:p>
          <a:p>
            <a:r>
              <a:rPr lang="en-US" altLang="en-US" smtClean="0"/>
              <a:t>Note : ignoring processing time in each switch</a:t>
            </a:r>
            <a:endParaRPr lang="en-IN" altLang="en-US" smtClean="0"/>
          </a:p>
        </p:txBody>
      </p:sp>
      <p:sp>
        <p:nvSpPr>
          <p:cNvPr id="3584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68A5471-3C41-4297-9D2B-5571D749B5E6}" type="slidenum">
              <a:rPr lang="en-US" altLang="en-US" sz="2000" smtClean="0">
                <a:solidFill>
                  <a:schemeClr val="bg2"/>
                </a:solidFill>
              </a:rPr>
              <a:pPr/>
              <a:t>18</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764B3F4E-CB1A-48B5-B4D5-04D5B1FE296F}" type="slidenum">
              <a:rPr lang="en-US" altLang="en-US" sz="2000" smtClean="0">
                <a:solidFill>
                  <a:schemeClr val="bg2"/>
                </a:solidFill>
              </a:rPr>
              <a:pPr/>
              <a:t>19</a:t>
            </a:fld>
            <a:endParaRPr lang="en-US" altLang="en-US" sz="2000" smtClean="0">
              <a:solidFill>
                <a:schemeClr val="bg2"/>
              </a:solidFill>
            </a:endParaRPr>
          </a:p>
        </p:txBody>
      </p:sp>
      <p:sp>
        <p:nvSpPr>
          <p:cNvPr id="36867" name="Rectangle 2"/>
          <p:cNvSpPr>
            <a:spLocks noGrp="1" noChangeArrowheads="1"/>
          </p:cNvSpPr>
          <p:nvPr>
            <p:ph type="title"/>
          </p:nvPr>
        </p:nvSpPr>
        <p:spPr bwMode="auto">
          <a:xfrm>
            <a:off x="457200" y="274638"/>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Virtual Circuit</a:t>
            </a:r>
          </a:p>
        </p:txBody>
      </p:sp>
      <p:sp>
        <p:nvSpPr>
          <p:cNvPr id="36868" name="Rectangle 3"/>
          <p:cNvSpPr>
            <a:spLocks noGrp="1" noChangeArrowheads="1"/>
          </p:cNvSpPr>
          <p:nvPr>
            <p:ph type="body" idx="1"/>
          </p:nvPr>
        </p:nvSpPr>
        <p:spPr bwMode="auto">
          <a:xfrm>
            <a:off x="457200" y="1600201"/>
            <a:ext cx="8229600" cy="4038599"/>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2800" dirty="0" smtClean="0"/>
              <a:t>Preplanned route established before any packets sent</a:t>
            </a:r>
          </a:p>
          <a:p>
            <a:pPr eaLnBrk="1" hangingPunct="1"/>
            <a:endParaRPr lang="en-US" altLang="en-US" sz="2800" dirty="0" smtClean="0"/>
          </a:p>
          <a:p>
            <a:pPr eaLnBrk="1" hangingPunct="1"/>
            <a:r>
              <a:rPr lang="en-US" altLang="en-US" sz="2800" dirty="0" smtClean="0"/>
              <a:t>Call request and call accept packets establish connection (handshake)</a:t>
            </a:r>
          </a:p>
          <a:p>
            <a:pPr eaLnBrk="1" hangingPunct="1"/>
            <a:endParaRPr lang="en-US" altLang="en-US" sz="2800" dirty="0" smtClean="0"/>
          </a:p>
          <a:p>
            <a:pPr eaLnBrk="1" hangingPunct="1"/>
            <a:r>
              <a:rPr lang="en-US" altLang="en-US" sz="2800" dirty="0" smtClean="0"/>
              <a:t>Each packet contains a virtual circuit identifier instead of destination address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5D082869-DE7C-4E2C-91F8-906B9F998D5D}" type="slidenum">
              <a:rPr lang="en-US" altLang="en-US" sz="2000" smtClean="0">
                <a:solidFill>
                  <a:schemeClr val="bg2"/>
                </a:solidFill>
              </a:rPr>
              <a:pPr/>
              <a:t>2</a:t>
            </a:fld>
            <a:endParaRPr lang="en-US" altLang="en-US" sz="2000" smtClean="0">
              <a:solidFill>
                <a:schemeClr val="bg2"/>
              </a:solidFill>
            </a:endParaRPr>
          </a:p>
        </p:txBody>
      </p:sp>
      <p:sp>
        <p:nvSpPr>
          <p:cNvPr id="819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4"/>
          <p:cNvSpPr txBox="1">
            <a:spLocks noChangeArrowheads="1"/>
          </p:cNvSpPr>
          <p:nvPr/>
        </p:nvSpPr>
        <p:spPr bwMode="auto">
          <a:xfrm>
            <a:off x="304800" y="381000"/>
            <a:ext cx="350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  </a:t>
            </a:r>
            <a:r>
              <a:rPr lang="en-US" altLang="en-US" sz="2000" i="1">
                <a:latin typeface="Times New Roman" panose="02020603050405020304" pitchFamily="18" charset="0"/>
              </a:rPr>
              <a:t>Switched network</a:t>
            </a:r>
          </a:p>
        </p:txBody>
      </p:sp>
      <p:sp>
        <p:nvSpPr>
          <p:cNvPr id="819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39437" y="1398116"/>
            <a:ext cx="8596745" cy="4401205"/>
          </a:xfrm>
          <a:prstGeom prst="rect">
            <a:avLst/>
          </a:prstGeom>
          <a:noFill/>
        </p:spPr>
        <p:txBody>
          <a:bodyPr wrap="square" rtlCol="0">
            <a:spAutoFit/>
          </a:bodyPr>
          <a:lstStyle/>
          <a:p>
            <a:pPr algn="just"/>
            <a:r>
              <a:rPr lang="en-US" sz="2800" b="0" dirty="0"/>
              <a:t>A switched network consists of a series of </a:t>
            </a:r>
            <a:r>
              <a:rPr lang="en-US" sz="2800" b="0" dirty="0" smtClean="0"/>
              <a:t>interlinked nodes</a:t>
            </a:r>
            <a:r>
              <a:rPr lang="en-US" sz="2800" b="0" dirty="0"/>
              <a:t>, called switches. </a:t>
            </a:r>
            <a:endParaRPr lang="en-US" sz="2800" b="0" dirty="0" smtClean="0"/>
          </a:p>
          <a:p>
            <a:pPr algn="just"/>
            <a:endParaRPr lang="en-US" sz="2800" b="0" dirty="0"/>
          </a:p>
          <a:p>
            <a:pPr algn="just"/>
            <a:r>
              <a:rPr lang="en-US" sz="2800" b="0" dirty="0" smtClean="0"/>
              <a:t>Switches </a:t>
            </a:r>
            <a:r>
              <a:rPr lang="en-US" sz="2800" b="0" dirty="0"/>
              <a:t>are devices capable of creating temporary </a:t>
            </a:r>
            <a:r>
              <a:rPr lang="en-US" sz="2800" b="0" dirty="0" smtClean="0"/>
              <a:t>connections between </a:t>
            </a:r>
            <a:r>
              <a:rPr lang="en-US" sz="2800" b="0" dirty="0"/>
              <a:t>two or more devices linked to the switch. </a:t>
            </a:r>
            <a:endParaRPr lang="en-US" sz="2800" b="0" dirty="0" smtClean="0"/>
          </a:p>
          <a:p>
            <a:pPr algn="just"/>
            <a:endParaRPr lang="en-US" sz="2800" b="0" dirty="0"/>
          </a:p>
          <a:p>
            <a:pPr algn="just"/>
            <a:r>
              <a:rPr lang="en-US" sz="2800" b="0" dirty="0" smtClean="0"/>
              <a:t>In </a:t>
            </a:r>
            <a:r>
              <a:rPr lang="en-US" sz="2800" b="0" dirty="0"/>
              <a:t>a switched network, some of </a:t>
            </a:r>
            <a:r>
              <a:rPr lang="en-US" sz="2800" b="0" dirty="0" smtClean="0"/>
              <a:t>these nodes </a:t>
            </a:r>
            <a:r>
              <a:rPr lang="en-US" sz="2800" b="0" dirty="0"/>
              <a:t>are connected to the end systems (computers or telephones, for example). </a:t>
            </a:r>
            <a:endParaRPr lang="en-US" sz="2800" b="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A0F6ABE-7E0E-4059-AA1F-5DF08C528C8A}" type="slidenum">
              <a:rPr lang="en-US" altLang="en-US" sz="2000" smtClean="0">
                <a:solidFill>
                  <a:schemeClr val="bg2"/>
                </a:solidFill>
              </a:rPr>
              <a:pPr/>
              <a:t>20</a:t>
            </a:fld>
            <a:endParaRPr lang="en-US" altLang="en-US" sz="2000" smtClean="0">
              <a:solidFill>
                <a:schemeClr val="bg2"/>
              </a:solidFill>
            </a:endParaRPr>
          </a:p>
        </p:txBody>
      </p:sp>
      <p:sp>
        <p:nvSpPr>
          <p:cNvPr id="37891" name="Rectangle 2"/>
          <p:cNvSpPr>
            <a:spLocks noGrp="1" noChangeArrowheads="1"/>
          </p:cNvSpPr>
          <p:nvPr>
            <p:ph type="title"/>
          </p:nvPr>
        </p:nvSpPr>
        <p:spPr bwMode="auto">
          <a:xfrm>
            <a:off x="381000" y="1981200"/>
            <a:ext cx="3048000" cy="434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Internal</a:t>
            </a:r>
            <a:br>
              <a:rPr lang="en-US" altLang="en-US" smtClean="0"/>
            </a:br>
            <a:r>
              <a:rPr lang="en-US" altLang="en-US" smtClean="0"/>
              <a:t>Virtual</a:t>
            </a:r>
            <a:br>
              <a:rPr lang="en-US" altLang="en-US" smtClean="0"/>
            </a:br>
            <a:r>
              <a:rPr lang="en-US" altLang="en-US" smtClean="0"/>
              <a:t>Circuit and</a:t>
            </a:r>
            <a:br>
              <a:rPr lang="en-US" altLang="en-US" smtClean="0"/>
            </a:br>
            <a:r>
              <a:rPr lang="en-US" altLang="en-US" smtClean="0"/>
              <a:t>Datagram </a:t>
            </a:r>
            <a:br>
              <a:rPr lang="en-US" altLang="en-US" smtClean="0"/>
            </a:br>
            <a:r>
              <a:rPr lang="en-US" altLang="en-US" smtClean="0"/>
              <a:t>Operation</a:t>
            </a: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b="6921"/>
          <a:stretch>
            <a:fillRect/>
          </a:stretch>
        </p:blipFill>
        <p:spPr bwMode="auto">
          <a:xfrm>
            <a:off x="3576638" y="0"/>
            <a:ext cx="556736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8CE5F7B-C698-45E3-A175-0E6A3D1AC378}" type="slidenum">
              <a:rPr lang="en-US" altLang="en-US" sz="2000" smtClean="0">
                <a:solidFill>
                  <a:schemeClr val="bg2"/>
                </a:solidFill>
              </a:rPr>
              <a:pPr/>
              <a:t>21</a:t>
            </a:fld>
            <a:endParaRPr lang="en-US" altLang="en-US" sz="2000" smtClean="0">
              <a:solidFill>
                <a:schemeClr val="bg2"/>
              </a:solidFill>
            </a:endParaRPr>
          </a:p>
        </p:txBody>
      </p:sp>
      <p:sp>
        <p:nvSpPr>
          <p:cNvPr id="3891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2"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A switch in a datagram network uses a routing table that is based on the destination address.</a:t>
            </a:r>
          </a:p>
        </p:txBody>
      </p:sp>
      <p:grpSp>
        <p:nvGrpSpPr>
          <p:cNvPr id="38925" name="Group 12"/>
          <p:cNvGrpSpPr>
            <a:grpSpLocks/>
          </p:cNvGrpSpPr>
          <p:nvPr/>
        </p:nvGrpSpPr>
        <p:grpSpPr bwMode="auto">
          <a:xfrm>
            <a:off x="457200" y="1981200"/>
            <a:ext cx="1143000" cy="566738"/>
            <a:chOff x="1200" y="1248"/>
            <a:chExt cx="720" cy="357"/>
          </a:xfrm>
        </p:grpSpPr>
        <p:pic>
          <p:nvPicPr>
            <p:cNvPr id="389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87979B0-009C-4336-9A28-6FD767E179EF}" type="slidenum">
              <a:rPr lang="en-US" altLang="en-US" sz="2000" smtClean="0">
                <a:solidFill>
                  <a:schemeClr val="bg2"/>
                </a:solidFill>
              </a:rPr>
              <a:pPr/>
              <a:t>22</a:t>
            </a:fld>
            <a:endParaRPr lang="en-US" altLang="en-US" sz="2000" smtClean="0">
              <a:solidFill>
                <a:schemeClr val="bg2"/>
              </a:solidFill>
            </a:endParaRPr>
          </a:p>
        </p:txBody>
      </p:sp>
      <p:sp>
        <p:nvSpPr>
          <p:cNvPr id="4096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70"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Switching in the Internet is done by using the datagram approach </a:t>
            </a:r>
            <a:br>
              <a:rPr lang="en-US" altLang="en-US"/>
            </a:br>
            <a:r>
              <a:rPr lang="en-US" altLang="en-US"/>
              <a:t>to packet switching at </a:t>
            </a:r>
            <a:br>
              <a:rPr lang="en-US" altLang="en-US"/>
            </a:br>
            <a:r>
              <a:rPr lang="en-US" altLang="en-US"/>
              <a:t>the network layer.</a:t>
            </a:r>
          </a:p>
        </p:txBody>
      </p:sp>
      <p:grpSp>
        <p:nvGrpSpPr>
          <p:cNvPr id="40973" name="Group 12"/>
          <p:cNvGrpSpPr>
            <a:grpSpLocks/>
          </p:cNvGrpSpPr>
          <p:nvPr/>
        </p:nvGrpSpPr>
        <p:grpSpPr bwMode="auto">
          <a:xfrm>
            <a:off x="457200" y="1981200"/>
            <a:ext cx="1143000" cy="566738"/>
            <a:chOff x="1200" y="1248"/>
            <a:chExt cx="720" cy="357"/>
          </a:xfrm>
        </p:grpSpPr>
        <p:pic>
          <p:nvPicPr>
            <p:cNvPr id="4097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75"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BA1369A-B43B-446B-97A3-D99C8D529CCC}" type="slidenum">
              <a:rPr lang="en-US" altLang="en-US" sz="2000" smtClean="0">
                <a:solidFill>
                  <a:schemeClr val="bg2"/>
                </a:solidFill>
              </a:rPr>
              <a:pPr/>
              <a:t>23</a:t>
            </a:fld>
            <a:endParaRPr lang="en-US" altLang="en-US" sz="2000" smtClean="0">
              <a:solidFill>
                <a:schemeClr val="bg2"/>
              </a:solidFill>
            </a:endParaRPr>
          </a:p>
        </p:txBody>
      </p:sp>
      <p:sp>
        <p:nvSpPr>
          <p:cNvPr id="858114" name="Rectangle 2">
            <a:extLst>
              <a:ext uri="{FF2B5EF4-FFF2-40B4-BE49-F238E27FC236}">
                <a16:creationId xmlns:a16="http://schemas.microsoft.com/office/drawing/2014/main" xmlns="" id="{D35C74CA-8868-44FD-8742-319DEE99BFB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xmlns="" id="{F3DF93D9-C54A-4EE7-9F0E-52ADE2A43270}"/>
              </a:ext>
            </a:extLst>
          </p:cNvPr>
          <p:cNvSpPr txBox="1">
            <a:spLocks noChangeArrowheads="1"/>
          </p:cNvSpPr>
          <p:nvPr/>
        </p:nvSpPr>
        <p:spPr bwMode="auto">
          <a:xfrm>
            <a:off x="228600" y="406400"/>
            <a:ext cx="7300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anose="02020603050405020304" pitchFamily="18" charset="0"/>
              </a:rPr>
              <a:t>8-3   VIRTUAL-CIRCUIT NETWORKS</a:t>
            </a:r>
          </a:p>
        </p:txBody>
      </p:sp>
      <p:sp>
        <p:nvSpPr>
          <p:cNvPr id="4301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xmlns="" id="{5B2583C5-CBB7-4205-92C4-ED8AE2DB47F5}"/>
              </a:ext>
            </a:extLst>
          </p:cNvPr>
          <p:cNvSpPr>
            <a:spLocks noChangeArrowheads="1"/>
          </p:cNvSpPr>
          <p:nvPr/>
        </p:nvSpPr>
        <p:spPr bwMode="auto">
          <a:xfrm>
            <a:off x="304800" y="16748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A virtual-circuit network is a cross between a circuit-switched network and a datagram network. It has some characteristics of both.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398FF97-D73E-4207-B696-5EB969E97108}" type="slidenum">
              <a:rPr lang="en-US" altLang="en-US" sz="2000" smtClean="0">
                <a:solidFill>
                  <a:schemeClr val="bg2"/>
                </a:solidFill>
              </a:rPr>
              <a:pPr/>
              <a:t>24</a:t>
            </a:fld>
            <a:endParaRPr lang="en-US" altLang="en-US" sz="2000" smtClean="0">
              <a:solidFill>
                <a:schemeClr val="bg2"/>
              </a:solidFill>
            </a:endParaRPr>
          </a:p>
        </p:txBody>
      </p:sp>
      <p:sp>
        <p:nvSpPr>
          <p:cNvPr id="4505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04800" y="3810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8.10  </a:t>
            </a:r>
            <a:r>
              <a:rPr lang="en-US" altLang="en-US" sz="2000" i="1">
                <a:latin typeface="Times New Roman" panose="02020603050405020304" pitchFamily="18" charset="0"/>
              </a:rPr>
              <a:t>Virtual-circuit network</a:t>
            </a:r>
          </a:p>
        </p:txBody>
      </p:sp>
      <p:sp>
        <p:nvSpPr>
          <p:cNvPr id="4506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50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812925"/>
            <a:ext cx="826293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4E1F8A82-2D08-475E-9650-4EC961B65FF0}" type="slidenum">
              <a:rPr lang="en-US" altLang="en-US" sz="2000" smtClean="0">
                <a:solidFill>
                  <a:schemeClr val="bg2"/>
                </a:solidFill>
              </a:rPr>
              <a:pPr/>
              <a:t>25</a:t>
            </a:fld>
            <a:endParaRPr lang="en-US" altLang="en-US" sz="2000" smtClean="0">
              <a:solidFill>
                <a:schemeClr val="bg2"/>
              </a:solidFill>
            </a:endParaRPr>
          </a:p>
        </p:txBody>
      </p:sp>
      <p:sp>
        <p:nvSpPr>
          <p:cNvPr id="4710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4"/>
          <p:cNvSpPr txBox="1">
            <a:spLocks noChangeArrowheads="1"/>
          </p:cNvSpPr>
          <p:nvPr/>
        </p:nvSpPr>
        <p:spPr bwMode="auto">
          <a:xfrm>
            <a:off x="304800" y="3810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8.11  </a:t>
            </a:r>
            <a:r>
              <a:rPr lang="en-US" altLang="en-US" sz="2000" i="1">
                <a:latin typeface="Times New Roman" panose="02020603050405020304" pitchFamily="18" charset="0"/>
              </a:rPr>
              <a:t>Virtual-circuit identifier</a:t>
            </a:r>
          </a:p>
        </p:txBody>
      </p:sp>
      <p:sp>
        <p:nvSpPr>
          <p:cNvPr id="4711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5918AD5-B063-4F2B-BB86-5812E388C2AA}" type="slidenum">
              <a:rPr lang="en-US" altLang="en-US" sz="2000" smtClean="0">
                <a:solidFill>
                  <a:schemeClr val="bg2"/>
                </a:solidFill>
              </a:rPr>
              <a:pPr/>
              <a:t>26</a:t>
            </a:fld>
            <a:endParaRPr lang="en-US" altLang="en-US" sz="2000" smtClean="0">
              <a:solidFill>
                <a:schemeClr val="bg2"/>
              </a:solidFill>
            </a:endParaRPr>
          </a:p>
        </p:txBody>
      </p:sp>
      <p:sp>
        <p:nvSpPr>
          <p:cNvPr id="5120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5" name="Text Box 4"/>
          <p:cNvSpPr txBox="1">
            <a:spLocks noChangeArrowheads="1"/>
          </p:cNvSpPr>
          <p:nvPr/>
        </p:nvSpPr>
        <p:spPr bwMode="auto">
          <a:xfrm>
            <a:off x="304800" y="381000"/>
            <a:ext cx="652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8.12  </a:t>
            </a:r>
            <a:r>
              <a:rPr lang="en-US" altLang="en-US" sz="2000" i="1">
                <a:latin typeface="Times New Roman" panose="02020603050405020304" pitchFamily="18" charset="0"/>
              </a:rPr>
              <a:t>Switch and tables in a virtual-circuit network</a:t>
            </a:r>
          </a:p>
        </p:txBody>
      </p:sp>
      <p:sp>
        <p:nvSpPr>
          <p:cNvPr id="5120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96975"/>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FF0A8C4-DBA0-4181-A18A-A4445DC8B34D}" type="slidenum">
              <a:rPr lang="en-US" altLang="en-US" sz="2000" smtClean="0">
                <a:solidFill>
                  <a:schemeClr val="bg2"/>
                </a:solidFill>
              </a:rPr>
              <a:pPr/>
              <a:t>27</a:t>
            </a:fld>
            <a:endParaRPr lang="en-US" altLang="en-US" sz="2000" smtClean="0">
              <a:solidFill>
                <a:schemeClr val="bg2"/>
              </a:solidFill>
            </a:endParaRPr>
          </a:p>
        </p:txBody>
      </p:sp>
      <p:sp>
        <p:nvSpPr>
          <p:cNvPr id="5325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3" name="Text Box 4"/>
          <p:cNvSpPr txBox="1">
            <a:spLocks noChangeArrowheads="1"/>
          </p:cNvSpPr>
          <p:nvPr/>
        </p:nvSpPr>
        <p:spPr bwMode="auto">
          <a:xfrm>
            <a:off x="304800" y="381000"/>
            <a:ext cx="835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8.13  </a:t>
            </a:r>
            <a:r>
              <a:rPr lang="en-US" altLang="en-US" sz="2000" i="1">
                <a:latin typeface="Times New Roman" panose="02020603050405020304" pitchFamily="18" charset="0"/>
              </a:rPr>
              <a:t>Source-to-destination data transfer in a virtual-circuit network</a:t>
            </a:r>
          </a:p>
        </p:txBody>
      </p:sp>
      <p:sp>
        <p:nvSpPr>
          <p:cNvPr id="53254"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325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211263"/>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DFF1056-9A6B-41DF-B982-DC510DEB44AA}" type="slidenum">
              <a:rPr lang="en-US" altLang="en-US" sz="2000" smtClean="0">
                <a:solidFill>
                  <a:schemeClr val="bg2"/>
                </a:solidFill>
              </a:rPr>
              <a:pPr/>
              <a:t>28</a:t>
            </a:fld>
            <a:endParaRPr lang="en-US" altLang="en-US" sz="2000" smtClean="0">
              <a:solidFill>
                <a:schemeClr val="bg2"/>
              </a:solidFill>
            </a:endParaRPr>
          </a:p>
        </p:txBody>
      </p:sp>
      <p:sp>
        <p:nvSpPr>
          <p:cNvPr id="5529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1" name="Text Box 4"/>
          <p:cNvSpPr txBox="1">
            <a:spLocks noChangeArrowheads="1"/>
          </p:cNvSpPr>
          <p:nvPr/>
        </p:nvSpPr>
        <p:spPr bwMode="auto">
          <a:xfrm>
            <a:off x="304800" y="381000"/>
            <a:ext cx="611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8.14  </a:t>
            </a:r>
            <a:r>
              <a:rPr lang="en-US" altLang="en-US" sz="2000" i="1">
                <a:latin typeface="Times New Roman" panose="02020603050405020304" pitchFamily="18" charset="0"/>
              </a:rPr>
              <a:t>Setup request in a virtual-circuit network</a:t>
            </a:r>
          </a:p>
        </p:txBody>
      </p:sp>
      <p:sp>
        <p:nvSpPr>
          <p:cNvPr id="55302"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47825"/>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9D9D86FF-4FFB-4CC1-AC93-017885C9D5E4}" type="slidenum">
              <a:rPr lang="en-US" altLang="en-US" sz="2000" smtClean="0">
                <a:solidFill>
                  <a:schemeClr val="bg2"/>
                </a:solidFill>
              </a:rPr>
              <a:pPr/>
              <a:t>29</a:t>
            </a:fld>
            <a:endParaRPr lang="en-US" altLang="en-US" sz="2000" smtClean="0">
              <a:solidFill>
                <a:schemeClr val="bg2"/>
              </a:solidFill>
            </a:endParaRPr>
          </a:p>
        </p:txBody>
      </p:sp>
      <p:sp>
        <p:nvSpPr>
          <p:cNvPr id="573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9" name="Text Box 4"/>
          <p:cNvSpPr txBox="1">
            <a:spLocks noChangeArrowheads="1"/>
          </p:cNvSpPr>
          <p:nvPr/>
        </p:nvSpPr>
        <p:spPr bwMode="auto">
          <a:xfrm>
            <a:off x="304800" y="381000"/>
            <a:ext cx="711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8.15  </a:t>
            </a:r>
            <a:r>
              <a:rPr lang="en-US" altLang="en-US" sz="2000" i="1">
                <a:latin typeface="Times New Roman" panose="02020603050405020304" pitchFamily="18" charset="0"/>
              </a:rPr>
              <a:t>Setup acknowledgment in a virtual-circuit network</a:t>
            </a:r>
          </a:p>
        </p:txBody>
      </p:sp>
      <p:sp>
        <p:nvSpPr>
          <p:cNvPr id="57350"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73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776413"/>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5D082869-DE7C-4E2C-91F8-906B9F998D5D}" type="slidenum">
              <a:rPr lang="en-US" altLang="en-US" sz="2000" smtClean="0">
                <a:solidFill>
                  <a:schemeClr val="bg2"/>
                </a:solidFill>
              </a:rPr>
              <a:pPr/>
              <a:t>3</a:t>
            </a:fld>
            <a:endParaRPr lang="en-US" altLang="en-US" sz="2000" smtClean="0">
              <a:solidFill>
                <a:schemeClr val="bg2"/>
              </a:solidFill>
            </a:endParaRPr>
          </a:p>
        </p:txBody>
      </p:sp>
      <p:sp>
        <p:nvSpPr>
          <p:cNvPr id="819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4"/>
          <p:cNvSpPr txBox="1">
            <a:spLocks noChangeArrowheads="1"/>
          </p:cNvSpPr>
          <p:nvPr/>
        </p:nvSpPr>
        <p:spPr bwMode="auto">
          <a:xfrm>
            <a:off x="304800" y="381000"/>
            <a:ext cx="350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  </a:t>
            </a:r>
            <a:r>
              <a:rPr lang="en-US" altLang="en-US" sz="2000" i="1">
                <a:latin typeface="Times New Roman" panose="02020603050405020304" pitchFamily="18" charset="0"/>
              </a:rPr>
              <a:t>Switched network</a:t>
            </a:r>
          </a:p>
        </p:txBody>
      </p:sp>
      <p:sp>
        <p:nvSpPr>
          <p:cNvPr id="819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905000"/>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566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DF846FE9-8585-469F-BC93-CBD6887BAEF8}" type="slidenum">
              <a:rPr lang="en-US" altLang="en-US" sz="2000" smtClean="0">
                <a:solidFill>
                  <a:schemeClr val="bg2"/>
                </a:solidFill>
              </a:rPr>
              <a:pPr/>
              <a:t>30</a:t>
            </a:fld>
            <a:endParaRPr lang="en-US" altLang="en-US" sz="2000" smtClean="0">
              <a:solidFill>
                <a:schemeClr val="bg2"/>
              </a:solidFill>
            </a:endParaRPr>
          </a:p>
        </p:txBody>
      </p:sp>
      <p:sp>
        <p:nvSpPr>
          <p:cNvPr id="5939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2" name="Line 9"/>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3" name="Line 10"/>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4" name="Rectangle 11"/>
          <p:cNvSpPr>
            <a:spLocks noChangeArrowheads="1"/>
          </p:cNvSpPr>
          <p:nvPr/>
        </p:nvSpPr>
        <p:spPr bwMode="auto">
          <a:xfrm>
            <a:off x="495300" y="23018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virtual-circuit switching, all packets belonging to the same source and </a:t>
            </a:r>
            <a:br>
              <a:rPr lang="en-US" altLang="en-US"/>
            </a:br>
            <a:r>
              <a:rPr lang="en-US" altLang="en-US"/>
              <a:t>destination travel the same path;</a:t>
            </a:r>
          </a:p>
          <a:p>
            <a:pPr algn="ctr"/>
            <a:r>
              <a:rPr lang="en-US" altLang="en-US"/>
              <a:t>but the packets  may arrive at the destination with different delays </a:t>
            </a:r>
            <a:br>
              <a:rPr lang="en-US" altLang="en-US"/>
            </a:br>
            <a:r>
              <a:rPr lang="en-US" altLang="en-US"/>
              <a:t>if resource allocation is on demand.</a:t>
            </a:r>
          </a:p>
        </p:txBody>
      </p:sp>
      <p:grpSp>
        <p:nvGrpSpPr>
          <p:cNvPr id="59405" name="Group 12"/>
          <p:cNvGrpSpPr>
            <a:grpSpLocks/>
          </p:cNvGrpSpPr>
          <p:nvPr/>
        </p:nvGrpSpPr>
        <p:grpSpPr bwMode="auto">
          <a:xfrm>
            <a:off x="457200" y="1524000"/>
            <a:ext cx="1143000" cy="566738"/>
            <a:chOff x="1200" y="1248"/>
            <a:chExt cx="720" cy="357"/>
          </a:xfrm>
        </p:grpSpPr>
        <p:pic>
          <p:nvPicPr>
            <p:cNvPr id="5940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4DAC858-63E3-411F-80FC-5294C54D56CE}" type="slidenum">
              <a:rPr lang="en-US" altLang="en-US" sz="2000" smtClean="0">
                <a:solidFill>
                  <a:schemeClr val="bg2"/>
                </a:solidFill>
              </a:rPr>
              <a:pPr/>
              <a:t>31</a:t>
            </a:fld>
            <a:endParaRPr lang="en-US" altLang="en-US" sz="2000" smtClean="0">
              <a:solidFill>
                <a:schemeClr val="bg2"/>
              </a:solidFill>
            </a:endParaRPr>
          </a:p>
        </p:txBody>
      </p:sp>
      <p:sp>
        <p:nvSpPr>
          <p:cNvPr id="614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p:cNvSpPr txBox="1">
            <a:spLocks noChangeArrowheads="1"/>
          </p:cNvSpPr>
          <p:nvPr/>
        </p:nvSpPr>
        <p:spPr bwMode="auto">
          <a:xfrm>
            <a:off x="304800" y="381000"/>
            <a:ext cx="530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8.16  </a:t>
            </a:r>
            <a:r>
              <a:rPr lang="en-US" altLang="en-US" sz="2000" i="1">
                <a:latin typeface="Times New Roman" panose="02020603050405020304" pitchFamily="18" charset="0"/>
              </a:rPr>
              <a:t>Delay in a virtual-circuit network</a:t>
            </a:r>
          </a:p>
        </p:txBody>
      </p:sp>
      <p:sp>
        <p:nvSpPr>
          <p:cNvPr id="61446"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473200"/>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Total Delay</a:t>
            </a:r>
            <a:endParaRPr lang="en-IN" altLang="en-US" smtClean="0"/>
          </a:p>
        </p:txBody>
      </p:sp>
      <p:sp>
        <p:nvSpPr>
          <p:cNvPr id="63491" name="Content Placeholder 5"/>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Transmission Delay,T</a:t>
            </a:r>
          </a:p>
          <a:p>
            <a:r>
              <a:rPr lang="en-US" altLang="en-US" smtClean="0"/>
              <a:t>Propagation Delay,P</a:t>
            </a:r>
          </a:p>
          <a:p>
            <a:endParaRPr lang="en-US" altLang="en-US" smtClean="0"/>
          </a:p>
          <a:p>
            <a:r>
              <a:rPr lang="en-US" altLang="en-US" smtClean="0"/>
              <a:t>Total Delay=3T+3P+setup delay+ teardown delay.</a:t>
            </a:r>
            <a:endParaRPr lang="en-IN" altLang="en-US" smtClean="0"/>
          </a:p>
          <a:p>
            <a:r>
              <a:rPr lang="en-US" altLang="en-US" smtClean="0"/>
              <a:t>Note : ignoring processing time in each switch</a:t>
            </a:r>
            <a:endParaRPr lang="en-IN" altLang="en-US" smtClean="0"/>
          </a:p>
        </p:txBody>
      </p:sp>
      <p:sp>
        <p:nvSpPr>
          <p:cNvPr id="6349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12C539CD-E8FF-46FF-B358-B031282C7432}" type="slidenum">
              <a:rPr lang="en-US" altLang="en-US" sz="2000" smtClean="0">
                <a:solidFill>
                  <a:schemeClr val="bg2"/>
                </a:solidFill>
              </a:rPr>
              <a:pPr/>
              <a:t>32</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Different Types of Network Delay</a:t>
            </a:r>
            <a:endParaRPr lang="en-IN" altLang="en-US" smtClean="0"/>
          </a:p>
        </p:txBody>
      </p:sp>
      <p:sp>
        <p:nvSpPr>
          <p:cNvPr id="7168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Network delay</a:t>
            </a:r>
            <a:r>
              <a:rPr lang="en-US" altLang="en-US" smtClean="0"/>
              <a:t> refers to the amount of time it takes for a packet to go from point A to point B. </a:t>
            </a:r>
            <a:endParaRPr lang="en-IN" altLang="en-US" smtClean="0"/>
          </a:p>
        </p:txBody>
      </p:sp>
      <p:pic>
        <p:nvPicPr>
          <p:cNvPr id="7168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57600"/>
            <a:ext cx="61769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b="1" smtClean="0"/>
              <a:t>Propagation delay</a:t>
            </a:r>
            <a:endParaRPr lang="en-IN" altLang="en-US" smtClean="0"/>
          </a:p>
        </p:txBody>
      </p:sp>
      <p:sp>
        <p:nvSpPr>
          <p:cNvPr id="73731"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The time that it takes for a bit to reach from one end of a link to the other.</a:t>
            </a:r>
          </a:p>
          <a:p>
            <a:r>
              <a:rPr lang="en-US" altLang="en-US" smtClean="0"/>
              <a:t>The delay depends on the distance (</a:t>
            </a:r>
            <a:r>
              <a:rPr lang="en-US" altLang="en-US" i="1" smtClean="0"/>
              <a:t>D</a:t>
            </a:r>
            <a:r>
              <a:rPr lang="en-US" altLang="en-US" smtClean="0"/>
              <a:t>) between the sender and the receiver, and the propagation speed (S) of the wave signal. </a:t>
            </a:r>
          </a:p>
          <a:p>
            <a:r>
              <a:rPr lang="en-US" altLang="en-US" smtClean="0"/>
              <a:t>It is calculated as:</a:t>
            </a:r>
          </a:p>
          <a:p>
            <a:endParaRPr lang="en-IN" altLang="en-US"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800600"/>
            <a:ext cx="1262063"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b="1" smtClean="0"/>
              <a:t>Transmission delay</a:t>
            </a:r>
            <a:endParaRPr lang="en-IN" altLang="en-US" smtClean="0"/>
          </a:p>
        </p:txBody>
      </p:sp>
      <p:sp>
        <p:nvSpPr>
          <p:cNvPr id="3" name="Content Placeholder 2">
            <a:extLst>
              <a:ext uri="{FF2B5EF4-FFF2-40B4-BE49-F238E27FC236}">
                <a16:creationId xmlns:a16="http://schemas.microsoft.com/office/drawing/2014/main" xmlns="" id="{B25B9774-329C-48E9-8916-CA22DB84E716}"/>
              </a:ext>
            </a:extLst>
          </p:cNvPr>
          <p:cNvSpPr>
            <a:spLocks noGrp="1"/>
          </p:cNvSpPr>
          <p:nvPr>
            <p:ph idx="1"/>
          </p:nvPr>
        </p:nvSpPr>
        <p:spPr>
          <a:xfrm>
            <a:off x="628650" y="1295400"/>
            <a:ext cx="8439150" cy="4881563"/>
          </a:xfrm>
        </p:spPr>
        <p:txBody>
          <a:bodyPr/>
          <a:lstStyle/>
          <a:p>
            <a:pPr>
              <a:defRPr/>
            </a:pPr>
            <a:r>
              <a:rPr lang="en-US" dirty="0"/>
              <a:t>Transmission delay refers to the time it takes to transmit a data packet onto the outgoing link. </a:t>
            </a:r>
          </a:p>
          <a:p>
            <a:pPr>
              <a:defRPr/>
            </a:pPr>
            <a:r>
              <a:rPr lang="en-US" dirty="0"/>
              <a:t>The delay is determined by the size of the packet and the capacity of the outgoing link.</a:t>
            </a:r>
          </a:p>
          <a:p>
            <a:pPr>
              <a:defRPr/>
            </a:pPr>
            <a:r>
              <a:rPr lang="en-US" dirty="0"/>
              <a:t> If a packet consists of L bits and the link has a capacity of </a:t>
            </a:r>
            <a:r>
              <a:rPr lang="en-US" i="1" dirty="0"/>
              <a:t>B</a:t>
            </a:r>
            <a:r>
              <a:rPr lang="en-US" dirty="0"/>
              <a:t> bits per second, then the transmission delay is equal to:</a:t>
            </a:r>
          </a:p>
          <a:p>
            <a:pPr>
              <a:defRPr/>
            </a:pPr>
            <a:endParaRPr lang="en-US" dirty="0"/>
          </a:p>
          <a:p>
            <a:pPr marL="0" indent="0">
              <a:buFont typeface="Wingdings" panose="05000000000000000000" pitchFamily="2" charset="2"/>
              <a:buNone/>
              <a:defRPr/>
            </a:pP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486400"/>
            <a:ext cx="11922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Other Delays</a:t>
            </a:r>
            <a:endParaRPr lang="en-IN" altLang="en-US" smtClean="0"/>
          </a:p>
        </p:txBody>
      </p:sp>
      <p:sp>
        <p:nvSpPr>
          <p:cNvPr id="3" name="Content Placeholder 2">
            <a:extLst>
              <a:ext uri="{FF2B5EF4-FFF2-40B4-BE49-F238E27FC236}">
                <a16:creationId xmlns:a16="http://schemas.microsoft.com/office/drawing/2014/main" xmlns="" id="{6F189A4B-BC2F-46BC-AA4E-C77D80BC5D3E}"/>
              </a:ext>
            </a:extLst>
          </p:cNvPr>
          <p:cNvSpPr>
            <a:spLocks noGrp="1"/>
          </p:cNvSpPr>
          <p:nvPr>
            <p:ph idx="1"/>
          </p:nvPr>
        </p:nvSpPr>
        <p:spPr/>
        <p:txBody>
          <a:bodyPr>
            <a:normAutofit fontScale="70000" lnSpcReduction="20000"/>
          </a:bodyPr>
          <a:lstStyle/>
          <a:p>
            <a:pPr>
              <a:defRPr/>
            </a:pPr>
            <a:r>
              <a:rPr lang="en-US" b="1" dirty="0"/>
              <a:t>Queuing delay</a:t>
            </a:r>
          </a:p>
          <a:p>
            <a:pPr>
              <a:defRPr/>
            </a:pPr>
            <a:r>
              <a:rPr lang="en-US" dirty="0"/>
              <a:t>Queuing delay refers to the time that a packet waits to be processed in the buffer of a switch. The delay is </a:t>
            </a:r>
            <a:r>
              <a:rPr lang="en-US" dirty="0">
                <a:solidFill>
                  <a:srgbClr val="FF0000"/>
                </a:solidFill>
              </a:rPr>
              <a:t>dependent on the arrival rate </a:t>
            </a:r>
            <a:r>
              <a:rPr lang="en-US" dirty="0"/>
              <a:t>of the incoming packets, the transmission capacity of the outgoing link, and the nature of the network’s​ traffic.</a:t>
            </a:r>
          </a:p>
          <a:p>
            <a:pPr>
              <a:defRPr/>
            </a:pPr>
            <a:endParaRPr lang="en-US" b="1" dirty="0" smtClean="0"/>
          </a:p>
          <a:p>
            <a:pPr>
              <a:defRPr/>
            </a:pPr>
            <a:r>
              <a:rPr lang="en-US" b="1" dirty="0" smtClean="0"/>
              <a:t>Processing </a:t>
            </a:r>
            <a:r>
              <a:rPr lang="en-US" b="1" dirty="0"/>
              <a:t>delay</a:t>
            </a:r>
          </a:p>
          <a:p>
            <a:pPr>
              <a:defRPr/>
            </a:pPr>
            <a:r>
              <a:rPr lang="en-US" dirty="0"/>
              <a:t>Processing delay is the time taken by a switch to process the packet header. The delay depends on the processing speed of the switch.</a:t>
            </a:r>
          </a:p>
          <a:p>
            <a:pPr marL="0" indent="0">
              <a:buFont typeface="Wingdings" panose="05000000000000000000" pitchFamily="2" charset="2"/>
              <a:buNone/>
              <a:defRPr/>
            </a:pPr>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Solved examples</a:t>
            </a:r>
            <a:endParaRPr lang="en-IN" altLang="en-US" smtClean="0"/>
          </a:p>
        </p:txBody>
      </p:sp>
      <p:sp>
        <p:nvSpPr>
          <p:cNvPr id="7680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mtClean="0"/>
              <a:t>1) A is source, B is destination. A and B are separated by a distance of 48,000kms. A sends 1500 bytes to B at the rate of 100 Mbps. The signal propagates at 2.4 x 10^8 mps.  Compute the propagation delay and transmission delay considering there is no other intermediate device.</a:t>
            </a:r>
          </a:p>
          <a:p>
            <a:pPr marL="0" indent="0">
              <a:buFont typeface="Wingdings" panose="05000000000000000000" pitchFamily="2" charset="2"/>
              <a:buNone/>
            </a:pPr>
            <a:endParaRPr lang="en-IN" altLang="en-US" smtClean="0"/>
          </a:p>
        </p:txBody>
      </p:sp>
      <p:sp>
        <p:nvSpPr>
          <p:cNvPr id="76804"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D0F0FB8-3769-4EBC-88BE-F1E2931FA2F2}" type="slidenum">
              <a:rPr lang="en-US" altLang="en-US" sz="2000" smtClean="0">
                <a:solidFill>
                  <a:schemeClr val="bg2"/>
                </a:solidFill>
              </a:rPr>
              <a:pPr/>
              <a:t>37</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mtClean="0"/>
          </a:p>
        </p:txBody>
      </p:sp>
      <p:sp>
        <p:nvSpPr>
          <p:cNvPr id="3" name="Content Placeholder 2">
            <a:extLst>
              <a:ext uri="{FF2B5EF4-FFF2-40B4-BE49-F238E27FC236}">
                <a16:creationId xmlns:a16="http://schemas.microsoft.com/office/drawing/2014/main" xmlns="" id="{05EF34C2-FE42-4298-8873-3F56B35F8B67}"/>
              </a:ext>
            </a:extLst>
          </p:cNvPr>
          <p:cNvSpPr>
            <a:spLocks noGrp="1" noRot="1" noChangeAspect="1" noMove="1" noResize="1" noEditPoints="1" noAdjustHandles="1" noChangeArrowheads="1" noChangeShapeType="1" noTextEdit="1"/>
          </p:cNvSpPr>
          <p:nvPr>
            <p:ph idx="1"/>
          </p:nvPr>
        </p:nvSpPr>
        <p:spPr>
          <a:blipFill>
            <a:blip r:embed="rId2"/>
            <a:stretch>
              <a:fillRect l="-541"/>
            </a:stretch>
          </a:blipFill>
        </p:spPr>
        <p:txBody>
          <a:bodyPr/>
          <a:lstStyle/>
          <a:p>
            <a:pPr>
              <a:defRPr/>
            </a:pPr>
            <a:r>
              <a:rPr lang="en-IN">
                <a:noFill/>
              </a:rPr>
              <a:t> </a:t>
            </a:r>
          </a:p>
        </p:txBody>
      </p:sp>
      <p:sp>
        <p:nvSpPr>
          <p:cNvPr id="77828"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3085F147-F394-42ED-9FF4-A2F37ED0FDB9}" type="slidenum">
              <a:rPr lang="en-US" altLang="en-US" sz="2000" smtClean="0">
                <a:solidFill>
                  <a:schemeClr val="bg2"/>
                </a:solidFill>
              </a:rPr>
              <a:pPr/>
              <a:t>38</a:t>
            </a:fld>
            <a:endParaRPr lang="en-US" altLang="en-US" sz="2000" smtClean="0">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noChangeArrowheads="1"/>
          </p:cNvSpPr>
          <p:nvPr>
            <p:ph idx="1"/>
          </p:nvPr>
        </p:nvSpPr>
        <p:spPr bwMode="auto">
          <a:xfrm>
            <a:off x="228600" y="1524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mtClean="0"/>
              <a:t>2</a:t>
            </a:r>
            <a:r>
              <a:rPr lang="en-IN" altLang="en-US" smtClean="0"/>
              <a:t>) Sender and Receiver separated by 1Gbps link. Packet size is 5000 bits. Each link introduces a delay of 10µs. Assume switch immediately forwards the data after it receives the last bit of the packet. Ignore queuing delay. Compute the total delay</a:t>
            </a:r>
          </a:p>
          <a:p>
            <a:pPr marL="0" indent="0">
              <a:buFont typeface="Wingdings" panose="05000000000000000000" pitchFamily="2" charset="2"/>
              <a:buNone/>
            </a:pPr>
            <a:endParaRPr lang="en-IN" altLang="en-US" smtClean="0"/>
          </a:p>
          <a:p>
            <a:pPr marL="0" indent="0">
              <a:buFont typeface="Wingdings" panose="05000000000000000000" pitchFamily="2" charset="2"/>
              <a:buNone/>
            </a:pPr>
            <a:endParaRPr lang="en-IN" altLang="en-US" smtClean="0"/>
          </a:p>
        </p:txBody>
      </p:sp>
      <p:sp>
        <p:nvSpPr>
          <p:cNvPr id="78851"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7D2C6C1-15EB-4C23-BE6A-56CBBCC16287}" type="slidenum">
              <a:rPr lang="en-US" altLang="en-US" sz="2000" smtClean="0">
                <a:solidFill>
                  <a:schemeClr val="bg2"/>
                </a:solidFill>
              </a:rPr>
              <a:pPr/>
              <a:t>39</a:t>
            </a:fld>
            <a:endParaRPr lang="en-US" altLang="en-US" sz="2000" smtClean="0">
              <a:solidFill>
                <a:schemeClr val="bg2"/>
              </a:solidFill>
            </a:endParaRPr>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43400"/>
            <a:ext cx="7943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7BACC0D-F86E-4024-AFFE-02277A201874}" type="slidenum">
              <a:rPr lang="en-US" altLang="en-US" sz="2000" smtClean="0">
                <a:solidFill>
                  <a:schemeClr val="bg2"/>
                </a:solidFill>
              </a:rPr>
              <a:pPr/>
              <a:t>4</a:t>
            </a:fld>
            <a:endParaRPr lang="en-US" altLang="en-US" sz="2000" smtClean="0">
              <a:solidFill>
                <a:schemeClr val="bg2"/>
              </a:solidFill>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01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  </a:t>
            </a:r>
            <a:r>
              <a:rPr lang="en-US" altLang="en-US" sz="2000" i="1">
                <a:latin typeface="Times New Roman" panose="02020603050405020304" pitchFamily="18" charset="0"/>
              </a:rPr>
              <a:t>Taxonomy of switched networks</a:t>
            </a:r>
          </a:p>
        </p:txBody>
      </p:sp>
      <p:sp>
        <p:nvSpPr>
          <p:cNvPr id="1024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765300"/>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875" y="3886200"/>
            <a:ext cx="21097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4638" y="5335588"/>
            <a:ext cx="20653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2" descr="D:\ADVANCED COMPUTER NETWORKS\Slides\virtual_s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318125"/>
            <a:ext cx="25336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B10D65-BCA3-4E05-894F-76D77A3364D2}"/>
              </a:ext>
            </a:extLst>
          </p:cNvPr>
          <p:cNvSpPr>
            <a:spLocks noGrp="1" noRot="1" noChangeAspect="1" noMove="1" noResize="1" noEditPoints="1" noAdjustHandles="1" noChangeArrowheads="1" noChangeShapeType="1" noTextEdit="1"/>
          </p:cNvSpPr>
          <p:nvPr>
            <p:ph idx="1"/>
          </p:nvPr>
        </p:nvSpPr>
        <p:spPr>
          <a:xfrm>
            <a:off x="628650" y="914400"/>
            <a:ext cx="7886700" cy="4351338"/>
          </a:xfrm>
          <a:blipFill>
            <a:blip r:embed="rId2"/>
            <a:stretch>
              <a:fillRect l="-541" r="-773" b="-19188"/>
            </a:stretch>
          </a:blipFill>
        </p:spPr>
        <p:txBody>
          <a:bodyPr/>
          <a:lstStyle/>
          <a:p>
            <a:pPr>
              <a:defRPr/>
            </a:pPr>
            <a:r>
              <a:rPr lang="en-IN" dirty="0">
                <a:noFill/>
              </a:rPr>
              <a:t> </a:t>
            </a:r>
          </a:p>
        </p:txBody>
      </p:sp>
      <p:sp>
        <p:nvSpPr>
          <p:cNvPr id="79875"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01CEB1A0-3B77-42EF-9A35-019C6A8C9EED}" type="slidenum">
              <a:rPr lang="en-US" altLang="en-US" sz="2000" smtClean="0">
                <a:solidFill>
                  <a:schemeClr val="bg2"/>
                </a:solidFill>
              </a:rPr>
              <a:pPr/>
              <a:t>40</a:t>
            </a:fld>
            <a:endParaRPr lang="en-US" altLang="en-US" sz="2000" smtClean="0">
              <a:solidFill>
                <a:schemeClr val="bg2"/>
              </a:solidFill>
            </a:endParaRPr>
          </a:p>
        </p:txBody>
      </p:sp>
      <p:sp>
        <p:nvSpPr>
          <p:cNvPr id="79876" name="Rectangle 1"/>
          <p:cNvSpPr>
            <a:spLocks noChangeArrowheads="1"/>
          </p:cNvSpPr>
          <p:nvPr/>
        </p:nvSpPr>
        <p:spPr bwMode="auto">
          <a:xfrm>
            <a:off x="4572000" y="4800600"/>
            <a:ext cx="1104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Font typeface="Wingdings" panose="05000000000000000000" pitchFamily="2" charset="2"/>
              <a:buNone/>
            </a:pPr>
            <a:r>
              <a:rPr lang="en-US" altLang="en-US"/>
              <a:t>30µs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mtClean="0"/>
              <a:t>2B) What is the delay if the sender and receiver is separated by three switches in between?</a:t>
            </a:r>
          </a:p>
          <a:p>
            <a:pPr marL="0" indent="0">
              <a:buFont typeface="Wingdings" panose="05000000000000000000" pitchFamily="2" charset="2"/>
              <a:buNone/>
            </a:pPr>
            <a:endParaRPr lang="en-US" altLang="en-US" smtClean="0"/>
          </a:p>
          <a:p>
            <a:pPr marL="0" indent="0">
              <a:buFont typeface="Wingdings" panose="05000000000000000000" pitchFamily="2" charset="2"/>
              <a:buNone/>
            </a:pPr>
            <a:r>
              <a:rPr lang="en-US" altLang="en-US" smtClean="0"/>
              <a:t>Three switches and thus four links implies the total delay is four transmission delays and four propagation delays: 60µs</a:t>
            </a:r>
          </a:p>
          <a:p>
            <a:pPr marL="0" indent="0">
              <a:buFont typeface="Wingdings" panose="05000000000000000000" pitchFamily="2" charset="2"/>
              <a:buNone/>
            </a:pPr>
            <a:endParaRPr lang="en-IN" altLang="en-US" smtClean="0"/>
          </a:p>
        </p:txBody>
      </p:sp>
      <p:sp>
        <p:nvSpPr>
          <p:cNvPr id="80899"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B87E8D4-C4BC-45E5-B063-55FFFC343710}" type="slidenum">
              <a:rPr lang="en-US" altLang="en-US" sz="2000" smtClean="0">
                <a:solidFill>
                  <a:schemeClr val="bg2"/>
                </a:solidFill>
              </a:rPr>
              <a:pPr/>
              <a:t>41</a:t>
            </a:fld>
            <a:endParaRPr lang="en-US" altLang="en-US" sz="2000"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5AA12D49-5E3E-44F1-81D7-0333CAF032AD}" type="slidenum">
              <a:rPr lang="en-US" altLang="en-US" sz="2000" smtClean="0">
                <a:solidFill>
                  <a:schemeClr val="bg2"/>
                </a:solidFill>
              </a:rPr>
              <a:pPr/>
              <a:t>42</a:t>
            </a:fld>
            <a:endParaRPr lang="en-US" altLang="en-US" sz="2000" smtClean="0">
              <a:solidFill>
                <a:schemeClr val="bg2"/>
              </a:solidFill>
            </a:endParaRPr>
          </a:p>
        </p:txBody>
      </p:sp>
      <p:sp>
        <p:nvSpPr>
          <p:cNvPr id="81923" name="Rectangle 2"/>
          <p:cNvSpPr>
            <a:spLocks noChangeArrowheads="1"/>
          </p:cNvSpPr>
          <p:nvPr/>
        </p:nvSpPr>
        <p:spPr bwMode="auto">
          <a:xfrm>
            <a:off x="228600" y="903288"/>
            <a:ext cx="92964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b="0">
                <a:latin typeface="Times" panose="02020603050405020304" pitchFamily="18" charset="0"/>
                <a:ea typeface="Times" panose="02020603050405020304" pitchFamily="18" charset="0"/>
                <a:cs typeface="Times" panose="02020603050405020304" pitchFamily="18" charset="0"/>
              </a:rPr>
              <a:t>Figure below shows a switch (router) in a datagram network.</a:t>
            </a:r>
          </a:p>
          <a:p>
            <a:r>
              <a:rPr lang="en-US" altLang="en-US" sz="2800" b="0">
                <a:latin typeface="Times" panose="02020603050405020304" pitchFamily="18" charset="0"/>
                <a:ea typeface="Times" panose="02020603050405020304" pitchFamily="18" charset="0"/>
                <a:cs typeface="Times" panose="02020603050405020304" pitchFamily="18" charset="0"/>
              </a:rPr>
              <a:t>Find the output port for packets with the following destination addresses:</a:t>
            </a:r>
            <a:endParaRPr lang="en-IN" altLang="en-US" sz="2800">
              <a:latin typeface="Times" panose="02020603050405020304" pitchFamily="18" charset="0"/>
              <a:ea typeface="Times" panose="02020603050405020304" pitchFamily="18" charset="0"/>
              <a:cs typeface="Times" panose="02020603050405020304" pitchFamily="18" charset="0"/>
            </a:endParaRPr>
          </a:p>
        </p:txBody>
      </p:sp>
      <p:pic>
        <p:nvPicPr>
          <p:cNvPr id="819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59000"/>
            <a:ext cx="49149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03738"/>
            <a:ext cx="18859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088" y="4945063"/>
            <a:ext cx="1724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6172200" y="4503738"/>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t>Solution</a:t>
            </a:r>
            <a:endParaRPr lang="en-IN" altLang="en-US"/>
          </a:p>
        </p:txBody>
      </p:sp>
      <p:sp>
        <p:nvSpPr>
          <p:cNvPr id="81928" name="TextBox 7"/>
          <p:cNvSpPr txBox="1">
            <a:spLocks noChangeArrowheads="1"/>
          </p:cNvSpPr>
          <p:nvPr/>
        </p:nvSpPr>
        <p:spPr bwMode="auto">
          <a:xfrm flipH="1">
            <a:off x="233363" y="0"/>
            <a:ext cx="14779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t>5)</a:t>
            </a: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B87BD0E3-9858-437D-980E-584FA7E88912}" type="slidenum">
              <a:rPr lang="en-US" altLang="en-US" sz="2000" smtClean="0">
                <a:solidFill>
                  <a:schemeClr val="bg2"/>
                </a:solidFill>
              </a:rPr>
              <a:pPr/>
              <a:t>43</a:t>
            </a:fld>
            <a:endParaRPr lang="en-US" altLang="en-US" sz="2000" smtClean="0">
              <a:solidFill>
                <a:schemeClr val="bg2"/>
              </a:solidFill>
            </a:endParaRPr>
          </a:p>
        </p:txBody>
      </p:sp>
      <p:sp>
        <p:nvSpPr>
          <p:cNvPr id="82947" name="Rectangle 2"/>
          <p:cNvSpPr>
            <a:spLocks noChangeArrowheads="1"/>
          </p:cNvSpPr>
          <p:nvPr/>
        </p:nvSpPr>
        <p:spPr bwMode="auto">
          <a:xfrm>
            <a:off x="152400" y="152400"/>
            <a:ext cx="86868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b="0">
                <a:latin typeface="Times-Roman"/>
              </a:rPr>
              <a:t>6) Figure below shows a switch in a virtual-circuit network.</a:t>
            </a:r>
          </a:p>
          <a:p>
            <a:endParaRPr lang="en-US" altLang="en-US" b="0">
              <a:latin typeface="Times-Roman"/>
            </a:endParaRPr>
          </a:p>
          <a:p>
            <a:endParaRPr lang="en-IN" altLang="en-US"/>
          </a:p>
        </p:txBody>
      </p:sp>
      <p:pic>
        <p:nvPicPr>
          <p:cNvPr id="829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8" y="806450"/>
            <a:ext cx="574357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4"/>
          <p:cNvSpPr>
            <a:spLocks noChangeArrowheads="1"/>
          </p:cNvSpPr>
          <p:nvPr/>
        </p:nvSpPr>
        <p:spPr bwMode="auto">
          <a:xfrm>
            <a:off x="266700" y="3013075"/>
            <a:ext cx="861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b="0">
                <a:latin typeface="Times-Roman"/>
              </a:rPr>
              <a:t>Find the output port and the output VCI for packets with the following input port and input VCI addresses:</a:t>
            </a:r>
            <a:endParaRPr lang="en-IN" altLang="en-US" sz="2400"/>
          </a:p>
        </p:txBody>
      </p:sp>
      <p:sp>
        <p:nvSpPr>
          <p:cNvPr id="82950" name="Rectangle 5"/>
          <p:cNvSpPr>
            <a:spLocks noChangeArrowheads="1"/>
          </p:cNvSpPr>
          <p:nvPr/>
        </p:nvSpPr>
        <p:spPr bwMode="auto">
          <a:xfrm>
            <a:off x="800100" y="3911600"/>
            <a:ext cx="7543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sv-SE" altLang="en-US" sz="2400">
                <a:solidFill>
                  <a:srgbClr val="00FFFF"/>
                </a:solidFill>
                <a:latin typeface="Times" panose="02020603050405020304" pitchFamily="18" charset="0"/>
                <a:ea typeface="Times" panose="02020603050405020304" pitchFamily="18" charset="0"/>
                <a:cs typeface="Times" panose="02020603050405020304" pitchFamily="18" charset="0"/>
              </a:rPr>
              <a:t>a. </a:t>
            </a:r>
            <a:r>
              <a:rPr lang="sv-SE" altLang="en-US" sz="2400" b="0">
                <a:solidFill>
                  <a:srgbClr val="000000"/>
                </a:solidFill>
                <a:latin typeface="Times" panose="02020603050405020304" pitchFamily="18" charset="0"/>
                <a:ea typeface="Times" panose="02020603050405020304" pitchFamily="18" charset="0"/>
                <a:cs typeface="Times" panose="02020603050405020304" pitchFamily="18" charset="0"/>
              </a:rPr>
              <a:t>Packet 1: 3, 78 </a:t>
            </a:r>
            <a:r>
              <a:rPr lang="sv-SE" altLang="en-US" sz="2400">
                <a:solidFill>
                  <a:srgbClr val="00FFFF"/>
                </a:solidFill>
                <a:latin typeface="Times" panose="02020603050405020304" pitchFamily="18" charset="0"/>
                <a:ea typeface="Times" panose="02020603050405020304" pitchFamily="18" charset="0"/>
                <a:cs typeface="Times" panose="02020603050405020304" pitchFamily="18" charset="0"/>
              </a:rPr>
              <a:t>b. </a:t>
            </a:r>
            <a:r>
              <a:rPr lang="sv-SE" altLang="en-US" sz="2400" b="0">
                <a:solidFill>
                  <a:srgbClr val="000000"/>
                </a:solidFill>
                <a:latin typeface="Times" panose="02020603050405020304" pitchFamily="18" charset="0"/>
                <a:ea typeface="Times" panose="02020603050405020304" pitchFamily="18" charset="0"/>
                <a:cs typeface="Times" panose="02020603050405020304" pitchFamily="18" charset="0"/>
              </a:rPr>
              <a:t>Packet 2: 2, 92</a:t>
            </a:r>
          </a:p>
          <a:p>
            <a:r>
              <a:rPr lang="sv-SE" altLang="en-US" sz="2400">
                <a:solidFill>
                  <a:srgbClr val="00FFFF"/>
                </a:solidFill>
                <a:latin typeface="Times" panose="02020603050405020304" pitchFamily="18" charset="0"/>
                <a:ea typeface="Times" panose="02020603050405020304" pitchFamily="18" charset="0"/>
                <a:cs typeface="Times" panose="02020603050405020304" pitchFamily="18" charset="0"/>
              </a:rPr>
              <a:t>c. </a:t>
            </a:r>
            <a:r>
              <a:rPr lang="sv-SE" altLang="en-US" sz="2400" b="0">
                <a:solidFill>
                  <a:srgbClr val="000000"/>
                </a:solidFill>
                <a:latin typeface="Times" panose="02020603050405020304" pitchFamily="18" charset="0"/>
                <a:ea typeface="Times" panose="02020603050405020304" pitchFamily="18" charset="0"/>
                <a:cs typeface="Times" panose="02020603050405020304" pitchFamily="18" charset="0"/>
              </a:rPr>
              <a:t>Packet 3: 4, 56 </a:t>
            </a:r>
            <a:r>
              <a:rPr lang="sv-SE" altLang="en-US" sz="2400">
                <a:solidFill>
                  <a:srgbClr val="00FFFF"/>
                </a:solidFill>
                <a:latin typeface="Times" panose="02020603050405020304" pitchFamily="18" charset="0"/>
                <a:ea typeface="Times" panose="02020603050405020304" pitchFamily="18" charset="0"/>
                <a:cs typeface="Times" panose="02020603050405020304" pitchFamily="18" charset="0"/>
              </a:rPr>
              <a:t>d. </a:t>
            </a:r>
            <a:r>
              <a:rPr lang="sv-SE" altLang="en-US" sz="2400" b="0">
                <a:solidFill>
                  <a:srgbClr val="000000"/>
                </a:solidFill>
                <a:latin typeface="Times" panose="02020603050405020304" pitchFamily="18" charset="0"/>
                <a:ea typeface="Times" panose="02020603050405020304" pitchFamily="18" charset="0"/>
                <a:cs typeface="Times" panose="02020603050405020304" pitchFamily="18" charset="0"/>
              </a:rPr>
              <a:t>Packet 4: 2, 71</a:t>
            </a:r>
            <a:endParaRPr lang="en-IN" altLang="en-US" sz="2400">
              <a:latin typeface="Times" panose="02020603050405020304" pitchFamily="18" charset="0"/>
              <a:ea typeface="Times" panose="02020603050405020304" pitchFamily="18" charset="0"/>
              <a:cs typeface="Times" panose="02020603050405020304" pitchFamily="18" charset="0"/>
            </a:endParaRPr>
          </a:p>
        </p:txBody>
      </p:sp>
      <p:sp>
        <p:nvSpPr>
          <p:cNvPr id="8" name="TextBox 7">
            <a:extLst>
              <a:ext uri="{FF2B5EF4-FFF2-40B4-BE49-F238E27FC236}">
                <a16:creationId xmlns:a16="http://schemas.microsoft.com/office/drawing/2014/main" xmlns="" id="{C9E4A190-C3F6-4A46-B710-ED173C11BF45}"/>
              </a:ext>
            </a:extLst>
          </p:cNvPr>
          <p:cNvSpPr txBox="1"/>
          <p:nvPr/>
        </p:nvSpPr>
        <p:spPr>
          <a:xfrm>
            <a:off x="1524000" y="4953000"/>
            <a:ext cx="5715000" cy="2062163"/>
          </a:xfrm>
          <a:prstGeom prst="rect">
            <a:avLst/>
          </a:prstGeom>
          <a:noFill/>
        </p:spPr>
        <p:txBody>
          <a:bodyPr>
            <a:spAutoFit/>
          </a:bodyPr>
          <a:lstStyle/>
          <a:p>
            <a:pPr>
              <a:defRPr/>
            </a:pPr>
            <a:r>
              <a:rPr lang="en-US" b="0" dirty="0">
                <a:latin typeface="Times" panose="02020603050405020304" pitchFamily="18" charset="0"/>
                <a:cs typeface="Times" panose="02020603050405020304" pitchFamily="18" charset="0"/>
              </a:rPr>
              <a:t>Solutions:</a:t>
            </a:r>
          </a:p>
          <a:p>
            <a:pPr marL="514350" indent="-514350">
              <a:buFontTx/>
              <a:buAutoNum type="alphaLcPeriod"/>
              <a:defRPr/>
            </a:pPr>
            <a:r>
              <a:rPr lang="en-US" b="0" dirty="0">
                <a:latin typeface="Times" panose="02020603050405020304" pitchFamily="18" charset="0"/>
                <a:cs typeface="Times" panose="02020603050405020304" pitchFamily="18" charset="0"/>
              </a:rPr>
              <a:t>2,70              b. 1,45 </a:t>
            </a:r>
          </a:p>
          <a:p>
            <a:pPr>
              <a:defRPr/>
            </a:pPr>
            <a:r>
              <a:rPr lang="en-US" b="0" dirty="0">
                <a:latin typeface="Times" panose="02020603050405020304" pitchFamily="18" charset="0"/>
                <a:cs typeface="Times" panose="02020603050405020304" pitchFamily="18" charset="0"/>
              </a:rPr>
              <a:t>c. 3,11               d. 4,41</a:t>
            </a:r>
          </a:p>
          <a:p>
            <a:pPr marL="514350" indent="-514350">
              <a:buFontTx/>
              <a:buAutoNum type="alphaLcPeriod"/>
              <a:defRPr/>
            </a:pPr>
            <a:endParaRPr lang="en-IN" b="0" dirty="0">
              <a:latin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592A32F1-3E67-4F8B-838F-76CCC281C547}" type="slidenum">
              <a:rPr lang="en-US" altLang="en-US" sz="2000" smtClean="0">
                <a:solidFill>
                  <a:schemeClr val="bg2"/>
                </a:solidFill>
              </a:rPr>
              <a:pPr/>
              <a:t>44</a:t>
            </a:fld>
            <a:endParaRPr lang="en-US" altLang="en-US" sz="2000" smtClean="0">
              <a:solidFill>
                <a:schemeClr val="bg2"/>
              </a:solidFill>
            </a:endParaRPr>
          </a:p>
        </p:txBody>
      </p:sp>
      <p:sp>
        <p:nvSpPr>
          <p:cNvPr id="859138" name="Rectangle 2">
            <a:extLst>
              <a:ext uri="{FF2B5EF4-FFF2-40B4-BE49-F238E27FC236}">
                <a16:creationId xmlns:a16="http://schemas.microsoft.com/office/drawing/2014/main" xmlns="" id="{2709B4D5-594D-4546-ACB3-902B661D39E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xmlns="" id="{ABFB68C6-57DD-45D5-8056-2CA9FD6CB891}"/>
              </a:ext>
            </a:extLst>
          </p:cNvPr>
          <p:cNvSpPr txBox="1">
            <a:spLocks noChangeArrowheads="1"/>
          </p:cNvSpPr>
          <p:nvPr/>
        </p:nvSpPr>
        <p:spPr bwMode="auto">
          <a:xfrm>
            <a:off x="228600" y="406400"/>
            <a:ext cx="6372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anose="02020603050405020304" pitchFamily="18" charset="0"/>
              </a:rPr>
              <a:t>8-4   STRUCTURE OF A SWITCH</a:t>
            </a:r>
          </a:p>
        </p:txBody>
      </p:sp>
      <p:sp>
        <p:nvSpPr>
          <p:cNvPr id="8397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xmlns="" id="{A2C4F814-A4D3-4D65-B555-83B3A0E17005}"/>
              </a:ext>
            </a:extLst>
          </p:cNvPr>
          <p:cNvSpPr>
            <a:spLocks noChangeArrowheads="1"/>
          </p:cNvSpPr>
          <p:nvPr/>
        </p:nvSpPr>
        <p:spPr bwMode="auto">
          <a:xfrm>
            <a:off x="228600" y="1781629"/>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dirty="0">
                <a:effectLst>
                  <a:outerShdw blurRad="38100" dist="38100" dir="2700000" algn="tl">
                    <a:srgbClr val="C0C0C0"/>
                  </a:outerShdw>
                </a:effectLst>
                <a:latin typeface="Times New Roman" panose="02020603050405020304" pitchFamily="18" charset="0"/>
              </a:rPr>
              <a:t>We use switches in circuit-switched and packet-switched networks. </a:t>
            </a:r>
            <a:endParaRPr lang="en-US" altLang="en-US" sz="2800" i="1" dirty="0" smtClean="0">
              <a:effectLst>
                <a:outerShdw blurRad="38100" dist="38100" dir="2700000" algn="tl">
                  <a:srgbClr val="C0C0C0"/>
                </a:outerShdw>
              </a:effectLst>
              <a:latin typeface="Times New Roman" panose="02020603050405020304" pitchFamily="18" charset="0"/>
            </a:endParaRPr>
          </a:p>
          <a:p>
            <a:pPr algn="just" eaLnBrk="1" hangingPunct="1">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hangingPunct="1">
              <a:defRPr/>
            </a:pPr>
            <a:r>
              <a:rPr lang="en-US" altLang="en-US" sz="2800" i="1" dirty="0" smtClean="0">
                <a:effectLst>
                  <a:outerShdw blurRad="38100" dist="38100" dir="2700000" algn="tl">
                    <a:srgbClr val="C0C0C0"/>
                  </a:outerShdw>
                </a:effectLst>
                <a:latin typeface="Times New Roman" panose="02020603050405020304" pitchFamily="18" charset="0"/>
              </a:rPr>
              <a:t>Discuss </a:t>
            </a:r>
            <a:r>
              <a:rPr lang="en-US" altLang="en-US" sz="2800" i="1" dirty="0">
                <a:effectLst>
                  <a:outerShdw blurRad="38100" dist="38100" dir="2700000" algn="tl">
                    <a:srgbClr val="C0C0C0"/>
                  </a:outerShdw>
                </a:effectLst>
                <a:latin typeface="Times New Roman" panose="02020603050405020304" pitchFamily="18" charset="0"/>
              </a:rPr>
              <a:t>the structures of the switches used in each type of network.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altLang="en-US" smtClean="0">
                <a:solidFill>
                  <a:srgbClr val="0033CC"/>
                </a:solidFill>
                <a:latin typeface="Times New Roman" panose="02020603050405020304" pitchFamily="18" charset="0"/>
              </a:rPr>
              <a:t>Structure of Circuit Switches</a:t>
            </a:r>
            <a:endParaRPr lang="en-IN" altLang="en-US" smtClean="0"/>
          </a:p>
        </p:txBody>
      </p:sp>
      <p:sp>
        <p:nvSpPr>
          <p:cNvPr id="86019"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Circuit Switching uses either of two technologies</a:t>
            </a:r>
          </a:p>
          <a:p>
            <a:r>
              <a:rPr lang="en-US" altLang="en-US" smtClean="0"/>
              <a:t>Space-Division Switch</a:t>
            </a:r>
          </a:p>
          <a:p>
            <a:r>
              <a:rPr lang="en-US" altLang="en-US" smtClean="0"/>
              <a:t>Time-Division Switch</a:t>
            </a:r>
            <a:endParaRPr lang="en-IN" altLang="en-US" smtClean="0"/>
          </a:p>
        </p:txBody>
      </p:sp>
      <p:sp>
        <p:nvSpPr>
          <p:cNvPr id="8602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46F3A1A-837D-4914-A8FD-E763D00350A8}" type="slidenum">
              <a:rPr lang="en-US" altLang="en-US" sz="2000" smtClean="0">
                <a:solidFill>
                  <a:schemeClr val="bg2"/>
                </a:solidFill>
              </a:rPr>
              <a:pPr/>
              <a:t>45</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Space-Division Switch</a:t>
            </a:r>
          </a:p>
        </p:txBody>
      </p:sp>
      <p:sp>
        <p:nvSpPr>
          <p:cNvPr id="8806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single transmission path is accomplished in a switch by using a physically separate set of crosspoints.</a:t>
            </a:r>
          </a:p>
          <a:p>
            <a:r>
              <a:rPr lang="en-US" altLang="en-US" smtClean="0"/>
              <a:t>Crossbar Switch</a:t>
            </a:r>
          </a:p>
          <a:p>
            <a:r>
              <a:rPr lang="en-US" altLang="en-US" smtClean="0"/>
              <a:t>Multistage Switch</a:t>
            </a:r>
          </a:p>
          <a:p>
            <a:endParaRPr lang="en-IN" altLang="en-US" smtClean="0"/>
          </a:p>
        </p:txBody>
      </p:sp>
      <p:sp>
        <p:nvSpPr>
          <p:cNvPr id="88068"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3C39644D-1C5D-4B65-845B-D19B6BC6AAF8}" type="slidenum">
              <a:rPr lang="en-US" altLang="en-US" sz="2000" smtClean="0">
                <a:solidFill>
                  <a:schemeClr val="bg2"/>
                </a:solidFill>
              </a:rPr>
              <a:pPr/>
              <a:t>46</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177E0F6F-3069-4FB8-875A-9ABA4798854D}" type="slidenum">
              <a:rPr lang="en-US" altLang="en-US" sz="2000" smtClean="0">
                <a:solidFill>
                  <a:schemeClr val="bg2"/>
                </a:solidFill>
              </a:rPr>
              <a:pPr/>
              <a:t>47</a:t>
            </a:fld>
            <a:endParaRPr lang="en-US" altLang="en-US" sz="2000" smtClean="0">
              <a:solidFill>
                <a:schemeClr val="bg2"/>
              </a:solidFill>
            </a:endParaRPr>
          </a:p>
        </p:txBody>
      </p:sp>
      <p:sp>
        <p:nvSpPr>
          <p:cNvPr id="890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3" name="Text Box 4"/>
          <p:cNvSpPr txBox="1">
            <a:spLocks noChangeArrowheads="1"/>
          </p:cNvSpPr>
          <p:nvPr/>
        </p:nvSpPr>
        <p:spPr bwMode="auto">
          <a:xfrm>
            <a:off x="304800" y="381000"/>
            <a:ext cx="711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8.17  </a:t>
            </a:r>
            <a:r>
              <a:rPr lang="en-US" altLang="en-US" sz="2000" i="1">
                <a:latin typeface="Times New Roman" panose="02020603050405020304" pitchFamily="18" charset="0"/>
              </a:rPr>
              <a:t>Crossbar switch with three inputs and four outputs</a:t>
            </a:r>
          </a:p>
        </p:txBody>
      </p:sp>
      <p:sp>
        <p:nvSpPr>
          <p:cNvPr id="89094"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0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471613"/>
            <a:ext cx="7797800"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2"/>
          <p:cNvSpPr>
            <a:spLocks noGrp="1"/>
          </p:cNvSpPr>
          <p:nvPr>
            <p:ph type="dt" sz="quarter" idx="4294967295"/>
          </p:nvPr>
        </p:nvSpPr>
        <p:spPr bwMode="auto">
          <a:xfrm>
            <a:off x="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March 20, 2001</a:t>
            </a:r>
          </a:p>
        </p:txBody>
      </p:sp>
      <p:sp>
        <p:nvSpPr>
          <p:cNvPr id="911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r>
              <a:rPr lang="en-US" altLang="en-US" smtClean="0"/>
              <a:t>Crossbar - example</a:t>
            </a:r>
          </a:p>
        </p:txBody>
      </p:sp>
      <p:grpSp>
        <p:nvGrpSpPr>
          <p:cNvPr id="2" name="Group 3"/>
          <p:cNvGrpSpPr>
            <a:grpSpLocks/>
          </p:cNvGrpSpPr>
          <p:nvPr/>
        </p:nvGrpSpPr>
        <p:grpSpPr bwMode="auto">
          <a:xfrm>
            <a:off x="1143000" y="2667000"/>
            <a:ext cx="5365750" cy="3048000"/>
            <a:chOff x="720" y="1680"/>
            <a:chExt cx="3380" cy="1920"/>
          </a:xfrm>
        </p:grpSpPr>
        <p:sp>
          <p:nvSpPr>
            <p:cNvPr id="91146" name="Line 4"/>
            <p:cNvSpPr>
              <a:spLocks noChangeShapeType="1"/>
            </p:cNvSpPr>
            <p:nvPr/>
          </p:nvSpPr>
          <p:spPr bwMode="auto">
            <a:xfrm>
              <a:off x="1200" y="1776"/>
              <a:ext cx="27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47" name="Line 5"/>
            <p:cNvSpPr>
              <a:spLocks noChangeShapeType="1"/>
            </p:cNvSpPr>
            <p:nvPr/>
          </p:nvSpPr>
          <p:spPr bwMode="auto">
            <a:xfrm>
              <a:off x="1200" y="2112"/>
              <a:ext cx="27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48" name="Line 6"/>
            <p:cNvSpPr>
              <a:spLocks noChangeShapeType="1"/>
            </p:cNvSpPr>
            <p:nvPr/>
          </p:nvSpPr>
          <p:spPr bwMode="auto">
            <a:xfrm>
              <a:off x="1200" y="2400"/>
              <a:ext cx="27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49" name="Line 7"/>
            <p:cNvSpPr>
              <a:spLocks noChangeShapeType="1"/>
            </p:cNvSpPr>
            <p:nvPr/>
          </p:nvSpPr>
          <p:spPr bwMode="auto">
            <a:xfrm>
              <a:off x="1200" y="2784"/>
              <a:ext cx="27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0" name="Line 8"/>
            <p:cNvSpPr>
              <a:spLocks noChangeShapeType="1"/>
            </p:cNvSpPr>
            <p:nvPr/>
          </p:nvSpPr>
          <p:spPr bwMode="auto">
            <a:xfrm>
              <a:off x="3936" y="1776"/>
              <a:ext cx="0" cy="14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1" name="Line 9"/>
            <p:cNvSpPr>
              <a:spLocks noChangeShapeType="1"/>
            </p:cNvSpPr>
            <p:nvPr/>
          </p:nvSpPr>
          <p:spPr bwMode="auto">
            <a:xfrm>
              <a:off x="1968" y="1776"/>
              <a:ext cx="0" cy="14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2" name="Line 10"/>
            <p:cNvSpPr>
              <a:spLocks noChangeShapeType="1"/>
            </p:cNvSpPr>
            <p:nvPr/>
          </p:nvSpPr>
          <p:spPr bwMode="auto">
            <a:xfrm>
              <a:off x="2592" y="1776"/>
              <a:ext cx="0" cy="14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3" name="Line 11"/>
            <p:cNvSpPr>
              <a:spLocks noChangeShapeType="1"/>
            </p:cNvSpPr>
            <p:nvPr/>
          </p:nvSpPr>
          <p:spPr bwMode="auto">
            <a:xfrm>
              <a:off x="3264" y="1776"/>
              <a:ext cx="0" cy="14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4" name="Rectangle 12"/>
            <p:cNvSpPr>
              <a:spLocks noChangeArrowheads="1"/>
            </p:cNvSpPr>
            <p:nvPr/>
          </p:nvSpPr>
          <p:spPr bwMode="auto">
            <a:xfrm>
              <a:off x="720"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1</a:t>
              </a:r>
            </a:p>
          </p:txBody>
        </p:sp>
        <p:sp>
          <p:nvSpPr>
            <p:cNvPr id="91155" name="Rectangle 13"/>
            <p:cNvSpPr>
              <a:spLocks noChangeArrowheads="1"/>
            </p:cNvSpPr>
            <p:nvPr/>
          </p:nvSpPr>
          <p:spPr bwMode="auto">
            <a:xfrm>
              <a:off x="720" y="19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2</a:t>
              </a:r>
            </a:p>
          </p:txBody>
        </p:sp>
        <p:sp>
          <p:nvSpPr>
            <p:cNvPr id="91156" name="Rectangle 14"/>
            <p:cNvSpPr>
              <a:spLocks noChangeArrowheads="1"/>
            </p:cNvSpPr>
            <p:nvPr/>
          </p:nvSpPr>
          <p:spPr bwMode="auto">
            <a:xfrm>
              <a:off x="720" y="225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3</a:t>
              </a:r>
            </a:p>
          </p:txBody>
        </p:sp>
        <p:sp>
          <p:nvSpPr>
            <p:cNvPr id="91157" name="Rectangle 15"/>
            <p:cNvSpPr>
              <a:spLocks noChangeArrowheads="1"/>
            </p:cNvSpPr>
            <p:nvPr/>
          </p:nvSpPr>
          <p:spPr bwMode="auto">
            <a:xfrm>
              <a:off x="720"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4</a:t>
              </a:r>
            </a:p>
          </p:txBody>
        </p:sp>
        <p:sp>
          <p:nvSpPr>
            <p:cNvPr id="91158" name="Rectangle 16"/>
            <p:cNvSpPr>
              <a:spLocks noChangeArrowheads="1"/>
            </p:cNvSpPr>
            <p:nvPr/>
          </p:nvSpPr>
          <p:spPr bwMode="auto">
            <a:xfrm>
              <a:off x="1824" y="331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1</a:t>
              </a:r>
            </a:p>
          </p:txBody>
        </p:sp>
        <p:sp>
          <p:nvSpPr>
            <p:cNvPr id="91159" name="Rectangle 17"/>
            <p:cNvSpPr>
              <a:spLocks noChangeArrowheads="1"/>
            </p:cNvSpPr>
            <p:nvPr/>
          </p:nvSpPr>
          <p:spPr bwMode="auto">
            <a:xfrm>
              <a:off x="2448" y="331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2</a:t>
              </a:r>
            </a:p>
          </p:txBody>
        </p:sp>
        <p:sp>
          <p:nvSpPr>
            <p:cNvPr id="91160" name="Rectangle 18"/>
            <p:cNvSpPr>
              <a:spLocks noChangeArrowheads="1"/>
            </p:cNvSpPr>
            <p:nvPr/>
          </p:nvSpPr>
          <p:spPr bwMode="auto">
            <a:xfrm>
              <a:off x="3168" y="331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3</a:t>
              </a:r>
            </a:p>
          </p:txBody>
        </p:sp>
        <p:sp>
          <p:nvSpPr>
            <p:cNvPr id="91161" name="Rectangle 19"/>
            <p:cNvSpPr>
              <a:spLocks noChangeArrowheads="1"/>
            </p:cNvSpPr>
            <p:nvPr/>
          </p:nvSpPr>
          <p:spPr bwMode="auto">
            <a:xfrm>
              <a:off x="3792" y="32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4</a:t>
              </a:r>
            </a:p>
          </p:txBody>
        </p:sp>
      </p:grpSp>
      <p:sp>
        <p:nvSpPr>
          <p:cNvPr id="62484" name="Oval 20"/>
          <p:cNvSpPr>
            <a:spLocks noChangeArrowheads="1"/>
          </p:cNvSpPr>
          <p:nvPr/>
        </p:nvSpPr>
        <p:spPr bwMode="auto">
          <a:xfrm>
            <a:off x="3962400" y="26670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62485" name="Oval 21"/>
          <p:cNvSpPr>
            <a:spLocks noChangeArrowheads="1"/>
          </p:cNvSpPr>
          <p:nvPr/>
        </p:nvSpPr>
        <p:spPr bwMode="auto">
          <a:xfrm>
            <a:off x="6096000" y="32004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62486" name="Oval 22"/>
          <p:cNvSpPr>
            <a:spLocks noChangeArrowheads="1"/>
          </p:cNvSpPr>
          <p:nvPr/>
        </p:nvSpPr>
        <p:spPr bwMode="auto">
          <a:xfrm>
            <a:off x="2971800" y="36576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62487" name="Oval 23"/>
          <p:cNvSpPr>
            <a:spLocks noChangeArrowheads="1"/>
          </p:cNvSpPr>
          <p:nvPr/>
        </p:nvSpPr>
        <p:spPr bwMode="auto">
          <a:xfrm>
            <a:off x="5029200" y="42672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62488" name="Rectangle 24"/>
          <p:cNvSpPr>
            <a:spLocks noChangeArrowheads="1"/>
          </p:cNvSpPr>
          <p:nvPr/>
        </p:nvSpPr>
        <p:spPr bwMode="auto">
          <a:xfrm>
            <a:off x="1295400" y="1981200"/>
            <a:ext cx="4062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a:latin typeface="Times New Roman" panose="02020603050405020304" pitchFamily="18" charset="0"/>
                <a:cs typeface="Times New Roman (Hebrew)" charset="-79"/>
              </a:rPr>
              <a:t>sessions: (1,2) (2,4) (3,1) (4,3)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4" grpId="0" animBg="1"/>
      <p:bldP spid="62485" grpId="0" animBg="1"/>
      <p:bldP spid="62486" grpId="0" animBg="1"/>
      <p:bldP spid="62487" grpId="0" animBg="1"/>
      <p:bldP spid="6248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2"/>
          <p:cNvSpPr>
            <a:spLocks noGrp="1"/>
          </p:cNvSpPr>
          <p:nvPr>
            <p:ph type="dt" sz="quarter" idx="4294967295"/>
          </p:nvPr>
        </p:nvSpPr>
        <p:spPr bwMode="auto">
          <a:xfrm>
            <a:off x="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March 20, 2001</a:t>
            </a:r>
          </a:p>
        </p:txBody>
      </p:sp>
      <p:sp>
        <p:nvSpPr>
          <p:cNvPr id="931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r>
              <a:rPr lang="en-US" altLang="en-US" smtClean="0"/>
              <a:t>Crossbar - example</a:t>
            </a:r>
          </a:p>
        </p:txBody>
      </p:sp>
      <p:sp>
        <p:nvSpPr>
          <p:cNvPr id="93188" name="Line 3"/>
          <p:cNvSpPr>
            <a:spLocks noChangeShapeType="1"/>
          </p:cNvSpPr>
          <p:nvPr/>
        </p:nvSpPr>
        <p:spPr bwMode="auto">
          <a:xfrm>
            <a:off x="1905000" y="2819400"/>
            <a:ext cx="2247900" cy="0"/>
          </a:xfrm>
          <a:prstGeom prst="line">
            <a:avLst/>
          </a:prstGeom>
          <a:noFill/>
          <a:ln w="254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89" name="Line 4"/>
          <p:cNvSpPr>
            <a:spLocks noChangeShapeType="1"/>
          </p:cNvSpPr>
          <p:nvPr/>
        </p:nvSpPr>
        <p:spPr bwMode="auto">
          <a:xfrm>
            <a:off x="4076700" y="2819400"/>
            <a:ext cx="21717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0" name="Line 5"/>
          <p:cNvSpPr>
            <a:spLocks noChangeShapeType="1"/>
          </p:cNvSpPr>
          <p:nvPr/>
        </p:nvSpPr>
        <p:spPr bwMode="auto">
          <a:xfrm>
            <a:off x="3162300" y="3790950"/>
            <a:ext cx="3086100" cy="190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1" name="Line 6"/>
          <p:cNvSpPr>
            <a:spLocks noChangeShapeType="1"/>
          </p:cNvSpPr>
          <p:nvPr/>
        </p:nvSpPr>
        <p:spPr bwMode="auto">
          <a:xfrm>
            <a:off x="1905000" y="4419600"/>
            <a:ext cx="3295650" cy="0"/>
          </a:xfrm>
          <a:prstGeom prst="line">
            <a:avLst/>
          </a:prstGeom>
          <a:noFill/>
          <a:ln w="25400">
            <a:solidFill>
              <a:srgbClr val="99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2" name="Line 7"/>
          <p:cNvSpPr>
            <a:spLocks noChangeShapeType="1"/>
          </p:cNvSpPr>
          <p:nvPr/>
        </p:nvSpPr>
        <p:spPr bwMode="auto">
          <a:xfrm>
            <a:off x="3124200" y="3810000"/>
            <a:ext cx="0" cy="1295400"/>
          </a:xfrm>
          <a:prstGeom prst="line">
            <a:avLst/>
          </a:prstGeom>
          <a:noFill/>
          <a:ln w="25400">
            <a:solidFill>
              <a:srgbClr val="CC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3" name="Line 8"/>
          <p:cNvSpPr>
            <a:spLocks noChangeShapeType="1"/>
          </p:cNvSpPr>
          <p:nvPr/>
        </p:nvSpPr>
        <p:spPr bwMode="auto">
          <a:xfrm>
            <a:off x="4114800" y="2819400"/>
            <a:ext cx="0" cy="2286000"/>
          </a:xfrm>
          <a:prstGeom prst="line">
            <a:avLst/>
          </a:prstGeom>
          <a:noFill/>
          <a:ln w="254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4" name="Line 9"/>
          <p:cNvSpPr>
            <a:spLocks noChangeShapeType="1"/>
          </p:cNvSpPr>
          <p:nvPr/>
        </p:nvSpPr>
        <p:spPr bwMode="auto">
          <a:xfrm>
            <a:off x="5181600" y="2819400"/>
            <a:ext cx="0" cy="15811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195" name="Rectangle 10"/>
          <p:cNvSpPr>
            <a:spLocks noChangeArrowheads="1"/>
          </p:cNvSpPr>
          <p:nvPr/>
        </p:nvSpPr>
        <p:spPr bwMode="auto">
          <a:xfrm>
            <a:off x="1143000" y="2667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1</a:t>
            </a:r>
          </a:p>
        </p:txBody>
      </p:sp>
      <p:sp>
        <p:nvSpPr>
          <p:cNvPr id="93196" name="Rectangle 11"/>
          <p:cNvSpPr>
            <a:spLocks noChangeArrowheads="1"/>
          </p:cNvSpPr>
          <p:nvPr/>
        </p:nvSpPr>
        <p:spPr bwMode="auto">
          <a:xfrm>
            <a:off x="1143000" y="3124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2</a:t>
            </a:r>
          </a:p>
        </p:txBody>
      </p:sp>
      <p:sp>
        <p:nvSpPr>
          <p:cNvPr id="93197" name="Rectangle 12"/>
          <p:cNvSpPr>
            <a:spLocks noChangeArrowheads="1"/>
          </p:cNvSpPr>
          <p:nvPr/>
        </p:nvSpPr>
        <p:spPr bwMode="auto">
          <a:xfrm>
            <a:off x="1143000" y="3581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3</a:t>
            </a:r>
          </a:p>
        </p:txBody>
      </p:sp>
      <p:sp>
        <p:nvSpPr>
          <p:cNvPr id="93198" name="Rectangle 13"/>
          <p:cNvSpPr>
            <a:spLocks noChangeArrowheads="1"/>
          </p:cNvSpPr>
          <p:nvPr/>
        </p:nvSpPr>
        <p:spPr bwMode="auto">
          <a:xfrm>
            <a:off x="1143000" y="4191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4</a:t>
            </a:r>
          </a:p>
        </p:txBody>
      </p:sp>
      <p:sp>
        <p:nvSpPr>
          <p:cNvPr id="93199" name="Rectangle 14"/>
          <p:cNvSpPr>
            <a:spLocks noChangeArrowheads="1"/>
          </p:cNvSpPr>
          <p:nvPr/>
        </p:nvSpPr>
        <p:spPr bwMode="auto">
          <a:xfrm>
            <a:off x="2895600" y="5257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1</a:t>
            </a:r>
          </a:p>
        </p:txBody>
      </p:sp>
      <p:sp>
        <p:nvSpPr>
          <p:cNvPr id="93200" name="Rectangle 15"/>
          <p:cNvSpPr>
            <a:spLocks noChangeArrowheads="1"/>
          </p:cNvSpPr>
          <p:nvPr/>
        </p:nvSpPr>
        <p:spPr bwMode="auto">
          <a:xfrm>
            <a:off x="3886200" y="5257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2</a:t>
            </a:r>
          </a:p>
        </p:txBody>
      </p:sp>
      <p:sp>
        <p:nvSpPr>
          <p:cNvPr id="93201" name="Rectangle 16"/>
          <p:cNvSpPr>
            <a:spLocks noChangeArrowheads="1"/>
          </p:cNvSpPr>
          <p:nvPr/>
        </p:nvSpPr>
        <p:spPr bwMode="auto">
          <a:xfrm>
            <a:off x="5029200" y="5257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3</a:t>
            </a:r>
          </a:p>
        </p:txBody>
      </p:sp>
      <p:sp>
        <p:nvSpPr>
          <p:cNvPr id="93202" name="Rectangle 17"/>
          <p:cNvSpPr>
            <a:spLocks noChangeArrowheads="1"/>
          </p:cNvSpPr>
          <p:nvPr/>
        </p:nvSpPr>
        <p:spPr bwMode="auto">
          <a:xfrm>
            <a:off x="6019800" y="5181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Hebrew)" charset="-79"/>
              </a:rPr>
              <a:t>4</a:t>
            </a:r>
          </a:p>
        </p:txBody>
      </p:sp>
      <p:sp>
        <p:nvSpPr>
          <p:cNvPr id="93203" name="Oval 18"/>
          <p:cNvSpPr>
            <a:spLocks noChangeArrowheads="1"/>
          </p:cNvSpPr>
          <p:nvPr/>
        </p:nvSpPr>
        <p:spPr bwMode="auto">
          <a:xfrm>
            <a:off x="3962400" y="26670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93204" name="Line 19"/>
          <p:cNvSpPr>
            <a:spLocks noChangeShapeType="1"/>
          </p:cNvSpPr>
          <p:nvPr/>
        </p:nvSpPr>
        <p:spPr bwMode="auto">
          <a:xfrm>
            <a:off x="1943100" y="3314700"/>
            <a:ext cx="4343400"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05" name="Line 20"/>
          <p:cNvSpPr>
            <a:spLocks noChangeShapeType="1"/>
          </p:cNvSpPr>
          <p:nvPr/>
        </p:nvSpPr>
        <p:spPr bwMode="auto">
          <a:xfrm>
            <a:off x="6248400" y="2819400"/>
            <a:ext cx="0" cy="514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06" name="Line 21"/>
          <p:cNvSpPr>
            <a:spLocks noChangeShapeType="1"/>
          </p:cNvSpPr>
          <p:nvPr/>
        </p:nvSpPr>
        <p:spPr bwMode="auto">
          <a:xfrm>
            <a:off x="6248400" y="3257550"/>
            <a:ext cx="0" cy="182880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07" name="Oval 22"/>
          <p:cNvSpPr>
            <a:spLocks noChangeArrowheads="1"/>
          </p:cNvSpPr>
          <p:nvPr/>
        </p:nvSpPr>
        <p:spPr bwMode="auto">
          <a:xfrm>
            <a:off x="6096000" y="31242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93208" name="Line 23"/>
          <p:cNvSpPr>
            <a:spLocks noChangeShapeType="1"/>
          </p:cNvSpPr>
          <p:nvPr/>
        </p:nvSpPr>
        <p:spPr bwMode="auto">
          <a:xfrm>
            <a:off x="5181600" y="4419600"/>
            <a:ext cx="0" cy="685800"/>
          </a:xfrm>
          <a:prstGeom prst="line">
            <a:avLst/>
          </a:prstGeom>
          <a:noFill/>
          <a:ln w="25400">
            <a:solidFill>
              <a:srgbClr val="99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09" name="Line 24"/>
          <p:cNvSpPr>
            <a:spLocks noChangeShapeType="1"/>
          </p:cNvSpPr>
          <p:nvPr/>
        </p:nvSpPr>
        <p:spPr bwMode="auto">
          <a:xfrm>
            <a:off x="3105150" y="2838450"/>
            <a:ext cx="0" cy="9525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10" name="Line 25"/>
          <p:cNvSpPr>
            <a:spLocks noChangeShapeType="1"/>
          </p:cNvSpPr>
          <p:nvPr/>
        </p:nvSpPr>
        <p:spPr bwMode="auto">
          <a:xfrm>
            <a:off x="5181600" y="4419600"/>
            <a:ext cx="10477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11" name="Line 26"/>
          <p:cNvSpPr>
            <a:spLocks noChangeShapeType="1"/>
          </p:cNvSpPr>
          <p:nvPr/>
        </p:nvSpPr>
        <p:spPr bwMode="auto">
          <a:xfrm>
            <a:off x="1943100" y="3790950"/>
            <a:ext cx="1162050" cy="0"/>
          </a:xfrm>
          <a:prstGeom prst="line">
            <a:avLst/>
          </a:prstGeom>
          <a:noFill/>
          <a:ln w="25400">
            <a:solidFill>
              <a:srgbClr val="CC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3212" name="Oval 27"/>
          <p:cNvSpPr>
            <a:spLocks noChangeArrowheads="1"/>
          </p:cNvSpPr>
          <p:nvPr/>
        </p:nvSpPr>
        <p:spPr bwMode="auto">
          <a:xfrm>
            <a:off x="2971800" y="36576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93213" name="Oval 28"/>
          <p:cNvSpPr>
            <a:spLocks noChangeArrowheads="1"/>
          </p:cNvSpPr>
          <p:nvPr/>
        </p:nvSpPr>
        <p:spPr bwMode="auto">
          <a:xfrm>
            <a:off x="5029200" y="4267200"/>
            <a:ext cx="304800" cy="304800"/>
          </a:xfrm>
          <a:prstGeom prst="ellipse">
            <a:avLst/>
          </a:prstGeom>
          <a:solidFill>
            <a:schemeClr val="accent1"/>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09DE4C8D-198E-4F1E-8535-459C0EBCE697}" type="slidenum">
              <a:rPr lang="en-US" altLang="en-US" sz="2000" smtClean="0">
                <a:solidFill>
                  <a:schemeClr val="bg2"/>
                </a:solidFill>
              </a:rPr>
              <a:pPr/>
              <a:t>5</a:t>
            </a:fld>
            <a:endParaRPr lang="en-US" altLang="en-US" sz="2000" smtClean="0">
              <a:solidFill>
                <a:schemeClr val="bg2"/>
              </a:solidFill>
            </a:endParaRPr>
          </a:p>
        </p:txBody>
      </p:sp>
      <p:sp>
        <p:nvSpPr>
          <p:cNvPr id="565250" name="Rectangle 2">
            <a:extLst>
              <a:ext uri="{FF2B5EF4-FFF2-40B4-BE49-F238E27FC236}">
                <a16:creationId xmlns:a16="http://schemas.microsoft.com/office/drawing/2014/main" xmlns="" id="{BB874354-B088-452E-AE78-9126B2A480C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xmlns="" id="{6A6EFB0F-F93F-4955-92C9-1DA17A0A888A}"/>
              </a:ext>
            </a:extLst>
          </p:cNvPr>
          <p:cNvSpPr txBox="1">
            <a:spLocks noChangeArrowheads="1"/>
          </p:cNvSpPr>
          <p:nvPr/>
        </p:nvSpPr>
        <p:spPr bwMode="auto">
          <a:xfrm>
            <a:off x="228600" y="406400"/>
            <a:ext cx="7661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a:effectLst>
                  <a:outerShdw blurRad="38100" dist="38100" dir="2700000" algn="tl">
                    <a:srgbClr val="C0C0C0"/>
                  </a:outerShdw>
                </a:effectLst>
                <a:latin typeface="Times" panose="02020603050405020304" pitchFamily="18" charset="0"/>
              </a:rPr>
              <a:t>8-1   CIRCUIT-SWITCHED NETWORKS</a:t>
            </a:r>
          </a:p>
        </p:txBody>
      </p:sp>
      <p:sp>
        <p:nvSpPr>
          <p:cNvPr id="1229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xmlns="" id="{36048278-2F9C-495C-B68E-98F8EA687571}"/>
              </a:ext>
            </a:extLst>
          </p:cNvPr>
          <p:cNvSpPr>
            <a:spLocks noChangeArrowheads="1"/>
          </p:cNvSpPr>
          <p:nvPr/>
        </p:nvSpPr>
        <p:spPr bwMode="auto">
          <a:xfrm>
            <a:off x="457200" y="1981200"/>
            <a:ext cx="82296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sz="2800" i="1" dirty="0">
                <a:effectLst>
                  <a:outerShdw blurRad="38100" dist="38100" dir="2700000" algn="tl">
                    <a:srgbClr val="C0C0C0"/>
                  </a:outerShdw>
                </a:effectLst>
                <a:latin typeface="Times New Roman" panose="02020603050405020304" pitchFamily="18" charset="0"/>
              </a:rPr>
              <a:t>A circuit-switched network is made of a set of switches connected by physical links, in which each link is divided into n channels. </a:t>
            </a:r>
            <a:r>
              <a:rPr lang="en-US" altLang="en-US" sz="2800" i="1" dirty="0">
                <a:effectLst>
                  <a:outerShdw blurRad="38100" dist="38100" dir="2700000" algn="tl">
                    <a:srgbClr val="C0C0C0"/>
                  </a:outerShdw>
                </a:effectLst>
                <a:latin typeface="Times New Roman" panose="02020603050405020304" pitchFamily="18" charset="0"/>
              </a:rPr>
              <a:t>Each link is normally divided into n channels by using FDM or TDM.</a:t>
            </a:r>
          </a:p>
          <a:p>
            <a:pPr>
              <a:defRPr/>
            </a:pPr>
            <a:endParaRPr lang="en-US" altLang="en-US" sz="2800" i="1" dirty="0">
              <a:effectLst>
                <a:outerShdw blurRad="38100" dist="38100" dir="2700000" algn="tl">
                  <a:srgbClr val="C0C0C0"/>
                </a:outerShdw>
              </a:effectLst>
              <a:latin typeface="Times New Roman" panose="02020603050405020304" pitchFamily="18" charset="0"/>
            </a:endParaRPr>
          </a:p>
          <a:p>
            <a:pPr>
              <a:defRPr/>
            </a:pPr>
            <a:r>
              <a:rPr lang="en-US" altLang="en-US" sz="2800" i="1" dirty="0">
                <a:effectLst>
                  <a:outerShdw blurRad="38100" dist="38100" dir="2700000" algn="tl">
                    <a:srgbClr val="C0C0C0"/>
                  </a:outerShdw>
                </a:effectLst>
                <a:latin typeface="Times New Roman" panose="02020603050405020304" pitchFamily="18" charset="0"/>
              </a:rPr>
              <a:t>Establish</a:t>
            </a:r>
          </a:p>
          <a:p>
            <a:pPr>
              <a:defRPr/>
            </a:pPr>
            <a:r>
              <a:rPr lang="en-US" altLang="en-US" sz="2800" i="1" dirty="0">
                <a:effectLst>
                  <a:outerShdw blurRad="38100" dist="38100" dir="2700000" algn="tl">
                    <a:srgbClr val="C0C0C0"/>
                  </a:outerShdw>
                </a:effectLst>
                <a:latin typeface="Times New Roman" panose="02020603050405020304" pitchFamily="18" charset="0"/>
              </a:rPr>
              <a:t>Transfer</a:t>
            </a:r>
          </a:p>
          <a:p>
            <a:pPr>
              <a:defRPr/>
            </a:pPr>
            <a:r>
              <a:rPr lang="en-US" altLang="en-US" sz="2800" i="1" dirty="0">
                <a:effectLst>
                  <a:outerShdw blurRad="38100" dist="38100" dir="2700000" algn="tl">
                    <a:srgbClr val="C0C0C0"/>
                  </a:outerShdw>
                </a:effectLst>
                <a:latin typeface="Times New Roman" panose="02020603050405020304" pitchFamily="18" charset="0"/>
              </a:rPr>
              <a:t>Disconnect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Date Placeholder 3"/>
          <p:cNvSpPr>
            <a:spLocks noGrp="1"/>
          </p:cNvSpPr>
          <p:nvPr>
            <p:ph type="dt" sz="quarter" idx="4294967295"/>
          </p:nvPr>
        </p:nvSpPr>
        <p:spPr bwMode="auto">
          <a:xfrm>
            <a:off x="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March 20, 2001</a:t>
            </a:r>
          </a:p>
        </p:txBody>
      </p:sp>
      <p:sp>
        <p:nvSpPr>
          <p:cNvPr id="9523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r>
              <a:rPr lang="en-US" altLang="en-US" smtClean="0"/>
              <a:t>Crossbar</a:t>
            </a:r>
          </a:p>
        </p:txBody>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r>
              <a:rPr lang="en-US" altLang="en-US" smtClean="0"/>
              <a:t>Advantages:</a:t>
            </a:r>
          </a:p>
          <a:p>
            <a:pPr lvl="1"/>
            <a:r>
              <a:rPr lang="en-US" altLang="en-US" smtClean="0"/>
              <a:t>simple to implement</a:t>
            </a:r>
          </a:p>
          <a:p>
            <a:pPr lvl="1"/>
            <a:r>
              <a:rPr lang="en-US" altLang="en-US" smtClean="0"/>
              <a:t>simple control</a:t>
            </a:r>
          </a:p>
          <a:p>
            <a:pPr lvl="1"/>
            <a:r>
              <a:rPr lang="en-US" altLang="en-US" smtClean="0"/>
              <a:t>strict sense non-blocking</a:t>
            </a:r>
          </a:p>
          <a:p>
            <a:r>
              <a:rPr lang="en-US" altLang="en-US" smtClean="0"/>
              <a:t>Drawbacks</a:t>
            </a:r>
          </a:p>
          <a:p>
            <a:pPr lvl="1"/>
            <a:r>
              <a:rPr lang="en-US" altLang="en-US" smtClean="0"/>
              <a:t>number of crosspoints, N</a:t>
            </a:r>
            <a:r>
              <a:rPr lang="en-US" altLang="en-US" baseline="30000" smtClean="0"/>
              <a:t>2</a:t>
            </a:r>
            <a:endParaRPr lang="en-US" altLang="en-US" smtClean="0"/>
          </a:p>
          <a:p>
            <a:pPr lvl="1"/>
            <a:r>
              <a:rPr lang="en-US" altLang="en-US" smtClean="0"/>
              <a:t>large VLSI space</a:t>
            </a:r>
          </a:p>
          <a:p>
            <a:pPr lvl="1"/>
            <a:r>
              <a:rPr lang="en-US" altLang="en-US" smtClean="0"/>
              <a:t>vulnerable to single faults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5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45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4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2D4030B-A7D3-4E7B-A693-76C3B7428A19}" type="slidenum">
              <a:rPr lang="en-US" altLang="en-US" sz="2000" smtClean="0">
                <a:solidFill>
                  <a:schemeClr val="bg2"/>
                </a:solidFill>
              </a:rPr>
              <a:pPr/>
              <a:t>51</a:t>
            </a:fld>
            <a:endParaRPr lang="en-US" altLang="en-US" sz="2000" smtClean="0">
              <a:solidFill>
                <a:schemeClr val="bg2"/>
              </a:solidFill>
            </a:endParaRPr>
          </a:p>
        </p:txBody>
      </p:sp>
      <p:sp>
        <p:nvSpPr>
          <p:cNvPr id="9728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5" name="Text Box 4"/>
          <p:cNvSpPr txBox="1">
            <a:spLocks noChangeArrowheads="1"/>
          </p:cNvSpPr>
          <p:nvPr/>
        </p:nvSpPr>
        <p:spPr bwMode="auto">
          <a:xfrm>
            <a:off x="304800" y="3810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8.18  </a:t>
            </a:r>
            <a:r>
              <a:rPr lang="en-US" altLang="en-US" sz="2000" i="1">
                <a:latin typeface="Times New Roman" panose="02020603050405020304" pitchFamily="18" charset="0"/>
              </a:rPr>
              <a:t>Multistage switch</a:t>
            </a:r>
          </a:p>
        </p:txBody>
      </p:sp>
      <p:sp>
        <p:nvSpPr>
          <p:cNvPr id="9728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72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019300"/>
            <a:ext cx="86010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20950E3C-BCB3-49ED-8DCA-D47BBA755985}" type="slidenum">
              <a:rPr lang="en-US" altLang="en-US" sz="2000" smtClean="0">
                <a:solidFill>
                  <a:schemeClr val="bg2"/>
                </a:solidFill>
              </a:rPr>
              <a:pPr/>
              <a:t>52</a:t>
            </a:fld>
            <a:endParaRPr lang="en-US" altLang="en-US" sz="2000" smtClean="0">
              <a:solidFill>
                <a:schemeClr val="bg2"/>
              </a:solidFill>
            </a:endParaRPr>
          </a:p>
        </p:txBody>
      </p:sp>
      <p:sp>
        <p:nvSpPr>
          <p:cNvPr id="3" name="TextBox 2">
            <a:extLst>
              <a:ext uri="{FF2B5EF4-FFF2-40B4-BE49-F238E27FC236}">
                <a16:creationId xmlns:a16="http://schemas.microsoft.com/office/drawing/2014/main" xmlns="" id="{DA340A3E-FD37-4DFE-ACCE-901389A54A96}"/>
              </a:ext>
            </a:extLst>
          </p:cNvPr>
          <p:cNvSpPr txBox="1">
            <a:spLocks noRot="1" noChangeAspect="1" noMove="1" noResize="1" noEditPoints="1" noAdjustHandles="1" noChangeArrowheads="1" noChangeShapeType="1" noTextEdit="1"/>
          </p:cNvSpPr>
          <p:nvPr/>
        </p:nvSpPr>
        <p:spPr>
          <a:xfrm>
            <a:off x="838200" y="990600"/>
            <a:ext cx="7848600" cy="3382401"/>
          </a:xfrm>
          <a:prstGeom prst="rect">
            <a:avLst/>
          </a:prstGeom>
          <a:blipFill>
            <a:blip r:embed="rId2"/>
            <a:stretch>
              <a:fillRect l="-2020" t="-2347" b="-1805"/>
            </a:stretch>
          </a:blipFill>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39A5AF69-4FE3-4770-9688-C1EE91848585}" type="slidenum">
              <a:rPr lang="en-US" altLang="en-US" sz="2000" smtClean="0">
                <a:solidFill>
                  <a:schemeClr val="bg2"/>
                </a:solidFill>
              </a:rPr>
              <a:pPr/>
              <a:t>53</a:t>
            </a:fld>
            <a:endParaRPr lang="en-US" altLang="en-US" sz="2000" smtClean="0">
              <a:solidFill>
                <a:schemeClr val="bg2"/>
              </a:solidFill>
            </a:endParaRPr>
          </a:p>
        </p:txBody>
      </p:sp>
      <p:sp>
        <p:nvSpPr>
          <p:cNvPr id="100355" name="Rectangle 2"/>
          <p:cNvSpPr>
            <a:spLocks noGrp="1" noChangeArrowheads="1"/>
          </p:cNvSpPr>
          <p:nvPr>
            <p:ph type="title"/>
          </p:nvPr>
        </p:nvSpPr>
        <p:spPr bwMode="auto">
          <a:xfrm>
            <a:off x="609600" y="228600"/>
            <a:ext cx="77724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t>Three Stage Switch</a:t>
            </a:r>
          </a:p>
        </p:txBody>
      </p:sp>
      <p:pic>
        <p:nvPicPr>
          <p:cNvPr id="100356" name="Picture 3"/>
          <p:cNvPicPr>
            <a:picLocks noChangeAspect="1" noChangeArrowheads="1"/>
          </p:cNvPicPr>
          <p:nvPr/>
        </p:nvPicPr>
        <p:blipFill>
          <a:blip r:embed="rId2">
            <a:extLst>
              <a:ext uri="{28A0092B-C50C-407E-A947-70E740481C1C}">
                <a14:useLocalDpi xmlns:a14="http://schemas.microsoft.com/office/drawing/2010/main" val="0"/>
              </a:ext>
            </a:extLst>
          </a:blip>
          <a:srcRect b="7117"/>
          <a:stretch>
            <a:fillRect/>
          </a:stretch>
        </p:blipFill>
        <p:spPr bwMode="auto">
          <a:xfrm>
            <a:off x="685800" y="1371600"/>
            <a:ext cx="784860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Problems</a:t>
            </a:r>
            <a:endParaRPr lang="en-IN" altLang="en-US" smtClean="0"/>
          </a:p>
        </p:txBody>
      </p:sp>
      <p:sp>
        <p:nvSpPr>
          <p:cNvPr id="101379"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Design a three-stage, 200 × 200 switch (</a:t>
            </a:r>
            <a:r>
              <a:rPr lang="en-US" altLang="en-US" i="1" smtClean="0"/>
              <a:t>N </a:t>
            </a:r>
            <a:r>
              <a:rPr lang="en-US" altLang="en-US" smtClean="0"/>
              <a:t>= 200) with </a:t>
            </a:r>
            <a:r>
              <a:rPr lang="en-US" altLang="en-US" i="1" smtClean="0"/>
              <a:t>k </a:t>
            </a:r>
            <a:r>
              <a:rPr lang="en-US" altLang="en-US" smtClean="0"/>
              <a:t>= 4 and </a:t>
            </a:r>
            <a:r>
              <a:rPr lang="en-US" altLang="en-US" i="1" smtClean="0"/>
              <a:t>n </a:t>
            </a:r>
            <a:r>
              <a:rPr lang="en-US" altLang="en-US" smtClean="0"/>
              <a:t>= 20.</a:t>
            </a:r>
          </a:p>
          <a:p>
            <a:pPr eaLnBrk="1" hangingPunct="1"/>
            <a:endParaRPr lang="en-IN" altLang="en-US" smtClean="0"/>
          </a:p>
        </p:txBody>
      </p:sp>
      <p:sp>
        <p:nvSpPr>
          <p:cNvPr id="101380" name="Slide Number Placeholder 1"/>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F84BB04C-1D16-4943-A819-0184AF354D8E}" type="slidenum">
              <a:rPr lang="en-US" altLang="en-US" sz="2000" smtClean="0">
                <a:solidFill>
                  <a:schemeClr val="bg2"/>
                </a:solidFill>
              </a:rPr>
              <a:pPr/>
              <a:t>54</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Problems</a:t>
            </a:r>
            <a:endParaRPr lang="en-IN" altLang="en-US" smtClean="0"/>
          </a:p>
        </p:txBody>
      </p:sp>
      <p:sp>
        <p:nvSpPr>
          <p:cNvPr id="95235" name="Content Placeholder 3">
            <a:extLst>
              <a:ext uri="{FF2B5EF4-FFF2-40B4-BE49-F238E27FC236}">
                <a16:creationId xmlns:a16="http://schemas.microsoft.com/office/drawing/2014/main" xmlns="" id="{B01F487A-BF4A-4161-BE76-7A5B17E39768}"/>
              </a:ext>
            </a:extLst>
          </p:cNvPr>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defRPr/>
            </a:pPr>
            <a:r>
              <a:rPr lang="en-US" altLang="en-US" dirty="0"/>
              <a:t>Design a three-stage, 200 × 200 switch (</a:t>
            </a:r>
            <a:r>
              <a:rPr lang="en-US" altLang="en-US" i="1" dirty="0"/>
              <a:t>N </a:t>
            </a:r>
            <a:r>
              <a:rPr lang="en-US" altLang="en-US" dirty="0"/>
              <a:t>= 200) with </a:t>
            </a:r>
            <a:r>
              <a:rPr lang="en-US" altLang="en-US" i="1" dirty="0"/>
              <a:t>k </a:t>
            </a:r>
            <a:r>
              <a:rPr lang="en-US" altLang="en-US" dirty="0"/>
              <a:t>= 4 and </a:t>
            </a:r>
            <a:r>
              <a:rPr lang="en-US" altLang="en-US" i="1" dirty="0"/>
              <a:t>n </a:t>
            </a:r>
            <a:r>
              <a:rPr lang="en-US" altLang="en-US" dirty="0"/>
              <a:t>= 20.</a:t>
            </a:r>
          </a:p>
          <a:p>
            <a:pPr marL="0" indent="0" eaLnBrk="1" hangingPunct="1">
              <a:buFont typeface="Wingdings" panose="05000000000000000000" pitchFamily="2" charset="2"/>
              <a:buNone/>
              <a:defRPr/>
            </a:pPr>
            <a:r>
              <a:rPr lang="en-US" altLang="en-US" dirty="0"/>
              <a:t>Solution</a:t>
            </a:r>
          </a:p>
          <a:p>
            <a:pPr eaLnBrk="1" hangingPunct="1">
              <a:defRPr/>
            </a:pPr>
            <a:r>
              <a:rPr lang="en-US" altLang="en-US" dirty="0"/>
              <a:t>first stage we have </a:t>
            </a:r>
            <a:r>
              <a:rPr lang="en-US" altLang="en-US" i="1" dirty="0"/>
              <a:t>N</a:t>
            </a:r>
            <a:r>
              <a:rPr lang="en-US" altLang="en-US" dirty="0"/>
              <a:t>/</a:t>
            </a:r>
            <a:r>
              <a:rPr lang="en-US" altLang="en-US" i="1" dirty="0"/>
              <a:t>n </a:t>
            </a:r>
            <a:r>
              <a:rPr lang="en-US" altLang="en-US" dirty="0"/>
              <a:t>or 10 crossbars, each of size 20 × 4. In the second stage, we have</a:t>
            </a:r>
          </a:p>
          <a:p>
            <a:pPr eaLnBrk="1" hangingPunct="1">
              <a:defRPr/>
            </a:pPr>
            <a:r>
              <a:rPr lang="en-US" altLang="en-US" dirty="0"/>
              <a:t>4 crossbars, each of size 10 × 10. In the third stage, we have 10 crossbars, each of size 4 × 20.</a:t>
            </a:r>
          </a:p>
          <a:p>
            <a:pPr eaLnBrk="1" hangingPunct="1">
              <a:defRPr/>
            </a:pPr>
            <a:endParaRPr lang="en-IN" altLang="en-US" dirty="0"/>
          </a:p>
        </p:txBody>
      </p:sp>
      <p:sp>
        <p:nvSpPr>
          <p:cNvPr id="102404" name="Slide Number Placeholder 1"/>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8271669-57C1-48B7-ABCB-F73835A1DCC2}" type="slidenum">
              <a:rPr lang="en-US" altLang="en-US" sz="2000" smtClean="0">
                <a:solidFill>
                  <a:schemeClr val="bg2"/>
                </a:solidFill>
              </a:rPr>
              <a:pPr/>
              <a:t>55</a:t>
            </a:fld>
            <a:endParaRPr lang="en-US" altLang="en-US" sz="2000"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Sol conti.</a:t>
            </a:r>
            <a:endParaRPr lang="en-IN" altLang="en-US" smtClean="0"/>
          </a:p>
        </p:txBody>
      </p:sp>
      <p:sp>
        <p:nvSpPr>
          <p:cNvPr id="107523" name="Content Placeholder 2">
            <a:extLst>
              <a:ext uri="{FF2B5EF4-FFF2-40B4-BE49-F238E27FC236}">
                <a16:creationId xmlns:a16="http://schemas.microsoft.com/office/drawing/2014/main" xmlns="" id="{C469CD93-6127-4BE6-92C1-E851B365BAF6}"/>
              </a:ext>
            </a:extLst>
          </p:cNvPr>
          <p:cNvSpPr>
            <a:spLocks noGrp="1" noRot="1" noChangeAspect="1" noMove="1" noResize="1" noEditPoints="1" noAdjustHandles="1" noChangeArrowheads="1" noChangeShapeType="1" noTextEdit="1"/>
          </p:cNvSpPr>
          <p:nvPr>
            <p:ph idx="1"/>
          </p:nvPr>
        </p:nvSpPr>
        <p:spPr bwMode="auto">
          <a:blipFill>
            <a:blip r:embed="rId2"/>
            <a:stretch>
              <a:fillRect l="-541" t="-1821"/>
            </a:stretch>
          </a:blipFill>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IN">
                <a:noFill/>
              </a:rPr>
              <a:t> </a:t>
            </a:r>
          </a:p>
        </p:txBody>
      </p:sp>
      <p:sp>
        <p:nvSpPr>
          <p:cNvPr id="103428" name="Slide Number Placeholder 3"/>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F3F6CB09-51EF-4C59-9AE6-E9933F0F0847}" type="slidenum">
              <a:rPr lang="en-US" altLang="en-US" sz="2000" smtClean="0">
                <a:solidFill>
                  <a:schemeClr val="bg2"/>
                </a:solidFill>
              </a:rPr>
              <a:pPr/>
              <a:t>56</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Drawback</a:t>
            </a:r>
            <a:endParaRPr lang="en-IN" altLang="en-US" smtClean="0"/>
          </a:p>
        </p:txBody>
      </p:sp>
      <p:sp>
        <p:nvSpPr>
          <p:cNvPr id="104451"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IN" altLang="en-US" smtClean="0"/>
              <a:t>one drawback—</a:t>
            </a:r>
            <a:r>
              <a:rPr lang="en-IN" altLang="en-US" b="1" smtClean="0"/>
              <a:t>blocking </a:t>
            </a:r>
            <a:r>
              <a:rPr lang="en-IN" altLang="en-US" smtClean="0"/>
              <a:t>during periods of heavy traffic.</a:t>
            </a:r>
          </a:p>
          <a:p>
            <a:pPr eaLnBrk="1" hangingPunct="1"/>
            <a:r>
              <a:rPr lang="en-US" altLang="en-US" i="1" smtClean="0"/>
              <a:t>Blocking </a:t>
            </a:r>
            <a:r>
              <a:rPr lang="en-US" altLang="en-US" smtClean="0"/>
              <a:t>refers to times when one input cannot be connected to an output.</a:t>
            </a:r>
            <a:endParaRPr lang="en-IN" altLang="en-US" smtClean="0"/>
          </a:p>
        </p:txBody>
      </p:sp>
      <p:sp>
        <p:nvSpPr>
          <p:cNvPr id="104452" name="Slide Number Placeholder 1"/>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780846A3-A366-4DAD-9AC0-1FE15608F169}" type="slidenum">
              <a:rPr lang="en-US" altLang="en-US" sz="2000" smtClean="0">
                <a:solidFill>
                  <a:schemeClr val="bg2"/>
                </a:solidFill>
              </a:rPr>
              <a:pPr/>
              <a:t>57</a:t>
            </a:fld>
            <a:endParaRPr lang="en-US" altLang="en-US" sz="2000" smtClean="0">
              <a:solidFill>
                <a:schemeClr val="bg2"/>
              </a:solidFill>
            </a:endParaRPr>
          </a:p>
        </p:txBody>
      </p:sp>
      <p:pic>
        <p:nvPicPr>
          <p:cNvPr id="104453" name="Picture 3"/>
          <p:cNvPicPr>
            <a:picLocks noChangeAspect="1" noChangeArrowheads="1"/>
          </p:cNvPicPr>
          <p:nvPr/>
        </p:nvPicPr>
        <p:blipFill>
          <a:blip r:embed="rId3">
            <a:extLst>
              <a:ext uri="{28A0092B-C50C-407E-A947-70E740481C1C}">
                <a14:useLocalDpi xmlns:a14="http://schemas.microsoft.com/office/drawing/2010/main" val="0"/>
              </a:ext>
            </a:extLst>
          </a:blip>
          <a:srcRect b="7117"/>
          <a:stretch>
            <a:fillRect/>
          </a:stretch>
        </p:blipFill>
        <p:spPr bwMode="auto">
          <a:xfrm>
            <a:off x="4795838" y="4191000"/>
            <a:ext cx="3738562"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Non Blocking Condition</a:t>
            </a:r>
            <a:endParaRPr lang="en-IN" altLang="en-US" smtClean="0"/>
          </a:p>
        </p:txBody>
      </p:sp>
      <p:sp>
        <p:nvSpPr>
          <p:cNvPr id="106499"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Clos investigated the condition of nonblocking in multistage switches.</a:t>
            </a:r>
          </a:p>
          <a:p>
            <a:pPr eaLnBrk="1" hangingPunct="1"/>
            <a:r>
              <a:rPr lang="en-US" altLang="en-US" smtClean="0"/>
              <a:t>In nonblocking switching fabric, the number of middle-stage switches must be at least 2</a:t>
            </a:r>
            <a:r>
              <a:rPr lang="en-US" altLang="en-US" i="1" smtClean="0"/>
              <a:t>n </a:t>
            </a:r>
            <a:r>
              <a:rPr lang="en-US" altLang="en-US" smtClean="0"/>
              <a:t>– 1.</a:t>
            </a:r>
          </a:p>
          <a:p>
            <a:pPr eaLnBrk="1" hangingPunct="1"/>
            <a:r>
              <a:rPr lang="en-US" altLang="en-US" smtClean="0"/>
              <a:t> In other words, we need to have </a:t>
            </a:r>
            <a:r>
              <a:rPr lang="en-US" altLang="en-US" i="1" smtClean="0"/>
              <a:t>k </a:t>
            </a:r>
            <a:r>
              <a:rPr lang="en-US" altLang="en-US" smtClean="0"/>
              <a:t>≥ 2</a:t>
            </a:r>
            <a:r>
              <a:rPr lang="en-US" altLang="en-US" i="1" smtClean="0"/>
              <a:t>n </a:t>
            </a:r>
            <a:r>
              <a:rPr lang="en-US" altLang="en-US" smtClean="0"/>
              <a:t>– 1.</a:t>
            </a:r>
            <a:endParaRPr lang="en-IN" altLang="en-US" smtClean="0"/>
          </a:p>
        </p:txBody>
      </p:sp>
      <p:sp>
        <p:nvSpPr>
          <p:cNvPr id="106500" name="Slide Number Placeholder 1"/>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F712695B-2323-4F65-9FF5-A047B4CD15F9}" type="slidenum">
              <a:rPr lang="en-US" altLang="en-US" sz="2000" smtClean="0">
                <a:solidFill>
                  <a:schemeClr val="bg2"/>
                </a:solidFill>
              </a:rPr>
              <a:pPr/>
              <a:t>58</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Clos Criteria</a:t>
            </a:r>
            <a:endParaRPr lang="en-IN" altLang="en-US" smtClean="0"/>
          </a:p>
        </p:txBody>
      </p:sp>
      <p:sp>
        <p:nvSpPr>
          <p:cNvPr id="107523" name="Content Placeholder 2"/>
          <p:cNvSpPr>
            <a:spLocks noGrp="1"/>
          </p:cNvSpPr>
          <p:nvPr>
            <p:ph idx="1"/>
          </p:nvPr>
        </p:nvSpPr>
        <p:spPr bwMode="auto">
          <a:xfrm>
            <a:off x="457200" y="34290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mtClean="0"/>
              <a:t>Activity:</a:t>
            </a:r>
          </a:p>
          <a:p>
            <a:pPr marL="0" indent="0">
              <a:buFont typeface="Wingdings" panose="05000000000000000000" pitchFamily="2" charset="2"/>
              <a:buNone/>
            </a:pPr>
            <a:r>
              <a:rPr lang="en-US" altLang="en-US" smtClean="0"/>
              <a:t>Redesign the previous three-stage, 200 × 200 switch, using the Clos criteria with a minimum </a:t>
            </a:r>
            <a:r>
              <a:rPr lang="en-IN" altLang="en-US" smtClean="0"/>
              <a:t>number of crosspoints. Calculate the number of crosspoints.</a:t>
            </a:r>
          </a:p>
        </p:txBody>
      </p:sp>
      <p:sp>
        <p:nvSpPr>
          <p:cNvPr id="107524" name="Slide Number Placeholder 3"/>
          <p:cNvSpPr>
            <a:spLocks noGrp="1"/>
          </p:cNvSpPr>
          <p:nvPr>
            <p:ph type="sldNum" sz="quarter" idx="10"/>
          </p:nvPr>
        </p:nvSpPr>
        <p:spPr>
          <a:xfrm>
            <a:off x="76200" y="6248400"/>
            <a:ext cx="2895600" cy="457200"/>
          </a:xfrm>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379B872-B33B-4AEA-B80C-3FE9AC6B140E}" type="slidenum">
              <a:rPr lang="en-US" altLang="en-US" sz="2000" smtClean="0">
                <a:solidFill>
                  <a:schemeClr val="bg2"/>
                </a:solidFill>
              </a:rPr>
              <a:pPr/>
              <a:t>59</a:t>
            </a:fld>
            <a:endParaRPr lang="en-US" altLang="en-US" sz="2000" smtClean="0">
              <a:solidFill>
                <a:schemeClr val="bg2"/>
              </a:solidFill>
            </a:endParaRPr>
          </a:p>
        </p:txBody>
      </p:sp>
      <p:pic>
        <p:nvPicPr>
          <p:cNvPr id="1075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914525"/>
            <a:ext cx="88646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9E687879-9E83-4543-97A5-979FBCCF3B1A}" type="slidenum">
              <a:rPr lang="en-US" altLang="en-US" sz="2000" smtClean="0">
                <a:solidFill>
                  <a:schemeClr val="bg2"/>
                </a:solidFill>
              </a:rPr>
              <a:pPr/>
              <a:t>6</a:t>
            </a:fld>
            <a:endParaRPr lang="en-US" altLang="en-US" sz="2000" smtClean="0">
              <a:solidFill>
                <a:schemeClr val="bg2"/>
              </a:solidFill>
            </a:endParaRPr>
          </a:p>
        </p:txBody>
      </p:sp>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381000"/>
            <a:ext cx="514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8.3  </a:t>
            </a:r>
            <a:r>
              <a:rPr lang="en-US" altLang="en-US" sz="2000" i="1">
                <a:latin typeface="Times New Roman" panose="02020603050405020304" pitchFamily="18" charset="0"/>
              </a:rPr>
              <a:t>A trivial circuit-switched network</a:t>
            </a:r>
          </a:p>
        </p:txBody>
      </p:sp>
      <p:sp>
        <p:nvSpPr>
          <p:cNvPr id="1434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436688"/>
            <a:ext cx="7532687"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8BA90EC1-2632-458E-8751-CA8D84683040}" type="slidenum">
              <a:rPr lang="en-US" altLang="en-US" sz="2000" smtClean="0">
                <a:solidFill>
                  <a:schemeClr val="bg2"/>
                </a:solidFill>
              </a:rPr>
              <a:pPr/>
              <a:t>60</a:t>
            </a:fld>
            <a:endParaRPr lang="en-US" altLang="en-US" sz="2000" smtClean="0">
              <a:solidFill>
                <a:schemeClr val="bg2"/>
              </a:solidFill>
            </a:endParaRPr>
          </a:p>
        </p:txBody>
      </p:sp>
      <p:sp>
        <p:nvSpPr>
          <p:cNvPr id="1095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3" name="Text Box 4"/>
          <p:cNvSpPr txBox="1">
            <a:spLocks noChangeArrowheads="1"/>
          </p:cNvSpPr>
          <p:nvPr/>
        </p:nvSpPr>
        <p:spPr bwMode="auto">
          <a:xfrm>
            <a:off x="304800" y="381000"/>
            <a:ext cx="455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8.21  </a:t>
            </a:r>
            <a:r>
              <a:rPr lang="en-US" altLang="en-US" sz="2000" i="1">
                <a:latin typeface="Times New Roman" panose="02020603050405020304" pitchFamily="18" charset="0"/>
              </a:rPr>
              <a:t>Packet switch components</a:t>
            </a:r>
          </a:p>
        </p:txBody>
      </p:sp>
      <p:sp>
        <p:nvSpPr>
          <p:cNvPr id="10957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5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649413"/>
            <a:ext cx="8208962"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6" name="TextBox 1"/>
          <p:cNvSpPr txBox="1">
            <a:spLocks noChangeArrowheads="1"/>
          </p:cNvSpPr>
          <p:nvPr/>
        </p:nvSpPr>
        <p:spPr bwMode="auto">
          <a:xfrm>
            <a:off x="609600" y="1096963"/>
            <a:ext cx="2960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t>4 components</a:t>
            </a:r>
            <a:endParaRPr lang="en-I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AB12CAB-7963-40C7-A1A5-437AE64336D1}" type="slidenum">
              <a:rPr lang="en-US" altLang="en-US" sz="2000" smtClean="0">
                <a:solidFill>
                  <a:schemeClr val="bg2"/>
                </a:solidFill>
              </a:rPr>
              <a:pPr/>
              <a:t>61</a:t>
            </a:fld>
            <a:endParaRPr lang="en-US" altLang="en-US" sz="2000" smtClean="0">
              <a:solidFill>
                <a:schemeClr val="bg2"/>
              </a:solidFill>
            </a:endParaRPr>
          </a:p>
        </p:txBody>
      </p:sp>
      <p:sp>
        <p:nvSpPr>
          <p:cNvPr id="11161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1" name="Text Box 4"/>
          <p:cNvSpPr txBox="1">
            <a:spLocks noChangeArrowheads="1"/>
          </p:cNvSpPr>
          <p:nvPr/>
        </p:nvSpPr>
        <p:spPr bwMode="auto">
          <a:xfrm>
            <a:off x="304800" y="381000"/>
            <a:ext cx="65484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8.22  Schematic diagram of an Input port</a:t>
            </a:r>
            <a:endParaRPr lang="en-US" altLang="en-US" sz="2000" i="1">
              <a:latin typeface="Times New Roman" panose="02020603050405020304" pitchFamily="18" charset="0"/>
            </a:endParaRPr>
          </a:p>
        </p:txBody>
      </p:sp>
      <p:sp>
        <p:nvSpPr>
          <p:cNvPr id="11162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6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2657475"/>
            <a:ext cx="750411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6010274"/>
            <a:ext cx="1447800" cy="307777"/>
          </a:xfrm>
          <a:prstGeom prst="rect">
            <a:avLst/>
          </a:prstGeom>
          <a:noFill/>
        </p:spPr>
        <p:txBody>
          <a:bodyPr wrap="square" rtlCol="0">
            <a:spAutoFit/>
          </a:bodyPr>
          <a:lstStyle/>
          <a:p>
            <a:r>
              <a:rPr lang="en-US" sz="1400" b="0" dirty="0" smtClean="0"/>
              <a:t>Error detection</a:t>
            </a:r>
            <a:endParaRPr lang="en-US" sz="1400" b="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6AF846D-DF25-466F-9384-DA6E23BCBDC3}" type="slidenum">
              <a:rPr lang="en-US" altLang="en-US" sz="2000" smtClean="0">
                <a:solidFill>
                  <a:schemeClr val="bg2"/>
                </a:solidFill>
              </a:rPr>
              <a:pPr/>
              <a:t>62</a:t>
            </a:fld>
            <a:endParaRPr lang="en-US" altLang="en-US" sz="2000" smtClean="0">
              <a:solidFill>
                <a:schemeClr val="bg2"/>
              </a:solidFill>
            </a:endParaRPr>
          </a:p>
        </p:txBody>
      </p:sp>
      <p:sp>
        <p:nvSpPr>
          <p:cNvPr id="11366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6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69" name="Text Box 4"/>
          <p:cNvSpPr txBox="1">
            <a:spLocks noChangeArrowheads="1"/>
          </p:cNvSpPr>
          <p:nvPr/>
        </p:nvSpPr>
        <p:spPr bwMode="auto">
          <a:xfrm>
            <a:off x="304800" y="381000"/>
            <a:ext cx="302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8.23  </a:t>
            </a:r>
            <a:r>
              <a:rPr lang="en-US" altLang="en-US" sz="2000" i="1">
                <a:latin typeface="Times New Roman" panose="02020603050405020304" pitchFamily="18" charset="0"/>
              </a:rPr>
              <a:t>Output port</a:t>
            </a:r>
          </a:p>
        </p:txBody>
      </p:sp>
      <p:sp>
        <p:nvSpPr>
          <p:cNvPr id="11367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6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371600"/>
            <a:ext cx="7659688"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72" name="TextBox 1"/>
          <p:cNvSpPr txBox="1">
            <a:spLocks noChangeArrowheads="1"/>
          </p:cNvSpPr>
          <p:nvPr/>
        </p:nvSpPr>
        <p:spPr bwMode="auto">
          <a:xfrm>
            <a:off x="304800" y="3057525"/>
            <a:ext cx="8001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Font typeface="Arial" panose="020B0604020202020204" pitchFamily="34" charset="0"/>
              <a:buChar char="•"/>
            </a:pPr>
            <a:r>
              <a:rPr lang="en-US" altLang="en-US" b="0">
                <a:latin typeface="Times" panose="02020603050405020304" pitchFamily="18" charset="0"/>
                <a:ea typeface="Times" panose="02020603050405020304" pitchFamily="18" charset="0"/>
                <a:cs typeface="Times" panose="02020603050405020304" pitchFamily="18" charset="0"/>
              </a:rPr>
              <a:t>Routing processor performs table lookup</a:t>
            </a:r>
          </a:p>
          <a:p>
            <a:pPr>
              <a:buFont typeface="Arial" panose="020B0604020202020204" pitchFamily="34" charset="0"/>
              <a:buChar char="•"/>
            </a:pPr>
            <a:r>
              <a:rPr lang="en-US" altLang="en-US" b="0">
                <a:latin typeface="Times" panose="02020603050405020304" pitchFamily="18" charset="0"/>
                <a:ea typeface="Times" panose="02020603050405020304" pitchFamily="18" charset="0"/>
                <a:cs typeface="Times" panose="02020603050405020304" pitchFamily="18" charset="0"/>
              </a:rPr>
              <a:t>Switching fabric redirects packets from input queue to output queue.</a:t>
            </a:r>
          </a:p>
          <a:p>
            <a:pPr>
              <a:buFont typeface="Arial" panose="020B0604020202020204" pitchFamily="34" charset="0"/>
              <a:buChar char="•"/>
            </a:pPr>
            <a:r>
              <a:rPr lang="en-US" altLang="en-US" b="0">
                <a:latin typeface="Times" panose="02020603050405020304" pitchFamily="18" charset="0"/>
                <a:ea typeface="Times" panose="02020603050405020304" pitchFamily="18" charset="0"/>
                <a:cs typeface="Times" panose="02020603050405020304" pitchFamily="18" charset="0"/>
              </a:rPr>
              <a:t>The simplest type of switching fabric is the crossbar switch.</a:t>
            </a:r>
            <a:endParaRPr lang="en-IN" altLang="en-US" b="0">
              <a:latin typeface="Times" panose="02020603050405020304" pitchFamily="18" charset="0"/>
              <a:ea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901C1B2E-489B-4F0F-B724-963ECF3A50D2}" type="slidenum">
              <a:rPr lang="en-US" altLang="en-US" sz="2000" smtClean="0">
                <a:solidFill>
                  <a:schemeClr val="bg2"/>
                </a:solidFill>
              </a:rPr>
              <a:pPr/>
              <a:t>63</a:t>
            </a:fld>
            <a:endParaRPr lang="en-US" altLang="en-US" sz="2000" smtClean="0">
              <a:solidFill>
                <a:schemeClr val="bg2"/>
              </a:solidFill>
            </a:endParaRPr>
          </a:p>
        </p:txBody>
      </p:sp>
      <p:sp>
        <p:nvSpPr>
          <p:cNvPr id="1157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Text Box 4"/>
          <p:cNvSpPr txBox="1">
            <a:spLocks noChangeArrowheads="1"/>
          </p:cNvSpPr>
          <p:nvPr/>
        </p:nvSpPr>
        <p:spPr bwMode="auto">
          <a:xfrm>
            <a:off x="304800" y="381000"/>
            <a:ext cx="346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8.24 </a:t>
            </a:r>
            <a:r>
              <a:rPr lang="en-US" altLang="en-US" sz="2000" i="1">
                <a:latin typeface="Times New Roman" panose="02020603050405020304" pitchFamily="18" charset="0"/>
              </a:rPr>
              <a:t>A banyan switch</a:t>
            </a:r>
          </a:p>
        </p:txBody>
      </p:sp>
      <p:sp>
        <p:nvSpPr>
          <p:cNvPr id="11571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7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1371600"/>
            <a:ext cx="6462712"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5ED93BD-6A59-4F11-80E1-D918DB608D9F}" type="slidenum">
              <a:rPr lang="en-US" altLang="en-US" sz="2000" smtClean="0">
                <a:solidFill>
                  <a:schemeClr val="bg2"/>
                </a:solidFill>
              </a:rPr>
              <a:pPr/>
              <a:t>64</a:t>
            </a:fld>
            <a:endParaRPr lang="en-US" altLang="en-US" sz="2000" smtClean="0">
              <a:solidFill>
                <a:schemeClr val="bg2"/>
              </a:solidFill>
            </a:endParaRPr>
          </a:p>
        </p:txBody>
      </p:sp>
      <p:sp>
        <p:nvSpPr>
          <p:cNvPr id="1177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5" name="Text Box 4"/>
          <p:cNvSpPr txBox="1">
            <a:spLocks noChangeArrowheads="1"/>
          </p:cNvSpPr>
          <p:nvPr/>
        </p:nvSpPr>
        <p:spPr bwMode="auto">
          <a:xfrm>
            <a:off x="304800" y="381000"/>
            <a:ext cx="598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8.25  </a:t>
            </a:r>
            <a:r>
              <a:rPr lang="en-US" altLang="en-US" sz="2000" i="1">
                <a:latin typeface="Times New Roman" panose="02020603050405020304" pitchFamily="18" charset="0"/>
              </a:rPr>
              <a:t>Examples of routing in a banyan switch</a:t>
            </a:r>
          </a:p>
        </p:txBody>
      </p:sp>
      <p:sp>
        <p:nvSpPr>
          <p:cNvPr id="11776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p:cNvPicPr>
            <a:picLocks noChangeAspect="1"/>
          </p:cNvPicPr>
          <p:nvPr/>
        </p:nvPicPr>
        <p:blipFill>
          <a:blip r:embed="rId3"/>
          <a:stretch>
            <a:fillRect/>
          </a:stretch>
        </p:blipFill>
        <p:spPr>
          <a:xfrm>
            <a:off x="1600200" y="1447799"/>
            <a:ext cx="5791200" cy="4696069"/>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5ED93BD-6A59-4F11-80E1-D918DB608D9F}" type="slidenum">
              <a:rPr lang="en-US" altLang="en-US" sz="2000" smtClean="0">
                <a:solidFill>
                  <a:schemeClr val="bg2"/>
                </a:solidFill>
              </a:rPr>
              <a:pPr/>
              <a:t>65</a:t>
            </a:fld>
            <a:endParaRPr lang="en-US" altLang="en-US" sz="2000" smtClean="0">
              <a:solidFill>
                <a:schemeClr val="bg2"/>
              </a:solidFill>
            </a:endParaRPr>
          </a:p>
        </p:txBody>
      </p:sp>
      <p:sp>
        <p:nvSpPr>
          <p:cNvPr id="1177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5" name="Text Box 4"/>
          <p:cNvSpPr txBox="1">
            <a:spLocks noChangeArrowheads="1"/>
          </p:cNvSpPr>
          <p:nvPr/>
        </p:nvSpPr>
        <p:spPr bwMode="auto">
          <a:xfrm>
            <a:off x="304800" y="381000"/>
            <a:ext cx="598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8.25  </a:t>
            </a:r>
            <a:r>
              <a:rPr lang="en-US" altLang="en-US" sz="2000" i="1">
                <a:latin typeface="Times New Roman" panose="02020603050405020304" pitchFamily="18" charset="0"/>
              </a:rPr>
              <a:t>Examples of routing in a banyan switch</a:t>
            </a:r>
          </a:p>
        </p:txBody>
      </p:sp>
      <p:sp>
        <p:nvSpPr>
          <p:cNvPr id="11776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 name="Picture 2"/>
          <p:cNvPicPr>
            <a:picLocks noChangeAspect="1"/>
          </p:cNvPicPr>
          <p:nvPr/>
        </p:nvPicPr>
        <p:blipFill>
          <a:blip r:embed="rId3"/>
          <a:stretch>
            <a:fillRect/>
          </a:stretch>
        </p:blipFill>
        <p:spPr>
          <a:xfrm>
            <a:off x="1371600" y="1295400"/>
            <a:ext cx="5520892" cy="4437680"/>
          </a:xfrm>
          <a:prstGeom prst="rect">
            <a:avLst/>
          </a:prstGeom>
        </p:spPr>
      </p:pic>
    </p:spTree>
    <p:extLst>
      <p:ext uri="{BB962C8B-B14F-4D97-AF65-F5344CB8AC3E}">
        <p14:creationId xmlns:p14="http://schemas.microsoft.com/office/powerpoint/2010/main" val="3358293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5ED93BD-6A59-4F11-80E1-D918DB608D9F}" type="slidenum">
              <a:rPr lang="en-US" altLang="en-US" sz="2000" smtClean="0">
                <a:solidFill>
                  <a:schemeClr val="bg2"/>
                </a:solidFill>
              </a:rPr>
              <a:pPr/>
              <a:t>66</a:t>
            </a:fld>
            <a:endParaRPr lang="en-US" altLang="en-US" sz="2000" smtClean="0">
              <a:solidFill>
                <a:schemeClr val="bg2"/>
              </a:solidFill>
            </a:endParaRPr>
          </a:p>
        </p:txBody>
      </p:sp>
      <p:sp>
        <p:nvSpPr>
          <p:cNvPr id="1177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5" name="Text Box 4"/>
          <p:cNvSpPr txBox="1">
            <a:spLocks noChangeArrowheads="1"/>
          </p:cNvSpPr>
          <p:nvPr/>
        </p:nvSpPr>
        <p:spPr bwMode="auto">
          <a:xfrm>
            <a:off x="304800" y="381000"/>
            <a:ext cx="598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8.25  </a:t>
            </a:r>
            <a:r>
              <a:rPr lang="en-US" altLang="en-US" sz="2000" i="1">
                <a:latin typeface="Times New Roman" panose="02020603050405020304" pitchFamily="18" charset="0"/>
              </a:rPr>
              <a:t>Examples of routing in a banyan switch</a:t>
            </a:r>
          </a:p>
        </p:txBody>
      </p:sp>
      <p:sp>
        <p:nvSpPr>
          <p:cNvPr id="11776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77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68513"/>
            <a:ext cx="8510588"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752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r>
              <a:rPr lang="en-US" altLang="en-US" smtClean="0"/>
              <a:t>Performance Measures for a Switch</a:t>
            </a:r>
          </a:p>
        </p:txBody>
      </p:sp>
      <p:sp>
        <p:nvSpPr>
          <p:cNvPr id="119811" name="Rectangle 3"/>
          <p:cNvSpPr>
            <a:spLocks noGrp="1" noChangeArrowheads="1"/>
          </p:cNvSpPr>
          <p:nvPr>
            <p:ph type="body" idx="4294967295"/>
          </p:nvPr>
        </p:nvSpPr>
        <p:spPr/>
        <p:txBody>
          <a:bodyPr/>
          <a:lstStyle/>
          <a:p>
            <a:pPr>
              <a:buFontTx/>
              <a:buChar char="-"/>
            </a:pPr>
            <a:r>
              <a:rPr lang="en-US" altLang="en-US" smtClean="0"/>
              <a:t>Connectivity (e.g., blocking probability): </a:t>
            </a:r>
            <a:r>
              <a:rPr lang="en-US" altLang="en-US" sz="1800" smtClean="0"/>
              <a:t>Set of pairs of input and output links that can be simultaneously connected through the switch</a:t>
            </a:r>
          </a:p>
          <a:p>
            <a:pPr>
              <a:buFontTx/>
              <a:buChar char="-"/>
            </a:pPr>
            <a:r>
              <a:rPr lang="en-US" altLang="en-US" smtClean="0"/>
              <a:t>Delay (Queuing)</a:t>
            </a:r>
          </a:p>
          <a:p>
            <a:pPr>
              <a:buFontTx/>
              <a:buChar char="-"/>
            </a:pPr>
            <a:r>
              <a:rPr lang="en-US" altLang="en-US" smtClean="0"/>
              <a:t>Setup time (used mostly in circuit switching)</a:t>
            </a:r>
          </a:p>
          <a:p>
            <a:pPr>
              <a:buFontTx/>
              <a:buChar char="-"/>
            </a:pPr>
            <a:r>
              <a:rPr lang="en-US" altLang="en-US" smtClean="0"/>
              <a:t>Throughput (number of ports, and speed of every port)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4294967295"/>
          </p:nvPr>
        </p:nvSpPr>
        <p:spPr/>
        <p:txBody>
          <a:bodyPr/>
          <a:lstStyle/>
          <a:p>
            <a:pPr>
              <a:buFontTx/>
              <a:buChar char="-"/>
            </a:pPr>
            <a:r>
              <a:rPr lang="en-US" altLang="en-US" smtClean="0"/>
              <a:t>Complexity, in terms of:</a:t>
            </a:r>
          </a:p>
          <a:p>
            <a:pPr lvl="1">
              <a:buFontTx/>
              <a:buChar char="-"/>
            </a:pPr>
            <a:r>
              <a:rPr lang="en-US" altLang="en-US" smtClean="0"/>
              <a:t>Number of cross points</a:t>
            </a:r>
          </a:p>
          <a:p>
            <a:pPr lvl="1">
              <a:buFontTx/>
              <a:buChar char="-"/>
            </a:pPr>
            <a:r>
              <a:rPr lang="en-US" altLang="en-US" smtClean="0"/>
              <a:t>Size of buffers</a:t>
            </a:r>
          </a:p>
          <a:p>
            <a:pPr lvl="1">
              <a:buFontTx/>
              <a:buChar char="-"/>
            </a:pPr>
            <a:r>
              <a:rPr lang="en-US" altLang="en-US" smtClean="0"/>
              <a:t>Speed of the switch bus (internal speed)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D413B90-7CDD-4DCB-80AA-EBD06CC9BCA6}" type="slidenum">
              <a:rPr lang="en-US" altLang="en-US" sz="2000" smtClean="0">
                <a:solidFill>
                  <a:schemeClr val="bg2"/>
                </a:solidFill>
              </a:rPr>
              <a:pPr/>
              <a:t>69</a:t>
            </a:fld>
            <a:endParaRPr lang="en-US" altLang="en-US" sz="2000" smtClean="0">
              <a:solidFill>
                <a:schemeClr val="bg2"/>
              </a:solidFill>
            </a:endParaRPr>
          </a:p>
        </p:txBody>
      </p:sp>
      <p:sp>
        <p:nvSpPr>
          <p:cNvPr id="121859" name="Rectangle 2"/>
          <p:cNvSpPr>
            <a:spLocks noGrp="1" noChangeArrowheads="1"/>
          </p:cNvSpPr>
          <p:nvPr>
            <p:ph type="title"/>
          </p:nvPr>
        </p:nvSpPr>
        <p:spPr bwMode="auto">
          <a:xfrm>
            <a:off x="457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en-US" smtClean="0"/>
              <a:t>In Summary</a:t>
            </a:r>
          </a:p>
        </p:txBody>
      </p:sp>
      <p:sp>
        <p:nvSpPr>
          <p:cNvPr id="121860"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mtClean="0"/>
              <a:t>What are the differences between a circuit switched network and a packet switched network?</a:t>
            </a:r>
          </a:p>
          <a:p>
            <a:pPr eaLnBrk="1" hangingPunct="1">
              <a:lnSpc>
                <a:spcPct val="90000"/>
              </a:lnSpc>
            </a:pPr>
            <a:r>
              <a:rPr lang="en-US" altLang="en-US" smtClean="0"/>
              <a:t>What is a non-blocking switch/network?</a:t>
            </a:r>
          </a:p>
          <a:p>
            <a:pPr eaLnBrk="1" hangingPunct="1">
              <a:lnSpc>
                <a:spcPct val="90000"/>
              </a:lnSpc>
            </a:pPr>
            <a:r>
              <a:rPr lang="en-US" altLang="en-US" smtClean="0"/>
              <a:t>What are the differences between datagram packet switched and virtual circuit packet switched?</a:t>
            </a:r>
          </a:p>
          <a:p>
            <a:pPr eaLnBrk="1" hangingPunct="1">
              <a:lnSpc>
                <a:spcPct val="90000"/>
              </a:lnSpc>
            </a:pPr>
            <a:r>
              <a:rPr lang="en-US" altLang="en-US" smtClean="0"/>
              <a:t>What are the differences between a circuit switch and a packet switch?</a:t>
            </a:r>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2B9A4CF-E95C-4EA7-89EF-0236F557F639}" type="slidenum">
              <a:rPr lang="en-US" altLang="en-US" sz="2000" smtClean="0">
                <a:solidFill>
                  <a:schemeClr val="bg2"/>
                </a:solidFill>
              </a:rPr>
              <a:pPr/>
              <a:t>7</a:t>
            </a:fld>
            <a:endParaRPr lang="en-US" altLang="en-US" sz="2000" smtClean="0">
              <a:solidFill>
                <a:schemeClr val="bg2"/>
              </a:solidFill>
            </a:endParaRPr>
          </a:p>
        </p:txBody>
      </p:sp>
      <p:sp>
        <p:nvSpPr>
          <p:cNvPr id="1638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4" name="Line 9"/>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0"/>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Rectangle 11"/>
          <p:cNvSpPr>
            <a:spLocks noChangeArrowheads="1"/>
          </p:cNvSpPr>
          <p:nvPr/>
        </p:nvSpPr>
        <p:spPr bwMode="auto">
          <a:xfrm>
            <a:off x="495300" y="23018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
            </a:r>
            <a:br>
              <a:rPr lang="en-US" altLang="en-US"/>
            </a:br>
            <a:r>
              <a:rPr lang="en-US" altLang="en-US"/>
              <a:t>In circuit switching, the resources need to be  reserved during the setup phase;</a:t>
            </a:r>
            <a:br>
              <a:rPr lang="en-US" altLang="en-US"/>
            </a:br>
            <a:r>
              <a:rPr lang="en-US" altLang="en-US"/>
              <a:t>the resources remain dedicated for the entire duration of data transfer until the teardown phase.</a:t>
            </a:r>
          </a:p>
        </p:txBody>
      </p:sp>
      <p:grpSp>
        <p:nvGrpSpPr>
          <p:cNvPr id="16397" name="Group 12"/>
          <p:cNvGrpSpPr>
            <a:grpSpLocks/>
          </p:cNvGrpSpPr>
          <p:nvPr/>
        </p:nvGrpSpPr>
        <p:grpSpPr bwMode="auto">
          <a:xfrm>
            <a:off x="457200" y="1524000"/>
            <a:ext cx="1143000" cy="566738"/>
            <a:chOff x="1200" y="1248"/>
            <a:chExt cx="720" cy="357"/>
          </a:xfrm>
        </p:grpSpPr>
        <p:pic>
          <p:nvPicPr>
            <p:cNvPr id="1639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16398" name="TextBox 1"/>
          <p:cNvSpPr txBox="1">
            <a:spLocks noChangeArrowheads="1"/>
          </p:cNvSpPr>
          <p:nvPr/>
        </p:nvSpPr>
        <p:spPr bwMode="auto">
          <a:xfrm flipH="1">
            <a:off x="3170238" y="5943600"/>
            <a:ext cx="5729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t>Not efficient</a:t>
            </a:r>
            <a:endParaRPr lang="en-I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Additional information:</a:t>
            </a:r>
            <a:endParaRPr lang="en-IN" altLang="en-US" smtClean="0"/>
          </a:p>
        </p:txBody>
      </p:sp>
      <p:sp>
        <p:nvSpPr>
          <p:cNvPr id="12288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mtClean="0"/>
              <a:t>https://www.javatpoint.com/computer-network-switching-techniques</a:t>
            </a:r>
          </a:p>
        </p:txBody>
      </p:sp>
      <p:sp>
        <p:nvSpPr>
          <p:cNvPr id="122884"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6705C41A-602A-44E1-98C3-C09B0C0415FB}" type="slidenum">
              <a:rPr lang="en-US" altLang="en-US" sz="2000" smtClean="0">
                <a:solidFill>
                  <a:schemeClr val="bg2"/>
                </a:solidFill>
              </a:rPr>
              <a:pPr/>
              <a:t>70</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09600"/>
            <a:ext cx="76057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Content Placeholder 2"/>
          <p:cNvSpPr>
            <a:spLocks noGrp="1" noChangeArrowheads="1"/>
          </p:cNvSpPr>
          <p:nvPr>
            <p:ph idx="1"/>
          </p:nvPr>
        </p:nvSpPr>
        <p:spPr bwMode="auto">
          <a:xfrm>
            <a:off x="628650" y="20066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Packetizing </a:t>
            </a:r>
          </a:p>
          <a:p>
            <a:r>
              <a:rPr lang="en-US" altLang="en-US" smtClean="0"/>
              <a:t>Routing and Forwarding</a:t>
            </a:r>
          </a:p>
          <a:p>
            <a:endParaRPr lang="en-IN" altLang="en-US" smtClean="0"/>
          </a:p>
        </p:txBody>
      </p:sp>
      <p:sp>
        <p:nvSpPr>
          <p:cNvPr id="123908"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D198332-81ED-4065-B3AA-12A3F82D5716}" type="slidenum">
              <a:rPr lang="en-US" altLang="en-US" sz="2000" smtClean="0">
                <a:solidFill>
                  <a:schemeClr val="bg2"/>
                </a:solidFill>
              </a:rPr>
              <a:pPr/>
              <a:t>71</a:t>
            </a:fld>
            <a:endParaRPr lang="en-US" altLang="en-US" sz="2000" smtClean="0">
              <a:solidFill>
                <a:schemeClr val="bg2"/>
              </a:solidFill>
            </a:endParaRPr>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76600"/>
            <a:ext cx="680561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mtClean="0"/>
          </a:p>
        </p:txBody>
      </p:sp>
      <p:pic>
        <p:nvPicPr>
          <p:cNvPr id="124931"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365125"/>
            <a:ext cx="5165725" cy="594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E285EFAD-4541-4C5D-A6D0-08FA0AD61EBA}" type="slidenum">
              <a:rPr lang="en-US" altLang="en-US" sz="2000" smtClean="0">
                <a:solidFill>
                  <a:schemeClr val="bg2"/>
                </a:solidFill>
              </a:rPr>
              <a:pPr/>
              <a:t>72</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09600"/>
            <a:ext cx="76057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Content Placeholder 2"/>
          <p:cNvSpPr>
            <a:spLocks noGrp="1" noChangeArrowheads="1"/>
          </p:cNvSpPr>
          <p:nvPr>
            <p:ph idx="1"/>
          </p:nvPr>
        </p:nvSpPr>
        <p:spPr bwMode="auto">
          <a:xfrm>
            <a:off x="628650" y="20066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Packetizing </a:t>
            </a:r>
          </a:p>
          <a:p>
            <a:r>
              <a:rPr lang="en-US" altLang="en-US" smtClean="0"/>
              <a:t>Routing and Forwarding</a:t>
            </a:r>
          </a:p>
          <a:p>
            <a:r>
              <a:rPr lang="en-US" altLang="en-US" smtClean="0"/>
              <a:t>Other Services</a:t>
            </a:r>
          </a:p>
          <a:p>
            <a:pPr lvl="1"/>
            <a:r>
              <a:rPr lang="en-US" altLang="en-US" smtClean="0"/>
              <a:t>Error Control</a:t>
            </a:r>
          </a:p>
          <a:p>
            <a:pPr lvl="1"/>
            <a:r>
              <a:rPr lang="en-US" altLang="en-US" smtClean="0"/>
              <a:t>Flow Control</a:t>
            </a:r>
          </a:p>
          <a:p>
            <a:pPr lvl="1"/>
            <a:r>
              <a:rPr lang="en-US" altLang="en-US" smtClean="0"/>
              <a:t>Congestion Control</a:t>
            </a:r>
          </a:p>
          <a:p>
            <a:pPr lvl="1"/>
            <a:r>
              <a:rPr lang="en-US" altLang="en-US" smtClean="0"/>
              <a:t>Quality of Service.</a:t>
            </a:r>
          </a:p>
          <a:p>
            <a:pPr lvl="1"/>
            <a:r>
              <a:rPr lang="en-US" altLang="en-US" smtClean="0"/>
              <a:t>Security</a:t>
            </a:r>
          </a:p>
          <a:p>
            <a:endParaRPr lang="en-IN" altLang="en-US" smtClean="0"/>
          </a:p>
        </p:txBody>
      </p:sp>
      <p:sp>
        <p:nvSpPr>
          <p:cNvPr id="125956"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742CFED4-8389-4C0B-A96B-3595A7EEF261}" type="slidenum">
              <a:rPr lang="en-US" altLang="en-US" sz="2000" smtClean="0">
                <a:solidFill>
                  <a:schemeClr val="bg2"/>
                </a:solidFill>
              </a:rPr>
              <a:pPr/>
              <a:t>73</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2"/>
          <p:cNvSpPr>
            <a:spLocks noGrp="1" noChangeArrowheads="1"/>
          </p:cNvSpPr>
          <p:nvPr>
            <p:ph idx="1"/>
          </p:nvPr>
        </p:nvSpPr>
        <p:spPr bwMode="auto">
          <a:xfrm>
            <a:off x="533400" y="26035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z="2800" smtClean="0"/>
              <a:t>3) Consider the network topology shown below. Assume that the processing delay at all the nodes is negligible. </a:t>
            </a:r>
          </a:p>
          <a:p>
            <a:pPr marL="0" indent="0">
              <a:buFont typeface="Wingdings" panose="05000000000000000000" pitchFamily="2" charset="2"/>
              <a:buNone/>
            </a:pPr>
            <a:endParaRPr lang="en-IN" altLang="en-US" sz="2800" smtClean="0"/>
          </a:p>
        </p:txBody>
      </p:sp>
      <p:pic>
        <p:nvPicPr>
          <p:cNvPr id="1269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608138"/>
            <a:ext cx="72485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96C27BE2-D06C-49DB-B337-9C63A227C660}"/>
              </a:ext>
            </a:extLst>
          </p:cNvPr>
          <p:cNvSpPr/>
          <p:nvPr/>
        </p:nvSpPr>
        <p:spPr>
          <a:xfrm>
            <a:off x="381000" y="3951288"/>
            <a:ext cx="8686800" cy="2960687"/>
          </a:xfrm>
          <a:prstGeom prst="rect">
            <a:avLst/>
          </a:prstGeom>
        </p:spPr>
        <p:txBody>
          <a:bodyPr>
            <a:spAutoFit/>
          </a:bodyPr>
          <a:lstStyle/>
          <a:p>
            <a:pPr>
              <a:spcBef>
                <a:spcPct val="20000"/>
              </a:spcBef>
              <a:buClr>
                <a:schemeClr val="folHlink"/>
              </a:buClr>
              <a:buSzPct val="60000"/>
              <a:defRPr/>
            </a:pPr>
            <a:r>
              <a:rPr lang="en-US" sz="2800" b="0" dirty="0">
                <a:latin typeface="+mn-lt"/>
              </a:rPr>
              <a:t>The sender sends two 1000-byte data packets back-to-back with a negligible inter-packet delay. The queue has no other packets.</a:t>
            </a:r>
          </a:p>
          <a:p>
            <a:pPr>
              <a:spcBef>
                <a:spcPct val="20000"/>
              </a:spcBef>
              <a:buClr>
                <a:schemeClr val="folHlink"/>
              </a:buClr>
              <a:buSzPct val="60000"/>
              <a:defRPr/>
            </a:pPr>
            <a:r>
              <a:rPr lang="en-US" b="0" dirty="0"/>
              <a:t>What is the time delay between the arrival of the first bit of the second packet and the first bit of the first packet at the receiver? </a:t>
            </a:r>
            <a:endParaRPr lang="en-IN" sz="2800" b="0" dirty="0">
              <a:latin typeface="+mn-lt"/>
            </a:endParaRPr>
          </a:p>
        </p:txBody>
      </p:sp>
      <p:sp>
        <p:nvSpPr>
          <p:cNvPr id="126981" name="TextBox 6"/>
          <p:cNvSpPr txBox="1">
            <a:spLocks noChangeArrowheads="1"/>
          </p:cNvSpPr>
          <p:nvPr/>
        </p:nvSpPr>
        <p:spPr bwMode="auto">
          <a:xfrm>
            <a:off x="4114800" y="2981325"/>
            <a:ext cx="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I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noChangeArrowheads="1"/>
          </p:cNvSpPr>
          <p:nvPr>
            <p:ph idx="1"/>
          </p:nvPr>
        </p:nvSpPr>
        <p:spPr bwMode="auto">
          <a:xfrm>
            <a:off x="457200" y="304800"/>
            <a:ext cx="8058150" cy="587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smtClean="0"/>
              <a:t>After the first bit of the first packet arrives at the receiver, it will take 1 millisecond for the rest of the packet to arrive (1000 bytes at 1 million bytes/sec). </a:t>
            </a:r>
          </a:p>
          <a:p>
            <a:pPr algn="just"/>
            <a:r>
              <a:rPr lang="en-US" altLang="en-US" sz="2800" smtClean="0"/>
              <a:t>Since the connection from the sender is much faster than the connection to the receiver, the second packet arrives in the queue before the first packet has been completely sent to the receiver. That means that the first bit of the second packet is available for sending right after the last bit of the first packet. </a:t>
            </a:r>
          </a:p>
          <a:p>
            <a:pPr algn="just"/>
            <a:r>
              <a:rPr lang="en-US" altLang="en-US" sz="2800" smtClean="0"/>
              <a:t>So the total delay is 1 ms.</a:t>
            </a:r>
            <a:endParaRPr lang="en-IN" altLang="en-US" sz="2800" smtClean="0"/>
          </a:p>
        </p:txBody>
      </p:sp>
      <p:sp>
        <p:nvSpPr>
          <p:cNvPr id="128003" name="Slide Number Placeholder 3"/>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C18CEDDB-B489-4E1D-9B61-F973E27DB88A}" type="slidenum">
              <a:rPr lang="en-US" altLang="en-US" sz="2000" smtClean="0">
                <a:solidFill>
                  <a:schemeClr val="bg2"/>
                </a:solidFill>
              </a:rPr>
              <a:pPr/>
              <a:t>75</a:t>
            </a:fld>
            <a:endParaRPr lang="en-US" altLang="en-US" sz="2000" smtClean="0">
              <a:solidFill>
                <a:schemeClr val="bg2"/>
              </a:solidFill>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43DE7EF0-4FB6-4996-8BE9-5E6FB9E40F09}" type="slidenum">
              <a:rPr lang="en-US" altLang="en-US" sz="2000" smtClean="0">
                <a:solidFill>
                  <a:schemeClr val="bg2"/>
                </a:solidFill>
              </a:rPr>
              <a:pPr/>
              <a:t>76</a:t>
            </a:fld>
            <a:endParaRPr lang="en-US" altLang="en-US" sz="2000" smtClean="0">
              <a:solidFill>
                <a:schemeClr val="bg2"/>
              </a:solidFill>
            </a:endParaRPr>
          </a:p>
        </p:txBody>
      </p:sp>
      <p:pic>
        <p:nvPicPr>
          <p:cNvPr id="1290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28625"/>
            <a:ext cx="88011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TextBox 3"/>
          <p:cNvSpPr txBox="1">
            <a:spLocks noChangeArrowheads="1"/>
          </p:cNvSpPr>
          <p:nvPr/>
        </p:nvSpPr>
        <p:spPr bwMode="auto">
          <a:xfrm flipH="1">
            <a:off x="233363" y="0"/>
            <a:ext cx="14779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t>4)</a:t>
            </a:r>
            <a:endParaRPr lang="en-I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FC3324E8-E5A4-4EB0-B872-75F070EE21BF}" type="slidenum">
              <a:rPr lang="en-US" altLang="en-US" sz="2000" smtClean="0">
                <a:solidFill>
                  <a:schemeClr val="bg2"/>
                </a:solidFill>
              </a:rPr>
              <a:pPr/>
              <a:t>77</a:t>
            </a:fld>
            <a:endParaRPr lang="en-US" altLang="en-US" sz="2000" smtClean="0">
              <a:solidFill>
                <a:schemeClr val="bg2"/>
              </a:solidFill>
            </a:endParaRPr>
          </a:p>
        </p:txBody>
      </p:sp>
      <p:pic>
        <p:nvPicPr>
          <p:cNvPr id="1300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2925"/>
            <a:ext cx="91440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3"/>
          <p:cNvSpPr>
            <a:spLocks noChangeArrowheads="1"/>
          </p:cNvSpPr>
          <p:nvPr/>
        </p:nvSpPr>
        <p:spPr bwMode="auto">
          <a:xfrm>
            <a:off x="5334000" y="5486400"/>
            <a:ext cx="3429000" cy="6096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IN" altLang="en-US"/>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334963" y="1344613"/>
            <a:ext cx="82216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000000"/>
                </a:solidFill>
                <a:latin typeface="Times-Roman"/>
              </a:rPr>
              <a:t>We need a three-stage space-division switch with </a:t>
            </a:r>
            <a:r>
              <a:rPr lang="en-US" altLang="en-US" sz="2400" i="1">
                <a:solidFill>
                  <a:srgbClr val="000000"/>
                </a:solidFill>
                <a:latin typeface="Times-Italic"/>
              </a:rPr>
              <a:t>N </a:t>
            </a:r>
            <a:r>
              <a:rPr lang="en-US" altLang="en-US" sz="2400">
                <a:solidFill>
                  <a:srgbClr val="000000"/>
                </a:solidFill>
                <a:latin typeface="Symbol" panose="05050102010706020507" pitchFamily="18" charset="2"/>
              </a:rPr>
              <a:t>= </a:t>
            </a:r>
            <a:r>
              <a:rPr lang="en-US" altLang="en-US" sz="2400">
                <a:solidFill>
                  <a:srgbClr val="000000"/>
                </a:solidFill>
                <a:latin typeface="Times-Roman"/>
              </a:rPr>
              <a:t>100. We use 10 crossbars at the first and third stages and 6 crossbars at the middle stage.</a:t>
            </a:r>
          </a:p>
          <a:p>
            <a:r>
              <a:rPr lang="en-US" altLang="en-US" sz="2400">
                <a:solidFill>
                  <a:srgbClr val="00FFFF"/>
                </a:solidFill>
                <a:latin typeface="Times-Bold"/>
              </a:rPr>
              <a:t>a. </a:t>
            </a:r>
            <a:r>
              <a:rPr lang="en-US" altLang="en-US" sz="2400">
                <a:solidFill>
                  <a:srgbClr val="000000"/>
                </a:solidFill>
                <a:latin typeface="Times-Roman"/>
              </a:rPr>
              <a:t>Draw the configuration diagram.</a:t>
            </a:r>
          </a:p>
          <a:p>
            <a:r>
              <a:rPr lang="en-US" altLang="en-US" sz="2400">
                <a:solidFill>
                  <a:srgbClr val="00FFFF"/>
                </a:solidFill>
                <a:latin typeface="Times-Bold"/>
              </a:rPr>
              <a:t>b. </a:t>
            </a:r>
            <a:r>
              <a:rPr lang="en-US" altLang="en-US" sz="2400">
                <a:solidFill>
                  <a:srgbClr val="000000"/>
                </a:solidFill>
                <a:latin typeface="Times-Roman"/>
              </a:rPr>
              <a:t>Calculate the total number of crosspoints.</a:t>
            </a:r>
          </a:p>
          <a:p>
            <a:r>
              <a:rPr lang="en-US" altLang="en-US" sz="2400">
                <a:solidFill>
                  <a:srgbClr val="00FFFF"/>
                </a:solidFill>
                <a:latin typeface="Times-Bold"/>
              </a:rPr>
              <a:t>c. </a:t>
            </a:r>
            <a:r>
              <a:rPr lang="en-US" altLang="en-US" sz="2400">
                <a:solidFill>
                  <a:srgbClr val="000000"/>
                </a:solidFill>
                <a:latin typeface="Times-Roman"/>
              </a:rPr>
              <a:t>Find the possible number of simultaneous connections.</a:t>
            </a:r>
          </a:p>
          <a:p>
            <a:r>
              <a:rPr lang="en-US" altLang="en-US" sz="2400">
                <a:solidFill>
                  <a:srgbClr val="00FFFF"/>
                </a:solidFill>
                <a:latin typeface="Times-Bold"/>
              </a:rPr>
              <a:t>d. </a:t>
            </a:r>
            <a:r>
              <a:rPr lang="en-US" altLang="en-US" sz="2400">
                <a:solidFill>
                  <a:srgbClr val="000000"/>
                </a:solidFill>
                <a:latin typeface="Times-Roman"/>
              </a:rPr>
              <a:t>Find the possible number of simultaneous connections if we use a single- </a:t>
            </a:r>
            <a:r>
              <a:rPr lang="en-IN" altLang="en-US" sz="2400">
                <a:solidFill>
                  <a:srgbClr val="000000"/>
                </a:solidFill>
                <a:latin typeface="Times-Roman"/>
              </a:rPr>
              <a:t>crossbar (100 </a:t>
            </a:r>
            <a:r>
              <a:rPr lang="en-IN" altLang="en-US" sz="2400">
                <a:solidFill>
                  <a:srgbClr val="000000"/>
                </a:solidFill>
                <a:latin typeface="Symbol" panose="05050102010706020507" pitchFamily="18" charset="2"/>
              </a:rPr>
              <a:t>× </a:t>
            </a:r>
            <a:r>
              <a:rPr lang="en-IN" altLang="en-US" sz="2400">
                <a:solidFill>
                  <a:srgbClr val="000000"/>
                </a:solidFill>
                <a:latin typeface="Times-Roman"/>
              </a:rPr>
              <a:t>100).</a:t>
            </a:r>
          </a:p>
          <a:p>
            <a:r>
              <a:rPr lang="en-US" altLang="en-US" sz="2400">
                <a:solidFill>
                  <a:srgbClr val="00FFFF"/>
                </a:solidFill>
                <a:latin typeface="Times-Bold"/>
              </a:rPr>
              <a:t>e. </a:t>
            </a:r>
            <a:r>
              <a:rPr lang="en-US" altLang="en-US" sz="2400">
                <a:solidFill>
                  <a:srgbClr val="000000"/>
                </a:solidFill>
                <a:latin typeface="Times-Roman"/>
              </a:rPr>
              <a:t>Find the blocking factor, the ratio of the number of connections in part c </a:t>
            </a:r>
            <a:r>
              <a:rPr lang="en-IN" altLang="en-US" sz="2400">
                <a:solidFill>
                  <a:srgbClr val="000000"/>
                </a:solidFill>
                <a:latin typeface="Times-Roman"/>
              </a:rPr>
              <a:t>and in part d.</a:t>
            </a:r>
            <a:endParaRPr lang="en-IN" altLang="en-US" sz="2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2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950913"/>
            <a:ext cx="7331075" cy="495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A3674F17-DB39-453A-985F-5AF7A0EF37AB}" type="slidenum">
              <a:rPr lang="en-US" altLang="en-US" sz="2000" smtClean="0">
                <a:solidFill>
                  <a:schemeClr val="bg2"/>
                </a:solidFill>
              </a:rPr>
              <a:pPr/>
              <a:t>8</a:t>
            </a:fld>
            <a:endParaRPr lang="en-US" altLang="en-US" sz="2000" smtClean="0">
              <a:solidFill>
                <a:schemeClr val="bg2"/>
              </a:solidFill>
            </a:endParaRPr>
          </a:p>
        </p:txBody>
      </p:sp>
      <p:sp>
        <p:nvSpPr>
          <p:cNvPr id="1843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Text Box 4"/>
          <p:cNvSpPr txBox="1">
            <a:spLocks noChangeArrowheads="1"/>
          </p:cNvSpPr>
          <p:nvPr/>
        </p:nvSpPr>
        <p:spPr bwMode="auto">
          <a:xfrm>
            <a:off x="304800" y="381000"/>
            <a:ext cx="536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8.6  </a:t>
            </a:r>
            <a:r>
              <a:rPr lang="en-US" altLang="en-US" sz="2000" i="1">
                <a:latin typeface="Times New Roman" panose="02020603050405020304" pitchFamily="18" charset="0"/>
              </a:rPr>
              <a:t>Delay in a circuit-switched network</a:t>
            </a:r>
          </a:p>
        </p:txBody>
      </p:sp>
      <p:sp>
        <p:nvSpPr>
          <p:cNvPr id="1843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1592263"/>
            <a:ext cx="87296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p:cNvSpPr>
            <a:spLocks noChangeArrowheads="1"/>
          </p:cNvSpPr>
          <p:nvPr/>
        </p:nvSpPr>
        <p:spPr bwMode="auto">
          <a:xfrm>
            <a:off x="461963" y="152400"/>
            <a:ext cx="82200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000000"/>
                </a:solidFill>
                <a:latin typeface="Times-Roman"/>
              </a:rPr>
              <a:t>We need a three-stage space-division switch with </a:t>
            </a:r>
            <a:r>
              <a:rPr lang="en-US" altLang="en-US" sz="2400" i="1">
                <a:solidFill>
                  <a:srgbClr val="000000"/>
                </a:solidFill>
                <a:latin typeface="Times-Italic"/>
              </a:rPr>
              <a:t>N </a:t>
            </a:r>
            <a:r>
              <a:rPr lang="en-US" altLang="en-US" sz="2400">
                <a:solidFill>
                  <a:srgbClr val="000000"/>
                </a:solidFill>
                <a:latin typeface="Symbol" panose="05050102010706020507" pitchFamily="18" charset="2"/>
              </a:rPr>
              <a:t>= </a:t>
            </a:r>
            <a:r>
              <a:rPr lang="en-US" altLang="en-US" sz="2400">
                <a:solidFill>
                  <a:srgbClr val="000000"/>
                </a:solidFill>
                <a:latin typeface="Times-Roman"/>
              </a:rPr>
              <a:t>15 . We use 3 crossbars at the first and third stages and 2 crossbars at the middle stage.</a:t>
            </a:r>
          </a:p>
          <a:p>
            <a:r>
              <a:rPr lang="en-US" altLang="en-US" sz="2400">
                <a:solidFill>
                  <a:srgbClr val="00FFFF"/>
                </a:solidFill>
                <a:latin typeface="Times-Bold"/>
              </a:rPr>
              <a:t>a. </a:t>
            </a:r>
            <a:r>
              <a:rPr lang="en-US" altLang="en-US" sz="2400">
                <a:solidFill>
                  <a:srgbClr val="000000"/>
                </a:solidFill>
                <a:latin typeface="Times-Roman"/>
              </a:rPr>
              <a:t>Draw the configuration diagram.</a:t>
            </a:r>
          </a:p>
          <a:p>
            <a:r>
              <a:rPr lang="en-US" altLang="en-US" sz="2400">
                <a:solidFill>
                  <a:srgbClr val="00FFFF"/>
                </a:solidFill>
                <a:latin typeface="Times-Bold"/>
              </a:rPr>
              <a:t>b. </a:t>
            </a:r>
            <a:r>
              <a:rPr lang="en-US" altLang="en-US" sz="2400">
                <a:solidFill>
                  <a:srgbClr val="000000"/>
                </a:solidFill>
                <a:latin typeface="Times-Roman"/>
              </a:rPr>
              <a:t>Calculate the total number of crosspoints.</a:t>
            </a:r>
          </a:p>
          <a:p>
            <a:r>
              <a:rPr lang="en-US" altLang="en-US" sz="2400">
                <a:solidFill>
                  <a:srgbClr val="00FFFF"/>
                </a:solidFill>
                <a:latin typeface="Times-Bold"/>
              </a:rPr>
              <a:t>c. </a:t>
            </a:r>
            <a:r>
              <a:rPr lang="en-US" altLang="en-US" sz="2400">
                <a:solidFill>
                  <a:srgbClr val="000000"/>
                </a:solidFill>
                <a:latin typeface="Times-Roman"/>
              </a:rPr>
              <a:t>Find the possible number of simultaneous connections.</a:t>
            </a:r>
          </a:p>
          <a:p>
            <a:r>
              <a:rPr lang="en-US" altLang="en-US" sz="2400">
                <a:solidFill>
                  <a:srgbClr val="00FFFF"/>
                </a:solidFill>
                <a:latin typeface="Times-Bold"/>
              </a:rPr>
              <a:t>d. </a:t>
            </a:r>
            <a:r>
              <a:rPr lang="en-US" altLang="en-US" sz="2400">
                <a:solidFill>
                  <a:srgbClr val="000000"/>
                </a:solidFill>
                <a:latin typeface="Times-Roman"/>
              </a:rPr>
              <a:t>Find the possible number of simultaneous connections if we use a single- </a:t>
            </a:r>
            <a:r>
              <a:rPr lang="en-IN" altLang="en-US" sz="2400">
                <a:solidFill>
                  <a:srgbClr val="000000"/>
                </a:solidFill>
                <a:latin typeface="Times-Roman"/>
              </a:rPr>
              <a:t>crossbar (15 </a:t>
            </a:r>
            <a:r>
              <a:rPr lang="en-IN" altLang="en-US" sz="2400">
                <a:solidFill>
                  <a:srgbClr val="000000"/>
                </a:solidFill>
                <a:latin typeface="Symbol" panose="05050102010706020507" pitchFamily="18" charset="2"/>
              </a:rPr>
              <a:t>× </a:t>
            </a:r>
            <a:r>
              <a:rPr lang="en-IN" altLang="en-US" sz="2400">
                <a:solidFill>
                  <a:srgbClr val="000000"/>
                </a:solidFill>
                <a:latin typeface="Times-Roman"/>
              </a:rPr>
              <a:t>15).</a:t>
            </a:r>
          </a:p>
          <a:p>
            <a:r>
              <a:rPr lang="en-US" altLang="en-US" sz="2400">
                <a:solidFill>
                  <a:srgbClr val="00FFFF"/>
                </a:solidFill>
                <a:latin typeface="Times-Bold"/>
              </a:rPr>
              <a:t>e. </a:t>
            </a:r>
            <a:r>
              <a:rPr lang="en-US" altLang="en-US" sz="2400">
                <a:solidFill>
                  <a:srgbClr val="000000"/>
                </a:solidFill>
                <a:latin typeface="Times-Roman"/>
              </a:rPr>
              <a:t>Find the blocking factor, the ratio of the number of connections in part c </a:t>
            </a:r>
            <a:r>
              <a:rPr lang="en-IN" altLang="en-US" sz="2400">
                <a:solidFill>
                  <a:srgbClr val="000000"/>
                </a:solidFill>
                <a:latin typeface="Times-Roman"/>
              </a:rPr>
              <a:t>and in part d.</a:t>
            </a:r>
            <a:endParaRPr lang="en-IN"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1"/>
          <p:cNvSpPr>
            <a:spLocks noChangeArrowheads="1"/>
          </p:cNvSpPr>
          <p:nvPr/>
        </p:nvSpPr>
        <p:spPr bwMode="auto">
          <a:xfrm>
            <a:off x="350838" y="304800"/>
            <a:ext cx="822166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000000"/>
                </a:solidFill>
                <a:latin typeface="Times-Roman"/>
              </a:rPr>
              <a:t>We need a three-stage space-division switch with </a:t>
            </a:r>
            <a:r>
              <a:rPr lang="en-US" altLang="en-US" sz="2400" i="1">
                <a:solidFill>
                  <a:srgbClr val="000000"/>
                </a:solidFill>
                <a:latin typeface="Times-Italic"/>
              </a:rPr>
              <a:t>N </a:t>
            </a:r>
            <a:r>
              <a:rPr lang="en-US" altLang="en-US" sz="2400">
                <a:solidFill>
                  <a:srgbClr val="000000"/>
                </a:solidFill>
                <a:latin typeface="Symbol" panose="05050102010706020507" pitchFamily="18" charset="2"/>
              </a:rPr>
              <a:t>= </a:t>
            </a:r>
            <a:r>
              <a:rPr lang="en-US" altLang="en-US" sz="2400">
                <a:solidFill>
                  <a:srgbClr val="000000"/>
                </a:solidFill>
                <a:latin typeface="Times-Roman"/>
              </a:rPr>
              <a:t>15 . We use 3 crossbars at the first and third stages and 2 crossbars at the middle stage.</a:t>
            </a:r>
          </a:p>
          <a:p>
            <a:r>
              <a:rPr lang="en-US" altLang="en-US" sz="2400">
                <a:solidFill>
                  <a:srgbClr val="00FFFF"/>
                </a:solidFill>
                <a:latin typeface="Times-Bold"/>
              </a:rPr>
              <a:t>a. </a:t>
            </a:r>
            <a:r>
              <a:rPr lang="en-US" altLang="en-US" sz="2400">
                <a:solidFill>
                  <a:srgbClr val="000000"/>
                </a:solidFill>
                <a:latin typeface="Times-Roman"/>
              </a:rPr>
              <a:t>Draw the configuration diagram.</a:t>
            </a:r>
          </a:p>
          <a:p>
            <a:r>
              <a:rPr lang="en-US" altLang="en-US" sz="2400">
                <a:solidFill>
                  <a:srgbClr val="00FFFF"/>
                </a:solidFill>
                <a:latin typeface="Times-Bold"/>
              </a:rPr>
              <a:t>b. </a:t>
            </a:r>
            <a:r>
              <a:rPr lang="en-US" altLang="en-US" sz="2400">
                <a:solidFill>
                  <a:srgbClr val="000000"/>
                </a:solidFill>
                <a:latin typeface="Times-Roman"/>
              </a:rPr>
              <a:t>Calculate the total number of crosspoints= 78</a:t>
            </a:r>
          </a:p>
          <a:p>
            <a:r>
              <a:rPr lang="en-US" altLang="en-US" sz="2400">
                <a:solidFill>
                  <a:srgbClr val="00FFFF"/>
                </a:solidFill>
                <a:latin typeface="Times-Bold"/>
              </a:rPr>
              <a:t>c. </a:t>
            </a:r>
            <a:r>
              <a:rPr lang="en-US" altLang="en-US" sz="2400">
                <a:solidFill>
                  <a:srgbClr val="000000"/>
                </a:solidFill>
                <a:latin typeface="Times-Roman"/>
              </a:rPr>
              <a:t>Find the possible number of simultaneous connections= 6</a:t>
            </a:r>
          </a:p>
          <a:p>
            <a:r>
              <a:rPr lang="en-US" altLang="en-US" sz="2400">
                <a:solidFill>
                  <a:srgbClr val="00FFFF"/>
                </a:solidFill>
                <a:latin typeface="Times-Bold"/>
              </a:rPr>
              <a:t>d. </a:t>
            </a:r>
            <a:r>
              <a:rPr lang="en-US" altLang="en-US" sz="2400">
                <a:solidFill>
                  <a:srgbClr val="000000"/>
                </a:solidFill>
                <a:latin typeface="Times-Roman"/>
              </a:rPr>
              <a:t>Find the possible number of simultaneous connections if we use a single- </a:t>
            </a:r>
            <a:r>
              <a:rPr lang="en-IN" altLang="en-US" sz="2400">
                <a:solidFill>
                  <a:srgbClr val="000000"/>
                </a:solidFill>
                <a:latin typeface="Times-Roman"/>
              </a:rPr>
              <a:t>crossbar (15 </a:t>
            </a:r>
            <a:r>
              <a:rPr lang="en-IN" altLang="en-US" sz="2400">
                <a:solidFill>
                  <a:srgbClr val="000000"/>
                </a:solidFill>
                <a:latin typeface="Symbol" panose="05050102010706020507" pitchFamily="18" charset="2"/>
              </a:rPr>
              <a:t>× </a:t>
            </a:r>
            <a:r>
              <a:rPr lang="en-IN" altLang="en-US" sz="2400">
                <a:solidFill>
                  <a:srgbClr val="000000"/>
                </a:solidFill>
                <a:latin typeface="Times-Roman"/>
              </a:rPr>
              <a:t>15).= 15</a:t>
            </a:r>
          </a:p>
          <a:p>
            <a:r>
              <a:rPr lang="en-US" altLang="en-US" sz="2400">
                <a:solidFill>
                  <a:srgbClr val="00FFFF"/>
                </a:solidFill>
                <a:latin typeface="Times-Bold"/>
              </a:rPr>
              <a:t>e. </a:t>
            </a:r>
            <a:r>
              <a:rPr lang="en-US" altLang="en-US" sz="2400">
                <a:solidFill>
                  <a:srgbClr val="000000"/>
                </a:solidFill>
                <a:latin typeface="Times-Roman"/>
              </a:rPr>
              <a:t>Find the blocking factor, the ratio of the number of connections in part c </a:t>
            </a:r>
            <a:r>
              <a:rPr lang="en-IN" altLang="en-US" sz="2400">
                <a:solidFill>
                  <a:srgbClr val="000000"/>
                </a:solidFill>
                <a:latin typeface="Times-Roman"/>
              </a:rPr>
              <a:t>and in part d.= 40%</a:t>
            </a:r>
            <a:endParaRPr lang="en-IN" altLang="en-US" sz="2400"/>
          </a:p>
        </p:txBody>
      </p:sp>
      <p:pic>
        <p:nvPicPr>
          <p:cNvPr id="134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4065588"/>
            <a:ext cx="6007100"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5804747B-1C1C-4BEB-BCAF-8908CA6BCE69}" type="slidenum">
              <a:rPr lang="en-US" altLang="en-US" sz="2000" smtClean="0">
                <a:solidFill>
                  <a:schemeClr val="bg2"/>
                </a:solidFill>
              </a:rPr>
              <a:pPr/>
              <a:t>82</a:t>
            </a:fld>
            <a:endParaRPr lang="en-US" altLang="en-US" sz="2000" smtClean="0">
              <a:solidFill>
                <a:schemeClr val="bg2"/>
              </a:solidFill>
            </a:endParaRPr>
          </a:p>
        </p:txBody>
      </p:sp>
      <p:sp>
        <p:nvSpPr>
          <p:cNvPr id="135171" name="TextBox 2"/>
          <p:cNvSpPr txBox="1">
            <a:spLocks noChangeArrowheads="1"/>
          </p:cNvSpPr>
          <p:nvPr/>
        </p:nvSpPr>
        <p:spPr bwMode="auto">
          <a:xfrm>
            <a:off x="457200" y="990600"/>
            <a:ext cx="8153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000">
                <a:latin typeface="Times" panose="02020603050405020304" pitchFamily="18" charset="0"/>
                <a:ea typeface="Times" panose="02020603050405020304" pitchFamily="18" charset="0"/>
                <a:cs typeface="Times" panose="02020603050405020304" pitchFamily="18" charset="0"/>
              </a:rPr>
              <a:t>Question</a:t>
            </a:r>
          </a:p>
          <a:p>
            <a:r>
              <a:rPr lang="en-US" altLang="en-US" sz="2000" b="0">
                <a:latin typeface="Times" panose="02020603050405020304" pitchFamily="18" charset="0"/>
                <a:ea typeface="Times" panose="02020603050405020304" pitchFamily="18" charset="0"/>
                <a:cs typeface="Times" panose="02020603050405020304" pitchFamily="18" charset="0"/>
              </a:rPr>
              <a:t>We need to have a space-division switch with 200 inputs and outputs. What is the total number of crosspoints and number of simultaneous connections in each of the following cases?</a:t>
            </a:r>
          </a:p>
          <a:p>
            <a:r>
              <a:rPr lang="en-US" altLang="en-US" sz="2000" b="0">
                <a:latin typeface="Times" panose="02020603050405020304" pitchFamily="18" charset="0"/>
                <a:ea typeface="Times" panose="02020603050405020304" pitchFamily="18" charset="0"/>
                <a:cs typeface="Times" panose="02020603050405020304" pitchFamily="18" charset="0"/>
              </a:rPr>
              <a:t>a. Using one single crossbar.</a:t>
            </a:r>
          </a:p>
          <a:p>
            <a:r>
              <a:rPr lang="en-US" altLang="en-US" sz="2000" b="0">
                <a:latin typeface="Times" panose="02020603050405020304" pitchFamily="18" charset="0"/>
                <a:ea typeface="Times" panose="02020603050405020304" pitchFamily="18" charset="0"/>
                <a:cs typeface="Times" panose="02020603050405020304" pitchFamily="18" charset="0"/>
              </a:rPr>
              <a:t>b. Using a multi-stage switch.</a:t>
            </a:r>
          </a:p>
          <a:p>
            <a:r>
              <a:rPr lang="en-US" altLang="en-US" sz="2000" b="0">
                <a:latin typeface="Times" panose="02020603050405020304" pitchFamily="18" charset="0"/>
                <a:ea typeface="Times" panose="02020603050405020304" pitchFamily="18" charset="0"/>
                <a:cs typeface="Times" panose="02020603050405020304" pitchFamily="18" charset="0"/>
              </a:rPr>
              <a:t>c. Using a multi-stage switch based on the Clos criteria</a:t>
            </a:r>
            <a:endParaRPr lang="en-IN" altLang="en-US" sz="2000" b="0">
              <a:latin typeface="Times" panose="02020603050405020304" pitchFamily="18" charset="0"/>
              <a:ea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16C2B19E-6FDF-431F-9311-4C42B4069D5D}" type="slidenum">
              <a:rPr lang="en-US" altLang="en-US" sz="2000" smtClean="0">
                <a:solidFill>
                  <a:schemeClr val="bg2"/>
                </a:solidFill>
              </a:rPr>
              <a:pPr/>
              <a:t>83</a:t>
            </a:fld>
            <a:endParaRPr lang="en-US" altLang="en-US" sz="2000" smtClean="0">
              <a:solidFill>
                <a:schemeClr val="bg2"/>
              </a:solidFill>
            </a:endParaRPr>
          </a:p>
        </p:txBody>
      </p:sp>
      <p:sp>
        <p:nvSpPr>
          <p:cNvPr id="137219" name="TextBox 2"/>
          <p:cNvSpPr txBox="1">
            <a:spLocks noChangeArrowheads="1"/>
          </p:cNvSpPr>
          <p:nvPr/>
        </p:nvSpPr>
        <p:spPr bwMode="auto">
          <a:xfrm>
            <a:off x="457200" y="990600"/>
            <a:ext cx="8153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000">
                <a:latin typeface="Times" panose="02020603050405020304" pitchFamily="18" charset="0"/>
                <a:ea typeface="Times" panose="02020603050405020304" pitchFamily="18" charset="0"/>
                <a:cs typeface="Times" panose="02020603050405020304" pitchFamily="18" charset="0"/>
              </a:rPr>
              <a:t>Question</a:t>
            </a:r>
          </a:p>
          <a:p>
            <a:r>
              <a:rPr lang="en-US" altLang="en-US" sz="2000" b="0">
                <a:latin typeface="Times" panose="02020603050405020304" pitchFamily="18" charset="0"/>
                <a:ea typeface="Times" panose="02020603050405020304" pitchFamily="18" charset="0"/>
                <a:cs typeface="Times" panose="02020603050405020304" pitchFamily="18" charset="0"/>
              </a:rPr>
              <a:t>A path in a digital circuit-switched network has a data rate of I Mbps. The exchange of 1000 bits is required for the setup and teardown phases. The distance between two parties is 5000 km. Answer the following questions if the propagation speed is </a:t>
            </a:r>
            <a:r>
              <a:rPr lang="en-IN" altLang="en-US" sz="2000" b="0">
                <a:latin typeface="Times" panose="02020603050405020304" pitchFamily="18" charset="0"/>
                <a:ea typeface="Times" panose="02020603050405020304" pitchFamily="18" charset="0"/>
                <a:cs typeface="Times" panose="02020603050405020304" pitchFamily="18" charset="0"/>
              </a:rPr>
              <a:t>2 X 10</a:t>
            </a:r>
            <a:r>
              <a:rPr lang="en-IN" altLang="en-US" sz="2000" b="0" baseline="30000">
                <a:latin typeface="Times" panose="02020603050405020304" pitchFamily="18" charset="0"/>
                <a:ea typeface="Times" panose="02020603050405020304" pitchFamily="18" charset="0"/>
                <a:cs typeface="Times" panose="02020603050405020304" pitchFamily="18" charset="0"/>
              </a:rPr>
              <a:t>8</a:t>
            </a:r>
            <a:r>
              <a:rPr lang="en-IN" altLang="en-US" sz="2000" b="0">
                <a:latin typeface="Times" panose="02020603050405020304" pitchFamily="18" charset="0"/>
                <a:ea typeface="Times" panose="02020603050405020304" pitchFamily="18" charset="0"/>
                <a:cs typeface="Times" panose="02020603050405020304" pitchFamily="18" charset="0"/>
              </a:rPr>
              <a:t> m:</a:t>
            </a:r>
          </a:p>
          <a:p>
            <a:r>
              <a:rPr lang="en-US" altLang="en-US" sz="2000" b="0">
                <a:latin typeface="Times" panose="02020603050405020304" pitchFamily="18" charset="0"/>
                <a:ea typeface="Times" panose="02020603050405020304" pitchFamily="18" charset="0"/>
                <a:cs typeface="Times" panose="02020603050405020304" pitchFamily="18" charset="0"/>
              </a:rPr>
              <a:t>a. What is the total delay if 1000 bits of data are exchanged during the data transfer </a:t>
            </a:r>
            <a:r>
              <a:rPr lang="en-IN" altLang="en-US" sz="2000" b="0">
                <a:latin typeface="Times" panose="02020603050405020304" pitchFamily="18" charset="0"/>
                <a:ea typeface="Times" panose="02020603050405020304" pitchFamily="18" charset="0"/>
                <a:cs typeface="Times" panose="02020603050405020304" pitchFamily="18" charset="0"/>
              </a:rPr>
              <a:t>phase?</a:t>
            </a:r>
          </a:p>
          <a:p>
            <a:r>
              <a:rPr lang="en-US" altLang="en-US" sz="2000" b="0">
                <a:latin typeface="Times" panose="02020603050405020304" pitchFamily="18" charset="0"/>
                <a:ea typeface="Times" panose="02020603050405020304" pitchFamily="18" charset="0"/>
                <a:cs typeface="Times" panose="02020603050405020304" pitchFamily="18" charset="0"/>
              </a:rPr>
              <a:t>b. What is the total delay if 100,000 bits of data are exchanged during the data</a:t>
            </a:r>
          </a:p>
          <a:p>
            <a:r>
              <a:rPr lang="en-IN" altLang="en-US" sz="2000" b="0">
                <a:latin typeface="Times" panose="02020603050405020304" pitchFamily="18" charset="0"/>
                <a:ea typeface="Times" panose="02020603050405020304" pitchFamily="18" charset="0"/>
                <a:cs typeface="Times" panose="02020603050405020304" pitchFamily="18" charset="0"/>
              </a:rPr>
              <a:t>transfer phase?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Total Delay for Circuit Switched Network</a:t>
            </a:r>
            <a:endParaRPr lang="en-IN" altLang="en-US" smtClean="0"/>
          </a:p>
        </p:txBody>
      </p:sp>
      <p:sp>
        <p:nvSpPr>
          <p:cNvPr id="20483" name="Content Placeholder 5"/>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smtClean="0">
                <a:latin typeface="Times New Roman" panose="02020603050405020304" pitchFamily="18" charset="0"/>
                <a:cs typeface="Times New Roman" panose="02020603050405020304" pitchFamily="18" charset="0"/>
              </a:rPr>
              <a:t>Transmission Delay, T &amp; Propagation Delay, P</a:t>
            </a:r>
          </a:p>
          <a:p>
            <a:r>
              <a:rPr lang="en-US" altLang="en-US" sz="2400" smtClean="0">
                <a:latin typeface="Times New Roman" panose="02020603050405020304" pitchFamily="18" charset="0"/>
                <a:cs typeface="Times New Roman" panose="02020603050405020304" pitchFamily="18" charset="0"/>
              </a:rPr>
              <a:t>Setup time, ST= Req Pkt +Ack Pkt</a:t>
            </a:r>
          </a:p>
          <a:p>
            <a:r>
              <a:rPr lang="en-US" altLang="en-US" sz="2400" smtClean="0">
                <a:latin typeface="Times New Roman" panose="02020603050405020304" pitchFamily="18" charset="0"/>
                <a:cs typeface="Times New Roman" panose="02020603050405020304" pitchFamily="18" charset="0"/>
              </a:rPr>
              <a:t>Setup time, ST= T</a:t>
            </a:r>
            <a:r>
              <a:rPr lang="en-US" altLang="en-US" sz="2400" baseline="-25000" smtClean="0">
                <a:latin typeface="Times New Roman" panose="02020603050405020304" pitchFamily="18" charset="0"/>
                <a:cs typeface="Times New Roman" panose="02020603050405020304" pitchFamily="18" charset="0"/>
              </a:rPr>
              <a:t>s</a:t>
            </a:r>
            <a:r>
              <a:rPr lang="en-US" altLang="en-US" sz="2400" smtClean="0">
                <a:latin typeface="Times New Roman" panose="02020603050405020304" pitchFamily="18" charset="0"/>
                <a:cs typeface="Times New Roman" panose="02020603050405020304" pitchFamily="18" charset="0"/>
              </a:rPr>
              <a:t>+P</a:t>
            </a:r>
            <a:r>
              <a:rPr lang="en-US" altLang="en-US" sz="2400" baseline="-25000" smtClean="0">
                <a:latin typeface="Times New Roman" panose="02020603050405020304" pitchFamily="18" charset="0"/>
                <a:cs typeface="Times New Roman" panose="02020603050405020304" pitchFamily="18" charset="0"/>
              </a:rPr>
              <a:t>s</a:t>
            </a:r>
            <a:r>
              <a:rPr lang="en-US" altLang="en-US" sz="2400" smtClean="0">
                <a:latin typeface="Times New Roman" panose="02020603050405020304" pitchFamily="18" charset="0"/>
                <a:cs typeface="Times New Roman" panose="02020603050405020304" pitchFamily="18" charset="0"/>
              </a:rPr>
              <a:t>+ T</a:t>
            </a:r>
            <a:r>
              <a:rPr lang="en-US" altLang="en-US" sz="2400" baseline="-25000" smtClean="0">
                <a:latin typeface="Times New Roman" panose="02020603050405020304" pitchFamily="18" charset="0"/>
                <a:cs typeface="Times New Roman" panose="02020603050405020304" pitchFamily="18" charset="0"/>
              </a:rPr>
              <a:t>D</a:t>
            </a:r>
            <a:r>
              <a:rPr lang="en-US" altLang="en-US" sz="2400" smtClean="0">
                <a:latin typeface="Times New Roman" panose="02020603050405020304" pitchFamily="18" charset="0"/>
                <a:cs typeface="Times New Roman" panose="02020603050405020304" pitchFamily="18" charset="0"/>
              </a:rPr>
              <a:t>+P</a:t>
            </a:r>
            <a:r>
              <a:rPr lang="en-US" altLang="en-US" sz="2400" baseline="-25000" smtClean="0">
                <a:latin typeface="Times New Roman" panose="02020603050405020304" pitchFamily="18" charset="0"/>
                <a:cs typeface="Times New Roman" panose="02020603050405020304" pitchFamily="18" charset="0"/>
              </a:rPr>
              <a:t>D.</a:t>
            </a:r>
          </a:p>
          <a:p>
            <a:r>
              <a:rPr lang="en-US" altLang="en-US" sz="2400" smtClean="0">
                <a:latin typeface="Times New Roman" panose="02020603050405020304" pitchFamily="18" charset="0"/>
                <a:cs typeface="Times New Roman" panose="02020603050405020304" pitchFamily="18" charset="0"/>
              </a:rPr>
              <a:t>Data Transfer, DT= T</a:t>
            </a:r>
            <a:r>
              <a:rPr lang="en-US" altLang="en-US" sz="2400" baseline="-25000" smtClean="0">
                <a:latin typeface="Times New Roman" panose="02020603050405020304" pitchFamily="18" charset="0"/>
                <a:cs typeface="Times New Roman" panose="02020603050405020304" pitchFamily="18" charset="0"/>
              </a:rPr>
              <a:t>data</a:t>
            </a:r>
            <a:r>
              <a:rPr lang="en-US" altLang="en-US" sz="2400" smtClean="0">
                <a:latin typeface="Times New Roman" panose="02020603050405020304" pitchFamily="18" charset="0"/>
                <a:cs typeface="Times New Roman" panose="02020603050405020304" pitchFamily="18" charset="0"/>
              </a:rPr>
              <a:t>+ P</a:t>
            </a:r>
            <a:r>
              <a:rPr lang="en-US" altLang="en-US" sz="2400" baseline="-25000" smtClean="0">
                <a:latin typeface="Times New Roman" panose="02020603050405020304" pitchFamily="18" charset="0"/>
                <a:cs typeface="Times New Roman" panose="02020603050405020304" pitchFamily="18" charset="0"/>
              </a:rPr>
              <a:t>data.</a:t>
            </a:r>
          </a:p>
          <a:p>
            <a:r>
              <a:rPr lang="en-US" altLang="en-US" sz="2400" smtClean="0">
                <a:latin typeface="Times New Roman" panose="02020603050405020304" pitchFamily="18" charset="0"/>
                <a:cs typeface="Times New Roman" panose="02020603050405020304" pitchFamily="18" charset="0"/>
              </a:rPr>
              <a:t>Disconnect Time, DCT= T</a:t>
            </a:r>
            <a:r>
              <a:rPr lang="en-US" altLang="en-US" sz="2400" baseline="-25000" smtClean="0">
                <a:latin typeface="Times New Roman" panose="02020603050405020304" pitchFamily="18" charset="0"/>
                <a:cs typeface="Times New Roman" panose="02020603050405020304" pitchFamily="18" charset="0"/>
              </a:rPr>
              <a:t>D</a:t>
            </a:r>
            <a:r>
              <a:rPr lang="en-US" altLang="en-US" sz="2400" smtClean="0">
                <a:latin typeface="Times New Roman" panose="02020603050405020304" pitchFamily="18" charset="0"/>
                <a:cs typeface="Times New Roman" panose="02020603050405020304" pitchFamily="18" charset="0"/>
              </a:rPr>
              <a:t>+P</a:t>
            </a:r>
            <a:r>
              <a:rPr lang="en-US" altLang="en-US" sz="2400" baseline="-25000" smtClean="0">
                <a:latin typeface="Times New Roman" panose="02020603050405020304" pitchFamily="18" charset="0"/>
                <a:cs typeface="Times New Roman" panose="02020603050405020304" pitchFamily="18" charset="0"/>
              </a:rPr>
              <a:t>D.</a:t>
            </a:r>
            <a:endParaRPr lang="en-US" altLang="en-US" sz="2400" smtClean="0">
              <a:latin typeface="Times New Roman" panose="02020603050405020304" pitchFamily="18" charset="0"/>
              <a:cs typeface="Times New Roman" panose="02020603050405020304" pitchFamily="18" charset="0"/>
            </a:endParaRPr>
          </a:p>
          <a:p>
            <a:r>
              <a:rPr lang="en-US" altLang="en-US" sz="2400" smtClean="0">
                <a:latin typeface="Times New Roman" panose="02020603050405020304" pitchFamily="18" charset="0"/>
                <a:cs typeface="Times New Roman" panose="02020603050405020304" pitchFamily="18" charset="0"/>
              </a:rPr>
              <a:t>Total Delay=ST+DT+ DCT</a:t>
            </a:r>
          </a:p>
          <a:p>
            <a:r>
              <a:rPr lang="en-US" altLang="en-US" sz="2400" smtClean="0">
                <a:latin typeface="Times New Roman" panose="02020603050405020304" pitchFamily="18" charset="0"/>
                <a:cs typeface="Times New Roman" panose="02020603050405020304" pitchFamily="18" charset="0"/>
              </a:rPr>
              <a:t>Note : ignoring processing time in each switch</a:t>
            </a:r>
            <a:endParaRPr lang="en-IN" altLang="en-US" sz="2400" smtClean="0">
              <a:latin typeface="Times New Roman" panose="02020603050405020304" pitchFamily="18" charset="0"/>
              <a:cs typeface="Times New Roman" panose="02020603050405020304" pitchFamily="18" charset="0"/>
            </a:endParaRPr>
          </a:p>
        </p:txBody>
      </p:sp>
      <p:sp>
        <p:nvSpPr>
          <p:cNvPr id="2048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smtClean="0">
                <a:solidFill>
                  <a:schemeClr val="bg2"/>
                </a:solidFill>
              </a:rPr>
              <a:t>8.</a:t>
            </a:r>
            <a:fld id="{BE557EE3-CE86-49C4-A705-056708B58A3D}" type="slidenum">
              <a:rPr lang="en-US" altLang="en-US" sz="2000" smtClean="0">
                <a:solidFill>
                  <a:schemeClr val="bg2"/>
                </a:solidFill>
              </a:rPr>
              <a:pPr/>
              <a:t>9</a:t>
            </a:fld>
            <a:endParaRPr lang="en-US" altLang="en-US" sz="2000" smtClean="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0" ma:contentTypeDescription="Create a new document." ma:contentTypeScope="" ma:versionID="8722857c384156b1f95218a32976c72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22AEA3-7167-4090-80A7-67CF7F31AB10}"/>
</file>

<file path=customXml/itemProps2.xml><?xml version="1.0" encoding="utf-8"?>
<ds:datastoreItem xmlns:ds="http://schemas.openxmlformats.org/officeDocument/2006/customXml" ds:itemID="{FA321176-C0AD-46EE-8964-572CA34E62C2}">
  <ds:schemaRefs>
    <ds:schemaRef ds:uri="http://schemas.microsoft.com/sharepoint/v3/contenttype/forms"/>
  </ds:schemaRefs>
</ds:datastoreItem>
</file>

<file path=customXml/itemProps3.xml><?xml version="1.0" encoding="utf-8"?>
<ds:datastoreItem xmlns:ds="http://schemas.openxmlformats.org/officeDocument/2006/customXml" ds:itemID="{1289747F-43A2-4C04-87B6-A181B58DB24F}"/>
</file>

<file path=docProps/app.xml><?xml version="1.0" encoding="utf-8"?>
<Properties xmlns="http://schemas.openxmlformats.org/officeDocument/2006/extended-properties" xmlns:vt="http://schemas.openxmlformats.org/officeDocument/2006/docPropsVTypes">
  <Template/>
  <TotalTime>4390</TotalTime>
  <Words>2553</Words>
  <Application>Microsoft Office PowerPoint</Application>
  <PresentationFormat>On-screen Show (4:3)</PresentationFormat>
  <Paragraphs>406</Paragraphs>
  <Slides>83</Slides>
  <Notes>43</Notes>
  <HiddenSlides>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83</vt:i4>
      </vt:variant>
    </vt:vector>
  </HeadingPairs>
  <TitlesOfParts>
    <vt:vector size="96" baseType="lpstr">
      <vt:lpstr>Arial</vt:lpstr>
      <vt:lpstr>McGrawHill-Italic</vt:lpstr>
      <vt:lpstr>Symbol</vt:lpstr>
      <vt:lpstr>Tahoma</vt:lpstr>
      <vt:lpstr>Times</vt:lpstr>
      <vt:lpstr>Times New Roman</vt:lpstr>
      <vt:lpstr>Times New Roman (Hebrew)</vt:lpstr>
      <vt:lpstr>Times-Bold</vt:lpstr>
      <vt:lpstr>Times-Italic</vt:lpstr>
      <vt:lpstr>Times-Roman</vt:lpstr>
      <vt:lpstr>Wingdings</vt:lpstr>
      <vt:lpstr>Blends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Delay for Circuit Switched Network</vt:lpstr>
      <vt:lpstr>PowerPoint Presentation</vt:lpstr>
      <vt:lpstr>PowerPoint Presentation</vt:lpstr>
      <vt:lpstr>Two Basic Forms of Packet Switching</vt:lpstr>
      <vt:lpstr>Datagram</vt:lpstr>
      <vt:lpstr>PowerPoint Presentation</vt:lpstr>
      <vt:lpstr>PowerPoint Presentation</vt:lpstr>
      <vt:lpstr>PowerPoint Presentation</vt:lpstr>
      <vt:lpstr>PowerPoint Presentation</vt:lpstr>
      <vt:lpstr>Total Delay</vt:lpstr>
      <vt:lpstr>Virtual Circuit</vt:lpstr>
      <vt:lpstr>Internal Virtual Circuit and Datagram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Delay</vt:lpstr>
      <vt:lpstr>Different Types of Network Delay</vt:lpstr>
      <vt:lpstr>Propagation delay</vt:lpstr>
      <vt:lpstr>Transmission delay</vt:lpstr>
      <vt:lpstr>Other Delays</vt:lpstr>
      <vt:lpstr>Solved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of Circuit Switches</vt:lpstr>
      <vt:lpstr>Space-Division Switch</vt:lpstr>
      <vt:lpstr>PowerPoint Presentation</vt:lpstr>
      <vt:lpstr>Crossbar - example</vt:lpstr>
      <vt:lpstr>Crossbar - example</vt:lpstr>
      <vt:lpstr>Crossbar</vt:lpstr>
      <vt:lpstr>PowerPoint Presentation</vt:lpstr>
      <vt:lpstr>PowerPoint Presentation</vt:lpstr>
      <vt:lpstr>Three Stage Switch</vt:lpstr>
      <vt:lpstr>Problems</vt:lpstr>
      <vt:lpstr>Problems</vt:lpstr>
      <vt:lpstr>Sol conti.</vt:lpstr>
      <vt:lpstr>Drawback</vt:lpstr>
      <vt:lpstr>Non Blocking Condition</vt:lpstr>
      <vt:lpstr>Clos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Measures for a Switch</vt:lpstr>
      <vt:lpstr>PowerPoint Presentation</vt:lpstr>
      <vt:lpstr>In Summary</vt:lpstr>
      <vt:lpstr>Additional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 Week 4</dc:title>
  <dc:creator>Valued Gateway Client</dc:creator>
  <cp:lastModifiedBy>Mahe</cp:lastModifiedBy>
  <cp:revision>308</cp:revision>
  <dcterms:created xsi:type="dcterms:W3CDTF">2000-01-15T04:50:39Z</dcterms:created>
  <dcterms:modified xsi:type="dcterms:W3CDTF">2023-02-04T05:16:27Z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