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40"/>
  </p:notesMasterIdLst>
  <p:sldIdLst>
    <p:sldId id="549" r:id="rId5"/>
    <p:sldId id="552" r:id="rId6"/>
    <p:sldId id="542" r:id="rId7"/>
    <p:sldId id="564" r:id="rId8"/>
    <p:sldId id="565" r:id="rId9"/>
    <p:sldId id="566" r:id="rId10"/>
    <p:sldId id="567" r:id="rId11"/>
    <p:sldId id="557" r:id="rId12"/>
    <p:sldId id="558" r:id="rId13"/>
    <p:sldId id="568" r:id="rId14"/>
    <p:sldId id="529" r:id="rId15"/>
    <p:sldId id="569" r:id="rId16"/>
    <p:sldId id="570" r:id="rId17"/>
    <p:sldId id="571" r:id="rId18"/>
    <p:sldId id="541" r:id="rId19"/>
    <p:sldId id="562" r:id="rId20"/>
    <p:sldId id="573" r:id="rId21"/>
    <p:sldId id="572" r:id="rId22"/>
    <p:sldId id="574" r:id="rId23"/>
    <p:sldId id="575" r:id="rId24"/>
    <p:sldId id="576" r:id="rId25"/>
    <p:sldId id="577" r:id="rId26"/>
    <p:sldId id="544" r:id="rId27"/>
    <p:sldId id="578" r:id="rId28"/>
    <p:sldId id="560" r:id="rId29"/>
    <p:sldId id="561" r:id="rId30"/>
    <p:sldId id="546" r:id="rId31"/>
    <p:sldId id="581" r:id="rId32"/>
    <p:sldId id="582" r:id="rId33"/>
    <p:sldId id="583" r:id="rId34"/>
    <p:sldId id="547" r:id="rId35"/>
    <p:sldId id="584" r:id="rId36"/>
    <p:sldId id="586" r:id="rId37"/>
    <p:sldId id="548" r:id="rId38"/>
    <p:sldId id="587" r:id="rId39"/>
  </p:sldIdLst>
  <p:sldSz cx="9144000" cy="6858000" type="screen4x3"/>
  <p:notesSz cx="6858000" cy="9144000"/>
  <p:custDataLst>
    <p:tags r:id="rId41"/>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4707" autoAdjust="0"/>
  </p:normalViewPr>
  <p:slideViewPr>
    <p:cSldViewPr>
      <p:cViewPr varScale="1">
        <p:scale>
          <a:sx n="66" d="100"/>
          <a:sy n="66" d="100"/>
        </p:scale>
        <p:origin x="142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4B7F58BC-7019-4A4D-93C1-44E72D0F573E}" type="slidenum">
              <a:rPr lang="en-US"/>
              <a:pPr>
                <a:defRPr/>
              </a:pPr>
              <a:t>‹#›</a:t>
            </a:fld>
            <a:endParaRPr lang="en-US"/>
          </a:p>
        </p:txBody>
      </p:sp>
    </p:spTree>
    <p:extLst>
      <p:ext uri="{BB962C8B-B14F-4D97-AF65-F5344CB8AC3E}">
        <p14:creationId xmlns:p14="http://schemas.microsoft.com/office/powerpoint/2010/main" val="30004963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FC4F60A-4DEB-4868-886D-51EA87A877A3}" type="slidenum">
              <a:rPr lang="en-US" b="0" smtClean="0">
                <a:latin typeface="Times New Roman" panose="02020603050405020304" pitchFamily="18" charset="0"/>
              </a:rPr>
              <a:pPr/>
              <a:t>1</a:t>
            </a:fld>
            <a:endParaRPr lang="en-US" b="0" smtClean="0">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158065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2390B40-AB2C-4E21-B971-FAECBD8B2DDF}" type="slidenum">
              <a:rPr lang="en-US" b="0" smtClean="0">
                <a:latin typeface="Times New Roman" panose="02020603050405020304" pitchFamily="18" charset="0"/>
              </a:rPr>
              <a:pPr/>
              <a:t>10</a:t>
            </a:fld>
            <a:endParaRPr lang="en-US" b="0"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71631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3A2B7F-6562-4B4A-9261-30BAF5FFD3D7}" type="slidenum">
              <a:rPr lang="en-US" b="0" smtClean="0">
                <a:latin typeface="Times New Roman" panose="02020603050405020304" pitchFamily="18" charset="0"/>
              </a:rPr>
              <a:pPr/>
              <a:t>11</a:t>
            </a:fld>
            <a:endParaRPr lang="en-US" b="0"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848138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A8D600A-AF20-446F-9A53-9BE61AD8EDB2}" type="slidenum">
              <a:rPr lang="en-US" b="0" smtClean="0">
                <a:latin typeface="Times New Roman" panose="02020603050405020304" pitchFamily="18" charset="0"/>
              </a:rPr>
              <a:pPr/>
              <a:t>12</a:t>
            </a:fld>
            <a:endParaRPr lang="en-US" b="0"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8579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71CD27E-1FBF-465C-8C41-740D061F8E96}" type="slidenum">
              <a:rPr lang="en-US" b="0" smtClean="0">
                <a:latin typeface="Times New Roman" panose="02020603050405020304" pitchFamily="18" charset="0"/>
              </a:rPr>
              <a:pPr/>
              <a:t>13</a:t>
            </a:fld>
            <a:endParaRPr lang="en-US" b="0"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2574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429F99A-074F-4669-97F9-A0EF23917C82}" type="slidenum">
              <a:rPr lang="en-US" b="0" smtClean="0">
                <a:latin typeface="Times New Roman" panose="02020603050405020304" pitchFamily="18" charset="0"/>
              </a:rPr>
              <a:pPr/>
              <a:t>14</a:t>
            </a:fld>
            <a:endParaRPr lang="en-US" b="0"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445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0274979-B96B-4851-A7CA-4B2A92D8B46B}" type="slidenum">
              <a:rPr lang="en-US" b="0" smtClean="0">
                <a:latin typeface="Times New Roman" panose="02020603050405020304" pitchFamily="18" charset="0"/>
              </a:rPr>
              <a:pPr/>
              <a:t>15</a:t>
            </a:fld>
            <a:endParaRPr lang="en-US" b="0"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89678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D48736-33C4-4C99-80FD-98554BA16870}" type="slidenum">
              <a:rPr lang="en-US" b="0" smtClean="0">
                <a:latin typeface="Times New Roman" panose="02020603050405020304" pitchFamily="18" charset="0"/>
              </a:rPr>
              <a:pPr/>
              <a:t>16</a:t>
            </a:fld>
            <a:endParaRPr lang="en-US" b="0"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15196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320E412-D3E3-4F46-843F-F9FF9FD80C07}" type="slidenum">
              <a:rPr lang="en-US" b="0" smtClean="0">
                <a:latin typeface="Times New Roman" panose="02020603050405020304" pitchFamily="18" charset="0"/>
              </a:rPr>
              <a:pPr/>
              <a:t>17</a:t>
            </a:fld>
            <a:endParaRPr lang="en-US" b="0" smtClean="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90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0368F1-7BDA-44E9-8875-8E3CA5C42D2F}" type="slidenum">
              <a:rPr lang="en-US" b="0" smtClean="0">
                <a:latin typeface="Times New Roman" panose="02020603050405020304" pitchFamily="18" charset="0"/>
              </a:rPr>
              <a:pPr/>
              <a:t>18</a:t>
            </a:fld>
            <a:endParaRPr lang="en-US" b="0" smtClean="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97945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EEA24E-7EF3-4981-9A4D-83084CEE3824}" type="slidenum">
              <a:rPr lang="en-US" b="0" smtClean="0">
                <a:latin typeface="Times New Roman" panose="02020603050405020304" pitchFamily="18" charset="0"/>
              </a:rPr>
              <a:pPr/>
              <a:t>19</a:t>
            </a:fld>
            <a:endParaRPr lang="en-US" b="0" smtClean="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7865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3111C8-43C6-4A08-9CC9-B0CFC32AC9B2}" type="slidenum">
              <a:rPr lang="en-US" b="0" smtClean="0">
                <a:latin typeface="Times New Roman" panose="02020603050405020304" pitchFamily="18" charset="0"/>
              </a:rPr>
              <a:pPr/>
              <a:t>2</a:t>
            </a:fld>
            <a:endParaRPr lang="en-US" b="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71513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41E950-98E2-4E44-9BEF-0899FB668A23}" type="slidenum">
              <a:rPr lang="en-US" b="0" smtClean="0">
                <a:latin typeface="Times New Roman" panose="02020603050405020304" pitchFamily="18" charset="0"/>
              </a:rPr>
              <a:pPr/>
              <a:t>20</a:t>
            </a:fld>
            <a:endParaRPr lang="en-US" b="0" smtClean="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40081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374F92-4CFE-4DAA-A49B-D1A97EAA68A8}" type="slidenum">
              <a:rPr lang="en-US" b="0" smtClean="0">
                <a:latin typeface="Times New Roman" panose="02020603050405020304" pitchFamily="18" charset="0"/>
              </a:rPr>
              <a:pPr/>
              <a:t>21</a:t>
            </a:fld>
            <a:endParaRPr lang="en-US" b="0"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64783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3BC0F3-701E-4AD5-8CCA-EA07ABD4B009}" type="slidenum">
              <a:rPr lang="en-US" b="0" smtClean="0">
                <a:latin typeface="Times New Roman" panose="02020603050405020304" pitchFamily="18" charset="0"/>
              </a:rPr>
              <a:pPr/>
              <a:t>22</a:t>
            </a:fld>
            <a:endParaRPr lang="en-US" b="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85484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1E9035-F458-4528-B266-D4D95C4A807A}" type="slidenum">
              <a:rPr lang="en-US" b="0" smtClean="0">
                <a:latin typeface="Times New Roman" panose="02020603050405020304" pitchFamily="18" charset="0"/>
              </a:rPr>
              <a:pPr/>
              <a:t>23</a:t>
            </a:fld>
            <a:endParaRPr lang="en-US" b="0"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8740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E2EE2E-6D18-43E9-B8C5-1C24A2E0C8D1}" type="slidenum">
              <a:rPr lang="en-US" b="0" smtClean="0">
                <a:latin typeface="Times New Roman" panose="02020603050405020304" pitchFamily="18" charset="0"/>
              </a:rPr>
              <a:pPr/>
              <a:t>24</a:t>
            </a:fld>
            <a:endParaRPr lang="en-US" b="0"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70849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97BF97A-EB6C-4436-916C-0D799AD51068}" type="slidenum">
              <a:rPr lang="en-US" b="0" smtClean="0">
                <a:latin typeface="Times New Roman" panose="02020603050405020304" pitchFamily="18" charset="0"/>
              </a:rPr>
              <a:pPr/>
              <a:t>25</a:t>
            </a:fld>
            <a:endParaRPr lang="en-US" b="0"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48520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53BE72-D779-4AE0-95FF-36B00A445354}" type="slidenum">
              <a:rPr lang="en-US" b="0" smtClean="0">
                <a:latin typeface="Times New Roman" panose="02020603050405020304" pitchFamily="18" charset="0"/>
              </a:rPr>
              <a:pPr/>
              <a:t>26</a:t>
            </a:fld>
            <a:endParaRPr lang="en-US" b="0"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3838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C020141-7059-4CF5-954B-C75E5CE884D9}" type="slidenum">
              <a:rPr lang="en-US" b="0" smtClean="0">
                <a:latin typeface="Times New Roman" panose="02020603050405020304" pitchFamily="18" charset="0"/>
              </a:rPr>
              <a:pPr/>
              <a:t>27</a:t>
            </a:fld>
            <a:endParaRPr lang="en-US" b="0"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10219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DF1C2EA-30C0-43B0-A056-D1C8134DF076}" type="slidenum">
              <a:rPr lang="en-US" b="0" smtClean="0">
                <a:latin typeface="Times New Roman" panose="02020603050405020304" pitchFamily="18" charset="0"/>
              </a:rPr>
              <a:pPr/>
              <a:t>28</a:t>
            </a:fld>
            <a:endParaRPr lang="en-US" b="0"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641291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FFDDF0-E1EE-4D47-AA07-FA25BC1CF6E0}" type="slidenum">
              <a:rPr lang="en-US" b="0" smtClean="0">
                <a:latin typeface="Times New Roman" panose="02020603050405020304" pitchFamily="18" charset="0"/>
              </a:rPr>
              <a:pPr/>
              <a:t>29</a:t>
            </a:fld>
            <a:endParaRPr lang="en-US" b="0"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43894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F1B725-1730-4365-AEB9-52B9733DE060}" type="slidenum">
              <a:rPr lang="en-US" b="0" smtClean="0">
                <a:latin typeface="Times New Roman" panose="02020603050405020304" pitchFamily="18" charset="0"/>
              </a:rPr>
              <a:pPr/>
              <a:t>3</a:t>
            </a:fld>
            <a:endParaRPr lang="en-US" b="0"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61749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BBB3098-1088-4C69-BF7F-BFE73278CB53}" type="slidenum">
              <a:rPr lang="en-US" b="0" smtClean="0">
                <a:latin typeface="Times New Roman" panose="02020603050405020304" pitchFamily="18" charset="0"/>
              </a:rPr>
              <a:pPr/>
              <a:t>30</a:t>
            </a:fld>
            <a:endParaRPr lang="en-US" b="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4590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837107-4A2E-4063-9A13-4DB333CED444}" type="slidenum">
              <a:rPr lang="en-US" b="0" smtClean="0">
                <a:latin typeface="Times New Roman" panose="02020603050405020304" pitchFamily="18" charset="0"/>
              </a:rPr>
              <a:pPr/>
              <a:t>31</a:t>
            </a:fld>
            <a:endParaRPr lang="en-US" b="0"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178509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B77DEA-54EA-4025-BF09-BF83ED75AED8}" type="slidenum">
              <a:rPr lang="en-US" b="0" smtClean="0">
                <a:latin typeface="Times New Roman" panose="02020603050405020304" pitchFamily="18" charset="0"/>
              </a:rPr>
              <a:pPr/>
              <a:t>32</a:t>
            </a:fld>
            <a:endParaRPr lang="en-US" b="0"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5892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8A2696-3401-447D-86EC-028E38C349E9}" type="slidenum">
              <a:rPr lang="en-US" b="0" smtClean="0">
                <a:latin typeface="Times New Roman" panose="02020603050405020304" pitchFamily="18" charset="0"/>
              </a:rPr>
              <a:pPr/>
              <a:t>33</a:t>
            </a:fld>
            <a:endParaRPr lang="en-US" b="0" smtClean="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467112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71A25D-49D6-43F0-A69D-1FF33BB59AFB}" type="slidenum">
              <a:rPr lang="en-US" b="0" smtClean="0">
                <a:latin typeface="Times New Roman" panose="02020603050405020304" pitchFamily="18" charset="0"/>
              </a:rPr>
              <a:pPr/>
              <a:t>34</a:t>
            </a:fld>
            <a:endParaRPr lang="en-US" b="0" smtClean="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3639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3565DF-7731-4C67-AFA3-B1B3678FF732}" type="slidenum">
              <a:rPr lang="en-US" b="0" smtClean="0">
                <a:latin typeface="Times New Roman" panose="02020603050405020304" pitchFamily="18" charset="0"/>
              </a:rPr>
              <a:pPr/>
              <a:t>35</a:t>
            </a:fld>
            <a:endParaRPr lang="en-US" b="0" smtClean="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4854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55CDEA-5499-4253-8BC1-FEAC4B9AC587}" type="slidenum">
              <a:rPr lang="en-US" b="0" smtClean="0">
                <a:latin typeface="Times New Roman" panose="02020603050405020304" pitchFamily="18" charset="0"/>
              </a:rPr>
              <a:pPr/>
              <a:t>4</a:t>
            </a:fld>
            <a:endParaRPr lang="en-US" b="0"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759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AF5E01-DDA4-465A-8B94-81CAFAF52707}" type="slidenum">
              <a:rPr lang="en-US" b="0" smtClean="0">
                <a:latin typeface="Times New Roman" panose="02020603050405020304" pitchFamily="18" charset="0"/>
              </a:rPr>
              <a:pPr/>
              <a:t>5</a:t>
            </a:fld>
            <a:endParaRPr lang="en-US" b="0" smtClean="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80725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F646E8-5BB6-490B-908D-F3BCC893738C}" type="slidenum">
              <a:rPr lang="en-US" b="0" smtClean="0">
                <a:latin typeface="Times New Roman" panose="02020603050405020304" pitchFamily="18" charset="0"/>
              </a:rPr>
              <a:pPr/>
              <a:t>6</a:t>
            </a:fld>
            <a:endParaRPr lang="en-US" b="0"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21982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0975BF6-A81D-4D0A-91DE-1F1CBBA8C217}" type="slidenum">
              <a:rPr lang="en-US" b="0" smtClean="0">
                <a:latin typeface="Times New Roman" panose="02020603050405020304" pitchFamily="18" charset="0"/>
              </a:rPr>
              <a:pPr/>
              <a:t>7</a:t>
            </a:fld>
            <a:endParaRPr lang="en-US" b="0"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2272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B3667F-51B6-4C8A-B4EB-4C4757192694}" type="slidenum">
              <a:rPr lang="en-US" b="0" smtClean="0">
                <a:latin typeface="Times New Roman" panose="02020603050405020304" pitchFamily="18" charset="0"/>
              </a:rPr>
              <a:pPr/>
              <a:t>8</a:t>
            </a:fld>
            <a:endParaRPr lang="en-US" b="0"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88816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6610A29-A28B-4B34-B21E-9924FE8ABFED}" type="slidenum">
              <a:rPr lang="en-US" b="0" smtClean="0">
                <a:latin typeface="Times New Roman" panose="02020603050405020304" pitchFamily="18" charset="0"/>
              </a:rPr>
              <a:pPr/>
              <a:t>9</a:t>
            </a:fld>
            <a:endParaRPr lang="en-US" b="0"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0190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smtClean="0"/>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smtClean="0">
                <a:latin typeface="McGrawHill-Italic" pitchFamily="2" charset="0"/>
              </a:rPr>
              <a:t>McGraw-Hill</a:t>
            </a:r>
            <a:endParaRPr lang="en-US" altLang="en-US" sz="2400" b="0" smtClean="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smtClean="0">
                <a:latin typeface="McGrawHill-Italic" pitchFamily="2" charset="0"/>
              </a:rPr>
              <a:t>The McGraw-Hill Companies, Inc., 2000</a:t>
            </a:r>
            <a:endParaRPr lang="en-US" altLang="en-US" sz="2400" b="0" smtClean="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E70933E-DBA0-45B4-AB4C-68E3F6955F74}" type="slidenum">
              <a:rPr lang="en-US"/>
              <a:pPr>
                <a:defRPr/>
              </a:pPr>
              <a:t>‹#›</a:t>
            </a:fld>
            <a:endParaRPr lang="en-US"/>
          </a:p>
        </p:txBody>
      </p:sp>
    </p:spTree>
    <p:extLst>
      <p:ext uri="{BB962C8B-B14F-4D97-AF65-F5344CB8AC3E}">
        <p14:creationId xmlns:p14="http://schemas.microsoft.com/office/powerpoint/2010/main" val="269464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F211616D-A1B6-4B76-80E5-43A2E3FD32AF}" type="slidenum">
              <a:rPr lang="en-US"/>
              <a:pPr>
                <a:defRPr/>
              </a:pPr>
              <a:t>‹#›</a:t>
            </a:fld>
            <a:endParaRPr lang="en-US"/>
          </a:p>
        </p:txBody>
      </p:sp>
    </p:spTree>
    <p:extLst>
      <p:ext uri="{BB962C8B-B14F-4D97-AF65-F5344CB8AC3E}">
        <p14:creationId xmlns:p14="http://schemas.microsoft.com/office/powerpoint/2010/main" val="56090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9A6EA608-042D-4FA8-BF25-EE8BF1918823}" type="slidenum">
              <a:rPr lang="en-US"/>
              <a:pPr>
                <a:defRPr/>
              </a:pPr>
              <a:t>‹#›</a:t>
            </a:fld>
            <a:endParaRPr lang="en-US"/>
          </a:p>
        </p:txBody>
      </p:sp>
    </p:spTree>
    <p:extLst>
      <p:ext uri="{BB962C8B-B14F-4D97-AF65-F5344CB8AC3E}">
        <p14:creationId xmlns:p14="http://schemas.microsoft.com/office/powerpoint/2010/main" val="307325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28650" y="1825625"/>
            <a:ext cx="7886700" cy="4351338"/>
          </a:xfrm>
          <a:prstGeom prst="rect">
            <a:avLst/>
          </a:prstGeom>
        </p:spPr>
        <p:txBody>
          <a:bodyPr/>
          <a:lstStyle/>
          <a:p>
            <a:pPr lvl="0"/>
            <a:endParaRPr 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232B1E44-6BD1-4AC1-935A-B48FCF7A650F}" type="slidenum">
              <a:rPr lang="en-US"/>
              <a:pPr>
                <a:defRPr/>
              </a:pPr>
              <a:t>‹#›</a:t>
            </a:fld>
            <a:endParaRPr lang="en-US"/>
          </a:p>
        </p:txBody>
      </p:sp>
    </p:spTree>
    <p:extLst>
      <p:ext uri="{BB962C8B-B14F-4D97-AF65-F5344CB8AC3E}">
        <p14:creationId xmlns:p14="http://schemas.microsoft.com/office/powerpoint/2010/main" val="936762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28650" y="1825625"/>
            <a:ext cx="7886700" cy="4351338"/>
          </a:xfrm>
          <a:prstGeom prst="rect">
            <a:avLst/>
          </a:prstGeom>
        </p:spPr>
        <p:txBody>
          <a:bodyPr/>
          <a:lstStyle/>
          <a:p>
            <a:pPr lvl="0"/>
            <a:endParaRPr 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3F1045CE-2B3E-422A-BE16-BEA95474BE22}" type="slidenum">
              <a:rPr lang="en-US"/>
              <a:pPr>
                <a:defRPr/>
              </a:pPr>
              <a:t>‹#›</a:t>
            </a:fld>
            <a:endParaRPr lang="en-US"/>
          </a:p>
        </p:txBody>
      </p:sp>
    </p:spTree>
    <p:extLst>
      <p:ext uri="{BB962C8B-B14F-4D97-AF65-F5344CB8AC3E}">
        <p14:creationId xmlns:p14="http://schemas.microsoft.com/office/powerpoint/2010/main" val="148972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A3CB964A-3094-40A4-ACCF-CEE73AB8D132}" type="slidenum">
              <a:rPr lang="en-US"/>
              <a:pPr>
                <a:defRPr/>
              </a:pPr>
              <a:t>‹#›</a:t>
            </a:fld>
            <a:endParaRPr lang="en-US"/>
          </a:p>
        </p:txBody>
      </p:sp>
    </p:spTree>
    <p:extLst>
      <p:ext uri="{BB962C8B-B14F-4D97-AF65-F5344CB8AC3E}">
        <p14:creationId xmlns:p14="http://schemas.microsoft.com/office/powerpoint/2010/main" val="414514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3BB94A52-6428-46AC-8D63-9A56DABA81EC}" type="slidenum">
              <a:rPr lang="en-US"/>
              <a:pPr>
                <a:defRPr/>
              </a:pPr>
              <a:t>‹#›</a:t>
            </a:fld>
            <a:endParaRPr lang="en-US"/>
          </a:p>
        </p:txBody>
      </p:sp>
    </p:spTree>
    <p:extLst>
      <p:ext uri="{BB962C8B-B14F-4D97-AF65-F5344CB8AC3E}">
        <p14:creationId xmlns:p14="http://schemas.microsoft.com/office/powerpoint/2010/main" val="171146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0D798654-D39B-43AA-9FC0-1E40F0DDD95A}" type="slidenum">
              <a:rPr lang="en-US"/>
              <a:pPr>
                <a:defRPr/>
              </a:pPr>
              <a:t>‹#›</a:t>
            </a:fld>
            <a:endParaRPr lang="en-US"/>
          </a:p>
        </p:txBody>
      </p:sp>
    </p:spTree>
    <p:extLst>
      <p:ext uri="{BB962C8B-B14F-4D97-AF65-F5344CB8AC3E}">
        <p14:creationId xmlns:p14="http://schemas.microsoft.com/office/powerpoint/2010/main" val="374898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9AAC10C6-0391-4CB3-AE06-62EFE14695CD}" type="slidenum">
              <a:rPr lang="en-US"/>
              <a:pPr>
                <a:defRPr/>
              </a:pPr>
              <a:t>‹#›</a:t>
            </a:fld>
            <a:endParaRPr lang="en-US"/>
          </a:p>
        </p:txBody>
      </p:sp>
    </p:spTree>
    <p:extLst>
      <p:ext uri="{BB962C8B-B14F-4D97-AF65-F5344CB8AC3E}">
        <p14:creationId xmlns:p14="http://schemas.microsoft.com/office/powerpoint/2010/main" val="361824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900ECB83-951B-4085-99F6-43688F00E161}" type="slidenum">
              <a:rPr lang="en-US"/>
              <a:pPr>
                <a:defRPr/>
              </a:pPr>
              <a:t>‹#›</a:t>
            </a:fld>
            <a:endParaRPr lang="en-US"/>
          </a:p>
        </p:txBody>
      </p:sp>
    </p:spTree>
    <p:extLst>
      <p:ext uri="{BB962C8B-B14F-4D97-AF65-F5344CB8AC3E}">
        <p14:creationId xmlns:p14="http://schemas.microsoft.com/office/powerpoint/2010/main" val="406272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F1C42E73-D1E6-4B68-B71F-752FE53A4C22}" type="slidenum">
              <a:rPr lang="en-US"/>
              <a:pPr>
                <a:defRPr/>
              </a:pPr>
              <a:t>‹#›</a:t>
            </a:fld>
            <a:endParaRPr lang="en-US"/>
          </a:p>
        </p:txBody>
      </p:sp>
    </p:spTree>
    <p:extLst>
      <p:ext uri="{BB962C8B-B14F-4D97-AF65-F5344CB8AC3E}">
        <p14:creationId xmlns:p14="http://schemas.microsoft.com/office/powerpoint/2010/main" val="329542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6E39BD31-0C12-4E3E-87BF-0E83264C9E11}" type="slidenum">
              <a:rPr lang="en-US"/>
              <a:pPr>
                <a:defRPr/>
              </a:pPr>
              <a:t>‹#›</a:t>
            </a:fld>
            <a:endParaRPr lang="en-US"/>
          </a:p>
        </p:txBody>
      </p:sp>
    </p:spTree>
    <p:extLst>
      <p:ext uri="{BB962C8B-B14F-4D97-AF65-F5344CB8AC3E}">
        <p14:creationId xmlns:p14="http://schemas.microsoft.com/office/powerpoint/2010/main" val="79248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8D554BBF-15EF-4624-AB87-68678284AC5C}" type="slidenum">
              <a:rPr lang="en-US"/>
              <a:pPr>
                <a:defRPr/>
              </a:pPr>
              <a:t>‹#›</a:t>
            </a:fld>
            <a:endParaRPr lang="en-US"/>
          </a:p>
        </p:txBody>
      </p:sp>
    </p:spTree>
    <p:extLst>
      <p:ext uri="{BB962C8B-B14F-4D97-AF65-F5344CB8AC3E}">
        <p14:creationId xmlns:p14="http://schemas.microsoft.com/office/powerpoint/2010/main" val="155832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B48C4FB0-03F0-45F8-8853-9F38A8F4BB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40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20C0E7E-A4E1-485F-BB4F-41D3A1911D3B}" type="slidenum">
              <a:rPr lang="en-US" b="0" smtClean="0"/>
              <a:pPr/>
              <a:t>1</a:t>
            </a:fld>
            <a:endParaRPr lang="en-US" b="0" smtClean="0"/>
          </a:p>
        </p:txBody>
      </p:sp>
      <p:sp>
        <p:nvSpPr>
          <p:cNvPr id="4100"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sz="1000" b="0">
                <a:latin typeface="Arial" panose="020B0604020202020204" pitchFamily="34" charset="0"/>
              </a:rPr>
              <a:t>Copyright </a:t>
            </a:r>
            <a:r>
              <a:rPr lang="en-US" sz="1000" b="0">
                <a:latin typeface="Arial" panose="020B0604020202020204" pitchFamily="34" charset="0"/>
                <a:cs typeface="Times New Roman" panose="02020603050405020304" pitchFamily="18" charset="0"/>
              </a:rPr>
              <a:t>© </a:t>
            </a:r>
            <a:r>
              <a:rPr lang="en-US" sz="1000" b="0">
                <a:latin typeface="Arial" panose="020B0604020202020204" pitchFamily="34" charset="0"/>
              </a:rPr>
              <a:t>The McGraw-Hill Companies, Inc. Permission required for reproduction or display.</a:t>
            </a:r>
          </a:p>
        </p:txBody>
      </p:sp>
      <p:sp>
        <p:nvSpPr>
          <p:cNvPr id="4104" name="Text Box 6"/>
          <p:cNvSpPr txBox="1">
            <a:spLocks noChangeArrowheads="1"/>
          </p:cNvSpPr>
          <p:nvPr/>
        </p:nvSpPr>
        <p:spPr bwMode="auto">
          <a:xfrm>
            <a:off x="1828800" y="2895600"/>
            <a:ext cx="4953000" cy="52322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sz="2800" dirty="0">
                <a:latin typeface="Times" panose="02020603050405020304" pitchFamily="18" charset="0"/>
              </a:rPr>
              <a:t>Host </a:t>
            </a:r>
            <a:r>
              <a:rPr lang="en-US" sz="2800" dirty="0" smtClean="0">
                <a:latin typeface="Times" panose="02020603050405020304" pitchFamily="18" charset="0"/>
              </a:rPr>
              <a:t>Configuration: DHCP</a:t>
            </a:r>
            <a:endParaRPr lang="en-US" sz="2800" dirty="0">
              <a:latin typeface="Times"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2662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43087C-864D-416D-A447-D7D921392CEF}" type="slidenum">
              <a:rPr lang="en-US" b="0" smtClean="0"/>
              <a:pPr/>
              <a:t>10</a:t>
            </a:fld>
            <a:endParaRPr lang="en-US" b="0" smtClean="0"/>
          </a:p>
        </p:txBody>
      </p:sp>
      <p:sp>
        <p:nvSpPr>
          <p:cNvPr id="2662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2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5" name="Rectangle 1"/>
          <p:cNvSpPr>
            <a:spLocks noChangeArrowheads="1"/>
          </p:cNvSpPr>
          <p:nvPr/>
        </p:nvSpPr>
        <p:spPr bwMode="auto">
          <a:xfrm>
            <a:off x="366713" y="1301750"/>
            <a:ext cx="8580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b="0"/>
              <a:t>Although the practice is not very common, the administrator may put the client and the server on the same network.</a:t>
            </a:r>
          </a:p>
        </p:txBody>
      </p:sp>
      <p:sp>
        <p:nvSpPr>
          <p:cNvPr id="26636" name="Rectangle 2"/>
          <p:cNvSpPr>
            <a:spLocks noChangeArrowheads="1"/>
          </p:cNvSpPr>
          <p:nvPr/>
        </p:nvSpPr>
        <p:spPr bwMode="auto">
          <a:xfrm>
            <a:off x="1417638" y="635000"/>
            <a:ext cx="195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Same Network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2867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ED2E3DD-1A88-4C3C-9F27-241CFF95AB18}" type="slidenum">
              <a:rPr lang="en-US" b="0" smtClean="0"/>
              <a:pPr/>
              <a:t>11</a:t>
            </a:fld>
            <a:endParaRPr lang="en-US" b="0" smtClean="0"/>
          </a:p>
        </p:txBody>
      </p:sp>
      <p:sp>
        <p:nvSpPr>
          <p:cNvPr id="2867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Client and server on the same network</a:t>
            </a:r>
          </a:p>
        </p:txBody>
      </p:sp>
      <p:sp>
        <p:nvSpPr>
          <p:cNvPr id="286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286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8135938"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4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733800"/>
            <a:ext cx="2760663"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5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4570413"/>
            <a:ext cx="2741612"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4.72222E-6 4.44444E-6 L 0.57414 0.00069 " pathEditMode="fixed" rAng="0" ptsTypes="AA">
                                      <p:cBhvr>
                                        <p:cTn id="6" dur="2000" fill="hold"/>
                                        <p:tgtEl>
                                          <p:spTgt spid="475149"/>
                                        </p:tgtEl>
                                        <p:attrNameLst>
                                          <p:attrName>ppt_x</p:attrName>
                                          <p:attrName>ppt_y</p:attrName>
                                        </p:attrNameLst>
                                      </p:cBhvr>
                                      <p:rCtr x="28698" y="2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path" presetSubtype="0" accel="50000" decel="50000" fill="hold" nodeType="clickEffect">
                                  <p:stCondLst>
                                    <p:cond delay="0"/>
                                  </p:stCondLst>
                                  <p:childTnLst>
                                    <p:animMotion origin="layout" path="M 0.09166 0.00023 L -0.61667 0.00023 " pathEditMode="relative" rAng="0" ptsTypes="AA">
                                      <p:cBhvr>
                                        <p:cTn id="10" dur="2000" fill="hold"/>
                                        <p:tgtEl>
                                          <p:spTgt spid="475150"/>
                                        </p:tgtEl>
                                        <p:attrNameLst>
                                          <p:attrName>ppt_x</p:attrName>
                                          <p:attrName>ppt_y</p:attrName>
                                        </p:attrNameLst>
                                      </p:cBhvr>
                                      <p:rCtr x="-35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3072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907ADA-BD62-4073-A68B-A0F59C304F50}" type="slidenum">
              <a:rPr lang="en-US" b="0" smtClean="0"/>
              <a:pPr/>
              <a:t>12</a:t>
            </a:fld>
            <a:endParaRPr lang="en-US" b="0" smtClean="0"/>
          </a:p>
        </p:txBody>
      </p:sp>
      <p:sp>
        <p:nvSpPr>
          <p:cNvPr id="3072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 name="Rectangle 1"/>
          <p:cNvSpPr/>
          <p:nvPr/>
        </p:nvSpPr>
        <p:spPr>
          <a:xfrm>
            <a:off x="265113" y="1114425"/>
            <a:ext cx="8580437" cy="3354388"/>
          </a:xfrm>
          <a:prstGeom prst="rect">
            <a:avLst/>
          </a:prstGeom>
        </p:spPr>
        <p:txBody>
          <a:bodyPr>
            <a:spAutoFit/>
          </a:bodyPr>
          <a:lstStyle/>
          <a:p>
            <a:pPr algn="just">
              <a:defRPr/>
            </a:pPr>
            <a:r>
              <a:rPr lang="en-US" b="0" dirty="0"/>
              <a:t>The operation can be described as follows: </a:t>
            </a:r>
          </a:p>
          <a:p>
            <a:pPr algn="just">
              <a:defRPr/>
            </a:pPr>
            <a:endParaRPr lang="en-US" b="0" dirty="0"/>
          </a:p>
          <a:p>
            <a:pPr marL="342900" indent="-342900" algn="just">
              <a:buFontTx/>
              <a:buAutoNum type="arabicPeriod"/>
              <a:defRPr/>
            </a:pPr>
            <a:r>
              <a:rPr lang="en-US" sz="1600" b="0" dirty="0"/>
              <a:t>DHCP server issues a passive open command on UDP port number 67 and waits for a client. </a:t>
            </a:r>
          </a:p>
          <a:p>
            <a:pPr marL="342900" indent="-342900" algn="just">
              <a:buFontTx/>
              <a:buAutoNum type="arabicPeriod"/>
              <a:defRPr/>
            </a:pPr>
            <a:endParaRPr lang="en-US" sz="1600" b="0" dirty="0"/>
          </a:p>
          <a:p>
            <a:pPr marL="342900" indent="-342900" algn="just">
              <a:buFontTx/>
              <a:buAutoNum type="arabicPeriod"/>
              <a:defRPr/>
            </a:pPr>
            <a:r>
              <a:rPr lang="en-US" sz="1600" b="0" dirty="0"/>
              <a:t> A booted client issues an active open command on port number 68. The message is encapsulated in a UDP user datagram, using the destination port number 67 and the source port number 68. </a:t>
            </a:r>
            <a:r>
              <a:rPr lang="en-US" sz="1600" b="0" dirty="0">
                <a:solidFill>
                  <a:srgbClr val="FF0000"/>
                </a:solidFill>
              </a:rPr>
              <a:t>The client uses all 0s as the source address and all 1s as the destination address. </a:t>
            </a:r>
          </a:p>
          <a:p>
            <a:pPr marL="342900" indent="-342900" algn="just">
              <a:buFontTx/>
              <a:buAutoNum type="arabicPeriod"/>
              <a:defRPr/>
            </a:pPr>
            <a:endParaRPr lang="en-US" sz="1600" b="0" dirty="0">
              <a:solidFill>
                <a:srgbClr val="FF0000"/>
              </a:solidFill>
            </a:endParaRPr>
          </a:p>
          <a:p>
            <a:pPr marL="342900" indent="-342900" algn="just">
              <a:buFontTx/>
              <a:buAutoNum type="arabicPeriod"/>
              <a:defRPr/>
            </a:pPr>
            <a:r>
              <a:rPr lang="en-US" sz="1600" b="0" dirty="0"/>
              <a:t>The server responds with either a broadcast or a unicast message using UDP source port number 67 and destination port number 68. The response can be unicast because the server knows the IP address of the client.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327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4E0507-57C9-47C8-9D30-0124248334FD}" type="slidenum">
              <a:rPr lang="en-US" b="0" smtClean="0"/>
              <a:pPr/>
              <a:t>13</a:t>
            </a:fld>
            <a:endParaRPr lang="en-US" b="0" smtClean="0"/>
          </a:p>
        </p:txBody>
      </p:sp>
      <p:sp>
        <p:nvSpPr>
          <p:cNvPr id="3277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9" name="Rectangle 1"/>
          <p:cNvSpPr>
            <a:spLocks noChangeArrowheads="1"/>
          </p:cNvSpPr>
          <p:nvPr/>
        </p:nvSpPr>
        <p:spPr bwMode="auto">
          <a:xfrm>
            <a:off x="323850" y="1160463"/>
            <a:ext cx="8345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client </a:t>
            </a:r>
            <a:r>
              <a:rPr lang="en-US" b="0" dirty="0"/>
              <a:t>can be in one network and the server in another, separated by several other networks. </a:t>
            </a:r>
          </a:p>
          <a:p>
            <a:pPr algn="just"/>
            <a:endParaRPr lang="en-US" b="0" dirty="0"/>
          </a:p>
          <a:p>
            <a:pPr algn="just"/>
            <a:r>
              <a:rPr lang="en-US" b="0" dirty="0"/>
              <a:t>However, there is one problem that must be solved. </a:t>
            </a:r>
          </a:p>
          <a:p>
            <a:pPr algn="just"/>
            <a:endParaRPr lang="en-US" b="0" dirty="0"/>
          </a:p>
          <a:p>
            <a:pPr algn="just"/>
            <a:r>
              <a:rPr lang="en-US" b="0" dirty="0"/>
              <a:t>The DHCP request is broadcast because the client does not know the IP address of the server. </a:t>
            </a:r>
          </a:p>
          <a:p>
            <a:pPr algn="just"/>
            <a:endParaRPr lang="en-US" b="0" dirty="0"/>
          </a:p>
          <a:p>
            <a:pPr algn="just"/>
            <a:r>
              <a:rPr lang="en-US" b="0" dirty="0"/>
              <a:t>A broadcast IP datagram cannot pass through any router.</a:t>
            </a:r>
          </a:p>
          <a:p>
            <a:pPr algn="just"/>
            <a:endParaRPr lang="en-US" b="0" dirty="0"/>
          </a:p>
          <a:p>
            <a:pPr algn="just"/>
            <a:r>
              <a:rPr lang="en-US" b="0" dirty="0">
                <a:solidFill>
                  <a:srgbClr val="FF0000"/>
                </a:solidFill>
              </a:rPr>
              <a:t> A router receiving such a packet discards it. an IP address of all 1s is a limited broadcast address.</a:t>
            </a:r>
          </a:p>
        </p:txBody>
      </p:sp>
      <p:sp>
        <p:nvSpPr>
          <p:cNvPr id="32780" name="Rectangle 2"/>
          <p:cNvSpPr>
            <a:spLocks noChangeArrowheads="1"/>
          </p:cNvSpPr>
          <p:nvPr/>
        </p:nvSpPr>
        <p:spPr bwMode="auto">
          <a:xfrm>
            <a:off x="1284288" y="635000"/>
            <a:ext cx="2474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Different Networks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3481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2F203AC-EA4B-44DF-84AD-1F197FC0E618}" type="slidenum">
              <a:rPr lang="en-US" b="0" smtClean="0"/>
              <a:pPr/>
              <a:t>14</a:t>
            </a:fld>
            <a:endParaRPr lang="en-US" b="0" smtClean="0"/>
          </a:p>
        </p:txBody>
      </p:sp>
      <p:sp>
        <p:nvSpPr>
          <p:cNvPr id="3482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7" name="Rectangle 1"/>
          <p:cNvSpPr>
            <a:spLocks noChangeArrowheads="1"/>
          </p:cNvSpPr>
          <p:nvPr/>
        </p:nvSpPr>
        <p:spPr bwMode="auto">
          <a:xfrm>
            <a:off x="228601" y="1335088"/>
            <a:ext cx="87185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To solve the problem, there is a need for an intermediary. </a:t>
            </a:r>
          </a:p>
          <a:p>
            <a:pPr algn="just"/>
            <a:endParaRPr lang="en-US" sz="1600" b="0" dirty="0"/>
          </a:p>
          <a:p>
            <a:pPr algn="just"/>
            <a:r>
              <a:rPr lang="en-US" sz="1600" b="0" dirty="0"/>
              <a:t>One of the hosts (or a router that can be configured to operate at the application layer) can be used as a relay. </a:t>
            </a:r>
            <a:r>
              <a:rPr lang="en-US" sz="1600" b="0" dirty="0">
                <a:solidFill>
                  <a:srgbClr val="FF0000"/>
                </a:solidFill>
              </a:rPr>
              <a:t>The host in this case is called a relay agent. </a:t>
            </a:r>
          </a:p>
          <a:p>
            <a:pPr algn="just"/>
            <a:endParaRPr lang="en-US" sz="1600" b="0" dirty="0">
              <a:solidFill>
                <a:srgbClr val="FF0000"/>
              </a:solidFill>
            </a:endParaRPr>
          </a:p>
          <a:p>
            <a:pPr algn="just"/>
            <a:r>
              <a:rPr lang="en-US" sz="1600" b="0" dirty="0">
                <a:solidFill>
                  <a:srgbClr val="FF0000"/>
                </a:solidFill>
              </a:rPr>
              <a:t>R</a:t>
            </a:r>
            <a:r>
              <a:rPr lang="en-US" sz="1600" b="0" dirty="0" smtClean="0">
                <a:solidFill>
                  <a:srgbClr val="FF0000"/>
                </a:solidFill>
              </a:rPr>
              <a:t>elay </a:t>
            </a:r>
            <a:r>
              <a:rPr lang="en-US" sz="1600" b="0" dirty="0">
                <a:solidFill>
                  <a:srgbClr val="FF0000"/>
                </a:solidFill>
              </a:rPr>
              <a:t>agent knows </a:t>
            </a:r>
            <a:r>
              <a:rPr lang="en-US" sz="1600" b="0" dirty="0" smtClean="0">
                <a:solidFill>
                  <a:srgbClr val="FF0000"/>
                </a:solidFill>
              </a:rPr>
              <a:t>unicast </a:t>
            </a:r>
            <a:r>
              <a:rPr lang="en-US" sz="1600" b="0" dirty="0">
                <a:solidFill>
                  <a:srgbClr val="FF0000"/>
                </a:solidFill>
              </a:rPr>
              <a:t>address of a DHCP server and listens for broadcast messages on port 67. </a:t>
            </a:r>
          </a:p>
          <a:p>
            <a:pPr algn="just"/>
            <a:endParaRPr lang="en-US" sz="1600" b="0" dirty="0"/>
          </a:p>
          <a:p>
            <a:pPr algn="just"/>
            <a:r>
              <a:rPr lang="en-US" sz="1600" b="0" dirty="0"/>
              <a:t>When it receives this type of packet, it encapsulates the message in a unicast datagram and sends the request to the DHCP server. </a:t>
            </a:r>
          </a:p>
          <a:p>
            <a:pPr algn="just"/>
            <a:endParaRPr lang="en-US" sz="1600" b="0" dirty="0"/>
          </a:p>
          <a:p>
            <a:pPr algn="just"/>
            <a:r>
              <a:rPr lang="en-US" sz="1600" b="0" dirty="0"/>
              <a:t>The packet, carrying a unicast destination address, is routed by any router and reaches the DHCP server. </a:t>
            </a:r>
          </a:p>
          <a:p>
            <a:pPr algn="just"/>
            <a:endParaRPr lang="en-US" sz="1600" b="0" dirty="0"/>
          </a:p>
          <a:p>
            <a:pPr algn="just"/>
            <a:r>
              <a:rPr lang="en-US" sz="1600" b="0" dirty="0"/>
              <a:t>The DHCP server knows the message comes from a relay agent because one of the fields in the request message defines the IP address of the relay agent. </a:t>
            </a:r>
          </a:p>
          <a:p>
            <a:pPr algn="just"/>
            <a:endParaRPr lang="en-US" sz="1600" b="0" dirty="0"/>
          </a:p>
          <a:p>
            <a:pPr algn="just"/>
            <a:r>
              <a:rPr lang="en-US" sz="1600" b="0" dirty="0"/>
              <a:t>The relay agent, after receiving the reply, sends it to the DHCP client.</a:t>
            </a:r>
          </a:p>
        </p:txBody>
      </p:sp>
      <p:sp>
        <p:nvSpPr>
          <p:cNvPr id="34828" name="Rectangle 12"/>
          <p:cNvSpPr>
            <a:spLocks noChangeArrowheads="1"/>
          </p:cNvSpPr>
          <p:nvPr/>
        </p:nvSpPr>
        <p:spPr bwMode="auto">
          <a:xfrm>
            <a:off x="1284288" y="635000"/>
            <a:ext cx="3338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Different Networks (contd)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3686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74D068C-C8F3-4A86-862A-9C487B6B4351}" type="slidenum">
              <a:rPr lang="en-US" b="0" smtClean="0"/>
              <a:pPr/>
              <a:t>15</a:t>
            </a:fld>
            <a:endParaRPr lang="en-US" b="0" smtClean="0"/>
          </a:p>
        </p:txBody>
      </p:sp>
      <p:pic>
        <p:nvPicPr>
          <p:cNvPr id="3686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09850"/>
            <a:ext cx="8520113"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Client and server on two different networks</a:t>
            </a:r>
          </a:p>
        </p:txBody>
      </p:sp>
      <p:sp>
        <p:nvSpPr>
          <p:cNvPr id="3687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51611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3230563"/>
            <a:ext cx="195580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13"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288" y="3733800"/>
            <a:ext cx="140811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14"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3363" y="4071938"/>
            <a:ext cx="24590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6110"/>
                                        </p:tgtEl>
                                        <p:attrNameLst>
                                          <p:attrName>style.visibility</p:attrName>
                                        </p:attrNameLst>
                                      </p:cBhvr>
                                      <p:to>
                                        <p:strVal val="visible"/>
                                      </p:to>
                                    </p:set>
                                    <p:animEffect transition="in" filter="wipe(left)">
                                      <p:cBhvr>
                                        <p:cTn id="7" dur="2000"/>
                                        <p:tgtEl>
                                          <p:spTgt spid="516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16113"/>
                                        </p:tgtEl>
                                        <p:attrNameLst>
                                          <p:attrName>style.visibility</p:attrName>
                                        </p:attrNameLst>
                                      </p:cBhvr>
                                      <p:to>
                                        <p:strVal val="visible"/>
                                      </p:to>
                                    </p:set>
                                    <p:animEffect transition="in" filter="wipe(up)">
                                      <p:cBhvr>
                                        <p:cTn id="12" dur="2000"/>
                                        <p:tgtEl>
                                          <p:spTgt spid="5161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6114"/>
                                        </p:tgtEl>
                                        <p:attrNameLst>
                                          <p:attrName>style.visibility</p:attrName>
                                        </p:attrNameLst>
                                      </p:cBhvr>
                                      <p:to>
                                        <p:strVal val="visible"/>
                                      </p:to>
                                    </p:set>
                                    <p:animEffect transition="in" filter="wipe(left)">
                                      <p:cBhvr>
                                        <p:cTn id="17" dur="2000"/>
                                        <p:tgtEl>
                                          <p:spTgt spid="516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3891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B73321E-0F9E-4EFA-818D-E3F67EE3415C}" type="slidenum">
              <a:rPr lang="en-US" b="0" smtClean="0"/>
              <a:pPr/>
              <a:t>16</a:t>
            </a:fld>
            <a:endParaRPr lang="en-US" b="0" dirty="0" smtClean="0"/>
          </a:p>
        </p:txBody>
      </p:sp>
      <p:sp>
        <p:nvSpPr>
          <p:cNvPr id="3891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1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1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1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2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2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2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71" name="Rectangle 1"/>
          <p:cNvSpPr>
            <a:spLocks noChangeArrowheads="1"/>
          </p:cNvSpPr>
          <p:nvPr/>
        </p:nvSpPr>
        <p:spPr bwMode="auto">
          <a:xfrm>
            <a:off x="334962" y="1219200"/>
            <a:ext cx="8612187"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sz="1600" b="0" dirty="0" smtClean="0"/>
              <a:t>Figure 18.3 shows the interaction between a client and a DHCP server. </a:t>
            </a:r>
          </a:p>
          <a:p>
            <a:pPr marL="285750" indent="-285750" algn="just">
              <a:buFont typeface="Arial" panose="020B0604020202020204" pitchFamily="34" charset="0"/>
              <a:buChar char="•"/>
              <a:defRPr/>
            </a:pPr>
            <a:r>
              <a:rPr lang="en-US" sz="1600" b="0" dirty="0" smtClean="0"/>
              <a:t>The server uses the well-known port 67, which is normal. </a:t>
            </a:r>
          </a:p>
          <a:p>
            <a:pPr marL="285750" indent="-285750" algn="just">
              <a:buFont typeface="Arial" panose="020B0604020202020204" pitchFamily="34" charset="0"/>
              <a:buChar char="•"/>
              <a:defRPr/>
            </a:pPr>
            <a:r>
              <a:rPr lang="en-US" sz="1600" b="0" dirty="0" smtClean="0"/>
              <a:t>The client uses the well-known port 68, which is unusual. </a:t>
            </a:r>
          </a:p>
          <a:p>
            <a:pPr marL="285750" indent="-285750" algn="just">
              <a:buFont typeface="Arial" panose="020B0604020202020204" pitchFamily="34" charset="0"/>
              <a:buChar char="•"/>
              <a:defRPr/>
            </a:pPr>
            <a:endParaRPr lang="en-US" sz="1600" b="0" dirty="0" smtClean="0"/>
          </a:p>
          <a:p>
            <a:pPr algn="just">
              <a:defRPr/>
            </a:pPr>
            <a:r>
              <a:rPr lang="en-US" sz="1600" b="0" dirty="0" smtClean="0"/>
              <a:t>The reason for choosing the well-known port 68 instead of an ephemeral port is to prevent a problem when the reply, from the server to the client, is broadcast. </a:t>
            </a:r>
          </a:p>
          <a:p>
            <a:pPr algn="just">
              <a:defRPr/>
            </a:pPr>
            <a:endParaRPr lang="en-US" sz="1600" b="0" dirty="0" smtClean="0"/>
          </a:p>
          <a:p>
            <a:pPr algn="just">
              <a:defRPr/>
            </a:pPr>
            <a:endParaRPr lang="en-US" sz="1600" b="0" dirty="0"/>
          </a:p>
          <a:p>
            <a:pPr algn="just">
              <a:defRPr/>
            </a:pPr>
            <a:endParaRPr lang="en-US" sz="1600" b="0" dirty="0" smtClean="0"/>
          </a:p>
          <a:p>
            <a:pPr algn="just">
              <a:defRPr/>
            </a:pPr>
            <a:r>
              <a:rPr lang="en-US" sz="1600" b="0" dirty="0"/>
              <a:t>S</a:t>
            </a:r>
            <a:r>
              <a:rPr lang="en-US" sz="1600" b="0" dirty="0" smtClean="0"/>
              <a:t>ituation where an ephemeral port is used. </a:t>
            </a:r>
          </a:p>
          <a:p>
            <a:pPr algn="just">
              <a:defRPr/>
            </a:pPr>
            <a:endParaRPr lang="en-US" sz="1600" b="0" dirty="0" smtClean="0"/>
          </a:p>
          <a:p>
            <a:pPr marL="285750" indent="-285750" algn="just">
              <a:spcBef>
                <a:spcPts val="600"/>
              </a:spcBef>
              <a:buFont typeface="Arial" panose="020B0604020202020204" pitchFamily="34" charset="0"/>
              <a:buChar char="•"/>
              <a:defRPr/>
            </a:pPr>
            <a:r>
              <a:rPr lang="en-US" sz="1400" b="0" dirty="0" smtClean="0"/>
              <a:t>Suppose host A on a network is using a DHCP client on ephemeral port 2017 (randomly chosen). Host B, on the same network, is using a DAYTIME client on ephemeral port 2017 (accidentally  same). </a:t>
            </a:r>
          </a:p>
          <a:p>
            <a:pPr marL="285750" indent="-285750" algn="just">
              <a:spcBef>
                <a:spcPts val="600"/>
              </a:spcBef>
              <a:buFont typeface="Arial" panose="020B0604020202020204" pitchFamily="34" charset="0"/>
              <a:buChar char="•"/>
              <a:defRPr/>
            </a:pPr>
            <a:r>
              <a:rPr lang="en-US" sz="1400" b="0" dirty="0" smtClean="0"/>
              <a:t>DHCP server sends a broadcast reply message with the destination port number 2017 and broadcast IP address FFFFFFFF</a:t>
            </a:r>
            <a:r>
              <a:rPr lang="en-US" sz="1400" b="0" baseline="-25000" dirty="0" smtClean="0"/>
              <a:t>16</a:t>
            </a:r>
            <a:r>
              <a:rPr lang="en-US" sz="1400" b="0" dirty="0" smtClean="0"/>
              <a:t>.</a:t>
            </a:r>
          </a:p>
          <a:p>
            <a:pPr marL="285750" indent="-285750" algn="just">
              <a:spcBef>
                <a:spcPts val="600"/>
              </a:spcBef>
              <a:buFont typeface="Arial" panose="020B0604020202020204" pitchFamily="34" charset="0"/>
              <a:buChar char="•"/>
              <a:defRPr/>
            </a:pPr>
            <a:r>
              <a:rPr lang="en-US" sz="1400" b="0" dirty="0" smtClean="0"/>
              <a:t> Every host needs to open a packet carrying this destination IP address. Host A finds a message from an application program on ephemeral port 2017. A correct message is delivered to the DHCP client.</a:t>
            </a:r>
          </a:p>
          <a:p>
            <a:pPr marL="285750" indent="-285750" algn="just">
              <a:spcBef>
                <a:spcPts val="600"/>
              </a:spcBef>
              <a:buFont typeface="Arial" panose="020B0604020202020204" pitchFamily="34" charset="0"/>
              <a:buChar char="•"/>
              <a:defRPr/>
            </a:pPr>
            <a:r>
              <a:rPr lang="en-US" sz="1400" b="0" dirty="0" smtClean="0"/>
              <a:t> An incorrect message is delivered to the DAYTIME client. </a:t>
            </a:r>
          </a:p>
          <a:p>
            <a:pPr marL="285750" indent="-285750" algn="just">
              <a:spcBef>
                <a:spcPts val="600"/>
              </a:spcBef>
              <a:buFont typeface="Arial" panose="020B0604020202020204" pitchFamily="34" charset="0"/>
              <a:buChar char="•"/>
              <a:defRPr/>
            </a:pPr>
            <a:r>
              <a:rPr lang="en-US" sz="1400" b="0" dirty="0"/>
              <a:t>C</a:t>
            </a:r>
            <a:r>
              <a:rPr lang="en-US" sz="1400" b="0" dirty="0" smtClean="0"/>
              <a:t>onfusion is due to the </a:t>
            </a:r>
            <a:r>
              <a:rPr lang="en-US" sz="1400" b="0" dirty="0" err="1" smtClean="0"/>
              <a:t>demultiplexing</a:t>
            </a:r>
            <a:r>
              <a:rPr lang="en-US" sz="1400" b="0" dirty="0" smtClean="0"/>
              <a:t> of packets based on the socket address, which is a combination of IP address and port number. In this case, both are the same.</a:t>
            </a:r>
          </a:p>
        </p:txBody>
      </p:sp>
      <p:sp>
        <p:nvSpPr>
          <p:cNvPr id="38924" name="Rectangle 2"/>
          <p:cNvSpPr>
            <a:spLocks noChangeArrowheads="1"/>
          </p:cNvSpPr>
          <p:nvPr/>
        </p:nvSpPr>
        <p:spPr bwMode="auto">
          <a:xfrm>
            <a:off x="1173163" y="596900"/>
            <a:ext cx="1425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UDP Ports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4096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553116-97F1-4BCF-8615-7C5A1D842A57}" type="slidenum">
              <a:rPr lang="en-US" b="0" smtClean="0"/>
              <a:pPr/>
              <a:t>17</a:t>
            </a:fld>
            <a:endParaRPr lang="en-US" b="0" smtClean="0"/>
          </a:p>
        </p:txBody>
      </p:sp>
      <p:sp>
        <p:nvSpPr>
          <p:cNvPr id="4096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9" name="Rectangle 1"/>
          <p:cNvSpPr>
            <a:spLocks noChangeArrowheads="1"/>
          </p:cNvSpPr>
          <p:nvPr/>
        </p:nvSpPr>
        <p:spPr bwMode="auto">
          <a:xfrm>
            <a:off x="344488" y="1465263"/>
            <a:ext cx="842327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sz="1600" b="0" dirty="0" smtClean="0"/>
              <a:t>Use of a well-known port (less than 1024) prevents the use of same two destination port numbers. </a:t>
            </a:r>
          </a:p>
          <a:p>
            <a:pPr algn="just">
              <a:defRPr/>
            </a:pPr>
            <a:endParaRPr lang="en-US" sz="1600" b="0" dirty="0" smtClean="0"/>
          </a:p>
          <a:p>
            <a:pPr algn="just">
              <a:defRPr/>
            </a:pPr>
            <a:r>
              <a:rPr lang="en-US" sz="1600" b="0" dirty="0" smtClean="0"/>
              <a:t>Host B cannot select 68 as the ephemeral port because ephemeral port numbers are greater than 1023. </a:t>
            </a:r>
          </a:p>
          <a:p>
            <a:pPr algn="just">
              <a:defRPr/>
            </a:pPr>
            <a:endParaRPr lang="en-US" sz="1600" b="0" dirty="0" smtClean="0"/>
          </a:p>
          <a:p>
            <a:pPr algn="just">
              <a:defRPr/>
            </a:pPr>
            <a:endParaRPr lang="en-US" sz="1600" b="0" dirty="0" smtClean="0"/>
          </a:p>
          <a:p>
            <a:pPr algn="just">
              <a:defRPr/>
            </a:pPr>
            <a:r>
              <a:rPr lang="en-US" sz="1600" b="0" dirty="0" smtClean="0">
                <a:solidFill>
                  <a:srgbClr val="FF0000"/>
                </a:solidFill>
              </a:rPr>
              <a:t>What happens if host B is also running the DHCP client. </a:t>
            </a:r>
          </a:p>
          <a:p>
            <a:pPr algn="just">
              <a:defRPr/>
            </a:pPr>
            <a:endParaRPr lang="en-US" sz="1600" b="0" dirty="0" smtClean="0"/>
          </a:p>
          <a:p>
            <a:pPr marL="285750" indent="-285750" algn="just">
              <a:buFont typeface="Arial" panose="020B0604020202020204" pitchFamily="34" charset="0"/>
              <a:buChar char="•"/>
              <a:defRPr/>
            </a:pPr>
            <a:r>
              <a:rPr lang="en-US" sz="1600" b="0" dirty="0" smtClean="0"/>
              <a:t>The socket address is the same and both clients will receive the message. </a:t>
            </a:r>
          </a:p>
          <a:p>
            <a:pPr marL="285750" indent="-285750" algn="just">
              <a:buFont typeface="Arial" panose="020B0604020202020204" pitchFamily="34" charset="0"/>
              <a:buChar char="•"/>
              <a:defRPr/>
            </a:pPr>
            <a:endParaRPr lang="en-US" sz="1600" b="0" dirty="0" smtClean="0"/>
          </a:p>
          <a:p>
            <a:pPr marL="285750" indent="-285750" algn="just">
              <a:buFont typeface="Arial" panose="020B0604020202020204" pitchFamily="34" charset="0"/>
              <a:buChar char="•"/>
              <a:defRPr/>
            </a:pPr>
            <a:r>
              <a:rPr lang="en-US" sz="1600" b="0" dirty="0" smtClean="0"/>
              <a:t>In this situation, a third identification number differentiates the clients. </a:t>
            </a:r>
          </a:p>
          <a:p>
            <a:pPr marL="285750" indent="-285750" algn="just">
              <a:buFont typeface="Arial" panose="020B0604020202020204" pitchFamily="34" charset="0"/>
              <a:buChar char="•"/>
              <a:defRPr/>
            </a:pPr>
            <a:endParaRPr lang="en-US" sz="1600" b="0" dirty="0" smtClean="0"/>
          </a:p>
          <a:p>
            <a:pPr marL="285750" indent="-285750" algn="just">
              <a:buFont typeface="Arial" panose="020B0604020202020204" pitchFamily="34" charset="0"/>
              <a:buChar char="•"/>
              <a:defRPr/>
            </a:pPr>
            <a:r>
              <a:rPr lang="en-US" sz="1600" b="0" dirty="0" smtClean="0"/>
              <a:t>DHCP uses another number, called the transaction ID, which is randomly chosen for each connection involving DHCP. </a:t>
            </a:r>
          </a:p>
          <a:p>
            <a:pPr marL="285750" indent="-285750" algn="just">
              <a:buFont typeface="Arial" panose="020B0604020202020204" pitchFamily="34" charset="0"/>
              <a:buChar char="•"/>
              <a:defRPr/>
            </a:pPr>
            <a:endParaRPr lang="en-US" sz="1600" b="0" dirty="0" smtClean="0"/>
          </a:p>
          <a:p>
            <a:pPr marL="285750" indent="-285750" algn="just">
              <a:buFont typeface="Arial" panose="020B0604020202020204" pitchFamily="34" charset="0"/>
              <a:buChar char="•"/>
              <a:defRPr/>
            </a:pPr>
            <a:r>
              <a:rPr lang="en-US" sz="1600" b="0" dirty="0" smtClean="0"/>
              <a:t>It is highly improbable that two hosts will choose the same ID at the same time.</a:t>
            </a:r>
          </a:p>
        </p:txBody>
      </p:sp>
      <p:sp>
        <p:nvSpPr>
          <p:cNvPr id="40972" name="Rectangle 2"/>
          <p:cNvSpPr>
            <a:spLocks noChangeArrowheads="1"/>
          </p:cNvSpPr>
          <p:nvPr/>
        </p:nvSpPr>
        <p:spPr bwMode="auto">
          <a:xfrm>
            <a:off x="1173163" y="596900"/>
            <a:ext cx="1425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UDP Ports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4301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B924B3-F9B2-4866-8287-5941AB80B048}" type="slidenum">
              <a:rPr lang="en-US" b="0" smtClean="0"/>
              <a:pPr/>
              <a:t>18</a:t>
            </a:fld>
            <a:endParaRPr lang="en-US" b="0" smtClean="0"/>
          </a:p>
        </p:txBody>
      </p:sp>
      <p:sp>
        <p:nvSpPr>
          <p:cNvPr id="4301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Use of UDP ports</a:t>
            </a:r>
          </a:p>
        </p:txBody>
      </p:sp>
      <p:sp>
        <p:nvSpPr>
          <p:cNvPr id="4301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5181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13" y="1882775"/>
            <a:ext cx="6326187"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18154"/>
                                        </p:tgtEl>
                                        <p:attrNameLst>
                                          <p:attrName>style.visibility</p:attrName>
                                        </p:attrNameLst>
                                      </p:cBhvr>
                                      <p:to>
                                        <p:strVal val="visible"/>
                                      </p:to>
                                    </p:set>
                                    <p:animEffect transition="in" filter="wipe(up)">
                                      <p:cBhvr>
                                        <p:cTn id="7" dur="10"/>
                                        <p:tgtEl>
                                          <p:spTgt spid="51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4505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AD532A-4A16-4A9A-AB9F-849698BBD19E}" type="slidenum">
              <a:rPr lang="en-US" b="0" smtClean="0"/>
              <a:pPr/>
              <a:t>19</a:t>
            </a:fld>
            <a:endParaRPr lang="en-US" b="0" smtClean="0"/>
          </a:p>
        </p:txBody>
      </p:sp>
      <p:sp>
        <p:nvSpPr>
          <p:cNvPr id="4506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7" name="Rectangle 1"/>
          <p:cNvSpPr>
            <a:spLocks noChangeArrowheads="1"/>
          </p:cNvSpPr>
          <p:nvPr/>
        </p:nvSpPr>
        <p:spPr bwMode="auto">
          <a:xfrm>
            <a:off x="357188" y="1412875"/>
            <a:ext cx="84058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Server does not send all of the information that a client may need for booting. </a:t>
            </a:r>
          </a:p>
          <a:p>
            <a:pPr algn="just"/>
            <a:endParaRPr lang="en-US" sz="1600" b="0" dirty="0"/>
          </a:p>
          <a:p>
            <a:pPr algn="just"/>
            <a:r>
              <a:rPr lang="en-US" sz="1600" b="0" dirty="0"/>
              <a:t>In </a:t>
            </a:r>
            <a:r>
              <a:rPr lang="en-US" sz="1600" b="0" dirty="0" smtClean="0"/>
              <a:t>reply </a:t>
            </a:r>
            <a:r>
              <a:rPr lang="en-US" sz="1600" b="0" dirty="0"/>
              <a:t>message, </a:t>
            </a:r>
            <a:r>
              <a:rPr lang="en-US" sz="1600" b="0" dirty="0" smtClean="0"/>
              <a:t>server </a:t>
            </a:r>
            <a:r>
              <a:rPr lang="en-US" sz="1600" b="0" dirty="0"/>
              <a:t>defines the pathname of a file in which the client can find complete booting information. </a:t>
            </a:r>
          </a:p>
          <a:p>
            <a:pPr algn="just"/>
            <a:endParaRPr lang="en-US" sz="1600" b="0" dirty="0"/>
          </a:p>
          <a:p>
            <a:pPr algn="just"/>
            <a:r>
              <a:rPr lang="en-US" sz="1600" b="0" dirty="0"/>
              <a:t>Client can then use a TFTP </a:t>
            </a:r>
            <a:r>
              <a:rPr lang="en-US" sz="1600" b="0" dirty="0" smtClean="0"/>
              <a:t>message, </a:t>
            </a:r>
            <a:r>
              <a:rPr lang="en-US" sz="1600" b="0" dirty="0"/>
              <a:t>which is encapsulated in a UDP user datagram, to obtain the rest of the needed information.</a:t>
            </a:r>
          </a:p>
        </p:txBody>
      </p:sp>
      <p:sp>
        <p:nvSpPr>
          <p:cNvPr id="45068" name="Rectangle 2"/>
          <p:cNvSpPr>
            <a:spLocks noChangeArrowheads="1"/>
          </p:cNvSpPr>
          <p:nvPr/>
        </p:nvSpPr>
        <p:spPr bwMode="auto">
          <a:xfrm>
            <a:off x="1255713" y="627063"/>
            <a:ext cx="1539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Using TFTP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1024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FA92C4-D467-4E95-AAAD-C7511864C043}" type="slidenum">
              <a:rPr lang="en-US" b="0" smtClean="0"/>
              <a:pPr/>
              <a:t>2</a:t>
            </a:fld>
            <a:endParaRPr lang="en-US" b="0" smtClean="0"/>
          </a:p>
        </p:txBody>
      </p:sp>
      <p:sp>
        <p:nvSpPr>
          <p:cNvPr id="5386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anose="02020603050405020304" pitchFamily="18" charset="0"/>
            </a:endParaRPr>
          </a:p>
        </p:txBody>
      </p:sp>
      <p:sp>
        <p:nvSpPr>
          <p:cNvPr id="10245" name="Text Box 3"/>
          <p:cNvSpPr txBox="1">
            <a:spLocks noChangeArrowheads="1"/>
          </p:cNvSpPr>
          <p:nvPr/>
        </p:nvSpPr>
        <p:spPr bwMode="auto">
          <a:xfrm>
            <a:off x="228600" y="355600"/>
            <a:ext cx="4918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3600">
                <a:solidFill>
                  <a:schemeClr val="bg1"/>
                </a:solidFill>
                <a:latin typeface="Times" panose="02020603050405020304" pitchFamily="18" charset="0"/>
              </a:rPr>
              <a:t>18-1  INTRODUCTION</a:t>
            </a:r>
          </a:p>
        </p:txBody>
      </p:sp>
      <p:sp>
        <p:nvSpPr>
          <p:cNvPr id="1024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38629" name="Rectangle 5"/>
          <p:cNvSpPr>
            <a:spLocks noChangeArrowheads="1"/>
          </p:cNvSpPr>
          <p:nvPr/>
        </p:nvSpPr>
        <p:spPr bwMode="auto">
          <a:xfrm>
            <a:off x="381000" y="1524000"/>
            <a:ext cx="8534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b="0" dirty="0">
                <a:latin typeface="+mn-lt"/>
              </a:rPr>
              <a:t>Each computer that uses the TCP/IP protocol suite needs to know its </a:t>
            </a:r>
            <a:r>
              <a:rPr lang="en-US" b="0" dirty="0">
                <a:solidFill>
                  <a:srgbClr val="FF0000"/>
                </a:solidFill>
                <a:latin typeface="+mn-lt"/>
              </a:rPr>
              <a:t>IP address. </a:t>
            </a:r>
          </a:p>
          <a:p>
            <a:pPr algn="just">
              <a:defRPr/>
            </a:pPr>
            <a:endParaRPr lang="en-US" b="0" dirty="0">
              <a:latin typeface="+mn-lt"/>
            </a:endParaRPr>
          </a:p>
          <a:p>
            <a:pPr algn="just">
              <a:defRPr/>
            </a:pPr>
            <a:r>
              <a:rPr lang="en-US" b="0" dirty="0">
                <a:latin typeface="+mn-lt"/>
              </a:rPr>
              <a:t>If the computer uses classless addressing or is a member of a subnet, it also needs to know its </a:t>
            </a:r>
            <a:r>
              <a:rPr lang="en-US" b="0" dirty="0">
                <a:solidFill>
                  <a:srgbClr val="FF0000"/>
                </a:solidFill>
                <a:latin typeface="+mn-lt"/>
              </a:rPr>
              <a:t>subnet mask. </a:t>
            </a:r>
          </a:p>
          <a:p>
            <a:pPr algn="just">
              <a:defRPr/>
            </a:pPr>
            <a:endParaRPr lang="en-US" b="0" dirty="0">
              <a:latin typeface="+mn-lt"/>
            </a:endParaRPr>
          </a:p>
          <a:p>
            <a:pPr algn="just">
              <a:defRPr/>
            </a:pPr>
            <a:r>
              <a:rPr lang="en-US" b="0" dirty="0">
                <a:latin typeface="+mn-lt"/>
              </a:rPr>
              <a:t>Most computers today need </a:t>
            </a:r>
            <a:r>
              <a:rPr lang="en-US" b="0" dirty="0">
                <a:solidFill>
                  <a:srgbClr val="FF0000"/>
                </a:solidFill>
                <a:latin typeface="+mn-lt"/>
              </a:rPr>
              <a:t>two other pieces of information</a:t>
            </a:r>
            <a:r>
              <a:rPr lang="en-US" b="0" dirty="0">
                <a:latin typeface="+mn-lt"/>
              </a:rPr>
              <a:t>: </a:t>
            </a:r>
          </a:p>
          <a:p>
            <a:pPr marL="342900" indent="-342900" algn="just">
              <a:buFont typeface="Arial" panose="020B0604020202020204" pitchFamily="34" charset="0"/>
              <a:buChar char="•"/>
              <a:defRPr/>
            </a:pPr>
            <a:r>
              <a:rPr lang="en-US" b="0" dirty="0">
                <a:latin typeface="+mn-lt"/>
              </a:rPr>
              <a:t>address of a </a:t>
            </a:r>
            <a:r>
              <a:rPr lang="en-US" b="0" dirty="0">
                <a:solidFill>
                  <a:srgbClr val="FF0000"/>
                </a:solidFill>
                <a:latin typeface="+mn-lt"/>
              </a:rPr>
              <a:t>default router </a:t>
            </a:r>
            <a:r>
              <a:rPr lang="en-US" b="0" dirty="0">
                <a:latin typeface="+mn-lt"/>
              </a:rPr>
              <a:t>to be able to communicate with other networks and </a:t>
            </a:r>
          </a:p>
          <a:p>
            <a:pPr marL="342900" indent="-342900" algn="just">
              <a:buFont typeface="Arial" panose="020B0604020202020204" pitchFamily="34" charset="0"/>
              <a:buChar char="•"/>
              <a:defRPr/>
            </a:pPr>
            <a:r>
              <a:rPr lang="en-US" b="0" dirty="0">
                <a:solidFill>
                  <a:srgbClr val="FF0000"/>
                </a:solidFill>
                <a:latin typeface="+mn-lt"/>
              </a:rPr>
              <a:t>address of a name server </a:t>
            </a:r>
            <a:r>
              <a:rPr lang="en-US" b="0" dirty="0">
                <a:latin typeface="+mn-lt"/>
              </a:rPr>
              <a:t>to be able to use names instead of addresses. </a:t>
            </a:r>
          </a:p>
          <a:p>
            <a:pPr algn="just">
              <a:defRPr/>
            </a:pPr>
            <a:endParaRPr lang="en-US" b="0" dirty="0">
              <a:latin typeface="+mn-lt"/>
            </a:endParaRPr>
          </a:p>
          <a:p>
            <a:pPr algn="just">
              <a:defRPr/>
            </a:pPr>
            <a:endParaRPr lang="en-US" b="0" dirty="0">
              <a:latin typeface="+mn-lt"/>
            </a:endParaRPr>
          </a:p>
          <a:p>
            <a:pPr algn="just">
              <a:defRPr/>
            </a:pPr>
            <a:r>
              <a:rPr lang="en-US" b="0" dirty="0">
                <a:solidFill>
                  <a:srgbClr val="FF0000"/>
                </a:solidFill>
                <a:latin typeface="+mn-lt"/>
              </a:rPr>
              <a:t>Four pieces of information are normally needed</a:t>
            </a:r>
            <a:r>
              <a:rPr lang="en-US" b="0" dirty="0">
                <a:latin typeface="+mn-lt"/>
              </a:rPr>
              <a:t>. </a:t>
            </a:r>
          </a:p>
          <a:p>
            <a:pPr algn="just">
              <a:defRPr/>
            </a:pPr>
            <a:endParaRPr lang="en-US" b="0" dirty="0">
              <a:latin typeface="+mn-lt"/>
            </a:endParaRPr>
          </a:p>
          <a:p>
            <a:pPr marL="342900" indent="-342900" algn="just">
              <a:buFontTx/>
              <a:buAutoNum type="arabicPeriod"/>
              <a:defRPr/>
            </a:pPr>
            <a:r>
              <a:rPr lang="en-US" b="0" dirty="0"/>
              <a:t>The IP address of the computer </a:t>
            </a:r>
          </a:p>
          <a:p>
            <a:pPr marL="342900" indent="-342900" algn="just">
              <a:buFontTx/>
              <a:buAutoNum type="arabicPeriod"/>
              <a:defRPr/>
            </a:pPr>
            <a:r>
              <a:rPr lang="en-US" b="0" dirty="0"/>
              <a:t>The subnet mask of the computer </a:t>
            </a:r>
          </a:p>
          <a:p>
            <a:pPr marL="342900" indent="-342900" algn="just">
              <a:buFontTx/>
              <a:buAutoNum type="arabicPeriod"/>
              <a:defRPr/>
            </a:pPr>
            <a:r>
              <a:rPr lang="en-US" b="0" dirty="0"/>
              <a:t>The IP address of a router </a:t>
            </a:r>
          </a:p>
          <a:p>
            <a:pPr marL="342900" indent="-342900" algn="just">
              <a:buFontTx/>
              <a:buAutoNum type="arabicPeriod"/>
              <a:defRPr/>
            </a:pPr>
            <a:r>
              <a:rPr lang="en-US" b="0" dirty="0"/>
              <a:t>The IP address of a name server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4710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AF13AF-569E-4764-86E9-536F305721F3}" type="slidenum">
              <a:rPr lang="en-US" b="0" smtClean="0"/>
              <a:pPr/>
              <a:t>20</a:t>
            </a:fld>
            <a:endParaRPr lang="en-US" b="0" smtClean="0"/>
          </a:p>
        </p:txBody>
      </p:sp>
      <p:sp>
        <p:nvSpPr>
          <p:cNvPr id="4710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5" name="Rectangle 1"/>
          <p:cNvSpPr>
            <a:spLocks noChangeArrowheads="1"/>
          </p:cNvSpPr>
          <p:nvPr/>
        </p:nvSpPr>
        <p:spPr bwMode="auto">
          <a:xfrm>
            <a:off x="357188" y="1301750"/>
            <a:ext cx="85899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What if a request is lost or damaged? What if the response is damaged? </a:t>
            </a:r>
          </a:p>
          <a:p>
            <a:pPr algn="just"/>
            <a:endParaRPr lang="en-US" sz="1600" b="0" dirty="0"/>
          </a:p>
          <a:p>
            <a:pPr algn="just"/>
            <a:r>
              <a:rPr lang="en-US" sz="1600" b="0" dirty="0"/>
              <a:t>There is a need for error control when using DHCP. </a:t>
            </a:r>
          </a:p>
          <a:p>
            <a:pPr algn="just"/>
            <a:endParaRPr lang="en-US" sz="1600" b="0" dirty="0"/>
          </a:p>
          <a:p>
            <a:pPr algn="just"/>
            <a:r>
              <a:rPr lang="en-US" sz="1600" b="0" dirty="0"/>
              <a:t>DHCP uses UDP, which does not provide error control. Therefore, DHCP must provide error control. </a:t>
            </a:r>
          </a:p>
          <a:p>
            <a:pPr algn="just"/>
            <a:endParaRPr lang="en-US" sz="1600" b="0" dirty="0" smtClean="0"/>
          </a:p>
          <a:p>
            <a:pPr algn="just"/>
            <a:endParaRPr lang="en-US" sz="1600" b="0" dirty="0"/>
          </a:p>
          <a:p>
            <a:pPr algn="just"/>
            <a:r>
              <a:rPr lang="en-US" sz="1600" b="0" dirty="0"/>
              <a:t>Error control is accomplished through 2 strategies:</a:t>
            </a:r>
          </a:p>
          <a:p>
            <a:pPr algn="just"/>
            <a:endParaRPr lang="en-US" sz="1600" b="0" dirty="0"/>
          </a:p>
          <a:p>
            <a:pPr algn="just"/>
            <a:r>
              <a:rPr lang="en-US" sz="1600" b="0" dirty="0"/>
              <a:t> 1. DHCP requires that UDP uses the checksum.  Use of </a:t>
            </a:r>
            <a:r>
              <a:rPr lang="en-US" sz="1600" b="0" dirty="0" smtClean="0"/>
              <a:t>checksum </a:t>
            </a:r>
            <a:r>
              <a:rPr lang="en-US" sz="1600" b="0" dirty="0"/>
              <a:t>in UDP is optional.</a:t>
            </a:r>
          </a:p>
          <a:p>
            <a:pPr algn="just"/>
            <a:endParaRPr lang="en-US" sz="1600" b="0" dirty="0"/>
          </a:p>
          <a:p>
            <a:pPr algn="just"/>
            <a:r>
              <a:rPr lang="en-US" sz="1600" b="0" dirty="0"/>
              <a:t> 2. DHCP client uses timers and a retransmission policy if it does not receive the DHCP reply to a request. To prevent a traffic jam when several hosts need to retransmit a request (after a power failure), DHCP forces the client to use a random number to set its timers.</a:t>
            </a:r>
          </a:p>
        </p:txBody>
      </p:sp>
      <p:sp>
        <p:nvSpPr>
          <p:cNvPr id="47116" name="Rectangle 2"/>
          <p:cNvSpPr>
            <a:spLocks noChangeArrowheads="1"/>
          </p:cNvSpPr>
          <p:nvPr/>
        </p:nvSpPr>
        <p:spPr bwMode="auto">
          <a:xfrm>
            <a:off x="1284288" y="665163"/>
            <a:ext cx="1754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Error Control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4915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C84EDC2-9038-40AD-B43B-3F72B93C971E}" type="slidenum">
              <a:rPr lang="en-US" b="0" smtClean="0"/>
              <a:pPr/>
              <a:t>21</a:t>
            </a:fld>
            <a:endParaRPr lang="en-US" b="0" smtClean="0"/>
          </a:p>
        </p:txBody>
      </p:sp>
      <p:sp>
        <p:nvSpPr>
          <p:cNvPr id="4915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5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5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5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6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6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6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63" name="Rectangle 2"/>
          <p:cNvSpPr>
            <a:spLocks noChangeArrowheads="1"/>
          </p:cNvSpPr>
          <p:nvPr/>
        </p:nvSpPr>
        <p:spPr bwMode="auto">
          <a:xfrm>
            <a:off x="1327150" y="600075"/>
            <a:ext cx="1935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Packet Format </a:t>
            </a:r>
          </a:p>
        </p:txBody>
      </p:sp>
      <p:pic>
        <p:nvPicPr>
          <p:cNvPr id="4916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641350"/>
            <a:ext cx="4648200"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5"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DHCP packet format</a:t>
            </a:r>
          </a:p>
        </p:txBody>
      </p:sp>
      <p:sp>
        <p:nvSpPr>
          <p:cNvPr id="49166" name="Rectangle 1"/>
          <p:cNvSpPr>
            <a:spLocks noChangeArrowheads="1"/>
          </p:cNvSpPr>
          <p:nvPr/>
        </p:nvSpPr>
        <p:spPr bwMode="auto">
          <a:xfrm>
            <a:off x="228600" y="4557713"/>
            <a:ext cx="83026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1400" dirty="0"/>
              <a:t>Operation code. </a:t>
            </a:r>
            <a:r>
              <a:rPr lang="en-US" sz="1400" b="0" dirty="0"/>
              <a:t>8-bit field defines type of DHCP packet: request (1) or reply (2). </a:t>
            </a:r>
          </a:p>
          <a:p>
            <a:pPr algn="just"/>
            <a:r>
              <a:rPr lang="en-US" sz="1400" dirty="0"/>
              <a:t>Hardware type. </a:t>
            </a:r>
            <a:r>
              <a:rPr lang="en-US" sz="1400" b="0" dirty="0"/>
              <a:t>8-bit field defining the type of physical network. </a:t>
            </a:r>
            <a:r>
              <a:rPr lang="en-US" sz="1400" b="0" dirty="0" smtClean="0"/>
              <a:t>For </a:t>
            </a:r>
            <a:r>
              <a:rPr lang="en-US" sz="1400" b="0" dirty="0"/>
              <a:t>Ethernet the value is 1. </a:t>
            </a:r>
          </a:p>
          <a:p>
            <a:pPr algn="just"/>
            <a:r>
              <a:rPr lang="en-US" sz="1400" dirty="0"/>
              <a:t>Hardware length. </a:t>
            </a:r>
            <a:r>
              <a:rPr lang="en-US" sz="1400" b="0" dirty="0"/>
              <a:t>8-bit field defining length of physical address. For Ethernet the value is 6. </a:t>
            </a:r>
          </a:p>
          <a:p>
            <a:pPr algn="just"/>
            <a:r>
              <a:rPr lang="en-US" sz="1400" dirty="0"/>
              <a:t>Hop count. </a:t>
            </a:r>
            <a:r>
              <a:rPr lang="en-US" sz="1400" b="0" dirty="0"/>
              <a:t>8-bit field defining the maximum number of hops the packet can travel. </a:t>
            </a:r>
            <a:endParaRPr lang="en-US" sz="1400" dirty="0"/>
          </a:p>
          <a:p>
            <a:pPr algn="just"/>
            <a:r>
              <a:rPr lang="en-US" sz="1400" dirty="0"/>
              <a:t>Transaction ID. </a:t>
            </a:r>
            <a:r>
              <a:rPr lang="en-US" sz="1400" b="0" dirty="0"/>
              <a:t>4-byte field carrying an integer. Transaction identification is set by the client and is used to match a reply with the request. Server returns the same value in its reply.</a:t>
            </a:r>
          </a:p>
          <a:p>
            <a:pPr algn="just"/>
            <a:r>
              <a:rPr lang="en-US" sz="1400" dirty="0"/>
              <a:t>Number of seconds. </a:t>
            </a:r>
            <a:r>
              <a:rPr lang="en-US" sz="1400" b="0" dirty="0"/>
              <a:t>16-bit field that indicates the number of seconds elapsed since the time the client started to boot.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5120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B98E4C-FE00-4954-AF35-C646648B86FF}" type="slidenum">
              <a:rPr lang="en-US" b="0" smtClean="0"/>
              <a:pPr/>
              <a:t>22</a:t>
            </a:fld>
            <a:endParaRPr lang="en-US" b="0" smtClean="0"/>
          </a:p>
        </p:txBody>
      </p:sp>
      <p:sp>
        <p:nvSpPr>
          <p:cNvPr id="5120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1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11" name="Rectangle 1"/>
          <p:cNvSpPr>
            <a:spLocks noChangeArrowheads="1"/>
          </p:cNvSpPr>
          <p:nvPr/>
        </p:nvSpPr>
        <p:spPr bwMode="auto">
          <a:xfrm>
            <a:off x="366713" y="1050925"/>
            <a:ext cx="849471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a:t>16-bit field in which only leftmost bit is used and rest of the bits should be set to 0s. </a:t>
            </a:r>
          </a:p>
          <a:p>
            <a:pPr algn="just"/>
            <a:endParaRPr lang="en-US" sz="1600" b="0"/>
          </a:p>
          <a:p>
            <a:pPr algn="just"/>
            <a:r>
              <a:rPr lang="en-US" sz="1600" b="0"/>
              <a:t>A leftmost bit specifies a forced broadcast reply (instead of unicast) from the server. </a:t>
            </a:r>
          </a:p>
          <a:p>
            <a:pPr algn="just"/>
            <a:endParaRPr lang="en-US" sz="1600" b="0"/>
          </a:p>
          <a:p>
            <a:pPr algn="just"/>
            <a:r>
              <a:rPr lang="en-US" sz="1600" b="0"/>
              <a:t>If the reply were to be unicast to the client, the destination IP address of the IP packet is the address assigned to the client. </a:t>
            </a:r>
          </a:p>
          <a:p>
            <a:pPr algn="just"/>
            <a:endParaRPr lang="en-US" sz="1600" b="0"/>
          </a:p>
          <a:p>
            <a:pPr algn="just"/>
            <a:r>
              <a:rPr lang="en-US" sz="1600" b="0"/>
              <a:t>Since the client does not know its IP address, it may discard the packet. </a:t>
            </a:r>
          </a:p>
          <a:p>
            <a:pPr algn="just"/>
            <a:endParaRPr lang="en-US" sz="1600" b="0"/>
          </a:p>
          <a:p>
            <a:pPr algn="just"/>
            <a:r>
              <a:rPr lang="en-US" sz="1600" b="0"/>
              <a:t>If the IP datagram is broadcast, every host will receive and process the broadcast message.</a:t>
            </a:r>
          </a:p>
        </p:txBody>
      </p:sp>
      <p:pic>
        <p:nvPicPr>
          <p:cNvPr id="512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4090988"/>
            <a:ext cx="496887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3"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Flag format</a:t>
            </a:r>
          </a:p>
        </p:txBody>
      </p:sp>
      <p:sp>
        <p:nvSpPr>
          <p:cNvPr id="51214" name="Rectangle 2"/>
          <p:cNvSpPr>
            <a:spLocks noChangeArrowheads="1"/>
          </p:cNvSpPr>
          <p:nvPr/>
        </p:nvSpPr>
        <p:spPr bwMode="auto">
          <a:xfrm>
            <a:off x="1203325" y="565150"/>
            <a:ext cx="811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Flag.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5325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254729-A79E-4487-A473-95DEF48F935C}" type="slidenum">
              <a:rPr lang="en-US" b="0" smtClean="0"/>
              <a:pPr/>
              <a:t>23</a:t>
            </a:fld>
            <a:endParaRPr lang="en-US" b="0" smtClean="0"/>
          </a:p>
        </p:txBody>
      </p:sp>
      <p:sp>
        <p:nvSpPr>
          <p:cNvPr id="532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9" name="Rectangle 1"/>
          <p:cNvSpPr>
            <a:spLocks noChangeArrowheads="1"/>
          </p:cNvSpPr>
          <p:nvPr/>
        </p:nvSpPr>
        <p:spPr bwMode="auto">
          <a:xfrm>
            <a:off x="117475" y="1068388"/>
            <a:ext cx="8677275"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dirty="0"/>
              <a:t>Client IP address. </a:t>
            </a:r>
            <a:r>
              <a:rPr lang="en-US" sz="1600" b="0" dirty="0"/>
              <a:t>4-byte field that contains the client IP address. If the client does not have this information, this field has a value of 0. </a:t>
            </a:r>
          </a:p>
          <a:p>
            <a:pPr algn="just"/>
            <a:endParaRPr lang="en-US" sz="1600" dirty="0"/>
          </a:p>
          <a:p>
            <a:pPr algn="just"/>
            <a:r>
              <a:rPr lang="en-US" sz="1600" dirty="0"/>
              <a:t>Your IP address. </a:t>
            </a:r>
            <a:r>
              <a:rPr lang="en-US" sz="1600" b="0" dirty="0"/>
              <a:t>4-byte field that contains the client IP address. </a:t>
            </a:r>
            <a:r>
              <a:rPr lang="en-US" sz="1600" b="0" dirty="0">
                <a:solidFill>
                  <a:srgbClr val="FF0000"/>
                </a:solidFill>
              </a:rPr>
              <a:t>It is filled by the server (in the reply message) </a:t>
            </a:r>
            <a:r>
              <a:rPr lang="en-US" sz="1600" b="0" dirty="0"/>
              <a:t>at the request of the client. </a:t>
            </a:r>
          </a:p>
          <a:p>
            <a:pPr algn="just"/>
            <a:endParaRPr lang="en-US" sz="1600" b="0" dirty="0"/>
          </a:p>
          <a:p>
            <a:pPr algn="just"/>
            <a:r>
              <a:rPr lang="en-US" sz="1600" dirty="0"/>
              <a:t>Server IP address. </a:t>
            </a:r>
            <a:r>
              <a:rPr lang="en-US" sz="1600" b="0" dirty="0"/>
              <a:t>4-byte field containing the server IP address. </a:t>
            </a:r>
            <a:r>
              <a:rPr lang="en-US" sz="1600" b="0" dirty="0">
                <a:solidFill>
                  <a:srgbClr val="FF0000"/>
                </a:solidFill>
              </a:rPr>
              <a:t>It is filled by the server in a reply message.</a:t>
            </a:r>
          </a:p>
          <a:p>
            <a:pPr algn="just"/>
            <a:endParaRPr lang="en-US" sz="1600" b="0" dirty="0"/>
          </a:p>
          <a:p>
            <a:pPr algn="just"/>
            <a:r>
              <a:rPr lang="en-US" sz="1600" dirty="0"/>
              <a:t>Gateway IP address. </a:t>
            </a:r>
            <a:r>
              <a:rPr lang="en-US" sz="1600" b="0" dirty="0"/>
              <a:t>4-byte field containing the IP address of a router. </a:t>
            </a:r>
            <a:r>
              <a:rPr lang="en-US" sz="1600" b="0" dirty="0">
                <a:solidFill>
                  <a:srgbClr val="FF0000"/>
                </a:solidFill>
              </a:rPr>
              <a:t>It is filled by the server in a reply message. </a:t>
            </a:r>
          </a:p>
          <a:p>
            <a:pPr algn="just"/>
            <a:endParaRPr lang="en-US" sz="1600" b="0" dirty="0"/>
          </a:p>
          <a:p>
            <a:pPr algn="just"/>
            <a:r>
              <a:rPr lang="en-US" sz="1600" dirty="0"/>
              <a:t>Client hardware address. </a:t>
            </a:r>
            <a:r>
              <a:rPr lang="en-US" sz="1600" b="0" dirty="0"/>
              <a:t>physical address of the client. </a:t>
            </a:r>
            <a:endParaRPr lang="en-US" sz="1600" b="0" dirty="0" smtClean="0"/>
          </a:p>
          <a:p>
            <a:pPr algn="just"/>
            <a:endParaRPr lang="en-US" sz="1600" b="0" dirty="0"/>
          </a:p>
          <a:p>
            <a:pPr algn="just"/>
            <a:r>
              <a:rPr lang="en-US" sz="1600" dirty="0"/>
              <a:t>Server name. </a:t>
            </a:r>
            <a:r>
              <a:rPr lang="en-US" sz="1600" b="0" dirty="0"/>
              <a:t>64-byte field that is optionally filled by the server in a reply packet. It contains a null-terminated string consisting of the domain name of the server. If the server does not want to fill this field with data, the server must fill it with all 0s.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552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D9EEAA-738C-49D4-9927-83D2D6EEC0B4}" type="slidenum">
              <a:rPr lang="en-US" b="0" smtClean="0"/>
              <a:pPr/>
              <a:t>24</a:t>
            </a:fld>
            <a:endParaRPr lang="en-US" b="0" smtClean="0"/>
          </a:p>
        </p:txBody>
      </p:sp>
      <p:sp>
        <p:nvSpPr>
          <p:cNvPr id="553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7" name="Rectangle 1"/>
          <p:cNvSpPr>
            <a:spLocks noChangeArrowheads="1"/>
          </p:cNvSpPr>
          <p:nvPr/>
        </p:nvSpPr>
        <p:spPr bwMode="auto">
          <a:xfrm>
            <a:off x="228600" y="1133475"/>
            <a:ext cx="87185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dirty="0"/>
              <a:t>Boot filename. </a:t>
            </a:r>
            <a:r>
              <a:rPr lang="en-US" sz="1600" b="0" dirty="0"/>
              <a:t>128-byte field that can be optionally </a:t>
            </a:r>
            <a:r>
              <a:rPr lang="en-US" sz="1600" b="0" dirty="0">
                <a:solidFill>
                  <a:srgbClr val="FF0000"/>
                </a:solidFill>
              </a:rPr>
              <a:t>filled by the server in a reply packet</a:t>
            </a:r>
            <a:r>
              <a:rPr lang="en-US" sz="1600" b="0" dirty="0"/>
              <a:t>. It contains </a:t>
            </a:r>
            <a:r>
              <a:rPr lang="en-US" sz="1600" b="0" dirty="0" smtClean="0"/>
              <a:t>full </a:t>
            </a:r>
            <a:r>
              <a:rPr lang="en-US" sz="1600" b="0" dirty="0"/>
              <a:t>pathname of the boot file. </a:t>
            </a:r>
            <a:r>
              <a:rPr lang="en-US" sz="1600" b="0" dirty="0" smtClean="0"/>
              <a:t>Client </a:t>
            </a:r>
            <a:r>
              <a:rPr lang="en-US" sz="1600" b="0" dirty="0"/>
              <a:t>can use this path to retrieve other booting information. If the server does not want to fill this field with data, </a:t>
            </a:r>
            <a:r>
              <a:rPr lang="en-US" sz="1600" b="0" dirty="0" smtClean="0"/>
              <a:t>server </a:t>
            </a:r>
            <a:r>
              <a:rPr lang="en-US" sz="1600" b="0" dirty="0"/>
              <a:t>must fill it with all 0s. </a:t>
            </a:r>
          </a:p>
          <a:p>
            <a:pPr algn="just"/>
            <a:endParaRPr lang="en-US" sz="1600" b="0" dirty="0"/>
          </a:p>
          <a:p>
            <a:pPr algn="just"/>
            <a:r>
              <a:rPr lang="en-US" sz="1600" dirty="0"/>
              <a:t>Options. </a:t>
            </a:r>
            <a:r>
              <a:rPr lang="en-US" sz="1600" b="0" dirty="0" smtClean="0"/>
              <a:t>An </a:t>
            </a:r>
            <a:r>
              <a:rPr lang="en-US" sz="1600" b="0" dirty="0"/>
              <a:t>option is composed of three fields: a 1-byte tag field, a 1-byte length field, and a variable-length value field. The length field defines the length of the value field, not the whole option.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6144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E2AAC03-1286-48FB-A475-2CDBAC03991D}" type="slidenum">
              <a:rPr lang="en-US" b="0" smtClean="0"/>
              <a:pPr/>
              <a:t>25</a:t>
            </a:fld>
            <a:endParaRPr lang="en-US" b="0" smtClean="0"/>
          </a:p>
        </p:txBody>
      </p:sp>
      <p:sp>
        <p:nvSpPr>
          <p:cNvPr id="5550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anose="02020603050405020304" pitchFamily="18" charset="0"/>
            </a:endParaRPr>
          </a:p>
        </p:txBody>
      </p:sp>
      <p:sp>
        <p:nvSpPr>
          <p:cNvPr id="61445" name="Text Box 3"/>
          <p:cNvSpPr txBox="1">
            <a:spLocks noChangeArrowheads="1"/>
          </p:cNvSpPr>
          <p:nvPr/>
        </p:nvSpPr>
        <p:spPr bwMode="auto">
          <a:xfrm>
            <a:off x="228600" y="355600"/>
            <a:ext cx="5248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3600">
                <a:solidFill>
                  <a:schemeClr val="bg1"/>
                </a:solidFill>
                <a:latin typeface="Times" panose="02020603050405020304" pitchFamily="18" charset="0"/>
              </a:rPr>
              <a:t>18-3  CONFIGURATION</a:t>
            </a:r>
          </a:p>
        </p:txBody>
      </p:sp>
      <p:sp>
        <p:nvSpPr>
          <p:cNvPr id="6144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55013" name="Rectangle 5"/>
          <p:cNvSpPr>
            <a:spLocks noChangeArrowheads="1"/>
          </p:cNvSpPr>
          <p:nvPr/>
        </p:nvSpPr>
        <p:spPr bwMode="auto">
          <a:xfrm>
            <a:off x="304800" y="1727200"/>
            <a:ext cx="85344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sz="2000" b="0" dirty="0">
                <a:latin typeface="+mn-lt"/>
              </a:rPr>
              <a:t>The DHCP has been devised to provide static and dynamic address allocation</a:t>
            </a:r>
            <a:r>
              <a:rPr lang="en-US" sz="2400" b="0" dirty="0">
                <a:latin typeface="+mn-lt"/>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6349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6349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33B0A6E-D7A1-4348-AFB7-2ED4E37A3A10}" type="slidenum">
              <a:rPr lang="en-US" b="0" smtClean="0"/>
              <a:pPr/>
              <a:t>26</a:t>
            </a:fld>
            <a:endParaRPr lang="en-US" b="0" smtClean="0"/>
          </a:p>
        </p:txBody>
      </p:sp>
      <p:sp>
        <p:nvSpPr>
          <p:cNvPr id="63492"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57060" name="Rectangle 4"/>
          <p:cNvSpPr>
            <a:spLocks noChangeArrowheads="1"/>
          </p:cNvSpPr>
          <p:nvPr/>
        </p:nvSpPr>
        <p:spPr bwMode="auto">
          <a:xfrm>
            <a:off x="304800" y="989013"/>
            <a:ext cx="83820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Static Address Allocation</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Dynamic Address Allocation</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Transition States</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Other Issues</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Exchanging Messages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57060"/>
                                        </p:tgtEl>
                                        <p:attrNameLst>
                                          <p:attrName>style.visibility</p:attrName>
                                        </p:attrNameLst>
                                      </p:cBhvr>
                                      <p:to>
                                        <p:strVal val="visible"/>
                                      </p:to>
                                    </p:set>
                                    <p:animEffect transition="in" filter="wipe(up)">
                                      <p:cBhvr>
                                        <p:cTn id="7" dur="10"/>
                                        <p:tgtEl>
                                          <p:spTgt spid="557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655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A029867-9740-49C9-9F89-EE0657D5E32F}" type="slidenum">
              <a:rPr lang="en-US" b="0" smtClean="0"/>
              <a:pPr/>
              <a:t>27</a:t>
            </a:fld>
            <a:endParaRPr lang="en-US" b="0" smtClean="0"/>
          </a:p>
        </p:txBody>
      </p:sp>
      <p:sp>
        <p:nvSpPr>
          <p:cNvPr id="655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7" name="Rectangle 1"/>
          <p:cNvSpPr>
            <a:spLocks noChangeArrowheads="1"/>
          </p:cNvSpPr>
          <p:nvPr/>
        </p:nvSpPr>
        <p:spPr bwMode="auto">
          <a:xfrm>
            <a:off x="347663" y="1403350"/>
            <a:ext cx="8226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DHCP server has a database that statically binds physical addresses to IP addresses. </a:t>
            </a:r>
          </a:p>
          <a:p>
            <a:pPr algn="just"/>
            <a:endParaRPr lang="en-US" b="0"/>
          </a:p>
          <a:p>
            <a:pPr algn="just"/>
            <a:r>
              <a:rPr lang="en-US" b="0"/>
              <a:t>When working in this way, DHCP is backward compatible with the deprecated protocol BOOTP. </a:t>
            </a:r>
          </a:p>
        </p:txBody>
      </p:sp>
      <p:sp>
        <p:nvSpPr>
          <p:cNvPr id="65548" name="Rectangle 2"/>
          <p:cNvSpPr>
            <a:spLocks noChangeArrowheads="1"/>
          </p:cNvSpPr>
          <p:nvPr/>
        </p:nvSpPr>
        <p:spPr bwMode="auto">
          <a:xfrm>
            <a:off x="1257300" y="638175"/>
            <a:ext cx="313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Static Address Allocation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6758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4D05476-BA54-41DA-A401-95761F6C6B4F}" type="slidenum">
              <a:rPr lang="en-US" b="0" smtClean="0"/>
              <a:pPr/>
              <a:t>28</a:t>
            </a:fld>
            <a:endParaRPr lang="en-US" b="0" smtClean="0"/>
          </a:p>
        </p:txBody>
      </p:sp>
      <p:sp>
        <p:nvSpPr>
          <p:cNvPr id="6758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8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5" name="Rectangle 1"/>
          <p:cNvSpPr>
            <a:spLocks noChangeArrowheads="1"/>
          </p:cNvSpPr>
          <p:nvPr/>
        </p:nvSpPr>
        <p:spPr bwMode="auto">
          <a:xfrm>
            <a:off x="76200" y="1033463"/>
            <a:ext cx="88709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DHCP has a second database with a pool of available IP addresses. </a:t>
            </a:r>
          </a:p>
          <a:p>
            <a:pPr algn="just"/>
            <a:endParaRPr lang="en-US" b="0" dirty="0"/>
          </a:p>
          <a:p>
            <a:pPr algn="just"/>
            <a:r>
              <a:rPr lang="en-US" b="0" dirty="0"/>
              <a:t>This second database makes DHCP dynamic. </a:t>
            </a:r>
          </a:p>
          <a:p>
            <a:pPr algn="just"/>
            <a:endParaRPr lang="en-US" b="0" dirty="0"/>
          </a:p>
          <a:p>
            <a:pPr algn="just"/>
            <a:r>
              <a:rPr lang="en-US" b="0" dirty="0"/>
              <a:t>When a DHCP client requests a temporary IP address, </a:t>
            </a:r>
            <a:r>
              <a:rPr lang="en-US" b="0" dirty="0" smtClean="0"/>
              <a:t>DHCP </a:t>
            </a:r>
            <a:r>
              <a:rPr lang="en-US" b="0" dirty="0"/>
              <a:t>server goes to the pool of available </a:t>
            </a:r>
            <a:r>
              <a:rPr lang="en-US" b="0" dirty="0" smtClean="0"/>
              <a:t>IP </a:t>
            </a:r>
            <a:r>
              <a:rPr lang="en-US" b="0" dirty="0"/>
              <a:t>addresses and assigns an IP address for a negotiable period of time. </a:t>
            </a:r>
          </a:p>
          <a:p>
            <a:pPr algn="just"/>
            <a:endParaRPr lang="en-US" b="0" dirty="0"/>
          </a:p>
          <a:p>
            <a:pPr algn="just"/>
            <a:r>
              <a:rPr lang="en-US" b="0" dirty="0"/>
              <a:t>When a DHCP client sends a request to a DHCP server, </a:t>
            </a:r>
            <a:r>
              <a:rPr lang="en-US" b="0" dirty="0" smtClean="0"/>
              <a:t>server </a:t>
            </a:r>
            <a:r>
              <a:rPr lang="en-US" b="0" dirty="0"/>
              <a:t>first checks its static database. </a:t>
            </a:r>
          </a:p>
          <a:p>
            <a:pPr algn="just"/>
            <a:endParaRPr lang="en-US" b="0" dirty="0"/>
          </a:p>
          <a:p>
            <a:pPr algn="just"/>
            <a:r>
              <a:rPr lang="en-US" b="0" dirty="0"/>
              <a:t>If an entry with </a:t>
            </a:r>
            <a:r>
              <a:rPr lang="en-US" b="0" dirty="0" smtClean="0"/>
              <a:t>requested </a:t>
            </a:r>
            <a:r>
              <a:rPr lang="en-US" b="0" dirty="0"/>
              <a:t>physical address exists in the static database, </a:t>
            </a:r>
            <a:r>
              <a:rPr lang="en-US" b="0" dirty="0" smtClean="0"/>
              <a:t> </a:t>
            </a:r>
            <a:r>
              <a:rPr lang="en-US" b="0" dirty="0"/>
              <a:t>permanent IP address of the client is returned. </a:t>
            </a:r>
          </a:p>
          <a:p>
            <a:pPr algn="just"/>
            <a:endParaRPr lang="en-US" b="0" dirty="0"/>
          </a:p>
          <a:p>
            <a:pPr algn="just"/>
            <a:r>
              <a:rPr lang="en-US" b="0" dirty="0" smtClean="0"/>
              <a:t>If </a:t>
            </a:r>
            <a:r>
              <a:rPr lang="en-US" b="0" dirty="0"/>
              <a:t>the entry does not exist in </a:t>
            </a:r>
            <a:r>
              <a:rPr lang="en-US" b="0" dirty="0" smtClean="0"/>
              <a:t>static </a:t>
            </a:r>
            <a:r>
              <a:rPr lang="en-US" b="0" dirty="0"/>
              <a:t>database, </a:t>
            </a:r>
            <a:r>
              <a:rPr lang="en-US" b="0" dirty="0" smtClean="0"/>
              <a:t>server </a:t>
            </a:r>
            <a:r>
              <a:rPr lang="en-US" b="0" dirty="0"/>
              <a:t>selects an IP address from </a:t>
            </a:r>
            <a:r>
              <a:rPr lang="en-US" b="0" dirty="0" smtClean="0"/>
              <a:t> </a:t>
            </a:r>
            <a:r>
              <a:rPr lang="en-US" b="0" dirty="0"/>
              <a:t>available pool, assigns </a:t>
            </a:r>
            <a:r>
              <a:rPr lang="en-US" b="0" dirty="0" smtClean="0"/>
              <a:t>address </a:t>
            </a:r>
            <a:r>
              <a:rPr lang="en-US" b="0" dirty="0"/>
              <a:t>to the client, and adds </a:t>
            </a:r>
            <a:r>
              <a:rPr lang="en-US" b="0" dirty="0" smtClean="0"/>
              <a:t>entry </a:t>
            </a:r>
            <a:r>
              <a:rPr lang="en-US" b="0" dirty="0"/>
              <a:t>to the dynamic database. </a:t>
            </a:r>
          </a:p>
        </p:txBody>
      </p:sp>
      <p:sp>
        <p:nvSpPr>
          <p:cNvPr id="67596" name="Rectangle 2"/>
          <p:cNvSpPr>
            <a:spLocks noChangeArrowheads="1"/>
          </p:cNvSpPr>
          <p:nvPr/>
        </p:nvSpPr>
        <p:spPr bwMode="auto">
          <a:xfrm>
            <a:off x="1257300" y="638175"/>
            <a:ext cx="3402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Dynamic Address Allocation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696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7FF1A58-08DD-444F-8764-58710932373F}" type="slidenum">
              <a:rPr lang="en-US" b="0" smtClean="0"/>
              <a:pPr/>
              <a:t>29</a:t>
            </a:fld>
            <a:endParaRPr lang="en-US" b="0" smtClean="0"/>
          </a:p>
        </p:txBody>
      </p:sp>
      <p:sp>
        <p:nvSpPr>
          <p:cNvPr id="696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4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43" name="Rectangle 1"/>
          <p:cNvSpPr>
            <a:spLocks noChangeArrowheads="1"/>
          </p:cNvSpPr>
          <p:nvPr/>
        </p:nvSpPr>
        <p:spPr bwMode="auto">
          <a:xfrm>
            <a:off x="228600" y="1235075"/>
            <a:ext cx="87185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D</a:t>
            </a:r>
            <a:r>
              <a:rPr lang="en-US" b="0" dirty="0" smtClean="0"/>
              <a:t>ynamic </a:t>
            </a:r>
            <a:r>
              <a:rPr lang="en-US" b="0" dirty="0"/>
              <a:t>aspect of DHCP is needed when a host moves from network to network or is connected and disconnected from a network.</a:t>
            </a:r>
          </a:p>
          <a:p>
            <a:pPr algn="just"/>
            <a:endParaRPr lang="en-US" b="0" dirty="0"/>
          </a:p>
          <a:p>
            <a:pPr algn="just"/>
            <a:r>
              <a:rPr lang="en-US" b="0" dirty="0"/>
              <a:t>DHCP provides temporary IP addresses for a limited period of time. </a:t>
            </a:r>
          </a:p>
          <a:p>
            <a:pPr algn="just"/>
            <a:endParaRPr lang="en-US" b="0" dirty="0"/>
          </a:p>
          <a:p>
            <a:pPr algn="just"/>
            <a:r>
              <a:rPr lang="en-US" b="0" dirty="0"/>
              <a:t>The addresses assigned from the pool are temporary addresses. </a:t>
            </a:r>
          </a:p>
          <a:p>
            <a:pPr algn="just"/>
            <a:endParaRPr lang="en-US" b="0" dirty="0"/>
          </a:p>
          <a:p>
            <a:pPr algn="just"/>
            <a:r>
              <a:rPr lang="en-US" b="0" dirty="0" smtClean="0"/>
              <a:t>DHCP </a:t>
            </a:r>
            <a:r>
              <a:rPr lang="en-US" b="0" dirty="0"/>
              <a:t>server issues a lease for a specific period of time. When the lease expires, the client must either stop using the IP address or renew the lease. </a:t>
            </a:r>
          </a:p>
          <a:p>
            <a:pPr algn="just"/>
            <a:endParaRPr lang="en-US" b="0" u="sng" dirty="0"/>
          </a:p>
          <a:p>
            <a:pPr algn="just"/>
            <a:r>
              <a:rPr lang="en-US" b="0" dirty="0"/>
              <a:t>S</a:t>
            </a:r>
            <a:r>
              <a:rPr lang="en-US" b="0" dirty="0" smtClean="0"/>
              <a:t>erver </a:t>
            </a:r>
            <a:r>
              <a:rPr lang="en-US" b="0" dirty="0"/>
              <a:t>has the choice to agree or disagree with the renewal. If the server disagrees, the client stops using the address.</a:t>
            </a:r>
          </a:p>
        </p:txBody>
      </p:sp>
      <p:sp>
        <p:nvSpPr>
          <p:cNvPr id="69644" name="Rectangle 2"/>
          <p:cNvSpPr>
            <a:spLocks noChangeArrowheads="1"/>
          </p:cNvSpPr>
          <p:nvPr/>
        </p:nvSpPr>
        <p:spPr bwMode="auto">
          <a:xfrm>
            <a:off x="1257300" y="638175"/>
            <a:ext cx="433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Dynamic Address Allocation (contd)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1229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FD5CAC-F1F0-4C4F-B7E3-0A57161D7AA2}" type="slidenum">
              <a:rPr lang="en-US" b="0" smtClean="0"/>
              <a:pPr/>
              <a:t>3</a:t>
            </a:fld>
            <a:endParaRPr lang="en-US" b="0" smtClean="0"/>
          </a:p>
        </p:txBody>
      </p:sp>
      <p:sp>
        <p:nvSpPr>
          <p:cNvPr id="1229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9" name="Rectangle 1"/>
          <p:cNvSpPr>
            <a:spLocks noChangeArrowheads="1"/>
          </p:cNvSpPr>
          <p:nvPr/>
        </p:nvSpPr>
        <p:spPr bwMode="auto">
          <a:xfrm>
            <a:off x="327025" y="1212850"/>
            <a:ext cx="8458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These four pieces of information can be stored in a configuration file and accessed by the computer during the bootstrap process. </a:t>
            </a:r>
          </a:p>
          <a:p>
            <a:pPr algn="just"/>
            <a:endParaRPr lang="en-US" b="0" dirty="0"/>
          </a:p>
          <a:p>
            <a:pPr algn="just"/>
            <a:endParaRPr lang="en-US" b="0" dirty="0"/>
          </a:p>
          <a:p>
            <a:pPr algn="just"/>
            <a:r>
              <a:rPr lang="en-US" b="0" dirty="0"/>
              <a:t>What about a diskless workstation or a computer with a disk that is booted for the first time?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7168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876A19-50E5-4DD7-B94C-AB6DA87A8308}" type="slidenum">
              <a:rPr lang="en-US" b="0" smtClean="0"/>
              <a:pPr/>
              <a:t>30</a:t>
            </a:fld>
            <a:endParaRPr lang="en-US" b="0" smtClean="0"/>
          </a:p>
        </p:txBody>
      </p:sp>
      <p:sp>
        <p:nvSpPr>
          <p:cNvPr id="716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91" name="Rectangle 1"/>
          <p:cNvSpPr>
            <a:spLocks noChangeArrowheads="1"/>
          </p:cNvSpPr>
          <p:nvPr/>
        </p:nvSpPr>
        <p:spPr bwMode="auto">
          <a:xfrm>
            <a:off x="203200" y="1182430"/>
            <a:ext cx="87058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To provide dynamic address allocation, DHCP client acts as a state machine that performs transitions from one state to another depending on messages it receives or sends. </a:t>
            </a:r>
          </a:p>
          <a:p>
            <a:pPr algn="just"/>
            <a:endParaRPr lang="en-US" sz="1600" b="0" dirty="0"/>
          </a:p>
          <a:p>
            <a:pPr algn="just"/>
            <a:r>
              <a:rPr lang="en-US" sz="1600" b="0" dirty="0"/>
              <a:t>The type of </a:t>
            </a:r>
            <a:r>
              <a:rPr lang="en-US" sz="1600" b="0" dirty="0" smtClean="0"/>
              <a:t>message </a:t>
            </a:r>
            <a:r>
              <a:rPr lang="en-US" sz="1600" b="0" dirty="0"/>
              <a:t>in this case is defined by the option with tag 53 that is included in </a:t>
            </a:r>
            <a:r>
              <a:rPr lang="en-US" sz="1600" b="0" dirty="0" smtClean="0"/>
              <a:t> </a:t>
            </a:r>
            <a:r>
              <a:rPr lang="en-US" sz="1600" b="0" dirty="0"/>
              <a:t>DHCP packet. </a:t>
            </a:r>
          </a:p>
          <a:p>
            <a:pPr algn="just"/>
            <a:endParaRPr lang="en-US" sz="1600" b="0" u="sng" dirty="0"/>
          </a:p>
          <a:p>
            <a:pPr algn="just"/>
            <a:r>
              <a:rPr lang="en-US" sz="1600" b="0" dirty="0" smtClean="0"/>
              <a:t>Figure </a:t>
            </a:r>
            <a:r>
              <a:rPr lang="en-US" sz="1600" b="0" dirty="0"/>
              <a:t>18.7 shows the type option and the interpretation of its value to define the type of the DHCP packet. </a:t>
            </a:r>
          </a:p>
          <a:p>
            <a:pPr algn="just"/>
            <a:r>
              <a:rPr lang="en-US" sz="1600" b="0" dirty="0"/>
              <a:t>Figure 18.8 shows the transition diagram with main states. </a:t>
            </a:r>
          </a:p>
        </p:txBody>
      </p:sp>
      <p:sp>
        <p:nvSpPr>
          <p:cNvPr id="71692" name="Rectangle 2"/>
          <p:cNvSpPr>
            <a:spLocks noChangeArrowheads="1"/>
          </p:cNvSpPr>
          <p:nvPr/>
        </p:nvSpPr>
        <p:spPr bwMode="auto">
          <a:xfrm>
            <a:off x="1257300" y="638175"/>
            <a:ext cx="2152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Transition States</a:t>
            </a: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66892"/>
            <a:ext cx="5422900" cy="20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2"/>
          <p:cNvSpPr txBox="1">
            <a:spLocks noChangeArrowheads="1"/>
          </p:cNvSpPr>
          <p:nvPr/>
        </p:nvSpPr>
        <p:spPr bwMode="auto">
          <a:xfrm>
            <a:off x="990600" y="90488"/>
            <a:ext cx="3581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18.7</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Option with tag 53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7577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E27F2E-2218-41EC-8EA5-A0E825123E64}" type="slidenum">
              <a:rPr lang="en-US" b="0" smtClean="0"/>
              <a:pPr/>
              <a:t>31</a:t>
            </a:fld>
            <a:endParaRPr lang="en-US" b="0" smtClean="0"/>
          </a:p>
        </p:txBody>
      </p:sp>
      <p:sp>
        <p:nvSpPr>
          <p:cNvPr id="757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DHCP client transition diagram</a:t>
            </a:r>
          </a:p>
        </p:txBody>
      </p:sp>
      <p:sp>
        <p:nvSpPr>
          <p:cNvPr id="757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757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38200"/>
            <a:ext cx="7450138" cy="523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7782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4B0F4A0-F8D2-4311-B710-96A1B7979E30}" type="slidenum">
              <a:rPr lang="en-US" b="0" smtClean="0"/>
              <a:pPr/>
              <a:t>32</a:t>
            </a:fld>
            <a:endParaRPr lang="en-US" b="0" smtClean="0"/>
          </a:p>
        </p:txBody>
      </p:sp>
      <p:sp>
        <p:nvSpPr>
          <p:cNvPr id="7782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DHCP client transition diagram</a:t>
            </a:r>
          </a:p>
        </p:txBody>
      </p:sp>
      <p:sp>
        <p:nvSpPr>
          <p:cNvPr id="7782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6" name="Rectangle 1"/>
          <p:cNvSpPr>
            <a:spLocks noChangeArrowheads="1"/>
          </p:cNvSpPr>
          <p:nvPr/>
        </p:nvSpPr>
        <p:spPr bwMode="auto">
          <a:xfrm>
            <a:off x="76200" y="1030288"/>
            <a:ext cx="88709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400" dirty="0"/>
              <a:t>INIT State </a:t>
            </a:r>
            <a:r>
              <a:rPr lang="en-US" sz="1400" b="0" dirty="0"/>
              <a:t>When the DHCP client first starts, it is in the INIT state. The client broadcasts a DHCPDISCOVER </a:t>
            </a:r>
            <a:r>
              <a:rPr lang="en-US" sz="1400" b="0" dirty="0" smtClean="0"/>
              <a:t>message, </a:t>
            </a:r>
            <a:r>
              <a:rPr lang="en-US" sz="1400" b="0" dirty="0"/>
              <a:t>using port 67. </a:t>
            </a:r>
          </a:p>
          <a:p>
            <a:pPr algn="just"/>
            <a:endParaRPr lang="en-US" sz="1400" b="0" dirty="0"/>
          </a:p>
          <a:p>
            <a:pPr algn="just"/>
            <a:r>
              <a:rPr lang="en-US" sz="1400" dirty="0"/>
              <a:t>SELECTING State </a:t>
            </a:r>
            <a:r>
              <a:rPr lang="en-US" sz="1400" b="0" dirty="0"/>
              <a:t>After sending the DHCPDISCOVER message, </a:t>
            </a:r>
            <a:r>
              <a:rPr lang="en-US" sz="1400" b="0" dirty="0" smtClean="0"/>
              <a:t>client </a:t>
            </a:r>
            <a:r>
              <a:rPr lang="en-US" sz="1400" b="0" dirty="0"/>
              <a:t>goes to the selecting state. Those servers that can provide this type of service respond with a DHCPOFFER message. In these messages, the servers offer an IP address. They can also </a:t>
            </a:r>
            <a:r>
              <a:rPr lang="en-US" sz="1400" b="0" dirty="0" smtClean="0"/>
              <a:t>offer </a:t>
            </a:r>
            <a:r>
              <a:rPr lang="en-US" sz="1400" b="0" dirty="0"/>
              <a:t>lease duration. The default is 1 hour. </a:t>
            </a:r>
            <a:r>
              <a:rPr lang="en-US" sz="1400" b="0" dirty="0" smtClean="0"/>
              <a:t>The </a:t>
            </a:r>
            <a:r>
              <a:rPr lang="en-US" sz="1400" b="0" dirty="0"/>
              <a:t>client chooses one of the offers and sends a DHCPREQUEST message to the selected server. It then goes to the requesting state. However, if the client receives no DHCPOFFER message, it tries four more times, each with a span of 2 seconds. If there is no reply to any of these DHCPDISCOVERs, </a:t>
            </a:r>
            <a:r>
              <a:rPr lang="en-US" sz="1400" b="0" dirty="0" smtClean="0"/>
              <a:t> </a:t>
            </a:r>
            <a:r>
              <a:rPr lang="en-US" sz="1400" b="0" dirty="0"/>
              <a:t>client sleeps for 5 minutes before trying again. </a:t>
            </a:r>
          </a:p>
          <a:p>
            <a:pPr algn="just"/>
            <a:endParaRPr lang="en-US" sz="1400" b="0" dirty="0"/>
          </a:p>
          <a:p>
            <a:pPr algn="just"/>
            <a:r>
              <a:rPr lang="en-US" sz="1400" dirty="0"/>
              <a:t>REQUESTING State </a:t>
            </a:r>
            <a:r>
              <a:rPr lang="en-US" sz="1400" b="0" dirty="0"/>
              <a:t>The client remains in </a:t>
            </a:r>
            <a:r>
              <a:rPr lang="en-US" sz="1400" b="0" dirty="0" smtClean="0"/>
              <a:t>requesting </a:t>
            </a:r>
            <a:r>
              <a:rPr lang="en-US" sz="1400" b="0" dirty="0"/>
              <a:t>state until it receives a DHCPACK message from </a:t>
            </a:r>
            <a:r>
              <a:rPr lang="en-US" sz="1400" b="0" dirty="0" smtClean="0"/>
              <a:t>server </a:t>
            </a:r>
            <a:r>
              <a:rPr lang="en-US" sz="1400" b="0" dirty="0"/>
              <a:t>that creates the binding between </a:t>
            </a:r>
            <a:r>
              <a:rPr lang="en-US" sz="1400" b="0" dirty="0" smtClean="0"/>
              <a:t>client </a:t>
            </a:r>
            <a:r>
              <a:rPr lang="en-US" sz="1400" b="0" dirty="0"/>
              <a:t>physical address and its IP address. After receipt of the DHCPACK, </a:t>
            </a:r>
            <a:r>
              <a:rPr lang="en-US" sz="1400" b="0" dirty="0" smtClean="0"/>
              <a:t>client </a:t>
            </a:r>
            <a:r>
              <a:rPr lang="en-US" sz="1400" b="0" dirty="0"/>
              <a:t>goes to the bound state.</a:t>
            </a:r>
          </a:p>
          <a:p>
            <a:pPr algn="just"/>
            <a:endParaRPr lang="en-US" sz="1400" b="0" dirty="0"/>
          </a:p>
          <a:p>
            <a:pPr algn="just"/>
            <a:r>
              <a:rPr lang="en-US" sz="1400" dirty="0"/>
              <a:t>BOUND State </a:t>
            </a:r>
            <a:r>
              <a:rPr lang="en-US" sz="1400" b="0" dirty="0"/>
              <a:t>In this state, </a:t>
            </a:r>
            <a:r>
              <a:rPr lang="en-US" sz="1400" b="0" dirty="0" smtClean="0"/>
              <a:t>client </a:t>
            </a:r>
            <a:r>
              <a:rPr lang="en-US" sz="1400" b="0" dirty="0"/>
              <a:t>can use the IP address until </a:t>
            </a:r>
            <a:r>
              <a:rPr lang="en-US" sz="1400" b="0" dirty="0" smtClean="0"/>
              <a:t>lease </a:t>
            </a:r>
            <a:r>
              <a:rPr lang="en-US" sz="1400" b="0" dirty="0"/>
              <a:t>expires. When 50 percent of the lease period is reached, </a:t>
            </a:r>
            <a:r>
              <a:rPr lang="en-US" sz="1400" b="0" dirty="0" smtClean="0"/>
              <a:t>client </a:t>
            </a:r>
            <a:r>
              <a:rPr lang="en-US" sz="1400" b="0" dirty="0"/>
              <a:t>sends another DHCPREQUEST to ask for renewal. It then goes to the renewing state. When in the bound state, the client can also cancel the lease and go to the initializing state</a:t>
            </a:r>
            <a:r>
              <a:rPr lang="en-US" sz="1600" b="0" dirty="0"/>
              <a:t>. </a:t>
            </a:r>
            <a:endParaRPr lang="en-US" sz="1600" b="0" dirty="0" smtClean="0"/>
          </a:p>
        </p:txBody>
      </p:sp>
      <p:sp>
        <p:nvSpPr>
          <p:cNvPr id="13" name="Rectangle 1"/>
          <p:cNvSpPr>
            <a:spLocks noChangeArrowheads="1"/>
          </p:cNvSpPr>
          <p:nvPr/>
        </p:nvSpPr>
        <p:spPr bwMode="auto">
          <a:xfrm>
            <a:off x="76200" y="4922487"/>
            <a:ext cx="887095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400" dirty="0"/>
              <a:t>RENEWING State </a:t>
            </a:r>
            <a:r>
              <a:rPr lang="en-US" sz="1400" b="0" dirty="0" smtClean="0"/>
              <a:t>client </a:t>
            </a:r>
            <a:r>
              <a:rPr lang="en-US" sz="1400" b="0" dirty="0"/>
              <a:t>remains in </a:t>
            </a:r>
            <a:r>
              <a:rPr lang="en-US" sz="1400" b="0" dirty="0" smtClean="0"/>
              <a:t>renewing </a:t>
            </a:r>
            <a:r>
              <a:rPr lang="en-US" sz="1400" b="0" dirty="0"/>
              <a:t>state until one of two events happens. It can receive a DHCPACK, which renews </a:t>
            </a:r>
            <a:r>
              <a:rPr lang="en-US" sz="1400" b="0" dirty="0" smtClean="0"/>
              <a:t>lease </a:t>
            </a:r>
            <a:r>
              <a:rPr lang="en-US" sz="1400" b="0" dirty="0"/>
              <a:t>agreement. In this case, </a:t>
            </a:r>
            <a:r>
              <a:rPr lang="en-US" sz="1400" b="0" dirty="0" smtClean="0"/>
              <a:t>client </a:t>
            </a:r>
            <a:r>
              <a:rPr lang="en-US" sz="1400" b="0" dirty="0"/>
              <a:t>resets its timer and goes back to </a:t>
            </a:r>
            <a:r>
              <a:rPr lang="en-US" sz="1400" b="0" dirty="0" smtClean="0"/>
              <a:t>bound </a:t>
            </a:r>
            <a:r>
              <a:rPr lang="en-US" sz="1400" b="0" dirty="0"/>
              <a:t>state. Or, if a DHCPACK is not received, and 87.5 percent of </a:t>
            </a:r>
            <a:r>
              <a:rPr lang="en-US" sz="1400" b="0" dirty="0" smtClean="0"/>
              <a:t>lease </a:t>
            </a:r>
            <a:r>
              <a:rPr lang="en-US" sz="1400" b="0" dirty="0"/>
              <a:t>time expires, </a:t>
            </a:r>
            <a:r>
              <a:rPr lang="en-US" sz="1400" b="0" dirty="0" smtClean="0"/>
              <a:t>client </a:t>
            </a:r>
            <a:r>
              <a:rPr lang="en-US" sz="1400" b="0" dirty="0"/>
              <a:t>goes to the rebinding state. </a:t>
            </a:r>
          </a:p>
          <a:p>
            <a:pPr algn="just"/>
            <a:endParaRPr lang="en-US" sz="1400" b="0" dirty="0"/>
          </a:p>
          <a:p>
            <a:pPr algn="just"/>
            <a:r>
              <a:rPr lang="en-US" sz="1400" dirty="0"/>
              <a:t>REBINDING State </a:t>
            </a:r>
            <a:r>
              <a:rPr lang="en-US" sz="1400" b="0" dirty="0" smtClean="0"/>
              <a:t>client </a:t>
            </a:r>
            <a:r>
              <a:rPr lang="en-US" sz="1400" b="0" dirty="0"/>
              <a:t>remains in </a:t>
            </a:r>
            <a:r>
              <a:rPr lang="en-US" sz="1400" b="0" dirty="0" smtClean="0"/>
              <a:t>rebinding </a:t>
            </a:r>
            <a:r>
              <a:rPr lang="en-US" sz="1400" b="0" dirty="0"/>
              <a:t>state until one of three events happens. If the client receives a DHCPNACK or the lease expires, it goes back to the initializing state and tries to get another IP address. If the client receives a DHCPACK, it goes to the bound state and resets the timer.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8192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C835C7C-492E-4340-92AD-D4DFA1AF6AD6}" type="slidenum">
              <a:rPr lang="en-US" b="0" smtClean="0"/>
              <a:pPr/>
              <a:t>33</a:t>
            </a:fld>
            <a:endParaRPr lang="en-US" b="0" smtClean="0"/>
          </a:p>
        </p:txBody>
      </p:sp>
      <p:sp>
        <p:nvSpPr>
          <p:cNvPr id="8192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31" name="Rectangle 1"/>
          <p:cNvSpPr>
            <a:spLocks noChangeArrowheads="1"/>
          </p:cNvSpPr>
          <p:nvPr/>
        </p:nvSpPr>
        <p:spPr bwMode="auto">
          <a:xfrm>
            <a:off x="76200" y="1328738"/>
            <a:ext cx="88709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Few issues related to the DHCP states.</a:t>
            </a:r>
          </a:p>
          <a:p>
            <a:pPr algn="just"/>
            <a:endParaRPr lang="en-US" b="0" dirty="0"/>
          </a:p>
          <a:p>
            <a:pPr algn="just"/>
            <a:r>
              <a:rPr lang="en-US" dirty="0"/>
              <a:t> </a:t>
            </a:r>
            <a:r>
              <a:rPr lang="en-US" sz="1600" dirty="0"/>
              <a:t>Early Release </a:t>
            </a:r>
            <a:r>
              <a:rPr lang="en-US" sz="1600" b="0" dirty="0"/>
              <a:t>A DHCP client that has been assigned an address for a period of time may release the address before </a:t>
            </a:r>
            <a:r>
              <a:rPr lang="en-US" sz="1600" b="0" dirty="0" smtClean="0"/>
              <a:t>expiration </a:t>
            </a:r>
            <a:r>
              <a:rPr lang="en-US" sz="1600" b="0" dirty="0"/>
              <a:t>time. The client may send a DHCPRELEASE message to tell the server that </a:t>
            </a:r>
            <a:r>
              <a:rPr lang="en-US" sz="1600" b="0" dirty="0" smtClean="0"/>
              <a:t>address </a:t>
            </a:r>
            <a:r>
              <a:rPr lang="en-US" sz="1600" b="0" dirty="0"/>
              <a:t>is no longer needed. This helps </a:t>
            </a:r>
            <a:r>
              <a:rPr lang="en-US" sz="1600" b="0" dirty="0" smtClean="0"/>
              <a:t>server </a:t>
            </a:r>
            <a:r>
              <a:rPr lang="en-US" sz="1600" b="0" dirty="0"/>
              <a:t>to assign the address to another client waiting for it. </a:t>
            </a:r>
          </a:p>
          <a:p>
            <a:pPr algn="just"/>
            <a:endParaRPr lang="en-US" sz="1600" b="0" dirty="0"/>
          </a:p>
          <a:p>
            <a:pPr algn="just"/>
            <a:r>
              <a:rPr lang="en-US" sz="1600" dirty="0"/>
              <a:t>Timers</a:t>
            </a:r>
            <a:r>
              <a:rPr lang="en-US" sz="1600" b="0" dirty="0"/>
              <a:t> </a:t>
            </a:r>
            <a:r>
              <a:rPr lang="en-US" sz="1600" b="0" dirty="0" smtClean="0"/>
              <a:t>above </a:t>
            </a:r>
            <a:r>
              <a:rPr lang="en-US" sz="1600" b="0" dirty="0"/>
              <a:t>discussion requires that </a:t>
            </a:r>
            <a:r>
              <a:rPr lang="en-US" sz="1600" b="0" dirty="0" smtClean="0"/>
              <a:t>client </a:t>
            </a:r>
            <a:r>
              <a:rPr lang="en-US" sz="1600" b="0" dirty="0"/>
              <a:t>uses </a:t>
            </a:r>
            <a:r>
              <a:rPr lang="en-US" sz="1600" b="0" dirty="0" smtClean="0"/>
              <a:t>3 </a:t>
            </a:r>
            <a:r>
              <a:rPr lang="en-US" sz="1600" b="0" dirty="0"/>
              <a:t>times: renewal timer, rebinding timer, and expiration timer. If the server does not specify </a:t>
            </a:r>
            <a:r>
              <a:rPr lang="en-US" sz="1600" b="0" dirty="0" smtClean="0"/>
              <a:t>time-out </a:t>
            </a:r>
            <a:r>
              <a:rPr lang="en-US" sz="1600" b="0" dirty="0"/>
              <a:t>values for these timers when the address is allocated, </a:t>
            </a:r>
            <a:r>
              <a:rPr lang="en-US" sz="1600" b="0" dirty="0" smtClean="0"/>
              <a:t>client </a:t>
            </a:r>
            <a:r>
              <a:rPr lang="en-US" sz="1600" b="0" dirty="0"/>
              <a:t>needs to use the default value. </a:t>
            </a:r>
            <a:r>
              <a:rPr lang="en-US" sz="1600" b="0" dirty="0" smtClean="0"/>
              <a:t>default </a:t>
            </a:r>
            <a:r>
              <a:rPr lang="en-US" sz="1600" b="0" dirty="0"/>
              <a:t>value for each timer is shown below:</a:t>
            </a:r>
          </a:p>
        </p:txBody>
      </p:sp>
      <p:sp>
        <p:nvSpPr>
          <p:cNvPr id="81932" name="Rectangle 2"/>
          <p:cNvSpPr>
            <a:spLocks noChangeArrowheads="1"/>
          </p:cNvSpPr>
          <p:nvPr/>
        </p:nvSpPr>
        <p:spPr bwMode="auto">
          <a:xfrm>
            <a:off x="1363663" y="600075"/>
            <a:ext cx="1731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Other Issues </a:t>
            </a:r>
          </a:p>
        </p:txBody>
      </p:sp>
      <p:pic>
        <p:nvPicPr>
          <p:cNvPr id="8193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73575"/>
            <a:ext cx="48228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839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CAE5BFC-3DF0-4267-AFA5-65F36BC92DD9}" type="slidenum">
              <a:rPr lang="en-US" b="0" smtClean="0"/>
              <a:pPr/>
              <a:t>34</a:t>
            </a:fld>
            <a:endParaRPr lang="en-US" b="0" smtClean="0"/>
          </a:p>
        </p:txBody>
      </p:sp>
      <p:sp>
        <p:nvSpPr>
          <p:cNvPr id="8397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Exchanging messages</a:t>
            </a:r>
          </a:p>
        </p:txBody>
      </p:sp>
      <p:sp>
        <p:nvSpPr>
          <p:cNvPr id="8397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53044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630362"/>
            <a:ext cx="3962400" cy="492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81" name="Rectangle 1"/>
          <p:cNvSpPr>
            <a:spLocks noChangeArrowheads="1"/>
          </p:cNvSpPr>
          <p:nvPr/>
        </p:nvSpPr>
        <p:spPr bwMode="auto">
          <a:xfrm>
            <a:off x="329098" y="1069975"/>
            <a:ext cx="8226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dirty="0" smtClean="0"/>
              <a:t>Exchange </a:t>
            </a:r>
            <a:r>
              <a:rPr lang="en-US" b="0" dirty="0"/>
              <a:t>of messages related to the transition diagram. </a:t>
            </a:r>
          </a:p>
        </p:txBody>
      </p:sp>
      <p:sp>
        <p:nvSpPr>
          <p:cNvPr id="83982" name="Rectangle 2"/>
          <p:cNvSpPr>
            <a:spLocks noChangeArrowheads="1"/>
          </p:cNvSpPr>
          <p:nvPr/>
        </p:nvSpPr>
        <p:spPr bwMode="auto">
          <a:xfrm>
            <a:off x="1228725" y="617538"/>
            <a:ext cx="2786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Exchanging Messages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30442"/>
                                        </p:tgtEl>
                                        <p:attrNameLst>
                                          <p:attrName>style.visibility</p:attrName>
                                        </p:attrNameLst>
                                      </p:cBhvr>
                                      <p:to>
                                        <p:strVal val="visible"/>
                                      </p:to>
                                    </p:set>
                                    <p:animEffect transition="in" filter="wipe(up)">
                                      <p:cBhvr>
                                        <p:cTn id="7" dur="10"/>
                                        <p:tgtEl>
                                          <p:spTgt spid="530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8601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80063D8-8FFF-465F-B0C4-A753E140E2B4}" type="slidenum">
              <a:rPr lang="en-US" b="0" smtClean="0"/>
              <a:pPr/>
              <a:t>35</a:t>
            </a:fld>
            <a:endParaRPr lang="en-US" b="0" smtClean="0"/>
          </a:p>
        </p:txBody>
      </p:sp>
      <p:sp>
        <p:nvSpPr>
          <p:cNvPr id="8602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7" name="Rectangle 2"/>
          <p:cNvSpPr>
            <a:spLocks noChangeArrowheads="1"/>
          </p:cNvSpPr>
          <p:nvPr/>
        </p:nvSpPr>
        <p:spPr bwMode="auto">
          <a:xfrm>
            <a:off x="4216400" y="3222625"/>
            <a:ext cx="106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3200"/>
              <a:t>END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143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CC6A58E-C12F-43D3-ABD1-97E89815222B}" type="slidenum">
              <a:rPr lang="en-US" b="0" smtClean="0"/>
              <a:pPr/>
              <a:t>4</a:t>
            </a:fld>
            <a:endParaRPr lang="en-US" b="0" smtClean="0"/>
          </a:p>
        </p:txBody>
      </p:sp>
      <p:sp>
        <p:nvSpPr>
          <p:cNvPr id="143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 name="Rectangle 1"/>
          <p:cNvSpPr/>
          <p:nvPr/>
        </p:nvSpPr>
        <p:spPr>
          <a:xfrm>
            <a:off x="314325" y="1160463"/>
            <a:ext cx="8483600" cy="4340225"/>
          </a:xfrm>
          <a:prstGeom prst="rect">
            <a:avLst/>
          </a:prstGeom>
        </p:spPr>
        <p:txBody>
          <a:bodyPr>
            <a:spAutoFit/>
          </a:bodyPr>
          <a:lstStyle/>
          <a:p>
            <a:pPr algn="just">
              <a:defRPr/>
            </a:pPr>
            <a:r>
              <a:rPr lang="en-US" sz="1600" b="0" dirty="0"/>
              <a:t>Before DHCP became the formal protocol for host configuration, some other protocols were used for this propose. </a:t>
            </a:r>
          </a:p>
          <a:p>
            <a:pPr algn="just">
              <a:defRPr/>
            </a:pPr>
            <a:endParaRPr lang="en-US" b="0" dirty="0"/>
          </a:p>
          <a:p>
            <a:pPr algn="just">
              <a:defRPr/>
            </a:pPr>
            <a:endParaRPr lang="en-US" b="0" dirty="0"/>
          </a:p>
          <a:p>
            <a:pPr algn="just">
              <a:defRPr/>
            </a:pPr>
            <a:r>
              <a:rPr lang="en-US" sz="1600" dirty="0"/>
              <a:t>RARP </a:t>
            </a:r>
          </a:p>
          <a:p>
            <a:pPr algn="just">
              <a:defRPr/>
            </a:pPr>
            <a:r>
              <a:rPr lang="en-US" sz="1600" b="0" dirty="0"/>
              <a:t>Reverse Address Resolution Protocol (RARP) was designed to provide the IP address for a booted computer. </a:t>
            </a:r>
          </a:p>
          <a:p>
            <a:pPr algn="just">
              <a:defRPr/>
            </a:pPr>
            <a:endParaRPr lang="en-US" sz="1600" b="0" dirty="0"/>
          </a:p>
          <a:p>
            <a:pPr algn="just">
              <a:defRPr/>
            </a:pPr>
            <a:r>
              <a:rPr lang="en-US" sz="1600" b="0" dirty="0"/>
              <a:t>RARP maps a physical address to an IP address. </a:t>
            </a:r>
          </a:p>
          <a:p>
            <a:pPr algn="just">
              <a:defRPr/>
            </a:pPr>
            <a:endParaRPr lang="en-US" sz="1600" b="0" dirty="0"/>
          </a:p>
          <a:p>
            <a:pPr algn="just">
              <a:defRPr/>
            </a:pPr>
            <a:r>
              <a:rPr lang="en-US" sz="1600" b="0" dirty="0"/>
              <a:t>RARP is deprecated today for two reasons. </a:t>
            </a:r>
          </a:p>
          <a:p>
            <a:pPr marL="285750" indent="-285750" algn="just">
              <a:lnSpc>
                <a:spcPct val="150000"/>
              </a:lnSpc>
              <a:buFont typeface="Arial" panose="020B0604020202020204" pitchFamily="34" charset="0"/>
              <a:buChar char="•"/>
              <a:defRPr/>
            </a:pPr>
            <a:r>
              <a:rPr lang="en-US" sz="1600" b="0" dirty="0"/>
              <a:t>First, RARP used the broadcast service of the data link layer, which means that a RARP server must be present in each network. </a:t>
            </a:r>
          </a:p>
          <a:p>
            <a:pPr marL="285750" indent="-285750" algn="just">
              <a:lnSpc>
                <a:spcPct val="150000"/>
              </a:lnSpc>
              <a:buFont typeface="Arial" panose="020B0604020202020204" pitchFamily="34" charset="0"/>
              <a:buChar char="•"/>
              <a:defRPr/>
            </a:pPr>
            <a:r>
              <a:rPr lang="en-US" sz="1600" b="0" dirty="0"/>
              <a:t>Second, RARP can provide only the IP address of the computer, but a computer today needs all 4 pieces of information.</a:t>
            </a:r>
          </a:p>
        </p:txBody>
      </p:sp>
      <p:sp>
        <p:nvSpPr>
          <p:cNvPr id="14348" name="Rectangle 2"/>
          <p:cNvSpPr>
            <a:spLocks noChangeArrowheads="1"/>
          </p:cNvSpPr>
          <p:nvPr/>
        </p:nvSpPr>
        <p:spPr bwMode="auto">
          <a:xfrm>
            <a:off x="1228725" y="655638"/>
            <a:ext cx="2405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Previous Protocols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1638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A42B62-D5ED-43C5-91A9-308E44020073}" type="slidenum">
              <a:rPr lang="en-US" b="0" smtClean="0"/>
              <a:pPr/>
              <a:t>5</a:t>
            </a:fld>
            <a:endParaRPr lang="en-US" b="0" smtClean="0"/>
          </a:p>
        </p:txBody>
      </p:sp>
      <p:sp>
        <p:nvSpPr>
          <p:cNvPr id="1638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8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43" name="Rectangle 1"/>
          <p:cNvSpPr>
            <a:spLocks noChangeArrowheads="1"/>
          </p:cNvSpPr>
          <p:nvPr/>
        </p:nvSpPr>
        <p:spPr bwMode="auto">
          <a:xfrm>
            <a:off x="325438" y="1258888"/>
            <a:ext cx="834390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b="0" dirty="0" smtClean="0"/>
              <a:t>Bootstrap Protocol (BOOTP) is the </a:t>
            </a:r>
            <a:r>
              <a:rPr lang="en-US" b="0" dirty="0" err="1" smtClean="0"/>
              <a:t>prerunner</a:t>
            </a:r>
            <a:r>
              <a:rPr lang="en-US" b="0" dirty="0" smtClean="0"/>
              <a:t> of DHCP. </a:t>
            </a:r>
          </a:p>
          <a:p>
            <a:pPr algn="just">
              <a:defRPr/>
            </a:pPr>
            <a:endParaRPr lang="en-US" b="0" dirty="0" smtClean="0"/>
          </a:p>
          <a:p>
            <a:pPr algn="just">
              <a:defRPr/>
            </a:pPr>
            <a:r>
              <a:rPr lang="en-US" b="0" dirty="0" smtClean="0"/>
              <a:t>It is a client/server protocol designed to overcome the 2 deficiencies of RARP protocol. </a:t>
            </a:r>
          </a:p>
          <a:p>
            <a:pPr algn="just">
              <a:defRPr/>
            </a:pPr>
            <a:endParaRPr lang="en-US" b="0" dirty="0" smtClean="0"/>
          </a:p>
          <a:p>
            <a:pPr marL="285750" indent="-285750" algn="just">
              <a:buFont typeface="Arial" panose="020B0604020202020204" pitchFamily="34" charset="0"/>
              <a:buChar char="•"/>
              <a:defRPr/>
            </a:pPr>
            <a:r>
              <a:rPr lang="en-US" sz="1600" b="0" dirty="0" smtClean="0"/>
              <a:t>First, since it is a client/server program, the BOOTP server can be anywhere in the Internet. </a:t>
            </a:r>
          </a:p>
          <a:p>
            <a:pPr marL="285750" indent="-285750" algn="just">
              <a:buFont typeface="Arial" panose="020B0604020202020204" pitchFamily="34" charset="0"/>
              <a:buChar char="•"/>
              <a:defRPr/>
            </a:pPr>
            <a:r>
              <a:rPr lang="en-US" sz="1600" b="0" dirty="0" smtClean="0"/>
              <a:t>Second, it can provide all pieces of information we mentioned above, including the IP address. </a:t>
            </a:r>
          </a:p>
          <a:p>
            <a:pPr algn="just">
              <a:defRPr/>
            </a:pPr>
            <a:endParaRPr lang="en-US" sz="1600" b="0" dirty="0" smtClean="0"/>
          </a:p>
          <a:p>
            <a:pPr algn="just">
              <a:defRPr/>
            </a:pPr>
            <a:endParaRPr lang="en-US" sz="1600" b="0" dirty="0" smtClean="0"/>
          </a:p>
          <a:p>
            <a:pPr algn="just">
              <a:defRPr/>
            </a:pPr>
            <a:endParaRPr lang="en-US" sz="1600" b="0" dirty="0" smtClean="0"/>
          </a:p>
          <a:p>
            <a:pPr algn="just">
              <a:defRPr/>
            </a:pPr>
            <a:r>
              <a:rPr lang="en-US" sz="1600" b="0" dirty="0" smtClean="0"/>
              <a:t>BOOTP, however, is a </a:t>
            </a:r>
            <a:r>
              <a:rPr lang="en-US" sz="1600" b="0" dirty="0" smtClean="0">
                <a:solidFill>
                  <a:srgbClr val="FF0000"/>
                </a:solidFill>
              </a:rPr>
              <a:t>static configuration protocol</a:t>
            </a:r>
            <a:r>
              <a:rPr lang="en-US" sz="1600" b="0" dirty="0" smtClean="0"/>
              <a:t>.</a:t>
            </a:r>
          </a:p>
          <a:p>
            <a:pPr algn="just">
              <a:defRPr/>
            </a:pPr>
            <a:endParaRPr lang="en-US" sz="1600" b="0" dirty="0" smtClean="0"/>
          </a:p>
          <a:p>
            <a:pPr marL="285750" indent="-285750" algn="just">
              <a:buFont typeface="Arial" panose="020B0604020202020204" pitchFamily="34" charset="0"/>
              <a:buChar char="•"/>
              <a:defRPr/>
            </a:pPr>
            <a:r>
              <a:rPr lang="en-US" sz="1600" b="0" dirty="0" smtClean="0"/>
              <a:t>When a client requests its IP address, the BOOTP server consults a table that matches the physical address of the client with its IP address. </a:t>
            </a:r>
          </a:p>
          <a:p>
            <a:pPr marL="285750" indent="-285750" algn="just">
              <a:buFont typeface="Arial" panose="020B0604020202020204" pitchFamily="34" charset="0"/>
              <a:buChar char="•"/>
              <a:defRPr/>
            </a:pPr>
            <a:endParaRPr lang="en-US" sz="1600" b="0" dirty="0" smtClean="0"/>
          </a:p>
          <a:p>
            <a:pPr marL="285750" indent="-285750" algn="just">
              <a:buFont typeface="Arial" panose="020B0604020202020204" pitchFamily="34" charset="0"/>
              <a:buChar char="•"/>
              <a:defRPr/>
            </a:pPr>
            <a:r>
              <a:rPr lang="en-US" sz="1600" b="0" dirty="0"/>
              <a:t>B</a:t>
            </a:r>
            <a:r>
              <a:rPr lang="en-US" sz="1600" b="0" dirty="0" smtClean="0"/>
              <a:t>inding between physical address and the IP address of the client already exists. </a:t>
            </a:r>
          </a:p>
        </p:txBody>
      </p:sp>
      <p:sp>
        <p:nvSpPr>
          <p:cNvPr id="16396" name="Rectangle 2"/>
          <p:cNvSpPr>
            <a:spLocks noChangeArrowheads="1"/>
          </p:cNvSpPr>
          <p:nvPr/>
        </p:nvSpPr>
        <p:spPr bwMode="auto">
          <a:xfrm>
            <a:off x="1347788" y="703263"/>
            <a:ext cx="903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1600"/>
              <a:t>BOOTP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184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FDACC34-2F05-46DD-B3DB-BD081F978306}" type="slidenum">
              <a:rPr lang="en-US" b="0" smtClean="0"/>
              <a:pPr/>
              <a:t>6</a:t>
            </a:fld>
            <a:endParaRPr lang="en-US" b="0" smtClean="0"/>
          </a:p>
        </p:txBody>
      </p:sp>
      <p:sp>
        <p:nvSpPr>
          <p:cNvPr id="184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4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91" name="Rectangle 1"/>
          <p:cNvSpPr>
            <a:spLocks noChangeArrowheads="1"/>
          </p:cNvSpPr>
          <p:nvPr/>
        </p:nvSpPr>
        <p:spPr bwMode="auto">
          <a:xfrm>
            <a:off x="366713" y="1166813"/>
            <a:ext cx="8091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b="0" dirty="0" smtClean="0"/>
              <a:t>There are situations where we need a dynamic configuration protocol. </a:t>
            </a:r>
          </a:p>
          <a:p>
            <a:pPr algn="just">
              <a:defRPr/>
            </a:pPr>
            <a:endParaRPr lang="en-US" b="0" dirty="0" smtClean="0"/>
          </a:p>
          <a:p>
            <a:pPr marL="285750" indent="-285750" algn="just">
              <a:buFont typeface="Arial" panose="020B0604020202020204" pitchFamily="34" charset="0"/>
              <a:buChar char="•"/>
              <a:defRPr/>
            </a:pPr>
            <a:r>
              <a:rPr lang="en-US" b="0" dirty="0" smtClean="0"/>
              <a:t>When a host moves from one physical network to another, its physical address changes. </a:t>
            </a:r>
          </a:p>
          <a:p>
            <a:pPr marL="285750" indent="-285750" algn="just">
              <a:buFont typeface="Arial" panose="020B0604020202020204" pitchFamily="34" charset="0"/>
              <a:buChar char="•"/>
              <a:defRPr/>
            </a:pPr>
            <a:endParaRPr lang="en-US" b="0" dirty="0" smtClean="0"/>
          </a:p>
          <a:p>
            <a:pPr marL="285750" indent="-285750" algn="just">
              <a:buFont typeface="Arial" panose="020B0604020202020204" pitchFamily="34" charset="0"/>
              <a:buChar char="•"/>
              <a:defRPr/>
            </a:pPr>
            <a:r>
              <a:rPr lang="en-US" b="0" dirty="0" smtClean="0"/>
              <a:t>There are occasions when a host wants a temporary IP address to be used for a period of time. </a:t>
            </a:r>
          </a:p>
          <a:p>
            <a:pPr algn="just">
              <a:defRPr/>
            </a:pPr>
            <a:endParaRPr lang="en-US" b="0" dirty="0" smtClean="0"/>
          </a:p>
          <a:p>
            <a:pPr algn="just">
              <a:defRPr/>
            </a:pPr>
            <a:endParaRPr lang="en-US" b="0" dirty="0" smtClean="0"/>
          </a:p>
          <a:p>
            <a:pPr algn="just">
              <a:defRPr/>
            </a:pPr>
            <a:r>
              <a:rPr lang="en-US" b="0" dirty="0" smtClean="0"/>
              <a:t>DHCP has been devised to handle these shortcomings.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2048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4314E8-037D-4692-BC64-D03A3720C0A5}" type="slidenum">
              <a:rPr lang="en-US" b="0" smtClean="0"/>
              <a:pPr/>
              <a:t>7</a:t>
            </a:fld>
            <a:endParaRPr lang="en-US" b="0" smtClean="0"/>
          </a:p>
        </p:txBody>
      </p:sp>
      <p:sp>
        <p:nvSpPr>
          <p:cNvPr id="204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91" name="Rectangle 1"/>
          <p:cNvSpPr>
            <a:spLocks noChangeArrowheads="1"/>
          </p:cNvSpPr>
          <p:nvPr/>
        </p:nvSpPr>
        <p:spPr bwMode="auto">
          <a:xfrm>
            <a:off x="442913" y="1304925"/>
            <a:ext cx="83200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The Dynamic Host Configuration Protocol (DHCP) is a client/server protocol designed to provide the four pieces of information for a diskless computer or a computer that is booted for the first time. </a:t>
            </a:r>
          </a:p>
        </p:txBody>
      </p:sp>
      <p:sp>
        <p:nvSpPr>
          <p:cNvPr id="20492" name="Rectangle 2"/>
          <p:cNvSpPr>
            <a:spLocks noChangeArrowheads="1"/>
          </p:cNvSpPr>
          <p:nvPr/>
        </p:nvSpPr>
        <p:spPr bwMode="auto">
          <a:xfrm>
            <a:off x="1309688" y="635000"/>
            <a:ext cx="841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DHCP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2253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4258A1B-F88B-462A-88C4-0B69E81EED43}" type="slidenum">
              <a:rPr lang="en-US" b="0" smtClean="0"/>
              <a:pPr/>
              <a:t>8</a:t>
            </a:fld>
            <a:endParaRPr lang="en-US" b="0" smtClean="0"/>
          </a:p>
        </p:txBody>
      </p:sp>
      <p:sp>
        <p:nvSpPr>
          <p:cNvPr id="54886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anose="02020603050405020304" pitchFamily="18" charset="0"/>
            </a:endParaRPr>
          </a:p>
        </p:txBody>
      </p:sp>
      <p:sp>
        <p:nvSpPr>
          <p:cNvPr id="22533" name="Text Box 3"/>
          <p:cNvSpPr txBox="1">
            <a:spLocks noChangeArrowheads="1"/>
          </p:cNvSpPr>
          <p:nvPr/>
        </p:nvSpPr>
        <p:spPr bwMode="auto">
          <a:xfrm>
            <a:off x="228600" y="355600"/>
            <a:ext cx="54387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3600">
                <a:solidFill>
                  <a:schemeClr val="bg1"/>
                </a:solidFill>
                <a:latin typeface="Times" panose="02020603050405020304" pitchFamily="18" charset="0"/>
              </a:rPr>
              <a:t>18-2  DHCP OPERATION</a:t>
            </a:r>
          </a:p>
        </p:txBody>
      </p:sp>
      <p:sp>
        <p:nvSpPr>
          <p:cNvPr id="2253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48869" name="Rectangle 5"/>
          <p:cNvSpPr>
            <a:spLocks noChangeArrowheads="1"/>
          </p:cNvSpPr>
          <p:nvPr/>
        </p:nvSpPr>
        <p:spPr bwMode="auto">
          <a:xfrm>
            <a:off x="381000" y="1524000"/>
            <a:ext cx="8534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sz="2000" b="0" dirty="0">
                <a:latin typeface="+mn-lt"/>
              </a:rPr>
              <a:t>The DHCP client and server can either be on the same network or on different networks.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mtClean="0"/>
              <a:t>TCP/IP Protocol Suite</a:t>
            </a:r>
          </a:p>
        </p:txBody>
      </p:sp>
      <p:sp>
        <p:nvSpPr>
          <p:cNvPr id="2457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DECC151-A090-4555-998E-4ED13FA3316B}" type="slidenum">
              <a:rPr lang="en-US" b="0" smtClean="0"/>
              <a:pPr/>
              <a:t>9</a:t>
            </a:fld>
            <a:endParaRPr lang="en-US" b="0" smtClean="0"/>
          </a:p>
        </p:txBody>
      </p:sp>
      <p:sp>
        <p:nvSpPr>
          <p:cNvPr id="24580"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50916" name="Rectangle 4"/>
          <p:cNvSpPr>
            <a:spLocks noChangeArrowheads="1"/>
          </p:cNvSpPr>
          <p:nvPr/>
        </p:nvSpPr>
        <p:spPr bwMode="auto">
          <a:xfrm>
            <a:off x="304800" y="989013"/>
            <a:ext cx="83820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Same Network</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Different Networks</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UDP Ports</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Using TFTP</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Error Control</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Packet Format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50916"/>
                                        </p:tgtEl>
                                        <p:attrNameLst>
                                          <p:attrName>style.visibility</p:attrName>
                                        </p:attrNameLst>
                                      </p:cBhvr>
                                      <p:to>
                                        <p:strVal val="visible"/>
                                      </p:to>
                                    </p:set>
                                    <p:animEffect transition="in" filter="wipe(up)">
                                      <p:cBhvr>
                                        <p:cTn id="7" dur="10"/>
                                        <p:tgtEl>
                                          <p:spTgt spid="550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6"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3"/>
  <p:tag name="MMPROD_UIDATA" val="&lt;database version=&quot;6.0&quot;&gt;&lt;object type=&quot;1&quot; unique_id=&quot;10001&quot;&gt;&lt;object type=&quot;8&quot; unique_id=&quot;11229&quot;&gt;&lt;/object&gt;&lt;object type=&quot;2&quot; unique_id=&quot;11230&quot;&gt;&lt;object type=&quot;3&quot; unique_id=&quot;11231&quot;&gt;&lt;property id=&quot;20148&quot; value=&quot;5&quot;/&gt;&lt;property id=&quot;20300&quot; value=&quot;Slide 1&quot;/&gt;&lt;property id=&quot;20307&quot; value=&quot;549&quot;/&gt;&lt;/object&gt;&lt;object type=&quot;3&quot; unique_id=&quot;11232&quot;&gt;&lt;property id=&quot;20148&quot; value=&quot;5&quot;/&gt;&lt;property id=&quot;20300&quot; value=&quot;Slide 2 - &amp;quot;OBJECTIVES:&amp;quot;&quot;/&gt;&lt;property id=&quot;20307&quot; value=&quot;550&quot;/&gt;&lt;/object&gt;&lt;object type=&quot;3&quot; unique_id=&quot;11233&quot;&gt;&lt;property id=&quot;20148&quot; value=&quot;5&quot;/&gt;&lt;property id=&quot;20300&quot; value=&quot;Slide 3&quot;/&gt;&lt;property id=&quot;20307&quot; value=&quot;551&quot;/&gt;&lt;/object&gt;&lt;object type=&quot;3&quot; unique_id=&quot;11234&quot;&gt;&lt;property id=&quot;20148&quot; value=&quot;5&quot;/&gt;&lt;property id=&quot;20300&quot; value=&quot;Slide 4&quot;/&gt;&lt;property id=&quot;20307&quot; value=&quot;552&quot;/&gt;&lt;/object&gt;&lt;object type=&quot;3&quot; unique_id=&quot;11235&quot;&gt;&lt;property id=&quot;20148&quot; value=&quot;5&quot;/&gt;&lt;property id=&quot;20300&quot; value=&quot;Slide 5&quot;/&gt;&lt;property id=&quot;20307&quot; value=&quot;553&quot;/&gt;&lt;/object&gt;&lt;object type=&quot;3&quot; unique_id=&quot;11236&quot;&gt;&lt;property id=&quot;20148&quot; value=&quot;5&quot;/&gt;&lt;property id=&quot;20300&quot; value=&quot;Slide 6&quot;/&gt;&lt;property id=&quot;20307&quot; value=&quot;557&quot;/&gt;&lt;/object&gt;&lt;object type=&quot;3&quot; unique_id=&quot;11237&quot;&gt;&lt;property id=&quot;20148&quot; value=&quot;5&quot;/&gt;&lt;property id=&quot;20300&quot; value=&quot;Slide 7&quot;/&gt;&lt;property id=&quot;20307&quot; value=&quot;558&quot;/&gt;&lt;/object&gt;&lt;object type=&quot;3&quot; unique_id=&quot;11238&quot;&gt;&lt;property id=&quot;20148&quot; value=&quot;5&quot;/&gt;&lt;property id=&quot;20300&quot; value=&quot;Slide 8&quot;/&gt;&lt;property id=&quot;20307&quot; value=&quot;529&quot;/&gt;&lt;/object&gt;&lt;object type=&quot;3&quot; unique_id=&quot;11239&quot;&gt;&lt;property id=&quot;20148&quot; value=&quot;5&quot;/&gt;&lt;property id=&quot;20300&quot; value=&quot;Slide 9&quot;/&gt;&lt;property id=&quot;20307&quot; value=&quot;541&quot;/&gt;&lt;/object&gt;&lt;object type=&quot;3&quot; unique_id=&quot;11240&quot;&gt;&lt;property id=&quot;20148&quot; value=&quot;5&quot;/&gt;&lt;property id=&quot;20300&quot; value=&quot;Slide 10&quot;/&gt;&lt;property id=&quot;20307&quot; value=&quot;542&quot;/&gt;&lt;/object&gt;&lt;object type=&quot;3&quot; unique_id=&quot;11241&quot;&gt;&lt;property id=&quot;20148&quot; value=&quot;5&quot;/&gt;&lt;property id=&quot;20300&quot; value=&quot;Slide 11&quot;/&gt;&lt;property id=&quot;20307&quot; value=&quot;543&quot;/&gt;&lt;/object&gt;&lt;object type=&quot;3&quot; unique_id=&quot;11242&quot;&gt;&lt;property id=&quot;20148&quot; value=&quot;5&quot;/&gt;&lt;property id=&quot;20300&quot; value=&quot;Slide 12&quot;/&gt;&lt;property id=&quot;20307&quot; value=&quot;544&quot;/&gt;&lt;/object&gt;&lt;object type=&quot;3&quot; unique_id=&quot;11243&quot;&gt;&lt;property id=&quot;20148&quot; value=&quot;5&quot;/&gt;&lt;property id=&quot;20300&quot; value=&quot;Slide 13&quot;/&gt;&lt;property id=&quot;20307&quot; value=&quot;545&quot;/&gt;&lt;/object&gt;&lt;object type=&quot;3&quot; unique_id=&quot;11244&quot;&gt;&lt;property id=&quot;20148&quot; value=&quot;5&quot;/&gt;&lt;property id=&quot;20300&quot; value=&quot;Slide 14&quot;/&gt;&lt;property id=&quot;20307&quot; value=&quot;559&quot;/&gt;&lt;/object&gt;&lt;object type=&quot;3&quot; unique_id=&quot;11245&quot;&gt;&lt;property id=&quot;20148&quot; value=&quot;5&quot;/&gt;&lt;property id=&quot;20300&quot; value=&quot;Slide 15&quot;/&gt;&lt;property id=&quot;20307&quot; value=&quot;560&quot;/&gt;&lt;/object&gt;&lt;object type=&quot;3&quot; unique_id=&quot;11246&quot;&gt;&lt;property id=&quot;20148&quot; value=&quot;5&quot;/&gt;&lt;property id=&quot;20300&quot; value=&quot;Slide 16&quot;/&gt;&lt;property id=&quot;20307&quot; value=&quot;561&quot;/&gt;&lt;/object&gt;&lt;object type=&quot;3&quot; unique_id=&quot;11247&quot;&gt;&lt;property id=&quot;20148&quot; value=&quot;5&quot;/&gt;&lt;property id=&quot;20300&quot; value=&quot;Slide 17&quot;/&gt;&lt;property id=&quot;20307&quot; value=&quot;546&quot;/&gt;&lt;/object&gt;&lt;object type=&quot;3&quot; unique_id=&quot;11248&quot;&gt;&lt;property id=&quot;20148&quot; value=&quot;5&quot;/&gt;&lt;property id=&quot;20300&quot; value=&quot;Slide 18&quot;/&gt;&lt;property id=&quot;20307&quot; value=&quot;547&quot;/&gt;&lt;/object&gt;&lt;object type=&quot;3&quot; unique_id=&quot;11249&quot;&gt;&lt;property id=&quot;20148&quot; value=&quot;5&quot;/&gt;&lt;property id=&quot;20300&quot; value=&quot;Slide 19&quot;/&gt;&lt;property id=&quot;20307&quot; value=&quot;548&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53C58BFDFFAA46A54C293E8D9A3BE6" ma:contentTypeVersion="2" ma:contentTypeDescription="Create a new document." ma:contentTypeScope="" ma:versionID="766b530a2f49b3c6019287e2866beea2">
  <xsd:schema xmlns:xsd="http://www.w3.org/2001/XMLSchema" xmlns:xs="http://www.w3.org/2001/XMLSchema" xmlns:p="http://schemas.microsoft.com/office/2006/metadata/properties" xmlns:ns2="8914b806-2485-4528-af90-bba4acb2d4bf" targetNamespace="http://schemas.microsoft.com/office/2006/metadata/properties" ma:root="true" ma:fieldsID="2db8ade863812cb6e794e182f5664ce2" ns2:_="">
    <xsd:import namespace="8914b806-2485-4528-af90-bba4acb2d4b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14b806-2485-4528-af90-bba4acb2d4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ACBB75-8010-4844-B008-2BD8951D75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6828E03-D873-4D62-8F6C-16BD43CDD09C}">
  <ds:schemaRefs>
    <ds:schemaRef ds:uri="http://schemas.microsoft.com/sharepoint/v3/contenttype/forms"/>
  </ds:schemaRefs>
</ds:datastoreItem>
</file>

<file path=customXml/itemProps3.xml><?xml version="1.0" encoding="utf-8"?>
<ds:datastoreItem xmlns:ds="http://schemas.openxmlformats.org/officeDocument/2006/customXml" ds:itemID="{DED7AA19-5433-40BC-9616-44EAF96BF510}"/>
</file>

<file path=docProps/app.xml><?xml version="1.0" encoding="utf-8"?>
<Properties xmlns="http://schemas.openxmlformats.org/officeDocument/2006/extended-properties" xmlns:vt="http://schemas.openxmlformats.org/officeDocument/2006/docPropsVTypes">
  <Template/>
  <TotalTime>5568</TotalTime>
  <Words>3075</Words>
  <Application>Microsoft Office PowerPoint</Application>
  <PresentationFormat>On-screen Show (4:3)</PresentationFormat>
  <Paragraphs>354</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McGrawHill-Italic</vt:lpstr>
      <vt:lpstr>Tahoma</vt:lpstr>
      <vt:lpstr>Times</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Adesh N D [MAHE-MIT]</cp:lastModifiedBy>
  <cp:revision>216</cp:revision>
  <dcterms:created xsi:type="dcterms:W3CDTF">2000-01-15T04:50:39Z</dcterms:created>
  <dcterms:modified xsi:type="dcterms:W3CDTF">2023-05-01T19:21:12Z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0x0101006053C58BFDFFAA46A54C293E8D9A3BE6</vt:lpwstr>
  </property>
</Properties>
</file>