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3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1.xml" ContentType="application/vnd.openxmlformats-officedocument.presentationml.slide+xml"/>
  <Override PartName="/ppt/slides/slide57.xml" ContentType="application/vnd.openxmlformats-officedocument.presentationml.slide+xml"/>
  <Override PartName="/ppt/slides/slide55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6.xml" ContentType="application/vnd.openxmlformats-officedocument.presentationml.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5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72.xml" ContentType="application/vnd.openxmlformats-officedocument.presentationml.notesSlide+xml"/>
  <Override PartName="/ppt/notesSlides/notesSlide63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6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4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68.xml" ContentType="application/vnd.openxmlformats-officedocument.presentationml.notesSlide+xml"/>
  <Override PartName="/ppt/notesSlides/notesSlide67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66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65.xml" ContentType="application/vnd.openxmlformats-officedocument.presentationml.notesSlide+xml"/>
  <Override PartName="/ppt/notesSlides/notesSlide70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60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55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tags/tag1.xml" ContentType="application/vnd.openxmlformats-officedocument.presentationml.tag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75"/>
  </p:notesMasterIdLst>
  <p:sldIdLst>
    <p:sldId id="607" r:id="rId2"/>
    <p:sldId id="610" r:id="rId3"/>
    <p:sldId id="578" r:id="rId4"/>
    <p:sldId id="647" r:id="rId5"/>
    <p:sldId id="646" r:id="rId6"/>
    <p:sldId id="649" r:id="rId7"/>
    <p:sldId id="615" r:id="rId8"/>
    <p:sldId id="616" r:id="rId9"/>
    <p:sldId id="650" r:id="rId10"/>
    <p:sldId id="651" r:id="rId11"/>
    <p:sldId id="652" r:id="rId12"/>
    <p:sldId id="653" r:id="rId13"/>
    <p:sldId id="579" r:id="rId14"/>
    <p:sldId id="654" r:id="rId15"/>
    <p:sldId id="580" r:id="rId16"/>
    <p:sldId id="655" r:id="rId17"/>
    <p:sldId id="656" r:id="rId18"/>
    <p:sldId id="657" r:id="rId19"/>
    <p:sldId id="582" r:id="rId20"/>
    <p:sldId id="583" r:id="rId21"/>
    <p:sldId id="659" r:id="rId22"/>
    <p:sldId id="660" r:id="rId23"/>
    <p:sldId id="584" r:id="rId24"/>
    <p:sldId id="661" r:id="rId25"/>
    <p:sldId id="663" r:id="rId26"/>
    <p:sldId id="664" r:id="rId27"/>
    <p:sldId id="635" r:id="rId28"/>
    <p:sldId id="617" r:id="rId29"/>
    <p:sldId id="586" r:id="rId30"/>
    <p:sldId id="696" r:id="rId31"/>
    <p:sldId id="587" r:id="rId32"/>
    <p:sldId id="588" r:id="rId33"/>
    <p:sldId id="670" r:id="rId34"/>
    <p:sldId id="671" r:id="rId35"/>
    <p:sldId id="619" r:id="rId36"/>
    <p:sldId id="620" r:id="rId37"/>
    <p:sldId id="589" r:id="rId38"/>
    <p:sldId id="673" r:id="rId39"/>
    <p:sldId id="674" r:id="rId40"/>
    <p:sldId id="675" r:id="rId41"/>
    <p:sldId id="672" r:id="rId42"/>
    <p:sldId id="676" r:id="rId43"/>
    <p:sldId id="590" r:id="rId44"/>
    <p:sldId id="677" r:id="rId45"/>
    <p:sldId id="679" r:id="rId46"/>
    <p:sldId id="621" r:id="rId47"/>
    <p:sldId id="591" r:id="rId48"/>
    <p:sldId id="592" r:id="rId49"/>
    <p:sldId id="593" r:id="rId50"/>
    <p:sldId id="680" r:id="rId51"/>
    <p:sldId id="682" r:id="rId52"/>
    <p:sldId id="683" r:id="rId53"/>
    <p:sldId id="623" r:id="rId54"/>
    <p:sldId id="594" r:id="rId55"/>
    <p:sldId id="684" r:id="rId56"/>
    <p:sldId id="685" r:id="rId57"/>
    <p:sldId id="596" r:id="rId58"/>
    <p:sldId id="686" r:id="rId59"/>
    <p:sldId id="687" r:id="rId60"/>
    <p:sldId id="625" r:id="rId61"/>
    <p:sldId id="597" r:id="rId62"/>
    <p:sldId id="640" r:id="rId63"/>
    <p:sldId id="698" r:id="rId64"/>
    <p:sldId id="688" r:id="rId65"/>
    <p:sldId id="643" r:id="rId66"/>
    <p:sldId id="689" r:id="rId67"/>
    <p:sldId id="641" r:id="rId68"/>
    <p:sldId id="600" r:id="rId69"/>
    <p:sldId id="644" r:id="rId70"/>
    <p:sldId id="601" r:id="rId71"/>
    <p:sldId id="690" r:id="rId72"/>
    <p:sldId id="642" r:id="rId73"/>
    <p:sldId id="627" r:id="rId74"/>
  </p:sldIdLst>
  <p:sldSz cx="9144000" cy="6858000" type="screen4x3"/>
  <p:notesSz cx="6858000" cy="9144000"/>
  <p:custDataLst>
    <p:tags r:id="rId7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CC00"/>
    <a:srgbClr val="996633"/>
    <a:srgbClr val="6666FF"/>
    <a:srgbClr val="3366FF"/>
    <a:srgbClr val="CCFF99"/>
    <a:srgbClr val="6AF4A5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1" autoAdjust="0"/>
    <p:restoredTop sz="94707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customXml" Target="../customXml/item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83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60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60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fld id="{4EA698BB-FF4B-43D9-AA78-267FDAA16E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424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B8438C-BB9F-4F1E-97C5-AA4A4259FBD8}" type="slidenum">
              <a:rPr lang="en-US"/>
              <a:pPr/>
              <a:t>1</a:t>
            </a:fld>
            <a:endParaRPr lang="en-US"/>
          </a:p>
        </p:txBody>
      </p:sp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28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F4C077-51B9-4249-88D0-CF87179433D5}" type="slidenum">
              <a:rPr lang="en-US"/>
              <a:pPr/>
              <a:t>10</a:t>
            </a:fld>
            <a:endParaRPr lang="en-US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04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F4C077-51B9-4249-88D0-CF87179433D5}" type="slidenum">
              <a:rPr lang="en-US"/>
              <a:pPr/>
              <a:t>11</a:t>
            </a:fld>
            <a:endParaRPr lang="en-US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91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F4C077-51B9-4249-88D0-CF87179433D5}" type="slidenum">
              <a:rPr lang="en-US"/>
              <a:pPr/>
              <a:t>12</a:t>
            </a:fld>
            <a:endParaRPr lang="en-US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79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C47E01-054C-4DF9-A322-D929300DD309}" type="slidenum">
              <a:rPr lang="en-US"/>
              <a:pPr/>
              <a:t>13</a:t>
            </a:fld>
            <a:endParaRPr lang="en-US"/>
          </a:p>
        </p:txBody>
      </p:sp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53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F4C077-51B9-4249-88D0-CF87179433D5}" type="slidenum">
              <a:rPr lang="en-US"/>
              <a:pPr/>
              <a:t>14</a:t>
            </a:fld>
            <a:endParaRPr lang="en-US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5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ED3094-B633-4C5E-97B6-AA370442FA7F}" type="slidenum">
              <a:rPr lang="en-US"/>
              <a:pPr/>
              <a:t>15</a:t>
            </a:fld>
            <a:endParaRPr lang="en-US"/>
          </a:p>
        </p:txBody>
      </p:sp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29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F4C077-51B9-4249-88D0-CF87179433D5}" type="slidenum">
              <a:rPr lang="en-US"/>
              <a:pPr/>
              <a:t>16</a:t>
            </a:fld>
            <a:endParaRPr lang="en-US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10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F4C077-51B9-4249-88D0-CF87179433D5}" type="slidenum">
              <a:rPr lang="en-US"/>
              <a:pPr/>
              <a:t>17</a:t>
            </a:fld>
            <a:endParaRPr lang="en-US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11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D31D57-6BC3-485C-AA44-B77235BA77B6}" type="slidenum">
              <a:rPr lang="en-US"/>
              <a:pPr/>
              <a:t>18</a:t>
            </a:fld>
            <a:endParaRPr lang="en-US"/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914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603CB4-13B3-46B6-A0AE-5A5D707BC9BB}" type="slidenum">
              <a:rPr lang="en-US"/>
              <a:pPr/>
              <a:t>19</a:t>
            </a:fld>
            <a:endParaRPr lang="en-US"/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44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215C4-E5B4-49D5-B7D1-C29C5A297F0A}" type="slidenum">
              <a:rPr lang="en-US"/>
              <a:pPr/>
              <a:t>2</a:t>
            </a:fld>
            <a:endParaRPr lang="en-US"/>
          </a:p>
        </p:txBody>
      </p:sp>
      <p:sp>
        <p:nvSpPr>
          <p:cNvPr id="65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23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7C694C-EC1B-4E4B-B9B0-AED7CC8E60E8}" type="slidenum">
              <a:rPr lang="en-US"/>
              <a:pPr/>
              <a:t>20</a:t>
            </a:fld>
            <a:endParaRPr lang="en-US"/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5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7C694C-EC1B-4E4B-B9B0-AED7CC8E60E8}" type="slidenum">
              <a:rPr lang="en-US"/>
              <a:pPr/>
              <a:t>21</a:t>
            </a:fld>
            <a:endParaRPr lang="en-US"/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283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7C694C-EC1B-4E4B-B9B0-AED7CC8E60E8}" type="slidenum">
              <a:rPr lang="en-US"/>
              <a:pPr/>
              <a:t>22</a:t>
            </a:fld>
            <a:endParaRPr lang="en-US"/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925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26D13B-1067-416C-9B90-66BB658AB7F4}" type="slidenum">
              <a:rPr lang="en-US"/>
              <a:pPr/>
              <a:t>23</a:t>
            </a:fld>
            <a:endParaRPr lang="en-US"/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90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26D13B-1067-416C-9B90-66BB658AB7F4}" type="slidenum">
              <a:rPr lang="en-US"/>
              <a:pPr/>
              <a:t>24</a:t>
            </a:fld>
            <a:endParaRPr lang="en-US"/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969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26D13B-1067-416C-9B90-66BB658AB7F4}" type="slidenum">
              <a:rPr lang="en-US"/>
              <a:pPr/>
              <a:t>25</a:t>
            </a:fld>
            <a:endParaRPr lang="en-US"/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885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26D13B-1067-416C-9B90-66BB658AB7F4}" type="slidenum">
              <a:rPr lang="en-US"/>
              <a:pPr/>
              <a:t>26</a:t>
            </a:fld>
            <a:endParaRPr lang="en-US"/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349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30D6F2-A4F1-4155-82C6-CADBC4292D5C}" type="slidenum">
              <a:rPr lang="en-US"/>
              <a:pPr/>
              <a:t>27</a:t>
            </a:fld>
            <a:endParaRPr lang="en-US"/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785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393C09-ADFC-427E-9BC6-B58E90C278C9}" type="slidenum">
              <a:rPr lang="en-US"/>
              <a:pPr/>
              <a:t>28</a:t>
            </a:fld>
            <a:endParaRPr lang="en-US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749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D23D88-8C2A-4622-93E6-07BC58872499}" type="slidenum">
              <a:rPr lang="en-US"/>
              <a:pPr/>
              <a:t>29</a:t>
            </a:fld>
            <a:endParaRPr lang="en-US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27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F4C077-51B9-4249-88D0-CF87179433D5}" type="slidenum">
              <a:rPr lang="en-US"/>
              <a:pPr/>
              <a:t>3</a:t>
            </a:fld>
            <a:endParaRPr lang="en-US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907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D23D88-8C2A-4622-93E6-07BC58872499}" type="slidenum">
              <a:rPr lang="en-US"/>
              <a:pPr/>
              <a:t>30</a:t>
            </a:fld>
            <a:endParaRPr lang="en-US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066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B4E129-EC89-423F-8D30-59843DE9B122}" type="slidenum">
              <a:rPr lang="en-US"/>
              <a:pPr/>
              <a:t>31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67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DD255D-ADA5-4484-B4B1-6CBD5EFAACC7}" type="slidenum">
              <a:rPr lang="en-US"/>
              <a:pPr/>
              <a:t>32</a:t>
            </a:fld>
            <a:endParaRPr lang="en-US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682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DD255D-ADA5-4484-B4B1-6CBD5EFAACC7}" type="slidenum">
              <a:rPr lang="en-US"/>
              <a:pPr/>
              <a:t>33</a:t>
            </a:fld>
            <a:endParaRPr lang="en-US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079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DD255D-ADA5-4484-B4B1-6CBD5EFAACC7}" type="slidenum">
              <a:rPr lang="en-US"/>
              <a:pPr/>
              <a:t>34</a:t>
            </a:fld>
            <a:endParaRPr lang="en-US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673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522CC8-314B-4DC3-9B56-3888F6F78E92}" type="slidenum">
              <a:rPr lang="en-US"/>
              <a:pPr/>
              <a:t>35</a:t>
            </a:fld>
            <a:endParaRPr lang="en-US"/>
          </a:p>
        </p:txBody>
      </p:sp>
      <p:sp>
        <p:nvSpPr>
          <p:cNvPr id="67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9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381A3-88A6-40DB-B333-1C10126CEB05}" type="slidenum">
              <a:rPr lang="en-US"/>
              <a:pPr/>
              <a:t>36</a:t>
            </a:fld>
            <a:endParaRPr lang="en-US"/>
          </a:p>
        </p:txBody>
      </p:sp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200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D4311-1918-40F0-BF92-BFED5F0D1D8C}" type="slidenum">
              <a:rPr lang="en-US"/>
              <a:pPr/>
              <a:t>37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46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D4311-1918-40F0-BF92-BFED5F0D1D8C}" type="slidenum">
              <a:rPr lang="en-US"/>
              <a:pPr/>
              <a:t>38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679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D4311-1918-40F0-BF92-BFED5F0D1D8C}" type="slidenum">
              <a:rPr lang="en-US"/>
              <a:pPr/>
              <a:t>39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F4C077-51B9-4249-88D0-CF87179433D5}" type="slidenum">
              <a:rPr lang="en-US"/>
              <a:pPr/>
              <a:t>4</a:t>
            </a:fld>
            <a:endParaRPr lang="en-US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710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D4311-1918-40F0-BF92-BFED5F0D1D8C}" type="slidenum">
              <a:rPr lang="en-US"/>
              <a:pPr/>
              <a:t>40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792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D4311-1918-40F0-BF92-BFED5F0D1D8C}" type="slidenum">
              <a:rPr lang="en-US"/>
              <a:pPr/>
              <a:t>41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471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D4311-1918-40F0-BF92-BFED5F0D1D8C}" type="slidenum">
              <a:rPr lang="en-US"/>
              <a:pPr/>
              <a:t>42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18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A5F20E-A18F-4DB3-A49B-4D81A7C6CBD4}" type="slidenum">
              <a:rPr lang="en-US"/>
              <a:pPr/>
              <a:t>43</a:t>
            </a:fld>
            <a:endParaRPr 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766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D4311-1918-40F0-BF92-BFED5F0D1D8C}" type="slidenum">
              <a:rPr lang="en-US"/>
              <a:pPr/>
              <a:t>44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049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D4311-1918-40F0-BF92-BFED5F0D1D8C}" type="slidenum">
              <a:rPr lang="en-US"/>
              <a:pPr/>
              <a:t>45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46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28D8E1-788D-4048-815C-116CE8315232}" type="slidenum">
              <a:rPr lang="en-US"/>
              <a:pPr/>
              <a:t>46</a:t>
            </a:fld>
            <a:endParaRPr lang="en-US"/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73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3B0CD8-8400-45B6-92B8-406CC2733D63}" type="slidenum">
              <a:rPr lang="en-US"/>
              <a:pPr/>
              <a:t>47</a:t>
            </a:fld>
            <a:endParaRPr lang="en-US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058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75332-DBBB-4ECB-B347-28D1249903BA}" type="slidenum">
              <a:rPr lang="en-US"/>
              <a:pPr/>
              <a:t>48</a:t>
            </a:fld>
            <a:endParaRPr 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993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A8B061-A0E3-4631-AC8C-A407E8DFE192}" type="slidenum">
              <a:rPr lang="en-US"/>
              <a:pPr/>
              <a:t>49</a:t>
            </a:fld>
            <a:endParaRPr lang="en-US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17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F4C077-51B9-4249-88D0-CF87179433D5}" type="slidenum">
              <a:rPr lang="en-US"/>
              <a:pPr/>
              <a:t>5</a:t>
            </a:fld>
            <a:endParaRPr lang="en-US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785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75332-DBBB-4ECB-B347-28D1249903BA}" type="slidenum">
              <a:rPr lang="en-US"/>
              <a:pPr/>
              <a:t>50</a:t>
            </a:fld>
            <a:endParaRPr 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598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75332-DBBB-4ECB-B347-28D1249903BA}" type="slidenum">
              <a:rPr lang="en-US"/>
              <a:pPr/>
              <a:t>51</a:t>
            </a:fld>
            <a:endParaRPr 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845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75332-DBBB-4ECB-B347-28D1249903BA}" type="slidenum">
              <a:rPr lang="en-US"/>
              <a:pPr/>
              <a:t>52</a:t>
            </a:fld>
            <a:endParaRPr 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866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BE6539-8489-4B2A-A671-635273070DCC}" type="slidenum">
              <a:rPr lang="en-US"/>
              <a:pPr/>
              <a:t>53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142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89B598-2D28-445F-81C6-BA70F6656AD2}" type="slidenum">
              <a:rPr lang="en-US"/>
              <a:pPr/>
              <a:t>54</a:t>
            </a:fld>
            <a:endParaRPr lang="en-US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752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45D73F-CB75-49FC-BE4C-1ECD4CA658C6}" type="slidenum">
              <a:rPr lang="en-US"/>
              <a:pPr/>
              <a:t>55</a:t>
            </a:fld>
            <a:endParaRPr lang="en-US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190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45D73F-CB75-49FC-BE4C-1ECD4CA658C6}" type="slidenum">
              <a:rPr lang="en-US"/>
              <a:pPr/>
              <a:t>56</a:t>
            </a:fld>
            <a:endParaRPr lang="en-US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361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436BCD-B46D-490E-9740-C005A56491CC}" type="slidenum">
              <a:rPr lang="en-US"/>
              <a:pPr/>
              <a:t>57</a:t>
            </a:fld>
            <a:endParaRPr lang="en-US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379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436BCD-B46D-490E-9740-C005A56491CC}" type="slidenum">
              <a:rPr lang="en-US"/>
              <a:pPr/>
              <a:t>58</a:t>
            </a:fld>
            <a:endParaRPr lang="en-US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076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436BCD-B46D-490E-9740-C005A56491CC}" type="slidenum">
              <a:rPr lang="en-US"/>
              <a:pPr/>
              <a:t>59</a:t>
            </a:fld>
            <a:endParaRPr lang="en-US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05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F4C077-51B9-4249-88D0-CF87179433D5}" type="slidenum">
              <a:rPr lang="en-US"/>
              <a:pPr/>
              <a:t>6</a:t>
            </a:fld>
            <a:endParaRPr lang="en-US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2986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8315C5-CFCC-440E-922F-A9F496B6438F}" type="slidenum">
              <a:rPr lang="en-US"/>
              <a:pPr/>
              <a:t>60</a:t>
            </a:fld>
            <a:endParaRPr lang="en-US"/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4422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14EF4D-DE8C-4E51-ABC8-BC971883D994}" type="slidenum">
              <a:rPr lang="en-US"/>
              <a:pPr/>
              <a:t>61</a:t>
            </a:fld>
            <a:endParaRPr lang="en-US"/>
          </a:p>
        </p:txBody>
      </p:sp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9286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87D5B-5E63-4054-9ECE-66202254320B}" type="slidenum">
              <a:rPr lang="en-US"/>
              <a:pPr/>
              <a:t>62</a:t>
            </a:fld>
            <a:endParaRPr lang="en-US"/>
          </a:p>
        </p:txBody>
      </p:sp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6334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87D5B-5E63-4054-9ECE-66202254320B}" type="slidenum">
              <a:rPr lang="en-US"/>
              <a:pPr/>
              <a:t>63</a:t>
            </a:fld>
            <a:endParaRPr lang="en-US"/>
          </a:p>
        </p:txBody>
      </p:sp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0093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87D5B-5E63-4054-9ECE-66202254320B}" type="slidenum">
              <a:rPr lang="en-US"/>
              <a:pPr/>
              <a:t>64</a:t>
            </a:fld>
            <a:endParaRPr lang="en-US"/>
          </a:p>
        </p:txBody>
      </p:sp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194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2314D7-E955-4A67-9703-F3203E0E8A64}" type="slidenum">
              <a:rPr lang="en-US"/>
              <a:pPr/>
              <a:t>65</a:t>
            </a:fld>
            <a:endParaRPr lang="en-US"/>
          </a:p>
        </p:txBody>
      </p:sp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2771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2314D7-E955-4A67-9703-F3203E0E8A64}" type="slidenum">
              <a:rPr lang="en-US"/>
              <a:pPr/>
              <a:t>66</a:t>
            </a:fld>
            <a:endParaRPr lang="en-US"/>
          </a:p>
        </p:txBody>
      </p:sp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4116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E5F1E-9C1A-4729-B77D-2F3F2AB2D1B1}" type="slidenum">
              <a:rPr lang="en-US"/>
              <a:pPr/>
              <a:t>67</a:t>
            </a:fld>
            <a:endParaRPr lang="en-US"/>
          </a:p>
        </p:txBody>
      </p:sp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2518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55443A-4E8E-4A95-8EB6-871B74EE3E0C}" type="slidenum">
              <a:rPr lang="en-US"/>
              <a:pPr/>
              <a:t>68</a:t>
            </a:fld>
            <a:endParaRPr lang="en-US"/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44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D45FB1-625C-47AF-A5BB-2E265A1CC09D}" type="slidenum">
              <a:rPr lang="en-US"/>
              <a:pPr/>
              <a:t>69</a:t>
            </a:fld>
            <a:endParaRPr lang="en-US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94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F537B0-5815-42A6-828B-F8FD26D04C42}" type="slidenum">
              <a:rPr lang="en-US"/>
              <a:pPr/>
              <a:t>7</a:t>
            </a:fld>
            <a:endParaRPr lang="en-US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0326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AA65B4-3F8D-49FA-8671-879BA2E8251B}" type="slidenum">
              <a:rPr lang="en-US"/>
              <a:pPr/>
              <a:t>70</a:t>
            </a:fld>
            <a:endParaRPr lang="en-US"/>
          </a:p>
        </p:txBody>
      </p:sp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788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D45FB1-625C-47AF-A5BB-2E265A1CC09D}" type="slidenum">
              <a:rPr lang="en-US"/>
              <a:pPr/>
              <a:t>71</a:t>
            </a:fld>
            <a:endParaRPr lang="en-US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2759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34723D-6779-4CF3-823F-0623A9B3B1FF}" type="slidenum">
              <a:rPr lang="en-US"/>
              <a:pPr/>
              <a:t>72</a:t>
            </a:fld>
            <a:endParaRPr 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8277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A42643-85DB-4818-9EE2-8BF30E6A7DAD}" type="slidenum">
              <a:rPr lang="en-US"/>
              <a:pPr/>
              <a:t>73</a:t>
            </a:fld>
            <a:endParaRPr lang="en-US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90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50E63-9BF7-470D-86DF-584829D0FDD1}" type="slidenum">
              <a:rPr lang="en-US"/>
              <a:pPr/>
              <a:t>8</a:t>
            </a:fld>
            <a:endParaRPr 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19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F4C077-51B9-4249-88D0-CF87179433D5}" type="slidenum">
              <a:rPr lang="en-US"/>
              <a:pPr/>
              <a:t>9</a:t>
            </a:fld>
            <a:endParaRPr lang="en-US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1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95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1095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1095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z="1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21096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958A17E-A09A-4E17-AD0B-2C4A2562B59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10961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10962" name="Text Box 18"/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E1D445-31B8-496F-9260-5CBE09B3CF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1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D32C98-A9BE-4D17-BCA5-734E92202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41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6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B299ACE-7B01-43DA-A330-3A0838A311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28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6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71BC46B-52E3-4C56-B6E4-B62880BF55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3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DE62B0-91BF-48DE-90D0-59D88800E3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4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E56052-D8DC-4C0F-BD6C-D6776175BB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16C2C4-5E51-411C-98DD-20F7F05564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4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6A259F-612D-4C8C-A3FB-6D814EE94B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837995-0C59-4277-9804-9E108E25FA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E07EB14-ADA0-4A56-9BA7-39D685C6EE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6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6854EC-97F8-47A2-907B-D568106C08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1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06136B-6F59-4FA7-B35C-2861D7BDEF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7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2099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fld id="{217BE467-C81F-4197-9A27-8A7D7EE4F2A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image" Target="../media/image33.emf"/><Relationship Id="rId3" Type="http://schemas.openxmlformats.org/officeDocument/2006/relationships/image" Target="../media/image23.png"/><Relationship Id="rId7" Type="http://schemas.openxmlformats.org/officeDocument/2006/relationships/image" Target="../media/image27.emf"/><Relationship Id="rId12" Type="http://schemas.openxmlformats.org/officeDocument/2006/relationships/image" Target="../media/image32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11" Type="http://schemas.openxmlformats.org/officeDocument/2006/relationships/image" Target="../media/image31.emf"/><Relationship Id="rId5" Type="http://schemas.openxmlformats.org/officeDocument/2006/relationships/image" Target="../media/image25.emf"/><Relationship Id="rId10" Type="http://schemas.openxmlformats.org/officeDocument/2006/relationships/image" Target="../media/image30.emf"/><Relationship Id="rId4" Type="http://schemas.openxmlformats.org/officeDocument/2006/relationships/image" Target="../media/image24.emf"/><Relationship Id="rId9" Type="http://schemas.openxmlformats.org/officeDocument/2006/relationships/image" Target="../media/image29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44.emf"/><Relationship Id="rId3" Type="http://schemas.openxmlformats.org/officeDocument/2006/relationships/image" Target="../media/image34.png"/><Relationship Id="rId7" Type="http://schemas.openxmlformats.org/officeDocument/2006/relationships/image" Target="../media/image38.emf"/><Relationship Id="rId12" Type="http://schemas.openxmlformats.org/officeDocument/2006/relationships/image" Target="../media/image43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emf"/><Relationship Id="rId11" Type="http://schemas.openxmlformats.org/officeDocument/2006/relationships/image" Target="../media/image42.emf"/><Relationship Id="rId5" Type="http://schemas.openxmlformats.org/officeDocument/2006/relationships/image" Target="../media/image36.emf"/><Relationship Id="rId10" Type="http://schemas.openxmlformats.org/officeDocument/2006/relationships/image" Target="../media/image41.emf"/><Relationship Id="rId4" Type="http://schemas.openxmlformats.org/officeDocument/2006/relationships/image" Target="../media/image35.emf"/><Relationship Id="rId9" Type="http://schemas.openxmlformats.org/officeDocument/2006/relationships/image" Target="../media/image40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A9BD72-7C32-4F43-BF54-98D94EFB214A}" type="slidenum">
              <a:rPr lang="en-US"/>
              <a:pPr/>
              <a:t>1</a:t>
            </a:fld>
            <a:endParaRPr lang="en-US"/>
          </a:p>
        </p:txBody>
      </p:sp>
      <p:sp>
        <p:nvSpPr>
          <p:cNvPr id="647170" name="Text Box 2"/>
          <p:cNvSpPr txBox="1">
            <a:spLocks noChangeArrowheads="1"/>
          </p:cNvSpPr>
          <p:nvPr/>
        </p:nvSpPr>
        <p:spPr bwMode="auto">
          <a:xfrm>
            <a:off x="1714500" y="6604000"/>
            <a:ext cx="565626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33" tIns="51417" rIns="102833" bIns="51417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 b="0">
                <a:latin typeface="Arial" panose="020B0604020202020204" pitchFamily="34" charset="0"/>
              </a:rPr>
              <a:t>Copyright </a:t>
            </a:r>
            <a:r>
              <a:rPr lang="en-US" sz="1000" b="0">
                <a:latin typeface="Arial" panose="020B0604020202020204" pitchFamily="34" charset="0"/>
                <a:cs typeface="Times New Roman" panose="02020603050405020304" pitchFamily="18" charset="0"/>
              </a:rPr>
              <a:t>© </a:t>
            </a:r>
            <a:r>
              <a:rPr lang="en-US" sz="1000" b="0">
                <a:latin typeface="Arial" panose="020B0604020202020204" pitchFamily="34" charset="0"/>
              </a:rPr>
              <a:t>The McGraw-Hill Companies, Inc. Permission required for reproduction or display.</a:t>
            </a:r>
          </a:p>
        </p:txBody>
      </p:sp>
      <p:sp>
        <p:nvSpPr>
          <p:cNvPr id="647174" name="Text Box 6"/>
          <p:cNvSpPr txBox="1">
            <a:spLocks noChangeArrowheads="1"/>
          </p:cNvSpPr>
          <p:nvPr/>
        </p:nvSpPr>
        <p:spPr bwMode="auto">
          <a:xfrm>
            <a:off x="263525" y="2209800"/>
            <a:ext cx="8042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800" dirty="0">
                <a:latin typeface="Times" panose="02020603050405020304" pitchFamily="18" charset="0"/>
              </a:rPr>
              <a:t>Domain </a:t>
            </a:r>
            <a:r>
              <a:rPr lang="en-US" sz="2800" dirty="0" smtClean="0">
                <a:latin typeface="Times" panose="02020603050405020304" pitchFamily="18" charset="0"/>
              </a:rPr>
              <a:t>Name System</a:t>
            </a:r>
            <a:r>
              <a:rPr lang="en-US" sz="2800" dirty="0">
                <a:latin typeface="Times" panose="02020603050405020304" pitchFamily="18" charset="0"/>
              </a:rPr>
              <a:t> </a:t>
            </a:r>
            <a:r>
              <a:rPr lang="en-US" sz="2800" dirty="0" smtClean="0">
                <a:latin typeface="Times" panose="02020603050405020304" pitchFamily="18" charset="0"/>
              </a:rPr>
              <a:t>(DNS</a:t>
            </a:r>
            <a:r>
              <a:rPr lang="en-US" sz="2800" dirty="0">
                <a:latin typeface="Times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83307A-9D95-4A16-9A1F-2F3FFCD1996D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585731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3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5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6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7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106907" y="1514653"/>
            <a:ext cx="88709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dirty="0" smtClean="0"/>
              <a:t>In </a:t>
            </a:r>
            <a:r>
              <a:rPr lang="en-US" b="0" dirty="0"/>
              <a:t>a </a:t>
            </a:r>
            <a:r>
              <a:rPr lang="en-US" dirty="0"/>
              <a:t>hierarchical name space, </a:t>
            </a:r>
            <a:r>
              <a:rPr lang="en-US" b="0" dirty="0"/>
              <a:t>each </a:t>
            </a:r>
            <a:r>
              <a:rPr lang="en-US" b="0" dirty="0">
                <a:solidFill>
                  <a:srgbClr val="FF0000"/>
                </a:solidFill>
              </a:rPr>
              <a:t>name is made of several parts. </a:t>
            </a:r>
            <a:endParaRPr lang="en-US" b="0" dirty="0" smtClean="0">
              <a:solidFill>
                <a:srgbClr val="FF0000"/>
              </a:solidFill>
            </a:endParaRPr>
          </a:p>
          <a:p>
            <a:pPr algn="just"/>
            <a:endParaRPr lang="en-US" b="0" dirty="0"/>
          </a:p>
          <a:p>
            <a:pPr algn="just"/>
            <a:r>
              <a:rPr lang="en-US" b="0" dirty="0" smtClean="0">
                <a:solidFill>
                  <a:srgbClr val="FF0000"/>
                </a:solidFill>
              </a:rPr>
              <a:t>The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rgbClr val="FF0000"/>
                </a:solidFill>
              </a:rPr>
              <a:t>first </a:t>
            </a:r>
            <a:r>
              <a:rPr lang="en-US" b="0" dirty="0">
                <a:solidFill>
                  <a:srgbClr val="FF0000"/>
                </a:solidFill>
              </a:rPr>
              <a:t>part </a:t>
            </a:r>
            <a:r>
              <a:rPr lang="en-US" b="0" dirty="0" smtClean="0">
                <a:solidFill>
                  <a:srgbClr val="FF0000"/>
                </a:solidFill>
              </a:rPr>
              <a:t>can define </a:t>
            </a:r>
            <a:r>
              <a:rPr lang="en-US" b="0" dirty="0">
                <a:solidFill>
                  <a:srgbClr val="FF0000"/>
                </a:solidFill>
              </a:rPr>
              <a:t>the nature of the organization</a:t>
            </a:r>
            <a:r>
              <a:rPr lang="en-US" b="0" dirty="0" smtClean="0">
                <a:solidFill>
                  <a:srgbClr val="FF0000"/>
                </a:solidFill>
              </a:rPr>
              <a:t>,</a:t>
            </a:r>
          </a:p>
          <a:p>
            <a:pPr algn="just"/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>
                <a:solidFill>
                  <a:srgbClr val="FF0000"/>
                </a:solidFill>
              </a:rPr>
              <a:t>the second part can define the name of an </a:t>
            </a:r>
            <a:r>
              <a:rPr lang="en-US" b="0" dirty="0" smtClean="0">
                <a:solidFill>
                  <a:srgbClr val="FF0000"/>
                </a:solidFill>
              </a:rPr>
              <a:t>organization,</a:t>
            </a:r>
          </a:p>
          <a:p>
            <a:pPr algn="just"/>
            <a:r>
              <a:rPr lang="en-US" b="0" dirty="0" smtClean="0">
                <a:solidFill>
                  <a:srgbClr val="FF0000"/>
                </a:solidFill>
              </a:rPr>
              <a:t> the </a:t>
            </a:r>
            <a:r>
              <a:rPr lang="en-US" b="0" dirty="0">
                <a:solidFill>
                  <a:srgbClr val="FF0000"/>
                </a:solidFill>
              </a:rPr>
              <a:t>third part can define departments in the organization, and so on. </a:t>
            </a:r>
            <a:endParaRPr lang="en-US" b="0" dirty="0" smtClean="0">
              <a:solidFill>
                <a:srgbClr val="FF0000"/>
              </a:solidFill>
            </a:endParaRPr>
          </a:p>
          <a:p>
            <a:pPr algn="just"/>
            <a:endParaRPr lang="en-US" b="0" dirty="0" smtClean="0"/>
          </a:p>
          <a:p>
            <a:pPr algn="just"/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Here, the </a:t>
            </a:r>
            <a:r>
              <a:rPr lang="en-US" b="0" dirty="0"/>
              <a:t>authority to assign and control the name spaces can be decentralized. </a:t>
            </a:r>
            <a:endParaRPr lang="en-US" b="0" dirty="0" smtClean="0"/>
          </a:p>
          <a:p>
            <a:pPr algn="just"/>
            <a:endParaRPr lang="en-US" b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dirty="0" smtClean="0"/>
              <a:t>A central authority </a:t>
            </a:r>
            <a:r>
              <a:rPr lang="en-US" b="0" dirty="0"/>
              <a:t>can assign the part of the name that defines the nature of the organization </a:t>
            </a:r>
            <a:r>
              <a:rPr lang="en-US" b="0" dirty="0" smtClean="0"/>
              <a:t>and the </a:t>
            </a:r>
            <a:r>
              <a:rPr lang="en-US" b="0" dirty="0"/>
              <a:t>name of the organization. </a:t>
            </a:r>
            <a:endParaRPr lang="en-US" b="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The </a:t>
            </a:r>
            <a:r>
              <a:rPr lang="en-US" b="0" dirty="0"/>
              <a:t>responsibility of the rest of the name can be given </a:t>
            </a:r>
            <a:r>
              <a:rPr lang="en-US" b="0" dirty="0" smtClean="0"/>
              <a:t>to </a:t>
            </a:r>
            <a:r>
              <a:rPr lang="en-US" b="0" dirty="0"/>
              <a:t>the organization itself. </a:t>
            </a:r>
            <a:endParaRPr lang="en-US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3" name="Rectangle 2"/>
          <p:cNvSpPr/>
          <p:nvPr/>
        </p:nvSpPr>
        <p:spPr>
          <a:xfrm>
            <a:off x="1453883" y="683181"/>
            <a:ext cx="3068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Hierarchical Name Space</a:t>
            </a:r>
          </a:p>
        </p:txBody>
      </p:sp>
    </p:spTree>
    <p:extLst>
      <p:ext uri="{BB962C8B-B14F-4D97-AF65-F5344CB8AC3E}">
        <p14:creationId xmlns:p14="http://schemas.microsoft.com/office/powerpoint/2010/main" val="200428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83307A-9D95-4A16-9A1F-2F3FFCD1996D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85731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3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5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6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7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120650" y="1228725"/>
            <a:ext cx="88709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dirty="0" smtClean="0"/>
              <a:t>Organization </a:t>
            </a:r>
            <a:r>
              <a:rPr lang="en-US" b="0" dirty="0"/>
              <a:t>need not </a:t>
            </a:r>
            <a:r>
              <a:rPr lang="en-US" b="0" dirty="0" smtClean="0"/>
              <a:t>worry if the </a:t>
            </a:r>
            <a:r>
              <a:rPr lang="en-US" b="0" dirty="0"/>
              <a:t>prefix chosen </a:t>
            </a:r>
            <a:r>
              <a:rPr lang="en-US" b="0" dirty="0" smtClean="0"/>
              <a:t>is </a:t>
            </a:r>
            <a:r>
              <a:rPr lang="en-US" b="0" dirty="0"/>
              <a:t>taken by another </a:t>
            </a:r>
            <a:r>
              <a:rPr lang="en-US" b="0" dirty="0" smtClean="0"/>
              <a:t>organization. </a:t>
            </a:r>
          </a:p>
          <a:p>
            <a:pPr algn="just"/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/>
              <a:t>A</a:t>
            </a:r>
            <a:r>
              <a:rPr lang="en-US" b="0" dirty="0" smtClean="0"/>
              <a:t>ssume </a:t>
            </a:r>
            <a:r>
              <a:rPr lang="en-US" b="0" dirty="0" smtClean="0">
                <a:solidFill>
                  <a:srgbClr val="FF0000"/>
                </a:solidFill>
              </a:rPr>
              <a:t>colleges </a:t>
            </a:r>
            <a:r>
              <a:rPr lang="en-US" b="0" dirty="0" smtClean="0"/>
              <a:t>and </a:t>
            </a:r>
            <a:r>
              <a:rPr lang="en-US" b="0" dirty="0"/>
              <a:t>a </a:t>
            </a:r>
            <a:r>
              <a:rPr lang="en-US" b="0" dirty="0">
                <a:solidFill>
                  <a:srgbClr val="FF0000"/>
                </a:solidFill>
              </a:rPr>
              <a:t>company</a:t>
            </a:r>
            <a:r>
              <a:rPr lang="en-US" b="0" dirty="0"/>
              <a:t> call one of their computers </a:t>
            </a:r>
            <a:r>
              <a:rPr lang="en-US" b="0" i="1" dirty="0">
                <a:solidFill>
                  <a:srgbClr val="FF0000"/>
                </a:solidFill>
              </a:rPr>
              <a:t>challenger</a:t>
            </a:r>
            <a:r>
              <a:rPr lang="en-US" b="0" dirty="0"/>
              <a:t>. </a:t>
            </a:r>
            <a:endParaRPr lang="en-US" b="0" dirty="0" smtClean="0"/>
          </a:p>
          <a:p>
            <a:pPr algn="just"/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college </a:t>
            </a:r>
            <a:r>
              <a:rPr lang="en-US" b="0" dirty="0"/>
              <a:t>is given a </a:t>
            </a:r>
            <a:r>
              <a:rPr lang="en-US" b="0" dirty="0" smtClean="0"/>
              <a:t>name by central </a:t>
            </a:r>
            <a:r>
              <a:rPr lang="en-US" b="0" dirty="0"/>
              <a:t>authority such as </a:t>
            </a:r>
            <a:r>
              <a:rPr lang="en-US" b="0" i="1" dirty="0">
                <a:solidFill>
                  <a:srgbClr val="FF0000"/>
                </a:solidFill>
              </a:rPr>
              <a:t>fhda.edu</a:t>
            </a:r>
            <a:r>
              <a:rPr lang="en-US" b="0" i="1" dirty="0"/>
              <a:t>, </a:t>
            </a:r>
            <a:endParaRPr lang="en-US" b="0" i="1" dirty="0" smtClean="0"/>
          </a:p>
          <a:p>
            <a:pPr algn="just"/>
            <a:r>
              <a:rPr lang="en-US" b="0" dirty="0" smtClean="0"/>
              <a:t>the </a:t>
            </a:r>
            <a:r>
              <a:rPr lang="en-US" b="0" dirty="0"/>
              <a:t>company is given the name </a:t>
            </a:r>
            <a:r>
              <a:rPr lang="en-US" b="0" i="1" dirty="0">
                <a:solidFill>
                  <a:srgbClr val="FF0000"/>
                </a:solidFill>
              </a:rPr>
              <a:t>smart.com</a:t>
            </a:r>
            <a:r>
              <a:rPr lang="en-US" b="0" i="1" dirty="0"/>
              <a:t>. </a:t>
            </a:r>
            <a:endParaRPr lang="en-US" b="0" i="1" dirty="0" smtClean="0"/>
          </a:p>
          <a:p>
            <a:pPr algn="just"/>
            <a:endParaRPr lang="en-US" b="0" i="1" dirty="0" smtClean="0"/>
          </a:p>
          <a:p>
            <a:pPr algn="just"/>
            <a:endParaRPr lang="en-US" b="0" i="1" dirty="0"/>
          </a:p>
          <a:p>
            <a:pPr algn="just"/>
            <a:r>
              <a:rPr lang="en-US" b="0" dirty="0" smtClean="0"/>
              <a:t>The end result </a:t>
            </a:r>
            <a:r>
              <a:rPr lang="en-US" b="0" dirty="0"/>
              <a:t>is </a:t>
            </a:r>
            <a:r>
              <a:rPr lang="en-US" b="0" dirty="0" smtClean="0"/>
              <a:t>3 </a:t>
            </a:r>
            <a:r>
              <a:rPr lang="en-US" b="0" dirty="0"/>
              <a:t>distinguishable names: </a:t>
            </a:r>
            <a:endParaRPr lang="en-US" b="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1" dirty="0" smtClean="0">
                <a:solidFill>
                  <a:srgbClr val="FF0000"/>
                </a:solidFill>
              </a:rPr>
              <a:t>challenger.fhda.edu</a:t>
            </a:r>
            <a:r>
              <a:rPr lang="en-US" b="0" i="1" dirty="0">
                <a:solidFill>
                  <a:srgbClr val="FF0000"/>
                </a:solidFill>
              </a:rPr>
              <a:t>, </a:t>
            </a:r>
            <a:endParaRPr lang="en-US" b="0" i="1" dirty="0" smtClean="0">
              <a:solidFill>
                <a:srgbClr val="FF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1" dirty="0" smtClean="0">
                <a:solidFill>
                  <a:srgbClr val="FF0000"/>
                </a:solidFill>
              </a:rPr>
              <a:t>challenger.smart.com</a:t>
            </a:r>
            <a:r>
              <a:rPr lang="en-US" b="0" dirty="0">
                <a:solidFill>
                  <a:srgbClr val="FF0000"/>
                </a:solidFill>
              </a:rPr>
              <a:t>. </a:t>
            </a:r>
            <a:endParaRPr lang="en-US" b="0" dirty="0" smtClean="0">
              <a:solidFill>
                <a:srgbClr val="FF0000"/>
              </a:solidFill>
            </a:endParaRPr>
          </a:p>
          <a:p>
            <a:pPr algn="just"/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/>
              <a:t>C</a:t>
            </a:r>
            <a:r>
              <a:rPr lang="en-US" b="0" dirty="0" smtClean="0"/>
              <a:t>entral </a:t>
            </a:r>
            <a:r>
              <a:rPr lang="en-US" b="0" dirty="0"/>
              <a:t>authority controls only part of the name, not the whole.</a:t>
            </a:r>
          </a:p>
        </p:txBody>
      </p:sp>
      <p:sp>
        <p:nvSpPr>
          <p:cNvPr id="3" name="Rectangle 2"/>
          <p:cNvSpPr/>
          <p:nvPr/>
        </p:nvSpPr>
        <p:spPr>
          <a:xfrm>
            <a:off x="1453883" y="683181"/>
            <a:ext cx="3068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Hierarchical Name Space</a:t>
            </a:r>
          </a:p>
        </p:txBody>
      </p:sp>
    </p:spTree>
    <p:extLst>
      <p:ext uri="{BB962C8B-B14F-4D97-AF65-F5344CB8AC3E}">
        <p14:creationId xmlns:p14="http://schemas.microsoft.com/office/powerpoint/2010/main" val="160333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83307A-9D95-4A16-9A1F-2F3FFCD1996D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585731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3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5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6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7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120650" y="1228725"/>
            <a:ext cx="88709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dirty="0" smtClean="0"/>
              <a:t>To </a:t>
            </a:r>
            <a:r>
              <a:rPr lang="en-US" b="0" dirty="0"/>
              <a:t>have a hierarchical name space, a </a:t>
            </a:r>
            <a:r>
              <a:rPr lang="en-US" dirty="0"/>
              <a:t>domain name space </a:t>
            </a:r>
            <a:r>
              <a:rPr lang="en-US" b="0" dirty="0"/>
              <a:t>was designed. 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>
                <a:solidFill>
                  <a:srgbClr val="FF0000"/>
                </a:solidFill>
              </a:rPr>
              <a:t>In </a:t>
            </a:r>
            <a:r>
              <a:rPr lang="en-US" b="0" dirty="0">
                <a:solidFill>
                  <a:srgbClr val="FF0000"/>
                </a:solidFill>
              </a:rPr>
              <a:t>this </a:t>
            </a:r>
            <a:r>
              <a:rPr lang="en-US" b="0" dirty="0" smtClean="0">
                <a:solidFill>
                  <a:srgbClr val="FF0000"/>
                </a:solidFill>
              </a:rPr>
              <a:t>design names </a:t>
            </a:r>
            <a:r>
              <a:rPr lang="en-US" b="0" dirty="0">
                <a:solidFill>
                  <a:srgbClr val="FF0000"/>
                </a:solidFill>
              </a:rPr>
              <a:t>are defined in an inverted-tree structure with </a:t>
            </a:r>
            <a:r>
              <a:rPr lang="en-US" b="0" dirty="0" smtClean="0">
                <a:solidFill>
                  <a:srgbClr val="FF0000"/>
                </a:solidFill>
              </a:rPr>
              <a:t>root </a:t>
            </a:r>
            <a:r>
              <a:rPr lang="en-US" b="0" dirty="0">
                <a:solidFill>
                  <a:srgbClr val="FF0000"/>
                </a:solidFill>
              </a:rPr>
              <a:t>at the top. </a:t>
            </a:r>
            <a:endParaRPr lang="en-US" b="0" dirty="0" smtClean="0">
              <a:solidFill>
                <a:srgbClr val="FF0000"/>
              </a:solidFill>
            </a:endParaRPr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The </a:t>
            </a:r>
            <a:r>
              <a:rPr lang="en-US" b="0" dirty="0"/>
              <a:t>tree </a:t>
            </a:r>
            <a:r>
              <a:rPr lang="en-US" b="0" dirty="0" smtClean="0"/>
              <a:t>can have </a:t>
            </a:r>
            <a:r>
              <a:rPr lang="en-US" b="0" dirty="0"/>
              <a:t>only 128 levels: level 0 (root) to level 127 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3" name="Rectangle 2"/>
          <p:cNvSpPr/>
          <p:nvPr/>
        </p:nvSpPr>
        <p:spPr>
          <a:xfrm>
            <a:off x="1453883" y="683181"/>
            <a:ext cx="2573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Domain Name Space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232554" y="3810745"/>
            <a:ext cx="86066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dirty="0" smtClean="0">
                <a:solidFill>
                  <a:srgbClr val="000000"/>
                </a:solidFill>
                <a:latin typeface="+mn-lt"/>
              </a:rPr>
              <a:t>Each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node in the tree has a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label, </a:t>
            </a:r>
            <a:r>
              <a:rPr lang="en-US" b="0" dirty="0" smtClean="0">
                <a:solidFill>
                  <a:srgbClr val="000000"/>
                </a:solidFill>
                <a:latin typeface="+mn-lt"/>
              </a:rPr>
              <a:t>with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a maximum of 63 characters</a:t>
            </a:r>
            <a:r>
              <a:rPr lang="en-US" b="0" dirty="0" smtClean="0">
                <a:solidFill>
                  <a:srgbClr val="000000"/>
                </a:solidFill>
                <a:latin typeface="+mn-lt"/>
              </a:rPr>
              <a:t>.</a:t>
            </a:r>
          </a:p>
          <a:p>
            <a:pPr algn="just"/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b="0" dirty="0">
                <a:solidFill>
                  <a:srgbClr val="000000"/>
                </a:solidFill>
                <a:latin typeface="+mn-lt"/>
              </a:rPr>
              <a:t>The root label is a null string (empty string). </a:t>
            </a:r>
            <a:endParaRPr lang="en-US" b="0" dirty="0" smtClean="0">
              <a:solidFill>
                <a:srgbClr val="000000"/>
              </a:solidFill>
              <a:latin typeface="+mn-lt"/>
            </a:endParaRPr>
          </a:p>
          <a:p>
            <a:pPr algn="just"/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b="0" dirty="0" smtClean="0">
                <a:solidFill>
                  <a:srgbClr val="000000"/>
                </a:solidFill>
                <a:latin typeface="+mn-lt"/>
              </a:rPr>
              <a:t>DNS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requires that children of a </a:t>
            </a:r>
            <a:r>
              <a:rPr lang="en-US" b="0" dirty="0" smtClean="0">
                <a:solidFill>
                  <a:srgbClr val="000000"/>
                </a:solidFill>
                <a:latin typeface="+mn-lt"/>
              </a:rPr>
              <a:t>node 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have different </a:t>
            </a:r>
            <a:r>
              <a:rPr lang="en-US" b="0" dirty="0" smtClean="0">
                <a:solidFill>
                  <a:srgbClr val="000000"/>
                </a:solidFill>
                <a:latin typeface="+mn-lt"/>
              </a:rPr>
              <a:t>labels to guarantee uniqueness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of the domain names.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2555" y="3280384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+mn-lt"/>
              </a:rPr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79111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A8175B-1791-4E06-BD9B-564E72B20675}" type="slidenum">
              <a:rPr lang="en-US"/>
              <a:pPr/>
              <a:t>13</a:t>
            </a:fld>
            <a:endParaRPr lang="en-US"/>
          </a:p>
        </p:txBody>
      </p:sp>
      <p:sp>
        <p:nvSpPr>
          <p:cNvPr id="587778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19.2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Domain name space</a:t>
            </a:r>
          </a:p>
        </p:txBody>
      </p:sp>
      <p:sp>
        <p:nvSpPr>
          <p:cNvPr id="587779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7780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7781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7782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7783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7784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7785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pic>
        <p:nvPicPr>
          <p:cNvPr id="58778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47775"/>
            <a:ext cx="882967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8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83307A-9D95-4A16-9A1F-2F3FFCD1996D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85731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3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5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6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7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120650" y="1228725"/>
            <a:ext cx="88709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dirty="0" smtClean="0"/>
              <a:t>Each </a:t>
            </a:r>
            <a:r>
              <a:rPr lang="en-US" b="0" dirty="0"/>
              <a:t>node in the tree has a domain name. 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A </a:t>
            </a:r>
            <a:r>
              <a:rPr lang="en-US" b="0" dirty="0"/>
              <a:t>full </a:t>
            </a:r>
            <a:r>
              <a:rPr lang="en-US" dirty="0"/>
              <a:t>domain name </a:t>
            </a:r>
            <a:r>
              <a:rPr lang="en-US" b="0" dirty="0"/>
              <a:t>is a sequence of </a:t>
            </a:r>
            <a:r>
              <a:rPr lang="en-US" b="0" dirty="0" smtClean="0"/>
              <a:t>labels separated </a:t>
            </a:r>
            <a:r>
              <a:rPr lang="en-US" b="0" dirty="0"/>
              <a:t>by dots (.). 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The </a:t>
            </a:r>
            <a:r>
              <a:rPr lang="en-US" b="0" dirty="0"/>
              <a:t>domain names are always read from the node up to the root.</a:t>
            </a:r>
          </a:p>
          <a:p>
            <a:pPr algn="just"/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The </a:t>
            </a:r>
            <a:r>
              <a:rPr lang="en-US" b="0" dirty="0"/>
              <a:t>last label is the label of the root (null). </a:t>
            </a:r>
            <a:endParaRPr lang="en-US" b="0" dirty="0" smtClean="0"/>
          </a:p>
        </p:txBody>
      </p:sp>
      <p:sp>
        <p:nvSpPr>
          <p:cNvPr id="3" name="Rectangle 2"/>
          <p:cNvSpPr/>
          <p:nvPr/>
        </p:nvSpPr>
        <p:spPr>
          <a:xfrm>
            <a:off x="1453883" y="683181"/>
            <a:ext cx="1816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Domain Name</a:t>
            </a:r>
          </a:p>
        </p:txBody>
      </p:sp>
    </p:spTree>
    <p:extLst>
      <p:ext uri="{BB962C8B-B14F-4D97-AF65-F5344CB8AC3E}">
        <p14:creationId xmlns:p14="http://schemas.microsoft.com/office/powerpoint/2010/main" val="219955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ABFCFF-D780-44C4-B9B1-6907D8E680C1}" type="slidenum">
              <a:rPr lang="en-US"/>
              <a:pPr/>
              <a:t>15</a:t>
            </a:fld>
            <a:endParaRPr lang="en-US"/>
          </a:p>
        </p:txBody>
      </p:sp>
      <p:sp>
        <p:nvSpPr>
          <p:cNvPr id="589826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19.3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Domain names and labels</a:t>
            </a:r>
          </a:p>
        </p:txBody>
      </p:sp>
      <p:sp>
        <p:nvSpPr>
          <p:cNvPr id="589827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9828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9829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9830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9831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9832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9833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pic>
        <p:nvPicPr>
          <p:cNvPr id="58983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3" y="990600"/>
            <a:ext cx="7075487" cy="48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58913" y="504647"/>
            <a:ext cx="4292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0" dirty="0"/>
              <a:t>Figure 19.3 shows some domain names.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"/>
                                        <p:tgtEl>
                                          <p:spTgt spid="58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83307A-9D95-4A16-9A1F-2F3FFCD1996D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85731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3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5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6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7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281781" y="1228725"/>
            <a:ext cx="85486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dirty="0" smtClean="0"/>
              <a:t>If </a:t>
            </a:r>
            <a:r>
              <a:rPr lang="en-US" b="0" dirty="0"/>
              <a:t>a label is terminated by a null string, it </a:t>
            </a:r>
            <a:r>
              <a:rPr lang="en-US" b="0" dirty="0" smtClean="0"/>
              <a:t>is called </a:t>
            </a:r>
            <a:r>
              <a:rPr lang="en-US" b="0" dirty="0"/>
              <a:t>a </a:t>
            </a:r>
            <a:r>
              <a:rPr lang="en-US" dirty="0"/>
              <a:t>fully qualified domain name (FQDN). </a:t>
            </a:r>
            <a:endParaRPr lang="en-US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An </a:t>
            </a:r>
            <a:r>
              <a:rPr lang="en-US" b="0" dirty="0"/>
              <a:t>FQDN is a domain name that </a:t>
            </a:r>
            <a:r>
              <a:rPr lang="en-US" b="0" dirty="0" smtClean="0"/>
              <a:t>contains the </a:t>
            </a:r>
            <a:r>
              <a:rPr lang="en-US" b="0" dirty="0"/>
              <a:t>full name of a host. 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It </a:t>
            </a:r>
            <a:r>
              <a:rPr lang="en-US" b="0" dirty="0"/>
              <a:t>contains all labels, from the most specific to the </a:t>
            </a:r>
            <a:r>
              <a:rPr lang="en-US" b="0" dirty="0" smtClean="0"/>
              <a:t>most general</a:t>
            </a:r>
            <a:r>
              <a:rPr lang="en-US" b="0" dirty="0"/>
              <a:t>, that uniquely define the name of the host. 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A </a:t>
            </a:r>
            <a:r>
              <a:rPr lang="en-US" b="0" dirty="0"/>
              <a:t>DNS server can only match an FQDN to an address. </a:t>
            </a:r>
            <a:endParaRPr lang="en-US" b="0" dirty="0" smtClean="0"/>
          </a:p>
        </p:txBody>
      </p:sp>
      <p:sp>
        <p:nvSpPr>
          <p:cNvPr id="3" name="Rectangle 2"/>
          <p:cNvSpPr/>
          <p:nvPr/>
        </p:nvSpPr>
        <p:spPr>
          <a:xfrm>
            <a:off x="1453883" y="683181"/>
            <a:ext cx="4487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Fully Qualified Domain Name (FQDN)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4477623"/>
            <a:ext cx="3220872" cy="52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1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83307A-9D95-4A16-9A1F-2F3FFCD1996D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585731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3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5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6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7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281781" y="1228725"/>
            <a:ext cx="85486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dirty="0" smtClean="0"/>
              <a:t>If </a:t>
            </a:r>
            <a:r>
              <a:rPr lang="en-US" b="0" dirty="0"/>
              <a:t>a label is not terminated by a </a:t>
            </a:r>
            <a:r>
              <a:rPr lang="en-US" b="0" dirty="0" smtClean="0"/>
              <a:t>null string</a:t>
            </a:r>
            <a:r>
              <a:rPr lang="en-US" b="0" dirty="0"/>
              <a:t>, it is called a </a:t>
            </a:r>
            <a:r>
              <a:rPr lang="en-US" dirty="0"/>
              <a:t>partially qualified domain name (PQDN). </a:t>
            </a:r>
            <a:endParaRPr lang="en-US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A </a:t>
            </a:r>
            <a:r>
              <a:rPr lang="en-US" b="0" dirty="0"/>
              <a:t>PQDN starts from </a:t>
            </a:r>
            <a:r>
              <a:rPr lang="en-US" b="0" dirty="0" smtClean="0"/>
              <a:t>a node</a:t>
            </a:r>
            <a:r>
              <a:rPr lang="en-US" b="0" dirty="0"/>
              <a:t>, but it does not reach the root. </a:t>
            </a:r>
            <a:endParaRPr lang="en-US" b="0" dirty="0" smtClean="0"/>
          </a:p>
          <a:p>
            <a:pPr algn="just"/>
            <a:endParaRPr lang="en-US" b="0" u="sng" dirty="0"/>
          </a:p>
          <a:p>
            <a:pPr algn="just"/>
            <a:r>
              <a:rPr lang="en-US" b="0" dirty="0" smtClean="0"/>
              <a:t>Here resolver </a:t>
            </a:r>
            <a:r>
              <a:rPr lang="en-US" b="0" dirty="0"/>
              <a:t>can supply the missing part, called the </a:t>
            </a:r>
            <a:r>
              <a:rPr lang="en-US" b="0" i="1" dirty="0" smtClean="0"/>
              <a:t>suffix, </a:t>
            </a:r>
            <a:r>
              <a:rPr lang="en-US" b="0" dirty="0" smtClean="0"/>
              <a:t>to </a:t>
            </a:r>
            <a:r>
              <a:rPr lang="en-US" b="0" dirty="0"/>
              <a:t>create an FQDN. 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/>
              <a:t>I</a:t>
            </a:r>
            <a:r>
              <a:rPr lang="en-US" b="0" dirty="0" smtClean="0"/>
              <a:t>f </a:t>
            </a:r>
            <a:r>
              <a:rPr lang="en-US" b="0" dirty="0"/>
              <a:t>a user at the </a:t>
            </a:r>
            <a:r>
              <a:rPr lang="en-US" b="0" i="1" dirty="0"/>
              <a:t>fhda.edu. </a:t>
            </a:r>
            <a:r>
              <a:rPr lang="en-US" b="0" dirty="0"/>
              <a:t>site wants to get the </a:t>
            </a:r>
            <a:r>
              <a:rPr lang="en-US" b="0" dirty="0" smtClean="0"/>
              <a:t>IP address </a:t>
            </a:r>
            <a:r>
              <a:rPr lang="en-US" b="0" dirty="0"/>
              <a:t>of the challenger computer, he </a:t>
            </a:r>
            <a:r>
              <a:rPr lang="en-US" b="0" dirty="0" smtClean="0"/>
              <a:t>can </a:t>
            </a:r>
            <a:r>
              <a:rPr lang="en-US" b="0" dirty="0"/>
              <a:t>define the partial name</a:t>
            </a:r>
          </a:p>
        </p:txBody>
      </p:sp>
      <p:sp>
        <p:nvSpPr>
          <p:cNvPr id="3" name="Rectangle 2"/>
          <p:cNvSpPr/>
          <p:nvPr/>
        </p:nvSpPr>
        <p:spPr>
          <a:xfrm>
            <a:off x="1453883" y="683181"/>
            <a:ext cx="4915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Partially Qualified Domain Name (PQDN)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776517"/>
            <a:ext cx="1826154" cy="552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1928" y="4328967"/>
            <a:ext cx="85804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+mn-lt"/>
              </a:rPr>
              <a:t>DNS </a:t>
            </a:r>
            <a:r>
              <a:rPr lang="en-US" b="0" dirty="0">
                <a:solidFill>
                  <a:srgbClr val="FF0000"/>
                </a:solidFill>
                <a:latin typeface="+mn-lt"/>
              </a:rPr>
              <a:t>client adds the suffix </a:t>
            </a:r>
            <a:r>
              <a:rPr lang="en-US" b="0" i="1" dirty="0">
                <a:solidFill>
                  <a:srgbClr val="FF0000"/>
                </a:solidFill>
                <a:latin typeface="+mn-lt"/>
              </a:rPr>
              <a:t>atc.fhda.edu</a:t>
            </a:r>
            <a:r>
              <a:rPr lang="en-US" b="0" dirty="0">
                <a:latin typeface="+mn-lt"/>
              </a:rPr>
              <a:t>. before passing </a:t>
            </a:r>
            <a:r>
              <a:rPr lang="en-US" b="0" dirty="0" smtClean="0">
                <a:latin typeface="+mn-lt"/>
              </a:rPr>
              <a:t>address </a:t>
            </a:r>
            <a:r>
              <a:rPr lang="en-US" b="0" dirty="0">
                <a:latin typeface="+mn-lt"/>
              </a:rPr>
              <a:t>to the </a:t>
            </a:r>
            <a:r>
              <a:rPr lang="en-US" b="0" dirty="0" smtClean="0">
                <a:latin typeface="+mn-lt"/>
              </a:rPr>
              <a:t>DNS server.</a:t>
            </a:r>
          </a:p>
          <a:p>
            <a:endParaRPr lang="en-US" b="0" dirty="0">
              <a:latin typeface="+mn-lt"/>
            </a:endParaRPr>
          </a:p>
          <a:p>
            <a:r>
              <a:rPr lang="en-US" b="0" dirty="0"/>
              <a:t>The DNS client normally holds a list of suffixes.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5424777"/>
            <a:ext cx="3409494" cy="37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3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5B6DA-B76F-4B87-9C16-A6E3AAF8C37B}" type="slidenum">
              <a:rPr lang="en-US"/>
              <a:pPr/>
              <a:t>18</a:t>
            </a:fld>
            <a:endParaRPr lang="en-US"/>
          </a:p>
        </p:txBody>
      </p:sp>
      <p:sp>
        <p:nvSpPr>
          <p:cNvPr id="591874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19.4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FQDN and PQDN</a:t>
            </a:r>
          </a:p>
        </p:txBody>
      </p:sp>
      <p:sp>
        <p:nvSpPr>
          <p:cNvPr id="591875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1876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1877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1878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1879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1880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1881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pic>
        <p:nvPicPr>
          <p:cNvPr id="59188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2674938"/>
            <a:ext cx="7386637" cy="182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97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E07EF-808B-4CC6-97F9-A847126465EF}" type="slidenum">
              <a:rPr lang="en-US"/>
              <a:pPr/>
              <a:t>19</a:t>
            </a:fld>
            <a:endParaRPr lang="en-US"/>
          </a:p>
        </p:txBody>
      </p:sp>
      <p:sp>
        <p:nvSpPr>
          <p:cNvPr id="593922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19.5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Domains</a:t>
            </a:r>
          </a:p>
        </p:txBody>
      </p:sp>
      <p:sp>
        <p:nvSpPr>
          <p:cNvPr id="593923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3925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3926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3927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3928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3929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357614" y="1212803"/>
            <a:ext cx="82264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dirty="0" smtClean="0">
                <a:solidFill>
                  <a:srgbClr val="000000"/>
                </a:solidFill>
                <a:latin typeface="+mn-lt"/>
              </a:rPr>
              <a:t>A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domain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is a </a:t>
            </a:r>
            <a:r>
              <a:rPr lang="en-US" b="0" dirty="0" err="1">
                <a:solidFill>
                  <a:srgbClr val="000000"/>
                </a:solidFill>
                <a:latin typeface="+mn-lt"/>
              </a:rPr>
              <a:t>subtree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 of the domain name space. </a:t>
            </a:r>
            <a:endParaRPr lang="en-US" b="0" dirty="0" smtClean="0">
              <a:solidFill>
                <a:srgbClr val="000000"/>
              </a:solidFill>
              <a:latin typeface="+mn-lt"/>
            </a:endParaRPr>
          </a:p>
          <a:p>
            <a:pPr algn="just"/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b="0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name of the domain is the </a:t>
            </a:r>
            <a:r>
              <a:rPr lang="en-US" b="0" dirty="0" smtClean="0">
                <a:solidFill>
                  <a:srgbClr val="000000"/>
                </a:solidFill>
                <a:latin typeface="+mn-lt"/>
              </a:rPr>
              <a:t>name of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the node at the top of the </a:t>
            </a:r>
            <a:r>
              <a:rPr lang="en-US" b="0" dirty="0" err="1">
                <a:solidFill>
                  <a:srgbClr val="000000"/>
                </a:solidFill>
                <a:latin typeface="+mn-lt"/>
              </a:rPr>
              <a:t>subtree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. </a:t>
            </a:r>
            <a:endParaRPr lang="en-US" b="0" dirty="0" smtClean="0">
              <a:solidFill>
                <a:srgbClr val="000000"/>
              </a:solidFill>
              <a:latin typeface="+mn-lt"/>
            </a:endParaRPr>
          </a:p>
          <a:p>
            <a:pPr algn="just"/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b="0" dirty="0" smtClean="0">
                <a:solidFill>
                  <a:srgbClr val="000000"/>
                </a:solidFill>
                <a:latin typeface="+mn-lt"/>
              </a:rPr>
              <a:t>domain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may itself be divided into domains (or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subdomains </a:t>
            </a:r>
            <a:r>
              <a:rPr lang="en-US" b="0" dirty="0" smtClean="0">
                <a:solidFill>
                  <a:srgbClr val="000000"/>
                </a:solidFill>
                <a:latin typeface="+mn-lt"/>
              </a:rPr>
              <a:t>).</a:t>
            </a:r>
            <a:endParaRPr lang="en-US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512698"/>
            <a:ext cx="1228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Domain</a:t>
            </a:r>
          </a:p>
        </p:txBody>
      </p:sp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276" y="3023459"/>
            <a:ext cx="4888324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71F8A3-8682-44FD-96FC-549D86E27459}" type="slidenum">
              <a:rPr lang="en-US"/>
              <a:pPr/>
              <a:t>2</a:t>
            </a:fld>
            <a:endParaRPr lang="en-US"/>
          </a:p>
        </p:txBody>
      </p:sp>
      <p:sp>
        <p:nvSpPr>
          <p:cNvPr id="653314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53315" name="Text Box 3"/>
          <p:cNvSpPr txBox="1">
            <a:spLocks noChangeArrowheads="1"/>
          </p:cNvSpPr>
          <p:nvPr/>
        </p:nvSpPr>
        <p:spPr bwMode="auto">
          <a:xfrm>
            <a:off x="228600" y="355600"/>
            <a:ext cx="4638675" cy="6508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Times" panose="02020603050405020304" pitchFamily="18" charset="0"/>
              </a:rPr>
              <a:t>19-1  NEED FOR DNS</a:t>
            </a:r>
          </a:p>
        </p:txBody>
      </p:sp>
      <p:sp>
        <p:nvSpPr>
          <p:cNvPr id="653316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399102" y="1874881"/>
            <a:ext cx="85344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400" b="0" dirty="0" smtClean="0">
                <a:latin typeface="+mn-lt"/>
              </a:rPr>
              <a:t>TCP/IP </a:t>
            </a:r>
            <a:r>
              <a:rPr lang="en-US" sz="2400" b="0" dirty="0">
                <a:latin typeface="+mn-lt"/>
              </a:rPr>
              <a:t>protocols use the IP address, which uniquely identifies the connection of a host to the Internet. </a:t>
            </a:r>
            <a:endParaRPr lang="en-US" sz="2400" b="0" dirty="0" smtClean="0">
              <a:latin typeface="+mn-lt"/>
            </a:endParaRPr>
          </a:p>
          <a:p>
            <a:pPr algn="just"/>
            <a:endParaRPr lang="en-US" sz="2400" b="0" dirty="0" smtClean="0">
              <a:latin typeface="+mn-lt"/>
            </a:endParaRPr>
          </a:p>
          <a:p>
            <a:pPr algn="just"/>
            <a:endParaRPr lang="en-US" sz="2400" b="0" dirty="0">
              <a:latin typeface="+mn-lt"/>
            </a:endParaRPr>
          </a:p>
          <a:p>
            <a:pPr algn="just"/>
            <a:r>
              <a:rPr lang="en-US" sz="2400" b="0" dirty="0" smtClean="0">
                <a:latin typeface="+mn-lt"/>
              </a:rPr>
              <a:t>People </a:t>
            </a:r>
            <a:r>
              <a:rPr lang="en-US" sz="2400" b="0" dirty="0">
                <a:latin typeface="+mn-lt"/>
              </a:rPr>
              <a:t>prefer to use names instead of numeric addresses. </a:t>
            </a:r>
            <a:endParaRPr lang="en-US" sz="2400" b="0" dirty="0" smtClean="0">
              <a:latin typeface="+mn-lt"/>
            </a:endParaRPr>
          </a:p>
          <a:p>
            <a:pPr algn="just"/>
            <a:endParaRPr lang="en-US" sz="2400" b="0" dirty="0" smtClean="0">
              <a:latin typeface="+mn-lt"/>
            </a:endParaRPr>
          </a:p>
          <a:p>
            <a:pPr algn="just"/>
            <a:endParaRPr lang="en-US" sz="2400" b="0" dirty="0">
              <a:latin typeface="+mn-lt"/>
            </a:endParaRPr>
          </a:p>
          <a:p>
            <a:pPr algn="just"/>
            <a:r>
              <a:rPr lang="en-US" sz="2400" b="0" dirty="0" smtClean="0">
                <a:latin typeface="+mn-lt"/>
              </a:rPr>
              <a:t>Need </a:t>
            </a:r>
            <a:r>
              <a:rPr lang="en-US" sz="2400" b="0" dirty="0">
                <a:latin typeface="+mn-lt"/>
              </a:rPr>
              <a:t>a system that can map a name to an address or an address to a name.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BF4064-2D63-4C5F-BF7A-289743B0B12E}" type="slidenum">
              <a:rPr lang="en-US"/>
              <a:pPr/>
              <a:t>20</a:t>
            </a:fld>
            <a:endParaRPr lang="en-US"/>
          </a:p>
        </p:txBody>
      </p:sp>
      <p:sp>
        <p:nvSpPr>
          <p:cNvPr id="595971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5972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5973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5974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5975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5976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5977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356394" y="1467382"/>
            <a:ext cx="816768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information contained in </a:t>
            </a:r>
            <a:r>
              <a:rPr lang="en-US" b="0" dirty="0">
                <a:solidFill>
                  <a:srgbClr val="FF0000"/>
                </a:solidFill>
                <a:latin typeface="+mn-lt"/>
              </a:rPr>
              <a:t>the domain name space must be stored. </a:t>
            </a:r>
            <a:endParaRPr lang="en-US" b="0" dirty="0" smtClean="0">
              <a:solidFill>
                <a:srgbClr val="FF0000"/>
              </a:solidFill>
              <a:latin typeface="+mn-lt"/>
            </a:endParaRPr>
          </a:p>
          <a:p>
            <a:pPr algn="just"/>
            <a:endParaRPr lang="en-US" b="0" dirty="0" smtClean="0">
              <a:solidFill>
                <a:srgbClr val="000000"/>
              </a:solidFill>
              <a:latin typeface="+mn-lt"/>
            </a:endParaRPr>
          </a:p>
          <a:p>
            <a:pPr algn="just"/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b="0" dirty="0" smtClean="0">
                <a:solidFill>
                  <a:srgbClr val="000000"/>
                </a:solidFill>
                <a:latin typeface="+mn-lt"/>
              </a:rPr>
              <a:t>it is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very inefficient and also not reliable to have just one computer store such a </a:t>
            </a:r>
            <a:r>
              <a:rPr lang="en-US" b="0" dirty="0" smtClean="0">
                <a:solidFill>
                  <a:srgbClr val="000000"/>
                </a:solidFill>
                <a:latin typeface="+mn-lt"/>
              </a:rPr>
              <a:t>huge amount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of information. </a:t>
            </a:r>
            <a:endParaRPr lang="en-US" b="0" dirty="0" smtClean="0">
              <a:solidFill>
                <a:srgbClr val="000000"/>
              </a:solidFill>
              <a:latin typeface="+mn-lt"/>
            </a:endParaRPr>
          </a:p>
          <a:p>
            <a:pPr algn="just"/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rgbClr val="000000"/>
                </a:solidFill>
                <a:latin typeface="+mn-lt"/>
              </a:rPr>
              <a:t>It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is inefficient because responding to requests from all over </a:t>
            </a:r>
            <a:r>
              <a:rPr lang="en-US" b="0" dirty="0" smtClean="0">
                <a:solidFill>
                  <a:srgbClr val="000000"/>
                </a:solidFill>
                <a:latin typeface="+mn-lt"/>
              </a:rPr>
              <a:t>the world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places a heavy load on the system. </a:t>
            </a:r>
            <a:endParaRPr lang="en-US" b="0" dirty="0" smtClean="0">
              <a:solidFill>
                <a:srgbClr val="000000"/>
              </a:solidFill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rgbClr val="000000"/>
                </a:solidFill>
                <a:latin typeface="+mn-lt"/>
              </a:rPr>
              <a:t>It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is not reliable because any failure makes </a:t>
            </a:r>
            <a:r>
              <a:rPr lang="en-US" b="0" dirty="0" smtClean="0">
                <a:solidFill>
                  <a:srgbClr val="000000"/>
                </a:solidFill>
                <a:latin typeface="+mn-lt"/>
              </a:rPr>
              <a:t>the data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inaccessible.</a:t>
            </a:r>
            <a:endParaRPr lang="en-US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1111" y="614001"/>
            <a:ext cx="37064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+mn-lt"/>
              </a:rPr>
              <a:t>Distribution of Name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BF4064-2D63-4C5F-BF7A-289743B0B12E}" type="slidenum">
              <a:rPr lang="en-US"/>
              <a:pPr/>
              <a:t>21</a:t>
            </a:fld>
            <a:endParaRPr lang="en-US"/>
          </a:p>
        </p:txBody>
      </p:sp>
      <p:sp>
        <p:nvSpPr>
          <p:cNvPr id="595970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19.6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Hierarchy of name servers</a:t>
            </a:r>
          </a:p>
        </p:txBody>
      </p:sp>
      <p:sp>
        <p:nvSpPr>
          <p:cNvPr id="595971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5972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5973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5974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5975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5976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5977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366713" y="1301750"/>
            <a:ext cx="858043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dirty="0">
                <a:solidFill>
                  <a:srgbClr val="000000"/>
                </a:solidFill>
                <a:latin typeface="+mn-lt"/>
              </a:rPr>
              <a:t>S</a:t>
            </a:r>
            <a:r>
              <a:rPr lang="en-US" b="0" dirty="0" smtClean="0">
                <a:solidFill>
                  <a:srgbClr val="000000"/>
                </a:solidFill>
                <a:latin typeface="+mn-lt"/>
              </a:rPr>
              <a:t>olution is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to distribute </a:t>
            </a:r>
            <a:r>
              <a:rPr lang="en-US" b="0" dirty="0" smtClean="0">
                <a:solidFill>
                  <a:srgbClr val="000000"/>
                </a:solidFill>
                <a:latin typeface="+mn-lt"/>
              </a:rPr>
              <a:t>information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among many </a:t>
            </a:r>
            <a:r>
              <a:rPr lang="en-US" b="0" dirty="0" smtClean="0">
                <a:solidFill>
                  <a:srgbClr val="000000"/>
                </a:solidFill>
                <a:latin typeface="+mn-lt"/>
              </a:rPr>
              <a:t>computers called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DNS servers. </a:t>
            </a:r>
            <a:endParaRPr lang="en-US" dirty="0" smtClean="0">
              <a:solidFill>
                <a:srgbClr val="000000"/>
              </a:solidFill>
              <a:latin typeface="+mn-lt"/>
            </a:endParaRPr>
          </a:p>
          <a:p>
            <a:pPr algn="just"/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b="0" dirty="0" smtClean="0">
                <a:solidFill>
                  <a:srgbClr val="000000"/>
                </a:solidFill>
                <a:latin typeface="+mn-lt"/>
              </a:rPr>
              <a:t>Divide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the whole space into many </a:t>
            </a:r>
            <a:r>
              <a:rPr lang="en-US" b="0" dirty="0" smtClean="0">
                <a:solidFill>
                  <a:srgbClr val="000000"/>
                </a:solidFill>
                <a:latin typeface="+mn-lt"/>
              </a:rPr>
              <a:t>domains based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on the first level. </a:t>
            </a:r>
            <a:endParaRPr lang="en-US" b="0" dirty="0" smtClean="0">
              <a:solidFill>
                <a:srgbClr val="000000"/>
              </a:solidFill>
              <a:latin typeface="+mn-lt"/>
            </a:endParaRPr>
          </a:p>
          <a:p>
            <a:pPr algn="just"/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b="0" dirty="0" smtClean="0">
                <a:solidFill>
                  <a:srgbClr val="000000"/>
                </a:solidFill>
                <a:latin typeface="+mn-lt"/>
              </a:rPr>
              <a:t>We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let the root stand alone and create as </a:t>
            </a:r>
            <a:r>
              <a:rPr lang="en-US" b="0" dirty="0" smtClean="0">
                <a:solidFill>
                  <a:srgbClr val="000000"/>
                </a:solidFill>
                <a:latin typeface="+mn-lt"/>
              </a:rPr>
              <a:t>many </a:t>
            </a:r>
            <a:r>
              <a:rPr lang="en-US" b="0" dirty="0"/>
              <a:t>domains (</a:t>
            </a:r>
            <a:r>
              <a:rPr lang="en-US" b="0" dirty="0" err="1"/>
              <a:t>subtrees</a:t>
            </a:r>
            <a:r>
              <a:rPr lang="en-US" b="0" dirty="0"/>
              <a:t>) as there are first-level nodes. 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Because </a:t>
            </a:r>
            <a:r>
              <a:rPr lang="en-US" b="0" dirty="0"/>
              <a:t>a domain created this </a:t>
            </a:r>
            <a:r>
              <a:rPr lang="en-US" b="0" dirty="0" smtClean="0"/>
              <a:t>way could </a:t>
            </a:r>
            <a:r>
              <a:rPr lang="en-US" b="0" dirty="0"/>
              <a:t>be very large, DNS allows domains to be divided further into smaller </a:t>
            </a:r>
            <a:r>
              <a:rPr lang="en-US" b="0" dirty="0" smtClean="0"/>
              <a:t>domains (subdomains</a:t>
            </a:r>
            <a:r>
              <a:rPr lang="en-US" b="0" dirty="0"/>
              <a:t>). </a:t>
            </a:r>
            <a:endParaRPr lang="en-US" b="0" dirty="0" smtClean="0"/>
          </a:p>
        </p:txBody>
      </p:sp>
      <p:sp>
        <p:nvSpPr>
          <p:cNvPr id="3" name="Rectangle 2"/>
          <p:cNvSpPr/>
          <p:nvPr/>
        </p:nvSpPr>
        <p:spPr>
          <a:xfrm>
            <a:off x="1346200" y="635556"/>
            <a:ext cx="3284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Hierarchy of Name Servers</a:t>
            </a:r>
          </a:p>
        </p:txBody>
      </p:sp>
    </p:spTree>
    <p:extLst>
      <p:ext uri="{BB962C8B-B14F-4D97-AF65-F5344CB8AC3E}">
        <p14:creationId xmlns:p14="http://schemas.microsoft.com/office/powerpoint/2010/main" val="101819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BF4064-2D63-4C5F-BF7A-289743B0B12E}" type="slidenum">
              <a:rPr lang="en-US"/>
              <a:pPr/>
              <a:t>22</a:t>
            </a:fld>
            <a:endParaRPr lang="en-US"/>
          </a:p>
        </p:txBody>
      </p:sp>
      <p:sp>
        <p:nvSpPr>
          <p:cNvPr id="595970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19.6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Hierarchy of name servers</a:t>
            </a:r>
          </a:p>
        </p:txBody>
      </p:sp>
      <p:sp>
        <p:nvSpPr>
          <p:cNvPr id="595971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5972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5973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5974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5975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5976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5977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pic>
        <p:nvPicPr>
          <p:cNvPr id="59597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2133600"/>
            <a:ext cx="77057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90538" y="891985"/>
            <a:ext cx="8653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b="0" dirty="0"/>
          </a:p>
          <a:p>
            <a:pPr algn="just"/>
            <a:r>
              <a:rPr lang="en-US" b="0" dirty="0"/>
              <a:t>In other words, we have a hierarchy of </a:t>
            </a:r>
            <a:r>
              <a:rPr lang="en-US" b="0" dirty="0" smtClean="0"/>
              <a:t>servers.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1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DDE601-FC9E-4E83-B4CC-021B6B8FC686}" type="slidenum">
              <a:rPr lang="en-US"/>
              <a:pPr/>
              <a:t>23</a:t>
            </a:fld>
            <a:endParaRPr lang="en-US"/>
          </a:p>
        </p:txBody>
      </p:sp>
      <p:sp>
        <p:nvSpPr>
          <p:cNvPr id="598018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19.7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Zones and domains</a:t>
            </a:r>
          </a:p>
        </p:txBody>
      </p:sp>
      <p:sp>
        <p:nvSpPr>
          <p:cNvPr id="598019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8021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8022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8023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8024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8025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194529" y="1112006"/>
            <a:ext cx="875262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What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a server is responsible for or has authority over </a:t>
            </a: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is called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a 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zone. </a:t>
            </a:r>
            <a:endParaRPr lang="en-US" sz="1600" dirty="0" smtClean="0">
              <a:solidFill>
                <a:srgbClr val="000000"/>
              </a:solidFill>
              <a:latin typeface="+mn-lt"/>
            </a:endParaRPr>
          </a:p>
          <a:p>
            <a:pPr algn="just"/>
            <a:endParaRPr lang="en-US" sz="1600" dirty="0" smtClean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If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a </a:t>
            </a: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server accepts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responsibility for a domain and does not divide the domain into </a:t>
            </a: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smaller domains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, the </a:t>
            </a:r>
            <a:r>
              <a:rPr lang="en-US" sz="1600" b="0" dirty="0">
                <a:latin typeface="+mn-lt"/>
              </a:rPr>
              <a:t>“domain” and the “zone” refer to the same thing. </a:t>
            </a:r>
            <a:endParaRPr lang="en-US" sz="1600" b="0" dirty="0" smtClean="0">
              <a:latin typeface="+mn-lt"/>
            </a:endParaRPr>
          </a:p>
          <a:p>
            <a:pPr algn="just"/>
            <a:endParaRPr lang="en-US" sz="1600" b="0" dirty="0" smtClean="0">
              <a:solidFill>
                <a:srgbClr val="FF0000"/>
              </a:solidFill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rgbClr val="000000"/>
                </a:solidFill>
                <a:latin typeface="+mn-lt"/>
              </a:rPr>
              <a:t>S</a:t>
            </a: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erver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makes a </a:t>
            </a: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database called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a </a:t>
            </a:r>
            <a:r>
              <a:rPr lang="en-US" sz="1600" b="0" i="1" dirty="0">
                <a:solidFill>
                  <a:srgbClr val="000000"/>
                </a:solidFill>
                <a:latin typeface="+mn-lt"/>
              </a:rPr>
              <a:t>zone file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and keeps all the information for every node under that domain</a:t>
            </a: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400" y="649204"/>
            <a:ext cx="851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Zone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4528" y="3898363"/>
            <a:ext cx="87526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>
                <a:solidFill>
                  <a:srgbClr val="000000"/>
                </a:solidFill>
                <a:latin typeface="+mn-lt"/>
              </a:rPr>
              <a:t>If a server divides its domain into subdomains and delegates part of its authority to other servers, </a:t>
            </a:r>
            <a:r>
              <a:rPr lang="en-US" sz="1600" b="0" dirty="0">
                <a:latin typeface="+mn-lt"/>
              </a:rPr>
              <a:t>“domain” and “zone” refer to different things. </a:t>
            </a:r>
          </a:p>
          <a:p>
            <a:pPr algn="just"/>
            <a:endParaRPr lang="en-US" sz="1600" b="0" dirty="0">
              <a:solidFill>
                <a:srgbClr val="000000"/>
              </a:solidFill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rgbClr val="000000"/>
                </a:solidFill>
                <a:latin typeface="+mn-lt"/>
              </a:rPr>
              <a:t>I</a:t>
            </a: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nformation about nodes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in the subdomains is stored in </a:t>
            </a: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servers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at the lower levels, </a:t>
            </a: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with the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original server keeping some sort of reference to these lower-level servers. </a:t>
            </a:r>
            <a:endParaRPr lang="en-US" sz="1600" b="0" dirty="0" smtClean="0">
              <a:solidFill>
                <a:srgbClr val="000000"/>
              </a:solidFill>
              <a:latin typeface="+mn-lt"/>
            </a:endParaRPr>
          </a:p>
          <a:p>
            <a:pPr algn="just"/>
            <a:endParaRPr lang="en-US" sz="1600" b="0" dirty="0" smtClean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DDE601-FC9E-4E83-B4CC-021B6B8FC686}" type="slidenum">
              <a:rPr lang="en-US"/>
              <a:pPr/>
              <a:t>24</a:t>
            </a:fld>
            <a:endParaRPr lang="en-US"/>
          </a:p>
        </p:txBody>
      </p:sp>
      <p:sp>
        <p:nvSpPr>
          <p:cNvPr id="598018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19.7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Zones and domains</a:t>
            </a:r>
          </a:p>
        </p:txBody>
      </p:sp>
      <p:sp>
        <p:nvSpPr>
          <p:cNvPr id="598019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8021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8022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8023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8024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8025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pic>
        <p:nvPicPr>
          <p:cNvPr id="59802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1439863"/>
            <a:ext cx="7231062" cy="419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557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DDE601-FC9E-4E83-B4CC-021B6B8FC686}" type="slidenum">
              <a:rPr lang="en-US"/>
              <a:pPr/>
              <a:t>25</a:t>
            </a:fld>
            <a:endParaRPr lang="en-US"/>
          </a:p>
        </p:txBody>
      </p:sp>
      <p:sp>
        <p:nvSpPr>
          <p:cNvPr id="598019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8021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8022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8023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8024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8025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368585" y="1301750"/>
            <a:ext cx="83007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dirty="0" smtClean="0"/>
              <a:t>A </a:t>
            </a:r>
            <a:r>
              <a:rPr lang="en-US" dirty="0"/>
              <a:t>root server </a:t>
            </a:r>
            <a:r>
              <a:rPr lang="en-US" b="0" dirty="0"/>
              <a:t>is a server whose zone consists of the whole tree. 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A </a:t>
            </a:r>
            <a:r>
              <a:rPr lang="en-US" b="0" dirty="0"/>
              <a:t>root server </a:t>
            </a:r>
            <a:r>
              <a:rPr lang="en-US" b="0" dirty="0" smtClean="0"/>
              <a:t>usually does </a:t>
            </a:r>
            <a:r>
              <a:rPr lang="en-US" b="0" dirty="0"/>
              <a:t>not store any information about domains but delegates its authority to other </a:t>
            </a:r>
            <a:r>
              <a:rPr lang="en-US" b="0" dirty="0" smtClean="0"/>
              <a:t>servers, keeping </a:t>
            </a:r>
            <a:r>
              <a:rPr lang="en-US" b="0" dirty="0"/>
              <a:t>references to those servers. 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There </a:t>
            </a:r>
            <a:r>
              <a:rPr lang="en-US" b="0" dirty="0"/>
              <a:t>are several root servers, each </a:t>
            </a:r>
            <a:r>
              <a:rPr lang="en-US" b="0" dirty="0" smtClean="0"/>
              <a:t>covering the </a:t>
            </a:r>
            <a:r>
              <a:rPr lang="en-US" b="0" dirty="0"/>
              <a:t>whole domain name space. 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The </a:t>
            </a:r>
            <a:r>
              <a:rPr lang="en-US" b="0" dirty="0"/>
              <a:t>root servers are distributed all around the world.</a:t>
            </a:r>
            <a:endParaRPr lang="en-US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6566" y="694809"/>
            <a:ext cx="155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Root Server</a:t>
            </a:r>
          </a:p>
        </p:txBody>
      </p:sp>
    </p:spTree>
    <p:extLst>
      <p:ext uri="{BB962C8B-B14F-4D97-AF65-F5344CB8AC3E}">
        <p14:creationId xmlns:p14="http://schemas.microsoft.com/office/powerpoint/2010/main" val="263785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DDE601-FC9E-4E83-B4CC-021B6B8FC686}" type="slidenum">
              <a:rPr lang="en-US"/>
              <a:pPr/>
              <a:t>26</a:t>
            </a:fld>
            <a:endParaRPr lang="en-US"/>
          </a:p>
        </p:txBody>
      </p:sp>
      <p:sp>
        <p:nvSpPr>
          <p:cNvPr id="598019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8021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8022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8023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8024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98025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356394" y="1227588"/>
            <a:ext cx="836821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 smtClean="0"/>
              <a:t>DNS </a:t>
            </a:r>
            <a:r>
              <a:rPr lang="en-US" sz="1600" b="0" dirty="0"/>
              <a:t>defines two types of servers: </a:t>
            </a:r>
            <a:r>
              <a:rPr lang="en-US" sz="1600" b="0" dirty="0">
                <a:solidFill>
                  <a:srgbClr val="FF0000"/>
                </a:solidFill>
              </a:rPr>
              <a:t>primary and secondary. </a:t>
            </a:r>
            <a:endParaRPr lang="en-US" sz="1600" b="0" dirty="0" smtClean="0">
              <a:solidFill>
                <a:srgbClr val="FF0000"/>
              </a:solidFill>
            </a:endParaRPr>
          </a:p>
          <a:p>
            <a:pPr algn="just"/>
            <a:endParaRPr lang="en-US" sz="1600" b="0" dirty="0"/>
          </a:p>
          <a:p>
            <a:pPr algn="just"/>
            <a:r>
              <a:rPr lang="en-US" sz="1600" b="0" dirty="0" smtClean="0"/>
              <a:t>A </a:t>
            </a:r>
            <a:r>
              <a:rPr lang="en-US" sz="1600" dirty="0"/>
              <a:t>primary server </a:t>
            </a:r>
            <a:r>
              <a:rPr lang="en-US" sz="1600" b="0" dirty="0"/>
              <a:t>is a </a:t>
            </a:r>
            <a:r>
              <a:rPr lang="en-US" sz="1600" b="0" dirty="0" smtClean="0"/>
              <a:t>server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/>
              <a:t>S</a:t>
            </a:r>
            <a:r>
              <a:rPr lang="en-US" sz="1600" b="0" dirty="0" smtClean="0"/>
              <a:t>tores </a:t>
            </a:r>
            <a:r>
              <a:rPr lang="en-US" sz="1600" b="0" dirty="0"/>
              <a:t>a file about the zone for which it is an authority.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 smtClean="0"/>
              <a:t>It </a:t>
            </a:r>
            <a:r>
              <a:rPr lang="en-US" sz="1600" b="0" dirty="0"/>
              <a:t>is responsible for </a:t>
            </a:r>
            <a:r>
              <a:rPr lang="en-US" sz="1600" b="0" dirty="0" smtClean="0"/>
              <a:t>creating, maintaining</a:t>
            </a:r>
            <a:r>
              <a:rPr lang="en-US" sz="1600" b="0" dirty="0"/>
              <a:t>, and updating the zone file.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 smtClean="0"/>
              <a:t>It </a:t>
            </a:r>
            <a:r>
              <a:rPr lang="en-US" sz="1600" b="0" dirty="0"/>
              <a:t>stores the zone file on a local disk</a:t>
            </a:r>
            <a:r>
              <a:rPr lang="en-US" sz="1600" b="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0" dirty="0" smtClean="0"/>
          </a:p>
          <a:p>
            <a:pPr algn="just"/>
            <a:r>
              <a:rPr lang="en-US" sz="1600" b="0" dirty="0" smtClean="0"/>
              <a:t>A </a:t>
            </a:r>
            <a:r>
              <a:rPr lang="en-US" sz="1600" dirty="0"/>
              <a:t>secondary server </a:t>
            </a:r>
            <a:r>
              <a:rPr lang="en-US" sz="1600" b="0" dirty="0"/>
              <a:t>is a server </a:t>
            </a:r>
            <a:endParaRPr lang="en-US" sz="1600" b="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 smtClean="0"/>
              <a:t>Transfers </a:t>
            </a:r>
            <a:r>
              <a:rPr lang="en-US" sz="1600" b="0" dirty="0"/>
              <a:t>the complete information about </a:t>
            </a:r>
            <a:r>
              <a:rPr lang="en-US" sz="1600" b="0" dirty="0" smtClean="0"/>
              <a:t>a zone </a:t>
            </a:r>
            <a:r>
              <a:rPr lang="en-US" sz="1600" b="0" dirty="0"/>
              <a:t>from another server (primary or secondary) and stores the file on its local disk</a:t>
            </a:r>
            <a:r>
              <a:rPr lang="en-US" sz="1600" b="0" dirty="0" smtClean="0"/>
              <a:t>.</a:t>
            </a:r>
            <a:endParaRPr lang="en-US" sz="1600" b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/>
              <a:t>S</a:t>
            </a:r>
            <a:r>
              <a:rPr lang="en-US" sz="1600" b="0" dirty="0" smtClean="0"/>
              <a:t>econdary </a:t>
            </a:r>
            <a:r>
              <a:rPr lang="en-US" sz="1600" b="0" dirty="0"/>
              <a:t>server neither creates nor updates the zone files.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 smtClean="0"/>
              <a:t>If </a:t>
            </a:r>
            <a:r>
              <a:rPr lang="en-US" sz="1600" b="0" dirty="0"/>
              <a:t>updating </a:t>
            </a:r>
            <a:r>
              <a:rPr lang="en-US" sz="1600" b="0" dirty="0" smtClean="0"/>
              <a:t>is required</a:t>
            </a:r>
            <a:r>
              <a:rPr lang="en-US" sz="1600" b="0" dirty="0"/>
              <a:t>, it must be done by the primary server, which sends the updated version </a:t>
            </a:r>
            <a:r>
              <a:rPr lang="en-US" sz="1600" b="0" dirty="0" smtClean="0"/>
              <a:t>to the </a:t>
            </a:r>
            <a:r>
              <a:rPr lang="en-US" sz="1600" b="0" dirty="0"/>
              <a:t>secondary.</a:t>
            </a:r>
          </a:p>
        </p:txBody>
      </p:sp>
      <p:sp>
        <p:nvSpPr>
          <p:cNvPr id="3" name="Rectangle 2"/>
          <p:cNvSpPr/>
          <p:nvPr/>
        </p:nvSpPr>
        <p:spPr>
          <a:xfrm>
            <a:off x="1416566" y="694809"/>
            <a:ext cx="3812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Primary and Secondary Servers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356394" y="4953000"/>
            <a:ext cx="83129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/>
              <a:t>Idea is to create redundancy for data so that if one server fails, other can continue serving clients.</a:t>
            </a:r>
          </a:p>
          <a:p>
            <a:pPr algn="just"/>
            <a:endParaRPr lang="en-US" sz="1600" b="0" dirty="0"/>
          </a:p>
          <a:p>
            <a:pPr algn="just"/>
            <a:r>
              <a:rPr lang="en-US" sz="1600" b="0" dirty="0">
                <a:solidFill>
                  <a:srgbClr val="FF0000"/>
                </a:solidFill>
              </a:rPr>
              <a:t>server can be a primary server for a specific zone and a secondary server for another zone. </a:t>
            </a:r>
          </a:p>
        </p:txBody>
      </p:sp>
    </p:spTree>
    <p:extLst>
      <p:ext uri="{BB962C8B-B14F-4D97-AF65-F5344CB8AC3E}">
        <p14:creationId xmlns:p14="http://schemas.microsoft.com/office/powerpoint/2010/main" val="116381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EBFB31-8F69-41E4-96A0-9D366414C4B4}" type="slidenum">
              <a:rPr lang="en-US"/>
              <a:pPr/>
              <a:t>27</a:t>
            </a:fld>
            <a:endParaRPr lang="en-US"/>
          </a:p>
        </p:txBody>
      </p:sp>
      <p:sp>
        <p:nvSpPr>
          <p:cNvPr id="71475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71475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71475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71475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71475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71475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71476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714761" name="Line 9"/>
          <p:cNvSpPr>
            <a:spLocks noChangeShapeType="1"/>
          </p:cNvSpPr>
          <p:nvPr/>
        </p:nvSpPr>
        <p:spPr bwMode="auto">
          <a:xfrm>
            <a:off x="609600" y="178435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4762" name="Line 10"/>
          <p:cNvSpPr>
            <a:spLocks noChangeShapeType="1"/>
          </p:cNvSpPr>
          <p:nvPr/>
        </p:nvSpPr>
        <p:spPr bwMode="auto">
          <a:xfrm>
            <a:off x="609600" y="59436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4763" name="Rectangle 11"/>
          <p:cNvSpPr>
            <a:spLocks noChangeArrowheads="1"/>
          </p:cNvSpPr>
          <p:nvPr/>
        </p:nvSpPr>
        <p:spPr bwMode="auto">
          <a:xfrm>
            <a:off x="647700" y="1876425"/>
            <a:ext cx="8077200" cy="39909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Arial" panose="020B0604020202020204" pitchFamily="34" charset="0"/>
              </a:rPr>
              <a:t>A primary server loads all information from the disk file; the secondary server loads all information from the primary server. </a:t>
            </a:r>
            <a:br>
              <a:rPr lang="en-US" sz="3200" i="1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sz="3200" i="1">
                <a:solidFill>
                  <a:schemeClr val="bg1"/>
                </a:solidFill>
                <a:latin typeface="Arial" panose="020B0604020202020204" pitchFamily="34" charset="0"/>
              </a:rPr>
              <a:t/>
            </a:r>
            <a:br>
              <a:rPr lang="en-US" sz="3200" i="1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sz="3200" i="1">
                <a:solidFill>
                  <a:schemeClr val="bg1"/>
                </a:solidFill>
                <a:latin typeface="Arial" panose="020B0604020202020204" pitchFamily="34" charset="0"/>
              </a:rPr>
              <a:t>When the secondary downloads information from the primary, it is </a:t>
            </a:r>
            <a:br>
              <a:rPr lang="en-US" sz="3200" i="1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sz="3200" i="1">
                <a:solidFill>
                  <a:schemeClr val="bg1"/>
                </a:solidFill>
                <a:latin typeface="Arial" panose="020B0604020202020204" pitchFamily="34" charset="0"/>
              </a:rPr>
              <a:t>called zone transfer.</a:t>
            </a:r>
          </a:p>
        </p:txBody>
      </p:sp>
      <p:grpSp>
        <p:nvGrpSpPr>
          <p:cNvPr id="714764" name="Group 12"/>
          <p:cNvGrpSpPr>
            <a:grpSpLocks/>
          </p:cNvGrpSpPr>
          <p:nvPr/>
        </p:nvGrpSpPr>
        <p:grpSpPr bwMode="auto">
          <a:xfrm>
            <a:off x="609600" y="1141413"/>
            <a:ext cx="1143000" cy="566737"/>
            <a:chOff x="1200" y="1248"/>
            <a:chExt cx="720" cy="357"/>
          </a:xfrm>
        </p:grpSpPr>
        <p:pic>
          <p:nvPicPr>
            <p:cNvPr id="714765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4766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71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1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1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1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61" grpId="0" animBg="1"/>
      <p:bldP spid="714762" grpId="0" animBg="1"/>
      <p:bldP spid="71476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3CB1D-E222-4845-9170-6C5751171A63}" type="slidenum">
              <a:rPr lang="en-US"/>
              <a:pPr/>
              <a:t>28</a:t>
            </a:fld>
            <a:endParaRPr lang="en-US"/>
          </a:p>
        </p:txBody>
      </p:sp>
      <p:sp>
        <p:nvSpPr>
          <p:cNvPr id="673794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73795" name="Text Box 3"/>
          <p:cNvSpPr txBox="1">
            <a:spLocks noChangeArrowheads="1"/>
          </p:cNvSpPr>
          <p:nvPr/>
        </p:nvSpPr>
        <p:spPr bwMode="auto">
          <a:xfrm>
            <a:off x="228600" y="355600"/>
            <a:ext cx="6378575" cy="6508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Times" panose="02020603050405020304" pitchFamily="18" charset="0"/>
              </a:rPr>
              <a:t>19-3  DNS IN THE INTERNET</a:t>
            </a:r>
          </a:p>
        </p:txBody>
      </p:sp>
      <p:sp>
        <p:nvSpPr>
          <p:cNvPr id="673796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73797" name="Rectangle 5"/>
          <p:cNvSpPr>
            <a:spLocks noChangeArrowheads="1"/>
          </p:cNvSpPr>
          <p:nvPr/>
        </p:nvSpPr>
        <p:spPr bwMode="auto">
          <a:xfrm>
            <a:off x="381000" y="1524000"/>
            <a:ext cx="853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b="0" dirty="0" smtClean="0">
                <a:latin typeface="+mn-lt"/>
              </a:rPr>
              <a:t>In </a:t>
            </a:r>
            <a:r>
              <a:rPr lang="en-US" b="0" dirty="0">
                <a:latin typeface="+mn-lt"/>
              </a:rPr>
              <a:t>the Internet, the domain name space (tree) is divided into three different sections: </a:t>
            </a:r>
            <a:r>
              <a:rPr lang="en-US" b="0" dirty="0">
                <a:solidFill>
                  <a:srgbClr val="FF0000"/>
                </a:solidFill>
                <a:latin typeface="+mn-lt"/>
              </a:rPr>
              <a:t>generic domains, country domains, and the inverse </a:t>
            </a:r>
            <a:r>
              <a:rPr lang="en-US" b="0" dirty="0" smtClean="0">
                <a:solidFill>
                  <a:srgbClr val="FF0000"/>
                </a:solidFill>
                <a:latin typeface="+mn-lt"/>
              </a:rPr>
              <a:t>domain</a:t>
            </a:r>
            <a:r>
              <a:rPr lang="en-US" b="0" dirty="0" smtClean="0">
                <a:latin typeface="+mn-lt"/>
              </a:rPr>
              <a:t>.</a:t>
            </a:r>
            <a:endParaRPr lang="en-US" b="0" dirty="0">
              <a:latin typeface="+mn-lt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25105"/>
            <a:ext cx="6400800" cy="2218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4B8165-13CF-4639-BC96-67ABC113D395}" type="slidenum">
              <a:rPr lang="en-US"/>
              <a:pPr/>
              <a:t>29</a:t>
            </a:fld>
            <a:endParaRPr lang="en-US"/>
          </a:p>
        </p:txBody>
      </p:sp>
      <p:sp>
        <p:nvSpPr>
          <p:cNvPr id="602114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19.9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Generic domains</a:t>
            </a:r>
          </a:p>
        </p:txBody>
      </p:sp>
      <p:sp>
        <p:nvSpPr>
          <p:cNvPr id="602115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2116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2117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2118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2119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2120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2121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76200" y="1069975"/>
            <a:ext cx="88709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dirty="0"/>
              <a:t>G</a:t>
            </a:r>
            <a:r>
              <a:rPr lang="en-US" b="0" dirty="0" smtClean="0"/>
              <a:t>eneric </a:t>
            </a:r>
            <a:r>
              <a:rPr lang="en-US" b="0" dirty="0"/>
              <a:t>domains define registered hosts according to their generic behavior. 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Looking </a:t>
            </a:r>
            <a:r>
              <a:rPr lang="en-US" b="0" dirty="0"/>
              <a:t>at the tree, </a:t>
            </a:r>
            <a:r>
              <a:rPr lang="en-US" b="0" dirty="0" smtClean="0"/>
              <a:t>first </a:t>
            </a:r>
            <a:r>
              <a:rPr lang="en-US" b="0" dirty="0"/>
              <a:t>level in the generic domains section allows 14 possible labels. 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These </a:t>
            </a:r>
            <a:r>
              <a:rPr lang="en-US" b="0" dirty="0"/>
              <a:t>labels describe the organization types as listed in Table 19.1.</a:t>
            </a:r>
          </a:p>
        </p:txBody>
      </p:sp>
      <p:sp>
        <p:nvSpPr>
          <p:cNvPr id="3" name="Rectangle 2"/>
          <p:cNvSpPr/>
          <p:nvPr/>
        </p:nvSpPr>
        <p:spPr>
          <a:xfrm>
            <a:off x="1270639" y="587315"/>
            <a:ext cx="2440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Generic Domains </a:t>
            </a:r>
          </a:p>
        </p:txBody>
      </p:sp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463" y="2858420"/>
            <a:ext cx="5771511" cy="3269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83307A-9D95-4A16-9A1F-2F3FFCD1996D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85730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19.1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Purpose of DNS</a:t>
            </a:r>
          </a:p>
        </p:txBody>
      </p:sp>
      <p:sp>
        <p:nvSpPr>
          <p:cNvPr id="585731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3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5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6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7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120650" y="1192153"/>
            <a:ext cx="88265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dirty="0">
                <a:latin typeface="+mn-lt"/>
              </a:rPr>
              <a:t>When the Internet was small, mapping was done using a </a:t>
            </a:r>
            <a:r>
              <a:rPr lang="en-US" b="0" i="1" dirty="0">
                <a:solidFill>
                  <a:srgbClr val="FF0000"/>
                </a:solidFill>
                <a:latin typeface="+mn-lt"/>
              </a:rPr>
              <a:t>host file</a:t>
            </a:r>
            <a:r>
              <a:rPr lang="en-US" b="0" dirty="0">
                <a:solidFill>
                  <a:srgbClr val="FF0000"/>
                </a:solidFill>
                <a:latin typeface="+mn-lt"/>
              </a:rPr>
              <a:t>. </a:t>
            </a:r>
            <a:endParaRPr lang="en-US" b="0" dirty="0" smtClean="0">
              <a:solidFill>
                <a:srgbClr val="FF0000"/>
              </a:solidFill>
              <a:latin typeface="+mn-lt"/>
            </a:endParaRPr>
          </a:p>
          <a:p>
            <a:pPr algn="just"/>
            <a:endParaRPr lang="en-US" b="0" dirty="0">
              <a:latin typeface="+mn-lt"/>
            </a:endParaRPr>
          </a:p>
          <a:p>
            <a:pPr algn="just"/>
            <a:r>
              <a:rPr lang="en-US" b="0" dirty="0" smtClean="0">
                <a:latin typeface="+mn-lt"/>
              </a:rPr>
              <a:t>The </a:t>
            </a:r>
            <a:r>
              <a:rPr lang="en-US" b="0" dirty="0">
                <a:latin typeface="+mn-lt"/>
              </a:rPr>
              <a:t>host file </a:t>
            </a:r>
            <a:r>
              <a:rPr lang="en-US" b="0" dirty="0" smtClean="0">
                <a:latin typeface="+mn-lt"/>
              </a:rPr>
              <a:t>had only </a:t>
            </a:r>
            <a:r>
              <a:rPr lang="en-US" b="0" dirty="0">
                <a:latin typeface="+mn-lt"/>
              </a:rPr>
              <a:t>two columns: </a:t>
            </a:r>
            <a:r>
              <a:rPr lang="en-US" b="0" dirty="0">
                <a:solidFill>
                  <a:srgbClr val="FF0000"/>
                </a:solidFill>
                <a:latin typeface="+mn-lt"/>
              </a:rPr>
              <a:t>name and address</a:t>
            </a:r>
            <a:r>
              <a:rPr lang="en-US" b="0" dirty="0">
                <a:latin typeface="+mn-lt"/>
              </a:rPr>
              <a:t>. </a:t>
            </a:r>
            <a:endParaRPr lang="en-US" b="0" dirty="0" smtClean="0">
              <a:latin typeface="+mn-lt"/>
            </a:endParaRPr>
          </a:p>
          <a:p>
            <a:pPr algn="just"/>
            <a:endParaRPr lang="en-US" b="0" dirty="0">
              <a:latin typeface="+mn-lt"/>
            </a:endParaRPr>
          </a:p>
          <a:p>
            <a:pPr algn="just"/>
            <a:r>
              <a:rPr lang="en-US" b="0" dirty="0" smtClean="0">
                <a:latin typeface="+mn-lt"/>
              </a:rPr>
              <a:t>Every </a:t>
            </a:r>
            <a:r>
              <a:rPr lang="en-US" b="0" dirty="0">
                <a:latin typeface="+mn-lt"/>
              </a:rPr>
              <a:t>host could store the host file on its </a:t>
            </a:r>
            <a:r>
              <a:rPr lang="en-US" b="0" dirty="0" smtClean="0">
                <a:latin typeface="+mn-lt"/>
              </a:rPr>
              <a:t>disk and </a:t>
            </a:r>
            <a:r>
              <a:rPr lang="en-US" b="0" dirty="0">
                <a:latin typeface="+mn-lt"/>
              </a:rPr>
              <a:t>update it periodically from a master host file. </a:t>
            </a:r>
            <a:endParaRPr lang="en-US" b="0" dirty="0" smtClean="0">
              <a:latin typeface="+mn-lt"/>
            </a:endParaRPr>
          </a:p>
          <a:p>
            <a:pPr algn="just"/>
            <a:endParaRPr lang="en-US" b="0" dirty="0" smtClean="0">
              <a:latin typeface="+mn-lt"/>
            </a:endParaRPr>
          </a:p>
          <a:p>
            <a:pPr algn="just"/>
            <a:endParaRPr lang="en-US" b="0" dirty="0">
              <a:latin typeface="+mn-lt"/>
            </a:endParaRPr>
          </a:p>
          <a:p>
            <a:pPr algn="just"/>
            <a:endParaRPr lang="en-US" b="0" dirty="0">
              <a:latin typeface="+mn-lt"/>
            </a:endParaRPr>
          </a:p>
          <a:p>
            <a:pPr algn="just"/>
            <a:r>
              <a:rPr lang="en-US" b="0" dirty="0" smtClean="0">
                <a:latin typeface="+mn-lt"/>
              </a:rPr>
              <a:t>Today</a:t>
            </a:r>
            <a:r>
              <a:rPr lang="en-US" b="0" dirty="0">
                <a:latin typeface="+mn-lt"/>
              </a:rPr>
              <a:t>, </a:t>
            </a:r>
            <a:r>
              <a:rPr lang="en-US" b="0" dirty="0" smtClean="0">
                <a:latin typeface="+mn-lt"/>
              </a:rPr>
              <a:t>it </a:t>
            </a:r>
            <a:r>
              <a:rPr lang="en-US" b="0" dirty="0">
                <a:latin typeface="+mn-lt"/>
              </a:rPr>
              <a:t>is impossible to have one single host </a:t>
            </a:r>
            <a:r>
              <a:rPr lang="en-US" b="0" dirty="0" smtClean="0">
                <a:latin typeface="+mn-lt"/>
              </a:rPr>
              <a:t>file.</a:t>
            </a:r>
          </a:p>
          <a:p>
            <a:pPr algn="just"/>
            <a:endParaRPr lang="en-US" b="0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The </a:t>
            </a:r>
            <a:r>
              <a:rPr lang="en-US" b="0" dirty="0">
                <a:latin typeface="+mn-lt"/>
              </a:rPr>
              <a:t>host file would be too large to store in every host. </a:t>
            </a:r>
            <a:endParaRPr lang="en-US" b="0" dirty="0" smtClean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It </a:t>
            </a:r>
            <a:r>
              <a:rPr lang="en-US" b="0" dirty="0">
                <a:latin typeface="+mn-lt"/>
              </a:rPr>
              <a:t>would be impossible to update all the host files every time there is a change</a:t>
            </a:r>
            <a:r>
              <a:rPr lang="en-US" b="0" dirty="0" smtClean="0">
                <a:latin typeface="+mn-lt"/>
              </a:rPr>
              <a:t>.</a:t>
            </a:r>
            <a:endParaRPr lang="en-US" b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4B8165-13CF-4639-BC96-67ABC113D395}" type="slidenum">
              <a:rPr lang="en-US"/>
              <a:pPr/>
              <a:t>30</a:t>
            </a:fld>
            <a:endParaRPr lang="en-US"/>
          </a:p>
        </p:txBody>
      </p:sp>
      <p:sp>
        <p:nvSpPr>
          <p:cNvPr id="602114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19.9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Generic domains</a:t>
            </a:r>
          </a:p>
        </p:txBody>
      </p:sp>
      <p:sp>
        <p:nvSpPr>
          <p:cNvPr id="602115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2116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2117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2118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2119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2120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2121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76200" y="1069975"/>
            <a:ext cx="8870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dirty="0" smtClean="0"/>
              <a:t>These </a:t>
            </a:r>
            <a:r>
              <a:rPr lang="en-US" b="0" dirty="0"/>
              <a:t>labels describe the organization types as listed in Table 19.1.</a:t>
            </a:r>
          </a:p>
        </p:txBody>
      </p:sp>
      <p:sp>
        <p:nvSpPr>
          <p:cNvPr id="3" name="Rectangle 2"/>
          <p:cNvSpPr/>
          <p:nvPr/>
        </p:nvSpPr>
        <p:spPr>
          <a:xfrm>
            <a:off x="1270639" y="587315"/>
            <a:ext cx="2440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Generic Domains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970290"/>
            <a:ext cx="5257800" cy="38891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0" y="1721310"/>
            <a:ext cx="33153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Table 19.1 </a:t>
            </a:r>
            <a:r>
              <a:rPr lang="en-US" sz="1600" b="0" i="1" dirty="0">
                <a:latin typeface="+mn-lt"/>
              </a:rPr>
              <a:t>Generic domain labels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10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71A48-FC90-4BC5-BE5F-1465F6A80BAC}" type="slidenum">
              <a:rPr lang="en-US"/>
              <a:pPr/>
              <a:t>31</a:t>
            </a:fld>
            <a:endParaRPr lang="en-US"/>
          </a:p>
        </p:txBody>
      </p:sp>
      <p:sp>
        <p:nvSpPr>
          <p:cNvPr id="604162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19.10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Country domains</a:t>
            </a:r>
          </a:p>
        </p:txBody>
      </p:sp>
      <p:sp>
        <p:nvSpPr>
          <p:cNvPr id="604163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4164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4165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4166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4167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4168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4169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129508" y="1047630"/>
            <a:ext cx="881764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 smtClean="0"/>
              <a:t>Country </a:t>
            </a:r>
            <a:r>
              <a:rPr lang="en-US" sz="1600" b="0" dirty="0"/>
              <a:t>domains </a:t>
            </a:r>
            <a:r>
              <a:rPr lang="en-US" sz="1600" b="0" dirty="0" smtClean="0"/>
              <a:t>uses</a:t>
            </a:r>
            <a:r>
              <a:rPr lang="en-US" sz="1600" b="0" dirty="0" smtClean="0">
                <a:solidFill>
                  <a:srgbClr val="FF0000"/>
                </a:solidFill>
              </a:rPr>
              <a:t> </a:t>
            </a:r>
            <a:r>
              <a:rPr lang="en-US" sz="1600" b="0" dirty="0">
                <a:solidFill>
                  <a:srgbClr val="FF0000"/>
                </a:solidFill>
              </a:rPr>
              <a:t>two-character </a:t>
            </a:r>
            <a:r>
              <a:rPr lang="en-US" sz="1600" b="0" dirty="0"/>
              <a:t>country abbreviations </a:t>
            </a:r>
            <a:r>
              <a:rPr lang="en-US" sz="1600" b="0" dirty="0" smtClean="0"/>
              <a:t>(us </a:t>
            </a:r>
            <a:r>
              <a:rPr lang="en-US" sz="1600" b="0" dirty="0"/>
              <a:t>for United States). </a:t>
            </a:r>
          </a:p>
          <a:p>
            <a:pPr algn="just"/>
            <a:endParaRPr lang="en-US" sz="1600" b="0" dirty="0" smtClean="0"/>
          </a:p>
          <a:p>
            <a:pPr algn="just"/>
            <a:r>
              <a:rPr lang="en-US" sz="1600" b="0" dirty="0" smtClean="0"/>
              <a:t>Second </a:t>
            </a:r>
            <a:r>
              <a:rPr lang="en-US" sz="1600" b="0" dirty="0"/>
              <a:t>labels can be organizational, or </a:t>
            </a:r>
            <a:r>
              <a:rPr lang="en-US" sz="1600" b="0" dirty="0" smtClean="0"/>
              <a:t>can </a:t>
            </a:r>
            <a:r>
              <a:rPr lang="en-US" sz="1600" b="0" dirty="0"/>
              <a:t>be more specific, national designations. </a:t>
            </a:r>
          </a:p>
          <a:p>
            <a:pPr algn="just"/>
            <a:endParaRPr lang="en-US" sz="1600" b="0" dirty="0" smtClean="0"/>
          </a:p>
          <a:p>
            <a:pPr algn="just"/>
            <a:r>
              <a:rPr lang="en-US" sz="1600" b="0" dirty="0" smtClean="0"/>
              <a:t>Example: United States uses </a:t>
            </a:r>
            <a:r>
              <a:rPr lang="en-US" sz="1600" b="0" dirty="0"/>
              <a:t>state abbreviations as a </a:t>
            </a:r>
            <a:r>
              <a:rPr lang="en-US" sz="1600" b="0" dirty="0" smtClean="0"/>
              <a:t>sub-division </a:t>
            </a:r>
            <a:r>
              <a:rPr lang="en-US" sz="1600" b="0" dirty="0"/>
              <a:t>of us (e.g., ca.us</a:t>
            </a:r>
            <a:r>
              <a:rPr lang="en-US" sz="1600" b="0" dirty="0" smtClean="0"/>
              <a:t>.).</a:t>
            </a:r>
            <a:endParaRPr lang="en-US" sz="1600" b="0" dirty="0"/>
          </a:p>
          <a:p>
            <a:pPr algn="just"/>
            <a:endParaRPr lang="en-US" sz="1600" b="0" dirty="0" smtClean="0"/>
          </a:p>
          <a:p>
            <a:pPr algn="just"/>
            <a:r>
              <a:rPr lang="en-US" sz="1600" b="0" dirty="0" smtClean="0"/>
              <a:t> </a:t>
            </a:r>
            <a:r>
              <a:rPr lang="en-US" sz="1400" b="0" dirty="0" smtClean="0"/>
              <a:t>Address </a:t>
            </a:r>
            <a:r>
              <a:rPr lang="en-US" sz="1400" b="0" dirty="0">
                <a:solidFill>
                  <a:srgbClr val="FF0000"/>
                </a:solidFill>
              </a:rPr>
              <a:t>anza.cup.ca.us</a:t>
            </a:r>
            <a:r>
              <a:rPr lang="en-US" sz="1400" b="0" dirty="0"/>
              <a:t> can be translated to </a:t>
            </a:r>
            <a:r>
              <a:rPr lang="en-US" sz="1400" b="0" dirty="0" smtClean="0">
                <a:solidFill>
                  <a:srgbClr val="FF0000"/>
                </a:solidFill>
              </a:rPr>
              <a:t>Anza </a:t>
            </a:r>
            <a:r>
              <a:rPr lang="en-US" sz="1400" b="0" dirty="0">
                <a:solidFill>
                  <a:srgbClr val="FF0000"/>
                </a:solidFill>
              </a:rPr>
              <a:t>College in Cupertino in California in </a:t>
            </a:r>
            <a:r>
              <a:rPr lang="en-US" sz="1400" b="0" dirty="0" smtClean="0">
                <a:solidFill>
                  <a:srgbClr val="FF0000"/>
                </a:solidFill>
              </a:rPr>
              <a:t>United </a:t>
            </a:r>
            <a:r>
              <a:rPr lang="en-US" sz="1400" b="0" dirty="0">
                <a:solidFill>
                  <a:srgbClr val="FF0000"/>
                </a:solidFill>
              </a:rPr>
              <a:t>States.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7817" y="582613"/>
            <a:ext cx="2480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Country Domains </a:t>
            </a:r>
          </a:p>
        </p:txBody>
      </p:sp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72110"/>
            <a:ext cx="4876800" cy="3660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C6B9BE-596D-420B-9CFC-36172D2A4184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606211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6213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6214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6215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6216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6217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114610" y="1103426"/>
            <a:ext cx="872459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dirty="0" smtClean="0">
                <a:solidFill>
                  <a:srgbClr val="FF0000"/>
                </a:solidFill>
              </a:rPr>
              <a:t>Used </a:t>
            </a:r>
            <a:r>
              <a:rPr lang="en-US" b="0" dirty="0">
                <a:solidFill>
                  <a:srgbClr val="FF0000"/>
                </a:solidFill>
              </a:rPr>
              <a:t>to map an address to a name</a:t>
            </a:r>
            <a:r>
              <a:rPr lang="en-US" b="0" dirty="0"/>
              <a:t>. 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This happen</a:t>
            </a:r>
            <a:r>
              <a:rPr lang="en-US" b="0" dirty="0"/>
              <a:t>, </a:t>
            </a:r>
            <a:r>
              <a:rPr lang="en-US" b="0" dirty="0" smtClean="0"/>
              <a:t>when </a:t>
            </a:r>
            <a:r>
              <a:rPr lang="en-US" b="0" dirty="0"/>
              <a:t>a server has received a request from a client to do a task. 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The </a:t>
            </a:r>
            <a:r>
              <a:rPr lang="en-US" b="0" dirty="0"/>
              <a:t>server has a file that contains a list of authorized clients, only the IP address of the client </a:t>
            </a:r>
            <a:r>
              <a:rPr lang="en-US" b="0" dirty="0" smtClean="0"/>
              <a:t> </a:t>
            </a:r>
            <a:r>
              <a:rPr lang="en-US" b="0" dirty="0"/>
              <a:t>is listed. 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The </a:t>
            </a:r>
            <a:r>
              <a:rPr lang="en-US" b="0" dirty="0"/>
              <a:t>server asks its resolver to send </a:t>
            </a:r>
            <a:r>
              <a:rPr lang="en-US" b="0" dirty="0" smtClean="0"/>
              <a:t>a </a:t>
            </a:r>
            <a:r>
              <a:rPr lang="en-US" b="0" dirty="0"/>
              <a:t>query to the DNS server to map an address to a name to determine if the client is on the authorized list. 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>
                <a:solidFill>
                  <a:srgbClr val="FF0000"/>
                </a:solidFill>
              </a:rPr>
              <a:t>This </a:t>
            </a:r>
            <a:r>
              <a:rPr lang="en-US" b="0" dirty="0">
                <a:solidFill>
                  <a:srgbClr val="FF0000"/>
                </a:solidFill>
              </a:rPr>
              <a:t>type of query is called an inverse or pointer (PTR) query. </a:t>
            </a:r>
            <a:endParaRPr lang="en-US" b="0" dirty="0" smtClean="0">
              <a:solidFill>
                <a:srgbClr val="FF0000"/>
              </a:solidFill>
            </a:endParaRPr>
          </a:p>
          <a:p>
            <a:pPr algn="just"/>
            <a:endParaRPr lang="en-US" b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 smtClean="0"/>
              <a:t>To </a:t>
            </a:r>
            <a:r>
              <a:rPr lang="en-US" sz="1600" b="0" dirty="0"/>
              <a:t>handle a pointer query, </a:t>
            </a:r>
            <a:r>
              <a:rPr lang="en-US" sz="1600" b="0" dirty="0" smtClean="0"/>
              <a:t>inverse </a:t>
            </a:r>
            <a:r>
              <a:rPr lang="en-US" sz="1600" b="0" dirty="0"/>
              <a:t>domain is added to the domain name space with the first-level node called </a:t>
            </a:r>
            <a:r>
              <a:rPr lang="en-US" sz="1600" b="0" dirty="0" err="1" smtClean="0">
                <a:solidFill>
                  <a:srgbClr val="FF0000"/>
                </a:solidFill>
              </a:rPr>
              <a:t>arpa</a:t>
            </a:r>
            <a:r>
              <a:rPr lang="en-US" sz="1600" b="0" dirty="0" smtClean="0">
                <a:solidFill>
                  <a:srgbClr val="FF0000"/>
                </a:solidFill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 smtClean="0"/>
              <a:t>second </a:t>
            </a:r>
            <a:r>
              <a:rPr lang="en-US" sz="1600" b="0" dirty="0"/>
              <a:t>level is also one single node named </a:t>
            </a:r>
            <a:r>
              <a:rPr lang="en-US" sz="1600" b="0" dirty="0">
                <a:solidFill>
                  <a:srgbClr val="FF0000"/>
                </a:solidFill>
              </a:rPr>
              <a:t>in-</a:t>
            </a:r>
            <a:r>
              <a:rPr lang="en-US" sz="1600" b="0" dirty="0" err="1">
                <a:solidFill>
                  <a:srgbClr val="FF0000"/>
                </a:solidFill>
              </a:rPr>
              <a:t>addr</a:t>
            </a:r>
            <a:r>
              <a:rPr lang="en-US" sz="1600" b="0" dirty="0"/>
              <a:t> (for inverse address</a:t>
            </a:r>
            <a:r>
              <a:rPr lang="en-US" sz="1600" b="0" dirty="0" smtClean="0"/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 smtClean="0"/>
              <a:t> </a:t>
            </a:r>
            <a:r>
              <a:rPr lang="en-US" sz="1600" b="0" dirty="0"/>
              <a:t>The rest of the domain defines IP addresses.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6200" y="584624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Inverse Domain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C6B9BE-596D-420B-9CFC-36172D2A4184}" type="slidenum">
              <a:rPr lang="en-US"/>
              <a:pPr/>
              <a:t>33</a:t>
            </a:fld>
            <a:endParaRPr lang="en-US"/>
          </a:p>
        </p:txBody>
      </p:sp>
      <p:sp>
        <p:nvSpPr>
          <p:cNvPr id="606210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19.11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Inverse domain</a:t>
            </a:r>
          </a:p>
        </p:txBody>
      </p:sp>
      <p:sp>
        <p:nvSpPr>
          <p:cNvPr id="606211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6213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6214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6215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6216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6217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88901" y="1119723"/>
            <a:ext cx="85804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/>
              <a:t>The servers that handle the inverse domain are also hierarchical. </a:t>
            </a:r>
            <a:endParaRPr lang="en-US" sz="1600" b="0" dirty="0" smtClean="0"/>
          </a:p>
          <a:p>
            <a:pPr algn="just"/>
            <a:endParaRPr lang="en-US" sz="1600" b="0" dirty="0"/>
          </a:p>
          <a:p>
            <a:pPr algn="just"/>
            <a:r>
              <a:rPr lang="en-US" sz="1600" b="0" dirty="0" smtClean="0"/>
              <a:t>This </a:t>
            </a:r>
            <a:r>
              <a:rPr lang="en-US" sz="1600" b="0" dirty="0"/>
              <a:t>means the </a:t>
            </a:r>
            <a:r>
              <a:rPr lang="en-US" sz="1600" b="0" dirty="0" err="1">
                <a:solidFill>
                  <a:srgbClr val="FF0000"/>
                </a:solidFill>
              </a:rPr>
              <a:t>netid</a:t>
            </a:r>
            <a:r>
              <a:rPr lang="en-US" sz="1600" b="0" dirty="0"/>
              <a:t> part of the address should be at a higher level than the </a:t>
            </a:r>
            <a:r>
              <a:rPr lang="en-US" sz="1600" b="0" dirty="0" err="1">
                <a:solidFill>
                  <a:srgbClr val="FF0000"/>
                </a:solidFill>
              </a:rPr>
              <a:t>subnetid</a:t>
            </a:r>
            <a:r>
              <a:rPr lang="en-US" sz="1600" b="0" dirty="0">
                <a:solidFill>
                  <a:srgbClr val="FF0000"/>
                </a:solidFill>
              </a:rPr>
              <a:t> part</a:t>
            </a:r>
            <a:r>
              <a:rPr lang="en-US" sz="1600" b="0" dirty="0"/>
              <a:t>, and the </a:t>
            </a:r>
            <a:r>
              <a:rPr lang="en-US" sz="1600" b="0" dirty="0" err="1" smtClean="0"/>
              <a:t>sub</a:t>
            </a:r>
            <a:r>
              <a:rPr lang="en-US" sz="1600" b="0" dirty="0" err="1"/>
              <a:t>n</a:t>
            </a:r>
            <a:r>
              <a:rPr lang="en-US" sz="1600" b="0" dirty="0" err="1" smtClean="0"/>
              <a:t>etid</a:t>
            </a:r>
            <a:r>
              <a:rPr lang="en-US" sz="1600" b="0" dirty="0" smtClean="0"/>
              <a:t> </a:t>
            </a:r>
            <a:r>
              <a:rPr lang="en-US" sz="1600" b="0" dirty="0"/>
              <a:t>part higher than the </a:t>
            </a:r>
            <a:r>
              <a:rPr lang="en-US" sz="1600" b="0" dirty="0" err="1">
                <a:solidFill>
                  <a:srgbClr val="FF0000"/>
                </a:solidFill>
              </a:rPr>
              <a:t>hostid</a:t>
            </a:r>
            <a:r>
              <a:rPr lang="en-US" sz="1600" b="0" dirty="0">
                <a:solidFill>
                  <a:srgbClr val="FF0000"/>
                </a:solidFill>
              </a:rPr>
              <a:t> part. </a:t>
            </a:r>
            <a:endParaRPr lang="en-US" sz="1600" b="0" dirty="0" smtClean="0">
              <a:solidFill>
                <a:srgbClr val="FF0000"/>
              </a:solidFill>
            </a:endParaRPr>
          </a:p>
          <a:p>
            <a:pPr algn="just"/>
            <a:endParaRPr lang="en-US" sz="1600" b="0" dirty="0" smtClean="0"/>
          </a:p>
          <a:p>
            <a:pPr algn="just"/>
            <a:r>
              <a:rPr lang="en-US" sz="1600" b="0" dirty="0" smtClean="0"/>
              <a:t>IP </a:t>
            </a:r>
            <a:r>
              <a:rPr lang="en-US" sz="1600" b="0" dirty="0"/>
              <a:t>address such as 132.34.45.121 </a:t>
            </a:r>
            <a:r>
              <a:rPr lang="en-US" sz="1600" b="0" dirty="0" smtClean="0"/>
              <a:t>is </a:t>
            </a:r>
            <a:r>
              <a:rPr lang="en-US" sz="1600" b="0" dirty="0"/>
              <a:t>read as 121.45.34.132.in-addr. </a:t>
            </a:r>
            <a:r>
              <a:rPr lang="en-US" sz="1600" b="0" dirty="0" err="1"/>
              <a:t>arpa</a:t>
            </a:r>
            <a:r>
              <a:rPr lang="en-US" sz="1600" b="0" dirty="0"/>
              <a:t>. </a:t>
            </a:r>
            <a:endParaRPr lang="en-US" sz="1600" b="0" dirty="0" smtClean="0"/>
          </a:p>
        </p:txBody>
      </p:sp>
      <p:sp>
        <p:nvSpPr>
          <p:cNvPr id="3" name="Rectangle 2"/>
          <p:cNvSpPr/>
          <p:nvPr/>
        </p:nvSpPr>
        <p:spPr>
          <a:xfrm>
            <a:off x="1346200" y="572035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Inverse Domain </a:t>
            </a:r>
          </a:p>
        </p:txBody>
      </p:sp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81" y="2689383"/>
            <a:ext cx="3237359" cy="3762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128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C6B9BE-596D-420B-9CFC-36172D2A4184}" type="slidenum">
              <a:rPr lang="en-US"/>
              <a:pPr/>
              <a:t>34</a:t>
            </a:fld>
            <a:endParaRPr lang="en-US"/>
          </a:p>
        </p:txBody>
      </p:sp>
      <p:sp>
        <p:nvSpPr>
          <p:cNvPr id="606211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6213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6214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6215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6216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6217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356394" y="1228725"/>
            <a:ext cx="82966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dirty="0" smtClean="0"/>
              <a:t>How </a:t>
            </a:r>
            <a:r>
              <a:rPr lang="en-US" b="0" dirty="0"/>
              <a:t>are the new domains added to DNS? 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This </a:t>
            </a:r>
            <a:r>
              <a:rPr lang="en-US" b="0" dirty="0"/>
              <a:t>is done through a registrar, a </a:t>
            </a:r>
            <a:r>
              <a:rPr lang="en-US" b="0" dirty="0" smtClean="0"/>
              <a:t>commer</a:t>
            </a:r>
            <a:r>
              <a:rPr lang="en-US" b="0" dirty="0"/>
              <a:t>c</a:t>
            </a:r>
            <a:r>
              <a:rPr lang="en-US" b="0" dirty="0" smtClean="0"/>
              <a:t>ial </a:t>
            </a:r>
            <a:r>
              <a:rPr lang="en-US" b="0" dirty="0"/>
              <a:t>entity accredited by ICANN. 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A </a:t>
            </a:r>
            <a:r>
              <a:rPr lang="en-US" b="0" dirty="0"/>
              <a:t>registrar first verifies that the requested </a:t>
            </a:r>
            <a:r>
              <a:rPr lang="en-US" b="0" dirty="0">
                <a:solidFill>
                  <a:srgbClr val="FF0000"/>
                </a:solidFill>
              </a:rPr>
              <a:t>domain name </a:t>
            </a:r>
            <a:r>
              <a:rPr lang="en-US" b="0" dirty="0"/>
              <a:t>is unique and then enters it into the DNS database. 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A </a:t>
            </a:r>
            <a:r>
              <a:rPr lang="en-US" b="0" dirty="0"/>
              <a:t>fee is charged.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9612" y="635556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Registrar </a:t>
            </a:r>
          </a:p>
        </p:txBody>
      </p:sp>
    </p:spTree>
    <p:extLst>
      <p:ext uri="{BB962C8B-B14F-4D97-AF65-F5344CB8AC3E}">
        <p14:creationId xmlns:p14="http://schemas.microsoft.com/office/powerpoint/2010/main" val="326245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3A227-2A5E-404A-AE5A-7EC85C7CA8F0}" type="slidenum">
              <a:rPr lang="en-US"/>
              <a:pPr/>
              <a:t>35</a:t>
            </a:fld>
            <a:endParaRPr lang="en-US"/>
          </a:p>
        </p:txBody>
      </p:sp>
      <p:sp>
        <p:nvSpPr>
          <p:cNvPr id="677890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77891" name="Text Box 3"/>
          <p:cNvSpPr txBox="1">
            <a:spLocks noChangeArrowheads="1"/>
          </p:cNvSpPr>
          <p:nvPr/>
        </p:nvSpPr>
        <p:spPr bwMode="auto">
          <a:xfrm>
            <a:off x="228600" y="355600"/>
            <a:ext cx="4308475" cy="6508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Times" panose="02020603050405020304" pitchFamily="18" charset="0"/>
              </a:rPr>
              <a:t>19-4  RESOLUTION</a:t>
            </a:r>
          </a:p>
        </p:txBody>
      </p:sp>
      <p:sp>
        <p:nvSpPr>
          <p:cNvPr id="67789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77893" name="Rectangle 5"/>
          <p:cNvSpPr>
            <a:spLocks noChangeArrowheads="1"/>
          </p:cNvSpPr>
          <p:nvPr/>
        </p:nvSpPr>
        <p:spPr bwMode="auto">
          <a:xfrm>
            <a:off x="269875" y="1828800"/>
            <a:ext cx="8534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000" b="0" dirty="0">
                <a:latin typeface="+mn-lt"/>
              </a:rPr>
              <a:t>Mapping a name to an address or an address to a name is called name-address resolution.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FFFF99"/>
            </a:gs>
            <a:gs pos="100000">
              <a:srgbClr val="FFFF99">
                <a:gamma/>
                <a:shade val="46275"/>
                <a:invGamma/>
              </a:srgb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158F13-9443-48F3-A1FF-F1479964254B}" type="slidenum">
              <a:rPr lang="en-US"/>
              <a:pPr/>
              <a:t>36</a:t>
            </a:fld>
            <a:endParaRPr lang="en-US"/>
          </a:p>
        </p:txBody>
      </p:sp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79940" name="Rectangle 4"/>
          <p:cNvSpPr>
            <a:spLocks noChangeArrowheads="1"/>
          </p:cNvSpPr>
          <p:nvPr/>
        </p:nvSpPr>
        <p:spPr bwMode="auto">
          <a:xfrm>
            <a:off x="304800" y="989013"/>
            <a:ext cx="8382000" cy="308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117000"/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33CC"/>
                </a:solidFill>
                <a:latin typeface="Times New Roman" panose="02020603050405020304" pitchFamily="18" charset="0"/>
              </a:rPr>
              <a:t> Resolver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117000"/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33CC"/>
                </a:solidFill>
                <a:latin typeface="Times New Roman" panose="02020603050405020304" pitchFamily="18" charset="0"/>
              </a:rPr>
              <a:t> Mapping Names to Addresses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117000"/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33CC"/>
                </a:solidFill>
                <a:latin typeface="Times New Roman" panose="02020603050405020304" pitchFamily="18" charset="0"/>
              </a:rPr>
              <a:t> Mapping Addresses to Names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117000"/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33CC"/>
                </a:solidFill>
                <a:latin typeface="Times New Roman" panose="02020603050405020304" pitchFamily="18" charset="0"/>
              </a:rPr>
              <a:t> Recursive Resolution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117000"/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33CC"/>
                </a:solidFill>
                <a:latin typeface="Times New Roman" panose="02020603050405020304" pitchFamily="18" charset="0"/>
              </a:rPr>
              <a:t> Iterative Resolution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117000"/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33CC"/>
                </a:solidFill>
                <a:latin typeface="Times New Roman" panose="02020603050405020304" pitchFamily="18" charset="0"/>
              </a:rPr>
              <a:t> Caching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"/>
                                        <p:tgtEl>
                                          <p:spTgt spid="67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4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2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B58DE4-A59F-42BA-B6EA-839DB51CF47C}" type="slidenum">
              <a:rPr lang="en-US"/>
              <a:pPr/>
              <a:t>37</a:t>
            </a:fld>
            <a:endParaRPr lang="en-US"/>
          </a:p>
        </p:txBody>
      </p:sp>
      <p:sp>
        <p:nvSpPr>
          <p:cNvPr id="608259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0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1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2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4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5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442913" y="1321084"/>
            <a:ext cx="82264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dirty="0" smtClean="0"/>
              <a:t>DNS </a:t>
            </a:r>
            <a:r>
              <a:rPr lang="en-US" b="0" dirty="0"/>
              <a:t>is designed as a client-server application. 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A </a:t>
            </a:r>
            <a:r>
              <a:rPr lang="en-US" b="0" dirty="0"/>
              <a:t>host that needs to map an address to a name or a name to an address calls a </a:t>
            </a:r>
            <a:r>
              <a:rPr lang="en-US" b="0" dirty="0">
                <a:solidFill>
                  <a:srgbClr val="FF0000"/>
                </a:solidFill>
              </a:rPr>
              <a:t>DNS client called a resolver. </a:t>
            </a:r>
            <a:endParaRPr lang="en-US" b="0" dirty="0" smtClean="0">
              <a:solidFill>
                <a:srgbClr val="FF0000"/>
              </a:solidFill>
            </a:endParaRPr>
          </a:p>
          <a:p>
            <a:pPr algn="just"/>
            <a:endParaRPr lang="en-US" b="0" dirty="0">
              <a:solidFill>
                <a:srgbClr val="FF0000"/>
              </a:solidFill>
            </a:endParaRPr>
          </a:p>
          <a:p>
            <a:pPr algn="just"/>
            <a:r>
              <a:rPr lang="en-US" b="0" dirty="0" smtClean="0"/>
              <a:t>The </a:t>
            </a:r>
            <a:r>
              <a:rPr lang="en-US" b="0" dirty="0"/>
              <a:t>resolver accesses the closest DNS server with a mapping request. 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If </a:t>
            </a:r>
            <a:r>
              <a:rPr lang="en-US" b="0" dirty="0"/>
              <a:t>the server has the </a:t>
            </a:r>
            <a:r>
              <a:rPr lang="en-US" b="0" dirty="0" smtClean="0"/>
              <a:t>informa</a:t>
            </a:r>
            <a:r>
              <a:rPr lang="en-US" b="0" dirty="0"/>
              <a:t>t</a:t>
            </a:r>
            <a:r>
              <a:rPr lang="en-US" b="0" dirty="0" smtClean="0"/>
              <a:t>ion</a:t>
            </a:r>
            <a:r>
              <a:rPr lang="en-US" b="0" dirty="0"/>
              <a:t>, it satisfies the resolver; otherwise, it either refers the resolver to other servers or asks other servers to provide the information. 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After </a:t>
            </a:r>
            <a:r>
              <a:rPr lang="en-US" b="0" dirty="0"/>
              <a:t>the resolver receives the mapping, it interprets the response to see if it is a real resolution or an error, and finally delivers the result to the process that requested it.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5420" y="602888"/>
            <a:ext cx="13019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Resolver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2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B58DE4-A59F-42BA-B6EA-839DB51CF47C}" type="slidenum">
              <a:rPr lang="en-US"/>
              <a:pPr/>
              <a:t>38</a:t>
            </a:fld>
            <a:endParaRPr lang="en-US"/>
          </a:p>
        </p:txBody>
      </p:sp>
      <p:sp>
        <p:nvSpPr>
          <p:cNvPr id="608259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0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1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2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4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5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335922" y="1160463"/>
            <a:ext cx="86112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dirty="0"/>
              <a:t>R</a:t>
            </a:r>
            <a:r>
              <a:rPr lang="en-US" b="0" dirty="0" smtClean="0"/>
              <a:t>esolver </a:t>
            </a:r>
            <a:r>
              <a:rPr lang="en-US" b="0" dirty="0"/>
              <a:t>gives a domain name to the server and asks for </a:t>
            </a:r>
            <a:r>
              <a:rPr lang="en-US" b="0" dirty="0" smtClean="0"/>
              <a:t>corresponding </a:t>
            </a:r>
            <a:r>
              <a:rPr lang="en-US" b="0" dirty="0"/>
              <a:t>address. 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In </a:t>
            </a:r>
            <a:r>
              <a:rPr lang="en-US" b="0" dirty="0"/>
              <a:t>this case, </a:t>
            </a:r>
            <a:r>
              <a:rPr lang="en-US" b="0" dirty="0" smtClean="0"/>
              <a:t>server </a:t>
            </a:r>
            <a:r>
              <a:rPr lang="en-US" b="0" dirty="0"/>
              <a:t>checks the generic domains or </a:t>
            </a:r>
            <a:r>
              <a:rPr lang="en-US" b="0" dirty="0" smtClean="0"/>
              <a:t>country </a:t>
            </a:r>
            <a:r>
              <a:rPr lang="en-US" b="0" dirty="0"/>
              <a:t>domains to find the mapping. 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If </a:t>
            </a:r>
            <a:r>
              <a:rPr lang="en-US" b="0" dirty="0"/>
              <a:t>the domain name is from the generic domains section, the resolver receives a domain name such as “chal.atc.fhda.edu</a:t>
            </a:r>
            <a:r>
              <a:rPr lang="en-US" b="0" dirty="0" smtClean="0"/>
              <a:t>.”.</a:t>
            </a:r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 </a:t>
            </a:r>
            <a:r>
              <a:rPr lang="en-US" b="0" dirty="0"/>
              <a:t>The query is sent by the resolver to the local DNS server for resolution. 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If </a:t>
            </a:r>
            <a:r>
              <a:rPr lang="en-US" b="0" dirty="0"/>
              <a:t>the local server cannot resolve the query, </a:t>
            </a:r>
            <a:r>
              <a:rPr lang="en-US" b="0" dirty="0">
                <a:solidFill>
                  <a:srgbClr val="FF0000"/>
                </a:solidFill>
              </a:rPr>
              <a:t>it either refers the resolver to other servers or asks other servers directly. </a:t>
            </a:r>
            <a:endParaRPr lang="en-US" b="0" dirty="0" smtClean="0">
              <a:solidFill>
                <a:srgbClr val="FF0000"/>
              </a:solidFill>
            </a:endParaRPr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If </a:t>
            </a:r>
            <a:r>
              <a:rPr lang="en-US" b="0" dirty="0"/>
              <a:t>the domain name is from the country domains section, the resolver receives a domain name such as “ch.fhda.cu.ca.us.”. The procedure is the same.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6200" y="609909"/>
            <a:ext cx="40495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Mapping Names to Addresses </a:t>
            </a:r>
          </a:p>
        </p:txBody>
      </p:sp>
    </p:spTree>
    <p:extLst>
      <p:ext uri="{BB962C8B-B14F-4D97-AF65-F5344CB8AC3E}">
        <p14:creationId xmlns:p14="http://schemas.microsoft.com/office/powerpoint/2010/main" val="267274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2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B58DE4-A59F-42BA-B6EA-839DB51CF47C}" type="slidenum">
              <a:rPr lang="en-US"/>
              <a:pPr/>
              <a:t>39</a:t>
            </a:fld>
            <a:endParaRPr lang="en-US"/>
          </a:p>
        </p:txBody>
      </p:sp>
      <p:sp>
        <p:nvSpPr>
          <p:cNvPr id="608259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0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1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2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4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5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466654" y="1466827"/>
            <a:ext cx="8178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dirty="0" smtClean="0"/>
              <a:t>A </a:t>
            </a:r>
            <a:r>
              <a:rPr lang="en-US" b="0" dirty="0"/>
              <a:t>client can send an IP address to a server to be mapped to a domain name. 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>
                <a:solidFill>
                  <a:srgbClr val="FF0000"/>
                </a:solidFill>
              </a:rPr>
              <a:t>this </a:t>
            </a:r>
            <a:r>
              <a:rPr lang="en-US" b="0" dirty="0">
                <a:solidFill>
                  <a:srgbClr val="FF0000"/>
                </a:solidFill>
              </a:rPr>
              <a:t>is called a PTR query. </a:t>
            </a:r>
            <a:endParaRPr lang="en-US" b="0" dirty="0" smtClean="0">
              <a:solidFill>
                <a:srgbClr val="FF0000"/>
              </a:solidFill>
            </a:endParaRPr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To </a:t>
            </a:r>
            <a:r>
              <a:rPr lang="en-US" b="0" dirty="0"/>
              <a:t>answer queries of this kind, DNS uses the inverse domain. </a:t>
            </a:r>
            <a:endParaRPr lang="en-US" b="0" dirty="0" smtClean="0"/>
          </a:p>
          <a:p>
            <a:pPr algn="just"/>
            <a:endParaRPr lang="en-US" sz="1600" b="0" dirty="0"/>
          </a:p>
          <a:p>
            <a:pPr algn="just"/>
            <a:r>
              <a:rPr lang="en-US" sz="1600" b="0" dirty="0"/>
              <a:t>I</a:t>
            </a:r>
            <a:r>
              <a:rPr lang="en-US" sz="1600" b="0" dirty="0" smtClean="0"/>
              <a:t>n </a:t>
            </a:r>
            <a:r>
              <a:rPr lang="en-US" sz="1600" b="0" dirty="0"/>
              <a:t>the request, the IP address is reversed and two labels, in-</a:t>
            </a:r>
            <a:r>
              <a:rPr lang="en-US" sz="1600" b="0" dirty="0" err="1"/>
              <a:t>addr</a:t>
            </a:r>
            <a:r>
              <a:rPr lang="en-US" sz="1600" b="0" dirty="0"/>
              <a:t> and </a:t>
            </a:r>
            <a:r>
              <a:rPr lang="en-US" sz="1600" b="0" dirty="0" err="1"/>
              <a:t>arpa</a:t>
            </a:r>
            <a:r>
              <a:rPr lang="en-US" sz="1600" b="0" dirty="0"/>
              <a:t>, are appended to create a domain acceptable by the inverse domain section</a:t>
            </a:r>
            <a:r>
              <a:rPr lang="en-US" sz="1600" b="0" dirty="0" smtClean="0"/>
              <a:t>.</a:t>
            </a:r>
          </a:p>
          <a:p>
            <a:pPr algn="just"/>
            <a:endParaRPr lang="en-US" sz="1600" b="0" dirty="0"/>
          </a:p>
          <a:p>
            <a:pPr algn="just"/>
            <a:r>
              <a:rPr lang="en-US" sz="1600" b="0" dirty="0" smtClean="0"/>
              <a:t>If </a:t>
            </a:r>
            <a:r>
              <a:rPr lang="en-US" sz="1600" b="0" dirty="0"/>
              <a:t>the resolver receives the IP address 132.34.45.121, </a:t>
            </a:r>
            <a:r>
              <a:rPr lang="en-US" sz="1600" b="0" dirty="0" smtClean="0"/>
              <a:t>resolver </a:t>
            </a:r>
            <a:r>
              <a:rPr lang="en-US" sz="1600" b="0" dirty="0"/>
              <a:t>first inverts the address and then adds the two labels before sending. </a:t>
            </a:r>
            <a:endParaRPr lang="en-US" sz="1600" b="0" dirty="0" smtClean="0"/>
          </a:p>
          <a:p>
            <a:pPr algn="just"/>
            <a:endParaRPr lang="en-US" sz="1600" b="0" dirty="0"/>
          </a:p>
          <a:p>
            <a:pPr algn="just"/>
            <a:r>
              <a:rPr lang="en-US" sz="1600" b="0" dirty="0" smtClean="0"/>
              <a:t>The </a:t>
            </a:r>
            <a:r>
              <a:rPr lang="en-US" sz="1600" b="0" dirty="0"/>
              <a:t>domain name sent is “121.45.34.132.in-addr.arpa.”, which is received by the local DNS and resolved.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1270948" y="637428"/>
            <a:ext cx="3664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Mapping Addresses to Names </a:t>
            </a:r>
          </a:p>
        </p:txBody>
      </p:sp>
    </p:spTree>
    <p:extLst>
      <p:ext uri="{BB962C8B-B14F-4D97-AF65-F5344CB8AC3E}">
        <p14:creationId xmlns:p14="http://schemas.microsoft.com/office/powerpoint/2010/main" val="228311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83307A-9D95-4A16-9A1F-2F3FFCD1996D}" type="slidenum">
              <a:rPr lang="en-US"/>
              <a:pPr/>
              <a:t>4</a:t>
            </a:fld>
            <a:endParaRPr lang="en-US"/>
          </a:p>
        </p:txBody>
      </p:sp>
      <p:sp>
        <p:nvSpPr>
          <p:cNvPr id="585730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19.1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Purpose of DNS</a:t>
            </a:r>
          </a:p>
        </p:txBody>
      </p:sp>
      <p:sp>
        <p:nvSpPr>
          <p:cNvPr id="585731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3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5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6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7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76200" y="1249917"/>
            <a:ext cx="88709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dirty="0" smtClean="0">
                <a:solidFill>
                  <a:srgbClr val="FF0000"/>
                </a:solidFill>
                <a:latin typeface="+mn-lt"/>
              </a:rPr>
              <a:t>One </a:t>
            </a:r>
            <a:r>
              <a:rPr lang="en-US" b="0" dirty="0">
                <a:solidFill>
                  <a:srgbClr val="FF0000"/>
                </a:solidFill>
                <a:latin typeface="+mn-lt"/>
              </a:rPr>
              <a:t>solution </a:t>
            </a:r>
            <a:r>
              <a:rPr lang="en-US" b="0" dirty="0" smtClean="0">
                <a:solidFill>
                  <a:srgbClr val="FF0000"/>
                </a:solidFill>
                <a:latin typeface="+mn-lt"/>
              </a:rPr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bg2"/>
                </a:solidFill>
                <a:latin typeface="+mn-lt"/>
              </a:rPr>
              <a:t>T</a:t>
            </a:r>
            <a:r>
              <a:rPr lang="en-US" b="0" dirty="0" smtClean="0">
                <a:latin typeface="+mn-lt"/>
              </a:rPr>
              <a:t>o </a:t>
            </a:r>
            <a:r>
              <a:rPr lang="en-US" b="0" dirty="0">
                <a:latin typeface="+mn-lt"/>
              </a:rPr>
              <a:t>store the entire host file in a single computer and </a:t>
            </a:r>
            <a:r>
              <a:rPr lang="en-US" b="0" dirty="0" smtClean="0">
                <a:latin typeface="+mn-lt"/>
              </a:rPr>
              <a:t>allow access </a:t>
            </a:r>
            <a:r>
              <a:rPr lang="en-US" b="0" dirty="0">
                <a:latin typeface="+mn-lt"/>
              </a:rPr>
              <a:t>to this centralized information to every computer that needs mapping. </a:t>
            </a:r>
            <a:endParaRPr lang="en-US" b="0" dirty="0" smtClean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This </a:t>
            </a:r>
            <a:r>
              <a:rPr lang="en-US" b="0" dirty="0">
                <a:latin typeface="+mn-lt"/>
              </a:rPr>
              <a:t>would create a huge amount of traffic on the Internet</a:t>
            </a:r>
            <a:r>
              <a:rPr lang="en-US" b="0" dirty="0" smtClean="0">
                <a:latin typeface="+mn-lt"/>
              </a:rPr>
              <a:t>.</a:t>
            </a:r>
          </a:p>
          <a:p>
            <a:pPr algn="just"/>
            <a:endParaRPr lang="en-US" b="0" dirty="0" smtClean="0">
              <a:latin typeface="+mn-lt"/>
            </a:endParaRPr>
          </a:p>
          <a:p>
            <a:pPr algn="just"/>
            <a:endParaRPr lang="en-US" b="0" dirty="0">
              <a:latin typeface="+mn-lt"/>
            </a:endParaRPr>
          </a:p>
          <a:p>
            <a:pPr algn="just"/>
            <a:r>
              <a:rPr lang="en-US" b="0" dirty="0">
                <a:solidFill>
                  <a:srgbClr val="FF0000"/>
                </a:solidFill>
                <a:latin typeface="+mn-lt"/>
              </a:rPr>
              <a:t>Another solution</a:t>
            </a:r>
            <a:r>
              <a:rPr lang="en-US" b="0" dirty="0">
                <a:latin typeface="+mn-lt"/>
              </a:rPr>
              <a:t>, </a:t>
            </a:r>
            <a:r>
              <a:rPr lang="en-US" b="0" dirty="0" smtClean="0">
                <a:latin typeface="+mn-lt"/>
              </a:rPr>
              <a:t>(used today)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To </a:t>
            </a:r>
            <a:r>
              <a:rPr lang="en-US" b="0" dirty="0">
                <a:latin typeface="+mn-lt"/>
              </a:rPr>
              <a:t>divide this huge amount of </a:t>
            </a:r>
            <a:r>
              <a:rPr lang="en-US" b="0" dirty="0" smtClean="0">
                <a:latin typeface="+mn-lt"/>
              </a:rPr>
              <a:t>information into </a:t>
            </a:r>
            <a:r>
              <a:rPr lang="en-US" b="0" dirty="0">
                <a:latin typeface="+mn-lt"/>
              </a:rPr>
              <a:t>smaller parts and store each part on a different computer. </a:t>
            </a:r>
            <a:endParaRPr lang="en-US" b="0" dirty="0" smtClean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The host that </a:t>
            </a:r>
            <a:r>
              <a:rPr lang="en-US" b="0" dirty="0">
                <a:latin typeface="+mn-lt"/>
              </a:rPr>
              <a:t>needs mapping can contact the closest computer holding the needed information</a:t>
            </a:r>
            <a:r>
              <a:rPr lang="en-US" b="0" dirty="0" smtClean="0">
                <a:latin typeface="+mn-lt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535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2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B58DE4-A59F-42BA-B6EA-839DB51CF47C}" type="slidenum">
              <a:rPr lang="en-US"/>
              <a:pPr/>
              <a:t>40</a:t>
            </a:fld>
            <a:endParaRPr lang="en-US"/>
          </a:p>
        </p:txBody>
      </p:sp>
      <p:sp>
        <p:nvSpPr>
          <p:cNvPr id="608259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0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1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2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4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5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356394" y="1401763"/>
            <a:ext cx="8305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dirty="0" smtClean="0"/>
              <a:t>The </a:t>
            </a:r>
            <a:r>
              <a:rPr lang="en-US" b="0" dirty="0"/>
              <a:t>client (resolver) can ask for a recursive answer from a name server. 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This </a:t>
            </a:r>
            <a:r>
              <a:rPr lang="en-US" b="0" dirty="0"/>
              <a:t>means that the resolver expects the server to supply the final answer. 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If </a:t>
            </a:r>
            <a:r>
              <a:rPr lang="en-US" b="0" dirty="0"/>
              <a:t>the server is the authority for the domain name, it checks its database and responds. 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If </a:t>
            </a:r>
            <a:r>
              <a:rPr lang="en-US" b="0" dirty="0"/>
              <a:t>the server is not the authority, it sends the request to another server (the parent usually) and waits for the response. 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If </a:t>
            </a:r>
            <a:r>
              <a:rPr lang="en-US" b="0" dirty="0"/>
              <a:t>the parent is the authority, it responds; otherwise, it sends the query to yet another server. 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When </a:t>
            </a:r>
            <a:r>
              <a:rPr lang="en-US" b="0" dirty="0"/>
              <a:t>the query is finally resolved, the response travels back until it finally reaches the requesting client.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4287" y="627649"/>
            <a:ext cx="29658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Recursive Resolution </a:t>
            </a:r>
          </a:p>
        </p:txBody>
      </p:sp>
    </p:spTree>
    <p:extLst>
      <p:ext uri="{BB962C8B-B14F-4D97-AF65-F5344CB8AC3E}">
        <p14:creationId xmlns:p14="http://schemas.microsoft.com/office/powerpoint/2010/main" val="321711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2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B58DE4-A59F-42BA-B6EA-839DB51CF47C}" type="slidenum">
              <a:rPr lang="en-US"/>
              <a:pPr/>
              <a:t>41</a:t>
            </a:fld>
            <a:endParaRPr lang="en-US"/>
          </a:p>
        </p:txBody>
      </p:sp>
      <p:sp>
        <p:nvSpPr>
          <p:cNvPr id="608258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19.12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Recursive resolution</a:t>
            </a:r>
          </a:p>
        </p:txBody>
      </p:sp>
      <p:sp>
        <p:nvSpPr>
          <p:cNvPr id="608259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0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1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2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4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5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pic>
        <p:nvPicPr>
          <p:cNvPr id="60826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839200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826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188" y="3970338"/>
            <a:ext cx="887412" cy="98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827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2286000"/>
            <a:ext cx="812800" cy="90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8272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1955800"/>
            <a:ext cx="904875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8273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62200"/>
            <a:ext cx="941388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8274" name="Picture 1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828800"/>
            <a:ext cx="941388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8275" name="Picture 1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05200"/>
            <a:ext cx="941388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8276" name="Picture 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935413"/>
            <a:ext cx="941388" cy="94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8278" name="Picture 2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13300"/>
            <a:ext cx="10699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8279" name="Picture 2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257800"/>
            <a:ext cx="10509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8282" name="Picture 2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521075"/>
            <a:ext cx="914400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692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0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0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0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0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0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2000"/>
                                        <p:tgtEl>
                                          <p:spTgt spid="60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000"/>
                                        <p:tgtEl>
                                          <p:spTgt spid="60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000"/>
                                        <p:tgtEl>
                                          <p:spTgt spid="608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0"/>
                                        <p:tgtEl>
                                          <p:spTgt spid="60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2000"/>
                                        <p:tgtEl>
                                          <p:spTgt spid="60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2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B58DE4-A59F-42BA-B6EA-839DB51CF47C}" type="slidenum">
              <a:rPr lang="en-US"/>
              <a:pPr/>
              <a:t>42</a:t>
            </a:fld>
            <a:endParaRPr lang="en-US"/>
          </a:p>
        </p:txBody>
      </p:sp>
      <p:sp>
        <p:nvSpPr>
          <p:cNvPr id="608259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0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1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2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4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5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326824" y="1197819"/>
            <a:ext cx="8598717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dirty="0" smtClean="0"/>
              <a:t>If </a:t>
            </a:r>
            <a:r>
              <a:rPr lang="en-US" b="0" dirty="0"/>
              <a:t>the server is an authority for the name, it sends the answer</a:t>
            </a:r>
            <a:r>
              <a:rPr lang="en-US" b="0" dirty="0" smtClean="0"/>
              <a:t>.</a:t>
            </a:r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 </a:t>
            </a:r>
            <a:r>
              <a:rPr lang="en-US" b="0" dirty="0"/>
              <a:t>If it is not, it returns (to the client) the IP address of the server that it thinks can resolve the query. 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The </a:t>
            </a:r>
            <a:r>
              <a:rPr lang="en-US" b="0" dirty="0"/>
              <a:t>client is responsible for repeating the query to this second server. 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If </a:t>
            </a:r>
            <a:r>
              <a:rPr lang="en-US" b="0" dirty="0"/>
              <a:t>the newly addressed server can resolve the problem, it answers the query with the IP address; otherwise, it returns the IP address of a new server to the client. 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Now </a:t>
            </a:r>
            <a:r>
              <a:rPr lang="en-US" b="0" dirty="0"/>
              <a:t>the client must repeat the query to the third server. This process is called iterative because the client repeats the same query to multiple servers</a:t>
            </a:r>
            <a:r>
              <a:rPr lang="en-US" b="0" dirty="0" smtClean="0"/>
              <a:t>.</a:t>
            </a:r>
          </a:p>
          <a:p>
            <a:pPr algn="just"/>
            <a:endParaRPr lang="en-US" b="0" dirty="0"/>
          </a:p>
          <a:p>
            <a:pPr algn="just"/>
            <a:r>
              <a:rPr lang="en-US" sz="1600" b="0" dirty="0" smtClean="0"/>
              <a:t> </a:t>
            </a:r>
            <a:r>
              <a:rPr lang="en-US" sz="1600" b="0" dirty="0"/>
              <a:t>In Figure 19.13 </a:t>
            </a:r>
            <a:r>
              <a:rPr lang="en-US" sz="1600" b="0" dirty="0" smtClean="0"/>
              <a:t>client </a:t>
            </a:r>
            <a:r>
              <a:rPr lang="en-US" sz="1600" b="0" dirty="0"/>
              <a:t>queries </a:t>
            </a:r>
            <a:r>
              <a:rPr lang="en-US" sz="1600" b="0" dirty="0" smtClean="0"/>
              <a:t>5 </a:t>
            </a:r>
            <a:r>
              <a:rPr lang="en-US" sz="1600" b="0" dirty="0"/>
              <a:t>servers before it gets an answer from </a:t>
            </a:r>
            <a:r>
              <a:rPr lang="en-US" sz="1600" b="0" dirty="0" smtClean="0"/>
              <a:t> </a:t>
            </a:r>
            <a:r>
              <a:rPr lang="en-US" sz="1600" b="0" dirty="0"/>
              <a:t>mcgraw.com server.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27151" y="656325"/>
            <a:ext cx="2577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Iterative Resolution </a:t>
            </a:r>
          </a:p>
        </p:txBody>
      </p:sp>
    </p:spTree>
    <p:extLst>
      <p:ext uri="{BB962C8B-B14F-4D97-AF65-F5344CB8AC3E}">
        <p14:creationId xmlns:p14="http://schemas.microsoft.com/office/powerpoint/2010/main" val="281292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2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0B580B-EB53-4F04-B1AE-DC5D921462B8}" type="slidenum">
              <a:rPr lang="en-US"/>
              <a:pPr/>
              <a:t>43</a:t>
            </a:fld>
            <a:endParaRPr lang="en-US"/>
          </a:p>
        </p:txBody>
      </p:sp>
      <p:pic>
        <p:nvPicPr>
          <p:cNvPr id="61031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865188"/>
            <a:ext cx="7450137" cy="370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0306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19.13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Iterative resolution</a:t>
            </a:r>
          </a:p>
        </p:txBody>
      </p:sp>
      <p:sp>
        <p:nvSpPr>
          <p:cNvPr id="610307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0308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0309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0310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0311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0312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0313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pic>
        <p:nvPicPr>
          <p:cNvPr id="61031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962400"/>
            <a:ext cx="11604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031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67200"/>
            <a:ext cx="11525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0319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00338"/>
            <a:ext cx="2395538" cy="110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0320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2852738"/>
            <a:ext cx="2395537" cy="110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0321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4144963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0322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383540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0323" name="Picture 1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40075"/>
            <a:ext cx="4918075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0324" name="Picture 2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43250"/>
            <a:ext cx="5538788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0325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648200"/>
            <a:ext cx="6791325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0326" name="Picture 2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48200"/>
            <a:ext cx="7358063" cy="129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10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000"/>
                                        <p:tgtEl>
                                          <p:spTgt spid="610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10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000"/>
                                        <p:tgtEl>
                                          <p:spTgt spid="610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10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2000"/>
                                        <p:tgtEl>
                                          <p:spTgt spid="610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10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000"/>
                                        <p:tgtEl>
                                          <p:spTgt spid="61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61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2000"/>
                                        <p:tgtEl>
                                          <p:spTgt spid="61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2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B58DE4-A59F-42BA-B6EA-839DB51CF47C}" type="slidenum">
              <a:rPr lang="en-US"/>
              <a:pPr/>
              <a:t>44</a:t>
            </a:fld>
            <a:endParaRPr lang="en-US"/>
          </a:p>
        </p:txBody>
      </p:sp>
      <p:sp>
        <p:nvSpPr>
          <p:cNvPr id="608259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0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1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2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4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5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356394" y="1189072"/>
            <a:ext cx="8590756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dirty="0" smtClean="0"/>
              <a:t>Each </a:t>
            </a:r>
            <a:r>
              <a:rPr lang="en-US" b="0" dirty="0"/>
              <a:t>time a server receives a query for a name that is not in its domain, it needs to search its database for a server IP address. 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Reduction </a:t>
            </a:r>
            <a:r>
              <a:rPr lang="en-US" b="0" dirty="0"/>
              <a:t>of this search time would increase efficiency. 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DNS </a:t>
            </a:r>
            <a:r>
              <a:rPr lang="en-US" b="0" dirty="0"/>
              <a:t>handles this with a mechanism called caching. 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sz="1600" b="0" dirty="0" smtClean="0"/>
              <a:t>When </a:t>
            </a:r>
            <a:r>
              <a:rPr lang="en-US" sz="1600" b="0" dirty="0"/>
              <a:t>a server asks for a mapping from another server and receives the response, it stores this information in its cache memory before sending it to the client. </a:t>
            </a:r>
            <a:endParaRPr lang="en-US" sz="1600" b="0" dirty="0" smtClean="0"/>
          </a:p>
          <a:p>
            <a:pPr algn="just"/>
            <a:endParaRPr lang="en-US" sz="1600" b="0" dirty="0"/>
          </a:p>
          <a:p>
            <a:pPr algn="just"/>
            <a:r>
              <a:rPr lang="en-US" sz="1600" b="0" dirty="0" smtClean="0"/>
              <a:t>If </a:t>
            </a:r>
            <a:r>
              <a:rPr lang="en-US" sz="1600" b="0" dirty="0"/>
              <a:t>the same or another client asks for the same mapping, it can check its cache memory and resolve the problem. </a:t>
            </a:r>
            <a:endParaRPr lang="en-US" sz="1600" b="0" dirty="0" smtClean="0"/>
          </a:p>
          <a:p>
            <a:pPr algn="just"/>
            <a:endParaRPr lang="en-US" sz="1600" b="0" dirty="0"/>
          </a:p>
          <a:p>
            <a:pPr algn="just"/>
            <a:r>
              <a:rPr lang="en-US" sz="1600" b="0" dirty="0" smtClean="0"/>
              <a:t>However</a:t>
            </a:r>
            <a:r>
              <a:rPr lang="en-US" sz="1600" b="0" dirty="0"/>
              <a:t>, to inform the client that the response is coming from the cache memory and not from an authoritative source, the server marks the response as unauthoritative.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5299" y="62764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Caching</a:t>
            </a:r>
          </a:p>
        </p:txBody>
      </p:sp>
    </p:spTree>
    <p:extLst>
      <p:ext uri="{BB962C8B-B14F-4D97-AF65-F5344CB8AC3E}">
        <p14:creationId xmlns:p14="http://schemas.microsoft.com/office/powerpoint/2010/main" val="269269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2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B58DE4-A59F-42BA-B6EA-839DB51CF47C}" type="slidenum">
              <a:rPr lang="en-US"/>
              <a:pPr/>
              <a:t>45</a:t>
            </a:fld>
            <a:endParaRPr lang="en-US"/>
          </a:p>
        </p:txBody>
      </p:sp>
      <p:sp>
        <p:nvSpPr>
          <p:cNvPr id="608259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0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1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2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4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08265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76200" y="1189072"/>
            <a:ext cx="887095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>
                <a:solidFill>
                  <a:srgbClr val="FF0000"/>
                </a:solidFill>
              </a:rPr>
              <a:t>Caching speeds up resolution, but it can also be problematic</a:t>
            </a:r>
            <a:r>
              <a:rPr lang="en-US" sz="1600" b="0" dirty="0"/>
              <a:t>. </a:t>
            </a:r>
          </a:p>
          <a:p>
            <a:pPr algn="just"/>
            <a:endParaRPr lang="en-US" sz="1600" b="0" dirty="0" smtClean="0"/>
          </a:p>
          <a:p>
            <a:pPr algn="just"/>
            <a:r>
              <a:rPr lang="en-US" sz="1600" b="0" dirty="0" smtClean="0"/>
              <a:t>If </a:t>
            </a:r>
            <a:r>
              <a:rPr lang="en-US" sz="1600" b="0" dirty="0"/>
              <a:t>a server caches a mapping for a long time, it may send an outdated mapping to </a:t>
            </a:r>
            <a:r>
              <a:rPr lang="en-US" sz="1600" b="0" dirty="0" smtClean="0"/>
              <a:t> </a:t>
            </a:r>
            <a:r>
              <a:rPr lang="en-US" sz="1600" b="0" dirty="0"/>
              <a:t>client. </a:t>
            </a:r>
            <a:endParaRPr lang="en-US" sz="1600" b="0" dirty="0" smtClean="0"/>
          </a:p>
          <a:p>
            <a:pPr algn="just"/>
            <a:endParaRPr lang="en-US" sz="1600" b="0" dirty="0"/>
          </a:p>
          <a:p>
            <a:pPr algn="just"/>
            <a:r>
              <a:rPr lang="en-US" sz="1600" b="0" dirty="0" smtClean="0"/>
              <a:t>To </a:t>
            </a:r>
            <a:r>
              <a:rPr lang="en-US" sz="1600" b="0" dirty="0"/>
              <a:t>counter this, </a:t>
            </a:r>
            <a:r>
              <a:rPr lang="en-US" sz="1600" b="0" dirty="0">
                <a:solidFill>
                  <a:srgbClr val="FF0000"/>
                </a:solidFill>
              </a:rPr>
              <a:t>two techniques are used</a:t>
            </a:r>
            <a:r>
              <a:rPr lang="en-US" sz="1600" b="0" dirty="0"/>
              <a:t>. </a:t>
            </a:r>
            <a:endParaRPr lang="en-US" sz="1600" b="0" dirty="0" smtClean="0"/>
          </a:p>
          <a:p>
            <a:pPr algn="just"/>
            <a:endParaRPr lang="en-US" b="0" dirty="0"/>
          </a:p>
          <a:p>
            <a:pPr algn="just"/>
            <a:r>
              <a:rPr lang="en-US" sz="1600" b="0" dirty="0" smtClean="0"/>
              <a:t>First, authoritative </a:t>
            </a:r>
            <a:r>
              <a:rPr lang="en-US" sz="1600" b="0" dirty="0"/>
              <a:t>server always adds information to the mapping called time-to-live (TTL).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 smtClean="0"/>
              <a:t>It </a:t>
            </a:r>
            <a:r>
              <a:rPr lang="en-US" sz="1600" b="0" dirty="0"/>
              <a:t>defines the time in seconds that the receiving server can cache the information.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 smtClean="0"/>
              <a:t>After </a:t>
            </a:r>
            <a:r>
              <a:rPr lang="en-US" sz="1600" b="0" dirty="0"/>
              <a:t>that time, </a:t>
            </a:r>
            <a:r>
              <a:rPr lang="en-US" sz="1600" b="0" dirty="0" smtClean="0"/>
              <a:t>mapping </a:t>
            </a:r>
            <a:r>
              <a:rPr lang="en-US" sz="1600" b="0" dirty="0"/>
              <a:t>is invalid and any query must be sent again to </a:t>
            </a:r>
            <a:r>
              <a:rPr lang="en-US" sz="1600" b="0" dirty="0" smtClean="0"/>
              <a:t>authoritative </a:t>
            </a:r>
            <a:r>
              <a:rPr lang="en-US" sz="1600" b="0" dirty="0"/>
              <a:t>server. </a:t>
            </a:r>
            <a:endParaRPr lang="en-US" sz="1600" b="0" dirty="0" smtClean="0"/>
          </a:p>
          <a:p>
            <a:pPr algn="just"/>
            <a:endParaRPr lang="en-US" b="0" dirty="0"/>
          </a:p>
          <a:p>
            <a:pPr algn="just"/>
            <a:r>
              <a:rPr lang="en-US" sz="1600" b="0" dirty="0" smtClean="0"/>
              <a:t>Second</a:t>
            </a:r>
            <a:r>
              <a:rPr lang="en-US" sz="1600" b="0" dirty="0"/>
              <a:t>, DNS requires that each server keep a TTL counter for each mapping it caches.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 smtClean="0"/>
              <a:t>Cache </a:t>
            </a:r>
            <a:r>
              <a:rPr lang="en-US" sz="1600" b="0" dirty="0"/>
              <a:t>memory must be searched periodically and those mappings with an expired TTL must be purged.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5299" y="627649"/>
            <a:ext cx="2244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Caching (</a:t>
            </a:r>
            <a:r>
              <a:rPr lang="en-US" sz="2000" dirty="0" err="1" smtClean="0"/>
              <a:t>contd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359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188803-91A8-4C58-9AAB-F55259F13CD5}" type="slidenum">
              <a:rPr lang="en-US"/>
              <a:pPr/>
              <a:t>46</a:t>
            </a:fld>
            <a:endParaRPr lang="en-US"/>
          </a:p>
        </p:txBody>
      </p:sp>
      <p:sp>
        <p:nvSpPr>
          <p:cNvPr id="681986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228600" y="355600"/>
            <a:ext cx="4778375" cy="6508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Times" panose="02020603050405020304" pitchFamily="18" charset="0"/>
              </a:rPr>
              <a:t>19-5  DNS MESSAGES</a:t>
            </a:r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81989" name="Rectangle 5"/>
          <p:cNvSpPr>
            <a:spLocks noChangeArrowheads="1"/>
          </p:cNvSpPr>
          <p:nvPr/>
        </p:nvSpPr>
        <p:spPr bwMode="auto">
          <a:xfrm>
            <a:off x="381000" y="1524000"/>
            <a:ext cx="85344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000" b="0" dirty="0">
                <a:latin typeface="+mn-lt"/>
              </a:rPr>
              <a:t>DNS has two types of messages: </a:t>
            </a:r>
            <a:r>
              <a:rPr lang="en-US" sz="2000" b="0" dirty="0">
                <a:solidFill>
                  <a:srgbClr val="FF0000"/>
                </a:solidFill>
                <a:latin typeface="+mn-lt"/>
              </a:rPr>
              <a:t>query and response</a:t>
            </a:r>
            <a:r>
              <a:rPr lang="en-US" sz="2000" b="0" dirty="0">
                <a:latin typeface="+mn-lt"/>
              </a:rPr>
              <a:t>. </a:t>
            </a:r>
            <a:endParaRPr lang="en-US" sz="2000" b="0" dirty="0" smtClean="0">
              <a:latin typeface="+mn-lt"/>
            </a:endParaRPr>
          </a:p>
          <a:p>
            <a:pPr algn="just"/>
            <a:endParaRPr lang="en-US" sz="2000" b="0" dirty="0">
              <a:latin typeface="+mn-lt"/>
            </a:endParaRPr>
          </a:p>
          <a:p>
            <a:pPr algn="just"/>
            <a:r>
              <a:rPr lang="en-US" sz="2000" b="0" dirty="0" smtClean="0">
                <a:latin typeface="+mn-lt"/>
              </a:rPr>
              <a:t>Both </a:t>
            </a:r>
            <a:r>
              <a:rPr lang="en-US" sz="2000" b="0" dirty="0">
                <a:latin typeface="+mn-lt"/>
              </a:rPr>
              <a:t>types have the same format. </a:t>
            </a:r>
            <a:endParaRPr lang="en-US" sz="2000" b="0" dirty="0" smtClean="0">
              <a:latin typeface="+mn-lt"/>
            </a:endParaRPr>
          </a:p>
          <a:p>
            <a:pPr algn="just"/>
            <a:endParaRPr lang="en-US" sz="2000" b="0" dirty="0">
              <a:latin typeface="+mn-lt"/>
            </a:endParaRPr>
          </a:p>
          <a:p>
            <a:pPr algn="just"/>
            <a:r>
              <a:rPr lang="en-US" sz="2000" b="0" dirty="0">
                <a:latin typeface="+mn-lt"/>
              </a:rPr>
              <a:t>Q</a:t>
            </a:r>
            <a:r>
              <a:rPr lang="en-US" sz="2000" b="0" dirty="0" smtClean="0">
                <a:latin typeface="+mn-lt"/>
              </a:rPr>
              <a:t>uery </a:t>
            </a:r>
            <a:r>
              <a:rPr lang="en-US" sz="2000" b="0" dirty="0">
                <a:latin typeface="+mn-lt"/>
              </a:rPr>
              <a:t>message consists of a </a:t>
            </a:r>
            <a:r>
              <a:rPr lang="en-US" sz="2000" b="0" dirty="0">
                <a:solidFill>
                  <a:srgbClr val="FF0000"/>
                </a:solidFill>
                <a:latin typeface="+mn-lt"/>
              </a:rPr>
              <a:t>header and </a:t>
            </a:r>
            <a:endParaRPr lang="en-US" sz="2000" b="0" dirty="0" smtClean="0">
              <a:solidFill>
                <a:srgbClr val="FF0000"/>
              </a:solidFill>
              <a:latin typeface="+mn-lt"/>
            </a:endParaRPr>
          </a:p>
          <a:p>
            <a:pPr algn="just"/>
            <a:r>
              <a:rPr lang="en-US" sz="2000" b="0" dirty="0">
                <a:solidFill>
                  <a:srgbClr val="FF0000"/>
                </a:solidFill>
                <a:latin typeface="+mn-lt"/>
              </a:rPr>
              <a:t>	</a:t>
            </a:r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		      question </a:t>
            </a:r>
            <a:r>
              <a:rPr lang="en-US" sz="2000" b="0" dirty="0">
                <a:solidFill>
                  <a:srgbClr val="FF0000"/>
                </a:solidFill>
                <a:latin typeface="+mn-lt"/>
              </a:rPr>
              <a:t>records</a:t>
            </a:r>
            <a:r>
              <a:rPr lang="en-US" sz="2000" b="0" dirty="0">
                <a:latin typeface="+mn-lt"/>
              </a:rPr>
              <a:t>; </a:t>
            </a:r>
            <a:endParaRPr lang="en-US" sz="2000" b="0" dirty="0" smtClean="0">
              <a:latin typeface="+mn-lt"/>
            </a:endParaRPr>
          </a:p>
          <a:p>
            <a:pPr algn="just"/>
            <a:endParaRPr lang="en-US" sz="2000" b="0" dirty="0">
              <a:latin typeface="+mn-lt"/>
            </a:endParaRPr>
          </a:p>
          <a:p>
            <a:pPr algn="just"/>
            <a:r>
              <a:rPr lang="en-US" sz="2000" b="0" dirty="0">
                <a:latin typeface="+mn-lt"/>
              </a:rPr>
              <a:t>R</a:t>
            </a:r>
            <a:r>
              <a:rPr lang="en-US" sz="2000" b="0" dirty="0" smtClean="0">
                <a:latin typeface="+mn-lt"/>
              </a:rPr>
              <a:t>esponse </a:t>
            </a:r>
            <a:r>
              <a:rPr lang="en-US" sz="2000" b="0" dirty="0">
                <a:latin typeface="+mn-lt"/>
              </a:rPr>
              <a:t>message consists of a </a:t>
            </a:r>
            <a:endParaRPr lang="en-US" sz="2000" b="0" dirty="0" smtClean="0">
              <a:latin typeface="+mn-lt"/>
            </a:endParaRPr>
          </a:p>
          <a:p>
            <a:pPr lvl="7" algn="just"/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header</a:t>
            </a:r>
            <a:r>
              <a:rPr lang="en-US" sz="2000" b="0" dirty="0">
                <a:solidFill>
                  <a:srgbClr val="FF0000"/>
                </a:solidFill>
                <a:latin typeface="+mn-lt"/>
              </a:rPr>
              <a:t>, </a:t>
            </a:r>
            <a:endParaRPr lang="en-US" sz="2000" b="0" dirty="0" smtClean="0">
              <a:solidFill>
                <a:srgbClr val="FF0000"/>
              </a:solidFill>
              <a:latin typeface="+mn-lt"/>
            </a:endParaRPr>
          </a:p>
          <a:p>
            <a:pPr lvl="7" algn="just"/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question </a:t>
            </a:r>
            <a:r>
              <a:rPr lang="en-US" sz="2000" b="0" dirty="0">
                <a:solidFill>
                  <a:srgbClr val="FF0000"/>
                </a:solidFill>
                <a:latin typeface="+mn-lt"/>
              </a:rPr>
              <a:t>records, </a:t>
            </a:r>
            <a:endParaRPr lang="en-US" sz="2000" b="0" dirty="0" smtClean="0">
              <a:solidFill>
                <a:srgbClr val="FF0000"/>
              </a:solidFill>
              <a:latin typeface="+mn-lt"/>
            </a:endParaRPr>
          </a:p>
          <a:p>
            <a:pPr lvl="7" algn="just"/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answer </a:t>
            </a:r>
            <a:r>
              <a:rPr lang="en-US" sz="2000" b="0" dirty="0">
                <a:solidFill>
                  <a:srgbClr val="FF0000"/>
                </a:solidFill>
                <a:latin typeface="+mn-lt"/>
              </a:rPr>
              <a:t>records, </a:t>
            </a:r>
            <a:endParaRPr lang="en-US" sz="2000" b="0" dirty="0" smtClean="0">
              <a:solidFill>
                <a:srgbClr val="FF0000"/>
              </a:solidFill>
              <a:latin typeface="+mn-lt"/>
            </a:endParaRPr>
          </a:p>
          <a:p>
            <a:pPr lvl="7" algn="just"/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authoritative </a:t>
            </a:r>
            <a:r>
              <a:rPr lang="en-US" sz="2000" b="0" dirty="0">
                <a:solidFill>
                  <a:srgbClr val="FF0000"/>
                </a:solidFill>
                <a:latin typeface="+mn-lt"/>
              </a:rPr>
              <a:t>records, and </a:t>
            </a:r>
            <a:endParaRPr lang="en-US" sz="2000" b="0" dirty="0" smtClean="0">
              <a:solidFill>
                <a:srgbClr val="FF0000"/>
              </a:solidFill>
              <a:latin typeface="+mn-lt"/>
            </a:endParaRPr>
          </a:p>
          <a:p>
            <a:pPr lvl="7" algn="just"/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additional records</a:t>
            </a:r>
            <a:r>
              <a:rPr lang="en-US" sz="2000" b="0" dirty="0" smtClean="0">
                <a:latin typeface="+mn-lt"/>
              </a:rPr>
              <a:t>.</a:t>
            </a:r>
            <a:endParaRPr lang="en-US" sz="2000" b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5B0CE-9936-4995-A7B4-A54A97A1BAAE}" type="slidenum">
              <a:rPr lang="en-US"/>
              <a:pPr/>
              <a:t>47</a:t>
            </a:fld>
            <a:endParaRPr lang="en-US"/>
          </a:p>
        </p:txBody>
      </p:sp>
      <p:sp>
        <p:nvSpPr>
          <p:cNvPr id="612354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19.14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Query and response messages</a:t>
            </a:r>
          </a:p>
        </p:txBody>
      </p:sp>
      <p:sp>
        <p:nvSpPr>
          <p:cNvPr id="612355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2356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2357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2358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2359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2360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2361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pic>
        <p:nvPicPr>
          <p:cNvPr id="61236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3913188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236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013" y="2438400"/>
            <a:ext cx="3913187" cy="255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" fill="hold"/>
                                        <p:tgtEl>
                                          <p:spTgt spid="612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612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"/>
                                        <p:tgtEl>
                                          <p:spTgt spid="61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" fill="hold"/>
                                        <p:tgtEl>
                                          <p:spTgt spid="612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612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"/>
                                        <p:tgtEl>
                                          <p:spTgt spid="61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ED9570-CAEE-4705-8735-09BAA80FA2FD}" type="slidenum">
              <a:rPr lang="en-US"/>
              <a:pPr/>
              <a:t>48</a:t>
            </a:fld>
            <a:endParaRPr lang="en-US"/>
          </a:p>
        </p:txBody>
      </p:sp>
      <p:sp>
        <p:nvSpPr>
          <p:cNvPr id="614402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19.15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Header format</a:t>
            </a:r>
          </a:p>
        </p:txBody>
      </p:sp>
      <p:sp>
        <p:nvSpPr>
          <p:cNvPr id="614403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4405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4406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4407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4408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4409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314266" y="1169654"/>
            <a:ext cx="83200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dirty="0" smtClean="0"/>
              <a:t>Both </a:t>
            </a:r>
            <a:r>
              <a:rPr lang="en-US" b="0" dirty="0"/>
              <a:t>query and response messages have the same header format with some fields set to zero for the query messages. 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/>
              <a:t>H</a:t>
            </a:r>
            <a:r>
              <a:rPr lang="en-US" b="0" dirty="0" smtClean="0"/>
              <a:t>eader </a:t>
            </a:r>
            <a:r>
              <a:rPr lang="en-US" b="0" dirty="0"/>
              <a:t>is 12 bytes and header fields are as follows</a:t>
            </a:r>
            <a:r>
              <a:rPr lang="en-US" b="0" dirty="0" smtClean="0"/>
              <a:t> </a:t>
            </a:r>
            <a:endParaRPr lang="en-US" b="0" dirty="0"/>
          </a:p>
        </p:txBody>
      </p:sp>
      <p:sp>
        <p:nvSpPr>
          <p:cNvPr id="3" name="Rectangle 2"/>
          <p:cNvSpPr/>
          <p:nvPr/>
        </p:nvSpPr>
        <p:spPr>
          <a:xfrm>
            <a:off x="1379182" y="559397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Header</a:t>
            </a:r>
          </a:p>
        </p:txBody>
      </p:sp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594" y="4294883"/>
            <a:ext cx="5701352" cy="113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4012" y="2642333"/>
            <a:ext cx="757078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/>
              <a:t>Identification</a:t>
            </a:r>
            <a:r>
              <a:rPr lang="en-US" sz="1600" dirty="0"/>
              <a:t>. </a:t>
            </a:r>
            <a:endParaRPr lang="en-US" sz="16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dirty="0" smtClean="0"/>
              <a:t>16-bit </a:t>
            </a:r>
            <a:r>
              <a:rPr lang="en-US" sz="1600" b="0" dirty="0"/>
              <a:t>field used by the client to match the response with the query. </a:t>
            </a:r>
            <a:endParaRPr lang="en-US" sz="1600" b="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dirty="0" smtClean="0"/>
              <a:t>client </a:t>
            </a:r>
            <a:r>
              <a:rPr lang="en-US" sz="1600" b="0" dirty="0"/>
              <a:t>uses a different identification number each time it sends a query. </a:t>
            </a:r>
            <a:endParaRPr lang="en-US" sz="1600" b="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rgbClr val="FF0000"/>
                </a:solidFill>
              </a:rPr>
              <a:t>server </a:t>
            </a:r>
            <a:r>
              <a:rPr lang="en-US" sz="1600" b="0" dirty="0">
                <a:solidFill>
                  <a:srgbClr val="FF0000"/>
                </a:solidFill>
              </a:rPr>
              <a:t>duplicates this number in the corresponding response.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7D3C79-2A45-44C2-83C3-282AED289551}" type="slidenum">
              <a:rPr lang="en-US"/>
              <a:pPr/>
              <a:t>49</a:t>
            </a:fld>
            <a:endParaRPr lang="en-US" dirty="0"/>
          </a:p>
        </p:txBody>
      </p:sp>
      <p:sp>
        <p:nvSpPr>
          <p:cNvPr id="616450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19.16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Flags field</a:t>
            </a:r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6452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6453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6454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6455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6456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6457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pic>
        <p:nvPicPr>
          <p:cNvPr id="61645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578" y="1470994"/>
            <a:ext cx="6737089" cy="38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57300" y="683181"/>
            <a:ext cx="49411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Flags. </a:t>
            </a:r>
            <a:r>
              <a:rPr lang="en-US" b="0" dirty="0" smtClean="0"/>
              <a:t>16-bit </a:t>
            </a:r>
            <a:r>
              <a:rPr lang="en-US" b="0" dirty="0"/>
              <a:t>field consisting of the </a:t>
            </a:r>
            <a:r>
              <a:rPr lang="en-US" b="0" dirty="0" smtClean="0"/>
              <a:t>subfields</a:t>
            </a:r>
            <a:endParaRPr lang="en-US" b="0" dirty="0"/>
          </a:p>
        </p:txBody>
      </p:sp>
      <p:sp>
        <p:nvSpPr>
          <p:cNvPr id="3" name="Rectangle 2"/>
          <p:cNvSpPr/>
          <p:nvPr/>
        </p:nvSpPr>
        <p:spPr>
          <a:xfrm>
            <a:off x="290926" y="2324570"/>
            <a:ext cx="853039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QR (query/response). </a:t>
            </a:r>
            <a:r>
              <a:rPr lang="en-US" sz="1400" b="0" dirty="0" smtClean="0"/>
              <a:t>defines type </a:t>
            </a:r>
            <a:r>
              <a:rPr lang="en-US" sz="1400" b="0" dirty="0"/>
              <a:t>of message. </a:t>
            </a:r>
            <a:r>
              <a:rPr lang="en-US" sz="1400" b="0" dirty="0" smtClean="0"/>
              <a:t>0 – query,   1- </a:t>
            </a:r>
            <a:r>
              <a:rPr lang="en-US" sz="1400" b="0" dirty="0"/>
              <a:t>response</a:t>
            </a:r>
            <a:r>
              <a:rPr lang="en-US" sz="1400" b="0" dirty="0" smtClean="0"/>
              <a:t>.</a:t>
            </a:r>
          </a:p>
          <a:p>
            <a:pPr algn="just"/>
            <a:endParaRPr lang="en-US" sz="1400" b="0" dirty="0" smtClean="0"/>
          </a:p>
          <a:p>
            <a:pPr algn="just"/>
            <a:r>
              <a:rPr lang="en-US" sz="1400" dirty="0" err="1" smtClean="0"/>
              <a:t>OpCode</a:t>
            </a:r>
            <a:r>
              <a:rPr lang="en-US" sz="1400" dirty="0"/>
              <a:t>. </a:t>
            </a:r>
            <a:r>
              <a:rPr lang="en-US" sz="1400" b="0" dirty="0" smtClean="0"/>
              <a:t>4-bit </a:t>
            </a:r>
            <a:r>
              <a:rPr lang="en-US" sz="1400" b="0" dirty="0" smtClean="0">
                <a:solidFill>
                  <a:srgbClr val="FF0000"/>
                </a:solidFill>
              </a:rPr>
              <a:t>defines type </a:t>
            </a:r>
            <a:r>
              <a:rPr lang="en-US" sz="1400" b="0" dirty="0"/>
              <a:t>of query or response (</a:t>
            </a:r>
            <a:r>
              <a:rPr lang="en-US" sz="1400" b="0" dirty="0" smtClean="0"/>
              <a:t>0-standard</a:t>
            </a:r>
            <a:r>
              <a:rPr lang="en-US" sz="1400" b="0" dirty="0"/>
              <a:t>, 1 -</a:t>
            </a:r>
            <a:r>
              <a:rPr lang="en-US" sz="1400" b="0" dirty="0" smtClean="0"/>
              <a:t> </a:t>
            </a:r>
            <a:r>
              <a:rPr lang="en-US" sz="1400" b="0" dirty="0"/>
              <a:t>inverse, and 2 </a:t>
            </a:r>
            <a:r>
              <a:rPr lang="en-US" sz="1400" b="0" dirty="0" smtClean="0"/>
              <a:t>-server </a:t>
            </a:r>
            <a:r>
              <a:rPr lang="en-US" sz="1400" b="0" dirty="0"/>
              <a:t>status request). </a:t>
            </a:r>
            <a:endParaRPr lang="en-US" sz="1400" b="0" dirty="0" smtClean="0"/>
          </a:p>
          <a:p>
            <a:pPr algn="just"/>
            <a:endParaRPr lang="en-US" sz="1400" b="0" dirty="0"/>
          </a:p>
          <a:p>
            <a:pPr algn="just"/>
            <a:r>
              <a:rPr lang="en-US" sz="1400" dirty="0" smtClean="0"/>
              <a:t>AA </a:t>
            </a:r>
            <a:r>
              <a:rPr lang="en-US" sz="1400" dirty="0"/>
              <a:t>(authoritative answer</a:t>
            </a:r>
            <a:r>
              <a:rPr lang="en-US" sz="1400" dirty="0" smtClean="0"/>
              <a:t>). </a:t>
            </a:r>
            <a:r>
              <a:rPr lang="en-US" sz="1400" b="0" dirty="0" smtClean="0"/>
              <a:t>value  1 means </a:t>
            </a:r>
            <a:r>
              <a:rPr lang="en-US" sz="1400" b="0" dirty="0"/>
              <a:t>that the name server is an authoritative server. </a:t>
            </a:r>
            <a:r>
              <a:rPr lang="en-US" sz="1400" b="0" dirty="0" smtClean="0">
                <a:solidFill>
                  <a:srgbClr val="FF0000"/>
                </a:solidFill>
              </a:rPr>
              <a:t>used </a:t>
            </a:r>
            <a:r>
              <a:rPr lang="en-US" sz="1400" b="0" dirty="0">
                <a:solidFill>
                  <a:srgbClr val="FF0000"/>
                </a:solidFill>
              </a:rPr>
              <a:t>only in a response message</a:t>
            </a:r>
            <a:r>
              <a:rPr lang="en-US" sz="1400" b="0" dirty="0" smtClean="0"/>
              <a:t>.</a:t>
            </a:r>
          </a:p>
          <a:p>
            <a:pPr algn="just"/>
            <a:endParaRPr lang="en-US" sz="1400" b="0" dirty="0"/>
          </a:p>
          <a:p>
            <a:pPr algn="just"/>
            <a:r>
              <a:rPr lang="en-US" sz="1400" dirty="0"/>
              <a:t>TC (truncated). </a:t>
            </a:r>
            <a:r>
              <a:rPr lang="en-US" sz="1400" b="0" dirty="0" smtClean="0"/>
              <a:t>value 1 means </a:t>
            </a:r>
            <a:r>
              <a:rPr lang="en-US" sz="1400" b="0" dirty="0"/>
              <a:t>that </a:t>
            </a:r>
            <a:r>
              <a:rPr lang="en-US" sz="1400" b="0" dirty="0" smtClean="0"/>
              <a:t>response </a:t>
            </a:r>
            <a:r>
              <a:rPr lang="en-US" sz="1400" b="0" dirty="0"/>
              <a:t>was more than 512 bytes and truncated to 512. </a:t>
            </a:r>
            <a:r>
              <a:rPr lang="en-US" sz="1400" b="0" dirty="0" smtClean="0"/>
              <a:t>used </a:t>
            </a:r>
            <a:r>
              <a:rPr lang="en-US" sz="1400" b="0" dirty="0"/>
              <a:t>when DNS uses the services of </a:t>
            </a:r>
            <a:r>
              <a:rPr lang="en-US" sz="1400" b="0" dirty="0" smtClean="0"/>
              <a:t>UDP. </a:t>
            </a:r>
          </a:p>
          <a:p>
            <a:pPr algn="just"/>
            <a:endParaRPr lang="en-US" sz="1400" b="0" dirty="0"/>
          </a:p>
          <a:p>
            <a:pPr algn="just"/>
            <a:r>
              <a:rPr lang="en-US" sz="1400" dirty="0"/>
              <a:t>RD (recursion desired). </a:t>
            </a:r>
            <a:r>
              <a:rPr lang="en-US" sz="1400" b="0" dirty="0" smtClean="0"/>
              <a:t>value  1 means client </a:t>
            </a:r>
            <a:r>
              <a:rPr lang="en-US" sz="1400" b="0" dirty="0"/>
              <a:t>desires a recursive answer. </a:t>
            </a:r>
            <a:r>
              <a:rPr lang="en-US" sz="1400" b="0" dirty="0">
                <a:solidFill>
                  <a:srgbClr val="FF0000"/>
                </a:solidFill>
              </a:rPr>
              <a:t>It is set in the query message and repeated in the response message</a:t>
            </a:r>
            <a:r>
              <a:rPr lang="en-US" sz="1400" b="0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endParaRPr lang="en-US" sz="1400" b="0" dirty="0">
              <a:solidFill>
                <a:srgbClr val="FF0000"/>
              </a:solidFill>
            </a:endParaRPr>
          </a:p>
          <a:p>
            <a:pPr algn="just"/>
            <a:r>
              <a:rPr lang="en-US" sz="1400" dirty="0"/>
              <a:t>RA (recursion available). </a:t>
            </a:r>
            <a:r>
              <a:rPr lang="en-US" sz="1400" b="0" dirty="0" smtClean="0"/>
              <a:t>When </a:t>
            </a:r>
            <a:r>
              <a:rPr lang="en-US" sz="1400" b="0" dirty="0"/>
              <a:t>it is set in the response, it means that a recursive response is available. </a:t>
            </a:r>
            <a:r>
              <a:rPr lang="en-US" sz="1400" b="0" dirty="0">
                <a:solidFill>
                  <a:srgbClr val="FF0000"/>
                </a:solidFill>
              </a:rPr>
              <a:t>It is set only in the response message</a:t>
            </a:r>
            <a:r>
              <a:rPr lang="en-US" sz="1400" b="0" dirty="0" smtClean="0"/>
              <a:t>.</a:t>
            </a:r>
          </a:p>
          <a:p>
            <a:pPr algn="just"/>
            <a:endParaRPr lang="en-US" sz="1400" b="0" dirty="0"/>
          </a:p>
          <a:p>
            <a:pPr algn="just"/>
            <a:r>
              <a:rPr lang="en-US" sz="1400" dirty="0"/>
              <a:t>Reserved. </a:t>
            </a:r>
            <a:r>
              <a:rPr lang="en-US" sz="1400" b="0" dirty="0"/>
              <a:t>This is a 3-bit subfield set to 000</a:t>
            </a:r>
            <a:r>
              <a:rPr lang="en-US" sz="1400" dirty="0" smtClean="0"/>
              <a:t>.</a:t>
            </a:r>
            <a:endParaRPr lang="en-US" sz="1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83307A-9D95-4A16-9A1F-2F3FFCD1996D}" type="slidenum">
              <a:rPr lang="en-US"/>
              <a:pPr/>
              <a:t>5</a:t>
            </a:fld>
            <a:endParaRPr lang="en-US"/>
          </a:p>
        </p:txBody>
      </p:sp>
      <p:pic>
        <p:nvPicPr>
          <p:cNvPr id="58574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8007350" cy="174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5730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19.1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Purpose of DNS</a:t>
            </a:r>
          </a:p>
        </p:txBody>
      </p:sp>
      <p:sp>
        <p:nvSpPr>
          <p:cNvPr id="585731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3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5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6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7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pic>
        <p:nvPicPr>
          <p:cNvPr id="585742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1628775"/>
            <a:ext cx="731837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5744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35263"/>
            <a:ext cx="877888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5745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38" y="4090988"/>
            <a:ext cx="3573462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5746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962400"/>
            <a:ext cx="4706938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5747" name="Picture 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0" y="3733800"/>
            <a:ext cx="996950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5748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071938"/>
            <a:ext cx="1444625" cy="126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185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85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85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85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585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85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85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000"/>
                                        <p:tgtEl>
                                          <p:spTgt spid="58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585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0"/>
                                        <p:tgtEl>
                                          <p:spTgt spid="58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585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8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585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ED9570-CAEE-4705-8735-09BAA80FA2FD}" type="slidenum">
              <a:rPr lang="en-US"/>
              <a:pPr/>
              <a:t>50</a:t>
            </a:fld>
            <a:endParaRPr lang="en-US"/>
          </a:p>
        </p:txBody>
      </p:sp>
      <p:sp>
        <p:nvSpPr>
          <p:cNvPr id="614402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19.15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 dirty="0">
                <a:latin typeface="Times New Roman" panose="02020603050405020304" pitchFamily="18" charset="0"/>
              </a:rPr>
              <a:t>Header format</a:t>
            </a:r>
          </a:p>
        </p:txBody>
      </p:sp>
      <p:sp>
        <p:nvSpPr>
          <p:cNvPr id="614403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4405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4406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4407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4408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4409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526255" y="1971509"/>
            <a:ext cx="82264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err="1" smtClean="0"/>
              <a:t>rCode</a:t>
            </a:r>
            <a:r>
              <a:rPr lang="en-US" sz="1600" dirty="0"/>
              <a:t>. </a:t>
            </a:r>
            <a:r>
              <a:rPr lang="en-US" sz="1600" b="0" dirty="0" smtClean="0"/>
              <a:t>4-bit </a:t>
            </a:r>
            <a:r>
              <a:rPr lang="en-US" sz="1600" b="0" dirty="0"/>
              <a:t>field </a:t>
            </a:r>
            <a:r>
              <a:rPr lang="en-US" sz="1600" b="0" dirty="0" smtClean="0"/>
              <a:t>shows </a:t>
            </a:r>
            <a:r>
              <a:rPr lang="en-US" sz="1600" b="0" dirty="0"/>
              <a:t>the status of the error in the response. </a:t>
            </a:r>
            <a:r>
              <a:rPr lang="en-US" sz="1600" b="0" dirty="0" smtClean="0"/>
              <a:t>only </a:t>
            </a:r>
            <a:r>
              <a:rPr lang="en-US" sz="1600" b="0" dirty="0"/>
              <a:t>an authoritative server can make such a judgment. </a:t>
            </a:r>
            <a:endParaRPr lang="en-US" sz="1600" b="0" dirty="0" smtClean="0"/>
          </a:p>
          <a:p>
            <a:pPr algn="just"/>
            <a:endParaRPr lang="en-US" sz="1600" b="0" dirty="0" smtClean="0"/>
          </a:p>
          <a:p>
            <a:pPr algn="just"/>
            <a:endParaRPr lang="en-US" sz="1600" b="0" dirty="0"/>
          </a:p>
          <a:p>
            <a:pPr algn="just"/>
            <a:r>
              <a:rPr lang="en-US" sz="1600" b="0" dirty="0" smtClean="0"/>
              <a:t>Table shows </a:t>
            </a:r>
            <a:r>
              <a:rPr lang="en-US" sz="1600" b="0" dirty="0"/>
              <a:t>the possible values for this field. </a:t>
            </a:r>
          </a:p>
        </p:txBody>
      </p:sp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1161175"/>
            <a:ext cx="7558087" cy="43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45" y="3338162"/>
            <a:ext cx="73818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9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ED9570-CAEE-4705-8735-09BAA80FA2FD}" type="slidenum">
              <a:rPr lang="en-US"/>
              <a:pPr/>
              <a:t>51</a:t>
            </a:fld>
            <a:endParaRPr lang="en-US"/>
          </a:p>
        </p:txBody>
      </p:sp>
      <p:sp>
        <p:nvSpPr>
          <p:cNvPr id="614403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4405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4406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4407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4408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4409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4" name="Rectangle 3"/>
          <p:cNvSpPr/>
          <p:nvPr/>
        </p:nvSpPr>
        <p:spPr>
          <a:xfrm>
            <a:off x="260747" y="1163597"/>
            <a:ext cx="85907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Number of question records. </a:t>
            </a:r>
            <a:r>
              <a:rPr lang="en-US" sz="1600" b="0" dirty="0" smtClean="0"/>
              <a:t>16-bit </a:t>
            </a:r>
            <a:r>
              <a:rPr lang="en-US" sz="1600" b="0" dirty="0"/>
              <a:t>field containing the number of queries in the question section of the message</a:t>
            </a:r>
            <a:r>
              <a:rPr lang="en-US" sz="1600" b="0" dirty="0" smtClean="0"/>
              <a:t>.</a:t>
            </a:r>
          </a:p>
          <a:p>
            <a:pPr algn="just"/>
            <a:endParaRPr lang="en-US" sz="1600" b="0" dirty="0" smtClean="0"/>
          </a:p>
          <a:p>
            <a:pPr algn="just"/>
            <a:endParaRPr lang="en-US" sz="1600" b="0" dirty="0"/>
          </a:p>
          <a:p>
            <a:pPr algn="just"/>
            <a:r>
              <a:rPr lang="en-US" sz="1600" dirty="0" smtClean="0"/>
              <a:t>Number </a:t>
            </a:r>
            <a:r>
              <a:rPr lang="en-US" sz="1600" dirty="0"/>
              <a:t>of answer records. </a:t>
            </a:r>
            <a:r>
              <a:rPr lang="en-US" sz="1600" b="0" dirty="0" smtClean="0"/>
              <a:t>16-bit </a:t>
            </a:r>
            <a:r>
              <a:rPr lang="en-US" sz="1600" b="0" dirty="0"/>
              <a:t>field containing the number of answer records in the answer section of the response message. </a:t>
            </a:r>
            <a:r>
              <a:rPr lang="en-US" sz="1600" b="0" dirty="0" smtClean="0"/>
              <a:t>Its value is zero in the query message. </a:t>
            </a:r>
          </a:p>
          <a:p>
            <a:pPr algn="just"/>
            <a:endParaRPr lang="en-US" sz="1600" b="0" dirty="0" smtClean="0"/>
          </a:p>
          <a:p>
            <a:pPr algn="just"/>
            <a:endParaRPr lang="en-US" sz="1600" b="0" dirty="0" smtClean="0"/>
          </a:p>
          <a:p>
            <a:pPr algn="just"/>
            <a:r>
              <a:rPr lang="en-US" sz="1600" dirty="0" smtClean="0"/>
              <a:t>Number </a:t>
            </a:r>
            <a:r>
              <a:rPr lang="en-US" sz="1600" dirty="0"/>
              <a:t>of authoritative records. </a:t>
            </a:r>
            <a:r>
              <a:rPr lang="en-US" sz="1600" b="0" dirty="0" smtClean="0"/>
              <a:t>16-bit </a:t>
            </a:r>
            <a:r>
              <a:rPr lang="en-US" sz="1600" b="0" dirty="0"/>
              <a:t>field containing </a:t>
            </a:r>
            <a:r>
              <a:rPr lang="en-US" sz="1600" b="0" dirty="0" smtClean="0"/>
              <a:t>number </a:t>
            </a:r>
            <a:r>
              <a:rPr lang="en-US" sz="1600" b="0" dirty="0"/>
              <a:t>of authoritative records in the authoritative section of a response message. </a:t>
            </a:r>
            <a:r>
              <a:rPr lang="en-US" sz="1600" b="0" dirty="0" smtClean="0"/>
              <a:t>value is zero in the query message. </a:t>
            </a:r>
          </a:p>
          <a:p>
            <a:pPr algn="just"/>
            <a:endParaRPr lang="en-US" sz="1600" b="0" dirty="0" smtClean="0"/>
          </a:p>
          <a:p>
            <a:pPr algn="just"/>
            <a:endParaRPr lang="en-US" sz="1600" b="0" dirty="0" smtClean="0"/>
          </a:p>
          <a:p>
            <a:pPr algn="just"/>
            <a:r>
              <a:rPr lang="en-US" sz="1600" dirty="0" smtClean="0"/>
              <a:t>Number </a:t>
            </a:r>
            <a:r>
              <a:rPr lang="en-US" sz="1600" dirty="0"/>
              <a:t>of additional records. </a:t>
            </a:r>
            <a:r>
              <a:rPr lang="en-US" sz="1600" b="0" dirty="0" smtClean="0"/>
              <a:t>16-bit </a:t>
            </a:r>
            <a:r>
              <a:rPr lang="en-US" sz="1600" b="0" dirty="0"/>
              <a:t>field containing the number of additional records in the additional section of a response message. </a:t>
            </a:r>
            <a:r>
              <a:rPr lang="en-US" sz="1600" b="0" dirty="0" smtClean="0"/>
              <a:t>value is zero in the query message. </a:t>
            </a:r>
            <a:endParaRPr lang="en-US" sz="1600" b="0" dirty="0"/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228725" y="90488"/>
            <a:ext cx="1514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smtClean="0">
                <a:latin typeface="Times New Roman" panose="02020603050405020304" pitchFamily="18" charset="0"/>
              </a:rPr>
              <a:t>Header field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505" y="5040720"/>
            <a:ext cx="4715240" cy="940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89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ED9570-CAEE-4705-8735-09BAA80FA2FD}" type="slidenum">
              <a:rPr lang="en-US"/>
              <a:pPr/>
              <a:t>52</a:t>
            </a:fld>
            <a:endParaRPr lang="en-US" dirty="0"/>
          </a:p>
        </p:txBody>
      </p:sp>
      <p:sp>
        <p:nvSpPr>
          <p:cNvPr id="614403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4405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4406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4407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4408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4409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152400" y="1055114"/>
            <a:ext cx="86106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Question Section </a:t>
            </a:r>
            <a:r>
              <a:rPr lang="en-US" sz="1600" b="0" dirty="0"/>
              <a:t>C</a:t>
            </a:r>
            <a:r>
              <a:rPr lang="en-US" sz="1600" b="0" dirty="0" smtClean="0"/>
              <a:t>onsisting </a:t>
            </a:r>
            <a:r>
              <a:rPr lang="en-US" sz="1600" b="0" dirty="0"/>
              <a:t>of one or more </a:t>
            </a:r>
            <a:r>
              <a:rPr lang="en-US" sz="1600" b="0" dirty="0">
                <a:solidFill>
                  <a:srgbClr val="FF0000"/>
                </a:solidFill>
              </a:rPr>
              <a:t>question records</a:t>
            </a:r>
            <a:r>
              <a:rPr lang="en-US" sz="1600" b="0" dirty="0"/>
              <a:t>. </a:t>
            </a:r>
            <a:r>
              <a:rPr lang="en-US" sz="1600" b="0" dirty="0" smtClean="0"/>
              <a:t>present </a:t>
            </a:r>
            <a:r>
              <a:rPr lang="en-US" sz="1600" b="0" dirty="0"/>
              <a:t>on both query and response messages</a:t>
            </a:r>
            <a:r>
              <a:rPr lang="en-US" sz="1600" b="0" dirty="0" smtClean="0"/>
              <a:t>. </a:t>
            </a:r>
          </a:p>
          <a:p>
            <a:pPr algn="just"/>
            <a:endParaRPr lang="en-US" sz="1600" b="0" dirty="0" smtClean="0"/>
          </a:p>
          <a:p>
            <a:pPr algn="just"/>
            <a:r>
              <a:rPr lang="en-US" sz="1600" dirty="0" smtClean="0"/>
              <a:t>Answer </a:t>
            </a:r>
            <a:r>
              <a:rPr lang="en-US" sz="1600" dirty="0"/>
              <a:t>Section </a:t>
            </a:r>
            <a:endParaRPr lang="en-US" sz="1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chemeClr val="bg2"/>
                </a:solidFill>
              </a:rPr>
              <a:t>C</a:t>
            </a:r>
            <a:r>
              <a:rPr lang="en-US" sz="1600" b="0" dirty="0" smtClean="0"/>
              <a:t>onsisting </a:t>
            </a:r>
            <a:r>
              <a:rPr lang="en-US" sz="1600" b="0" dirty="0"/>
              <a:t>of one or more </a:t>
            </a:r>
            <a:r>
              <a:rPr lang="en-US" sz="1600" b="0" dirty="0">
                <a:solidFill>
                  <a:srgbClr val="FF0000"/>
                </a:solidFill>
              </a:rPr>
              <a:t>resource records</a:t>
            </a:r>
            <a:r>
              <a:rPr lang="en-US" sz="1600" b="0" dirty="0"/>
              <a:t>. </a:t>
            </a:r>
            <a:endParaRPr lang="en-US" sz="1600" b="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 smtClean="0"/>
              <a:t>present </a:t>
            </a:r>
            <a:r>
              <a:rPr lang="en-US" sz="1600" b="0" dirty="0"/>
              <a:t>only on response messages. </a:t>
            </a:r>
            <a:endParaRPr lang="en-US" sz="1600" b="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 smtClean="0"/>
              <a:t>This </a:t>
            </a:r>
            <a:r>
              <a:rPr lang="en-US" sz="1600" b="0" dirty="0"/>
              <a:t>section includes the answer from the server to the client (resolver). </a:t>
            </a:r>
            <a:endParaRPr lang="en-US" sz="1600" b="0" dirty="0" smtClean="0"/>
          </a:p>
          <a:p>
            <a:pPr algn="just"/>
            <a:endParaRPr lang="en-US" sz="1600" b="0" dirty="0"/>
          </a:p>
          <a:p>
            <a:pPr algn="just"/>
            <a:r>
              <a:rPr lang="en-US" sz="1600" dirty="0" smtClean="0"/>
              <a:t>Authoritative </a:t>
            </a:r>
            <a:r>
              <a:rPr lang="en-US" sz="1600" dirty="0"/>
              <a:t>Section </a:t>
            </a:r>
            <a:endParaRPr lang="en-US" sz="1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 smtClean="0"/>
              <a:t>Consisting </a:t>
            </a:r>
            <a:r>
              <a:rPr lang="en-US" sz="1600" b="0" dirty="0"/>
              <a:t>of one or more </a:t>
            </a:r>
            <a:r>
              <a:rPr lang="en-US" sz="1600" b="0" dirty="0">
                <a:solidFill>
                  <a:srgbClr val="FF0000"/>
                </a:solidFill>
              </a:rPr>
              <a:t>resource records</a:t>
            </a:r>
            <a:r>
              <a:rPr lang="en-US" sz="1600" b="0" dirty="0"/>
              <a:t>. </a:t>
            </a:r>
            <a:endParaRPr lang="en-US" sz="1600" b="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 smtClean="0"/>
              <a:t>present </a:t>
            </a:r>
            <a:r>
              <a:rPr lang="en-US" sz="1600" b="0" dirty="0"/>
              <a:t>only on response messages. </a:t>
            </a:r>
            <a:endParaRPr lang="en-US" sz="1600" b="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 smtClean="0"/>
              <a:t>gives </a:t>
            </a:r>
            <a:r>
              <a:rPr lang="en-US" sz="1600" b="0" dirty="0"/>
              <a:t>information (domain name) about one or more authoritative servers for the query. </a:t>
            </a:r>
            <a:endParaRPr lang="en-US" sz="1600" b="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0" dirty="0" smtClean="0"/>
          </a:p>
          <a:p>
            <a:pPr algn="just"/>
            <a:r>
              <a:rPr lang="en-US" sz="1600" dirty="0" smtClean="0"/>
              <a:t>Additional </a:t>
            </a:r>
            <a:r>
              <a:rPr lang="en-US" sz="1600" dirty="0"/>
              <a:t>Information Section </a:t>
            </a:r>
            <a:endParaRPr lang="en-US" sz="1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 smtClean="0"/>
              <a:t>Consisting </a:t>
            </a:r>
            <a:r>
              <a:rPr lang="en-US" sz="1600" b="0" dirty="0"/>
              <a:t>of one or more </a:t>
            </a:r>
            <a:r>
              <a:rPr lang="en-US" sz="1600" b="0" dirty="0">
                <a:solidFill>
                  <a:srgbClr val="FF0000"/>
                </a:solidFill>
              </a:rPr>
              <a:t>resource records</a:t>
            </a:r>
            <a:r>
              <a:rPr lang="en-US" sz="1600" b="0" dirty="0"/>
              <a:t>. </a:t>
            </a:r>
            <a:r>
              <a:rPr lang="en-US" sz="1600" b="0" dirty="0" smtClean="0"/>
              <a:t>present </a:t>
            </a:r>
            <a:r>
              <a:rPr lang="en-US" sz="1600" b="0" dirty="0"/>
              <a:t>only on response messages. </a:t>
            </a:r>
            <a:endParaRPr lang="en-US" sz="1600" b="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 smtClean="0"/>
              <a:t>Provides </a:t>
            </a:r>
            <a:r>
              <a:rPr lang="en-US" sz="1600" b="0" dirty="0"/>
              <a:t>additional information </a:t>
            </a:r>
            <a:r>
              <a:rPr lang="en-US" sz="1600" b="0" dirty="0" smtClean="0"/>
              <a:t>to help </a:t>
            </a:r>
            <a:r>
              <a:rPr lang="en-US" sz="1600" b="0" dirty="0"/>
              <a:t>the resolver. </a:t>
            </a:r>
            <a:endParaRPr lang="en-US" sz="1600" b="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 smtClean="0"/>
              <a:t>server </a:t>
            </a:r>
            <a:r>
              <a:rPr lang="en-US" sz="1600" b="0" dirty="0"/>
              <a:t>may give </a:t>
            </a:r>
            <a:r>
              <a:rPr lang="en-US" sz="1600" b="0" dirty="0" smtClean="0"/>
              <a:t>domain </a:t>
            </a:r>
            <a:r>
              <a:rPr lang="en-US" sz="1600" b="0" dirty="0"/>
              <a:t>name of an authoritative server to the resolver in the authoritative section, and include </a:t>
            </a:r>
            <a:r>
              <a:rPr lang="en-US" sz="1600" b="0" dirty="0" smtClean="0"/>
              <a:t>IP </a:t>
            </a:r>
            <a:r>
              <a:rPr lang="en-US" sz="1600" b="0" dirty="0"/>
              <a:t>address of </a:t>
            </a:r>
            <a:r>
              <a:rPr lang="en-US" sz="1600" b="0" dirty="0" smtClean="0"/>
              <a:t>same </a:t>
            </a:r>
            <a:r>
              <a:rPr lang="en-US" sz="1600" b="0" dirty="0"/>
              <a:t>authoritative server in </a:t>
            </a:r>
            <a:r>
              <a:rPr lang="en-US" sz="1600" b="0" dirty="0" smtClean="0"/>
              <a:t>additional </a:t>
            </a:r>
            <a:r>
              <a:rPr lang="en-US" sz="1600" b="0" dirty="0"/>
              <a:t>information section. </a:t>
            </a:r>
          </a:p>
        </p:txBody>
      </p:sp>
    </p:spTree>
    <p:extLst>
      <p:ext uri="{BB962C8B-B14F-4D97-AF65-F5344CB8AC3E}">
        <p14:creationId xmlns:p14="http://schemas.microsoft.com/office/powerpoint/2010/main" val="197480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AF952F-7FFD-4BE9-965B-1910E93BB164}" type="slidenum">
              <a:rPr lang="en-US"/>
              <a:pPr/>
              <a:t>53</a:t>
            </a:fld>
            <a:endParaRPr lang="en-US"/>
          </a:p>
        </p:txBody>
      </p:sp>
      <p:sp>
        <p:nvSpPr>
          <p:cNvPr id="686082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86083" name="Text Box 3"/>
          <p:cNvSpPr txBox="1">
            <a:spLocks noChangeArrowheads="1"/>
          </p:cNvSpPr>
          <p:nvPr/>
        </p:nvSpPr>
        <p:spPr bwMode="auto">
          <a:xfrm>
            <a:off x="228600" y="355600"/>
            <a:ext cx="5832475" cy="6508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Times" panose="02020603050405020304" pitchFamily="18" charset="0"/>
              </a:rPr>
              <a:t>19-6  TYPES OF RECORDS</a:t>
            </a:r>
          </a:p>
        </p:txBody>
      </p:sp>
      <p:sp>
        <p:nvSpPr>
          <p:cNvPr id="686084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86085" name="Rectangle 5"/>
          <p:cNvSpPr>
            <a:spLocks noChangeArrowheads="1"/>
          </p:cNvSpPr>
          <p:nvPr/>
        </p:nvSpPr>
        <p:spPr bwMode="auto">
          <a:xfrm>
            <a:off x="228600" y="1524000"/>
            <a:ext cx="86868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2000" b="0" dirty="0" smtClean="0">
                <a:latin typeface="+mn-lt"/>
              </a:rPr>
              <a:t>Two </a:t>
            </a:r>
            <a:r>
              <a:rPr lang="en-US" sz="2000" b="0" dirty="0">
                <a:latin typeface="+mn-lt"/>
              </a:rPr>
              <a:t>types of records are used in DNS. </a:t>
            </a:r>
            <a:endParaRPr lang="en-US" sz="2000" b="0" dirty="0" smtClean="0">
              <a:latin typeface="+mn-lt"/>
            </a:endParaRPr>
          </a:p>
          <a:p>
            <a:pPr algn="just"/>
            <a:endParaRPr lang="en-US" sz="2000" b="0" dirty="0">
              <a:latin typeface="+mn-lt"/>
            </a:endParaRPr>
          </a:p>
          <a:p>
            <a:pPr algn="just"/>
            <a:r>
              <a:rPr lang="en-US" sz="2000" b="0" dirty="0">
                <a:solidFill>
                  <a:srgbClr val="FF0000"/>
                </a:solidFill>
                <a:latin typeface="+mn-lt"/>
              </a:rPr>
              <a:t>Q</a:t>
            </a:r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uestion </a:t>
            </a:r>
            <a:r>
              <a:rPr lang="en-US" sz="2000" b="0" dirty="0">
                <a:solidFill>
                  <a:srgbClr val="FF0000"/>
                </a:solidFill>
                <a:latin typeface="+mn-lt"/>
              </a:rPr>
              <a:t>records </a:t>
            </a:r>
            <a:r>
              <a:rPr lang="en-US" sz="2000" b="0" dirty="0">
                <a:latin typeface="+mn-lt"/>
              </a:rPr>
              <a:t>are used in </a:t>
            </a:r>
            <a:r>
              <a:rPr lang="en-US" sz="2000" b="0" dirty="0" smtClean="0">
                <a:latin typeface="+mn-lt"/>
              </a:rPr>
              <a:t>question </a:t>
            </a:r>
            <a:r>
              <a:rPr lang="en-US" sz="2000" b="0" dirty="0">
                <a:latin typeface="+mn-lt"/>
              </a:rPr>
              <a:t>section of the query and response messages. </a:t>
            </a:r>
            <a:endParaRPr lang="en-US" sz="2000" b="0" dirty="0" smtClean="0">
              <a:latin typeface="+mn-lt"/>
            </a:endParaRPr>
          </a:p>
          <a:p>
            <a:pPr algn="just"/>
            <a:endParaRPr lang="en-US" sz="2000" b="0" dirty="0">
              <a:latin typeface="+mn-lt"/>
            </a:endParaRPr>
          </a:p>
          <a:p>
            <a:pPr algn="just"/>
            <a:r>
              <a:rPr lang="en-US" sz="2000" b="0" dirty="0">
                <a:solidFill>
                  <a:srgbClr val="FF0000"/>
                </a:solidFill>
                <a:latin typeface="+mn-lt"/>
              </a:rPr>
              <a:t>R</a:t>
            </a:r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esource </a:t>
            </a:r>
            <a:r>
              <a:rPr lang="en-US" sz="2000" b="0" dirty="0">
                <a:solidFill>
                  <a:srgbClr val="FF0000"/>
                </a:solidFill>
                <a:latin typeface="+mn-lt"/>
              </a:rPr>
              <a:t>records </a:t>
            </a:r>
            <a:r>
              <a:rPr lang="en-US" sz="2000" b="0" dirty="0">
                <a:latin typeface="+mn-lt"/>
              </a:rPr>
              <a:t>are used in </a:t>
            </a:r>
            <a:r>
              <a:rPr lang="en-US" sz="2000" b="0" dirty="0" smtClean="0">
                <a:latin typeface="+mn-lt"/>
              </a:rPr>
              <a:t>answer</a:t>
            </a:r>
            <a:r>
              <a:rPr lang="en-US" sz="2000" b="0" dirty="0">
                <a:latin typeface="+mn-lt"/>
              </a:rPr>
              <a:t>, authoritative, and additional information sections of the response message.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0A3930-ABCB-4A9C-8A4B-D2D294EFC4A2}" type="slidenum">
              <a:rPr lang="en-US"/>
              <a:pPr/>
              <a:t>54</a:t>
            </a:fld>
            <a:endParaRPr lang="en-US"/>
          </a:p>
        </p:txBody>
      </p:sp>
      <p:sp>
        <p:nvSpPr>
          <p:cNvPr id="618498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19.17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Question record format</a:t>
            </a:r>
          </a:p>
        </p:txBody>
      </p:sp>
      <p:sp>
        <p:nvSpPr>
          <p:cNvPr id="618499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8500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8501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8502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8503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8504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18505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pic>
        <p:nvPicPr>
          <p:cNvPr id="61850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65538"/>
            <a:ext cx="6761776" cy="934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66713" y="1205865"/>
            <a:ext cx="80835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 smtClean="0"/>
              <a:t>A </a:t>
            </a:r>
            <a:r>
              <a:rPr lang="en-US" sz="1600" b="0" dirty="0"/>
              <a:t>question record is used by the client to get information from a server. </a:t>
            </a:r>
            <a:endParaRPr lang="en-US" sz="1600" b="0" dirty="0" smtClean="0"/>
          </a:p>
          <a:p>
            <a:pPr algn="just"/>
            <a:endParaRPr lang="en-US" sz="1600" b="0" dirty="0"/>
          </a:p>
          <a:p>
            <a:pPr algn="just"/>
            <a:r>
              <a:rPr lang="en-US" sz="1600" b="0" dirty="0" smtClean="0"/>
              <a:t>This </a:t>
            </a:r>
            <a:r>
              <a:rPr lang="en-US" sz="1600" b="0" dirty="0"/>
              <a:t>contains the domain name. </a:t>
            </a:r>
            <a:endParaRPr lang="en-US" sz="1600" b="0" dirty="0" smtClean="0"/>
          </a:p>
          <a:p>
            <a:pPr algn="just"/>
            <a:endParaRPr lang="en-US" sz="1600" b="0" dirty="0"/>
          </a:p>
          <a:p>
            <a:pPr algn="just"/>
            <a:r>
              <a:rPr lang="en-US" sz="1600" b="0" dirty="0" smtClean="0"/>
              <a:t>Figure shows </a:t>
            </a:r>
            <a:r>
              <a:rPr lang="en-US" sz="1600" b="0" dirty="0"/>
              <a:t>the format of a question record. </a:t>
            </a:r>
            <a:endParaRPr lang="en-US" sz="1600" b="0" dirty="0" smtClean="0"/>
          </a:p>
        </p:txBody>
      </p:sp>
      <p:sp>
        <p:nvSpPr>
          <p:cNvPr id="3" name="Rectangle 2"/>
          <p:cNvSpPr/>
          <p:nvPr/>
        </p:nvSpPr>
        <p:spPr>
          <a:xfrm>
            <a:off x="1346200" y="694809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Question Record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5036" y="4572020"/>
            <a:ext cx="86521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/>
              <a:t>Query </a:t>
            </a:r>
            <a:r>
              <a:rPr lang="en-US" sz="1600" dirty="0"/>
              <a:t>name. </a:t>
            </a:r>
            <a:r>
              <a:rPr lang="en-US" sz="1600" b="0" dirty="0" smtClean="0"/>
              <a:t>variable-length </a:t>
            </a:r>
            <a:r>
              <a:rPr lang="en-US" sz="1600" b="0" dirty="0"/>
              <a:t>field containing a domain </a:t>
            </a:r>
            <a:r>
              <a:rPr lang="en-US" sz="1600" b="0" dirty="0" smtClean="0"/>
              <a:t>name. </a:t>
            </a:r>
            <a:r>
              <a:rPr lang="en-US" sz="1600" b="0" dirty="0"/>
              <a:t>C</a:t>
            </a:r>
            <a:r>
              <a:rPr lang="en-US" sz="1600" b="0" dirty="0" smtClean="0"/>
              <a:t>ount </a:t>
            </a:r>
            <a:r>
              <a:rPr lang="en-US" sz="1600" b="0" dirty="0"/>
              <a:t>field refers to </a:t>
            </a:r>
            <a:r>
              <a:rPr lang="en-US" sz="1600" b="0" dirty="0" smtClean="0"/>
              <a:t> </a:t>
            </a:r>
            <a:r>
              <a:rPr lang="en-US" sz="1600" b="0" dirty="0"/>
              <a:t>number of characters in each section.</a:t>
            </a:r>
          </a:p>
        </p:txBody>
      </p:sp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11" y="5503034"/>
            <a:ext cx="7291553" cy="460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74D292-9354-40CB-8F33-2CF682A987FC}" type="slidenum">
              <a:rPr lang="en-US"/>
              <a:pPr/>
              <a:t>55</a:t>
            </a:fld>
            <a:endParaRPr lang="en-US"/>
          </a:p>
        </p:txBody>
      </p:sp>
      <p:sp>
        <p:nvSpPr>
          <p:cNvPr id="620547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0548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0550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0551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0552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0553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333648" y="1522688"/>
            <a:ext cx="82807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Query type. </a:t>
            </a:r>
            <a:r>
              <a:rPr lang="en-US" sz="1600" b="0" dirty="0" smtClean="0"/>
              <a:t>16-bit </a:t>
            </a:r>
            <a:r>
              <a:rPr lang="en-US" sz="1600" b="0" dirty="0"/>
              <a:t>field defining the type of query. </a:t>
            </a:r>
            <a:endParaRPr lang="en-US" sz="1600" b="0" dirty="0" smtClean="0"/>
          </a:p>
          <a:p>
            <a:pPr algn="just"/>
            <a:endParaRPr lang="en-US" sz="1600" b="0" dirty="0"/>
          </a:p>
          <a:p>
            <a:pPr algn="just"/>
            <a:r>
              <a:rPr lang="en-US" sz="1600" b="0" dirty="0" smtClean="0"/>
              <a:t>Table shows </a:t>
            </a:r>
            <a:r>
              <a:rPr lang="en-US" sz="1600" b="0" dirty="0"/>
              <a:t>some of the types commonly used. </a:t>
            </a:r>
            <a:endParaRPr lang="en-US" sz="1600" b="0" dirty="0" smtClean="0"/>
          </a:p>
          <a:p>
            <a:pPr algn="just"/>
            <a:endParaRPr lang="en-US" sz="1600" b="0" dirty="0"/>
          </a:p>
        </p:txBody>
      </p:sp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575" y="619549"/>
            <a:ext cx="4797425" cy="663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281" y="3316302"/>
            <a:ext cx="5716587" cy="241206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>
            <a:off x="1077913" y="3810000"/>
            <a:ext cx="4103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1077913" y="4648200"/>
            <a:ext cx="4103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1351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74D292-9354-40CB-8F33-2CF682A987FC}" type="slidenum">
              <a:rPr lang="en-US"/>
              <a:pPr/>
              <a:t>56</a:t>
            </a:fld>
            <a:endParaRPr lang="en-US"/>
          </a:p>
        </p:txBody>
      </p:sp>
      <p:sp>
        <p:nvSpPr>
          <p:cNvPr id="620547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0548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0550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0551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0552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0553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228600" y="1703119"/>
            <a:ext cx="82807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Query class. </a:t>
            </a:r>
            <a:r>
              <a:rPr lang="en-US" sz="1600" b="0" dirty="0" smtClean="0"/>
              <a:t>16-bit </a:t>
            </a:r>
            <a:r>
              <a:rPr lang="en-US" sz="1600" b="0" dirty="0"/>
              <a:t>field defining the specific protocol using DNS. </a:t>
            </a:r>
            <a:endParaRPr lang="en-US" sz="1600" b="0" dirty="0" smtClean="0"/>
          </a:p>
          <a:p>
            <a:pPr algn="just"/>
            <a:endParaRPr lang="en-US" sz="1600" b="0" dirty="0"/>
          </a:p>
          <a:p>
            <a:pPr algn="just"/>
            <a:r>
              <a:rPr lang="en-US" sz="1600" b="0" dirty="0" smtClean="0"/>
              <a:t>Table shows </a:t>
            </a:r>
            <a:r>
              <a:rPr lang="en-US" sz="1600" b="0" dirty="0"/>
              <a:t>the current values. </a:t>
            </a:r>
            <a:endParaRPr lang="en-US" sz="1600" b="0" dirty="0" smtClean="0"/>
          </a:p>
          <a:p>
            <a:pPr algn="just"/>
            <a:endParaRPr lang="en-US" sz="1600" b="0" dirty="0" smtClean="0"/>
          </a:p>
          <a:p>
            <a:pPr algn="just"/>
            <a:r>
              <a:rPr lang="en-US" sz="1600" b="0" dirty="0" smtClean="0"/>
              <a:t>Here we </a:t>
            </a:r>
            <a:r>
              <a:rPr lang="en-US" sz="1600" b="0" dirty="0"/>
              <a:t>are interested only in class 1 (the Internet). </a:t>
            </a:r>
          </a:p>
        </p:txBody>
      </p:sp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575" y="619549"/>
            <a:ext cx="4797425" cy="663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352" y="3440976"/>
            <a:ext cx="48672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5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792FA4-2388-48AF-BC00-66AA2FA13751}" type="slidenum">
              <a:rPr lang="en-US"/>
              <a:pPr/>
              <a:t>57</a:t>
            </a:fld>
            <a:endParaRPr lang="en-US"/>
          </a:p>
        </p:txBody>
      </p:sp>
      <p:sp>
        <p:nvSpPr>
          <p:cNvPr id="622595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2596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2597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2598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2599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2600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2601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228600" y="1125171"/>
            <a:ext cx="844073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 smtClean="0">
                <a:solidFill>
                  <a:srgbClr val="FF0000"/>
                </a:solidFill>
              </a:rPr>
              <a:t>Each </a:t>
            </a:r>
            <a:r>
              <a:rPr lang="en-US" sz="1600" b="0" dirty="0">
                <a:solidFill>
                  <a:srgbClr val="FF0000"/>
                </a:solidFill>
              </a:rPr>
              <a:t>domain name (each node on the tree) is associated with a record called the resource record. </a:t>
            </a:r>
            <a:endParaRPr lang="en-US" sz="1600" b="0" dirty="0" smtClean="0">
              <a:solidFill>
                <a:srgbClr val="FF0000"/>
              </a:solidFill>
            </a:endParaRPr>
          </a:p>
          <a:p>
            <a:pPr algn="just"/>
            <a:endParaRPr lang="en-US" sz="1600" b="0" dirty="0"/>
          </a:p>
          <a:p>
            <a:pPr algn="just"/>
            <a:r>
              <a:rPr lang="en-US" sz="1600" b="0" dirty="0" smtClean="0"/>
              <a:t>The </a:t>
            </a:r>
            <a:r>
              <a:rPr lang="en-US" sz="1600" b="0" dirty="0"/>
              <a:t>server database consists of resource records. </a:t>
            </a:r>
            <a:endParaRPr lang="en-US" sz="1600" b="0" dirty="0" smtClean="0"/>
          </a:p>
          <a:p>
            <a:pPr algn="just"/>
            <a:endParaRPr lang="en-US" sz="1600" b="0" dirty="0"/>
          </a:p>
          <a:p>
            <a:pPr algn="just"/>
            <a:r>
              <a:rPr lang="en-US" sz="1600" b="0" dirty="0" smtClean="0"/>
              <a:t>Resource </a:t>
            </a:r>
            <a:r>
              <a:rPr lang="en-US" sz="1600" b="0" dirty="0"/>
              <a:t>records are also what is returned by the server to the client</a:t>
            </a:r>
            <a:r>
              <a:rPr lang="en-US" sz="1600" b="0" dirty="0" smtClean="0"/>
              <a:t>.</a:t>
            </a:r>
          </a:p>
          <a:p>
            <a:pPr algn="just"/>
            <a:endParaRPr lang="en-US" sz="1600" b="0" dirty="0"/>
          </a:p>
          <a:p>
            <a:pPr algn="just"/>
            <a:r>
              <a:rPr lang="en-US" sz="1600" b="0" dirty="0" smtClean="0"/>
              <a:t> </a:t>
            </a:r>
            <a:r>
              <a:rPr lang="en-US" sz="1600" b="0" dirty="0"/>
              <a:t>Figure </a:t>
            </a:r>
            <a:r>
              <a:rPr lang="en-US" sz="1600" b="0" dirty="0" smtClean="0"/>
              <a:t> </a:t>
            </a:r>
            <a:r>
              <a:rPr lang="en-US" sz="1600" b="0" dirty="0"/>
              <a:t>shows the format of a resource record.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9145" y="609909"/>
            <a:ext cx="2209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Resource Record </a:t>
            </a:r>
          </a:p>
        </p:txBody>
      </p:sp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36" y="3643739"/>
            <a:ext cx="5839417" cy="2079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52316" y="6472238"/>
            <a:ext cx="2895600" cy="457200"/>
          </a:xfrm>
        </p:spPr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792FA4-2388-48AF-BC00-66AA2FA13751}" type="slidenum">
              <a:rPr lang="en-US"/>
              <a:pPr/>
              <a:t>58</a:t>
            </a:fld>
            <a:endParaRPr lang="en-US" dirty="0"/>
          </a:p>
        </p:txBody>
      </p:sp>
      <p:sp>
        <p:nvSpPr>
          <p:cNvPr id="622594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19.19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Resource record format</a:t>
            </a:r>
          </a:p>
        </p:txBody>
      </p:sp>
      <p:sp>
        <p:nvSpPr>
          <p:cNvPr id="622595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2596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2597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2598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2599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2600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2601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158749" y="1071635"/>
            <a:ext cx="87947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Domain name. </a:t>
            </a:r>
            <a:r>
              <a:rPr lang="en-US" sz="1600" b="0" dirty="0"/>
              <a:t>V</a:t>
            </a:r>
            <a:r>
              <a:rPr lang="en-US" sz="1600" b="0" dirty="0" smtClean="0"/>
              <a:t>ariable-length </a:t>
            </a:r>
            <a:r>
              <a:rPr lang="en-US" sz="1600" b="0" dirty="0"/>
              <a:t>field containing the domain name. It is a duplication of the domain name in the question record. </a:t>
            </a:r>
            <a:r>
              <a:rPr lang="en-US" sz="1600" b="0" dirty="0">
                <a:solidFill>
                  <a:srgbClr val="FF0000"/>
                </a:solidFill>
              </a:rPr>
              <a:t>Since DNS requires the use of compression </a:t>
            </a:r>
            <a:r>
              <a:rPr lang="en-US" sz="1600" b="0" dirty="0"/>
              <a:t>everywhere a name is repeated, this field is a pointer offset to the corresponding domain name field in the question record</a:t>
            </a:r>
            <a:r>
              <a:rPr lang="en-US" sz="1600" b="0" dirty="0" smtClean="0"/>
              <a:t>.</a:t>
            </a:r>
          </a:p>
          <a:p>
            <a:pPr algn="just"/>
            <a:endParaRPr lang="en-US" sz="1600" b="0" dirty="0"/>
          </a:p>
          <a:p>
            <a:pPr algn="just"/>
            <a:r>
              <a:rPr lang="en-US" sz="1600" dirty="0" smtClean="0"/>
              <a:t>Domain </a:t>
            </a:r>
            <a:r>
              <a:rPr lang="en-US" sz="1600" dirty="0"/>
              <a:t>type. </a:t>
            </a:r>
            <a:r>
              <a:rPr lang="en-US" sz="1600" b="0" dirty="0" smtClean="0"/>
              <a:t>same </a:t>
            </a:r>
            <a:r>
              <a:rPr lang="en-US" sz="1600" b="0" dirty="0"/>
              <a:t>as </a:t>
            </a:r>
            <a:r>
              <a:rPr lang="en-US" sz="1600" b="0" dirty="0" smtClean="0"/>
              <a:t>query </a:t>
            </a:r>
            <a:r>
              <a:rPr lang="en-US" sz="1600" b="0" dirty="0"/>
              <a:t>type field in the question record except </a:t>
            </a:r>
            <a:r>
              <a:rPr lang="en-US" sz="1600" b="0" dirty="0" smtClean="0"/>
              <a:t>last </a:t>
            </a:r>
            <a:r>
              <a:rPr lang="en-US" sz="1600" b="0" dirty="0"/>
              <a:t>two types are not allowed</a:t>
            </a:r>
            <a:r>
              <a:rPr lang="en-US" sz="1600" b="0" dirty="0" smtClean="0"/>
              <a:t>. </a:t>
            </a:r>
          </a:p>
          <a:p>
            <a:pPr algn="just"/>
            <a:endParaRPr lang="en-US" sz="1600" b="0" dirty="0"/>
          </a:p>
          <a:p>
            <a:pPr algn="just"/>
            <a:r>
              <a:rPr lang="en-US" sz="1600" dirty="0" smtClean="0"/>
              <a:t>Domain </a:t>
            </a:r>
            <a:r>
              <a:rPr lang="en-US" sz="1600" dirty="0"/>
              <a:t>class. </a:t>
            </a:r>
            <a:r>
              <a:rPr lang="en-US" sz="1600" b="0" dirty="0" smtClean="0"/>
              <a:t>same </a:t>
            </a:r>
            <a:r>
              <a:rPr lang="en-US" sz="1600" b="0" dirty="0"/>
              <a:t>as the query class field in the question </a:t>
            </a:r>
            <a:r>
              <a:rPr lang="en-US" sz="1600" b="0" dirty="0" smtClean="0"/>
              <a:t>record. </a:t>
            </a:r>
          </a:p>
          <a:p>
            <a:pPr algn="just"/>
            <a:endParaRPr lang="en-US" sz="1600" b="0" dirty="0"/>
          </a:p>
          <a:p>
            <a:pPr algn="just"/>
            <a:r>
              <a:rPr lang="en-US" sz="1600" dirty="0" smtClean="0"/>
              <a:t>Time-to-live</a:t>
            </a:r>
            <a:r>
              <a:rPr lang="en-US" sz="1600" dirty="0"/>
              <a:t>. </a:t>
            </a:r>
            <a:r>
              <a:rPr lang="en-US" sz="1600" b="0" dirty="0" smtClean="0"/>
              <a:t>32-bit </a:t>
            </a:r>
            <a:r>
              <a:rPr lang="en-US" sz="1600" b="0" dirty="0"/>
              <a:t>field </a:t>
            </a:r>
            <a:r>
              <a:rPr lang="en-US" sz="1600" b="0" dirty="0" smtClean="0"/>
              <a:t>defines </a:t>
            </a:r>
            <a:r>
              <a:rPr lang="en-US" sz="1600" b="0" dirty="0"/>
              <a:t>the number of seconds the answer is valid. The receiver can cache the answer for this period of time. A zero value means that the resource record is used only in a single transaction and is not cached. </a:t>
            </a:r>
            <a:endParaRPr lang="en-US" sz="1600" b="0" dirty="0" smtClean="0"/>
          </a:p>
          <a:p>
            <a:pPr algn="just"/>
            <a:endParaRPr lang="en-US" sz="1600" b="0" dirty="0"/>
          </a:p>
        </p:txBody>
      </p:sp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448" y="5031840"/>
            <a:ext cx="4509353" cy="1606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683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52316" y="6472238"/>
            <a:ext cx="2895600" cy="457200"/>
          </a:xfrm>
        </p:spPr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792FA4-2388-48AF-BC00-66AA2FA13751}" type="slidenum">
              <a:rPr lang="en-US"/>
              <a:pPr/>
              <a:t>59</a:t>
            </a:fld>
            <a:endParaRPr lang="en-US" dirty="0"/>
          </a:p>
        </p:txBody>
      </p:sp>
      <p:sp>
        <p:nvSpPr>
          <p:cNvPr id="622595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2596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2597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2598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2599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2600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2601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158750" y="1130087"/>
            <a:ext cx="87947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Resource data length</a:t>
            </a:r>
            <a:r>
              <a:rPr lang="en-US" sz="1600" b="0" dirty="0"/>
              <a:t>. 16-bit field defining the length of the resource data.</a:t>
            </a:r>
          </a:p>
          <a:p>
            <a:pPr algn="just"/>
            <a:endParaRPr lang="en-US" sz="1600" dirty="0" smtClean="0"/>
          </a:p>
          <a:p>
            <a:pPr algn="just"/>
            <a:endParaRPr lang="en-US" sz="1600" dirty="0"/>
          </a:p>
          <a:p>
            <a:pPr algn="just"/>
            <a:r>
              <a:rPr lang="en-US" sz="1600" dirty="0" smtClean="0"/>
              <a:t>Resource data. </a:t>
            </a:r>
            <a:r>
              <a:rPr lang="en-US" sz="1600" b="0" dirty="0"/>
              <a:t>V</a:t>
            </a:r>
            <a:r>
              <a:rPr lang="en-US" sz="1600" b="0" dirty="0" smtClean="0"/>
              <a:t>ariable-length </a:t>
            </a:r>
            <a:r>
              <a:rPr lang="en-US" sz="1600" b="0" dirty="0"/>
              <a:t>field containing the answer to the query (in </a:t>
            </a:r>
            <a:r>
              <a:rPr lang="en-US" sz="1600" b="0" dirty="0" smtClean="0"/>
              <a:t>answer </a:t>
            </a:r>
            <a:r>
              <a:rPr lang="en-US" sz="1600" b="0" dirty="0"/>
              <a:t>section) or the domain name of the authoritative server (in </a:t>
            </a:r>
            <a:r>
              <a:rPr lang="en-US" sz="1600" b="0" dirty="0" smtClean="0"/>
              <a:t>authoritative </a:t>
            </a:r>
            <a:r>
              <a:rPr lang="en-US" sz="1600" b="0" dirty="0"/>
              <a:t>section) or additional information (in </a:t>
            </a:r>
            <a:r>
              <a:rPr lang="en-US" sz="1600" b="0" dirty="0" smtClean="0"/>
              <a:t>additional </a:t>
            </a:r>
            <a:r>
              <a:rPr lang="en-US" sz="1600" b="0" dirty="0"/>
              <a:t>information section). F</a:t>
            </a:r>
            <a:r>
              <a:rPr lang="en-US" sz="1600" b="0" dirty="0" smtClean="0"/>
              <a:t>ormat </a:t>
            </a:r>
            <a:r>
              <a:rPr lang="en-US" sz="1600" b="0" dirty="0"/>
              <a:t>and contents of this field depend on </a:t>
            </a:r>
            <a:r>
              <a:rPr lang="en-US" sz="1600" b="0" dirty="0" smtClean="0"/>
              <a:t>value </a:t>
            </a:r>
            <a:r>
              <a:rPr lang="en-US" sz="1600" b="0" dirty="0"/>
              <a:t>of the </a:t>
            </a:r>
            <a:r>
              <a:rPr lang="en-US" sz="1600" b="0" dirty="0">
                <a:solidFill>
                  <a:srgbClr val="FF0000"/>
                </a:solidFill>
              </a:rPr>
              <a:t>type field</a:t>
            </a:r>
            <a:r>
              <a:rPr lang="en-US" sz="1600" b="0" dirty="0"/>
              <a:t>. </a:t>
            </a:r>
            <a:endParaRPr lang="en-US" sz="1600" b="0" dirty="0" smtClean="0"/>
          </a:p>
        </p:txBody>
      </p:sp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657600"/>
            <a:ext cx="4509353" cy="1606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205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83307A-9D95-4A16-9A1F-2F3FFCD1996D}" type="slidenum">
              <a:rPr lang="en-US"/>
              <a:pPr/>
              <a:t>6</a:t>
            </a:fld>
            <a:endParaRPr lang="en-US"/>
          </a:p>
        </p:txBody>
      </p:sp>
      <p:sp>
        <p:nvSpPr>
          <p:cNvPr id="585731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3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5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6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7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120650" y="1228725"/>
            <a:ext cx="88709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dirty="0" smtClean="0"/>
              <a:t>Purpose </a:t>
            </a:r>
            <a:r>
              <a:rPr lang="en-US" b="0" dirty="0"/>
              <a:t>of accessing </a:t>
            </a:r>
            <a:r>
              <a:rPr lang="en-US" b="0" dirty="0" smtClean="0"/>
              <a:t>Internet </a:t>
            </a:r>
            <a:r>
              <a:rPr lang="en-US" b="0" dirty="0"/>
              <a:t>is to make a connection between </a:t>
            </a:r>
            <a:r>
              <a:rPr lang="en-US" b="0" dirty="0" smtClean="0"/>
              <a:t>file transfer </a:t>
            </a:r>
            <a:r>
              <a:rPr lang="en-US" b="0" dirty="0"/>
              <a:t>client and server, 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But </a:t>
            </a:r>
            <a:r>
              <a:rPr lang="en-US" b="0" dirty="0"/>
              <a:t>before this can happen, another connection needs to </a:t>
            </a:r>
            <a:r>
              <a:rPr lang="en-US" b="0" dirty="0" smtClean="0"/>
              <a:t>be made </a:t>
            </a:r>
            <a:r>
              <a:rPr lang="en-US" b="0" dirty="0"/>
              <a:t>between the DNS client and DNS server. 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endParaRPr lang="en-US" b="0" dirty="0" smtClean="0"/>
          </a:p>
          <a:p>
            <a:pPr algn="just"/>
            <a:r>
              <a:rPr lang="en-US" b="0" dirty="0" smtClean="0"/>
              <a:t>We </a:t>
            </a:r>
            <a:r>
              <a:rPr lang="en-US" b="0" dirty="0"/>
              <a:t>need two </a:t>
            </a:r>
            <a:r>
              <a:rPr lang="en-US" b="0" dirty="0" smtClean="0"/>
              <a:t>connections;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dirty="0" smtClean="0"/>
              <a:t>the </a:t>
            </a:r>
            <a:r>
              <a:rPr lang="en-US" b="0" dirty="0"/>
              <a:t>first is for mapping the name to an IP address; </a:t>
            </a:r>
            <a:endParaRPr lang="en-US" b="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dirty="0" smtClean="0"/>
              <a:t>the </a:t>
            </a:r>
            <a:r>
              <a:rPr lang="en-US" b="0" dirty="0"/>
              <a:t>second is for </a:t>
            </a:r>
            <a:r>
              <a:rPr lang="en-US" b="0" dirty="0" smtClean="0"/>
              <a:t>transferring files.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65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B87C1B-A267-4E8F-A016-D23DB27BAA5C}" type="slidenum">
              <a:rPr lang="en-US"/>
              <a:pPr/>
              <a:t>60</a:t>
            </a:fld>
            <a:endParaRPr lang="en-US"/>
          </a:p>
        </p:txBody>
      </p:sp>
      <p:sp>
        <p:nvSpPr>
          <p:cNvPr id="690178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90179" name="Text Box 3"/>
          <p:cNvSpPr txBox="1">
            <a:spLocks noChangeArrowheads="1"/>
          </p:cNvSpPr>
          <p:nvPr/>
        </p:nvSpPr>
        <p:spPr bwMode="auto">
          <a:xfrm>
            <a:off x="228600" y="355600"/>
            <a:ext cx="4664075" cy="6508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Times" panose="02020603050405020304" pitchFamily="18" charset="0"/>
              </a:rPr>
              <a:t>19-7  COMPRESSION</a:t>
            </a:r>
          </a:p>
        </p:txBody>
      </p:sp>
      <p:sp>
        <p:nvSpPr>
          <p:cNvPr id="690180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90181" name="Rectangle 5"/>
          <p:cNvSpPr>
            <a:spLocks noChangeArrowheads="1"/>
          </p:cNvSpPr>
          <p:nvPr/>
        </p:nvSpPr>
        <p:spPr bwMode="auto">
          <a:xfrm>
            <a:off x="381000" y="1524000"/>
            <a:ext cx="85344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b="0" dirty="0">
                <a:latin typeface="+mn-lt"/>
              </a:rPr>
              <a:t>DNS requires that a domain name be replaced by an offset pointer if it is repeated. </a:t>
            </a:r>
            <a:endParaRPr lang="en-US" b="0" dirty="0" smtClean="0">
              <a:latin typeface="+mn-lt"/>
            </a:endParaRPr>
          </a:p>
          <a:p>
            <a:pPr algn="just"/>
            <a:endParaRPr lang="en-US" b="0" dirty="0">
              <a:latin typeface="+mn-lt"/>
            </a:endParaRPr>
          </a:p>
          <a:p>
            <a:pPr algn="just"/>
            <a:r>
              <a:rPr lang="en-US" b="0" dirty="0" smtClean="0">
                <a:latin typeface="+mn-lt"/>
              </a:rPr>
              <a:t>For </a:t>
            </a:r>
            <a:r>
              <a:rPr lang="en-US" b="0" dirty="0">
                <a:latin typeface="+mn-lt"/>
              </a:rPr>
              <a:t>example, in a resource record the domain name is usually a repetition of the domain name in the question record. </a:t>
            </a:r>
            <a:endParaRPr lang="en-US" b="0" dirty="0" smtClean="0">
              <a:latin typeface="+mn-lt"/>
            </a:endParaRPr>
          </a:p>
          <a:p>
            <a:pPr algn="just"/>
            <a:endParaRPr lang="en-US" b="0" dirty="0">
              <a:latin typeface="+mn-lt"/>
            </a:endParaRPr>
          </a:p>
          <a:p>
            <a:pPr algn="just"/>
            <a:r>
              <a:rPr lang="en-US" b="0" dirty="0" smtClean="0">
                <a:latin typeface="+mn-lt"/>
              </a:rPr>
              <a:t>For </a:t>
            </a:r>
            <a:r>
              <a:rPr lang="en-US" b="0" dirty="0">
                <a:latin typeface="+mn-lt"/>
              </a:rPr>
              <a:t>efficiency, DNS defines a 2-byte offset pointer that points to a previous occurrence of the domain or part of it. </a:t>
            </a:r>
            <a:endParaRPr lang="en-US" b="0" dirty="0" smtClean="0">
              <a:latin typeface="+mn-lt"/>
            </a:endParaRPr>
          </a:p>
          <a:p>
            <a:pPr algn="just"/>
            <a:endParaRPr lang="en-US" b="0" dirty="0" smtClean="0">
              <a:latin typeface="+mn-lt"/>
            </a:endParaRPr>
          </a:p>
          <a:p>
            <a:pPr algn="just"/>
            <a:r>
              <a:rPr lang="en-US" b="0" dirty="0">
                <a:latin typeface="+mn-lt"/>
              </a:rPr>
              <a:t>The format of the field is shown in Figure 19.20.</a:t>
            </a:r>
          </a:p>
          <a:p>
            <a:pPr algn="just"/>
            <a:endParaRPr lang="en-US" sz="2000" b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D58B28-7F43-4B4B-BC41-CBD54A9326AD}" type="slidenum">
              <a:rPr lang="en-US"/>
              <a:pPr/>
              <a:t>61</a:t>
            </a:fld>
            <a:endParaRPr lang="en-US"/>
          </a:p>
        </p:txBody>
      </p:sp>
      <p:sp>
        <p:nvSpPr>
          <p:cNvPr id="624642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19.20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Format of an offset pointer</a:t>
            </a:r>
          </a:p>
        </p:txBody>
      </p:sp>
      <p:sp>
        <p:nvSpPr>
          <p:cNvPr id="624643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4644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4645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4646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4647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4648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24649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pic>
        <p:nvPicPr>
          <p:cNvPr id="62465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215" y="1359184"/>
            <a:ext cx="6707187" cy="77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200" y="2779137"/>
            <a:ext cx="88709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/>
              <a:t>F</a:t>
            </a:r>
            <a:r>
              <a:rPr lang="en-US" sz="1600" b="0" dirty="0" smtClean="0"/>
              <a:t>irst </a:t>
            </a:r>
            <a:r>
              <a:rPr lang="en-US" sz="1600" b="0" dirty="0"/>
              <a:t>2 high-order bits are two 1s to distinguish an offset pointer from a length field. </a:t>
            </a:r>
            <a:endParaRPr lang="en-US" sz="1600" b="0" dirty="0" smtClean="0"/>
          </a:p>
          <a:p>
            <a:pPr algn="just"/>
            <a:endParaRPr lang="en-US" sz="1600" b="0" dirty="0"/>
          </a:p>
          <a:p>
            <a:pPr algn="just"/>
            <a:r>
              <a:rPr lang="en-US" sz="1600" b="0" dirty="0"/>
              <a:t>O</a:t>
            </a:r>
            <a:r>
              <a:rPr lang="en-US" sz="1600" b="0" dirty="0" smtClean="0"/>
              <a:t>ther </a:t>
            </a:r>
            <a:r>
              <a:rPr lang="en-US" sz="1600" b="0" dirty="0"/>
              <a:t>14 bits represent a number that points to </a:t>
            </a:r>
            <a:r>
              <a:rPr lang="en-US" sz="1600" b="0" dirty="0" smtClean="0"/>
              <a:t>corresponding </a:t>
            </a:r>
            <a:r>
              <a:rPr lang="en-US" sz="1600" b="0" dirty="0"/>
              <a:t>byte number in the message. </a:t>
            </a:r>
            <a:endParaRPr lang="en-US" sz="1600" b="0" dirty="0" smtClean="0"/>
          </a:p>
          <a:p>
            <a:pPr algn="just"/>
            <a:endParaRPr lang="en-US" sz="1600" b="0" dirty="0"/>
          </a:p>
          <a:p>
            <a:pPr algn="just"/>
            <a:r>
              <a:rPr lang="en-US" sz="1600" b="0" dirty="0"/>
              <a:t>B</a:t>
            </a:r>
            <a:r>
              <a:rPr lang="en-US" sz="1600" b="0" dirty="0" smtClean="0"/>
              <a:t>ytes </a:t>
            </a:r>
            <a:r>
              <a:rPr lang="en-US" sz="1600" b="0" dirty="0"/>
              <a:t>in a message are counted from </a:t>
            </a:r>
            <a:r>
              <a:rPr lang="en-US" sz="1600" b="0" dirty="0" smtClean="0"/>
              <a:t>beginning </a:t>
            </a:r>
            <a:r>
              <a:rPr lang="en-US" sz="1600" b="0" dirty="0"/>
              <a:t>of </a:t>
            </a:r>
            <a:r>
              <a:rPr lang="en-US" sz="1600" b="0" dirty="0" smtClean="0"/>
              <a:t>message </a:t>
            </a:r>
            <a:r>
              <a:rPr lang="en-US" sz="1600" b="0" dirty="0"/>
              <a:t>with </a:t>
            </a:r>
            <a:r>
              <a:rPr lang="en-US" sz="1600" b="0" dirty="0" smtClean="0"/>
              <a:t>first </a:t>
            </a:r>
            <a:r>
              <a:rPr lang="en-US" sz="1600" b="0" dirty="0"/>
              <a:t>byte counted as byte 0. </a:t>
            </a:r>
            <a:endParaRPr lang="en-US" sz="1600" b="0" dirty="0" smtClean="0"/>
          </a:p>
          <a:p>
            <a:pPr algn="just"/>
            <a:endParaRPr lang="en-US" sz="1600" b="0" dirty="0"/>
          </a:p>
          <a:p>
            <a:pPr algn="just"/>
            <a:r>
              <a:rPr lang="en-US" sz="1600" b="0" dirty="0"/>
              <a:t>I</a:t>
            </a:r>
            <a:r>
              <a:rPr lang="en-US" sz="1600" b="0" dirty="0" smtClean="0"/>
              <a:t>f </a:t>
            </a:r>
            <a:r>
              <a:rPr lang="en-US" sz="1600" b="0" dirty="0"/>
              <a:t>an offset pointer refers to byte 12 </a:t>
            </a:r>
            <a:r>
              <a:rPr lang="en-US" sz="1600" b="0" dirty="0" smtClean="0"/>
              <a:t>(13th </a:t>
            </a:r>
            <a:r>
              <a:rPr lang="en-US" sz="1600" b="0" dirty="0"/>
              <a:t>byte) of </a:t>
            </a:r>
            <a:r>
              <a:rPr lang="en-US" sz="1600" b="0" dirty="0" smtClean="0"/>
              <a:t>message</a:t>
            </a:r>
            <a:r>
              <a:rPr lang="en-US" sz="1600" b="0" dirty="0"/>
              <a:t>, the value should be 1100000000001100. </a:t>
            </a:r>
            <a:endParaRPr lang="en-US" sz="16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A88B6C-2810-4B2D-B1E0-1791BA4BDD80}" type="slidenum">
              <a:rPr lang="en-US"/>
              <a:pPr/>
              <a:t>62</a:t>
            </a:fld>
            <a:endParaRPr lang="en-US"/>
          </a:p>
        </p:txBody>
      </p:sp>
      <p:sp>
        <p:nvSpPr>
          <p:cNvPr id="724994" name="Text Box 2"/>
          <p:cNvSpPr txBox="1">
            <a:spLocks noChangeArrowheads="1"/>
          </p:cNvSpPr>
          <p:nvPr/>
        </p:nvSpPr>
        <p:spPr bwMode="auto">
          <a:xfrm>
            <a:off x="76200" y="696913"/>
            <a:ext cx="88392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b="0" dirty="0">
                <a:latin typeface="+mn-lt"/>
              </a:rPr>
              <a:t>A resolver sends a query message to a local server to find the IP address for the host “chal.fhda.edu.”. </a:t>
            </a:r>
            <a:endParaRPr lang="en-US" b="0" dirty="0" smtClean="0">
              <a:latin typeface="+mn-lt"/>
            </a:endParaRPr>
          </a:p>
          <a:p>
            <a:pPr algn="just"/>
            <a:endParaRPr lang="en-US" b="0" dirty="0" smtClean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Write the query and response message.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Write the flag fields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dirty="0" smtClean="0">
              <a:latin typeface="+mn-lt"/>
            </a:endParaRPr>
          </a:p>
          <a:p>
            <a:pPr algn="just"/>
            <a:r>
              <a:rPr lang="en-US" b="0" dirty="0" smtClean="0">
                <a:latin typeface="+mn-lt"/>
              </a:rPr>
              <a:t>Assume :  in query : recursive query expected.</a:t>
            </a:r>
          </a:p>
          <a:p>
            <a:pPr algn="just"/>
            <a:r>
              <a:rPr lang="en-US" b="0" dirty="0">
                <a:latin typeface="+mn-lt"/>
              </a:rPr>
              <a:t> </a:t>
            </a:r>
            <a:r>
              <a:rPr lang="en-US" b="0" dirty="0" smtClean="0">
                <a:latin typeface="+mn-lt"/>
              </a:rPr>
              <a:t>              in response : recursive is available.</a:t>
            </a:r>
            <a:endParaRPr lang="en-US" b="0" dirty="0">
              <a:latin typeface="+mn-lt"/>
            </a:endParaRPr>
          </a:p>
        </p:txBody>
      </p:sp>
      <p:grpSp>
        <p:nvGrpSpPr>
          <p:cNvPr id="724995" name="Group 3"/>
          <p:cNvGrpSpPr>
            <a:grpSpLocks/>
          </p:cNvGrpSpPr>
          <p:nvPr/>
        </p:nvGrpSpPr>
        <p:grpSpPr bwMode="auto">
          <a:xfrm>
            <a:off x="0" y="0"/>
            <a:ext cx="9144000" cy="609600"/>
            <a:chOff x="0" y="2448"/>
            <a:chExt cx="5760" cy="384"/>
          </a:xfrm>
        </p:grpSpPr>
        <p:sp>
          <p:nvSpPr>
            <p:cNvPr id="724996" name="Rectangle 4"/>
            <p:cNvSpPr>
              <a:spLocks noChangeArrowheads="1"/>
            </p:cNvSpPr>
            <p:nvPr/>
          </p:nvSpPr>
          <p:spPr bwMode="auto">
            <a:xfrm>
              <a:off x="0" y="2448"/>
              <a:ext cx="5760" cy="384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997" name="Text Box 5"/>
            <p:cNvSpPr txBox="1">
              <a:spLocks noChangeArrowheads="1"/>
            </p:cNvSpPr>
            <p:nvPr/>
          </p:nvSpPr>
          <p:spPr bwMode="auto">
            <a:xfrm>
              <a:off x="0" y="2448"/>
              <a:ext cx="1595" cy="365"/>
            </a:xfrm>
            <a:prstGeom prst="rect">
              <a:avLst/>
            </a:prstGeom>
            <a:solidFill>
              <a:srgbClr val="2CB84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Example</a:t>
              </a:r>
              <a:r>
                <a:rPr lang="en-US" sz="3200">
                  <a:solidFill>
                    <a:schemeClr val="bg1"/>
                  </a:solidFill>
                  <a:latin typeface="Times New Roman" panose="02020603050405020304" pitchFamily="18" charset="0"/>
                </a:rPr>
                <a:t> 19.1</a:t>
              </a:r>
              <a:endParaRPr lang="en-US" sz="3200" i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A88B6C-2810-4B2D-B1E0-1791BA4BDD80}" type="slidenum">
              <a:rPr lang="en-US"/>
              <a:pPr/>
              <a:t>63</a:t>
            </a:fld>
            <a:endParaRPr lang="en-US"/>
          </a:p>
        </p:txBody>
      </p:sp>
      <p:sp>
        <p:nvSpPr>
          <p:cNvPr id="724994" name="Text Box 2"/>
          <p:cNvSpPr txBox="1">
            <a:spLocks noChangeArrowheads="1"/>
          </p:cNvSpPr>
          <p:nvPr/>
        </p:nvSpPr>
        <p:spPr bwMode="auto">
          <a:xfrm>
            <a:off x="76200" y="696913"/>
            <a:ext cx="88392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b="0" dirty="0">
                <a:latin typeface="+mn-lt"/>
              </a:rPr>
              <a:t>A resolver sends a query message to a local server to find the IP address for the host “chal.fhda.edu.”. </a:t>
            </a:r>
            <a:endParaRPr lang="en-US" b="0" dirty="0" smtClean="0">
              <a:latin typeface="+mn-lt"/>
            </a:endParaRPr>
          </a:p>
          <a:p>
            <a:pPr algn="just"/>
            <a:endParaRPr lang="en-US" b="0" dirty="0" smtClean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Here </a:t>
            </a:r>
            <a:r>
              <a:rPr lang="en-US" b="0" dirty="0">
                <a:latin typeface="+mn-lt"/>
              </a:rPr>
              <a:t>discuss the query and response messages separately. </a:t>
            </a:r>
            <a:endParaRPr lang="en-US" b="0" dirty="0" smtClean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Figure </a:t>
            </a:r>
            <a:r>
              <a:rPr lang="en-US" b="0" dirty="0">
                <a:latin typeface="+mn-lt"/>
              </a:rPr>
              <a:t>19.21 shows the query message sent by the resolver. </a:t>
            </a:r>
            <a:endParaRPr lang="en-US" b="0" dirty="0" smtClean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The </a:t>
            </a:r>
            <a:r>
              <a:rPr lang="en-US" b="0" dirty="0">
                <a:latin typeface="+mn-lt"/>
              </a:rPr>
              <a:t>first 2 bytes show the identifier (1333)</a:t>
            </a:r>
            <a:r>
              <a:rPr lang="en-US" b="0" baseline="-25000" dirty="0">
                <a:latin typeface="+mn-lt"/>
              </a:rPr>
              <a:t>16</a:t>
            </a:r>
            <a:r>
              <a:rPr lang="en-US" b="0" dirty="0">
                <a:latin typeface="+mn-lt"/>
              </a:rPr>
              <a:t>. It is used as a sequence number and relates a response to a query. </a:t>
            </a:r>
          </a:p>
        </p:txBody>
      </p:sp>
      <p:grpSp>
        <p:nvGrpSpPr>
          <p:cNvPr id="724995" name="Group 3"/>
          <p:cNvGrpSpPr>
            <a:grpSpLocks/>
          </p:cNvGrpSpPr>
          <p:nvPr/>
        </p:nvGrpSpPr>
        <p:grpSpPr bwMode="auto">
          <a:xfrm>
            <a:off x="0" y="0"/>
            <a:ext cx="9144000" cy="609600"/>
            <a:chOff x="0" y="2448"/>
            <a:chExt cx="5760" cy="384"/>
          </a:xfrm>
        </p:grpSpPr>
        <p:sp>
          <p:nvSpPr>
            <p:cNvPr id="724996" name="Rectangle 4"/>
            <p:cNvSpPr>
              <a:spLocks noChangeArrowheads="1"/>
            </p:cNvSpPr>
            <p:nvPr/>
          </p:nvSpPr>
          <p:spPr bwMode="auto">
            <a:xfrm>
              <a:off x="0" y="2448"/>
              <a:ext cx="5760" cy="384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997" name="Text Box 5"/>
            <p:cNvSpPr txBox="1">
              <a:spLocks noChangeArrowheads="1"/>
            </p:cNvSpPr>
            <p:nvPr/>
          </p:nvSpPr>
          <p:spPr bwMode="auto">
            <a:xfrm>
              <a:off x="0" y="2448"/>
              <a:ext cx="1595" cy="365"/>
            </a:xfrm>
            <a:prstGeom prst="rect">
              <a:avLst/>
            </a:prstGeom>
            <a:solidFill>
              <a:srgbClr val="2CB84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Example</a:t>
              </a:r>
              <a:r>
                <a:rPr lang="en-US" sz="3200">
                  <a:solidFill>
                    <a:schemeClr val="bg1"/>
                  </a:solidFill>
                  <a:latin typeface="Times New Roman" panose="02020603050405020304" pitchFamily="18" charset="0"/>
                </a:rPr>
                <a:t> 19.1</a:t>
              </a:r>
              <a:endParaRPr lang="en-US" sz="3200" i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575764"/>
            <a:ext cx="4432139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08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A88B6C-2810-4B2D-B1E0-1791BA4BDD80}" type="slidenum">
              <a:rPr lang="en-US"/>
              <a:pPr/>
              <a:t>64</a:t>
            </a:fld>
            <a:endParaRPr lang="en-US"/>
          </a:p>
        </p:txBody>
      </p:sp>
      <p:sp>
        <p:nvSpPr>
          <p:cNvPr id="724994" name="Text Box 2"/>
          <p:cNvSpPr txBox="1">
            <a:spLocks noChangeArrowheads="1"/>
          </p:cNvSpPr>
          <p:nvPr/>
        </p:nvSpPr>
        <p:spPr bwMode="auto">
          <a:xfrm>
            <a:off x="76200" y="696913"/>
            <a:ext cx="8839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b="0" dirty="0" smtClean="0">
                <a:latin typeface="+mn-lt"/>
              </a:rPr>
              <a:t>The </a:t>
            </a:r>
            <a:r>
              <a:rPr lang="en-US" b="0" dirty="0">
                <a:latin typeface="+mn-lt"/>
              </a:rPr>
              <a:t>next bytes contain the flags with </a:t>
            </a:r>
            <a:r>
              <a:rPr lang="en-US" b="0" dirty="0" smtClean="0">
                <a:latin typeface="+mn-lt"/>
              </a:rPr>
              <a:t>the value </a:t>
            </a:r>
            <a:r>
              <a:rPr lang="en-US" b="0" dirty="0">
                <a:latin typeface="+mn-lt"/>
              </a:rPr>
              <a:t>of 0x0100 in hexadecimal. </a:t>
            </a:r>
            <a:endParaRPr lang="en-US" b="0" dirty="0" smtClean="0">
              <a:latin typeface="+mn-lt"/>
            </a:endParaRPr>
          </a:p>
          <a:p>
            <a:pPr algn="just"/>
            <a:endParaRPr lang="en-US" b="0" dirty="0">
              <a:latin typeface="+mn-lt"/>
            </a:endParaRPr>
          </a:p>
          <a:p>
            <a:pPr algn="just"/>
            <a:r>
              <a:rPr lang="en-US" b="0" dirty="0" smtClean="0">
                <a:latin typeface="+mn-lt"/>
              </a:rPr>
              <a:t>In </a:t>
            </a:r>
            <a:r>
              <a:rPr lang="en-US" b="0" dirty="0">
                <a:latin typeface="+mn-lt"/>
              </a:rPr>
              <a:t>binary it is </a:t>
            </a:r>
            <a:r>
              <a:rPr lang="en-US" b="0" dirty="0" smtClean="0">
                <a:latin typeface="+mn-lt"/>
              </a:rPr>
              <a:t>0000000100000000 </a:t>
            </a:r>
            <a:r>
              <a:rPr lang="en-US" b="0" dirty="0">
                <a:latin typeface="+mn-lt"/>
              </a:rPr>
              <a:t>as shown below:</a:t>
            </a:r>
          </a:p>
        </p:txBody>
      </p:sp>
      <p:grpSp>
        <p:nvGrpSpPr>
          <p:cNvPr id="724995" name="Group 3"/>
          <p:cNvGrpSpPr>
            <a:grpSpLocks/>
          </p:cNvGrpSpPr>
          <p:nvPr/>
        </p:nvGrpSpPr>
        <p:grpSpPr bwMode="auto">
          <a:xfrm>
            <a:off x="0" y="0"/>
            <a:ext cx="9144000" cy="609600"/>
            <a:chOff x="0" y="2448"/>
            <a:chExt cx="5760" cy="384"/>
          </a:xfrm>
        </p:grpSpPr>
        <p:sp>
          <p:nvSpPr>
            <p:cNvPr id="724996" name="Rectangle 4"/>
            <p:cNvSpPr>
              <a:spLocks noChangeArrowheads="1"/>
            </p:cNvSpPr>
            <p:nvPr/>
          </p:nvSpPr>
          <p:spPr bwMode="auto">
            <a:xfrm>
              <a:off x="0" y="2448"/>
              <a:ext cx="5760" cy="384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997" name="Text Box 5"/>
            <p:cNvSpPr txBox="1">
              <a:spLocks noChangeArrowheads="1"/>
            </p:cNvSpPr>
            <p:nvPr/>
          </p:nvSpPr>
          <p:spPr bwMode="auto">
            <a:xfrm>
              <a:off x="0" y="2448"/>
              <a:ext cx="1595" cy="365"/>
            </a:xfrm>
            <a:prstGeom prst="rect">
              <a:avLst/>
            </a:prstGeom>
            <a:solidFill>
              <a:srgbClr val="2CB84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Example</a:t>
              </a:r>
              <a:r>
                <a:rPr lang="en-US" sz="3200">
                  <a:solidFill>
                    <a:schemeClr val="bg1"/>
                  </a:solidFill>
                  <a:latin typeface="Times New Roman" panose="02020603050405020304" pitchFamily="18" charset="0"/>
                </a:rPr>
                <a:t> 19.1</a:t>
              </a:r>
              <a:endParaRPr lang="en-US" sz="3200" i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7249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7715250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9598" y="3581400"/>
            <a:ext cx="55444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/>
              <a:t>The QR bit defines the message as a query. </a:t>
            </a:r>
            <a:endParaRPr lang="en-US" sz="1600" b="0" dirty="0" smtClean="0"/>
          </a:p>
          <a:p>
            <a:pPr algn="just"/>
            <a:r>
              <a:rPr lang="en-US" sz="1600" b="0" dirty="0" smtClean="0"/>
              <a:t>The </a:t>
            </a:r>
            <a:r>
              <a:rPr lang="en-US" sz="1600" b="0" dirty="0" err="1"/>
              <a:t>OpCode</a:t>
            </a:r>
            <a:r>
              <a:rPr lang="en-US" sz="1600" b="0" dirty="0"/>
              <a:t> is 0000, which defines a standard query. </a:t>
            </a:r>
            <a:endParaRPr lang="en-US" sz="1600" b="0" dirty="0" smtClean="0"/>
          </a:p>
          <a:p>
            <a:pPr algn="just"/>
            <a:r>
              <a:rPr lang="en-US" sz="1600" b="0" dirty="0" smtClean="0"/>
              <a:t>The </a:t>
            </a:r>
            <a:r>
              <a:rPr lang="en-US" sz="1600" b="0" dirty="0"/>
              <a:t>recursion desired (RD) bit is set. </a:t>
            </a:r>
            <a:endParaRPr lang="en-US" sz="1600" b="0" dirty="0" smtClean="0"/>
          </a:p>
          <a:p>
            <a:pPr algn="just"/>
            <a:r>
              <a:rPr lang="en-US" sz="1600" b="0" dirty="0" smtClean="0"/>
              <a:t>The </a:t>
            </a:r>
            <a:r>
              <a:rPr lang="en-US" sz="1600" b="0" dirty="0"/>
              <a:t>message contains only one question record. </a:t>
            </a:r>
            <a:endParaRPr lang="en-US" sz="1600" b="0" dirty="0" smtClean="0"/>
          </a:p>
          <a:p>
            <a:pPr algn="just"/>
            <a:endParaRPr lang="en-US" sz="1600" b="0" dirty="0"/>
          </a:p>
          <a:p>
            <a:pPr algn="just"/>
            <a:r>
              <a:rPr lang="en-US" sz="1600" b="0" dirty="0" smtClean="0"/>
              <a:t>The </a:t>
            </a:r>
            <a:r>
              <a:rPr lang="en-US" sz="1600" b="0" dirty="0"/>
              <a:t>domain name is </a:t>
            </a:r>
            <a:r>
              <a:rPr lang="en-US" sz="1600" b="0" dirty="0">
                <a:solidFill>
                  <a:srgbClr val="FF0000"/>
                </a:solidFill>
              </a:rPr>
              <a:t>4chal4fhda3edu0. </a:t>
            </a:r>
            <a:endParaRPr lang="en-US" sz="1600" b="0" dirty="0" smtClean="0">
              <a:solidFill>
                <a:srgbClr val="FF0000"/>
              </a:solidFill>
            </a:endParaRPr>
          </a:p>
          <a:p>
            <a:pPr algn="just"/>
            <a:endParaRPr lang="en-US" sz="1600" b="0" dirty="0" smtClean="0"/>
          </a:p>
          <a:p>
            <a:pPr algn="just"/>
            <a:r>
              <a:rPr lang="en-US" sz="1600" b="0" dirty="0" smtClean="0"/>
              <a:t>The </a:t>
            </a:r>
            <a:r>
              <a:rPr lang="en-US" sz="1600" b="0" dirty="0"/>
              <a:t>next 2 bytes define the query type as an IP address</a:t>
            </a:r>
            <a:r>
              <a:rPr lang="en-US" sz="1600" b="0" u="sng" dirty="0"/>
              <a:t>; </a:t>
            </a:r>
            <a:endParaRPr lang="en-US" sz="1600" b="0" u="sng" dirty="0" smtClean="0"/>
          </a:p>
          <a:p>
            <a:pPr algn="just"/>
            <a:r>
              <a:rPr lang="en-US" sz="1600" b="0" dirty="0" smtClean="0"/>
              <a:t>the </a:t>
            </a:r>
            <a:r>
              <a:rPr lang="en-US" sz="1600" b="0" dirty="0"/>
              <a:t>last 2 bytes define the class as the Internet</a:t>
            </a:r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090" y="3647027"/>
            <a:ext cx="2971800" cy="1737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63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38EE6A-59F2-4E5A-BEC7-14BA1825D10A}" type="slidenum">
              <a:rPr lang="en-US"/>
              <a:pPr/>
              <a:t>65</a:t>
            </a:fld>
            <a:endParaRPr lang="en-US"/>
          </a:p>
        </p:txBody>
      </p:sp>
      <p:sp>
        <p:nvSpPr>
          <p:cNvPr id="733186" name="Text Box 2"/>
          <p:cNvSpPr txBox="1">
            <a:spLocks noChangeArrowheads="1"/>
          </p:cNvSpPr>
          <p:nvPr/>
        </p:nvSpPr>
        <p:spPr bwMode="auto">
          <a:xfrm>
            <a:off x="76200" y="696913"/>
            <a:ext cx="8839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b="0" dirty="0">
                <a:latin typeface="+mn-lt"/>
              </a:rPr>
              <a:t>Figure 19.22 shows the response of the server. </a:t>
            </a:r>
            <a:endParaRPr lang="en-US" b="0" dirty="0" smtClean="0">
              <a:latin typeface="+mn-lt"/>
            </a:endParaRPr>
          </a:p>
          <a:p>
            <a:pPr algn="just"/>
            <a:endParaRPr lang="en-US" b="0" dirty="0" smtClean="0">
              <a:latin typeface="+mn-lt"/>
            </a:endParaRPr>
          </a:p>
          <a:p>
            <a:pPr algn="just"/>
            <a:r>
              <a:rPr lang="en-US" b="0" dirty="0" smtClean="0">
                <a:latin typeface="+mn-lt"/>
              </a:rPr>
              <a:t>response </a:t>
            </a:r>
            <a:r>
              <a:rPr lang="en-US" b="0" dirty="0">
                <a:latin typeface="+mn-lt"/>
              </a:rPr>
              <a:t>is similar to </a:t>
            </a:r>
            <a:r>
              <a:rPr lang="en-US" b="0" dirty="0" smtClean="0">
                <a:latin typeface="+mn-lt"/>
              </a:rPr>
              <a:t>query </a:t>
            </a:r>
            <a:r>
              <a:rPr lang="en-US" b="0" dirty="0">
                <a:latin typeface="+mn-lt"/>
              </a:rPr>
              <a:t>except that </a:t>
            </a:r>
            <a:r>
              <a:rPr lang="en-US" b="0" dirty="0" smtClean="0">
                <a:latin typeface="+mn-lt"/>
              </a:rPr>
              <a:t>flags </a:t>
            </a:r>
            <a:r>
              <a:rPr lang="en-US" b="0" dirty="0">
                <a:latin typeface="+mn-lt"/>
              </a:rPr>
              <a:t>are different and </a:t>
            </a:r>
            <a:r>
              <a:rPr lang="en-US" b="0" dirty="0" smtClean="0">
                <a:latin typeface="+mn-lt"/>
              </a:rPr>
              <a:t>number </a:t>
            </a:r>
            <a:r>
              <a:rPr lang="en-US" b="0" dirty="0">
                <a:latin typeface="+mn-lt"/>
              </a:rPr>
              <a:t>of answer records is one. </a:t>
            </a:r>
            <a:endParaRPr lang="en-US" b="0" dirty="0" smtClean="0">
              <a:latin typeface="+mn-lt"/>
            </a:endParaRPr>
          </a:p>
        </p:txBody>
      </p:sp>
      <p:grpSp>
        <p:nvGrpSpPr>
          <p:cNvPr id="733187" name="Group 3"/>
          <p:cNvGrpSpPr>
            <a:grpSpLocks/>
          </p:cNvGrpSpPr>
          <p:nvPr/>
        </p:nvGrpSpPr>
        <p:grpSpPr bwMode="auto">
          <a:xfrm>
            <a:off x="0" y="0"/>
            <a:ext cx="9144000" cy="609600"/>
            <a:chOff x="0" y="2448"/>
            <a:chExt cx="5760" cy="384"/>
          </a:xfrm>
        </p:grpSpPr>
        <p:sp>
          <p:nvSpPr>
            <p:cNvPr id="733188" name="Rectangle 4"/>
            <p:cNvSpPr>
              <a:spLocks noChangeArrowheads="1"/>
            </p:cNvSpPr>
            <p:nvPr/>
          </p:nvSpPr>
          <p:spPr bwMode="auto">
            <a:xfrm>
              <a:off x="0" y="2448"/>
              <a:ext cx="5760" cy="384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3189" name="Text Box 5"/>
            <p:cNvSpPr txBox="1">
              <a:spLocks noChangeArrowheads="1"/>
            </p:cNvSpPr>
            <p:nvPr/>
          </p:nvSpPr>
          <p:spPr bwMode="auto">
            <a:xfrm>
              <a:off x="0" y="2448"/>
              <a:ext cx="2832" cy="365"/>
            </a:xfrm>
            <a:prstGeom prst="rect">
              <a:avLst/>
            </a:prstGeom>
            <a:solidFill>
              <a:srgbClr val="2CB84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Example</a:t>
              </a:r>
              <a:r>
                <a:rPr lang="en-US" sz="3200">
                  <a:solidFill>
                    <a:schemeClr val="bg1"/>
                  </a:solidFill>
                  <a:latin typeface="Times New Roman" panose="02020603050405020304" pitchFamily="18" charset="0"/>
                </a:rPr>
                <a:t> 19.1  </a:t>
              </a:r>
              <a:r>
                <a:rPr lang="en-US" sz="3200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Continued</a:t>
              </a:r>
            </a:p>
          </p:txBody>
        </p:sp>
      </p:grpSp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982" y="2438400"/>
            <a:ext cx="5127625" cy="3345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TCP/IP Protocol Suite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38EE6A-59F2-4E5A-BEC7-14BA1825D10A}" type="slidenum">
              <a:rPr lang="en-US"/>
              <a:pPr/>
              <a:t>66</a:t>
            </a:fld>
            <a:endParaRPr lang="en-US"/>
          </a:p>
        </p:txBody>
      </p:sp>
      <p:sp>
        <p:nvSpPr>
          <p:cNvPr id="733186" name="Text Box 2"/>
          <p:cNvSpPr txBox="1">
            <a:spLocks noChangeArrowheads="1"/>
          </p:cNvSpPr>
          <p:nvPr/>
        </p:nvSpPr>
        <p:spPr bwMode="auto">
          <a:xfrm>
            <a:off x="409576" y="813132"/>
            <a:ext cx="800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b="0" dirty="0" smtClean="0">
                <a:latin typeface="+mn-lt"/>
              </a:rPr>
              <a:t>The </a:t>
            </a:r>
            <a:r>
              <a:rPr lang="en-US" b="0" dirty="0">
                <a:latin typeface="+mn-lt"/>
              </a:rPr>
              <a:t>flags value is 0x8180 in hexadecimal. In binary it is </a:t>
            </a:r>
            <a:r>
              <a:rPr lang="en-US" b="0" dirty="0" smtClean="0">
                <a:latin typeface="+mn-lt"/>
              </a:rPr>
              <a:t>1000000110000000</a:t>
            </a:r>
            <a:endParaRPr lang="en-US" b="0" dirty="0">
              <a:latin typeface="+mn-lt"/>
            </a:endParaRPr>
          </a:p>
        </p:txBody>
      </p:sp>
      <p:grpSp>
        <p:nvGrpSpPr>
          <p:cNvPr id="733187" name="Group 3"/>
          <p:cNvGrpSpPr>
            <a:grpSpLocks/>
          </p:cNvGrpSpPr>
          <p:nvPr/>
        </p:nvGrpSpPr>
        <p:grpSpPr bwMode="auto">
          <a:xfrm>
            <a:off x="0" y="0"/>
            <a:ext cx="9144000" cy="609600"/>
            <a:chOff x="0" y="2448"/>
            <a:chExt cx="5760" cy="384"/>
          </a:xfrm>
        </p:grpSpPr>
        <p:sp>
          <p:nvSpPr>
            <p:cNvPr id="733188" name="Rectangle 4"/>
            <p:cNvSpPr>
              <a:spLocks noChangeArrowheads="1"/>
            </p:cNvSpPr>
            <p:nvPr/>
          </p:nvSpPr>
          <p:spPr bwMode="auto">
            <a:xfrm>
              <a:off x="0" y="2448"/>
              <a:ext cx="5760" cy="384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3189" name="Text Box 5"/>
            <p:cNvSpPr txBox="1">
              <a:spLocks noChangeArrowheads="1"/>
            </p:cNvSpPr>
            <p:nvPr/>
          </p:nvSpPr>
          <p:spPr bwMode="auto">
            <a:xfrm>
              <a:off x="0" y="2448"/>
              <a:ext cx="2832" cy="365"/>
            </a:xfrm>
            <a:prstGeom prst="rect">
              <a:avLst/>
            </a:prstGeom>
            <a:solidFill>
              <a:srgbClr val="2CB84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Example</a:t>
              </a:r>
              <a:r>
                <a:rPr lang="en-US" sz="3200">
                  <a:solidFill>
                    <a:schemeClr val="bg1"/>
                  </a:solidFill>
                  <a:latin typeface="Times New Roman" panose="02020603050405020304" pitchFamily="18" charset="0"/>
                </a:rPr>
                <a:t> 19.1  </a:t>
              </a:r>
              <a:r>
                <a:rPr lang="en-US" sz="3200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Continued</a:t>
              </a:r>
            </a:p>
          </p:txBody>
        </p:sp>
      </p:grpSp>
      <p:pic>
        <p:nvPicPr>
          <p:cNvPr id="7331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" y="1448653"/>
            <a:ext cx="7585075" cy="785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14324" y="2674046"/>
            <a:ext cx="83629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 smtClean="0"/>
              <a:t>QR </a:t>
            </a:r>
            <a:r>
              <a:rPr lang="en-US" sz="1600" b="0" dirty="0"/>
              <a:t>bit defines the message as a response. </a:t>
            </a:r>
            <a:endParaRPr lang="en-US" sz="1600" b="0" dirty="0" smtClean="0"/>
          </a:p>
          <a:p>
            <a:pPr algn="just"/>
            <a:r>
              <a:rPr lang="en-US" sz="1600" b="0" dirty="0" smtClean="0"/>
              <a:t>The </a:t>
            </a:r>
            <a:r>
              <a:rPr lang="en-US" sz="1600" b="0" dirty="0" err="1"/>
              <a:t>OpCode</a:t>
            </a:r>
            <a:r>
              <a:rPr lang="en-US" sz="1600" b="0" dirty="0"/>
              <a:t> is 0000, which defines a standard response. </a:t>
            </a:r>
            <a:endParaRPr lang="en-US" sz="1600" b="0" dirty="0" smtClean="0"/>
          </a:p>
          <a:p>
            <a:pPr algn="just"/>
            <a:r>
              <a:rPr lang="en-US" sz="1600" b="0" dirty="0" smtClean="0"/>
              <a:t>The </a:t>
            </a:r>
            <a:r>
              <a:rPr lang="en-US" sz="1600" b="0" dirty="0"/>
              <a:t>recursion available (RA) and RD bits are set. </a:t>
            </a:r>
            <a:endParaRPr lang="en-US" sz="1600" b="0" dirty="0" smtClean="0"/>
          </a:p>
          <a:p>
            <a:pPr algn="just"/>
            <a:endParaRPr lang="en-US" sz="1600" b="0" dirty="0"/>
          </a:p>
          <a:p>
            <a:pPr algn="just"/>
            <a:endParaRPr lang="en-US" sz="1600" b="0" dirty="0" smtClean="0"/>
          </a:p>
          <a:p>
            <a:pPr algn="just"/>
            <a:r>
              <a:rPr lang="en-US" sz="1600" b="0" dirty="0" smtClean="0"/>
              <a:t>The </a:t>
            </a:r>
            <a:r>
              <a:rPr lang="en-US" sz="1600" b="0" dirty="0"/>
              <a:t>message contains one </a:t>
            </a:r>
            <a:r>
              <a:rPr lang="en-US" sz="1600" b="0" dirty="0" smtClean="0"/>
              <a:t>ques</a:t>
            </a:r>
            <a:r>
              <a:rPr lang="en-US" sz="1600" b="0" dirty="0"/>
              <a:t>t</a:t>
            </a:r>
            <a:r>
              <a:rPr lang="en-US" sz="1600" b="0" dirty="0" smtClean="0"/>
              <a:t>ion </a:t>
            </a:r>
            <a:r>
              <a:rPr lang="en-US" sz="1600" b="0" dirty="0"/>
              <a:t>record and one answer record. </a:t>
            </a:r>
            <a:endParaRPr lang="en-US" sz="1600" b="0" dirty="0" smtClean="0"/>
          </a:p>
          <a:p>
            <a:pPr algn="just"/>
            <a:r>
              <a:rPr lang="en-US" sz="1600" b="0" dirty="0" smtClean="0"/>
              <a:t>The </a:t>
            </a:r>
            <a:r>
              <a:rPr lang="en-US" sz="1600" b="0" dirty="0"/>
              <a:t>question record is repeated from the query message. </a:t>
            </a:r>
            <a:endParaRPr lang="en-US" sz="1600" b="0" dirty="0" smtClean="0"/>
          </a:p>
          <a:p>
            <a:pPr algn="just"/>
            <a:endParaRPr lang="en-US" sz="1600" b="0" dirty="0" smtClean="0"/>
          </a:p>
          <a:p>
            <a:pPr algn="just"/>
            <a:r>
              <a:rPr lang="en-US" sz="1600" b="0" dirty="0" smtClean="0"/>
              <a:t>The </a:t>
            </a:r>
            <a:r>
              <a:rPr lang="en-US" sz="1600" b="0" dirty="0"/>
              <a:t>answer record has a value of 0xC00C (split in two lines), which points to the question record instead of repeating the domain name. </a:t>
            </a:r>
            <a:endParaRPr lang="en-US" sz="1600" b="0" dirty="0" smtClean="0"/>
          </a:p>
          <a:p>
            <a:pPr algn="just"/>
            <a:r>
              <a:rPr lang="en-US" sz="1600" b="0" dirty="0" smtClean="0"/>
              <a:t>The </a:t>
            </a:r>
            <a:r>
              <a:rPr lang="en-US" sz="1600" b="0" dirty="0"/>
              <a:t>next field defines the domain type (address). </a:t>
            </a:r>
            <a:endParaRPr lang="en-US" sz="1600" b="0" dirty="0" smtClean="0"/>
          </a:p>
          <a:p>
            <a:pPr algn="just"/>
            <a:r>
              <a:rPr lang="en-US" sz="1600" b="0" dirty="0" smtClean="0"/>
              <a:t>The </a:t>
            </a:r>
            <a:r>
              <a:rPr lang="en-US" sz="1600" b="0" dirty="0"/>
              <a:t>field after that defines the class (Internet). </a:t>
            </a:r>
            <a:endParaRPr lang="en-US" sz="1600" b="0" dirty="0" smtClean="0"/>
          </a:p>
          <a:p>
            <a:pPr algn="just"/>
            <a:r>
              <a:rPr lang="en-US" sz="1600" b="0" dirty="0" smtClean="0"/>
              <a:t>The </a:t>
            </a:r>
            <a:r>
              <a:rPr lang="en-US" sz="1600" b="0" dirty="0"/>
              <a:t>field with the value 12,000 is the TTL (12,000 s). </a:t>
            </a:r>
            <a:endParaRPr lang="en-US" sz="1600" b="0" dirty="0" smtClean="0"/>
          </a:p>
          <a:p>
            <a:pPr algn="just"/>
            <a:r>
              <a:rPr lang="en-US" sz="1600" b="0" dirty="0" smtClean="0"/>
              <a:t>The </a:t>
            </a:r>
            <a:r>
              <a:rPr lang="en-US" sz="1600" b="0" dirty="0"/>
              <a:t>next field is the length of the resource data, which is an IP address (153.18.8.105).</a:t>
            </a:r>
          </a:p>
        </p:txBody>
      </p:sp>
    </p:spTree>
    <p:extLst>
      <p:ext uri="{BB962C8B-B14F-4D97-AF65-F5344CB8AC3E}">
        <p14:creationId xmlns:p14="http://schemas.microsoft.com/office/powerpoint/2010/main" val="73794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F4BB54-4DF3-4704-A970-309ED2B849A6}" type="slidenum">
              <a:rPr lang="en-US"/>
              <a:pPr/>
              <a:t>67</a:t>
            </a:fld>
            <a:endParaRPr lang="en-US"/>
          </a:p>
        </p:txBody>
      </p:sp>
      <p:sp>
        <p:nvSpPr>
          <p:cNvPr id="727042" name="Text Box 2"/>
          <p:cNvSpPr txBox="1">
            <a:spLocks noChangeArrowheads="1"/>
          </p:cNvSpPr>
          <p:nvPr/>
        </p:nvSpPr>
        <p:spPr bwMode="auto">
          <a:xfrm>
            <a:off x="266700" y="914400"/>
            <a:ext cx="8610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b="0" dirty="0">
                <a:latin typeface="+mn-lt"/>
              </a:rPr>
              <a:t>An FTP server has received a packet from an FTP client with IP address </a:t>
            </a:r>
            <a:r>
              <a:rPr lang="en-US" b="0" dirty="0">
                <a:solidFill>
                  <a:srgbClr val="FF0000"/>
                </a:solidFill>
                <a:latin typeface="+mn-lt"/>
              </a:rPr>
              <a:t>153.2.7.9</a:t>
            </a:r>
            <a:r>
              <a:rPr lang="en-US" b="0" dirty="0">
                <a:latin typeface="+mn-lt"/>
              </a:rPr>
              <a:t>. </a:t>
            </a:r>
            <a:endParaRPr lang="en-US" b="0" dirty="0" smtClean="0">
              <a:latin typeface="+mn-lt"/>
            </a:endParaRPr>
          </a:p>
          <a:p>
            <a:pPr algn="just"/>
            <a:endParaRPr lang="en-US" b="0" dirty="0" smtClean="0">
              <a:latin typeface="+mn-lt"/>
            </a:endParaRPr>
          </a:p>
          <a:p>
            <a:pPr algn="just"/>
            <a:r>
              <a:rPr lang="en-US" b="0" dirty="0" smtClean="0">
                <a:latin typeface="+mn-lt"/>
              </a:rPr>
              <a:t>The </a:t>
            </a:r>
            <a:r>
              <a:rPr lang="en-US" b="0" dirty="0">
                <a:latin typeface="+mn-lt"/>
              </a:rPr>
              <a:t>FTP server wants to verify that the FTP client is an authorized client. </a:t>
            </a:r>
            <a:endParaRPr lang="en-US" b="0" dirty="0" smtClean="0">
              <a:latin typeface="+mn-lt"/>
            </a:endParaRPr>
          </a:p>
          <a:p>
            <a:pPr algn="just"/>
            <a:endParaRPr lang="en-US" b="0" dirty="0" smtClean="0">
              <a:latin typeface="+mn-lt"/>
            </a:endParaRPr>
          </a:p>
          <a:p>
            <a:pPr algn="just"/>
            <a:r>
              <a:rPr lang="en-US" b="0" dirty="0" smtClean="0">
                <a:latin typeface="+mn-lt"/>
              </a:rPr>
              <a:t>The </a:t>
            </a:r>
            <a:r>
              <a:rPr lang="en-US" b="0" dirty="0">
                <a:latin typeface="+mn-lt"/>
              </a:rPr>
              <a:t>FTP server can consult a file containing the list of authorized clients. However, the file consists only of domain names. </a:t>
            </a:r>
            <a:endParaRPr lang="en-US" b="0" dirty="0" smtClean="0">
              <a:latin typeface="+mn-lt"/>
            </a:endParaRPr>
          </a:p>
          <a:p>
            <a:pPr algn="just"/>
            <a:endParaRPr lang="en-US" b="0" dirty="0" smtClean="0">
              <a:latin typeface="+mn-lt"/>
            </a:endParaRPr>
          </a:p>
          <a:p>
            <a:pPr algn="just"/>
            <a:r>
              <a:rPr lang="en-US" b="0" dirty="0" smtClean="0">
                <a:latin typeface="+mn-lt"/>
              </a:rPr>
              <a:t>The </a:t>
            </a:r>
            <a:r>
              <a:rPr lang="en-US" b="0" dirty="0">
                <a:latin typeface="+mn-lt"/>
              </a:rPr>
              <a:t>FTP server has only the IP address of the requesting client, which was the source IP address in the received IP datagram. </a:t>
            </a:r>
            <a:endParaRPr lang="en-US" b="0" dirty="0" smtClean="0">
              <a:latin typeface="+mn-lt"/>
            </a:endParaRPr>
          </a:p>
          <a:p>
            <a:pPr algn="just"/>
            <a:endParaRPr lang="en-US" b="0" dirty="0" smtClean="0">
              <a:latin typeface="+mn-lt"/>
            </a:endParaRPr>
          </a:p>
          <a:p>
            <a:pPr algn="just"/>
            <a:r>
              <a:rPr lang="en-US" b="0" dirty="0" smtClean="0">
                <a:latin typeface="+mn-lt"/>
              </a:rPr>
              <a:t>The </a:t>
            </a:r>
            <a:r>
              <a:rPr lang="en-US" b="0" dirty="0">
                <a:latin typeface="+mn-lt"/>
              </a:rPr>
              <a:t>FTP server asks the resolver (DNS client) to send an inverse query to a DNS server to ask for the name of the FTP client. </a:t>
            </a:r>
            <a:endParaRPr lang="en-US" b="0" dirty="0" smtClean="0">
              <a:latin typeface="+mn-lt"/>
            </a:endParaRPr>
          </a:p>
          <a:p>
            <a:pPr algn="just"/>
            <a:endParaRPr lang="en-US" b="0" dirty="0">
              <a:latin typeface="+mn-lt"/>
            </a:endParaRPr>
          </a:p>
          <a:p>
            <a:pPr algn="just"/>
            <a:r>
              <a:rPr lang="en-US" b="0" dirty="0" smtClean="0"/>
              <a:t>Discuss </a:t>
            </a:r>
            <a:r>
              <a:rPr lang="en-US" b="0" dirty="0"/>
              <a:t>the query and response messages separately. </a:t>
            </a:r>
            <a:endParaRPr lang="en-US" b="0" dirty="0" smtClean="0">
              <a:latin typeface="+mn-lt"/>
            </a:endParaRPr>
          </a:p>
        </p:txBody>
      </p:sp>
      <p:grpSp>
        <p:nvGrpSpPr>
          <p:cNvPr id="727043" name="Group 3"/>
          <p:cNvGrpSpPr>
            <a:grpSpLocks/>
          </p:cNvGrpSpPr>
          <p:nvPr/>
        </p:nvGrpSpPr>
        <p:grpSpPr bwMode="auto">
          <a:xfrm>
            <a:off x="0" y="0"/>
            <a:ext cx="9144000" cy="609600"/>
            <a:chOff x="0" y="2448"/>
            <a:chExt cx="5760" cy="384"/>
          </a:xfrm>
        </p:grpSpPr>
        <p:sp>
          <p:nvSpPr>
            <p:cNvPr id="727044" name="Rectangle 4"/>
            <p:cNvSpPr>
              <a:spLocks noChangeArrowheads="1"/>
            </p:cNvSpPr>
            <p:nvPr/>
          </p:nvSpPr>
          <p:spPr bwMode="auto">
            <a:xfrm>
              <a:off x="0" y="2448"/>
              <a:ext cx="5760" cy="384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045" name="Text Box 5"/>
            <p:cNvSpPr txBox="1">
              <a:spLocks noChangeArrowheads="1"/>
            </p:cNvSpPr>
            <p:nvPr/>
          </p:nvSpPr>
          <p:spPr bwMode="auto">
            <a:xfrm>
              <a:off x="0" y="2448"/>
              <a:ext cx="1595" cy="365"/>
            </a:xfrm>
            <a:prstGeom prst="rect">
              <a:avLst/>
            </a:prstGeom>
            <a:solidFill>
              <a:srgbClr val="2CB84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Example</a:t>
              </a:r>
              <a:r>
                <a:rPr lang="en-US" sz="3200">
                  <a:solidFill>
                    <a:schemeClr val="bg1"/>
                  </a:solidFill>
                  <a:latin typeface="Times New Roman" panose="02020603050405020304" pitchFamily="18" charset="0"/>
                </a:rPr>
                <a:t> 19.2</a:t>
              </a:r>
              <a:endParaRPr lang="en-US" sz="3200" i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10E428-85EF-49AC-B9D3-A0A6827899E3}" type="slidenum">
              <a:rPr lang="en-US"/>
              <a:pPr/>
              <a:t>68</a:t>
            </a:fld>
            <a:endParaRPr lang="en-US"/>
          </a:p>
        </p:txBody>
      </p:sp>
      <p:sp>
        <p:nvSpPr>
          <p:cNvPr id="630786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19.23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Example 19.2: Inverse query message</a:t>
            </a:r>
          </a:p>
        </p:txBody>
      </p:sp>
      <p:sp>
        <p:nvSpPr>
          <p:cNvPr id="630787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30788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30789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30790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30791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30792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30793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pic>
        <p:nvPicPr>
          <p:cNvPr id="63079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425880"/>
            <a:ext cx="4504962" cy="2908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" y="1052513"/>
            <a:ext cx="8718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dirty="0" smtClean="0"/>
              <a:t>Figure </a:t>
            </a:r>
            <a:r>
              <a:rPr lang="en-US" b="0" dirty="0"/>
              <a:t>19.23 shows the query message sent from the resolver to the server.</a:t>
            </a:r>
          </a:p>
          <a:p>
            <a:pPr algn="just"/>
            <a:endParaRPr lang="en-US" b="0" dirty="0" smtClean="0"/>
          </a:p>
          <a:p>
            <a:pPr algn="just"/>
            <a:r>
              <a:rPr lang="en-US" b="0" dirty="0" smtClean="0"/>
              <a:t>The </a:t>
            </a:r>
            <a:r>
              <a:rPr lang="en-US" b="0" dirty="0"/>
              <a:t>first 2 bytes show the identifier (0x1200). </a:t>
            </a: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90AB5B-A2B7-406F-B2EF-7312BDB478F9}" type="slidenum">
              <a:rPr lang="en-US"/>
              <a:pPr/>
              <a:t>69</a:t>
            </a:fld>
            <a:endParaRPr lang="en-US"/>
          </a:p>
        </p:txBody>
      </p:sp>
      <p:sp>
        <p:nvSpPr>
          <p:cNvPr id="735234" name="Text Box 2"/>
          <p:cNvSpPr txBox="1">
            <a:spLocks noChangeArrowheads="1"/>
          </p:cNvSpPr>
          <p:nvPr/>
        </p:nvSpPr>
        <p:spPr bwMode="auto">
          <a:xfrm>
            <a:off x="457200" y="809292"/>
            <a:ext cx="906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dirty="0" smtClean="0">
                <a:latin typeface="+mn-lt"/>
              </a:rPr>
              <a:t>The </a:t>
            </a:r>
            <a:r>
              <a:rPr lang="en-US" b="0" dirty="0">
                <a:latin typeface="+mn-lt"/>
              </a:rPr>
              <a:t>flags value is 0x0900 in hexadecimal. In binary it is </a:t>
            </a:r>
            <a:r>
              <a:rPr lang="en-US" b="0" dirty="0" smtClean="0">
                <a:latin typeface="+mn-lt"/>
              </a:rPr>
              <a:t>0000100100000000</a:t>
            </a:r>
            <a:endParaRPr lang="en-US" b="0" dirty="0">
              <a:latin typeface="+mn-lt"/>
            </a:endParaRPr>
          </a:p>
        </p:txBody>
      </p:sp>
      <p:grpSp>
        <p:nvGrpSpPr>
          <p:cNvPr id="735235" name="Group 3"/>
          <p:cNvGrpSpPr>
            <a:grpSpLocks/>
          </p:cNvGrpSpPr>
          <p:nvPr/>
        </p:nvGrpSpPr>
        <p:grpSpPr bwMode="auto">
          <a:xfrm>
            <a:off x="0" y="0"/>
            <a:ext cx="9144000" cy="609600"/>
            <a:chOff x="0" y="2448"/>
            <a:chExt cx="5760" cy="384"/>
          </a:xfrm>
        </p:grpSpPr>
        <p:sp>
          <p:nvSpPr>
            <p:cNvPr id="735236" name="Rectangle 4"/>
            <p:cNvSpPr>
              <a:spLocks noChangeArrowheads="1"/>
            </p:cNvSpPr>
            <p:nvPr/>
          </p:nvSpPr>
          <p:spPr bwMode="auto">
            <a:xfrm>
              <a:off x="0" y="2448"/>
              <a:ext cx="5760" cy="384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37" name="Text Box 5"/>
            <p:cNvSpPr txBox="1">
              <a:spLocks noChangeArrowheads="1"/>
            </p:cNvSpPr>
            <p:nvPr/>
          </p:nvSpPr>
          <p:spPr bwMode="auto">
            <a:xfrm>
              <a:off x="0" y="2448"/>
              <a:ext cx="2768" cy="365"/>
            </a:xfrm>
            <a:prstGeom prst="rect">
              <a:avLst/>
            </a:prstGeom>
            <a:solidFill>
              <a:srgbClr val="2CB84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Example</a:t>
              </a:r>
              <a:r>
                <a:rPr lang="en-US" sz="3200">
                  <a:solidFill>
                    <a:schemeClr val="bg1"/>
                  </a:solidFill>
                  <a:latin typeface="Times New Roman" panose="02020603050405020304" pitchFamily="18" charset="0"/>
                </a:rPr>
                <a:t> 19.2 </a:t>
              </a:r>
              <a:r>
                <a:rPr lang="en-US" sz="3200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Continued</a:t>
              </a:r>
            </a:p>
          </p:txBody>
        </p:sp>
      </p:grpSp>
      <p:pic>
        <p:nvPicPr>
          <p:cNvPr id="7352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451725" cy="784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5239" name="Text Box 7"/>
          <p:cNvSpPr txBox="1">
            <a:spLocks noChangeArrowheads="1"/>
          </p:cNvSpPr>
          <p:nvPr/>
        </p:nvSpPr>
        <p:spPr bwMode="auto">
          <a:xfrm>
            <a:off x="76200" y="3159514"/>
            <a:ext cx="8870950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1600" b="0" dirty="0">
                <a:latin typeface="+mn-lt"/>
              </a:rPr>
              <a:t>The </a:t>
            </a:r>
            <a:r>
              <a:rPr lang="en-US" sz="1600" b="0" dirty="0" err="1">
                <a:latin typeface="+mn-lt"/>
              </a:rPr>
              <a:t>OpCode</a:t>
            </a:r>
            <a:r>
              <a:rPr lang="en-US" sz="1600" b="0" dirty="0">
                <a:latin typeface="+mn-lt"/>
              </a:rPr>
              <a:t> is 0001, which defines an inverse query. </a:t>
            </a:r>
            <a:endParaRPr lang="en-US" sz="1600" b="0" dirty="0" smtClean="0">
              <a:latin typeface="+mn-lt"/>
            </a:endParaRPr>
          </a:p>
          <a:p>
            <a:pPr algn="just"/>
            <a:r>
              <a:rPr lang="en-US" sz="1600" b="0" dirty="0" smtClean="0">
                <a:latin typeface="+mn-lt"/>
              </a:rPr>
              <a:t>The </a:t>
            </a:r>
            <a:r>
              <a:rPr lang="en-US" sz="1600" b="0" dirty="0">
                <a:latin typeface="+mn-lt"/>
              </a:rPr>
              <a:t>message contains only one question record. </a:t>
            </a:r>
            <a:endParaRPr lang="en-US" sz="1600" b="0" dirty="0" smtClean="0">
              <a:latin typeface="+mn-lt"/>
            </a:endParaRPr>
          </a:p>
          <a:p>
            <a:pPr algn="just"/>
            <a:endParaRPr lang="en-US" sz="1600" b="0" dirty="0" smtClean="0">
              <a:latin typeface="+mn-lt"/>
            </a:endParaRPr>
          </a:p>
          <a:p>
            <a:pPr algn="just"/>
            <a:r>
              <a:rPr lang="en-US" b="0" dirty="0" smtClean="0">
                <a:latin typeface="+mn-lt"/>
              </a:rPr>
              <a:t>The </a:t>
            </a:r>
            <a:r>
              <a:rPr lang="en-US" b="0" dirty="0">
                <a:latin typeface="+mn-lt"/>
              </a:rPr>
              <a:t>domain name is </a:t>
            </a:r>
            <a:r>
              <a:rPr lang="en-US" b="0" dirty="0">
                <a:solidFill>
                  <a:srgbClr val="FF0000"/>
                </a:solidFill>
                <a:latin typeface="+mn-lt"/>
              </a:rPr>
              <a:t>19171231537in-addr4arpa</a:t>
            </a:r>
            <a:r>
              <a:rPr lang="en-US" b="0" dirty="0">
                <a:latin typeface="+mn-lt"/>
              </a:rPr>
              <a:t>. </a:t>
            </a:r>
            <a:endParaRPr lang="en-US" b="0" dirty="0" smtClean="0">
              <a:latin typeface="+mn-lt"/>
            </a:endParaRPr>
          </a:p>
          <a:p>
            <a:pPr algn="just"/>
            <a:endParaRPr lang="en-US" b="0" dirty="0" smtClean="0">
              <a:latin typeface="+mn-lt"/>
            </a:endParaRPr>
          </a:p>
          <a:p>
            <a:pPr algn="just"/>
            <a:r>
              <a:rPr lang="en-US" b="0" dirty="0" smtClean="0">
                <a:latin typeface="+mn-lt"/>
              </a:rPr>
              <a:t>The </a:t>
            </a:r>
            <a:r>
              <a:rPr lang="en-US" b="0" dirty="0">
                <a:latin typeface="+mn-lt"/>
              </a:rPr>
              <a:t>next 2 bytes define the query type as </a:t>
            </a:r>
            <a:r>
              <a:rPr lang="en-US" b="0" dirty="0" smtClean="0">
                <a:latin typeface="+mn-lt"/>
              </a:rPr>
              <a:t>PTR </a:t>
            </a:r>
          </a:p>
          <a:p>
            <a:pPr algn="just"/>
            <a:endParaRPr lang="en-US" b="0" dirty="0">
              <a:latin typeface="+mn-lt"/>
            </a:endParaRPr>
          </a:p>
          <a:p>
            <a:pPr algn="just"/>
            <a:r>
              <a:rPr lang="en-US" b="0" dirty="0" smtClean="0">
                <a:latin typeface="+mn-lt"/>
              </a:rPr>
              <a:t>the </a:t>
            </a:r>
            <a:r>
              <a:rPr lang="en-US" b="0" dirty="0">
                <a:latin typeface="+mn-lt"/>
              </a:rPr>
              <a:t>last 2 bytes define the class as the Internet. </a:t>
            </a:r>
          </a:p>
        </p:txBody>
      </p:sp>
      <p:sp>
        <p:nvSpPr>
          <p:cNvPr id="2" name="Rectangle 1"/>
          <p:cNvSpPr/>
          <p:nvPr/>
        </p:nvSpPr>
        <p:spPr>
          <a:xfrm>
            <a:off x="6011288" y="6309897"/>
            <a:ext cx="2278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IP address </a:t>
            </a:r>
            <a:r>
              <a:rPr lang="en-US" b="0" dirty="0">
                <a:solidFill>
                  <a:srgbClr val="FF0000"/>
                </a:solidFill>
              </a:rPr>
              <a:t>153.2.7.9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8AEBF-7C47-4DD5-AFE5-79EF9CEC6E8D}" type="slidenum">
              <a:rPr lang="en-US"/>
              <a:pPr/>
              <a:t>7</a:t>
            </a:fld>
            <a:endParaRPr lang="en-US"/>
          </a:p>
        </p:txBody>
      </p:sp>
      <p:sp>
        <p:nvSpPr>
          <p:cNvPr id="669698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69699" name="Text Box 3"/>
          <p:cNvSpPr txBox="1">
            <a:spLocks noChangeArrowheads="1"/>
          </p:cNvSpPr>
          <p:nvPr/>
        </p:nvSpPr>
        <p:spPr bwMode="auto">
          <a:xfrm>
            <a:off x="228600" y="355600"/>
            <a:ext cx="4270375" cy="6508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Times" panose="02020603050405020304" pitchFamily="18" charset="0"/>
              </a:rPr>
              <a:t>19-2  NAME SPACE</a:t>
            </a:r>
          </a:p>
        </p:txBody>
      </p:sp>
      <p:sp>
        <p:nvSpPr>
          <p:cNvPr id="669700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69701" name="Rectangle 5"/>
          <p:cNvSpPr>
            <a:spLocks noChangeArrowheads="1"/>
          </p:cNvSpPr>
          <p:nvPr/>
        </p:nvSpPr>
        <p:spPr bwMode="auto">
          <a:xfrm>
            <a:off x="76200" y="1524000"/>
            <a:ext cx="88392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2000" b="0" dirty="0" smtClean="0">
                <a:latin typeface="+mn-lt"/>
              </a:rPr>
              <a:t>Names </a:t>
            </a:r>
            <a:r>
              <a:rPr lang="en-US" sz="2000" b="0" dirty="0">
                <a:latin typeface="+mn-lt"/>
              </a:rPr>
              <a:t>assigned to machines must be carefully selected from a name </a:t>
            </a:r>
            <a:r>
              <a:rPr lang="en-US" sz="2000" b="0" dirty="0" smtClean="0">
                <a:latin typeface="+mn-lt"/>
              </a:rPr>
              <a:t>space. </a:t>
            </a:r>
          </a:p>
          <a:p>
            <a:pPr algn="just"/>
            <a:endParaRPr lang="en-US" sz="2000" b="0" dirty="0" smtClean="0">
              <a:latin typeface="+mn-lt"/>
            </a:endParaRPr>
          </a:p>
          <a:p>
            <a:pPr algn="just"/>
            <a:endParaRPr lang="en-US" sz="2000" b="0" dirty="0">
              <a:latin typeface="+mn-lt"/>
            </a:endParaRPr>
          </a:p>
          <a:p>
            <a:pPr algn="just"/>
            <a:r>
              <a:rPr lang="en-US" sz="2000" b="0" dirty="0" smtClean="0">
                <a:latin typeface="+mn-lt"/>
              </a:rPr>
              <a:t>The </a:t>
            </a:r>
            <a:r>
              <a:rPr lang="en-US" sz="2000" b="0" dirty="0">
                <a:latin typeface="+mn-lt"/>
              </a:rPr>
              <a:t>names must be unique because the addresses are unique. </a:t>
            </a:r>
            <a:endParaRPr lang="en-US" sz="2000" b="0" dirty="0" smtClean="0">
              <a:latin typeface="+mn-lt"/>
            </a:endParaRPr>
          </a:p>
          <a:p>
            <a:pPr algn="just"/>
            <a:endParaRPr lang="en-US" sz="2000" b="0" dirty="0" smtClean="0">
              <a:latin typeface="+mn-lt"/>
            </a:endParaRPr>
          </a:p>
          <a:p>
            <a:pPr algn="just"/>
            <a:endParaRPr lang="en-US" sz="2000" b="0" dirty="0">
              <a:latin typeface="+mn-lt"/>
            </a:endParaRPr>
          </a:p>
          <a:p>
            <a:pPr algn="just"/>
            <a:r>
              <a:rPr lang="en-US" sz="2000" b="0" dirty="0" smtClean="0">
                <a:latin typeface="+mn-lt"/>
              </a:rPr>
              <a:t>A </a:t>
            </a:r>
            <a:r>
              <a:rPr lang="en-US" sz="2000" b="0" dirty="0">
                <a:latin typeface="+mn-lt"/>
              </a:rPr>
              <a:t>name space that maps each address to a unique name can be organized in two ways: </a:t>
            </a:r>
            <a:r>
              <a:rPr lang="en-US" sz="2000" b="0" dirty="0" smtClean="0">
                <a:latin typeface="+mn-lt"/>
              </a:rPr>
              <a:t>   </a:t>
            </a:r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flat </a:t>
            </a:r>
            <a:r>
              <a:rPr lang="en-US" sz="2000" b="0" dirty="0">
                <a:solidFill>
                  <a:srgbClr val="FF0000"/>
                </a:solidFill>
                <a:latin typeface="+mn-lt"/>
              </a:rPr>
              <a:t>or hierarchical</a:t>
            </a:r>
            <a:r>
              <a:rPr lang="en-US" sz="2000" b="0" dirty="0">
                <a:latin typeface="+mn-l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DB7DEE-82D3-441A-9CA2-0D0671DC3F01}" type="slidenum">
              <a:rPr lang="en-US"/>
              <a:pPr/>
              <a:t>70</a:t>
            </a:fld>
            <a:endParaRPr lang="en-US"/>
          </a:p>
        </p:txBody>
      </p:sp>
      <p:sp>
        <p:nvSpPr>
          <p:cNvPr id="632834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19.24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Example 19.2: Inverse response message</a:t>
            </a:r>
          </a:p>
        </p:txBody>
      </p:sp>
      <p:sp>
        <p:nvSpPr>
          <p:cNvPr id="632835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32836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32837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32838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32839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32840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632841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pic>
        <p:nvPicPr>
          <p:cNvPr id="63284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349" y="1538125"/>
            <a:ext cx="4876800" cy="460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27151" y="681593"/>
            <a:ext cx="3696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Figure 19.24 shows the response.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90AB5B-A2B7-406F-B2EF-7312BDB478F9}" type="slidenum">
              <a:rPr lang="en-US"/>
              <a:pPr/>
              <a:t>71</a:t>
            </a:fld>
            <a:endParaRPr lang="en-US" dirty="0"/>
          </a:p>
        </p:txBody>
      </p:sp>
      <p:grpSp>
        <p:nvGrpSpPr>
          <p:cNvPr id="735235" name="Group 3"/>
          <p:cNvGrpSpPr>
            <a:grpSpLocks/>
          </p:cNvGrpSpPr>
          <p:nvPr/>
        </p:nvGrpSpPr>
        <p:grpSpPr bwMode="auto">
          <a:xfrm>
            <a:off x="0" y="0"/>
            <a:ext cx="9144000" cy="609600"/>
            <a:chOff x="0" y="2448"/>
            <a:chExt cx="5760" cy="384"/>
          </a:xfrm>
        </p:grpSpPr>
        <p:sp>
          <p:nvSpPr>
            <p:cNvPr id="735236" name="Rectangle 4"/>
            <p:cNvSpPr>
              <a:spLocks noChangeArrowheads="1"/>
            </p:cNvSpPr>
            <p:nvPr/>
          </p:nvSpPr>
          <p:spPr bwMode="auto">
            <a:xfrm>
              <a:off x="0" y="2448"/>
              <a:ext cx="5760" cy="384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37" name="Text Box 5"/>
            <p:cNvSpPr txBox="1">
              <a:spLocks noChangeArrowheads="1"/>
            </p:cNvSpPr>
            <p:nvPr/>
          </p:nvSpPr>
          <p:spPr bwMode="auto">
            <a:xfrm>
              <a:off x="0" y="2448"/>
              <a:ext cx="2768" cy="365"/>
            </a:xfrm>
            <a:prstGeom prst="rect">
              <a:avLst/>
            </a:prstGeom>
            <a:solidFill>
              <a:srgbClr val="2CB84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Example</a:t>
              </a:r>
              <a:r>
                <a:rPr lang="en-US" sz="3200">
                  <a:solidFill>
                    <a:schemeClr val="bg1"/>
                  </a:solidFill>
                  <a:latin typeface="Times New Roman" panose="02020603050405020304" pitchFamily="18" charset="0"/>
                </a:rPr>
                <a:t> 19.2 </a:t>
              </a:r>
              <a:r>
                <a:rPr lang="en-US" sz="3200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Continued</a:t>
              </a:r>
            </a:p>
          </p:txBody>
        </p:sp>
      </p:grpSp>
      <p:sp>
        <p:nvSpPr>
          <p:cNvPr id="735239" name="Text Box 7"/>
          <p:cNvSpPr txBox="1">
            <a:spLocks noChangeArrowheads="1"/>
          </p:cNvSpPr>
          <p:nvPr/>
        </p:nvSpPr>
        <p:spPr bwMode="auto">
          <a:xfrm>
            <a:off x="250304" y="864289"/>
            <a:ext cx="82078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b="0" dirty="0" smtClean="0">
                <a:latin typeface="+mn-lt"/>
              </a:rPr>
              <a:t>The </a:t>
            </a:r>
            <a:r>
              <a:rPr lang="en-US" b="0" dirty="0">
                <a:latin typeface="+mn-lt"/>
              </a:rPr>
              <a:t>flags value is 0x8D80 in hexadecimal. In binary it is </a:t>
            </a:r>
            <a:r>
              <a:rPr lang="en-US" b="0" dirty="0" smtClean="0">
                <a:latin typeface="+mn-lt"/>
              </a:rPr>
              <a:t>1000110110000000</a:t>
            </a:r>
            <a:endParaRPr lang="en-US" b="0" dirty="0">
              <a:latin typeface="+mn-lt"/>
            </a:endParaRPr>
          </a:p>
        </p:txBody>
      </p:sp>
      <p:pic>
        <p:nvPicPr>
          <p:cNvPr id="73524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6"/>
          <a:stretch>
            <a:fillRect/>
          </a:stretch>
        </p:blipFill>
        <p:spPr bwMode="auto">
          <a:xfrm>
            <a:off x="609600" y="1542116"/>
            <a:ext cx="7250373" cy="65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0540" y="2674046"/>
            <a:ext cx="85786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/>
              <a:t>The message contains one question record and one answer record. </a:t>
            </a:r>
            <a:endParaRPr lang="en-US" sz="1600" b="0" dirty="0" smtClean="0"/>
          </a:p>
          <a:p>
            <a:pPr algn="just"/>
            <a:endParaRPr lang="en-US" sz="1600" b="0" dirty="0"/>
          </a:p>
          <a:p>
            <a:pPr algn="just"/>
            <a:r>
              <a:rPr lang="en-US" sz="1600" b="0" dirty="0" smtClean="0"/>
              <a:t>The </a:t>
            </a:r>
            <a:r>
              <a:rPr lang="en-US" sz="1600" b="0" dirty="0"/>
              <a:t>question record is repeated from the query message. </a:t>
            </a:r>
            <a:endParaRPr lang="en-US" sz="1600" b="0" dirty="0" smtClean="0"/>
          </a:p>
          <a:p>
            <a:pPr algn="just"/>
            <a:endParaRPr lang="en-US" sz="1600" b="0" dirty="0"/>
          </a:p>
          <a:p>
            <a:pPr algn="just"/>
            <a:r>
              <a:rPr lang="en-US" sz="1600" b="0" dirty="0" smtClean="0"/>
              <a:t>The </a:t>
            </a:r>
            <a:r>
              <a:rPr lang="en-US" sz="1600" b="0" dirty="0"/>
              <a:t>answer record has a value of 0xC00C, which points to the question record instead of repeating the domain name. </a:t>
            </a:r>
            <a:endParaRPr lang="en-US" sz="1600" b="0" dirty="0" smtClean="0"/>
          </a:p>
          <a:p>
            <a:pPr algn="just"/>
            <a:endParaRPr lang="en-US" sz="1600" b="0" dirty="0"/>
          </a:p>
          <a:p>
            <a:pPr algn="just"/>
            <a:r>
              <a:rPr lang="en-US" sz="1600" b="0" dirty="0" smtClean="0"/>
              <a:t>The </a:t>
            </a:r>
            <a:r>
              <a:rPr lang="en-US" sz="1600" b="0" dirty="0"/>
              <a:t>next field defines the domain type (PTR). </a:t>
            </a:r>
            <a:endParaRPr lang="en-US" sz="1600" b="0" dirty="0" smtClean="0"/>
          </a:p>
          <a:p>
            <a:pPr algn="just"/>
            <a:endParaRPr lang="en-US" sz="1600" b="0" dirty="0"/>
          </a:p>
          <a:p>
            <a:pPr algn="just"/>
            <a:r>
              <a:rPr lang="en-US" sz="1600" b="0" dirty="0" smtClean="0"/>
              <a:t>The </a:t>
            </a:r>
            <a:r>
              <a:rPr lang="en-US" sz="1600" b="0" dirty="0"/>
              <a:t>field after that defines the class (Internet), and the field after that defines the TTL (24,000 s). </a:t>
            </a:r>
            <a:endParaRPr lang="en-US" sz="1600" b="0" dirty="0" smtClean="0"/>
          </a:p>
          <a:p>
            <a:pPr algn="just"/>
            <a:endParaRPr lang="en-US" sz="1600" b="0" dirty="0"/>
          </a:p>
          <a:p>
            <a:pPr algn="just"/>
            <a:r>
              <a:rPr lang="en-US" sz="1600" b="0" dirty="0" smtClean="0"/>
              <a:t>The </a:t>
            </a:r>
            <a:r>
              <a:rPr lang="en-US" sz="1600" b="0" dirty="0"/>
              <a:t>next field is the length of the resource data (10). The last field is the domain name 4mhhe3com0, which means “mhhe.com.”. </a:t>
            </a:r>
          </a:p>
        </p:txBody>
      </p:sp>
    </p:spTree>
    <p:extLst>
      <p:ext uri="{BB962C8B-B14F-4D97-AF65-F5344CB8AC3E}">
        <p14:creationId xmlns:p14="http://schemas.microsoft.com/office/powerpoint/2010/main" val="326143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F8018D-A829-4CD0-952A-DDED40657B80}" type="slidenum">
              <a:rPr lang="en-US"/>
              <a:pPr/>
              <a:t>72</a:t>
            </a:fld>
            <a:endParaRPr lang="en-US"/>
          </a:p>
        </p:txBody>
      </p:sp>
      <p:sp>
        <p:nvSpPr>
          <p:cNvPr id="729090" name="Text Box 2"/>
          <p:cNvSpPr txBox="1">
            <a:spLocks noChangeArrowheads="1"/>
          </p:cNvSpPr>
          <p:nvPr/>
        </p:nvSpPr>
        <p:spPr bwMode="auto">
          <a:xfrm>
            <a:off x="190098" y="889925"/>
            <a:ext cx="8839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b="0" dirty="0">
                <a:latin typeface="+mn-lt"/>
              </a:rPr>
              <a:t>In UNIX and Windows, the </a:t>
            </a:r>
            <a:r>
              <a:rPr lang="en-US" b="0" dirty="0" err="1">
                <a:solidFill>
                  <a:srgbClr val="FF0000"/>
                </a:solidFill>
                <a:latin typeface="+mn-lt"/>
              </a:rPr>
              <a:t>nslookup</a:t>
            </a:r>
            <a:r>
              <a:rPr lang="en-US" b="0" dirty="0">
                <a:latin typeface="+mn-lt"/>
              </a:rPr>
              <a:t> utility can be used to retrieve address/name mapping. The following shows how we can retrieve an address when the domain name is given.</a:t>
            </a:r>
          </a:p>
        </p:txBody>
      </p:sp>
      <p:grpSp>
        <p:nvGrpSpPr>
          <p:cNvPr id="729091" name="Group 3"/>
          <p:cNvGrpSpPr>
            <a:grpSpLocks/>
          </p:cNvGrpSpPr>
          <p:nvPr/>
        </p:nvGrpSpPr>
        <p:grpSpPr bwMode="auto">
          <a:xfrm>
            <a:off x="0" y="0"/>
            <a:ext cx="9144000" cy="609600"/>
            <a:chOff x="0" y="2448"/>
            <a:chExt cx="5760" cy="384"/>
          </a:xfrm>
        </p:grpSpPr>
        <p:sp>
          <p:nvSpPr>
            <p:cNvPr id="729092" name="Rectangle 4"/>
            <p:cNvSpPr>
              <a:spLocks noChangeArrowheads="1"/>
            </p:cNvSpPr>
            <p:nvPr/>
          </p:nvSpPr>
          <p:spPr bwMode="auto">
            <a:xfrm>
              <a:off x="0" y="2448"/>
              <a:ext cx="5760" cy="384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093" name="Text Box 5"/>
            <p:cNvSpPr txBox="1">
              <a:spLocks noChangeArrowheads="1"/>
            </p:cNvSpPr>
            <p:nvPr/>
          </p:nvSpPr>
          <p:spPr bwMode="auto">
            <a:xfrm>
              <a:off x="0" y="2448"/>
              <a:ext cx="1595" cy="365"/>
            </a:xfrm>
            <a:prstGeom prst="rect">
              <a:avLst/>
            </a:prstGeom>
            <a:solidFill>
              <a:srgbClr val="2CB84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Example</a:t>
              </a:r>
              <a:r>
                <a:rPr lang="en-US" sz="3200">
                  <a:solidFill>
                    <a:schemeClr val="bg1"/>
                  </a:solidFill>
                  <a:latin typeface="Times New Roman" panose="02020603050405020304" pitchFamily="18" charset="0"/>
                </a:rPr>
                <a:t> 19.3</a:t>
              </a:r>
              <a:endParaRPr lang="en-US" sz="3200" i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7290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" y="2193132"/>
            <a:ext cx="8308975" cy="96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9095" name="Text Box 7"/>
          <p:cNvSpPr txBox="1">
            <a:spLocks noChangeArrowheads="1"/>
          </p:cNvSpPr>
          <p:nvPr/>
        </p:nvSpPr>
        <p:spPr bwMode="auto">
          <a:xfrm>
            <a:off x="190098" y="3604733"/>
            <a:ext cx="85740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2000" b="0" dirty="0">
                <a:latin typeface="+mn-lt"/>
              </a:rPr>
              <a:t>The </a:t>
            </a:r>
            <a:r>
              <a:rPr lang="en-US" sz="2000" b="0" dirty="0" err="1">
                <a:latin typeface="+mn-lt"/>
              </a:rPr>
              <a:t>nslookup</a:t>
            </a:r>
            <a:r>
              <a:rPr lang="en-US" sz="2000" b="0" dirty="0">
                <a:latin typeface="+mn-lt"/>
              </a:rPr>
              <a:t> utility can also be used to retrieve the domain name when the address is given as shown below:</a:t>
            </a:r>
          </a:p>
        </p:txBody>
      </p:sp>
      <p:pic>
        <p:nvPicPr>
          <p:cNvPr id="72909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" y="4746366"/>
            <a:ext cx="8437562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AB20CA-D676-4894-9EC0-EA6574D9243E}" type="slidenum">
              <a:rPr lang="en-US"/>
              <a:pPr/>
              <a:t>73</a:t>
            </a:fld>
            <a:endParaRPr lang="en-US"/>
          </a:p>
        </p:txBody>
      </p:sp>
      <p:sp>
        <p:nvSpPr>
          <p:cNvPr id="694276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94277" name="Rectangle 5"/>
          <p:cNvSpPr>
            <a:spLocks noChangeArrowheads="1"/>
          </p:cNvSpPr>
          <p:nvPr/>
        </p:nvSpPr>
        <p:spPr bwMode="auto">
          <a:xfrm>
            <a:off x="3581400" y="2971800"/>
            <a:ext cx="1066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+mn-lt"/>
              </a:rPr>
              <a:t>END</a:t>
            </a:r>
            <a:endParaRPr lang="en-US" sz="3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FFFF99"/>
            </a:gs>
            <a:gs pos="100000">
              <a:srgbClr val="FFFF99">
                <a:gamma/>
                <a:shade val="46275"/>
                <a:invGamma/>
              </a:srgb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050683-340F-4B05-838B-42B1C3F9297E}" type="slidenum">
              <a:rPr lang="en-US"/>
              <a:pPr/>
              <a:t>8</a:t>
            </a:fld>
            <a:endParaRPr lang="en-US"/>
          </a:p>
        </p:txBody>
      </p:sp>
      <p:sp>
        <p:nvSpPr>
          <p:cNvPr id="671747" name="Text Box 3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71748" name="Rectangle 4"/>
          <p:cNvSpPr>
            <a:spLocks noChangeArrowheads="1"/>
          </p:cNvSpPr>
          <p:nvPr/>
        </p:nvSpPr>
        <p:spPr bwMode="auto">
          <a:xfrm>
            <a:off x="304800" y="989013"/>
            <a:ext cx="8382000" cy="257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117000"/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33CC"/>
                </a:solidFill>
                <a:latin typeface="Times New Roman" panose="02020603050405020304" pitchFamily="18" charset="0"/>
              </a:rPr>
              <a:t> Flat Name Space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117000"/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33CC"/>
                </a:solidFill>
                <a:latin typeface="Times New Roman" panose="02020603050405020304" pitchFamily="18" charset="0"/>
              </a:rPr>
              <a:t> Hierarchical Name Space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117000"/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33CC"/>
                </a:solidFill>
                <a:latin typeface="Times New Roman" panose="02020603050405020304" pitchFamily="18" charset="0"/>
              </a:rPr>
              <a:t> Domain Name Space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117000"/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33CC"/>
                </a:solidFill>
                <a:latin typeface="Times New Roman" panose="02020603050405020304" pitchFamily="18" charset="0"/>
              </a:rPr>
              <a:t> Domain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117000"/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33CC"/>
                </a:solidFill>
                <a:latin typeface="Times New Roman" panose="02020603050405020304" pitchFamily="18" charset="0"/>
              </a:rPr>
              <a:t> Distribution of Name Space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"/>
                                        <p:tgtEl>
                                          <p:spTgt spid="67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83307A-9D95-4A16-9A1F-2F3FFCD1996D}" type="slidenum">
              <a:rPr lang="en-US"/>
              <a:pPr/>
              <a:t>9</a:t>
            </a:fld>
            <a:endParaRPr lang="en-US"/>
          </a:p>
        </p:txBody>
      </p:sp>
      <p:sp>
        <p:nvSpPr>
          <p:cNvPr id="585731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3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5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6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585737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2" name="Rectangle 1"/>
          <p:cNvSpPr/>
          <p:nvPr/>
        </p:nvSpPr>
        <p:spPr>
          <a:xfrm>
            <a:off x="366712" y="1228725"/>
            <a:ext cx="862488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dirty="0" smtClean="0"/>
              <a:t>In </a:t>
            </a:r>
            <a:r>
              <a:rPr lang="en-US" b="0" dirty="0"/>
              <a:t>a </a:t>
            </a:r>
            <a:r>
              <a:rPr lang="en-US" dirty="0"/>
              <a:t>flat name space, </a:t>
            </a:r>
            <a:r>
              <a:rPr lang="en-US" b="0" dirty="0"/>
              <a:t>a name is assigned to an address. 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A </a:t>
            </a:r>
            <a:r>
              <a:rPr lang="en-US" b="0" dirty="0"/>
              <a:t>name in this space is </a:t>
            </a:r>
            <a:r>
              <a:rPr lang="en-US" b="0" dirty="0" smtClean="0"/>
              <a:t>a sequence </a:t>
            </a:r>
            <a:r>
              <a:rPr lang="en-US" b="0" dirty="0"/>
              <a:t>of characters </a:t>
            </a:r>
            <a:r>
              <a:rPr lang="en-US" b="0" dirty="0">
                <a:solidFill>
                  <a:srgbClr val="FF0000"/>
                </a:solidFill>
              </a:rPr>
              <a:t>without structure</a:t>
            </a:r>
            <a:r>
              <a:rPr lang="en-US" b="0" dirty="0"/>
              <a:t>. 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Names </a:t>
            </a:r>
            <a:r>
              <a:rPr lang="en-US" b="0" dirty="0">
                <a:solidFill>
                  <a:srgbClr val="FF0000"/>
                </a:solidFill>
              </a:rPr>
              <a:t>may or may not have a </a:t>
            </a:r>
            <a:r>
              <a:rPr lang="en-US" b="0" dirty="0" smtClean="0">
                <a:solidFill>
                  <a:srgbClr val="FF0000"/>
                </a:solidFill>
              </a:rPr>
              <a:t>common section</a:t>
            </a:r>
            <a:r>
              <a:rPr lang="en-US" b="0" dirty="0" smtClean="0"/>
              <a:t>; </a:t>
            </a:r>
            <a:r>
              <a:rPr lang="en-US" b="0" dirty="0" smtClean="0">
                <a:solidFill>
                  <a:srgbClr val="FF0000"/>
                </a:solidFill>
              </a:rPr>
              <a:t>if </a:t>
            </a:r>
            <a:r>
              <a:rPr lang="en-US" b="0" dirty="0">
                <a:solidFill>
                  <a:srgbClr val="FF0000"/>
                </a:solidFill>
              </a:rPr>
              <a:t>they do, it has no meaning</a:t>
            </a:r>
            <a:r>
              <a:rPr lang="en-US" b="0" dirty="0"/>
              <a:t>. </a:t>
            </a:r>
            <a:endParaRPr lang="en-US" b="0" dirty="0" smtClean="0"/>
          </a:p>
          <a:p>
            <a:pPr algn="just"/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dirty="0" smtClean="0"/>
              <a:t>Disadvantage 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 smtClean="0"/>
              <a:t>It </a:t>
            </a:r>
            <a:r>
              <a:rPr lang="en-US" b="0" dirty="0"/>
              <a:t>cannot be used in a large system such as the Internet </a:t>
            </a:r>
            <a:endParaRPr lang="en-US" b="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 smtClean="0"/>
              <a:t>it </a:t>
            </a:r>
            <a:r>
              <a:rPr lang="en-US" b="0" dirty="0"/>
              <a:t>must be </a:t>
            </a:r>
            <a:r>
              <a:rPr lang="en-US" b="0" dirty="0" smtClean="0"/>
              <a:t>centrally controlled </a:t>
            </a:r>
            <a:r>
              <a:rPr lang="en-US" b="0" dirty="0"/>
              <a:t>to avoid ambiguity and duplication.</a:t>
            </a:r>
            <a:endParaRPr lang="en-US" b="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53883" y="683181"/>
            <a:ext cx="2119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Flat Name Space</a:t>
            </a:r>
          </a:p>
        </p:txBody>
      </p:sp>
    </p:spTree>
    <p:extLst>
      <p:ext uri="{BB962C8B-B14F-4D97-AF65-F5344CB8AC3E}">
        <p14:creationId xmlns:p14="http://schemas.microsoft.com/office/powerpoint/2010/main" val="91886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4"/>
  <p:tag name="MMPROD_UIDATA" val="&lt;database version=&quot;6.0&quot;&gt;&lt;object type=&quot;1&quot; unique_id=&quot;10001&quot;&gt;&lt;object type=&quot;8&quot; unique_id=&quot;11292&quot;&gt;&lt;/object&gt;&lt;object type=&quot;2&quot; unique_id=&quot;11293&quot;&gt;&lt;object type=&quot;3&quot; unique_id=&quot;11294&quot;&gt;&lt;property id=&quot;20148&quot; value=&quot;5&quot;/&gt;&lt;property id=&quot;20300&quot; value=&quot;Slide 1&quot;/&gt;&lt;property id=&quot;20307&quot; value=&quot;607&quot;/&gt;&lt;/object&gt;&lt;object type=&quot;3&quot; unique_id=&quot;11295&quot;&gt;&lt;property id=&quot;20148&quot; value=&quot;5&quot;/&gt;&lt;property id=&quot;20300&quot; value=&quot;Slide 2 - &amp;quot;OBJECTIVES:&amp;quot;&quot;/&gt;&lt;property id=&quot;20307&quot; value=&quot;608&quot;/&gt;&lt;/object&gt;&lt;object type=&quot;3&quot; unique_id=&quot;11296&quot;&gt;&lt;property id=&quot;20148&quot; value=&quot;5&quot;/&gt;&lt;property id=&quot;20300&quot; value=&quot;Slide 3&quot;/&gt;&lt;property id=&quot;20307&quot; value=&quot;609&quot;/&gt;&lt;/object&gt;&lt;object type=&quot;3&quot; unique_id=&quot;11297&quot;&gt;&lt;property id=&quot;20148&quot; value=&quot;5&quot;/&gt;&lt;property id=&quot;20300&quot; value=&quot;Slide 4&quot;/&gt;&lt;property id=&quot;20307&quot; value=&quot;610&quot;/&gt;&lt;/object&gt;&lt;object type=&quot;3&quot; unique_id=&quot;11298&quot;&gt;&lt;property id=&quot;20148&quot; value=&quot;5&quot;/&gt;&lt;property id=&quot;20300&quot; value=&quot;Slide 5&quot;/&gt;&lt;property id=&quot;20307&quot; value=&quot;578&quot;/&gt;&lt;/object&gt;&lt;object type=&quot;3&quot; unique_id=&quot;11299&quot;&gt;&lt;property id=&quot;20148&quot; value=&quot;5&quot;/&gt;&lt;property id=&quot;20300&quot; value=&quot;Slide 6&quot;/&gt;&lt;property id=&quot;20307&quot; value=&quot;615&quot;/&gt;&lt;/object&gt;&lt;object type=&quot;3&quot; unique_id=&quot;11300&quot;&gt;&lt;property id=&quot;20148&quot; value=&quot;5&quot;/&gt;&lt;property id=&quot;20300&quot; value=&quot;Slide 7&quot;/&gt;&lt;property id=&quot;20307&quot; value=&quot;616&quot;/&gt;&lt;/object&gt;&lt;object type=&quot;3&quot; unique_id=&quot;11301&quot;&gt;&lt;property id=&quot;20148&quot; value=&quot;5&quot;/&gt;&lt;property id=&quot;20300&quot; value=&quot;Slide 8&quot;/&gt;&lt;property id=&quot;20307&quot; value=&quot;579&quot;/&gt;&lt;/object&gt;&lt;object type=&quot;3&quot; unique_id=&quot;11302&quot;&gt;&lt;property id=&quot;20148&quot; value=&quot;5&quot;/&gt;&lt;property id=&quot;20300&quot; value=&quot;Slide 9&quot;/&gt;&lt;property id=&quot;20307&quot; value=&quot;580&quot;/&gt;&lt;/object&gt;&lt;object type=&quot;3&quot; unique_id=&quot;11303&quot;&gt;&lt;property id=&quot;20148&quot; value=&quot;5&quot;/&gt;&lt;property id=&quot;20300&quot; value=&quot;Slide 10&quot;/&gt;&lt;property id=&quot;20307&quot; value=&quot;581&quot;/&gt;&lt;/object&gt;&lt;object type=&quot;3&quot; unique_id=&quot;11304&quot;&gt;&lt;property id=&quot;20148&quot; value=&quot;5&quot;/&gt;&lt;property id=&quot;20300&quot; value=&quot;Slide 11&quot;/&gt;&lt;property id=&quot;20307&quot; value=&quot;582&quot;/&gt;&lt;/object&gt;&lt;object type=&quot;3&quot; unique_id=&quot;11305&quot;&gt;&lt;property id=&quot;20148&quot; value=&quot;5&quot;/&gt;&lt;property id=&quot;20300&quot; value=&quot;Slide 12&quot;/&gt;&lt;property id=&quot;20307&quot; value=&quot;583&quot;/&gt;&lt;/object&gt;&lt;object type=&quot;3&quot; unique_id=&quot;11306&quot;&gt;&lt;property id=&quot;20148&quot; value=&quot;5&quot;/&gt;&lt;property id=&quot;20300&quot; value=&quot;Slide 13&quot;/&gt;&lt;property id=&quot;20307&quot; value=&quot;584&quot;/&gt;&lt;/object&gt;&lt;object type=&quot;3&quot; unique_id=&quot;11307&quot;&gt;&lt;property id=&quot;20148&quot; value=&quot;5&quot;/&gt;&lt;property id=&quot;20300&quot; value=&quot;Slide 14&quot;/&gt;&lt;property id=&quot;20307&quot; value=&quot;635&quot;/&gt;&lt;/object&gt;&lt;object type=&quot;3&quot; unique_id=&quot;11308&quot;&gt;&lt;property id=&quot;20148&quot; value=&quot;5&quot;/&gt;&lt;property id=&quot;20300&quot; value=&quot;Slide 15&quot;/&gt;&lt;property id=&quot;20307&quot; value=&quot;617&quot;/&gt;&lt;/object&gt;&lt;object type=&quot;3&quot; unique_id=&quot;11309&quot;&gt;&lt;property id=&quot;20148&quot; value=&quot;5&quot;/&gt;&lt;property id=&quot;20300&quot; value=&quot;Slide 16&quot;/&gt;&lt;property id=&quot;20307&quot; value=&quot;618&quot;/&gt;&lt;/object&gt;&lt;object type=&quot;3&quot; unique_id=&quot;11310&quot;&gt;&lt;property id=&quot;20148&quot; value=&quot;5&quot;/&gt;&lt;property id=&quot;20300&quot; value=&quot;Slide 17&quot;/&gt;&lt;property id=&quot;20307&quot; value=&quot;585&quot;/&gt;&lt;/object&gt;&lt;object type=&quot;3&quot; unique_id=&quot;11311&quot;&gt;&lt;property id=&quot;20148&quot; value=&quot;5&quot;/&gt;&lt;property id=&quot;20300&quot; value=&quot;Slide 18&quot;/&gt;&lt;property id=&quot;20307&quot; value=&quot;586&quot;/&gt;&lt;/object&gt;&lt;object type=&quot;3&quot; unique_id=&quot;11312&quot;&gt;&lt;property id=&quot;20148&quot; value=&quot;5&quot;/&gt;&lt;property id=&quot;20300&quot; value=&quot;Slide 19&quot;/&gt;&lt;property id=&quot;20307&quot; value=&quot;636&quot;/&gt;&lt;/object&gt;&lt;object type=&quot;3&quot; unique_id=&quot;11313&quot;&gt;&lt;property id=&quot;20148&quot; value=&quot;5&quot;/&gt;&lt;property id=&quot;20300&quot; value=&quot;Slide 20&quot;/&gt;&lt;property id=&quot;20307&quot; value=&quot;587&quot;/&gt;&lt;/object&gt;&lt;object type=&quot;3&quot; unique_id=&quot;11314&quot;&gt;&lt;property id=&quot;20148&quot; value=&quot;5&quot;/&gt;&lt;property id=&quot;20300&quot; value=&quot;Slide 21&quot;/&gt;&lt;property id=&quot;20307&quot; value=&quot;588&quot;/&gt;&lt;/object&gt;&lt;object type=&quot;3&quot; unique_id=&quot;11315&quot;&gt;&lt;property id=&quot;20148&quot; value=&quot;5&quot;/&gt;&lt;property id=&quot;20300&quot; value=&quot;Slide 22&quot;/&gt;&lt;property id=&quot;20307&quot; value=&quot;619&quot;/&gt;&lt;/object&gt;&lt;object type=&quot;3&quot; unique_id=&quot;11316&quot;&gt;&lt;property id=&quot;20148&quot; value=&quot;5&quot;/&gt;&lt;property id=&quot;20300&quot; value=&quot;Slide 23&quot;/&gt;&lt;property id=&quot;20307&quot; value=&quot;620&quot;/&gt;&lt;/object&gt;&lt;object type=&quot;3&quot; unique_id=&quot;11317&quot;&gt;&lt;property id=&quot;20148&quot; value=&quot;5&quot;/&gt;&lt;property id=&quot;20300&quot; value=&quot;Slide 24&quot;/&gt;&lt;property id=&quot;20307&quot; value=&quot;589&quot;/&gt;&lt;/object&gt;&lt;object type=&quot;3&quot; unique_id=&quot;11318&quot;&gt;&lt;property id=&quot;20148&quot; value=&quot;5&quot;/&gt;&lt;property id=&quot;20300&quot; value=&quot;Slide 25&quot;/&gt;&lt;property id=&quot;20307&quot; value=&quot;590&quot;/&gt;&lt;/object&gt;&lt;object type=&quot;3&quot; unique_id=&quot;11319&quot;&gt;&lt;property id=&quot;20148&quot; value=&quot;5&quot;/&gt;&lt;property id=&quot;20300&quot; value=&quot;Slide 26&quot;/&gt;&lt;property id=&quot;20307&quot; value=&quot;621&quot;/&gt;&lt;/object&gt;&lt;object type=&quot;3&quot; unique_id=&quot;11320&quot;&gt;&lt;property id=&quot;20148&quot; value=&quot;5&quot;/&gt;&lt;property id=&quot;20300&quot; value=&quot;Slide 27&quot;/&gt;&lt;property id=&quot;20307&quot; value=&quot;622&quot;/&gt;&lt;/object&gt;&lt;object type=&quot;3&quot; unique_id=&quot;11321&quot;&gt;&lt;property id=&quot;20148&quot; value=&quot;5&quot;/&gt;&lt;property id=&quot;20300&quot; value=&quot;Slide 28&quot;/&gt;&lt;property id=&quot;20307&quot; value=&quot;591&quot;/&gt;&lt;/object&gt;&lt;object type=&quot;3&quot; unique_id=&quot;11322&quot;&gt;&lt;property id=&quot;20148&quot; value=&quot;5&quot;/&gt;&lt;property id=&quot;20300&quot; value=&quot;Slide 29&quot;/&gt;&lt;property id=&quot;20307&quot; value=&quot;592&quot;/&gt;&lt;/object&gt;&lt;object type=&quot;3&quot; unique_id=&quot;11323&quot;&gt;&lt;property id=&quot;20148&quot; value=&quot;5&quot;/&gt;&lt;property id=&quot;20300&quot; value=&quot;Slide 30&quot;/&gt;&lt;property id=&quot;20307&quot; value=&quot;593&quot;/&gt;&lt;/object&gt;&lt;object type=&quot;3&quot; unique_id=&quot;11324&quot;&gt;&lt;property id=&quot;20148&quot; value=&quot;5&quot;/&gt;&lt;property id=&quot;20300&quot; value=&quot;Slide 31&quot;/&gt;&lt;property id=&quot;20307&quot; value=&quot;637&quot;/&gt;&lt;/object&gt;&lt;object type=&quot;3&quot; unique_id=&quot;11325&quot;&gt;&lt;property id=&quot;20148&quot; value=&quot;5&quot;/&gt;&lt;property id=&quot;20300&quot; value=&quot;Slide 32&quot;/&gt;&lt;property id=&quot;20307&quot; value=&quot;623&quot;/&gt;&lt;/object&gt;&lt;object type=&quot;3&quot; unique_id=&quot;11326&quot;&gt;&lt;property id=&quot;20148&quot; value=&quot;5&quot;/&gt;&lt;property id=&quot;20300&quot; value=&quot;Slide 33&quot;/&gt;&lt;property id=&quot;20307&quot; value=&quot;624&quot;/&gt;&lt;/object&gt;&lt;object type=&quot;3&quot; unique_id=&quot;11327&quot;&gt;&lt;property id=&quot;20148&quot; value=&quot;5&quot;/&gt;&lt;property id=&quot;20300&quot; value=&quot;Slide 34&quot;/&gt;&lt;property id=&quot;20307&quot; value=&quot;594&quot;/&gt;&lt;/object&gt;&lt;object type=&quot;3&quot; unique_id=&quot;11328&quot;&gt;&lt;property id=&quot;20148&quot; value=&quot;5&quot;/&gt;&lt;property id=&quot;20300&quot; value=&quot;Slide 35&quot;/&gt;&lt;property id=&quot;20307&quot; value=&quot;595&quot;/&gt;&lt;/object&gt;&lt;object type=&quot;3&quot; unique_id=&quot;11329&quot;&gt;&lt;property id=&quot;20148&quot; value=&quot;5&quot;/&gt;&lt;property id=&quot;20300&quot; value=&quot;Slide 36&quot;/&gt;&lt;property id=&quot;20307&quot; value=&quot;638&quot;/&gt;&lt;/object&gt;&lt;object type=&quot;3&quot; unique_id=&quot;11330&quot;&gt;&lt;property id=&quot;20148&quot; value=&quot;5&quot;/&gt;&lt;property id=&quot;20300&quot; value=&quot;Slide 37&quot;/&gt;&lt;property id=&quot;20307&quot; value=&quot;639&quot;/&gt;&lt;/object&gt;&lt;object type=&quot;3&quot; unique_id=&quot;11331&quot;&gt;&lt;property id=&quot;20148&quot; value=&quot;5&quot;/&gt;&lt;property id=&quot;20300&quot; value=&quot;Slide 38&quot;/&gt;&lt;property id=&quot;20307&quot; value=&quot;596&quot;/&gt;&lt;/object&gt;&lt;object type=&quot;3&quot; unique_id=&quot;11332&quot;&gt;&lt;property id=&quot;20148&quot; value=&quot;5&quot;/&gt;&lt;property id=&quot;20300&quot; value=&quot;Slide 39&quot;/&gt;&lt;property id=&quot;20307&quot; value=&quot;625&quot;/&gt;&lt;/object&gt;&lt;object type=&quot;3&quot; unique_id=&quot;11333&quot;&gt;&lt;property id=&quot;20148&quot; value=&quot;5&quot;/&gt;&lt;property id=&quot;20300&quot; value=&quot;Slide 40&quot;/&gt;&lt;property id=&quot;20307&quot; value=&quot;597&quot;/&gt;&lt;/object&gt;&lt;object type=&quot;3&quot; unique_id=&quot;11334&quot;&gt;&lt;property id=&quot;20148&quot; value=&quot;5&quot;/&gt;&lt;property id=&quot;20300&quot; value=&quot;Slide 41&quot;/&gt;&lt;property id=&quot;20307&quot; value=&quot;640&quot;/&gt;&lt;/object&gt;&lt;object type=&quot;3&quot; unique_id=&quot;11335&quot;&gt;&lt;property id=&quot;20148&quot; value=&quot;5&quot;/&gt;&lt;property id=&quot;20300&quot; value=&quot;Slide 42&quot;/&gt;&lt;property id=&quot;20307&quot; value=&quot;598&quot;/&gt;&lt;/object&gt;&lt;object type=&quot;3&quot; unique_id=&quot;11336&quot;&gt;&lt;property id=&quot;20148&quot; value=&quot;5&quot;/&gt;&lt;property id=&quot;20300&quot; value=&quot;Slide 43&quot;/&gt;&lt;property id=&quot;20307&quot; value=&quot;643&quot;/&gt;&lt;/object&gt;&lt;object type=&quot;3&quot; unique_id=&quot;11337&quot;&gt;&lt;property id=&quot;20148&quot; value=&quot;5&quot;/&gt;&lt;property id=&quot;20300&quot; value=&quot;Slide 44&quot;/&gt;&lt;property id=&quot;20307&quot; value=&quot;599&quot;/&gt;&lt;/object&gt;&lt;object type=&quot;3&quot; unique_id=&quot;11338&quot;&gt;&lt;property id=&quot;20148&quot; value=&quot;5&quot;/&gt;&lt;property id=&quot;20300&quot; value=&quot;Slide 45&quot;/&gt;&lt;property id=&quot;20307&quot; value=&quot;641&quot;/&gt;&lt;/object&gt;&lt;object type=&quot;3&quot; unique_id=&quot;11339&quot;&gt;&lt;property id=&quot;20148&quot; value=&quot;5&quot;/&gt;&lt;property id=&quot;20300&quot; value=&quot;Slide 46&quot;/&gt;&lt;property id=&quot;20307&quot; value=&quot;600&quot;/&gt;&lt;/object&gt;&lt;object type=&quot;3&quot; unique_id=&quot;11340&quot;&gt;&lt;property id=&quot;20148&quot; value=&quot;5&quot;/&gt;&lt;property id=&quot;20300&quot; value=&quot;Slide 47&quot;/&gt;&lt;property id=&quot;20307&quot; value=&quot;644&quot;/&gt;&lt;/object&gt;&lt;object type=&quot;3&quot; unique_id=&quot;11341&quot;&gt;&lt;property id=&quot;20148&quot; value=&quot;5&quot;/&gt;&lt;property id=&quot;20300&quot; value=&quot;Slide 48&quot;/&gt;&lt;property id=&quot;20307&quot; value=&quot;601&quot;/&gt;&lt;/object&gt;&lt;object type=&quot;3&quot; unique_id=&quot;11342&quot;&gt;&lt;property id=&quot;20148&quot; value=&quot;5&quot;/&gt;&lt;property id=&quot;20300&quot; value=&quot;Slide 49&quot;/&gt;&lt;property id=&quot;20307&quot; value=&quot;642&quot;/&gt;&lt;/object&gt;&lt;object type=&quot;3&quot; unique_id=&quot;11343&quot;&gt;&lt;property id=&quot;20148&quot; value=&quot;5&quot;/&gt;&lt;property id=&quot;20300&quot; value=&quot;Slide 50&quot;/&gt;&lt;property id=&quot;20307&quot; value=&quot;627&quot;/&gt;&lt;/object&gt;&lt;object type=&quot;3&quot; unique_id=&quot;11344&quot;&gt;&lt;property id=&quot;20148&quot; value=&quot;5&quot;/&gt;&lt;property id=&quot;20300&quot; value=&quot;Slide 51&quot;/&gt;&lt;property id=&quot;20307&quot; value=&quot;645&quot;/&gt;&lt;/object&gt;&lt;object type=&quot;3&quot; unique_id=&quot;11345&quot;&gt;&lt;property id=&quot;20148&quot; value=&quot;5&quot;/&gt;&lt;property id=&quot;20300&quot; value=&quot;Slide 52&quot;/&gt;&lt;property id=&quot;20307&quot; value=&quot;629&quot;/&gt;&lt;/object&gt;&lt;object type=&quot;3&quot; unique_id=&quot;11346&quot;&gt;&lt;property id=&quot;20148&quot; value=&quot;5&quot;/&gt;&lt;property id=&quot;20300&quot; value=&quot;Slide 53&quot;/&gt;&lt;property id=&quot;20307&quot; value=&quot;631&quot;/&gt;&lt;/object&gt;&lt;/object&gt;&lt;/object&gt;&lt;/database&gt;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53C58BFDFFAA46A54C293E8D9A3BE6" ma:contentTypeVersion="2" ma:contentTypeDescription="Create a new document." ma:contentTypeScope="" ma:versionID="766b530a2f49b3c6019287e2866beea2">
  <xsd:schema xmlns:xsd="http://www.w3.org/2001/XMLSchema" xmlns:xs="http://www.w3.org/2001/XMLSchema" xmlns:p="http://schemas.microsoft.com/office/2006/metadata/properties" xmlns:ns2="8914b806-2485-4528-af90-bba4acb2d4bf" targetNamespace="http://schemas.microsoft.com/office/2006/metadata/properties" ma:root="true" ma:fieldsID="2db8ade863812cb6e794e182f5664ce2" ns2:_="">
    <xsd:import namespace="8914b806-2485-4528-af90-bba4acb2d4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14b806-2485-4528-af90-bba4acb2d4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321D6F-BA32-4335-82EC-4DE8DDC3E02C}"/>
</file>

<file path=customXml/itemProps2.xml><?xml version="1.0" encoding="utf-8"?>
<ds:datastoreItem xmlns:ds="http://schemas.openxmlformats.org/officeDocument/2006/customXml" ds:itemID="{B8636D80-8A9C-477C-B0A6-58FD8FF7FABF}"/>
</file>

<file path=customXml/itemProps3.xml><?xml version="1.0" encoding="utf-8"?>
<ds:datastoreItem xmlns:ds="http://schemas.openxmlformats.org/officeDocument/2006/customXml" ds:itemID="{5D00A093-EF84-4303-AA7A-38DE9DBDBC7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5429</TotalTime>
  <Words>5212</Words>
  <Application>Microsoft Office PowerPoint</Application>
  <PresentationFormat>On-screen Show (4:3)</PresentationFormat>
  <Paragraphs>794</Paragraphs>
  <Slides>73</Slides>
  <Notes>73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Arial</vt:lpstr>
      <vt:lpstr>McGrawHill-Italic</vt:lpstr>
      <vt:lpstr>Tahoma</vt:lpstr>
      <vt:lpstr>Times</vt:lpstr>
      <vt:lpstr>Times New Roman</vt:lpstr>
      <vt:lpstr>Wingdings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Mahe</cp:lastModifiedBy>
  <cp:revision>318</cp:revision>
  <dcterms:created xsi:type="dcterms:W3CDTF">2000-01-15T04:50:39Z</dcterms:created>
  <dcterms:modified xsi:type="dcterms:W3CDTF">2022-06-07T05:15:55Z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0x0101006053C58BFDFFAA46A54C293E8D9A3BE6</vt:lpwstr>
  </property>
</Properties>
</file>