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52"/>
  </p:notesMasterIdLst>
  <p:sldIdLst>
    <p:sldId id="614" r:id="rId5"/>
    <p:sldId id="618" r:id="rId6"/>
    <p:sldId id="584" r:id="rId7"/>
    <p:sldId id="645" r:id="rId8"/>
    <p:sldId id="646" r:id="rId9"/>
    <p:sldId id="675" r:id="rId10"/>
    <p:sldId id="621" r:id="rId11"/>
    <p:sldId id="585" r:id="rId12"/>
    <p:sldId id="623" r:id="rId13"/>
    <p:sldId id="624" r:id="rId14"/>
    <p:sldId id="647" r:id="rId15"/>
    <p:sldId id="625" r:id="rId16"/>
    <p:sldId id="649" r:id="rId17"/>
    <p:sldId id="586" r:id="rId18"/>
    <p:sldId id="650" r:id="rId19"/>
    <p:sldId id="651" r:id="rId20"/>
    <p:sldId id="587" r:id="rId21"/>
    <p:sldId id="626" r:id="rId22"/>
    <p:sldId id="606" r:id="rId23"/>
    <p:sldId id="655" r:id="rId24"/>
    <p:sldId id="628" r:id="rId25"/>
    <p:sldId id="656" r:id="rId26"/>
    <p:sldId id="657" r:id="rId27"/>
    <p:sldId id="607" r:id="rId28"/>
    <p:sldId id="608" r:id="rId29"/>
    <p:sldId id="660" r:id="rId30"/>
    <p:sldId id="631" r:id="rId31"/>
    <p:sldId id="632" r:id="rId32"/>
    <p:sldId id="633" r:id="rId33"/>
    <p:sldId id="634" r:id="rId34"/>
    <p:sldId id="635" r:id="rId35"/>
    <p:sldId id="662" r:id="rId36"/>
    <p:sldId id="595" r:id="rId37"/>
    <p:sldId id="663" r:id="rId38"/>
    <p:sldId id="597" r:id="rId39"/>
    <p:sldId id="665" r:id="rId40"/>
    <p:sldId id="598" r:id="rId41"/>
    <p:sldId id="666" r:id="rId42"/>
    <p:sldId id="637" r:id="rId43"/>
    <p:sldId id="600" r:id="rId44"/>
    <p:sldId id="601" r:id="rId45"/>
    <p:sldId id="602" r:id="rId46"/>
    <p:sldId id="641" r:id="rId47"/>
    <p:sldId id="603" r:id="rId48"/>
    <p:sldId id="673" r:id="rId49"/>
    <p:sldId id="604" r:id="rId50"/>
    <p:sldId id="677" r:id="rId51"/>
  </p:sldIdLst>
  <p:sldSz cx="9144000" cy="6858000" type="screen4x3"/>
  <p:notesSz cx="6858000" cy="9144000"/>
  <p:custDataLst>
    <p:tags r:id="rId5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CC00"/>
    <a:srgbClr val="996633"/>
    <a:srgbClr val="6666FF"/>
    <a:srgbClr val="3366FF"/>
    <a:srgbClr val="CCFF99"/>
    <a:srgbClr val="6AF4A5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1" autoAdjust="0"/>
    <p:restoredTop sz="94707" autoAdjust="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gs" Target="tags/tag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60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60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fld id="{68019857-7BC0-4063-9BBD-6C66C14CC3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6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A6A941-F118-4D7C-8C61-F6A488AEE84C}" type="slidenum">
              <a:rPr lang="en-US"/>
              <a:pPr/>
              <a:t>1</a:t>
            </a:fld>
            <a:endParaRPr lang="en-US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81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FD7D2B-5D77-4562-AEFF-6E8DB6FB2E3D}" type="slidenum">
              <a:rPr lang="en-US"/>
              <a:pPr/>
              <a:t>10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25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FD7D2B-5D77-4562-AEFF-6E8DB6FB2E3D}" type="slidenum">
              <a:rPr lang="en-US"/>
              <a:pPr/>
              <a:t>11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10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AA273-5D99-43DB-8790-683BAFEDCFC0}" type="slidenum">
              <a:rPr lang="en-US"/>
              <a:pPr/>
              <a:t>12</a:t>
            </a:fld>
            <a:endParaRPr lang="en-US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29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AA273-5D99-43DB-8790-683BAFEDCFC0}" type="slidenum">
              <a:rPr lang="en-US"/>
              <a:pPr/>
              <a:t>13</a:t>
            </a:fld>
            <a:endParaRPr lang="en-US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16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D13504-FD57-482D-8A1D-7A4D09D35671}" type="slidenum">
              <a:rPr lang="en-US"/>
              <a:pPr/>
              <a:t>14</a:t>
            </a:fld>
            <a:endParaRPr lang="en-US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25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D13504-FD57-482D-8A1D-7A4D09D35671}" type="slidenum">
              <a:rPr lang="en-US"/>
              <a:pPr/>
              <a:t>15</a:t>
            </a:fld>
            <a:endParaRPr lang="en-US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06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D13504-FD57-482D-8A1D-7A4D09D35671}" type="slidenum">
              <a:rPr lang="en-US"/>
              <a:pPr/>
              <a:t>16</a:t>
            </a:fld>
            <a:endParaRPr lang="en-US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39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2D52C6-BC75-4B8F-9455-7F9C925C5081}" type="slidenum">
              <a:rPr lang="en-US"/>
              <a:pPr/>
              <a:t>17</a:t>
            </a:fld>
            <a:endParaRPr lang="en-US"/>
          </a:p>
        </p:txBody>
      </p:sp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98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32A1A1-F6DB-453D-8627-D02AB2CC33E4}" type="slidenum">
              <a:rPr lang="en-US"/>
              <a:pPr/>
              <a:t>18</a:t>
            </a:fld>
            <a:endParaRPr lang="en-US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85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488ECA-F484-44EE-90B3-EB1F66AEA9D5}" type="slidenum">
              <a:rPr lang="en-US"/>
              <a:pPr/>
              <a:t>19</a:t>
            </a:fld>
            <a:endParaRPr lang="en-US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29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125843-7C5B-42CB-BD88-20FA7B1A1DA3}" type="slidenum">
              <a:rPr lang="en-US"/>
              <a:pPr/>
              <a:t>2</a:t>
            </a:fld>
            <a:endParaRPr lang="en-US"/>
          </a:p>
        </p:txBody>
      </p:sp>
      <p:sp>
        <p:nvSpPr>
          <p:cNvPr id="65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808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488ECA-F484-44EE-90B3-EB1F66AEA9D5}" type="slidenum">
              <a:rPr lang="en-US"/>
              <a:pPr/>
              <a:t>20</a:t>
            </a:fld>
            <a:endParaRPr lang="en-US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28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2D9BC-6D62-4A30-AA97-8AEE0F72783D}" type="slidenum">
              <a:rPr lang="en-US"/>
              <a:pPr/>
              <a:t>21</a:t>
            </a:fld>
            <a:endParaRPr lang="en-US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92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2D9BC-6D62-4A30-AA97-8AEE0F72783D}" type="slidenum">
              <a:rPr lang="en-US"/>
              <a:pPr/>
              <a:t>22</a:t>
            </a:fld>
            <a:endParaRPr lang="en-US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311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2D9BC-6D62-4A30-AA97-8AEE0F72783D}" type="slidenum">
              <a:rPr lang="en-US"/>
              <a:pPr/>
              <a:t>23</a:t>
            </a:fld>
            <a:endParaRPr lang="en-US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91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B78AAB-230F-47B1-BA44-E6E1C9D6EB17}" type="slidenum">
              <a:rPr lang="en-US"/>
              <a:pPr/>
              <a:t>24</a:t>
            </a:fld>
            <a:endParaRPr lang="en-US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64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AC938F-D589-4C30-81FC-9EABE30B5B4C}" type="slidenum">
              <a:rPr lang="en-US"/>
              <a:pPr/>
              <a:t>25</a:t>
            </a:fld>
            <a:endParaRPr lang="en-US"/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56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AC938F-D589-4C30-81FC-9EABE30B5B4C}" type="slidenum">
              <a:rPr lang="en-US"/>
              <a:pPr/>
              <a:t>26</a:t>
            </a:fld>
            <a:endParaRPr lang="en-US"/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593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961D68-7652-4679-B735-F00DD40D5910}" type="slidenum">
              <a:rPr lang="en-US"/>
              <a:pPr/>
              <a:t>27</a:t>
            </a:fld>
            <a:endParaRPr lang="en-US"/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59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9D8E21-AD43-412D-965E-904C950EF60F}" type="slidenum">
              <a:rPr lang="en-US"/>
              <a:pPr/>
              <a:t>28</a:t>
            </a:fld>
            <a:endParaRPr lang="en-US"/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555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0876C9-5471-41C0-B08D-8D8512712776}" type="slidenum">
              <a:rPr lang="en-US"/>
              <a:pPr/>
              <a:t>29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25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68F95E-7DD2-4563-8D96-F5239A8F31DA}" type="slidenum">
              <a:rPr lang="en-US"/>
              <a:pPr/>
              <a:t>3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441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910943-1AB9-41C1-BCFF-7341773D009F}" type="slidenum">
              <a:rPr lang="en-US"/>
              <a:pPr/>
              <a:t>30</a:t>
            </a:fld>
            <a:endParaRPr lang="en-US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30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35234A-FE4B-4065-9E73-0A839B528C39}" type="slidenum">
              <a:rPr lang="en-US"/>
              <a:pPr/>
              <a:t>31</a:t>
            </a:fld>
            <a:endParaRPr lang="en-US"/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672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2508AE-3EC3-4131-959D-DB2CCE042B01}" type="slidenum">
              <a:rPr lang="en-US"/>
              <a:pPr/>
              <a:t>32</a:t>
            </a:fld>
            <a:endParaRPr lang="en-US"/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595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1F895D-2DBF-48B0-BB86-57235B8B36D4}" type="slidenum">
              <a:rPr lang="en-US"/>
              <a:pPr/>
              <a:t>33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987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1F895D-2DBF-48B0-BB86-57235B8B36D4}" type="slidenum">
              <a:rPr lang="en-US"/>
              <a:pPr/>
              <a:t>34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60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49B0E-34E1-4063-8AFE-31388CFCAAC0}" type="slidenum">
              <a:rPr lang="en-US"/>
              <a:pPr/>
              <a:t>35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931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49B0E-34E1-4063-8AFE-31388CFCAAC0}" type="slidenum">
              <a:rPr lang="en-US"/>
              <a:pPr/>
              <a:t>36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504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0FF3E-6089-42E8-B1AC-D3736B11AFC7}" type="slidenum">
              <a:rPr lang="en-US"/>
              <a:pPr/>
              <a:t>37</a:t>
            </a:fld>
            <a:endParaRPr 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768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178098-D2BD-4A6B-B0F9-4E70AD3EDEC3}" type="slidenum">
              <a:rPr lang="en-US"/>
              <a:pPr/>
              <a:t>38</a:t>
            </a:fld>
            <a:endParaRPr lang="en-US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986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2C351E-B232-44E7-B134-AEB2048C0041}" type="slidenum">
              <a:rPr lang="en-US"/>
              <a:pPr/>
              <a:t>39</a:t>
            </a:fld>
            <a:endParaRPr lang="en-US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89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68F95E-7DD2-4563-8D96-F5239A8F31DA}" type="slidenum">
              <a:rPr lang="en-US"/>
              <a:pPr/>
              <a:t>4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939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4A1A12-9424-43B9-8984-EBD1114E75B0}" type="slidenum">
              <a:rPr lang="en-US"/>
              <a:pPr/>
              <a:t>40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255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1416F2-3405-4778-AD0D-5FCE84C8481B}" type="slidenum">
              <a:rPr lang="en-US"/>
              <a:pPr/>
              <a:t>41</a:t>
            </a:fld>
            <a:endParaRPr lang="en-US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237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9B69E3-8FB8-49E6-824C-C539E356CD6E}" type="slidenum">
              <a:rPr lang="en-US"/>
              <a:pPr/>
              <a:t>42</a:t>
            </a:fld>
            <a:endParaRPr lang="en-US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752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3D1296-61E7-4E09-8FEA-BB255EDB0D67}" type="slidenum">
              <a:rPr lang="en-US"/>
              <a:pPr/>
              <a:t>43</a:t>
            </a:fld>
            <a:endParaRPr lang="en-US"/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588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45BAAF-C4A3-4A78-AA4F-BBA855052376}" type="slidenum">
              <a:rPr lang="en-US"/>
              <a:pPr/>
              <a:t>44</a:t>
            </a:fld>
            <a:endParaRPr lang="en-US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268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45BAAF-C4A3-4A78-AA4F-BBA855052376}" type="slidenum">
              <a:rPr lang="en-US"/>
              <a:pPr/>
              <a:t>45</a:t>
            </a:fld>
            <a:endParaRPr lang="en-US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768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58AF39-DA91-42D7-8402-CA53A235579E}" type="slidenum">
              <a:rPr lang="en-US"/>
              <a:pPr/>
              <a:t>46</a:t>
            </a:fld>
            <a:endParaRPr lang="en-US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940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E65271-292D-491C-8FE1-1DF615178440}" type="slidenum">
              <a:rPr lang="en-US"/>
              <a:pPr/>
              <a:t>47</a:t>
            </a:fld>
            <a:endParaRPr lang="en-US"/>
          </a:p>
        </p:txBody>
      </p:sp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92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68F95E-7DD2-4563-8D96-F5239A8F31DA}" type="slidenum">
              <a:rPr lang="en-US"/>
              <a:pPr/>
              <a:t>5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61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68F95E-7DD2-4563-8D96-F5239A8F31DA}" type="slidenum">
              <a:rPr lang="en-US"/>
              <a:pPr/>
              <a:t>6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98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21C2E2-18DA-458D-A71F-086B73501E1F}" type="slidenum">
              <a:rPr lang="en-US"/>
              <a:pPr/>
              <a:t>7</a:t>
            </a:fld>
            <a:endParaRPr lang="en-US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67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6FB635-A86E-46FE-96D6-5370003A2D3F}" type="slidenum">
              <a:rPr lang="en-US"/>
              <a:pPr/>
              <a:t>8</a:t>
            </a:fld>
            <a:endParaRPr lang="en-US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49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F464BF-1CDA-4EB3-87BD-90D8295D9290}" type="slidenum">
              <a:rPr lang="en-US"/>
              <a:pPr/>
              <a:t>9</a:t>
            </a:fld>
            <a:endParaRPr lang="en-US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80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9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1095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1095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z="1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21096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F07D4B6-1C9F-4181-8EB6-14CEC3C049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10961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10962" name="Text Box 18"/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4FC03EE-7E6D-4529-9494-F7A5FD426A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37A346-C4E8-44D3-9AE1-D95DC11F21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1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6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A2FBB7D-CF54-49EA-8D8B-EE99E8F919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55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6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16439DE-D289-4FF4-A7ED-AE849CD393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7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CDF1F1-04BF-4E75-9527-18D2F89C08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3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A1E0E2-B09B-47BD-88CF-FFB3550BFD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3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30A949-4032-4BCE-AFCE-766C27F9E8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8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5EEF84-4540-4214-B189-E714717CDE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1CCD3F-DFC1-4676-AD99-ECB2C94915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2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2DD881-301A-4009-AB7D-CD62B27CBF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8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16B130-BAD5-46ED-8422-41B6B2421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3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C821E7-AE81-4B43-90FC-A01E99B8BD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8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2099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fld id="{4299724B-1903-4C51-86DA-E8ECBABF60C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png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F5B61F-EEC0-4204-B063-63935B4FE378}" type="slidenum">
              <a:rPr lang="en-US"/>
              <a:pPr/>
              <a:t>1</a:t>
            </a:fld>
            <a:endParaRPr lang="en-US"/>
          </a:p>
        </p:txBody>
      </p:sp>
      <p:sp>
        <p:nvSpPr>
          <p:cNvPr id="645122" name="Text Box 2"/>
          <p:cNvSpPr txBox="1">
            <a:spLocks noChangeArrowheads="1"/>
          </p:cNvSpPr>
          <p:nvPr/>
        </p:nvSpPr>
        <p:spPr bwMode="auto">
          <a:xfrm>
            <a:off x="1714500" y="6604000"/>
            <a:ext cx="565626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33" tIns="51417" rIns="102833" bIns="51417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 b="0">
                <a:latin typeface="Arial" panose="020B0604020202020204" pitchFamily="34" charset="0"/>
              </a:rPr>
              <a:t>Copyright </a:t>
            </a:r>
            <a:r>
              <a:rPr lang="en-US" sz="1000" b="0">
                <a:latin typeface="Arial" panose="020B0604020202020204" pitchFamily="34" charset="0"/>
                <a:cs typeface="Times New Roman" panose="02020603050405020304" pitchFamily="18" charset="0"/>
              </a:rPr>
              <a:t>© </a:t>
            </a:r>
            <a:r>
              <a:rPr lang="en-US" sz="1000" b="0">
                <a:latin typeface="Arial" panose="020B0604020202020204" pitchFamily="34" charset="0"/>
              </a:rPr>
              <a:t>The McGraw-Hill Companies, Inc. Permission required for reproduction or display.</a:t>
            </a:r>
          </a:p>
        </p:txBody>
      </p:sp>
      <p:sp>
        <p:nvSpPr>
          <p:cNvPr id="645126" name="Text Box 6"/>
          <p:cNvSpPr txBox="1">
            <a:spLocks noChangeArrowheads="1"/>
          </p:cNvSpPr>
          <p:nvPr/>
        </p:nvSpPr>
        <p:spPr bwMode="auto">
          <a:xfrm>
            <a:off x="1655763" y="838200"/>
            <a:ext cx="571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800" dirty="0">
                <a:latin typeface="Times" panose="02020603050405020304" pitchFamily="18" charset="0"/>
              </a:rPr>
              <a:t>Network </a:t>
            </a:r>
            <a:r>
              <a:rPr lang="en-US" sz="2800" dirty="0" smtClean="0">
                <a:latin typeface="Times" panose="02020603050405020304" pitchFamily="18" charset="0"/>
              </a:rPr>
              <a:t>Management : SNMP</a:t>
            </a:r>
            <a:endParaRPr lang="en-US" sz="2800" dirty="0">
              <a:latin typeface="Times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D35BFF-5132-4BA5-85E8-370119889A92}" type="slidenum">
              <a:rPr lang="en-US"/>
              <a:pPr/>
              <a:t>10</a:t>
            </a:fld>
            <a:endParaRPr lang="en-US"/>
          </a:p>
        </p:txBody>
      </p:sp>
      <p:sp>
        <p:nvSpPr>
          <p:cNvPr id="66560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560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560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560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560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560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560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375728" y="1228725"/>
            <a:ext cx="830262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 smtClean="0">
                <a:solidFill>
                  <a:srgbClr val="FF0000"/>
                </a:solidFill>
                <a:latin typeface="+mn-lt"/>
              </a:rPr>
              <a:t>To </a:t>
            </a:r>
            <a:r>
              <a:rPr lang="en-US" sz="1600" b="0" dirty="0">
                <a:solidFill>
                  <a:srgbClr val="FF0000"/>
                </a:solidFill>
                <a:latin typeface="+mn-lt"/>
              </a:rPr>
              <a:t>use SNMP, we need </a:t>
            </a:r>
            <a:r>
              <a:rPr lang="en-US" sz="1600" b="0" dirty="0" smtClean="0">
                <a:solidFill>
                  <a:srgbClr val="FF0000"/>
                </a:solidFill>
                <a:latin typeface="+mn-lt"/>
              </a:rPr>
              <a:t>rules </a:t>
            </a:r>
            <a:r>
              <a:rPr lang="en-US" sz="1600" b="0" dirty="0">
                <a:solidFill>
                  <a:srgbClr val="FF0000"/>
                </a:solidFill>
                <a:latin typeface="+mn-lt"/>
              </a:rPr>
              <a:t>for naming objects. </a:t>
            </a:r>
            <a:endParaRPr lang="en-US" sz="1600" b="0" dirty="0" smtClean="0">
              <a:solidFill>
                <a:srgbClr val="FF0000"/>
              </a:solidFill>
              <a:latin typeface="+mn-lt"/>
            </a:endParaRPr>
          </a:p>
          <a:p>
            <a:pPr algn="just"/>
            <a:endParaRPr lang="en-US" sz="1600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sz="1600" b="0" dirty="0" smtClean="0">
                <a:latin typeface="+mn-lt"/>
              </a:rPr>
              <a:t>We </a:t>
            </a:r>
            <a:r>
              <a:rPr lang="en-US" sz="1600" b="0" dirty="0">
                <a:latin typeface="+mn-lt"/>
              </a:rPr>
              <a:t>also need rules to define the type of the objects. </a:t>
            </a:r>
            <a:endParaRPr lang="en-US" sz="1600" b="0" dirty="0" smtClean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dirty="0" smtClean="0">
                <a:latin typeface="+mn-lt"/>
              </a:rPr>
              <a:t>What </a:t>
            </a:r>
            <a:r>
              <a:rPr lang="en-US" sz="1400" b="0" dirty="0">
                <a:latin typeface="+mn-lt"/>
              </a:rPr>
              <a:t>types of objects </a:t>
            </a:r>
            <a:r>
              <a:rPr lang="en-US" sz="1400" b="0" dirty="0" smtClean="0">
                <a:latin typeface="+mn-lt"/>
              </a:rPr>
              <a:t>are handled </a:t>
            </a:r>
            <a:r>
              <a:rPr lang="en-US" sz="1400" b="0" dirty="0">
                <a:latin typeface="+mn-lt"/>
              </a:rPr>
              <a:t>by SNMP? </a:t>
            </a:r>
            <a:endParaRPr lang="en-US" sz="1400" b="0" dirty="0" smtClean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dirty="0" smtClean="0">
                <a:latin typeface="+mn-lt"/>
              </a:rPr>
              <a:t>Can </a:t>
            </a:r>
            <a:r>
              <a:rPr lang="en-US" sz="1400" b="0" dirty="0">
                <a:latin typeface="+mn-lt"/>
              </a:rPr>
              <a:t>SNMP handle simple types or structured types? </a:t>
            </a:r>
            <a:endParaRPr lang="en-US" sz="1400" b="0" dirty="0" smtClean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dirty="0" smtClean="0">
                <a:latin typeface="+mn-lt"/>
              </a:rPr>
              <a:t>How many simple </a:t>
            </a:r>
            <a:r>
              <a:rPr lang="en-US" sz="1400" b="0" dirty="0">
                <a:latin typeface="+mn-lt"/>
              </a:rPr>
              <a:t>types are available? </a:t>
            </a:r>
            <a:endParaRPr lang="en-US" sz="1400" b="0" dirty="0" smtClean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dirty="0" smtClean="0">
                <a:latin typeface="+mn-lt"/>
              </a:rPr>
              <a:t>What </a:t>
            </a:r>
            <a:r>
              <a:rPr lang="en-US" sz="1400" b="0" dirty="0">
                <a:latin typeface="+mn-lt"/>
              </a:rPr>
              <a:t>are the sizes of these types? </a:t>
            </a:r>
            <a:endParaRPr lang="en-US" sz="1400" b="0" dirty="0" smtClean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dirty="0" smtClean="0">
                <a:latin typeface="+mn-lt"/>
              </a:rPr>
              <a:t>What </a:t>
            </a:r>
            <a:r>
              <a:rPr lang="en-US" sz="1400" b="0" dirty="0">
                <a:latin typeface="+mn-lt"/>
              </a:rPr>
              <a:t>is the range of </a:t>
            </a:r>
            <a:r>
              <a:rPr lang="en-US" sz="1400" b="0" dirty="0" smtClean="0">
                <a:latin typeface="+mn-lt"/>
              </a:rPr>
              <a:t>these types</a:t>
            </a:r>
            <a:r>
              <a:rPr lang="en-US" sz="1400" b="0" dirty="0">
                <a:latin typeface="+mn-lt"/>
              </a:rPr>
              <a:t>? </a:t>
            </a:r>
            <a:endParaRPr lang="en-US" sz="1400" b="0" dirty="0" smtClean="0">
              <a:latin typeface="+mn-lt"/>
            </a:endParaRPr>
          </a:p>
          <a:p>
            <a:pPr algn="just"/>
            <a:endParaRPr lang="en-US" sz="1600" b="0" dirty="0">
              <a:latin typeface="+mn-lt"/>
            </a:endParaRPr>
          </a:p>
          <a:p>
            <a:pPr algn="just"/>
            <a:r>
              <a:rPr lang="en-US" sz="1600" b="0" dirty="0" smtClean="0">
                <a:latin typeface="+mn-lt"/>
              </a:rPr>
              <a:t>In </a:t>
            </a:r>
            <a:r>
              <a:rPr lang="en-US" sz="1600" b="0" dirty="0">
                <a:latin typeface="+mn-lt"/>
              </a:rPr>
              <a:t>addition, how are each of these types encoded</a:t>
            </a:r>
            <a:r>
              <a:rPr lang="en-US" sz="1600" b="0" dirty="0" smtClean="0">
                <a:latin typeface="+mn-lt"/>
              </a:rPr>
              <a:t>?</a:t>
            </a:r>
          </a:p>
          <a:p>
            <a:pPr algn="just"/>
            <a:endParaRPr lang="en-US" sz="1600" b="0" dirty="0" smtClean="0">
              <a:latin typeface="+mn-lt"/>
            </a:endParaRPr>
          </a:p>
          <a:p>
            <a:pPr algn="just"/>
            <a:endParaRPr lang="en-US" sz="1600" b="0" dirty="0"/>
          </a:p>
          <a:p>
            <a:pPr algn="just"/>
            <a:r>
              <a:rPr lang="en-US" sz="1600" b="0" dirty="0"/>
              <a:t>SMI is a collection of general rules to name objects and to list their types. </a:t>
            </a:r>
          </a:p>
          <a:p>
            <a:pPr algn="just"/>
            <a:endParaRPr lang="en-US" sz="1600" b="0" dirty="0"/>
          </a:p>
          <a:p>
            <a:pPr algn="just"/>
            <a:r>
              <a:rPr lang="en-US" sz="1600" b="0" dirty="0"/>
              <a:t>The association of an object with the type is not done by SMI</a:t>
            </a:r>
            <a:r>
              <a:rPr lang="en-US" sz="1600" b="0" dirty="0" smtClean="0"/>
              <a:t>.</a:t>
            </a:r>
            <a:endParaRPr lang="en-US" sz="1600" b="0" dirty="0"/>
          </a:p>
        </p:txBody>
      </p:sp>
      <p:sp>
        <p:nvSpPr>
          <p:cNvPr id="3" name="Rectangle 2"/>
          <p:cNvSpPr/>
          <p:nvPr/>
        </p:nvSpPr>
        <p:spPr>
          <a:xfrm>
            <a:off x="1360985" y="582890"/>
            <a:ext cx="1508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</a:rPr>
              <a:t>Role of SMI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D35BFF-5132-4BA5-85E8-370119889A92}" type="slidenum">
              <a:rPr lang="en-US"/>
              <a:pPr/>
              <a:t>11</a:t>
            </a:fld>
            <a:endParaRPr lang="en-US"/>
          </a:p>
        </p:txBody>
      </p:sp>
      <p:sp>
        <p:nvSpPr>
          <p:cNvPr id="66560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560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560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560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560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560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560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5609" name="Line 9"/>
          <p:cNvSpPr>
            <a:spLocks noChangeShapeType="1"/>
          </p:cNvSpPr>
          <p:nvPr/>
        </p:nvSpPr>
        <p:spPr bwMode="auto">
          <a:xfrm>
            <a:off x="609600" y="178435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10" name="Line 10"/>
          <p:cNvSpPr>
            <a:spLocks noChangeShapeType="1"/>
          </p:cNvSpPr>
          <p:nvPr/>
        </p:nvSpPr>
        <p:spPr bwMode="auto">
          <a:xfrm>
            <a:off x="609600" y="40386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11" name="Rectangle 11"/>
          <p:cNvSpPr>
            <a:spLocks noChangeArrowheads="1"/>
          </p:cNvSpPr>
          <p:nvPr/>
        </p:nvSpPr>
        <p:spPr bwMode="auto">
          <a:xfrm>
            <a:off x="647700" y="1876425"/>
            <a:ext cx="8077200" cy="204152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Arial" panose="020B0604020202020204" pitchFamily="34" charset="0"/>
              </a:rPr>
              <a:t>SMI defines the general rules for naming objects, defining object types (including</a:t>
            </a:r>
          </a:p>
          <a:p>
            <a:pPr algn="ctr"/>
            <a:r>
              <a:rPr lang="en-US" sz="3200" i="1">
                <a:solidFill>
                  <a:schemeClr val="bg1"/>
                </a:solidFill>
                <a:latin typeface="Arial" panose="020B0604020202020204" pitchFamily="34" charset="0"/>
              </a:rPr>
              <a:t>range and length), and showing how to encode objects and values.</a:t>
            </a:r>
          </a:p>
        </p:txBody>
      </p:sp>
      <p:grpSp>
        <p:nvGrpSpPr>
          <p:cNvPr id="665612" name="Group 12"/>
          <p:cNvGrpSpPr>
            <a:grpSpLocks/>
          </p:cNvGrpSpPr>
          <p:nvPr/>
        </p:nvGrpSpPr>
        <p:grpSpPr bwMode="auto">
          <a:xfrm>
            <a:off x="609600" y="1141413"/>
            <a:ext cx="1143000" cy="566737"/>
            <a:chOff x="1200" y="1248"/>
            <a:chExt cx="720" cy="357"/>
          </a:xfrm>
        </p:grpSpPr>
        <p:pic>
          <p:nvPicPr>
            <p:cNvPr id="665613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5614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10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6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6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6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6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9" grpId="0" animBg="1"/>
      <p:bldP spid="665610" grpId="0" animBg="1"/>
      <p:bldP spid="6656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45864D-77BC-4A9B-AAC7-6C8DCAC3BC77}" type="slidenum">
              <a:rPr lang="en-US"/>
              <a:pPr/>
              <a:t>12</a:t>
            </a:fld>
            <a:endParaRPr lang="en-US"/>
          </a:p>
        </p:txBody>
      </p:sp>
      <p:sp>
        <p:nvSpPr>
          <p:cNvPr id="66765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765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765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765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765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765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765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356394" y="1301750"/>
            <a:ext cx="815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dirty="0" smtClean="0">
                <a:solidFill>
                  <a:srgbClr val="000000"/>
                </a:solidFill>
                <a:latin typeface="+mn-lt"/>
              </a:rPr>
              <a:t>For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each entity to be managed, </a:t>
            </a:r>
            <a:r>
              <a:rPr lang="en-US" b="0" dirty="0" smtClean="0">
                <a:latin typeface="+mn-lt"/>
              </a:rPr>
              <a:t>this protocol </a:t>
            </a:r>
            <a:r>
              <a:rPr lang="en-US" b="0" dirty="0">
                <a:latin typeface="+mn-lt"/>
              </a:rPr>
              <a:t>must </a:t>
            </a:r>
            <a:r>
              <a:rPr lang="en-US" b="0" dirty="0">
                <a:solidFill>
                  <a:srgbClr val="FF0000"/>
                </a:solidFill>
                <a:latin typeface="+mn-lt"/>
              </a:rPr>
              <a:t>define the number of objects, name them according to the rules </a:t>
            </a:r>
            <a:r>
              <a:rPr lang="en-US" b="0" dirty="0" smtClean="0">
                <a:solidFill>
                  <a:srgbClr val="FF0000"/>
                </a:solidFill>
                <a:latin typeface="+mn-lt"/>
              </a:rPr>
              <a:t>defined by </a:t>
            </a:r>
            <a:r>
              <a:rPr lang="en-US" b="0" dirty="0">
                <a:solidFill>
                  <a:srgbClr val="FF0000"/>
                </a:solidFill>
                <a:latin typeface="+mn-lt"/>
              </a:rPr>
              <a:t>SMI</a:t>
            </a:r>
            <a:r>
              <a:rPr lang="en-US" b="0" dirty="0">
                <a:latin typeface="+mn-lt"/>
              </a:rPr>
              <a:t>, and associate a type to each named object. </a:t>
            </a:r>
            <a:endParaRPr lang="en-US" b="0" dirty="0" smtClean="0">
              <a:latin typeface="+mn-lt"/>
            </a:endParaRPr>
          </a:p>
          <a:p>
            <a:pPr algn="just"/>
            <a:endParaRPr lang="en-US" b="0" dirty="0">
              <a:latin typeface="+mn-lt"/>
            </a:endParaRPr>
          </a:p>
          <a:p>
            <a:pPr algn="just"/>
            <a:endParaRPr lang="en-US" b="0" dirty="0">
              <a:latin typeface="+mn-lt"/>
            </a:endParaRPr>
          </a:p>
          <a:p>
            <a:pPr algn="just"/>
            <a:r>
              <a:rPr lang="en-US" b="0" dirty="0" smtClean="0">
                <a:latin typeface="+mn-lt"/>
              </a:rPr>
              <a:t>MIB creates a </a:t>
            </a:r>
            <a:r>
              <a:rPr lang="en-US" b="0" dirty="0">
                <a:latin typeface="+mn-lt"/>
              </a:rPr>
              <a:t>set of objects defined for each entity similar to a </a:t>
            </a:r>
            <a:r>
              <a:rPr lang="en-US" b="0" dirty="0" smtClean="0">
                <a:latin typeface="+mn-lt"/>
              </a:rPr>
              <a:t>database</a:t>
            </a:r>
            <a:endParaRPr lang="en-US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63815" y="606202"/>
            <a:ext cx="15376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</a:rPr>
              <a:t>Role of MIB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45864D-77BC-4A9B-AAC7-6C8DCAC3BC77}" type="slidenum">
              <a:rPr lang="en-US"/>
              <a:pPr/>
              <a:t>13</a:t>
            </a:fld>
            <a:endParaRPr lang="en-US"/>
          </a:p>
        </p:txBody>
      </p:sp>
      <p:sp>
        <p:nvSpPr>
          <p:cNvPr id="66765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765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765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765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765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765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765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7657" name="Line 9"/>
          <p:cNvSpPr>
            <a:spLocks noChangeShapeType="1"/>
          </p:cNvSpPr>
          <p:nvPr/>
        </p:nvSpPr>
        <p:spPr bwMode="auto">
          <a:xfrm>
            <a:off x="609600" y="178435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658" name="Line 10"/>
          <p:cNvSpPr>
            <a:spLocks noChangeShapeType="1"/>
          </p:cNvSpPr>
          <p:nvPr/>
        </p:nvSpPr>
        <p:spPr bwMode="auto">
          <a:xfrm>
            <a:off x="609600" y="40386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659" name="Rectangle 11"/>
          <p:cNvSpPr>
            <a:spLocks noChangeArrowheads="1"/>
          </p:cNvSpPr>
          <p:nvPr/>
        </p:nvSpPr>
        <p:spPr bwMode="auto">
          <a:xfrm>
            <a:off x="647700" y="1876425"/>
            <a:ext cx="8077200" cy="204152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Arial" panose="020B0604020202020204" pitchFamily="34" charset="0"/>
              </a:rPr>
              <a:t>MIB creates a collection of named objects, their types, and their</a:t>
            </a:r>
          </a:p>
          <a:p>
            <a:pPr algn="ctr"/>
            <a:r>
              <a:rPr lang="en-US" sz="3200" i="1">
                <a:solidFill>
                  <a:schemeClr val="bg1"/>
                </a:solidFill>
                <a:latin typeface="Arial" panose="020B0604020202020204" pitchFamily="34" charset="0"/>
              </a:rPr>
              <a:t>relationships to each other in an entity to be managed.</a:t>
            </a:r>
          </a:p>
        </p:txBody>
      </p:sp>
      <p:grpSp>
        <p:nvGrpSpPr>
          <p:cNvPr id="667660" name="Group 12"/>
          <p:cNvGrpSpPr>
            <a:grpSpLocks/>
          </p:cNvGrpSpPr>
          <p:nvPr/>
        </p:nvGrpSpPr>
        <p:grpSpPr bwMode="auto">
          <a:xfrm>
            <a:off x="609600" y="1141413"/>
            <a:ext cx="1143000" cy="566737"/>
            <a:chOff x="1200" y="1248"/>
            <a:chExt cx="720" cy="357"/>
          </a:xfrm>
        </p:grpSpPr>
        <p:pic>
          <p:nvPicPr>
            <p:cNvPr id="667661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7662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29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66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6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6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6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7" grpId="0" animBg="1"/>
      <p:bldP spid="667658" grpId="0" animBg="1"/>
      <p:bldP spid="66765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B4612-EF72-4C50-996B-D1A8D7E930A3}" type="slidenum">
              <a:rPr lang="en-US"/>
              <a:pPr/>
              <a:t>14</a:t>
            </a:fld>
            <a:endParaRPr lang="en-US"/>
          </a:p>
        </p:txBody>
      </p:sp>
      <p:sp>
        <p:nvSpPr>
          <p:cNvPr id="585731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3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5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6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7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3" name="Rectangle 2"/>
          <p:cNvSpPr/>
          <p:nvPr/>
        </p:nvSpPr>
        <p:spPr>
          <a:xfrm>
            <a:off x="1287699" y="600299"/>
            <a:ext cx="17338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An Analogy</a:t>
            </a:r>
          </a:p>
        </p:txBody>
      </p:sp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134" y="1600200"/>
            <a:ext cx="4191000" cy="2445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B4612-EF72-4C50-996B-D1A8D7E930A3}" type="slidenum">
              <a:rPr lang="en-US"/>
              <a:pPr/>
              <a:t>15</a:t>
            </a:fld>
            <a:endParaRPr lang="en-US"/>
          </a:p>
        </p:txBody>
      </p:sp>
      <p:sp>
        <p:nvSpPr>
          <p:cNvPr id="585730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7772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24.3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Comparing computer programming and network management</a:t>
            </a:r>
          </a:p>
        </p:txBody>
      </p:sp>
      <p:sp>
        <p:nvSpPr>
          <p:cNvPr id="585731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3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5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6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7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352805" y="1172973"/>
            <a:ext cx="83026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Before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we write a program, the syntax of the language </a:t>
            </a: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must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be predefined</a:t>
            </a: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.</a:t>
            </a:r>
          </a:p>
          <a:p>
            <a:pPr algn="just"/>
            <a:endParaRPr lang="en-US" sz="1600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sz="1600" b="0" dirty="0">
                <a:solidFill>
                  <a:srgbClr val="000000"/>
                </a:solidFill>
                <a:latin typeface="+mn-lt"/>
              </a:rPr>
              <a:t>The language also defines the structure of variables (simple, </a:t>
            </a: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structured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and so on) and how the variables must be named. </a:t>
            </a:r>
            <a:endParaRPr lang="en-US" sz="1600" b="0" dirty="0" smtClean="0">
              <a:solidFill>
                <a:srgbClr val="000000"/>
              </a:solidFill>
              <a:latin typeface="+mn-lt"/>
            </a:endParaRPr>
          </a:p>
          <a:p>
            <a:pPr algn="just"/>
            <a:endParaRPr lang="en-US" sz="1600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language also defines the type of data to be used (integer, float, </a:t>
            </a: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char, etc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.). </a:t>
            </a:r>
            <a:endParaRPr lang="en-US" sz="1600" b="0" dirty="0" smtClean="0">
              <a:solidFill>
                <a:srgbClr val="000000"/>
              </a:solidFill>
              <a:latin typeface="+mn-lt"/>
            </a:endParaRPr>
          </a:p>
          <a:p>
            <a:pPr algn="just"/>
            <a:endParaRPr lang="en-US" sz="1600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sz="1600" b="0" dirty="0" smtClean="0">
                <a:solidFill>
                  <a:srgbClr val="FF0000"/>
                </a:solidFill>
                <a:latin typeface="+mn-lt"/>
              </a:rPr>
              <a:t>In </a:t>
            </a:r>
            <a:r>
              <a:rPr lang="en-US" sz="1600" b="0" dirty="0">
                <a:solidFill>
                  <a:srgbClr val="FF0000"/>
                </a:solidFill>
                <a:latin typeface="+mn-lt"/>
              </a:rPr>
              <a:t>programming the rules are defined by the syntax of the language. </a:t>
            </a:r>
            <a:endParaRPr lang="en-US" sz="1600" b="0" dirty="0" smtClean="0">
              <a:solidFill>
                <a:srgbClr val="FF0000"/>
              </a:solidFill>
              <a:latin typeface="+mn-lt"/>
            </a:endParaRPr>
          </a:p>
          <a:p>
            <a:pPr algn="just"/>
            <a:endParaRPr lang="en-US" sz="1600" b="0" dirty="0">
              <a:solidFill>
                <a:srgbClr val="FF0000"/>
              </a:solidFill>
              <a:latin typeface="+mn-lt"/>
            </a:endParaRPr>
          </a:p>
          <a:p>
            <a:pPr algn="just"/>
            <a:r>
              <a:rPr lang="en-US" sz="1600" b="0" dirty="0" smtClean="0">
                <a:solidFill>
                  <a:srgbClr val="FF0000"/>
                </a:solidFill>
                <a:latin typeface="+mn-lt"/>
              </a:rPr>
              <a:t>In network management </a:t>
            </a:r>
            <a:r>
              <a:rPr lang="en-US" sz="1600" b="0" dirty="0">
                <a:solidFill>
                  <a:srgbClr val="FF0000"/>
                </a:solidFill>
                <a:latin typeface="+mn-lt"/>
              </a:rPr>
              <a:t>the rules are defined by SMI.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22790" y="609909"/>
            <a:ext cx="17556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+mn-lt"/>
              </a:rPr>
              <a:t>Syntax: SMI</a:t>
            </a:r>
          </a:p>
        </p:txBody>
      </p:sp>
    </p:spTree>
    <p:extLst>
      <p:ext uri="{BB962C8B-B14F-4D97-AF65-F5344CB8AC3E}">
        <p14:creationId xmlns:p14="http://schemas.microsoft.com/office/powerpoint/2010/main" val="29043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B4612-EF72-4C50-996B-D1A8D7E930A3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85730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7772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24.3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Comparing computer programming and network management</a:t>
            </a:r>
          </a:p>
        </p:txBody>
      </p:sp>
      <p:sp>
        <p:nvSpPr>
          <p:cNvPr id="585731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3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5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6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7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287657" y="1166689"/>
            <a:ext cx="83026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 smtClean="0"/>
              <a:t>computer </a:t>
            </a:r>
            <a:r>
              <a:rPr lang="en-US" sz="1600" b="0" dirty="0"/>
              <a:t>languages require that objects be declared and defined in each </a:t>
            </a:r>
            <a:r>
              <a:rPr lang="en-US" sz="1600" b="0" dirty="0" smtClean="0"/>
              <a:t>specific program</a:t>
            </a:r>
            <a:r>
              <a:rPr lang="en-US" sz="1600" b="0" dirty="0"/>
              <a:t>. </a:t>
            </a:r>
          </a:p>
          <a:p>
            <a:pPr algn="just"/>
            <a:r>
              <a:rPr lang="en-US" sz="1600" b="0" dirty="0" smtClean="0"/>
              <a:t>Declaration </a:t>
            </a:r>
            <a:r>
              <a:rPr lang="en-US" sz="1600" b="0" dirty="0"/>
              <a:t>and definition creates objects using predefined type and </a:t>
            </a:r>
            <a:r>
              <a:rPr lang="en-US" sz="1600" b="0" dirty="0" smtClean="0"/>
              <a:t>allocates memory </a:t>
            </a:r>
            <a:r>
              <a:rPr lang="en-US" sz="1600" b="0" dirty="0"/>
              <a:t>location for them. </a:t>
            </a:r>
            <a:endParaRPr lang="en-US" sz="1600" b="0" dirty="0" smtClean="0"/>
          </a:p>
        </p:txBody>
      </p:sp>
      <p:sp>
        <p:nvSpPr>
          <p:cNvPr id="3" name="Rectangle 2"/>
          <p:cNvSpPr/>
          <p:nvPr/>
        </p:nvSpPr>
        <p:spPr>
          <a:xfrm>
            <a:off x="1322790" y="609909"/>
            <a:ext cx="5179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Object Declaration and Definition: MIB</a:t>
            </a:r>
            <a:endParaRPr lang="en-US" sz="20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250510"/>
            <a:ext cx="1772565" cy="6759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7599" y="2974400"/>
            <a:ext cx="81651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>
                <a:solidFill>
                  <a:srgbClr val="FF0000"/>
                </a:solidFill>
                <a:latin typeface="+mn-lt"/>
              </a:rPr>
              <a:t>MIB does this task in network management</a:t>
            </a:r>
            <a:r>
              <a:rPr lang="en-US" sz="1600" b="0" dirty="0">
                <a:latin typeface="+mn-lt"/>
              </a:rPr>
              <a:t>. </a:t>
            </a:r>
            <a:endParaRPr lang="en-US" sz="1600" b="0" dirty="0" smtClean="0">
              <a:latin typeface="+mn-lt"/>
            </a:endParaRPr>
          </a:p>
          <a:p>
            <a:pPr algn="just"/>
            <a:r>
              <a:rPr lang="en-US" sz="1600" b="0" dirty="0" smtClean="0">
                <a:solidFill>
                  <a:srgbClr val="FF0000"/>
                </a:solidFill>
                <a:latin typeface="+mn-lt"/>
              </a:rPr>
              <a:t>MIB </a:t>
            </a:r>
            <a:r>
              <a:rPr lang="en-US" sz="1600" b="0" dirty="0">
                <a:solidFill>
                  <a:srgbClr val="FF0000"/>
                </a:solidFill>
                <a:latin typeface="+mn-lt"/>
              </a:rPr>
              <a:t>names each object and defines </a:t>
            </a:r>
            <a:r>
              <a:rPr lang="en-US" sz="1600" b="0" dirty="0" smtClean="0">
                <a:solidFill>
                  <a:srgbClr val="FF0000"/>
                </a:solidFill>
                <a:latin typeface="+mn-lt"/>
              </a:rPr>
              <a:t>the type </a:t>
            </a:r>
            <a:r>
              <a:rPr lang="en-US" sz="1600" b="0" dirty="0">
                <a:solidFill>
                  <a:srgbClr val="FF0000"/>
                </a:solidFill>
                <a:latin typeface="+mn-lt"/>
              </a:rPr>
              <a:t>of the objects. </a:t>
            </a:r>
            <a:endParaRPr lang="en-US" sz="1600" b="0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1735" y="3707845"/>
            <a:ext cx="31886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Program Coding: SNMP</a:t>
            </a:r>
            <a:endParaRPr lang="en-US" sz="2000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8862" y="4104363"/>
            <a:ext cx="83026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dirty="0"/>
              <a:t>After declaration in programming, the program needs to write statements to store </a:t>
            </a:r>
            <a:r>
              <a:rPr lang="en-US" b="0" dirty="0" smtClean="0"/>
              <a:t>values in </a:t>
            </a:r>
            <a:r>
              <a:rPr lang="en-US" b="0" dirty="0"/>
              <a:t>the variables and change them if needed.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SNMP </a:t>
            </a:r>
            <a:r>
              <a:rPr lang="en-US" b="0" dirty="0"/>
              <a:t>does this task in network management</a:t>
            </a:r>
            <a:r>
              <a:rPr lang="en-US" b="0" dirty="0" smtClean="0"/>
              <a:t>.</a:t>
            </a:r>
          </a:p>
          <a:p>
            <a:pPr algn="just"/>
            <a:endParaRPr lang="en-US" b="0" dirty="0"/>
          </a:p>
          <a:p>
            <a:pPr algn="just"/>
            <a:r>
              <a:rPr lang="en-US" b="0" dirty="0"/>
              <a:t>SNMP stores, changes, and interprets the values of objects already </a:t>
            </a:r>
            <a:r>
              <a:rPr lang="en-US" b="0" dirty="0" smtClean="0"/>
              <a:t>declared by </a:t>
            </a:r>
            <a:r>
              <a:rPr lang="en-US" b="0" dirty="0"/>
              <a:t>MIB according to the rules defined by SMI.</a:t>
            </a:r>
          </a:p>
        </p:txBody>
      </p:sp>
    </p:spTree>
    <p:extLst>
      <p:ext uri="{BB962C8B-B14F-4D97-AF65-F5344CB8AC3E}">
        <p14:creationId xmlns:p14="http://schemas.microsoft.com/office/powerpoint/2010/main" val="91069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60EF63-411A-4C93-9837-202DA13ADBE3}" type="slidenum">
              <a:rPr lang="en-US"/>
              <a:pPr/>
              <a:t>17</a:t>
            </a:fld>
            <a:endParaRPr lang="en-US"/>
          </a:p>
        </p:txBody>
      </p:sp>
      <p:sp>
        <p:nvSpPr>
          <p:cNvPr id="587778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24.4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Management overview</a:t>
            </a:r>
          </a:p>
        </p:txBody>
      </p:sp>
      <p:sp>
        <p:nvSpPr>
          <p:cNvPr id="587779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7781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7782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7783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7784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7785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pic>
        <p:nvPicPr>
          <p:cNvPr id="58778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8199438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7790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481263"/>
            <a:ext cx="182563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779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352800"/>
            <a:ext cx="658813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7792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765550"/>
            <a:ext cx="639763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7793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3886200"/>
            <a:ext cx="3263900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7795" name="Picture 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950" y="4479925"/>
            <a:ext cx="324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7796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566988"/>
            <a:ext cx="182563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322790" y="609909"/>
            <a:ext cx="18149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An Overview</a:t>
            </a:r>
            <a:endParaRPr lang="en-US" sz="2000" dirty="0"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18946" y="1069975"/>
            <a:ext cx="83962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/>
              <a:t>simple scenario </a:t>
            </a:r>
            <a:r>
              <a:rPr lang="en-US" sz="1600" b="0" dirty="0" smtClean="0"/>
              <a:t>: how </a:t>
            </a:r>
            <a:r>
              <a:rPr lang="en-US" sz="1600" b="0" dirty="0"/>
              <a:t>each of these </a:t>
            </a:r>
            <a:r>
              <a:rPr lang="en-US" sz="1600" b="0" dirty="0" smtClean="0"/>
              <a:t>components is </a:t>
            </a:r>
            <a:r>
              <a:rPr lang="en-US" sz="1600" b="0" dirty="0"/>
              <a:t>involved </a:t>
            </a:r>
          </a:p>
          <a:p>
            <a:pPr algn="just"/>
            <a:r>
              <a:rPr lang="en-US" sz="1600" b="0" dirty="0" smtClean="0"/>
              <a:t>A </a:t>
            </a:r>
            <a:r>
              <a:rPr lang="en-US" sz="1600" b="0" dirty="0"/>
              <a:t>manager station (SNMP client) wants to send a message to </a:t>
            </a:r>
            <a:r>
              <a:rPr lang="en-US" sz="1600" b="0" dirty="0" smtClean="0"/>
              <a:t>an agent </a:t>
            </a:r>
            <a:r>
              <a:rPr lang="en-US" sz="1600" b="0" dirty="0"/>
              <a:t>station (SNMP server) to find the number of UDP user datagrams received by </a:t>
            </a:r>
            <a:r>
              <a:rPr lang="en-US" sz="1600" b="0" dirty="0" smtClean="0"/>
              <a:t>the agent</a:t>
            </a:r>
            <a:r>
              <a:rPr lang="en-US" sz="1600" b="0" dirty="0"/>
              <a:t>. </a:t>
            </a:r>
            <a:endParaRPr lang="en-US" sz="16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58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58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58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58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000"/>
                                        <p:tgtEl>
                                          <p:spTgt spid="58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000"/>
                                        <p:tgtEl>
                                          <p:spTgt spid="58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5A7E84-5840-4B66-A74B-EE2D55BE69BD}" type="slidenum">
              <a:rPr lang="en-US"/>
              <a:pPr/>
              <a:t>18</a:t>
            </a:fld>
            <a:endParaRPr lang="en-US"/>
          </a:p>
        </p:txBody>
      </p:sp>
      <p:sp>
        <p:nvSpPr>
          <p:cNvPr id="669698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69699" name="Text Box 3"/>
          <p:cNvSpPr txBox="1">
            <a:spLocks noChangeArrowheads="1"/>
          </p:cNvSpPr>
          <p:nvPr/>
        </p:nvSpPr>
        <p:spPr bwMode="auto">
          <a:xfrm>
            <a:off x="228600" y="355600"/>
            <a:ext cx="2124075" cy="6508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Times" panose="02020603050405020304" pitchFamily="18" charset="0"/>
              </a:rPr>
              <a:t>24-3  SMI</a:t>
            </a:r>
          </a:p>
        </p:txBody>
      </p:sp>
      <p:sp>
        <p:nvSpPr>
          <p:cNvPr id="669700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69701" name="Rectangle 5"/>
          <p:cNvSpPr>
            <a:spLocks noChangeArrowheads="1"/>
          </p:cNvSpPr>
          <p:nvPr/>
        </p:nvSpPr>
        <p:spPr bwMode="auto">
          <a:xfrm>
            <a:off x="381000" y="1524000"/>
            <a:ext cx="85344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b="0" dirty="0">
                <a:latin typeface="+mn-lt"/>
              </a:rPr>
              <a:t>The Structure of Management Information is a component for network management. Its functions are</a:t>
            </a:r>
            <a:r>
              <a:rPr lang="en-US" b="0" dirty="0" smtClean="0">
                <a:latin typeface="+mn-lt"/>
              </a:rPr>
              <a:t>:</a:t>
            </a:r>
          </a:p>
          <a:p>
            <a:pPr marL="342900" indent="-342900" algn="just">
              <a:buFont typeface="+mj-lt"/>
              <a:buAutoNum type="arabicPeriod"/>
            </a:pPr>
            <a:endParaRPr lang="en-US" b="0" dirty="0">
              <a:latin typeface="+mn-lt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b="0" dirty="0" smtClean="0">
                <a:latin typeface="+mn-lt"/>
              </a:rPr>
              <a:t>To </a:t>
            </a:r>
            <a:r>
              <a:rPr lang="en-US" b="0" dirty="0">
                <a:latin typeface="+mn-lt"/>
              </a:rPr>
              <a:t>name objects.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dirty="0" smtClean="0">
                <a:latin typeface="+mn-lt"/>
              </a:rPr>
              <a:t>To </a:t>
            </a:r>
            <a:r>
              <a:rPr lang="en-US" b="0" dirty="0">
                <a:latin typeface="+mn-lt"/>
              </a:rPr>
              <a:t>define the type of data that can be stored in an  object.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dirty="0" smtClean="0">
                <a:latin typeface="+mn-lt"/>
              </a:rPr>
              <a:t>To show </a:t>
            </a:r>
            <a:r>
              <a:rPr lang="en-US" b="0" dirty="0">
                <a:latin typeface="+mn-lt"/>
              </a:rPr>
              <a:t>how to encode data for </a:t>
            </a:r>
            <a:r>
              <a:rPr lang="en-US" b="0" dirty="0" smtClean="0">
                <a:latin typeface="+mn-lt"/>
              </a:rPr>
              <a:t>transmission</a:t>
            </a:r>
            <a:r>
              <a:rPr lang="en-US" b="0" dirty="0">
                <a:latin typeface="+mn-lt"/>
              </a:rPr>
              <a:t> </a:t>
            </a:r>
            <a:r>
              <a:rPr lang="en-US" b="0" dirty="0" smtClean="0">
                <a:latin typeface="+mn-lt"/>
              </a:rPr>
              <a:t>over </a:t>
            </a:r>
            <a:r>
              <a:rPr lang="en-US" b="0" dirty="0">
                <a:latin typeface="+mn-lt"/>
              </a:rPr>
              <a:t>the network</a:t>
            </a:r>
            <a:r>
              <a:rPr lang="en-US" b="0" dirty="0" smtClean="0">
                <a:latin typeface="+mn-lt"/>
              </a:rPr>
              <a:t>.</a:t>
            </a:r>
          </a:p>
          <a:p>
            <a:pPr algn="just"/>
            <a:endParaRPr lang="en-US" b="0" dirty="0">
              <a:latin typeface="+mn-lt"/>
            </a:endParaRPr>
          </a:p>
          <a:p>
            <a:pPr algn="just"/>
            <a:r>
              <a:rPr lang="en-US" b="0" dirty="0" smtClean="0">
                <a:latin typeface="+mn-lt"/>
              </a:rPr>
              <a:t>It </a:t>
            </a:r>
            <a:r>
              <a:rPr lang="en-US" b="0" dirty="0">
                <a:latin typeface="+mn-lt"/>
              </a:rPr>
              <a:t>emphasizes </a:t>
            </a:r>
            <a:r>
              <a:rPr lang="en-US" b="0" dirty="0" smtClean="0">
                <a:latin typeface="+mn-lt"/>
              </a:rPr>
              <a:t>3 </a:t>
            </a:r>
            <a:r>
              <a:rPr lang="en-US" b="0" dirty="0">
                <a:latin typeface="+mn-lt"/>
              </a:rPr>
              <a:t>attributes to handle an object: </a:t>
            </a:r>
            <a:r>
              <a:rPr lang="en-US" b="0" dirty="0">
                <a:solidFill>
                  <a:srgbClr val="FF0000"/>
                </a:solidFill>
                <a:latin typeface="+mn-lt"/>
              </a:rPr>
              <a:t>name, data type, and encoding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1A9455-8E4C-4F91-A78D-2E358B7C4C8D}" type="slidenum">
              <a:rPr lang="en-US"/>
              <a:pPr/>
              <a:t>19</a:t>
            </a:fld>
            <a:endParaRPr lang="en-US"/>
          </a:p>
        </p:txBody>
      </p:sp>
      <p:sp>
        <p:nvSpPr>
          <p:cNvPr id="626690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24.5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Object identifier</a:t>
            </a:r>
          </a:p>
        </p:txBody>
      </p:sp>
      <p:sp>
        <p:nvSpPr>
          <p:cNvPr id="626691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6692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6693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6694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6695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6696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6697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307638" y="1205865"/>
            <a:ext cx="863951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SMI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requires that each managed object (such as a router, a variable in a router, a </a:t>
            </a: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value, etc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.) have a unique name. </a:t>
            </a:r>
            <a:endParaRPr lang="en-US" sz="1600" b="0" dirty="0" smtClean="0">
              <a:solidFill>
                <a:srgbClr val="000000"/>
              </a:solidFill>
              <a:latin typeface="+mn-lt"/>
            </a:endParaRPr>
          </a:p>
          <a:p>
            <a:pPr algn="just"/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To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name objects globally, SMI uses an 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object </a:t>
            </a: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identifier, </a:t>
            </a: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which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is a hierarchical identifier based on a tree </a:t>
            </a: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structure.</a:t>
            </a:r>
            <a:endParaRPr lang="en-US" sz="16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67382" y="608508"/>
            <a:ext cx="9332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+mn-lt"/>
              </a:rPr>
              <a:t>Name</a:t>
            </a:r>
          </a:p>
        </p:txBody>
      </p:sp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92" y="2860314"/>
            <a:ext cx="5500559" cy="3332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01205" y="2896563"/>
            <a:ext cx="25806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</a:rPr>
              <a:t>Figure 24.5 </a:t>
            </a:r>
            <a:r>
              <a:rPr lang="en-US" sz="1600" b="0" dirty="0">
                <a:latin typeface="Times New Roman" panose="02020603050405020304" pitchFamily="18" charset="0"/>
              </a:rPr>
              <a:t>Object identifier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949A1C-3C72-4FAC-B4C2-D22F4ECB36B1}" type="slidenum">
              <a:rPr lang="en-US"/>
              <a:pPr/>
              <a:t>2</a:t>
            </a:fld>
            <a:endParaRPr lang="en-US"/>
          </a:p>
        </p:txBody>
      </p:sp>
      <p:sp>
        <p:nvSpPr>
          <p:cNvPr id="653314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53315" name="Text Box 3"/>
          <p:cNvSpPr txBox="1">
            <a:spLocks noChangeArrowheads="1"/>
          </p:cNvSpPr>
          <p:nvPr/>
        </p:nvSpPr>
        <p:spPr bwMode="auto">
          <a:xfrm>
            <a:off x="228600" y="355600"/>
            <a:ext cx="3495675" cy="6508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Times" panose="02020603050405020304" pitchFamily="18" charset="0"/>
              </a:rPr>
              <a:t>24-1  CONCEPT</a:t>
            </a:r>
          </a:p>
        </p:txBody>
      </p:sp>
      <p:sp>
        <p:nvSpPr>
          <p:cNvPr id="653316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228600" y="1524000"/>
            <a:ext cx="86868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2000" b="0" dirty="0" smtClean="0">
                <a:latin typeface="+mn-lt"/>
              </a:rPr>
              <a:t>It provides a set of fundamental operations for monitoring and maintaining an internet.</a:t>
            </a:r>
          </a:p>
          <a:p>
            <a:pPr algn="just"/>
            <a:endParaRPr lang="en-US" sz="2000" b="0" dirty="0" smtClean="0">
              <a:latin typeface="+mn-lt"/>
            </a:endParaRPr>
          </a:p>
          <a:p>
            <a:pPr algn="just"/>
            <a:r>
              <a:rPr lang="en-US" sz="2000" b="0" dirty="0" smtClean="0">
                <a:latin typeface="+mn-lt"/>
              </a:rPr>
              <a:t>SNMP </a:t>
            </a:r>
            <a:r>
              <a:rPr lang="en-US" sz="2000" b="0" dirty="0">
                <a:latin typeface="+mn-lt"/>
              </a:rPr>
              <a:t>uses the concept of manager and agent. </a:t>
            </a:r>
            <a:endParaRPr lang="en-US" sz="2000" b="0" dirty="0" smtClean="0">
              <a:latin typeface="+mn-lt"/>
            </a:endParaRPr>
          </a:p>
          <a:p>
            <a:pPr algn="just"/>
            <a:endParaRPr lang="en-US" sz="2000" b="0" dirty="0" smtClean="0">
              <a:latin typeface="+mn-lt"/>
            </a:endParaRPr>
          </a:p>
          <a:p>
            <a:pPr algn="just"/>
            <a:r>
              <a:rPr lang="en-US" sz="2000" b="0" dirty="0" smtClean="0">
                <a:latin typeface="+mn-lt"/>
              </a:rPr>
              <a:t>Manager</a:t>
            </a:r>
            <a:r>
              <a:rPr lang="en-US" sz="2000" b="0" dirty="0">
                <a:latin typeface="+mn-lt"/>
              </a:rPr>
              <a:t>, usually a host, controls and monitors a set of agents, usually routers or </a:t>
            </a:r>
            <a:r>
              <a:rPr lang="en-US" sz="2000" b="0" dirty="0" smtClean="0">
                <a:latin typeface="+mn-lt"/>
              </a:rPr>
              <a:t>servers.</a:t>
            </a:r>
            <a:endParaRPr lang="en-US" sz="2000" b="0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392009"/>
            <a:ext cx="3924980" cy="1714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1A9455-8E4C-4F91-A78D-2E358B7C4C8D}" type="slidenum">
              <a:rPr lang="en-US"/>
              <a:pPr/>
              <a:t>20</a:t>
            </a:fld>
            <a:endParaRPr lang="en-US"/>
          </a:p>
        </p:txBody>
      </p:sp>
      <p:sp>
        <p:nvSpPr>
          <p:cNvPr id="626690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24.5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Object identifier</a:t>
            </a:r>
          </a:p>
        </p:txBody>
      </p:sp>
      <p:sp>
        <p:nvSpPr>
          <p:cNvPr id="626691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6692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6693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6694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6695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6696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6697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228600" y="1164173"/>
            <a:ext cx="8610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/>
              <a:t>The tree structure starts with an unnamed root. </a:t>
            </a:r>
            <a:endParaRPr lang="en-US" sz="1600" b="0" dirty="0" smtClean="0"/>
          </a:p>
          <a:p>
            <a:pPr algn="just"/>
            <a:endParaRPr lang="en-US" sz="1600" b="0" dirty="0"/>
          </a:p>
          <a:p>
            <a:pPr algn="just"/>
            <a:r>
              <a:rPr lang="en-US" sz="1600" b="0" dirty="0" smtClean="0"/>
              <a:t>Each </a:t>
            </a:r>
            <a:r>
              <a:rPr lang="en-US" sz="1600" b="0" dirty="0"/>
              <a:t>object can be defined using </a:t>
            </a:r>
            <a:r>
              <a:rPr lang="en-US" sz="1600" b="0" dirty="0" smtClean="0"/>
              <a:t>a sequence </a:t>
            </a:r>
            <a:r>
              <a:rPr lang="en-US" sz="1600" b="0" dirty="0"/>
              <a:t>of integers separated by dots. </a:t>
            </a:r>
            <a:endParaRPr lang="en-US" sz="1600" b="0" dirty="0" smtClean="0"/>
          </a:p>
          <a:p>
            <a:pPr algn="just"/>
            <a:endParaRPr lang="en-US" sz="1600" b="0" dirty="0"/>
          </a:p>
          <a:p>
            <a:pPr algn="just"/>
            <a:r>
              <a:rPr lang="en-US" sz="1600" b="0" dirty="0" smtClean="0"/>
              <a:t>The </a:t>
            </a:r>
            <a:r>
              <a:rPr lang="en-US" sz="1600" b="0" dirty="0"/>
              <a:t>tree structure can also define an </a:t>
            </a:r>
            <a:r>
              <a:rPr lang="en-US" sz="1600" b="0" dirty="0" smtClean="0"/>
              <a:t>object using </a:t>
            </a:r>
            <a:r>
              <a:rPr lang="en-US" sz="1600" b="0" dirty="0"/>
              <a:t>a sequence of textual names separated by dots. </a:t>
            </a:r>
            <a:endParaRPr lang="en-US" sz="1600" b="0" dirty="0" smtClean="0"/>
          </a:p>
          <a:p>
            <a:pPr algn="just"/>
            <a:endParaRPr lang="en-US" sz="1600" b="0" dirty="0">
              <a:solidFill>
                <a:srgbClr val="FF0000"/>
              </a:solidFill>
            </a:endParaRPr>
          </a:p>
          <a:p>
            <a:pPr algn="just"/>
            <a:r>
              <a:rPr lang="en-US" sz="1600" b="0" dirty="0" smtClean="0">
                <a:solidFill>
                  <a:srgbClr val="FF0000"/>
                </a:solidFill>
              </a:rPr>
              <a:t>The </a:t>
            </a:r>
            <a:r>
              <a:rPr lang="en-US" sz="1600" b="0" dirty="0">
                <a:solidFill>
                  <a:srgbClr val="FF0000"/>
                </a:solidFill>
              </a:rPr>
              <a:t>integer-dot representation </a:t>
            </a:r>
            <a:r>
              <a:rPr lang="en-US" sz="1600" b="0" dirty="0" smtClean="0">
                <a:solidFill>
                  <a:srgbClr val="FF0000"/>
                </a:solidFill>
              </a:rPr>
              <a:t>is used </a:t>
            </a:r>
            <a:r>
              <a:rPr lang="en-US" sz="1600" b="0" dirty="0">
                <a:solidFill>
                  <a:srgbClr val="FF0000"/>
                </a:solidFill>
              </a:rPr>
              <a:t>in SNMP. The name-dot notation is used by people. </a:t>
            </a:r>
            <a:endParaRPr lang="en-US" sz="1600" b="0" dirty="0" smtClean="0">
              <a:solidFill>
                <a:srgbClr val="FF0000"/>
              </a:solidFill>
            </a:endParaRPr>
          </a:p>
          <a:p>
            <a:pPr algn="just"/>
            <a:endParaRPr lang="en-US" sz="1600" b="0" dirty="0"/>
          </a:p>
          <a:p>
            <a:pPr algn="just"/>
            <a:r>
              <a:rPr lang="en-US" sz="1600" b="0" dirty="0" smtClean="0"/>
              <a:t>Following shows </a:t>
            </a:r>
            <a:r>
              <a:rPr lang="en-US" sz="1600" b="0" dirty="0"/>
              <a:t>the same object in two different notations:</a:t>
            </a:r>
            <a:endParaRPr lang="en-US" sz="16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67382" y="608508"/>
            <a:ext cx="19672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n-lt"/>
              </a:rPr>
              <a:t>Name (</a:t>
            </a:r>
            <a:r>
              <a:rPr lang="en-US" sz="2000" dirty="0" err="1" smtClean="0">
                <a:latin typeface="+mn-lt"/>
              </a:rPr>
              <a:t>contd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611" y="3969297"/>
            <a:ext cx="6098396" cy="55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4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9C5970-EB55-4E90-BC28-642CBD3B3EBF}" type="slidenum">
              <a:rPr lang="en-US"/>
              <a:pPr/>
              <a:t>21</a:t>
            </a:fld>
            <a:endParaRPr lang="en-US"/>
          </a:p>
        </p:txBody>
      </p:sp>
      <p:sp>
        <p:nvSpPr>
          <p:cNvPr id="67584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7584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7584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7584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7584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7584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7584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75849" name="Line 9"/>
          <p:cNvSpPr>
            <a:spLocks noChangeShapeType="1"/>
          </p:cNvSpPr>
          <p:nvPr/>
        </p:nvSpPr>
        <p:spPr bwMode="auto">
          <a:xfrm>
            <a:off x="609600" y="300355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850" name="Line 10"/>
          <p:cNvSpPr>
            <a:spLocks noChangeShapeType="1"/>
          </p:cNvSpPr>
          <p:nvPr/>
        </p:nvSpPr>
        <p:spPr bwMode="auto">
          <a:xfrm>
            <a:off x="609600" y="52578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851" name="Rectangle 11"/>
          <p:cNvSpPr>
            <a:spLocks noChangeArrowheads="1"/>
          </p:cNvSpPr>
          <p:nvPr/>
        </p:nvSpPr>
        <p:spPr bwMode="auto">
          <a:xfrm>
            <a:off x="647700" y="3095625"/>
            <a:ext cx="8077200" cy="204152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i="1" dirty="0">
                <a:solidFill>
                  <a:schemeClr val="bg1"/>
                </a:solidFill>
                <a:latin typeface="Arial" panose="020B0604020202020204" pitchFamily="34" charset="0"/>
              </a:rPr>
              <a:t>All objects managed by SNMP are given an object identifier.</a:t>
            </a:r>
          </a:p>
          <a:p>
            <a:pPr algn="ctr"/>
            <a:r>
              <a:rPr lang="en-US" sz="3200" i="1" dirty="0">
                <a:solidFill>
                  <a:schemeClr val="bg1"/>
                </a:solidFill>
                <a:latin typeface="Arial" panose="020B0604020202020204" pitchFamily="34" charset="0"/>
              </a:rPr>
              <a:t>The object identifier always starts with 1.3.6.1.2.1.</a:t>
            </a:r>
          </a:p>
        </p:txBody>
      </p:sp>
      <p:sp>
        <p:nvSpPr>
          <p:cNvPr id="2" name="Rectangle 1"/>
          <p:cNvSpPr/>
          <p:nvPr/>
        </p:nvSpPr>
        <p:spPr>
          <a:xfrm>
            <a:off x="442913" y="1068745"/>
            <a:ext cx="83200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latin typeface="+mn-lt"/>
              </a:rPr>
              <a:t>The objects that are used in SNMP are located under the </a:t>
            </a:r>
            <a:r>
              <a:rPr lang="en-US" sz="1600" b="0" i="1" dirty="0">
                <a:latin typeface="+mn-lt"/>
              </a:rPr>
              <a:t>mib-2 </a:t>
            </a:r>
            <a:r>
              <a:rPr lang="en-US" sz="1600" b="0" dirty="0">
                <a:latin typeface="+mn-lt"/>
              </a:rPr>
              <a:t>object, </a:t>
            </a:r>
            <a:r>
              <a:rPr lang="en-US" sz="1600" b="0" dirty="0" smtClean="0">
                <a:latin typeface="+mn-lt"/>
              </a:rPr>
              <a:t>so their identifiers </a:t>
            </a:r>
            <a:r>
              <a:rPr lang="en-US" sz="1600" b="0" dirty="0">
                <a:latin typeface="+mn-lt"/>
              </a:rPr>
              <a:t>always start with 1.3.6.1.2.1.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"/>
                                        <p:tgtEl>
                                          <p:spTgt spid="67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"/>
                                        <p:tgtEl>
                                          <p:spTgt spid="67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"/>
                                        <p:tgtEl>
                                          <p:spTgt spid="67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49" grpId="0" animBg="1"/>
      <p:bldP spid="675850" grpId="0" animBg="1"/>
      <p:bldP spid="67585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9C5970-EB55-4E90-BC28-642CBD3B3EBF}" type="slidenum">
              <a:rPr lang="en-US"/>
              <a:pPr/>
              <a:t>22</a:t>
            </a:fld>
            <a:endParaRPr lang="en-US"/>
          </a:p>
        </p:txBody>
      </p:sp>
      <p:sp>
        <p:nvSpPr>
          <p:cNvPr id="67584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7584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7584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7584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7584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7584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7584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442913" y="1301750"/>
            <a:ext cx="83200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dirty="0" smtClean="0"/>
              <a:t>The </a:t>
            </a:r>
            <a:r>
              <a:rPr lang="en-US" b="0" dirty="0"/>
              <a:t>second attribute of an object is the type of data stored in it. </a:t>
            </a:r>
            <a:endParaRPr lang="en-US" b="0" dirty="0" smtClean="0"/>
          </a:p>
          <a:p>
            <a:pPr algn="just"/>
            <a:endParaRPr lang="en-US" b="0" u="sng" dirty="0"/>
          </a:p>
          <a:p>
            <a:pPr algn="just"/>
            <a:endParaRPr lang="en-US" b="0" dirty="0"/>
          </a:p>
          <a:p>
            <a:pPr algn="just"/>
            <a:r>
              <a:rPr lang="en-US" b="0" dirty="0" smtClean="0">
                <a:solidFill>
                  <a:srgbClr val="FF0000"/>
                </a:solidFill>
              </a:rPr>
              <a:t>SMI </a:t>
            </a:r>
            <a:r>
              <a:rPr lang="en-US" b="0" dirty="0">
                <a:solidFill>
                  <a:srgbClr val="FF0000"/>
                </a:solidFill>
              </a:rPr>
              <a:t>has two broad categories of data type: </a:t>
            </a:r>
            <a:r>
              <a:rPr lang="en-US" b="0" i="1" dirty="0">
                <a:solidFill>
                  <a:srgbClr val="FF0000"/>
                </a:solidFill>
              </a:rPr>
              <a:t>simple </a:t>
            </a:r>
            <a:r>
              <a:rPr lang="en-US" b="0" dirty="0">
                <a:solidFill>
                  <a:srgbClr val="FF0000"/>
                </a:solidFill>
              </a:rPr>
              <a:t>and </a:t>
            </a:r>
            <a:r>
              <a:rPr lang="en-US" b="0" i="1" dirty="0">
                <a:solidFill>
                  <a:srgbClr val="FF0000"/>
                </a:solidFill>
              </a:rPr>
              <a:t>structured. </a:t>
            </a:r>
            <a:endParaRPr lang="en-US" b="0" i="1" dirty="0" smtClean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62122" y="583554"/>
            <a:ext cx="803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415045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9C5970-EB55-4E90-BC28-642CBD3B3EBF}" type="slidenum">
              <a:rPr lang="en-US"/>
              <a:pPr/>
              <a:t>23</a:t>
            </a:fld>
            <a:endParaRPr lang="en-US"/>
          </a:p>
        </p:txBody>
      </p:sp>
      <p:sp>
        <p:nvSpPr>
          <p:cNvPr id="67584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7584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7584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7584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7584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7584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7584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323093" y="1125538"/>
            <a:ext cx="83200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/>
              <a:t>The </a:t>
            </a:r>
            <a:r>
              <a:rPr lang="en-US" sz="1600" dirty="0"/>
              <a:t>simple data types </a:t>
            </a:r>
            <a:r>
              <a:rPr lang="en-US" sz="1600" b="0" dirty="0"/>
              <a:t>are atomic data types.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6200" y="543223"/>
            <a:ext cx="1768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Simple</a:t>
            </a:r>
            <a:r>
              <a:rPr lang="en-US" sz="2400" dirty="0"/>
              <a:t> </a:t>
            </a:r>
            <a:r>
              <a:rPr lang="en-US" sz="2000" dirty="0"/>
              <a:t>Type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520358"/>
            <a:ext cx="5352325" cy="352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4E4B94-F9B9-4AD8-B69B-4DE223EBD09A}" type="slidenum">
              <a:rPr lang="en-US"/>
              <a:pPr/>
              <a:t>24</a:t>
            </a:fld>
            <a:endParaRPr lang="en-US"/>
          </a:p>
        </p:txBody>
      </p:sp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24.6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Conceptual data types</a:t>
            </a:r>
          </a:p>
        </p:txBody>
      </p:sp>
      <p:sp>
        <p:nvSpPr>
          <p:cNvPr id="628739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8740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8741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8742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8743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8744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8745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293925" y="1008455"/>
            <a:ext cx="831056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By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combining simple and structured data types, we can make new structured </a:t>
            </a: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data types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. </a:t>
            </a:r>
            <a:endParaRPr lang="en-US" sz="1600" b="0" dirty="0" smtClean="0">
              <a:solidFill>
                <a:srgbClr val="000000"/>
              </a:solidFill>
              <a:latin typeface="+mn-lt"/>
            </a:endParaRPr>
          </a:p>
          <a:p>
            <a:pPr algn="just"/>
            <a:endParaRPr lang="en-US" sz="1600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SMI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defines two 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structured data types: </a:t>
            </a:r>
            <a:r>
              <a:rPr lang="en-US" sz="1600" b="0" i="1" dirty="0">
                <a:solidFill>
                  <a:srgbClr val="FF0000"/>
                </a:solidFill>
                <a:latin typeface="+mn-lt"/>
              </a:rPr>
              <a:t>sequence </a:t>
            </a:r>
            <a:r>
              <a:rPr lang="en-US" sz="1600" b="0" dirty="0">
                <a:solidFill>
                  <a:srgbClr val="FF0000"/>
                </a:solidFill>
                <a:latin typeface="+mn-lt"/>
              </a:rPr>
              <a:t>and </a:t>
            </a:r>
            <a:r>
              <a:rPr lang="en-US" sz="1600" b="0" i="1" dirty="0">
                <a:solidFill>
                  <a:srgbClr val="FF0000"/>
                </a:solidFill>
                <a:latin typeface="+mn-lt"/>
              </a:rPr>
              <a:t>sequence of</a:t>
            </a:r>
            <a:r>
              <a:rPr lang="en-US" sz="1600" b="0" dirty="0" smtClean="0">
                <a:solidFill>
                  <a:srgbClr val="FF0000"/>
                </a:solidFill>
                <a:latin typeface="+mn-lt"/>
              </a:rPr>
              <a:t>.</a:t>
            </a:r>
          </a:p>
          <a:p>
            <a:pPr algn="just"/>
            <a:endParaRPr lang="en-US" sz="1600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Sequence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. </a:t>
            </a:r>
            <a:endParaRPr lang="en-US" sz="1600" dirty="0" smtClean="0">
              <a:solidFill>
                <a:srgbClr val="000000"/>
              </a:solidFill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A </a:t>
            </a:r>
            <a:r>
              <a:rPr lang="en-US" sz="1600" b="0" i="1" dirty="0">
                <a:solidFill>
                  <a:srgbClr val="000000"/>
                </a:solidFill>
                <a:latin typeface="+mn-lt"/>
              </a:rPr>
              <a:t>sequence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data type is a combination of simple data types, </a:t>
            </a:r>
            <a:r>
              <a:rPr lang="en-US" sz="1600" b="0" dirty="0">
                <a:solidFill>
                  <a:srgbClr val="FF0000"/>
                </a:solidFill>
                <a:latin typeface="+mn-lt"/>
              </a:rPr>
              <a:t>not </a:t>
            </a:r>
            <a:r>
              <a:rPr lang="en-US" sz="1600" b="0" dirty="0" smtClean="0">
                <a:solidFill>
                  <a:srgbClr val="FF0000"/>
                </a:solidFill>
                <a:latin typeface="+mn-lt"/>
              </a:rPr>
              <a:t>necessarily of </a:t>
            </a:r>
            <a:r>
              <a:rPr lang="en-US" sz="1600" b="0" dirty="0">
                <a:solidFill>
                  <a:srgbClr val="FF0000"/>
                </a:solidFill>
                <a:latin typeface="+mn-lt"/>
              </a:rPr>
              <a:t>the same type.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It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is analogous to </a:t>
            </a:r>
            <a:r>
              <a:rPr lang="en-US" sz="1600" b="0" i="1" dirty="0" err="1" smtClean="0">
                <a:solidFill>
                  <a:srgbClr val="000000"/>
                </a:solidFill>
                <a:latin typeface="+mn-lt"/>
              </a:rPr>
              <a:t>struct</a:t>
            </a:r>
            <a:r>
              <a:rPr lang="en-US" sz="1600" b="0" i="1" dirty="0" smtClean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in</a:t>
            </a:r>
            <a:r>
              <a:rPr lang="en-US" sz="1600" b="0" i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C</a:t>
            </a: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.</a:t>
            </a:r>
          </a:p>
          <a:p>
            <a:pPr algn="just"/>
            <a:endParaRPr lang="en-US" sz="1600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Sequence 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of</a:t>
            </a: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A </a:t>
            </a:r>
            <a:r>
              <a:rPr lang="en-US" sz="1600" b="0" i="1" dirty="0">
                <a:solidFill>
                  <a:srgbClr val="000000"/>
                </a:solidFill>
                <a:latin typeface="+mn-lt"/>
              </a:rPr>
              <a:t>sequence of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data type is a combination of simple data types </a:t>
            </a:r>
            <a:r>
              <a:rPr lang="en-US" sz="1600" b="0" dirty="0" smtClean="0">
                <a:solidFill>
                  <a:srgbClr val="FF0000"/>
                </a:solidFill>
                <a:latin typeface="+mn-lt"/>
              </a:rPr>
              <a:t>all of </a:t>
            </a:r>
            <a:r>
              <a:rPr lang="en-US" sz="1600" b="0" dirty="0">
                <a:solidFill>
                  <a:srgbClr val="FF0000"/>
                </a:solidFill>
                <a:latin typeface="+mn-lt"/>
              </a:rPr>
              <a:t>the same type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or a combination of sequence data types all of the same </a:t>
            </a: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type. It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is analogous to </a:t>
            </a:r>
            <a:r>
              <a:rPr lang="en-US" sz="1600" b="0" i="1" dirty="0" smtClean="0">
                <a:solidFill>
                  <a:srgbClr val="000000"/>
                </a:solidFill>
                <a:latin typeface="+mn-lt"/>
              </a:rPr>
              <a:t>array</a:t>
            </a:r>
            <a:endParaRPr lang="en-US" sz="16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02070" y="561106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+mn-lt"/>
              </a:rPr>
              <a:t>Structured Type</a:t>
            </a:r>
          </a:p>
        </p:txBody>
      </p:sp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4016445"/>
            <a:ext cx="5495026" cy="231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16F6C-A064-4DF1-8B47-AED8B68B1BE4}" type="slidenum">
              <a:rPr lang="en-US"/>
              <a:pPr/>
              <a:t>25</a:t>
            </a:fld>
            <a:endParaRPr lang="en-US"/>
          </a:p>
        </p:txBody>
      </p:sp>
      <p:sp>
        <p:nvSpPr>
          <p:cNvPr id="630786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24.7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Encoding format</a:t>
            </a:r>
          </a:p>
        </p:txBody>
      </p:sp>
      <p:sp>
        <p:nvSpPr>
          <p:cNvPr id="630787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30788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30789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30790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30791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30792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30793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1339850" y="558360"/>
            <a:ext cx="2191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Encoding Method</a:t>
            </a:r>
          </a:p>
        </p:txBody>
      </p:sp>
      <p:sp>
        <p:nvSpPr>
          <p:cNvPr id="3" name="Rectangle 2"/>
          <p:cNvSpPr/>
          <p:nvPr/>
        </p:nvSpPr>
        <p:spPr>
          <a:xfrm>
            <a:off x="211758" y="1097227"/>
            <a:ext cx="86442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>
                <a:latin typeface="+mn-lt"/>
              </a:rPr>
              <a:t>SMI uses another standard, </a:t>
            </a:r>
            <a:r>
              <a:rPr lang="en-US" sz="1600" dirty="0">
                <a:latin typeface="+mn-lt"/>
              </a:rPr>
              <a:t>Basic Encoding Rules (BER), </a:t>
            </a:r>
            <a:r>
              <a:rPr lang="en-US" sz="1600" b="0" dirty="0">
                <a:latin typeface="+mn-lt"/>
              </a:rPr>
              <a:t>to encode data to be </a:t>
            </a:r>
            <a:r>
              <a:rPr lang="en-US" sz="1600" b="0" dirty="0" smtClean="0">
                <a:latin typeface="+mn-lt"/>
              </a:rPr>
              <a:t>transmitted over </a:t>
            </a:r>
            <a:r>
              <a:rPr lang="en-US" sz="1600" b="0" dirty="0">
                <a:latin typeface="+mn-lt"/>
              </a:rPr>
              <a:t>the network. </a:t>
            </a:r>
            <a:endParaRPr lang="en-US" sz="1600" b="0" dirty="0" smtClean="0">
              <a:latin typeface="+mn-lt"/>
            </a:endParaRPr>
          </a:p>
          <a:p>
            <a:pPr algn="just"/>
            <a:endParaRPr lang="en-US" sz="1600" b="0" dirty="0">
              <a:latin typeface="+mn-lt"/>
            </a:endParaRPr>
          </a:p>
          <a:p>
            <a:pPr algn="just"/>
            <a:r>
              <a:rPr lang="en-US" sz="1600" b="0" dirty="0" smtClean="0">
                <a:latin typeface="+mn-lt"/>
              </a:rPr>
              <a:t>In BER each </a:t>
            </a:r>
            <a:r>
              <a:rPr lang="en-US" sz="1600" b="0" dirty="0">
                <a:latin typeface="+mn-lt"/>
              </a:rPr>
              <a:t>piece of data be encoded in </a:t>
            </a:r>
            <a:r>
              <a:rPr lang="en-US" sz="1600" b="0" dirty="0" smtClean="0">
                <a:latin typeface="+mn-lt"/>
              </a:rPr>
              <a:t>triplet format</a:t>
            </a:r>
            <a:r>
              <a:rPr lang="en-US" sz="1600" b="0" dirty="0">
                <a:solidFill>
                  <a:srgbClr val="FF0000"/>
                </a:solidFill>
                <a:latin typeface="+mn-lt"/>
              </a:rPr>
              <a:t>: tag, length, and </a:t>
            </a:r>
            <a:r>
              <a:rPr lang="en-US" sz="1600" b="0" dirty="0" smtClean="0">
                <a:solidFill>
                  <a:srgbClr val="FF0000"/>
                </a:solidFill>
                <a:latin typeface="+mn-lt"/>
              </a:rPr>
              <a:t>value</a:t>
            </a:r>
            <a:r>
              <a:rPr lang="en-US" sz="1600" b="0" dirty="0" smtClean="0">
                <a:latin typeface="+mn-lt"/>
              </a:rPr>
              <a:t>.</a:t>
            </a:r>
            <a:endParaRPr lang="en-US" sz="1600" dirty="0">
              <a:latin typeface="+mn-lt"/>
            </a:endParaRPr>
          </a:p>
        </p:txBody>
      </p:sp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46" y="2928308"/>
            <a:ext cx="5257800" cy="2550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71800" y="2396462"/>
            <a:ext cx="27136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</a:rPr>
              <a:t>Figure 24.7 Encoding format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16F6C-A064-4DF1-8B47-AED8B68B1BE4}" type="slidenum">
              <a:rPr lang="en-US"/>
              <a:pPr/>
              <a:t>26</a:t>
            </a:fld>
            <a:endParaRPr lang="en-US"/>
          </a:p>
        </p:txBody>
      </p:sp>
      <p:sp>
        <p:nvSpPr>
          <p:cNvPr id="630786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24.7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Encoding format</a:t>
            </a:r>
          </a:p>
        </p:txBody>
      </p:sp>
      <p:sp>
        <p:nvSpPr>
          <p:cNvPr id="630787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30788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30789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30790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30791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30792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30793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3" name="Rectangle 2"/>
          <p:cNvSpPr/>
          <p:nvPr/>
        </p:nvSpPr>
        <p:spPr>
          <a:xfrm>
            <a:off x="288925" y="1045504"/>
            <a:ext cx="853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/>
              <a:t>The tag is a 1-byte field that defines the type of data. </a:t>
            </a:r>
          </a:p>
          <a:p>
            <a:pPr algn="just"/>
            <a:r>
              <a:rPr lang="en-US" sz="1600" b="0" dirty="0" smtClean="0"/>
              <a:t>Table shows </a:t>
            </a:r>
            <a:r>
              <a:rPr lang="en-US" sz="1600" b="0" dirty="0"/>
              <a:t>the </a:t>
            </a:r>
            <a:r>
              <a:rPr lang="en-US" sz="1600" b="0" dirty="0" smtClean="0"/>
              <a:t>data types (few ) </a:t>
            </a:r>
            <a:r>
              <a:rPr lang="en-US" sz="1600" b="0" dirty="0"/>
              <a:t>and their tags in binary and hexadecimal numbers. </a:t>
            </a:r>
            <a:endParaRPr lang="en-US" sz="1600" b="0" dirty="0" smtClean="0"/>
          </a:p>
        </p:txBody>
      </p:sp>
      <p:sp>
        <p:nvSpPr>
          <p:cNvPr id="2" name="Rectangle 1"/>
          <p:cNvSpPr/>
          <p:nvPr/>
        </p:nvSpPr>
        <p:spPr>
          <a:xfrm>
            <a:off x="288925" y="4497724"/>
            <a:ext cx="86582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/>
              <a:t>The length field is 1 or more bytes. </a:t>
            </a:r>
            <a:endParaRPr lang="en-US" sz="1600" b="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 smtClean="0"/>
              <a:t>If </a:t>
            </a:r>
            <a:r>
              <a:rPr lang="en-US" sz="1600" b="0" dirty="0"/>
              <a:t>it is 1 byte, </a:t>
            </a:r>
            <a:r>
              <a:rPr lang="en-US" sz="1600" b="0" dirty="0" smtClean="0"/>
              <a:t>most </a:t>
            </a:r>
            <a:r>
              <a:rPr lang="en-US" sz="1600" b="0" dirty="0"/>
              <a:t>significant bit must be 0. The other 7 bits define the length of the data.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/>
              <a:t>If it is more than 1 byte, the most significant bit of the first byte must be 1.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/>
              <a:t>The other 7 bits of the first byte define the number of bytes needed to define the length. </a:t>
            </a:r>
          </a:p>
          <a:p>
            <a:pPr algn="just"/>
            <a:endParaRPr lang="en-US" sz="1600" b="0" dirty="0" smtClean="0"/>
          </a:p>
          <a:p>
            <a:pPr algn="just"/>
            <a:endParaRPr lang="en-US" sz="1600" b="0" dirty="0"/>
          </a:p>
          <a:p>
            <a:pPr algn="just"/>
            <a:r>
              <a:rPr lang="en-US" sz="1600" b="0" dirty="0"/>
              <a:t>The value field codes the value of the data according to the rules defined in BER.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729646"/>
            <a:ext cx="3932453" cy="263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6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92FC39-18B8-4F6C-B3D4-367E40060646}" type="slidenum">
              <a:rPr lang="en-US"/>
              <a:pPr/>
              <a:t>27</a:t>
            </a:fld>
            <a:endParaRPr lang="en-US"/>
          </a:p>
        </p:txBody>
      </p:sp>
      <p:sp>
        <p:nvSpPr>
          <p:cNvPr id="681986" name="Text Box 2"/>
          <p:cNvSpPr txBox="1">
            <a:spLocks noChangeArrowheads="1"/>
          </p:cNvSpPr>
          <p:nvPr/>
        </p:nvSpPr>
        <p:spPr bwMode="auto">
          <a:xfrm>
            <a:off x="76200" y="696913"/>
            <a:ext cx="8839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b="0" dirty="0">
                <a:latin typeface="+mn-lt"/>
              </a:rPr>
              <a:t>Figure </a:t>
            </a:r>
            <a:r>
              <a:rPr lang="en-US" b="0" dirty="0" smtClean="0">
                <a:latin typeface="+mn-lt"/>
              </a:rPr>
              <a:t>shows </a:t>
            </a:r>
            <a:r>
              <a:rPr lang="en-US" b="0" dirty="0">
                <a:latin typeface="+mn-lt"/>
              </a:rPr>
              <a:t>how to define INTEGER 14. </a:t>
            </a:r>
            <a:endParaRPr lang="en-US" b="0" dirty="0" smtClean="0">
              <a:latin typeface="+mn-lt"/>
            </a:endParaRPr>
          </a:p>
          <a:p>
            <a:pPr algn="just"/>
            <a:r>
              <a:rPr lang="en-US" b="0" dirty="0" smtClean="0">
                <a:latin typeface="+mn-lt"/>
              </a:rPr>
              <a:t>Here used </a:t>
            </a:r>
            <a:r>
              <a:rPr lang="en-US" b="0" dirty="0">
                <a:latin typeface="+mn-lt"/>
              </a:rPr>
              <a:t>both binary representation and hexadecimal representation for the tag. </a:t>
            </a:r>
            <a:endParaRPr lang="en-US" b="0" dirty="0" smtClean="0">
              <a:latin typeface="+mn-lt"/>
            </a:endParaRPr>
          </a:p>
        </p:txBody>
      </p:sp>
      <p:grpSp>
        <p:nvGrpSpPr>
          <p:cNvPr id="681987" name="Group 3"/>
          <p:cNvGrpSpPr>
            <a:grpSpLocks/>
          </p:cNvGrpSpPr>
          <p:nvPr/>
        </p:nvGrpSpPr>
        <p:grpSpPr bwMode="auto">
          <a:xfrm>
            <a:off x="0" y="0"/>
            <a:ext cx="9144000" cy="609600"/>
            <a:chOff x="0" y="2448"/>
            <a:chExt cx="5760" cy="384"/>
          </a:xfrm>
        </p:grpSpPr>
        <p:sp>
          <p:nvSpPr>
            <p:cNvPr id="681988" name="Rectangle 4"/>
            <p:cNvSpPr>
              <a:spLocks noChangeArrowheads="1"/>
            </p:cNvSpPr>
            <p:nvPr/>
          </p:nvSpPr>
          <p:spPr bwMode="auto">
            <a:xfrm>
              <a:off x="0" y="2448"/>
              <a:ext cx="5760" cy="384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989" name="Text Box 5"/>
            <p:cNvSpPr txBox="1">
              <a:spLocks noChangeArrowheads="1"/>
            </p:cNvSpPr>
            <p:nvPr/>
          </p:nvSpPr>
          <p:spPr bwMode="auto">
            <a:xfrm>
              <a:off x="0" y="2448"/>
              <a:ext cx="1595" cy="365"/>
            </a:xfrm>
            <a:prstGeom prst="rect">
              <a:avLst/>
            </a:prstGeom>
            <a:solidFill>
              <a:srgbClr val="2CB84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Example</a:t>
              </a:r>
              <a:r>
                <a:rPr lang="en-US" sz="3200">
                  <a:solidFill>
                    <a:schemeClr val="bg1"/>
                  </a:solidFill>
                  <a:latin typeface="Times New Roman" panose="02020603050405020304" pitchFamily="18" charset="0"/>
                </a:rPr>
                <a:t> 24.1</a:t>
              </a:r>
              <a:endParaRPr lang="en-US" sz="3200" i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077657"/>
            <a:ext cx="8001000" cy="108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4540576"/>
            <a:ext cx="3276600" cy="21602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1205FF-35EF-4795-9B43-8BEFAF7CCAD4}" type="slidenum">
              <a:rPr lang="en-US"/>
              <a:pPr/>
              <a:t>28</a:t>
            </a:fld>
            <a:endParaRPr lang="en-US"/>
          </a:p>
        </p:txBody>
      </p:sp>
      <p:sp>
        <p:nvSpPr>
          <p:cNvPr id="684034" name="Text Box 2"/>
          <p:cNvSpPr txBox="1">
            <a:spLocks noChangeArrowheads="1"/>
          </p:cNvSpPr>
          <p:nvPr/>
        </p:nvSpPr>
        <p:spPr bwMode="auto">
          <a:xfrm>
            <a:off x="272955" y="762000"/>
            <a:ext cx="69660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2000" b="0" dirty="0">
                <a:latin typeface="+mn-lt"/>
              </a:rPr>
              <a:t>Figure </a:t>
            </a:r>
            <a:r>
              <a:rPr lang="en-US" sz="2000" b="0" dirty="0" smtClean="0">
                <a:latin typeface="+mn-lt"/>
              </a:rPr>
              <a:t>shows </a:t>
            </a:r>
            <a:r>
              <a:rPr lang="en-US" sz="2000" b="0" dirty="0">
                <a:latin typeface="+mn-lt"/>
              </a:rPr>
              <a:t>how to define the OCTET STRING “HI.”</a:t>
            </a:r>
          </a:p>
        </p:txBody>
      </p:sp>
      <p:grpSp>
        <p:nvGrpSpPr>
          <p:cNvPr id="684035" name="Group 3"/>
          <p:cNvGrpSpPr>
            <a:grpSpLocks/>
          </p:cNvGrpSpPr>
          <p:nvPr/>
        </p:nvGrpSpPr>
        <p:grpSpPr bwMode="auto">
          <a:xfrm>
            <a:off x="0" y="0"/>
            <a:ext cx="9144000" cy="609600"/>
            <a:chOff x="0" y="2448"/>
            <a:chExt cx="5760" cy="384"/>
          </a:xfrm>
        </p:grpSpPr>
        <p:sp>
          <p:nvSpPr>
            <p:cNvPr id="684036" name="Rectangle 4"/>
            <p:cNvSpPr>
              <a:spLocks noChangeArrowheads="1"/>
            </p:cNvSpPr>
            <p:nvPr/>
          </p:nvSpPr>
          <p:spPr bwMode="auto">
            <a:xfrm>
              <a:off x="0" y="2448"/>
              <a:ext cx="5760" cy="384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037" name="Text Box 5"/>
            <p:cNvSpPr txBox="1">
              <a:spLocks noChangeArrowheads="1"/>
            </p:cNvSpPr>
            <p:nvPr/>
          </p:nvSpPr>
          <p:spPr bwMode="auto">
            <a:xfrm>
              <a:off x="0" y="2448"/>
              <a:ext cx="1595" cy="365"/>
            </a:xfrm>
            <a:prstGeom prst="rect">
              <a:avLst/>
            </a:prstGeom>
            <a:solidFill>
              <a:srgbClr val="2CB84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Example</a:t>
              </a:r>
              <a:r>
                <a:rPr lang="en-US" sz="3200">
                  <a:solidFill>
                    <a:schemeClr val="bg1"/>
                  </a:solidFill>
                  <a:latin typeface="Times New Roman" panose="02020603050405020304" pitchFamily="18" charset="0"/>
                </a:rPr>
                <a:t> 24.2</a:t>
              </a:r>
              <a:endParaRPr lang="en-US" sz="3200" i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521" y="1777176"/>
            <a:ext cx="5604479" cy="1141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3217348"/>
            <a:ext cx="5327650" cy="35125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5DC50D-0F91-4822-819D-97853C8C5625}" type="slidenum">
              <a:rPr lang="en-US"/>
              <a:pPr/>
              <a:t>29</a:t>
            </a:fld>
            <a:endParaRPr lang="en-US"/>
          </a:p>
        </p:txBody>
      </p:sp>
      <p:sp>
        <p:nvSpPr>
          <p:cNvPr id="686082" name="Text Box 2"/>
          <p:cNvSpPr txBox="1">
            <a:spLocks noChangeArrowheads="1"/>
          </p:cNvSpPr>
          <p:nvPr/>
        </p:nvSpPr>
        <p:spPr bwMode="auto">
          <a:xfrm>
            <a:off x="184196" y="762000"/>
            <a:ext cx="883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b="0" dirty="0">
                <a:latin typeface="+mn-lt"/>
              </a:rPr>
              <a:t>Figure </a:t>
            </a:r>
            <a:r>
              <a:rPr lang="en-US" b="0" dirty="0" smtClean="0">
                <a:latin typeface="+mn-lt"/>
              </a:rPr>
              <a:t>shows </a:t>
            </a:r>
            <a:r>
              <a:rPr lang="en-US" b="0" dirty="0">
                <a:latin typeface="+mn-lt"/>
              </a:rPr>
              <a:t>how to define </a:t>
            </a:r>
            <a:r>
              <a:rPr lang="en-US" b="0" dirty="0" err="1">
                <a:latin typeface="+mn-lt"/>
              </a:rPr>
              <a:t>ObjectIdentifier</a:t>
            </a:r>
            <a:r>
              <a:rPr lang="en-US" b="0" dirty="0">
                <a:latin typeface="+mn-lt"/>
              </a:rPr>
              <a:t> 1.3.6.1 (</a:t>
            </a:r>
            <a:r>
              <a:rPr lang="en-US" b="0" dirty="0" err="1">
                <a:latin typeface="+mn-lt"/>
              </a:rPr>
              <a:t>iso.org.dod.internet</a:t>
            </a:r>
            <a:r>
              <a:rPr lang="en-US" b="0" dirty="0">
                <a:latin typeface="+mn-lt"/>
              </a:rPr>
              <a:t>).</a:t>
            </a:r>
          </a:p>
        </p:txBody>
      </p:sp>
      <p:grpSp>
        <p:nvGrpSpPr>
          <p:cNvPr id="686083" name="Group 3"/>
          <p:cNvGrpSpPr>
            <a:grpSpLocks/>
          </p:cNvGrpSpPr>
          <p:nvPr/>
        </p:nvGrpSpPr>
        <p:grpSpPr bwMode="auto">
          <a:xfrm>
            <a:off x="0" y="0"/>
            <a:ext cx="9144000" cy="609600"/>
            <a:chOff x="0" y="2448"/>
            <a:chExt cx="5760" cy="384"/>
          </a:xfrm>
        </p:grpSpPr>
        <p:sp>
          <p:nvSpPr>
            <p:cNvPr id="686084" name="Rectangle 4"/>
            <p:cNvSpPr>
              <a:spLocks noChangeArrowheads="1"/>
            </p:cNvSpPr>
            <p:nvPr/>
          </p:nvSpPr>
          <p:spPr bwMode="auto">
            <a:xfrm>
              <a:off x="0" y="2448"/>
              <a:ext cx="5760" cy="384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085" name="Text Box 5"/>
            <p:cNvSpPr txBox="1">
              <a:spLocks noChangeArrowheads="1"/>
            </p:cNvSpPr>
            <p:nvPr/>
          </p:nvSpPr>
          <p:spPr bwMode="auto">
            <a:xfrm>
              <a:off x="0" y="2448"/>
              <a:ext cx="1595" cy="365"/>
            </a:xfrm>
            <a:prstGeom prst="rect">
              <a:avLst/>
            </a:prstGeom>
            <a:solidFill>
              <a:srgbClr val="2CB84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Example</a:t>
              </a:r>
              <a:r>
                <a:rPr lang="en-US" sz="3200">
                  <a:solidFill>
                    <a:schemeClr val="bg1"/>
                  </a:solidFill>
                  <a:latin typeface="Times New Roman" panose="02020603050405020304" pitchFamily="18" charset="0"/>
                </a:rPr>
                <a:t> 24.3</a:t>
              </a:r>
              <a:endParaRPr lang="en-US" sz="3200" i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1454"/>
            <a:ext cx="7315200" cy="123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3475237"/>
            <a:ext cx="4870450" cy="32110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97F071-D05A-4280-918A-8816279C3638}" type="slidenum">
              <a:rPr lang="en-US"/>
              <a:pPr/>
              <a:t>3</a:t>
            </a:fld>
            <a:endParaRPr lang="en-US"/>
          </a:p>
        </p:txBody>
      </p:sp>
      <p:sp>
        <p:nvSpPr>
          <p:cNvPr id="581634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24.1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SNMP concept</a:t>
            </a:r>
          </a:p>
        </p:txBody>
      </p:sp>
      <p:sp>
        <p:nvSpPr>
          <p:cNvPr id="581635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36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37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38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39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40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41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pic>
        <p:nvPicPr>
          <p:cNvPr id="581642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91480"/>
            <a:ext cx="5730875" cy="2822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66713" y="4135971"/>
            <a:ext cx="84407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i="0" u="none" strike="noStrike" baseline="0" dirty="0" smtClean="0">
                <a:latin typeface="+mn-lt"/>
              </a:rPr>
              <a:t>SNMP is an application-level protocol in which a few manager stations control a</a:t>
            </a:r>
            <a:r>
              <a:rPr lang="en-US" sz="1600" b="0" i="0" u="none" strike="noStrike" dirty="0" smtClean="0">
                <a:latin typeface="+mn-lt"/>
              </a:rPr>
              <a:t> </a:t>
            </a:r>
            <a:r>
              <a:rPr lang="en-US" sz="1600" b="0" i="0" u="none" strike="noStrike" baseline="0" dirty="0" smtClean="0">
                <a:latin typeface="+mn-lt"/>
              </a:rPr>
              <a:t>set of agents. </a:t>
            </a:r>
          </a:p>
          <a:p>
            <a:pPr algn="just"/>
            <a:endParaRPr lang="en-US" sz="1600" b="0" dirty="0">
              <a:latin typeface="+mn-lt"/>
            </a:endParaRPr>
          </a:p>
          <a:p>
            <a:pPr algn="just"/>
            <a:r>
              <a:rPr lang="en-US" sz="1600" b="0" i="0" u="none" strike="noStrike" baseline="0" dirty="0" smtClean="0">
                <a:latin typeface="+mn-lt"/>
              </a:rPr>
              <a:t>It can monitor</a:t>
            </a:r>
            <a:r>
              <a:rPr lang="en-US" sz="1600" b="0" i="0" u="none" strike="noStrike" dirty="0" smtClean="0">
                <a:latin typeface="+mn-lt"/>
              </a:rPr>
              <a:t> </a:t>
            </a:r>
            <a:r>
              <a:rPr lang="en-US" sz="1600" b="0" i="0" u="none" strike="noStrike" baseline="0" dirty="0" smtClean="0">
                <a:latin typeface="+mn-lt"/>
              </a:rPr>
              <a:t>devices made by different manufacturers and installed on different physical networks.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8BA31E-E03E-497F-AD91-118B4F439D61}" type="slidenum">
              <a:rPr lang="en-US"/>
              <a:pPr/>
              <a:t>30</a:t>
            </a:fld>
            <a:endParaRPr lang="en-US"/>
          </a:p>
        </p:txBody>
      </p:sp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76200" y="696913"/>
            <a:ext cx="69659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2000" b="0" dirty="0">
                <a:latin typeface="+mn-lt"/>
              </a:rPr>
              <a:t>Figure </a:t>
            </a:r>
            <a:r>
              <a:rPr lang="en-US" sz="2000" b="0" dirty="0" smtClean="0">
                <a:latin typeface="+mn-lt"/>
              </a:rPr>
              <a:t> </a:t>
            </a:r>
            <a:r>
              <a:rPr lang="en-US" sz="2000" b="0" dirty="0">
                <a:latin typeface="+mn-lt"/>
              </a:rPr>
              <a:t>shows how to define </a:t>
            </a:r>
            <a:r>
              <a:rPr lang="en-US" sz="2000" b="0" dirty="0" err="1">
                <a:latin typeface="+mn-lt"/>
              </a:rPr>
              <a:t>IPAddress</a:t>
            </a:r>
            <a:r>
              <a:rPr lang="en-US" sz="2000" b="0" dirty="0">
                <a:latin typeface="+mn-lt"/>
              </a:rPr>
              <a:t> 131.21.14.8.</a:t>
            </a:r>
          </a:p>
        </p:txBody>
      </p:sp>
      <p:grpSp>
        <p:nvGrpSpPr>
          <p:cNvPr id="688131" name="Group 3"/>
          <p:cNvGrpSpPr>
            <a:grpSpLocks/>
          </p:cNvGrpSpPr>
          <p:nvPr/>
        </p:nvGrpSpPr>
        <p:grpSpPr bwMode="auto">
          <a:xfrm>
            <a:off x="0" y="0"/>
            <a:ext cx="9144000" cy="609600"/>
            <a:chOff x="0" y="2448"/>
            <a:chExt cx="5760" cy="384"/>
          </a:xfrm>
        </p:grpSpPr>
        <p:sp>
          <p:nvSpPr>
            <p:cNvPr id="688132" name="Rectangle 4"/>
            <p:cNvSpPr>
              <a:spLocks noChangeArrowheads="1"/>
            </p:cNvSpPr>
            <p:nvPr/>
          </p:nvSpPr>
          <p:spPr bwMode="auto">
            <a:xfrm>
              <a:off x="0" y="2448"/>
              <a:ext cx="5760" cy="384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133" name="Text Box 5"/>
            <p:cNvSpPr txBox="1">
              <a:spLocks noChangeArrowheads="1"/>
            </p:cNvSpPr>
            <p:nvPr/>
          </p:nvSpPr>
          <p:spPr bwMode="auto">
            <a:xfrm>
              <a:off x="0" y="2448"/>
              <a:ext cx="1595" cy="365"/>
            </a:xfrm>
            <a:prstGeom prst="rect">
              <a:avLst/>
            </a:prstGeom>
            <a:solidFill>
              <a:srgbClr val="2CB84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Example</a:t>
              </a:r>
              <a:r>
                <a:rPr lang="en-US" sz="3200">
                  <a:solidFill>
                    <a:schemeClr val="bg1"/>
                  </a:solidFill>
                  <a:latin typeface="Times New Roman" panose="02020603050405020304" pitchFamily="18" charset="0"/>
                </a:rPr>
                <a:t> 24.4</a:t>
              </a:r>
              <a:endParaRPr lang="en-US" sz="3200" i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79666"/>
            <a:ext cx="7017982" cy="1185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850" y="4083376"/>
            <a:ext cx="3276600" cy="21602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7EAE97-ACA9-468F-B203-B166BEC2C6E1}" type="slidenum">
              <a:rPr lang="en-US"/>
              <a:pPr/>
              <a:t>31</a:t>
            </a:fld>
            <a:endParaRPr lang="en-US"/>
          </a:p>
        </p:txBody>
      </p:sp>
      <p:sp>
        <p:nvSpPr>
          <p:cNvPr id="690178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90179" name="Text Box 3"/>
          <p:cNvSpPr txBox="1">
            <a:spLocks noChangeArrowheads="1"/>
          </p:cNvSpPr>
          <p:nvPr/>
        </p:nvSpPr>
        <p:spPr bwMode="auto">
          <a:xfrm>
            <a:off x="228600" y="355600"/>
            <a:ext cx="2174875" cy="6508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Times" panose="02020603050405020304" pitchFamily="18" charset="0"/>
              </a:rPr>
              <a:t>24-4  MIB</a:t>
            </a:r>
          </a:p>
        </p:txBody>
      </p:sp>
      <p:sp>
        <p:nvSpPr>
          <p:cNvPr id="690180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90181" name="Rectangle 5"/>
          <p:cNvSpPr>
            <a:spLocks noChangeArrowheads="1"/>
          </p:cNvSpPr>
          <p:nvPr/>
        </p:nvSpPr>
        <p:spPr bwMode="auto">
          <a:xfrm>
            <a:off x="381000" y="1524000"/>
            <a:ext cx="8534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1600" b="0" dirty="0">
                <a:latin typeface="+mn-lt"/>
              </a:rPr>
              <a:t>The Management Information Base, version 2 (MIB2) is the second component used in network management. </a:t>
            </a:r>
            <a:endParaRPr lang="en-US" sz="1600" b="0" dirty="0" smtClean="0">
              <a:latin typeface="+mn-lt"/>
            </a:endParaRPr>
          </a:p>
          <a:p>
            <a:pPr algn="just"/>
            <a:endParaRPr lang="en-US" sz="1600" b="0" dirty="0">
              <a:latin typeface="+mn-lt"/>
            </a:endParaRPr>
          </a:p>
          <a:p>
            <a:pPr algn="just"/>
            <a:r>
              <a:rPr lang="en-US" sz="1600" b="0" dirty="0" smtClean="0">
                <a:solidFill>
                  <a:srgbClr val="FF0000"/>
                </a:solidFill>
                <a:latin typeface="+mn-lt"/>
              </a:rPr>
              <a:t>Each </a:t>
            </a:r>
            <a:r>
              <a:rPr lang="en-US" sz="1600" b="0" dirty="0">
                <a:solidFill>
                  <a:srgbClr val="FF0000"/>
                </a:solidFill>
                <a:latin typeface="+mn-lt"/>
              </a:rPr>
              <a:t>agent has its own MIB2, which is a collection of all the objects that the manager can manage</a:t>
            </a:r>
            <a:r>
              <a:rPr lang="en-US" sz="1600" b="0" dirty="0">
                <a:latin typeface="+mn-lt"/>
              </a:rPr>
              <a:t>. </a:t>
            </a:r>
            <a:endParaRPr lang="en-US" sz="1600" b="0" dirty="0" smtClean="0">
              <a:latin typeface="+mn-lt"/>
            </a:endParaRPr>
          </a:p>
          <a:p>
            <a:pPr algn="just"/>
            <a:endParaRPr lang="en-US" sz="1600" b="0" dirty="0">
              <a:latin typeface="+mn-lt"/>
            </a:endParaRPr>
          </a:p>
          <a:p>
            <a:pPr algn="just"/>
            <a:r>
              <a:rPr lang="en-US" sz="1600" b="0" dirty="0" smtClean="0">
                <a:latin typeface="+mn-lt"/>
              </a:rPr>
              <a:t>The </a:t>
            </a:r>
            <a:r>
              <a:rPr lang="en-US" sz="1600" b="0" dirty="0">
                <a:latin typeface="+mn-lt"/>
              </a:rPr>
              <a:t>objects in MIB2 are categorized under 10 different groups: </a:t>
            </a:r>
            <a:r>
              <a:rPr lang="en-US" sz="1600" b="0" dirty="0">
                <a:solidFill>
                  <a:srgbClr val="FF0000"/>
                </a:solidFill>
                <a:latin typeface="+mn-lt"/>
              </a:rPr>
              <a:t>system, interface, address translation, </a:t>
            </a:r>
            <a:r>
              <a:rPr lang="en-US" sz="1600" b="0" dirty="0" err="1">
                <a:solidFill>
                  <a:srgbClr val="FF0000"/>
                </a:solidFill>
                <a:latin typeface="+mn-lt"/>
              </a:rPr>
              <a:t>ip</a:t>
            </a:r>
            <a:r>
              <a:rPr lang="en-US" sz="1600" b="0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sz="1600" b="0" dirty="0" err="1">
                <a:solidFill>
                  <a:srgbClr val="FF0000"/>
                </a:solidFill>
                <a:latin typeface="+mn-lt"/>
              </a:rPr>
              <a:t>icmp</a:t>
            </a:r>
            <a:r>
              <a:rPr lang="en-US" sz="1600" b="0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sz="1600" b="0" dirty="0" err="1">
                <a:solidFill>
                  <a:srgbClr val="FF0000"/>
                </a:solidFill>
                <a:latin typeface="+mn-lt"/>
              </a:rPr>
              <a:t>tcp</a:t>
            </a:r>
            <a:r>
              <a:rPr lang="en-US" sz="1600" b="0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sz="1600" b="0" dirty="0" err="1">
                <a:solidFill>
                  <a:srgbClr val="FF0000"/>
                </a:solidFill>
                <a:latin typeface="+mn-lt"/>
              </a:rPr>
              <a:t>udp</a:t>
            </a:r>
            <a:r>
              <a:rPr lang="en-US" sz="1600" b="0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sz="1600" b="0" dirty="0" err="1">
                <a:solidFill>
                  <a:srgbClr val="FF0000"/>
                </a:solidFill>
                <a:latin typeface="+mn-lt"/>
              </a:rPr>
              <a:t>egp</a:t>
            </a:r>
            <a:r>
              <a:rPr lang="en-US" sz="1600" b="0" dirty="0">
                <a:solidFill>
                  <a:srgbClr val="FF0000"/>
                </a:solidFill>
                <a:latin typeface="+mn-lt"/>
              </a:rPr>
              <a:t>, transmission, and </a:t>
            </a:r>
            <a:r>
              <a:rPr lang="en-US" sz="1600" b="0" dirty="0" err="1">
                <a:solidFill>
                  <a:srgbClr val="FF0000"/>
                </a:solidFill>
                <a:latin typeface="+mn-lt"/>
              </a:rPr>
              <a:t>snmp</a:t>
            </a:r>
            <a:r>
              <a:rPr lang="en-US" sz="1600" b="0" dirty="0">
                <a:solidFill>
                  <a:srgbClr val="FF0000"/>
                </a:solidFill>
                <a:latin typeface="+mn-lt"/>
              </a:rPr>
              <a:t>. </a:t>
            </a:r>
            <a:endParaRPr lang="en-US" sz="1600" b="0" dirty="0" smtClean="0">
              <a:solidFill>
                <a:srgbClr val="FF0000"/>
              </a:solidFill>
              <a:latin typeface="+mn-lt"/>
            </a:endParaRPr>
          </a:p>
          <a:p>
            <a:pPr algn="just"/>
            <a:endParaRPr lang="en-US" sz="1600" b="0" dirty="0">
              <a:latin typeface="+mn-lt"/>
            </a:endParaRPr>
          </a:p>
          <a:p>
            <a:pPr algn="just"/>
            <a:r>
              <a:rPr lang="en-US" sz="1600" b="0" dirty="0" smtClean="0">
                <a:latin typeface="+mn-lt"/>
              </a:rPr>
              <a:t>These </a:t>
            </a:r>
            <a:r>
              <a:rPr lang="en-US" sz="1600" b="0" dirty="0">
                <a:latin typeface="+mn-lt"/>
              </a:rPr>
              <a:t>groups are under the mib-2 object in the object identifier </a:t>
            </a:r>
            <a:r>
              <a:rPr lang="en-US" sz="1600" b="0" dirty="0" smtClean="0">
                <a:latin typeface="+mn-lt"/>
              </a:rPr>
              <a:t>tree. </a:t>
            </a:r>
          </a:p>
          <a:p>
            <a:pPr algn="just"/>
            <a:endParaRPr lang="en-US" sz="1600" b="0" dirty="0">
              <a:latin typeface="+mn-lt"/>
            </a:endParaRPr>
          </a:p>
          <a:p>
            <a:pPr algn="just"/>
            <a:r>
              <a:rPr lang="en-US" sz="1600" b="0" dirty="0" smtClean="0">
                <a:latin typeface="+mn-lt"/>
              </a:rPr>
              <a:t>Each </a:t>
            </a:r>
            <a:r>
              <a:rPr lang="en-US" sz="1600" b="0" dirty="0">
                <a:latin typeface="+mn-lt"/>
              </a:rPr>
              <a:t>group has defined </a:t>
            </a:r>
            <a:r>
              <a:rPr lang="en-US" sz="1600" b="0" dirty="0">
                <a:solidFill>
                  <a:srgbClr val="FF0000"/>
                </a:solidFill>
                <a:latin typeface="+mn-lt"/>
              </a:rPr>
              <a:t>variables and/or tables.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817278"/>
            <a:ext cx="5922963" cy="1426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7BD76B-E3AB-4CBC-B8C6-F6B861D4BFE1}" type="slidenum">
              <a:rPr lang="en-US"/>
              <a:pPr/>
              <a:t>32</a:t>
            </a:fld>
            <a:endParaRPr lang="en-US"/>
          </a:p>
        </p:txBody>
      </p:sp>
      <p:sp>
        <p:nvSpPr>
          <p:cNvPr id="593922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24.12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mib-2</a:t>
            </a:r>
          </a:p>
        </p:txBody>
      </p:sp>
      <p:sp>
        <p:nvSpPr>
          <p:cNvPr id="593923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3925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3926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3927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3928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3929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76200" y="1067452"/>
            <a:ext cx="88345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sys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This object (</a:t>
            </a:r>
            <a:r>
              <a:rPr lang="en-US" sz="1600" b="0" i="1" dirty="0">
                <a:solidFill>
                  <a:srgbClr val="000000"/>
                </a:solidFill>
                <a:latin typeface="+mn-lt"/>
              </a:rPr>
              <a:t>system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) defines general information about the node (system</a:t>
            </a: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), such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as the name, location, and lifetime</a:t>
            </a: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.</a:t>
            </a:r>
          </a:p>
          <a:p>
            <a:pPr algn="just"/>
            <a:endParaRPr lang="en-US" sz="1600" b="0" dirty="0" smtClean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sz="1600" dirty="0" smtClean="0">
                <a:latin typeface="+mn-lt"/>
              </a:rPr>
              <a:t>if </a:t>
            </a:r>
            <a:r>
              <a:rPr lang="en-US" sz="1600" b="0" dirty="0">
                <a:latin typeface="+mn-lt"/>
              </a:rPr>
              <a:t>This object (</a:t>
            </a:r>
            <a:r>
              <a:rPr lang="en-US" sz="1600" b="0" i="1" dirty="0">
                <a:latin typeface="+mn-lt"/>
              </a:rPr>
              <a:t>interface</a:t>
            </a:r>
            <a:r>
              <a:rPr lang="en-US" sz="1600" b="0" dirty="0">
                <a:latin typeface="+mn-lt"/>
              </a:rPr>
              <a:t>) defines information about all of the interfaces of </a:t>
            </a:r>
            <a:r>
              <a:rPr lang="en-US" sz="1600" b="0" dirty="0" smtClean="0">
                <a:latin typeface="+mn-lt"/>
              </a:rPr>
              <a:t>the node </a:t>
            </a:r>
            <a:r>
              <a:rPr lang="en-US" sz="1600" b="0" dirty="0">
                <a:latin typeface="+mn-lt"/>
              </a:rPr>
              <a:t>including interface number, physical address, and IP address</a:t>
            </a:r>
            <a:r>
              <a:rPr lang="en-US" sz="1600" b="0" dirty="0" smtClean="0">
                <a:latin typeface="+mn-lt"/>
              </a:rPr>
              <a:t>.</a:t>
            </a:r>
          </a:p>
          <a:p>
            <a:pPr algn="just"/>
            <a:endParaRPr lang="en-US" sz="1600" b="0" dirty="0">
              <a:latin typeface="+mn-lt"/>
            </a:endParaRPr>
          </a:p>
          <a:p>
            <a:pPr algn="just"/>
            <a:r>
              <a:rPr lang="en-US" sz="1600" dirty="0" smtClean="0">
                <a:latin typeface="+mn-lt"/>
              </a:rPr>
              <a:t>at </a:t>
            </a:r>
            <a:r>
              <a:rPr lang="en-US" sz="1600" b="0" dirty="0">
                <a:latin typeface="+mn-lt"/>
              </a:rPr>
              <a:t>This object (</a:t>
            </a:r>
            <a:r>
              <a:rPr lang="en-US" sz="1600" b="0" i="1" dirty="0">
                <a:latin typeface="+mn-lt"/>
              </a:rPr>
              <a:t>address translation</a:t>
            </a:r>
            <a:r>
              <a:rPr lang="en-US" sz="1600" b="0" dirty="0">
                <a:latin typeface="+mn-lt"/>
              </a:rPr>
              <a:t>) defines the information about the ARP table.</a:t>
            </a:r>
          </a:p>
          <a:p>
            <a:pPr algn="just"/>
            <a:endParaRPr lang="en-US" sz="1600" dirty="0" smtClean="0">
              <a:latin typeface="+mn-lt"/>
            </a:endParaRPr>
          </a:p>
          <a:p>
            <a:pPr algn="just"/>
            <a:r>
              <a:rPr lang="en-US" sz="1600" dirty="0" err="1" smtClean="0">
                <a:latin typeface="+mn-lt"/>
              </a:rPr>
              <a:t>ip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0" dirty="0">
                <a:latin typeface="+mn-lt"/>
              </a:rPr>
              <a:t>This object defines information related to IP, such as the routing table and </a:t>
            </a:r>
            <a:r>
              <a:rPr lang="en-US" sz="1600" b="0" dirty="0" smtClean="0">
                <a:latin typeface="+mn-lt"/>
              </a:rPr>
              <a:t>the IP </a:t>
            </a:r>
            <a:r>
              <a:rPr lang="en-US" sz="1600" b="0" dirty="0">
                <a:latin typeface="+mn-lt"/>
              </a:rPr>
              <a:t>address</a:t>
            </a:r>
            <a:r>
              <a:rPr lang="en-US" sz="1600" b="0" dirty="0" smtClean="0">
                <a:latin typeface="+mn-lt"/>
              </a:rPr>
              <a:t>.</a:t>
            </a:r>
          </a:p>
          <a:p>
            <a:pPr algn="just"/>
            <a:endParaRPr lang="en-US" sz="1600" b="0" dirty="0">
              <a:latin typeface="+mn-lt"/>
            </a:endParaRPr>
          </a:p>
          <a:p>
            <a:pPr algn="just"/>
            <a:r>
              <a:rPr lang="en-US" sz="1600" dirty="0" err="1" smtClean="0">
                <a:latin typeface="+mn-lt"/>
              </a:rPr>
              <a:t>icmp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0" dirty="0">
                <a:latin typeface="+mn-lt"/>
              </a:rPr>
              <a:t>This object defines information related to ICMP, such as the number </a:t>
            </a:r>
            <a:r>
              <a:rPr lang="en-US" sz="1600" b="0" dirty="0" smtClean="0">
                <a:latin typeface="+mn-lt"/>
              </a:rPr>
              <a:t>of packets </a:t>
            </a:r>
            <a:r>
              <a:rPr lang="en-US" sz="1600" b="0" dirty="0">
                <a:latin typeface="+mn-lt"/>
              </a:rPr>
              <a:t>sent and received and total errors created.</a:t>
            </a:r>
          </a:p>
          <a:p>
            <a:pPr algn="just"/>
            <a:endParaRPr lang="en-US" sz="1600" dirty="0" smtClean="0">
              <a:latin typeface="+mn-lt"/>
            </a:endParaRPr>
          </a:p>
          <a:p>
            <a:pPr algn="just"/>
            <a:r>
              <a:rPr lang="en-US" sz="1600" dirty="0" err="1" smtClean="0">
                <a:latin typeface="+mn-lt"/>
              </a:rPr>
              <a:t>tcp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0" dirty="0">
                <a:latin typeface="+mn-lt"/>
              </a:rPr>
              <a:t>This object defines general information related to TCP, such as the </a:t>
            </a:r>
            <a:r>
              <a:rPr lang="en-US" sz="1600" b="0" dirty="0" smtClean="0">
                <a:latin typeface="+mn-lt"/>
              </a:rPr>
              <a:t>connection table</a:t>
            </a:r>
            <a:r>
              <a:rPr lang="en-US" sz="1600" b="0" dirty="0">
                <a:latin typeface="+mn-lt"/>
              </a:rPr>
              <a:t>, time-out value, number of ports, and number of packets sent </a:t>
            </a:r>
            <a:r>
              <a:rPr lang="en-US" sz="1600" b="0" dirty="0" smtClean="0">
                <a:latin typeface="+mn-lt"/>
              </a:rPr>
              <a:t>and received.</a:t>
            </a:r>
          </a:p>
          <a:p>
            <a:pPr algn="just"/>
            <a:endParaRPr lang="en-US" sz="1600" b="0" dirty="0">
              <a:latin typeface="+mn-lt"/>
            </a:endParaRPr>
          </a:p>
          <a:p>
            <a:pPr algn="just"/>
            <a:r>
              <a:rPr lang="en-US" sz="1600" dirty="0" err="1" smtClean="0">
                <a:latin typeface="+mn-lt"/>
              </a:rPr>
              <a:t>udp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0" dirty="0">
                <a:latin typeface="+mn-lt"/>
              </a:rPr>
              <a:t>This object defines general information related to UDP, such as the </a:t>
            </a:r>
            <a:r>
              <a:rPr lang="en-US" sz="1600" b="0" dirty="0" smtClean="0">
                <a:latin typeface="+mn-lt"/>
              </a:rPr>
              <a:t>number of </a:t>
            </a:r>
            <a:r>
              <a:rPr lang="en-US" sz="1600" b="0" dirty="0">
                <a:latin typeface="+mn-lt"/>
              </a:rPr>
              <a:t>ports and number of packets sent and received</a:t>
            </a:r>
            <a:r>
              <a:rPr lang="en-US" sz="1600" b="0" dirty="0" smtClean="0">
                <a:latin typeface="+mn-lt"/>
              </a:rPr>
              <a:t>.</a:t>
            </a:r>
          </a:p>
          <a:p>
            <a:pPr algn="just"/>
            <a:endParaRPr lang="en-US" sz="1600" b="0" dirty="0">
              <a:latin typeface="+mn-lt"/>
            </a:endParaRPr>
          </a:p>
          <a:p>
            <a:pPr algn="just"/>
            <a:r>
              <a:rPr lang="en-US" sz="1600" dirty="0" err="1" smtClean="0">
                <a:latin typeface="+mn-lt"/>
              </a:rPr>
              <a:t>snmp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0" dirty="0">
                <a:latin typeface="+mn-lt"/>
              </a:rPr>
              <a:t>This object defines general information related to SNMP itself.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79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B7E74E-6FCB-43ED-9F1E-D04097AEA8A8}" type="slidenum">
              <a:rPr lang="en-US"/>
              <a:pPr/>
              <a:t>33</a:t>
            </a:fld>
            <a:endParaRPr lang="en-US"/>
          </a:p>
        </p:txBody>
      </p:sp>
      <p:sp>
        <p:nvSpPr>
          <p:cNvPr id="604163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4164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4165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4166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4167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4168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4169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279898" y="1260268"/>
            <a:ext cx="81676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Here used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the </a:t>
            </a:r>
            <a:r>
              <a:rPr lang="en-US" sz="1600" b="0" dirty="0" err="1">
                <a:solidFill>
                  <a:srgbClr val="000000"/>
                </a:solidFill>
                <a:latin typeface="+mn-lt"/>
              </a:rPr>
              <a:t>udp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 group as an example. </a:t>
            </a:r>
            <a:endParaRPr lang="en-US" sz="1600" b="0" dirty="0" smtClean="0">
              <a:solidFill>
                <a:srgbClr val="000000"/>
              </a:solidFill>
              <a:latin typeface="+mn-lt"/>
            </a:endParaRPr>
          </a:p>
          <a:p>
            <a:pPr algn="just"/>
            <a:endParaRPr lang="en-US" sz="1600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There are </a:t>
            </a:r>
            <a:r>
              <a:rPr lang="en-US" sz="1600" b="0" dirty="0">
                <a:solidFill>
                  <a:srgbClr val="FF0000"/>
                </a:solidFill>
                <a:latin typeface="+mn-lt"/>
              </a:rPr>
              <a:t>four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 simple variables in the </a:t>
            </a:r>
            <a:r>
              <a:rPr lang="en-US" sz="1600" b="0" dirty="0" err="1">
                <a:solidFill>
                  <a:srgbClr val="000000"/>
                </a:solidFill>
                <a:latin typeface="+mn-lt"/>
              </a:rPr>
              <a:t>udp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 group and </a:t>
            </a:r>
            <a:r>
              <a:rPr lang="en-US" sz="1600" b="0" dirty="0">
                <a:solidFill>
                  <a:srgbClr val="FF0000"/>
                </a:solidFill>
                <a:latin typeface="+mn-lt"/>
              </a:rPr>
              <a:t>one sequence of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(table of) records.</a:t>
            </a:r>
          </a:p>
          <a:p>
            <a:pPr algn="just"/>
            <a:endParaRPr lang="en-US" sz="1600" b="0" dirty="0" smtClean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Figure shows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the variables and the table.</a:t>
            </a:r>
            <a:endParaRPr lang="en-US" sz="16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46200" y="609909"/>
            <a:ext cx="3007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Accessing MIB Variables</a:t>
            </a:r>
          </a:p>
        </p:txBody>
      </p:sp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647" y="2864734"/>
            <a:ext cx="6072187" cy="293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3002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24.13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 dirty="0" err="1">
                <a:latin typeface="Times New Roman" panose="02020603050405020304" pitchFamily="18" charset="0"/>
              </a:rPr>
              <a:t>udp</a:t>
            </a:r>
            <a:r>
              <a:rPr lang="en-US" altLang="en-US" i="1" dirty="0">
                <a:latin typeface="Times New Roman" panose="02020603050405020304" pitchFamily="18" charset="0"/>
              </a:rPr>
              <a:t>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B7E74E-6FCB-43ED-9F1E-D04097AEA8A8}" type="slidenum">
              <a:rPr lang="en-US"/>
              <a:pPr/>
              <a:t>34</a:t>
            </a:fld>
            <a:endParaRPr lang="en-US"/>
          </a:p>
        </p:txBody>
      </p:sp>
      <p:sp>
        <p:nvSpPr>
          <p:cNvPr id="604163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4164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4165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4166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4167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4168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4169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279898" y="1145804"/>
            <a:ext cx="85593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/>
              <a:t>To </a:t>
            </a:r>
            <a:r>
              <a:rPr lang="en-US" sz="1600" b="0" dirty="0"/>
              <a:t>access any of the simple variables, </a:t>
            </a:r>
            <a:r>
              <a:rPr lang="en-US" sz="1600" b="0" dirty="0" smtClean="0"/>
              <a:t> </a:t>
            </a:r>
            <a:r>
              <a:rPr lang="en-US" sz="1600" b="0" dirty="0"/>
              <a:t>use </a:t>
            </a:r>
            <a:r>
              <a:rPr lang="en-US" sz="1600" b="0" dirty="0" smtClean="0"/>
              <a:t> </a:t>
            </a:r>
            <a:r>
              <a:rPr lang="en-US" sz="1600" b="0" dirty="0"/>
              <a:t>id of the group (</a:t>
            </a:r>
            <a:r>
              <a:rPr lang="en-US" sz="1600" b="0" dirty="0" smtClean="0"/>
              <a:t>1.3.6.1.2.1.7) followed by </a:t>
            </a:r>
            <a:r>
              <a:rPr lang="en-US" sz="1600" b="0" dirty="0"/>
              <a:t>the id of the variable. </a:t>
            </a:r>
            <a:endParaRPr lang="en-US" sz="1600" b="0" dirty="0" smtClean="0"/>
          </a:p>
        </p:txBody>
      </p:sp>
      <p:sp>
        <p:nvSpPr>
          <p:cNvPr id="3" name="Rectangle 2"/>
          <p:cNvSpPr/>
          <p:nvPr/>
        </p:nvSpPr>
        <p:spPr>
          <a:xfrm>
            <a:off x="1346200" y="609909"/>
            <a:ext cx="2109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Simple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145" y="1774384"/>
            <a:ext cx="4023740" cy="13096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3743" y="3624866"/>
            <a:ext cx="83644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 smtClean="0">
                <a:latin typeface="+mn-lt"/>
              </a:rPr>
              <a:t>These </a:t>
            </a:r>
            <a:r>
              <a:rPr lang="en-US" sz="1600" b="0" dirty="0">
                <a:latin typeface="+mn-lt"/>
              </a:rPr>
              <a:t>object identifiers define the variable, not the instance (contents). </a:t>
            </a:r>
            <a:r>
              <a:rPr lang="en-US" sz="1600" b="0" dirty="0" smtClean="0">
                <a:latin typeface="+mn-lt"/>
              </a:rPr>
              <a:t>To show </a:t>
            </a:r>
            <a:r>
              <a:rPr lang="en-US" sz="1600" b="0" dirty="0">
                <a:latin typeface="+mn-lt"/>
              </a:rPr>
              <a:t>the instance or the contents of each variable, we must add an instance suffix. </a:t>
            </a:r>
            <a:r>
              <a:rPr lang="en-US" sz="1600" b="0" dirty="0" smtClean="0">
                <a:latin typeface="+mn-lt"/>
              </a:rPr>
              <a:t>The instance </a:t>
            </a:r>
            <a:r>
              <a:rPr lang="en-US" sz="1600" b="0" dirty="0">
                <a:latin typeface="+mn-lt"/>
              </a:rPr>
              <a:t>suffix for a simple variable is simply a zero. </a:t>
            </a:r>
            <a:endParaRPr lang="en-US" sz="1600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4805669"/>
            <a:ext cx="3879880" cy="12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5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AED2C3-D142-42B9-95CD-14BCB78805D6}" type="slidenum">
              <a:rPr lang="en-US"/>
              <a:pPr/>
              <a:t>35</a:t>
            </a:fld>
            <a:endParaRPr lang="en-US"/>
          </a:p>
        </p:txBody>
      </p:sp>
      <p:sp>
        <p:nvSpPr>
          <p:cNvPr id="608258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24.14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udp variables and tables</a:t>
            </a:r>
          </a:p>
        </p:txBody>
      </p:sp>
      <p:sp>
        <p:nvSpPr>
          <p:cNvPr id="608259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0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1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2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4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5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53882" y="1180461"/>
            <a:ext cx="86105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To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identify a table, we </a:t>
            </a: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fuse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the table id. The </a:t>
            </a:r>
            <a:r>
              <a:rPr lang="en-US" sz="1600" b="0" dirty="0" err="1">
                <a:solidFill>
                  <a:srgbClr val="000000"/>
                </a:solidFill>
                <a:latin typeface="+mn-lt"/>
              </a:rPr>
              <a:t>udp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 group has only one table (with id 5</a:t>
            </a: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).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0209" y="549977"/>
            <a:ext cx="1018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+mn-lt"/>
              </a:rPr>
              <a:t>Tables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053" y="5538426"/>
            <a:ext cx="3118255" cy="5331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2725" y="5077664"/>
            <a:ext cx="4343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</a:rPr>
              <a:t>So to access the table, we use the following:</a:t>
            </a:r>
            <a:endParaRPr lang="en-US" sz="1600" dirty="0"/>
          </a:p>
        </p:txBody>
      </p:sp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92269"/>
            <a:ext cx="3597263" cy="293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AED2C3-D142-42B9-95CD-14BCB78805D6}" type="slidenum">
              <a:rPr lang="en-US"/>
              <a:pPr/>
              <a:t>36</a:t>
            </a:fld>
            <a:endParaRPr lang="en-US"/>
          </a:p>
        </p:txBody>
      </p:sp>
      <p:sp>
        <p:nvSpPr>
          <p:cNvPr id="608258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24.14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 dirty="0" err="1">
                <a:latin typeface="Times New Roman" panose="02020603050405020304" pitchFamily="18" charset="0"/>
              </a:rPr>
              <a:t>udp</a:t>
            </a:r>
            <a:r>
              <a:rPr lang="en-US" altLang="en-US" i="1" dirty="0">
                <a:latin typeface="Times New Roman" panose="02020603050405020304" pitchFamily="18" charset="0"/>
              </a:rPr>
              <a:t> variables and tables</a:t>
            </a:r>
          </a:p>
        </p:txBody>
      </p:sp>
      <p:sp>
        <p:nvSpPr>
          <p:cNvPr id="608259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0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1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2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4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5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250825" y="1083344"/>
            <a:ext cx="8610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/>
              <a:t>table </a:t>
            </a:r>
            <a:r>
              <a:rPr lang="en-US" sz="1600" b="0" dirty="0"/>
              <a:t>is not at the leaf level in the tree structure. We cannot access </a:t>
            </a:r>
            <a:r>
              <a:rPr lang="en-US" sz="1600" b="0" dirty="0" smtClean="0"/>
              <a:t>the table</a:t>
            </a:r>
            <a:r>
              <a:rPr lang="en-US" sz="1600" b="0" dirty="0"/>
              <a:t>; we define the entry (sequence) in the table (with id of 1), as follows:</a:t>
            </a:r>
            <a:endParaRPr lang="en-US" sz="1600" b="0" dirty="0" smtClean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819600"/>
            <a:ext cx="2834329" cy="4348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8214" y="2358766"/>
            <a:ext cx="86106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latin typeface="+mn-lt"/>
              </a:rPr>
              <a:t>This entry is also not a leaf and we cannot access it. We need to define each </a:t>
            </a:r>
            <a:r>
              <a:rPr lang="en-US" sz="1600" b="0" dirty="0" smtClean="0">
                <a:latin typeface="+mn-lt"/>
              </a:rPr>
              <a:t>entity (field</a:t>
            </a:r>
            <a:r>
              <a:rPr lang="en-US" sz="1600" b="0" dirty="0">
                <a:latin typeface="+mn-lt"/>
              </a:rPr>
              <a:t>) in the entry.</a:t>
            </a:r>
            <a:endParaRPr lang="en-US" sz="1600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2993409"/>
            <a:ext cx="3113388" cy="5863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1220" y="3938248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 smtClean="0">
                <a:latin typeface="+mn-lt"/>
              </a:rPr>
              <a:t>Although </a:t>
            </a:r>
            <a:r>
              <a:rPr lang="en-US" sz="1600" b="0" dirty="0">
                <a:latin typeface="+mn-lt"/>
              </a:rPr>
              <a:t>we can access </a:t>
            </a:r>
            <a:r>
              <a:rPr lang="en-US" sz="1600" b="0" dirty="0" smtClean="0">
                <a:latin typeface="+mn-lt"/>
              </a:rPr>
              <a:t>their instances</a:t>
            </a:r>
            <a:r>
              <a:rPr lang="en-US" sz="1600" b="0" dirty="0">
                <a:latin typeface="+mn-lt"/>
              </a:rPr>
              <a:t>, we need to define </a:t>
            </a:r>
            <a:r>
              <a:rPr lang="en-US" sz="1600" b="0" i="1" dirty="0">
                <a:latin typeface="+mn-lt"/>
              </a:rPr>
              <a:t>which </a:t>
            </a:r>
            <a:r>
              <a:rPr lang="en-US" sz="1600" b="0" dirty="0">
                <a:latin typeface="+mn-lt"/>
              </a:rPr>
              <a:t>instance. At any moment, the table can have </a:t>
            </a:r>
            <a:r>
              <a:rPr lang="en-US" sz="1600" b="0" dirty="0" smtClean="0">
                <a:latin typeface="+mn-lt"/>
              </a:rPr>
              <a:t>several values </a:t>
            </a:r>
            <a:r>
              <a:rPr lang="en-US" sz="1600" b="0" dirty="0">
                <a:latin typeface="+mn-lt"/>
              </a:rPr>
              <a:t>for each local address/local port pair. To access a specific instance (</a:t>
            </a:r>
            <a:r>
              <a:rPr lang="en-US" sz="1600" b="0" dirty="0" smtClean="0">
                <a:latin typeface="+mn-lt"/>
              </a:rPr>
              <a:t>row) of </a:t>
            </a:r>
            <a:r>
              <a:rPr lang="en-US" sz="1600" b="0" dirty="0">
                <a:latin typeface="+mn-lt"/>
              </a:rPr>
              <a:t>the table, we add the index to the above ids</a:t>
            </a:r>
            <a:r>
              <a:rPr lang="en-US" sz="1600" b="0" dirty="0" smtClean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31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AED27B-495D-4CCE-A47A-412D999072CC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610306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24.15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Indexes for udpTable</a:t>
            </a:r>
          </a:p>
        </p:txBody>
      </p:sp>
      <p:sp>
        <p:nvSpPr>
          <p:cNvPr id="610307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0308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0309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0310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0311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0312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0313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pic>
        <p:nvPicPr>
          <p:cNvPr id="61031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53466"/>
            <a:ext cx="3810000" cy="2449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3007" y="1125538"/>
            <a:ext cx="82724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 smtClean="0">
                <a:latin typeface="+mn-lt"/>
              </a:rPr>
              <a:t>Figure </a:t>
            </a:r>
            <a:r>
              <a:rPr lang="en-US" sz="1600" b="0" dirty="0">
                <a:latin typeface="+mn-lt"/>
              </a:rPr>
              <a:t>24.15 shows </a:t>
            </a:r>
            <a:r>
              <a:rPr lang="en-US" sz="1600" b="0" dirty="0" smtClean="0">
                <a:latin typeface="+mn-lt"/>
              </a:rPr>
              <a:t>a table </a:t>
            </a:r>
            <a:r>
              <a:rPr lang="en-US" sz="1600" b="0" dirty="0">
                <a:latin typeface="+mn-lt"/>
              </a:rPr>
              <a:t>with four rows and values for each field. </a:t>
            </a:r>
            <a:endParaRPr lang="en-US" sz="1600" b="0" dirty="0" smtClean="0">
              <a:latin typeface="+mn-lt"/>
            </a:endParaRPr>
          </a:p>
          <a:p>
            <a:pPr algn="just"/>
            <a:endParaRPr lang="en-US" sz="1600" b="0" dirty="0">
              <a:latin typeface="+mn-lt"/>
            </a:endParaRPr>
          </a:p>
          <a:p>
            <a:pPr algn="just"/>
            <a:r>
              <a:rPr lang="en-US" sz="1600" b="0" dirty="0" smtClean="0">
                <a:latin typeface="+mn-lt"/>
              </a:rPr>
              <a:t>The </a:t>
            </a:r>
            <a:r>
              <a:rPr lang="en-US" sz="1600" b="0" dirty="0">
                <a:latin typeface="+mn-lt"/>
              </a:rPr>
              <a:t>index of each row is a </a:t>
            </a:r>
            <a:r>
              <a:rPr lang="en-US" sz="1600" b="0" dirty="0" smtClean="0">
                <a:latin typeface="+mn-lt"/>
              </a:rPr>
              <a:t>combination of </a:t>
            </a:r>
            <a:r>
              <a:rPr lang="en-US" sz="1600" b="0" dirty="0">
                <a:latin typeface="+mn-lt"/>
              </a:rPr>
              <a:t>two values.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36139E-021E-4950-8EC2-05EE1A3A6DAF}" type="slidenum">
              <a:rPr lang="en-US"/>
              <a:pPr/>
              <a:t>38</a:t>
            </a:fld>
            <a:endParaRPr lang="en-US"/>
          </a:p>
        </p:txBody>
      </p:sp>
      <p:sp>
        <p:nvSpPr>
          <p:cNvPr id="612354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24.16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Lexicographic ordering</a:t>
            </a:r>
          </a:p>
        </p:txBody>
      </p:sp>
      <p:sp>
        <p:nvSpPr>
          <p:cNvPr id="612355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2356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2357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2358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2359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2360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2361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352982" y="1160463"/>
            <a:ext cx="848621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One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interesting point about the MIB variables is that the object identifiers (</a:t>
            </a: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including the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instance identifiers) follow in lexicographic order. </a:t>
            </a:r>
            <a:endParaRPr lang="en-US" sz="1600" b="0" dirty="0" smtClean="0">
              <a:solidFill>
                <a:srgbClr val="000000"/>
              </a:solidFill>
              <a:latin typeface="+mn-lt"/>
            </a:endParaRPr>
          </a:p>
          <a:p>
            <a:pPr algn="just"/>
            <a:endParaRPr lang="en-US" sz="1600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Tables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are ordered according </a:t>
            </a: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to column-row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rules, which means one should go column by column. </a:t>
            </a:r>
          </a:p>
          <a:p>
            <a:pPr algn="just"/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In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each column, </a:t>
            </a: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one should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go from the top to the </a:t>
            </a: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bottom.</a:t>
            </a:r>
          </a:p>
          <a:p>
            <a:pPr algn="just"/>
            <a:endParaRPr lang="en-US" sz="1600" b="0" dirty="0" smtClean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sz="1600" b="0" dirty="0"/>
              <a:t>The </a:t>
            </a:r>
            <a:r>
              <a:rPr lang="en-US" sz="1600" dirty="0"/>
              <a:t>lexicographic ordering </a:t>
            </a:r>
            <a:r>
              <a:rPr lang="en-US" sz="1600" b="0" dirty="0"/>
              <a:t>enables a manager to access a set of variables </a:t>
            </a:r>
            <a:r>
              <a:rPr lang="en-US" sz="1600" b="0" dirty="0" smtClean="0"/>
              <a:t>one after </a:t>
            </a:r>
            <a:r>
              <a:rPr lang="en-US" sz="1600" b="0" dirty="0"/>
              <a:t>another by defining the first variable, as we will see in the </a:t>
            </a:r>
            <a:r>
              <a:rPr lang="en-US" sz="1600" b="0" dirty="0" err="1"/>
              <a:t>GetNextRequest</a:t>
            </a:r>
            <a:r>
              <a:rPr lang="en-US" sz="1600" b="0" dirty="0"/>
              <a:t> </a:t>
            </a:r>
            <a:r>
              <a:rPr lang="en-US" sz="1600" b="0" dirty="0" smtClean="0"/>
              <a:t>command in </a:t>
            </a:r>
            <a:r>
              <a:rPr lang="en-US" sz="1600" b="0" dirty="0"/>
              <a:t>the next section</a:t>
            </a:r>
            <a:endParaRPr lang="en-US" sz="16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27151" y="635556"/>
            <a:ext cx="2884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Lexicographic Ordering</a:t>
            </a:r>
          </a:p>
        </p:txBody>
      </p:sp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80467"/>
            <a:ext cx="4021137" cy="3039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886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2D9F05-999D-4581-A2CA-66CD7DF622EE}" type="slidenum">
              <a:rPr lang="en-US"/>
              <a:pPr/>
              <a:t>39</a:t>
            </a:fld>
            <a:endParaRPr lang="en-US"/>
          </a:p>
        </p:txBody>
      </p:sp>
      <p:sp>
        <p:nvSpPr>
          <p:cNvPr id="694274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94275" name="Text Box 3"/>
          <p:cNvSpPr txBox="1">
            <a:spLocks noChangeArrowheads="1"/>
          </p:cNvSpPr>
          <p:nvPr/>
        </p:nvSpPr>
        <p:spPr bwMode="auto">
          <a:xfrm>
            <a:off x="228600" y="355600"/>
            <a:ext cx="2555875" cy="6508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Times" panose="02020603050405020304" pitchFamily="18" charset="0"/>
              </a:rPr>
              <a:t>24-5  SNMP</a:t>
            </a:r>
          </a:p>
        </p:txBody>
      </p:sp>
      <p:sp>
        <p:nvSpPr>
          <p:cNvPr id="694276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94277" name="Rectangle 5"/>
          <p:cNvSpPr>
            <a:spLocks noChangeArrowheads="1"/>
          </p:cNvSpPr>
          <p:nvPr/>
        </p:nvSpPr>
        <p:spPr bwMode="auto">
          <a:xfrm>
            <a:off x="381000" y="1524000"/>
            <a:ext cx="85344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0050" indent="-400050">
              <a:tabLst>
                <a:tab pos="400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4350">
              <a:tabLst>
                <a:tab pos="400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00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00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00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sz="2000" b="0" dirty="0">
                <a:latin typeface="+mn-lt"/>
              </a:rPr>
              <a:t>SNMP uses both SMI and MIB in Internet </a:t>
            </a:r>
            <a:r>
              <a:rPr lang="en-US" sz="2000" b="0" dirty="0" smtClean="0">
                <a:latin typeface="+mn-lt"/>
              </a:rPr>
              <a:t>network management</a:t>
            </a:r>
            <a:r>
              <a:rPr lang="en-US" sz="2000" b="0" dirty="0">
                <a:latin typeface="+mn-lt"/>
              </a:rPr>
              <a:t>. </a:t>
            </a:r>
            <a:endParaRPr lang="en-US" sz="2000" b="0" dirty="0" smtClean="0">
              <a:latin typeface="+mn-lt"/>
            </a:endParaRPr>
          </a:p>
          <a:p>
            <a:pPr algn="just"/>
            <a:endParaRPr lang="en-US" sz="2000" b="0" dirty="0">
              <a:latin typeface="+mn-lt"/>
            </a:endParaRPr>
          </a:p>
          <a:p>
            <a:pPr algn="just"/>
            <a:r>
              <a:rPr lang="en-US" sz="2000" b="0" dirty="0" smtClean="0">
                <a:latin typeface="+mn-lt"/>
              </a:rPr>
              <a:t>It </a:t>
            </a:r>
            <a:r>
              <a:rPr lang="en-US" sz="2000" b="0" dirty="0">
                <a:latin typeface="+mn-lt"/>
              </a:rPr>
              <a:t>is an application program that allows:</a:t>
            </a:r>
          </a:p>
          <a:p>
            <a:pPr algn="just"/>
            <a:endParaRPr lang="en-US" sz="2000" b="0" dirty="0">
              <a:latin typeface="+mn-lt"/>
            </a:endParaRPr>
          </a:p>
          <a:p>
            <a:pPr algn="just"/>
            <a:r>
              <a:rPr lang="en-US" sz="2000" b="0" dirty="0">
                <a:solidFill>
                  <a:schemeClr val="hlink"/>
                </a:solidFill>
                <a:latin typeface="+mn-lt"/>
              </a:rPr>
              <a:t>1.</a:t>
            </a:r>
            <a:r>
              <a:rPr lang="en-US" sz="2000" b="0" dirty="0">
                <a:latin typeface="+mn-lt"/>
              </a:rPr>
              <a:t> A manager to retrieve the value of an object  </a:t>
            </a:r>
            <a:r>
              <a:rPr lang="en-US" sz="2000" b="0" dirty="0" smtClean="0">
                <a:latin typeface="+mn-lt"/>
              </a:rPr>
              <a:t>defined </a:t>
            </a:r>
            <a:r>
              <a:rPr lang="en-US" sz="2000" b="0" dirty="0">
                <a:latin typeface="+mn-lt"/>
              </a:rPr>
              <a:t>in an agent.</a:t>
            </a:r>
          </a:p>
          <a:p>
            <a:pPr algn="just"/>
            <a:r>
              <a:rPr lang="en-US" sz="2000" b="0" dirty="0">
                <a:solidFill>
                  <a:schemeClr val="hlink"/>
                </a:solidFill>
                <a:latin typeface="+mn-lt"/>
              </a:rPr>
              <a:t>2.</a:t>
            </a:r>
            <a:r>
              <a:rPr lang="en-US" sz="2000" b="0" dirty="0">
                <a:latin typeface="+mn-lt"/>
              </a:rPr>
              <a:t> A manager to store a value in an object defined in an agent.</a:t>
            </a:r>
          </a:p>
          <a:p>
            <a:pPr algn="just"/>
            <a:r>
              <a:rPr lang="en-US" sz="2000" b="0" dirty="0">
                <a:solidFill>
                  <a:schemeClr val="hlink"/>
                </a:solidFill>
                <a:latin typeface="+mn-lt"/>
              </a:rPr>
              <a:t>3.</a:t>
            </a:r>
            <a:r>
              <a:rPr lang="en-US" sz="2000" b="0" dirty="0">
                <a:latin typeface="+mn-lt"/>
              </a:rPr>
              <a:t> An agent to send an alarm message about an abnormal situation to the manager.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97F071-D05A-4280-918A-8816279C3638}" type="slidenum">
              <a:rPr lang="en-US"/>
              <a:pPr/>
              <a:t>4</a:t>
            </a:fld>
            <a:endParaRPr lang="en-US"/>
          </a:p>
        </p:txBody>
      </p:sp>
      <p:sp>
        <p:nvSpPr>
          <p:cNvPr id="581635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36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37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38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39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40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41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228600" y="1278355"/>
            <a:ext cx="844073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/>
              <a:t>A management station, called a </a:t>
            </a:r>
            <a:r>
              <a:rPr lang="en-US" sz="1600" dirty="0"/>
              <a:t>manager, </a:t>
            </a:r>
            <a:r>
              <a:rPr lang="en-US" sz="1600" b="0" dirty="0"/>
              <a:t>is a host that runs the SNMP client program</a:t>
            </a:r>
            <a:r>
              <a:rPr lang="en-US" sz="1600" b="0" dirty="0" smtClean="0"/>
              <a:t>.</a:t>
            </a:r>
          </a:p>
          <a:p>
            <a:pPr algn="just"/>
            <a:endParaRPr lang="en-US" sz="1600" b="0" dirty="0" smtClean="0"/>
          </a:p>
          <a:p>
            <a:pPr algn="just"/>
            <a:endParaRPr lang="en-US" sz="1600" b="0" dirty="0"/>
          </a:p>
          <a:p>
            <a:pPr algn="just"/>
            <a:r>
              <a:rPr lang="en-US" sz="1600" b="0" dirty="0"/>
              <a:t>A managed station, called an </a:t>
            </a:r>
            <a:r>
              <a:rPr lang="en-US" sz="1600" dirty="0"/>
              <a:t>agent, </a:t>
            </a:r>
            <a:r>
              <a:rPr lang="en-US" sz="1600" b="0" dirty="0"/>
              <a:t>is a router (or a host) that runs the SNMP </a:t>
            </a:r>
            <a:r>
              <a:rPr lang="en-US" sz="1600" b="0" dirty="0" smtClean="0"/>
              <a:t>server program</a:t>
            </a:r>
            <a:r>
              <a:rPr lang="en-US" sz="1600" b="0" dirty="0"/>
              <a:t>. </a:t>
            </a:r>
            <a:endParaRPr lang="en-US" sz="1600" b="0" dirty="0" smtClean="0"/>
          </a:p>
          <a:p>
            <a:pPr algn="just"/>
            <a:endParaRPr lang="en-US" sz="1600" b="0" dirty="0" smtClean="0"/>
          </a:p>
          <a:p>
            <a:pPr algn="just"/>
            <a:endParaRPr lang="en-US" sz="1600" b="0" dirty="0"/>
          </a:p>
          <a:p>
            <a:pPr algn="just"/>
            <a:r>
              <a:rPr lang="en-US" sz="1600" b="0" dirty="0" smtClean="0"/>
              <a:t>Management </a:t>
            </a:r>
            <a:r>
              <a:rPr lang="en-US" sz="1600" b="0" dirty="0"/>
              <a:t>is achieved through simple interaction between a manager </a:t>
            </a:r>
            <a:r>
              <a:rPr lang="en-US" sz="1600" b="0" dirty="0" smtClean="0"/>
              <a:t>and an </a:t>
            </a:r>
            <a:r>
              <a:rPr lang="en-US" sz="1600" b="0" dirty="0"/>
              <a:t>agent</a:t>
            </a:r>
            <a:r>
              <a:rPr lang="en-US" sz="1600" b="0" dirty="0" smtClean="0"/>
              <a:t>.</a:t>
            </a:r>
          </a:p>
          <a:p>
            <a:pPr algn="just"/>
            <a:endParaRPr lang="en-US" sz="1600" b="0" dirty="0" smtClean="0"/>
          </a:p>
          <a:p>
            <a:pPr algn="just"/>
            <a:endParaRPr lang="en-US" sz="1600" b="0" dirty="0"/>
          </a:p>
        </p:txBody>
      </p:sp>
      <p:sp>
        <p:nvSpPr>
          <p:cNvPr id="3" name="Rectangle 2"/>
          <p:cNvSpPr/>
          <p:nvPr/>
        </p:nvSpPr>
        <p:spPr>
          <a:xfrm>
            <a:off x="1233274" y="104135"/>
            <a:ext cx="30418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Managers and Agents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65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59DF27-06DF-436D-AA0C-AE40060D9E9B}" type="slidenum">
              <a:rPr lang="en-US"/>
              <a:pPr/>
              <a:t>40</a:t>
            </a:fld>
            <a:endParaRPr lang="en-US"/>
          </a:p>
        </p:txBody>
      </p:sp>
      <p:sp>
        <p:nvSpPr>
          <p:cNvPr id="614402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24.17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SNMP PDUs</a:t>
            </a:r>
          </a:p>
        </p:txBody>
      </p:sp>
      <p:sp>
        <p:nvSpPr>
          <p:cNvPr id="614403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4405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4406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4407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4408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4409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98946" y="1152834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SNMPv3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defines </a:t>
            </a: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8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types of protocol data units (or PDUs): </a:t>
            </a:r>
            <a:r>
              <a:rPr lang="en-US" sz="1600" b="0" dirty="0" err="1">
                <a:solidFill>
                  <a:srgbClr val="000000"/>
                </a:solidFill>
                <a:latin typeface="+mn-lt"/>
              </a:rPr>
              <a:t>GetRequest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1600" b="0" dirty="0" err="1" smtClean="0">
                <a:solidFill>
                  <a:srgbClr val="000000"/>
                </a:solidFill>
                <a:latin typeface="+mn-lt"/>
              </a:rPr>
              <a:t>GetNext</a:t>
            </a: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-Request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latin typeface="+mn-lt"/>
              </a:rPr>
              <a:t>GetBulkRequest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latin typeface="+mn-lt"/>
              </a:rPr>
              <a:t>SetRequest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, Response, Trap, </a:t>
            </a:r>
            <a:r>
              <a:rPr lang="en-US" sz="1600" b="0" dirty="0" err="1">
                <a:solidFill>
                  <a:srgbClr val="000000"/>
                </a:solidFill>
                <a:latin typeface="+mn-lt"/>
              </a:rPr>
              <a:t>InformRequest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, and </a:t>
            </a: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Report.</a:t>
            </a:r>
            <a:endParaRPr lang="en-US" sz="16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28725" y="616862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PDUs</a:t>
            </a:r>
          </a:p>
        </p:txBody>
      </p:sp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18078"/>
            <a:ext cx="4273739" cy="3615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C93158-CCFC-4098-8FBB-E8746C3234A8}" type="slidenum">
              <a:rPr lang="en-US"/>
              <a:pPr/>
              <a:t>41</a:t>
            </a:fld>
            <a:endParaRPr lang="en-US"/>
          </a:p>
        </p:txBody>
      </p:sp>
      <p:sp>
        <p:nvSpPr>
          <p:cNvPr id="616450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24.18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SNMP PDU format</a:t>
            </a:r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6452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6453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6454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6455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6456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6457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pic>
        <p:nvPicPr>
          <p:cNvPr id="616458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955" y="2433615"/>
            <a:ext cx="4984750" cy="3408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0825" y="1180881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format for the eight SNMP </a:t>
            </a: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PDUs. </a:t>
            </a:r>
          </a:p>
          <a:p>
            <a:endParaRPr lang="en-US" sz="1600" b="0" dirty="0">
              <a:solidFill>
                <a:srgbClr val="000000"/>
              </a:solidFill>
              <a:latin typeface="+mn-lt"/>
            </a:endParaRPr>
          </a:p>
          <a:p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US" sz="1600" b="0" dirty="0" err="1" smtClean="0">
                <a:solidFill>
                  <a:srgbClr val="000000"/>
                </a:solidFill>
                <a:latin typeface="+mn-lt"/>
              </a:rPr>
              <a:t>GetBulkRequest</a:t>
            </a: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 PDU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differs from the others in two </a:t>
            </a: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areas</a:t>
            </a:r>
            <a:endParaRPr lang="en-US" sz="16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07033" y="629245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"/>
                                        <p:tgtEl>
                                          <p:spTgt spid="61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46D58A-988F-4A83-92C8-8213966D4A66}" type="slidenum">
              <a:rPr lang="en-US"/>
              <a:pPr/>
              <a:t>42</a:t>
            </a:fld>
            <a:endParaRPr lang="en-US"/>
          </a:p>
        </p:txBody>
      </p:sp>
      <p:sp>
        <p:nvSpPr>
          <p:cNvPr id="618498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24.19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SNMP message</a:t>
            </a:r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8500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8501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8502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8503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8504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8505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228600" y="1202820"/>
            <a:ext cx="844073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SNMP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does not send only a PDU, it embeds the PDU in a message. </a:t>
            </a:r>
            <a:endParaRPr lang="en-US" sz="1600" b="0" dirty="0" smtClean="0">
              <a:solidFill>
                <a:srgbClr val="000000"/>
              </a:solidFill>
              <a:latin typeface="+mn-lt"/>
            </a:endParaRPr>
          </a:p>
          <a:p>
            <a:pPr algn="just"/>
            <a:endParaRPr lang="en-US" sz="1600" b="0" dirty="0" smtClean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A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message </a:t>
            </a: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in SNMPv3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is a sequence made of four elements: Version, </a:t>
            </a:r>
            <a:r>
              <a:rPr lang="en-US" sz="1600" b="0" dirty="0" err="1">
                <a:solidFill>
                  <a:srgbClr val="000000"/>
                </a:solidFill>
                <a:latin typeface="+mn-lt"/>
              </a:rPr>
              <a:t>GlobalData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1600" b="0" dirty="0" err="1" smtClean="0">
                <a:solidFill>
                  <a:srgbClr val="000000"/>
                </a:solidFill>
                <a:latin typeface="+mn-lt"/>
              </a:rPr>
              <a:t>SecurityParameters</a:t>
            </a: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, and </a:t>
            </a:r>
            <a:r>
              <a:rPr lang="en-US" sz="1600" b="0" dirty="0" err="1">
                <a:solidFill>
                  <a:srgbClr val="000000"/>
                </a:solidFill>
                <a:latin typeface="+mn-lt"/>
              </a:rPr>
              <a:t>ScopePDU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 (which includes the encoded PDU</a:t>
            </a: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). </a:t>
            </a:r>
          </a:p>
          <a:p>
            <a:pPr algn="just"/>
            <a:endParaRPr lang="en-US" sz="1600" b="0" dirty="0" smtClean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The first and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the third elements are simple data types; </a:t>
            </a:r>
            <a:endParaRPr lang="en-US" sz="1600" b="0" dirty="0" smtClean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second and the fourth are sequences.</a:t>
            </a:r>
            <a:endParaRPr lang="en-US" sz="16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1221" y="668337"/>
            <a:ext cx="14285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+mn-lt"/>
              </a:rPr>
              <a:t>Messages</a:t>
            </a:r>
          </a:p>
        </p:txBody>
      </p:sp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55968"/>
            <a:ext cx="3647933" cy="3122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C51D3-8D4F-4106-8DCA-95AED68E81F8}" type="slidenum">
              <a:rPr lang="en-US"/>
              <a:pPr/>
              <a:t>43</a:t>
            </a:fld>
            <a:endParaRPr lang="en-US"/>
          </a:p>
        </p:txBody>
      </p:sp>
      <p:sp>
        <p:nvSpPr>
          <p:cNvPr id="702466" name="Text Box 2"/>
          <p:cNvSpPr txBox="1">
            <a:spLocks noChangeArrowheads="1"/>
          </p:cNvSpPr>
          <p:nvPr/>
        </p:nvSpPr>
        <p:spPr bwMode="auto">
          <a:xfrm>
            <a:off x="76200" y="696913"/>
            <a:ext cx="88392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b="0" dirty="0" smtClean="0">
                <a:latin typeface="+mn-lt"/>
              </a:rPr>
              <a:t>A manager </a:t>
            </a:r>
            <a:r>
              <a:rPr lang="en-US" b="0" dirty="0">
                <a:latin typeface="+mn-lt"/>
              </a:rPr>
              <a:t>station (SNMP client) uses a message with </a:t>
            </a:r>
            <a:r>
              <a:rPr lang="en-US" b="0" dirty="0" err="1">
                <a:latin typeface="+mn-lt"/>
              </a:rPr>
              <a:t>GetRequest</a:t>
            </a:r>
            <a:r>
              <a:rPr lang="en-US" b="0" dirty="0">
                <a:latin typeface="+mn-lt"/>
              </a:rPr>
              <a:t> PDU to retrieve the number of UDP datagrams that a router has </a:t>
            </a:r>
            <a:r>
              <a:rPr lang="en-US" b="0" dirty="0" smtClean="0">
                <a:latin typeface="+mn-lt"/>
              </a:rPr>
              <a:t>received.</a:t>
            </a:r>
          </a:p>
          <a:p>
            <a:pPr algn="just"/>
            <a:endParaRPr lang="en-US" b="0" dirty="0">
              <a:latin typeface="+mn-lt"/>
            </a:endParaRPr>
          </a:p>
          <a:p>
            <a:pPr algn="just"/>
            <a:r>
              <a:rPr lang="en-US" b="0" dirty="0" smtClean="0">
                <a:latin typeface="+mn-lt"/>
              </a:rPr>
              <a:t> </a:t>
            </a:r>
          </a:p>
          <a:p>
            <a:pPr algn="just"/>
            <a:r>
              <a:rPr lang="en-US" b="0" dirty="0" smtClean="0">
                <a:latin typeface="+mn-lt"/>
              </a:rPr>
              <a:t>There </a:t>
            </a:r>
            <a:r>
              <a:rPr lang="en-US" b="0" dirty="0">
                <a:latin typeface="+mn-lt"/>
              </a:rPr>
              <a:t>is only one </a:t>
            </a:r>
            <a:r>
              <a:rPr lang="en-US" b="0" dirty="0" err="1">
                <a:latin typeface="+mn-lt"/>
              </a:rPr>
              <a:t>VarBind</a:t>
            </a:r>
            <a:r>
              <a:rPr lang="en-US" b="0" dirty="0">
                <a:latin typeface="+mn-lt"/>
              </a:rPr>
              <a:t> sequence. </a:t>
            </a:r>
            <a:endParaRPr lang="en-US" b="0" dirty="0" smtClean="0">
              <a:latin typeface="+mn-lt"/>
            </a:endParaRPr>
          </a:p>
          <a:p>
            <a:pPr algn="just"/>
            <a:endParaRPr lang="en-US" b="0" dirty="0" smtClean="0">
              <a:latin typeface="+mn-lt"/>
            </a:endParaRPr>
          </a:p>
          <a:p>
            <a:pPr algn="just"/>
            <a:r>
              <a:rPr lang="en-US" b="0" dirty="0" smtClean="0">
                <a:latin typeface="+mn-lt"/>
              </a:rPr>
              <a:t>The </a:t>
            </a:r>
            <a:r>
              <a:rPr lang="en-US" b="0" dirty="0">
                <a:latin typeface="+mn-lt"/>
              </a:rPr>
              <a:t>corresponding MIB variable related to this information is </a:t>
            </a:r>
            <a:r>
              <a:rPr lang="en-US" b="0" dirty="0" err="1">
                <a:latin typeface="+mn-lt"/>
              </a:rPr>
              <a:t>udpInDatagrams</a:t>
            </a:r>
            <a:r>
              <a:rPr lang="en-US" b="0" dirty="0">
                <a:latin typeface="+mn-lt"/>
              </a:rPr>
              <a:t> with the object identifier 1.3.6.1.2.1.7.1.0. </a:t>
            </a:r>
            <a:endParaRPr lang="en-US" b="0" dirty="0" smtClean="0">
              <a:latin typeface="+mn-lt"/>
            </a:endParaRPr>
          </a:p>
          <a:p>
            <a:pPr algn="just"/>
            <a:endParaRPr lang="en-US" b="0" dirty="0" smtClean="0">
              <a:latin typeface="+mn-lt"/>
            </a:endParaRPr>
          </a:p>
          <a:p>
            <a:pPr algn="just"/>
            <a:r>
              <a:rPr lang="en-US" b="0" dirty="0" smtClean="0">
                <a:latin typeface="+mn-lt"/>
              </a:rPr>
              <a:t>The </a:t>
            </a:r>
            <a:r>
              <a:rPr lang="en-US" b="0" dirty="0">
                <a:latin typeface="+mn-lt"/>
              </a:rPr>
              <a:t>manager wants to retrieve a value (not to store a value), so the value defines a null entity. </a:t>
            </a:r>
            <a:endParaRPr lang="en-US" b="0" dirty="0" smtClean="0">
              <a:latin typeface="+mn-lt"/>
            </a:endParaRPr>
          </a:p>
          <a:p>
            <a:pPr algn="just"/>
            <a:endParaRPr lang="en-US" b="0" dirty="0">
              <a:latin typeface="+mn-lt"/>
            </a:endParaRPr>
          </a:p>
          <a:p>
            <a:pPr algn="just"/>
            <a:r>
              <a:rPr lang="en-US" b="0" dirty="0" smtClean="0">
                <a:latin typeface="+mn-lt"/>
              </a:rPr>
              <a:t>The </a:t>
            </a:r>
            <a:r>
              <a:rPr lang="en-US" b="0" dirty="0">
                <a:latin typeface="+mn-lt"/>
              </a:rPr>
              <a:t>bytes to be sent are shown in hexadecimal representation.</a:t>
            </a:r>
          </a:p>
        </p:txBody>
      </p:sp>
      <p:grpSp>
        <p:nvGrpSpPr>
          <p:cNvPr id="702467" name="Group 3"/>
          <p:cNvGrpSpPr>
            <a:grpSpLocks/>
          </p:cNvGrpSpPr>
          <p:nvPr/>
        </p:nvGrpSpPr>
        <p:grpSpPr bwMode="auto">
          <a:xfrm>
            <a:off x="0" y="0"/>
            <a:ext cx="9144000" cy="609600"/>
            <a:chOff x="0" y="2448"/>
            <a:chExt cx="5760" cy="384"/>
          </a:xfrm>
        </p:grpSpPr>
        <p:sp>
          <p:nvSpPr>
            <p:cNvPr id="702468" name="Rectangle 4"/>
            <p:cNvSpPr>
              <a:spLocks noChangeArrowheads="1"/>
            </p:cNvSpPr>
            <p:nvPr/>
          </p:nvSpPr>
          <p:spPr bwMode="auto">
            <a:xfrm>
              <a:off x="0" y="2448"/>
              <a:ext cx="5760" cy="384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469" name="Text Box 5"/>
            <p:cNvSpPr txBox="1">
              <a:spLocks noChangeArrowheads="1"/>
            </p:cNvSpPr>
            <p:nvPr/>
          </p:nvSpPr>
          <p:spPr bwMode="auto">
            <a:xfrm>
              <a:off x="0" y="2448"/>
              <a:ext cx="1595" cy="365"/>
            </a:xfrm>
            <a:prstGeom prst="rect">
              <a:avLst/>
            </a:prstGeom>
            <a:solidFill>
              <a:srgbClr val="2CB84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Example</a:t>
              </a:r>
              <a:r>
                <a:rPr lang="en-US" sz="3200">
                  <a:solidFill>
                    <a:schemeClr val="bg1"/>
                  </a:solidFill>
                  <a:latin typeface="Times New Roman" panose="02020603050405020304" pitchFamily="18" charset="0"/>
                </a:rPr>
                <a:t> 24.4</a:t>
              </a:r>
              <a:endParaRPr lang="en-US" sz="3200" i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4A7673-05F5-4CDD-B0C3-CB3C9A83C7C4}" type="slidenum">
              <a:rPr lang="en-US"/>
              <a:pPr/>
              <a:t>44</a:t>
            </a:fld>
            <a:endParaRPr lang="en-US"/>
          </a:p>
        </p:txBody>
      </p:sp>
      <p:sp>
        <p:nvSpPr>
          <p:cNvPr id="620546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24.20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Example 24.5</a:t>
            </a:r>
          </a:p>
        </p:txBody>
      </p:sp>
      <p:sp>
        <p:nvSpPr>
          <p:cNvPr id="620547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0548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0550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0551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0552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0553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pic>
        <p:nvPicPr>
          <p:cNvPr id="62055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3" y="657225"/>
            <a:ext cx="5868987" cy="581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6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4A7673-05F5-4CDD-B0C3-CB3C9A83C7C4}" type="slidenum">
              <a:rPr lang="en-US"/>
              <a:pPr/>
              <a:t>45</a:t>
            </a:fld>
            <a:endParaRPr lang="en-US"/>
          </a:p>
        </p:txBody>
      </p:sp>
      <p:sp>
        <p:nvSpPr>
          <p:cNvPr id="620546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24.20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Example 24.5</a:t>
            </a:r>
          </a:p>
        </p:txBody>
      </p:sp>
      <p:sp>
        <p:nvSpPr>
          <p:cNvPr id="620547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0548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0550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0551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0552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0553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356394" y="1182788"/>
            <a:ext cx="848280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 err="1" smtClean="0">
                <a:latin typeface="+mn-lt"/>
              </a:rPr>
              <a:t>VarBind</a:t>
            </a:r>
            <a:r>
              <a:rPr lang="en-US" sz="1600" b="0" dirty="0" smtClean="0">
                <a:latin typeface="+mn-lt"/>
              </a:rPr>
              <a:t> </a:t>
            </a:r>
            <a:r>
              <a:rPr lang="en-US" sz="1600" b="0" dirty="0">
                <a:latin typeface="+mn-lt"/>
              </a:rPr>
              <a:t>list has only one </a:t>
            </a:r>
            <a:r>
              <a:rPr lang="en-US" sz="1600" b="0" dirty="0" err="1">
                <a:latin typeface="+mn-lt"/>
              </a:rPr>
              <a:t>VarBind</a:t>
            </a:r>
            <a:r>
              <a:rPr lang="en-US" sz="1600" b="0" dirty="0">
                <a:latin typeface="+mn-lt"/>
              </a:rPr>
              <a:t>. The variable is of type 06 and length 09. The </a:t>
            </a:r>
            <a:r>
              <a:rPr lang="en-US" sz="1600" b="0" dirty="0" smtClean="0">
                <a:latin typeface="+mn-lt"/>
              </a:rPr>
              <a:t>value is </a:t>
            </a:r>
            <a:r>
              <a:rPr lang="en-US" sz="1600" b="0" dirty="0">
                <a:latin typeface="+mn-lt"/>
              </a:rPr>
              <a:t>of type 05 and length 00. </a:t>
            </a:r>
            <a:endParaRPr lang="en-US" sz="1600" b="0" dirty="0" smtClean="0">
              <a:latin typeface="+mn-lt"/>
            </a:endParaRPr>
          </a:p>
          <a:p>
            <a:pPr algn="just"/>
            <a:endParaRPr lang="en-US" sz="1600" b="0" dirty="0">
              <a:latin typeface="+mn-lt"/>
            </a:endParaRPr>
          </a:p>
          <a:p>
            <a:pPr algn="just"/>
            <a:r>
              <a:rPr lang="en-US" sz="1600" b="0" dirty="0" smtClean="0">
                <a:latin typeface="+mn-lt"/>
              </a:rPr>
              <a:t>whole </a:t>
            </a:r>
            <a:r>
              <a:rPr lang="en-US" sz="1600" b="0" dirty="0" err="1">
                <a:latin typeface="+mn-lt"/>
              </a:rPr>
              <a:t>VarBind</a:t>
            </a:r>
            <a:r>
              <a:rPr lang="en-US" sz="1600" b="0" dirty="0">
                <a:latin typeface="+mn-lt"/>
              </a:rPr>
              <a:t> is a sequence of length 0D (13). The </a:t>
            </a:r>
            <a:r>
              <a:rPr lang="en-US" sz="1600" b="0" dirty="0" err="1">
                <a:latin typeface="+mn-lt"/>
              </a:rPr>
              <a:t>VarBind</a:t>
            </a:r>
            <a:r>
              <a:rPr lang="en-US" sz="1600" b="0" dirty="0">
                <a:latin typeface="+mn-lt"/>
              </a:rPr>
              <a:t> </a:t>
            </a:r>
            <a:r>
              <a:rPr lang="en-US" sz="1600" b="0" dirty="0" smtClean="0">
                <a:latin typeface="+mn-lt"/>
              </a:rPr>
              <a:t>list is </a:t>
            </a:r>
            <a:r>
              <a:rPr lang="en-US" sz="1600" b="0" dirty="0">
                <a:latin typeface="+mn-lt"/>
              </a:rPr>
              <a:t>also a sequence of length 0F (15). </a:t>
            </a:r>
            <a:endParaRPr lang="en-US" sz="1600" b="0" dirty="0" smtClean="0">
              <a:latin typeface="+mn-lt"/>
            </a:endParaRPr>
          </a:p>
          <a:p>
            <a:pPr algn="just"/>
            <a:endParaRPr lang="en-US" sz="1600" b="0" dirty="0">
              <a:latin typeface="+mn-lt"/>
            </a:endParaRPr>
          </a:p>
          <a:p>
            <a:pPr algn="just"/>
            <a:r>
              <a:rPr lang="en-US" sz="1600" b="0" dirty="0" smtClean="0">
                <a:latin typeface="+mn-lt"/>
              </a:rPr>
              <a:t>The </a:t>
            </a:r>
            <a:r>
              <a:rPr lang="en-US" sz="1600" b="0" dirty="0" err="1">
                <a:latin typeface="+mn-lt"/>
              </a:rPr>
              <a:t>GetRequest</a:t>
            </a:r>
            <a:r>
              <a:rPr lang="en-US" sz="1600" b="0" dirty="0">
                <a:latin typeface="+mn-lt"/>
              </a:rPr>
              <a:t> PDU is of length 1</a:t>
            </a:r>
            <a:r>
              <a:rPr lang="en-US" sz="1600" b="0" dirty="0" smtClean="0">
                <a:latin typeface="+mn-lt"/>
              </a:rPr>
              <a:t>D </a:t>
            </a:r>
            <a:r>
              <a:rPr lang="en-US" sz="1600" b="0" dirty="0">
                <a:latin typeface="+mn-lt"/>
              </a:rPr>
              <a:t>(29). The PDU </a:t>
            </a:r>
            <a:r>
              <a:rPr lang="en-US" sz="1600" b="0" dirty="0" smtClean="0">
                <a:latin typeface="+mn-lt"/>
              </a:rPr>
              <a:t>is embedded </a:t>
            </a:r>
            <a:r>
              <a:rPr lang="en-US" sz="1600" b="0" dirty="0">
                <a:latin typeface="+mn-lt"/>
              </a:rPr>
              <a:t>in </a:t>
            </a:r>
            <a:r>
              <a:rPr lang="en-US" sz="1600" b="0" dirty="0" err="1">
                <a:latin typeface="+mn-lt"/>
              </a:rPr>
              <a:t>ScopePDU</a:t>
            </a:r>
            <a:r>
              <a:rPr lang="en-US" sz="1600" b="0" dirty="0">
                <a:latin typeface="+mn-lt"/>
              </a:rPr>
              <a:t> sequence, which is of 47 bytes. </a:t>
            </a:r>
            <a:endParaRPr lang="en-US" sz="1600" b="0" dirty="0" smtClean="0">
              <a:latin typeface="+mn-lt"/>
            </a:endParaRPr>
          </a:p>
          <a:p>
            <a:pPr algn="just"/>
            <a:endParaRPr lang="en-US" sz="1600" b="0" dirty="0">
              <a:latin typeface="+mn-lt"/>
            </a:endParaRPr>
          </a:p>
          <a:p>
            <a:pPr algn="just"/>
            <a:r>
              <a:rPr lang="en-US" sz="1600" b="0" dirty="0" smtClean="0">
                <a:latin typeface="+mn-lt"/>
              </a:rPr>
              <a:t>The </a:t>
            </a:r>
            <a:r>
              <a:rPr lang="en-US" sz="1600" b="0" dirty="0">
                <a:latin typeface="+mn-lt"/>
              </a:rPr>
              <a:t>Security Parameters assumed to </a:t>
            </a:r>
            <a:r>
              <a:rPr lang="en-US" sz="1600" b="0" dirty="0" smtClean="0">
                <a:latin typeface="+mn-lt"/>
              </a:rPr>
              <a:t>be 40 bytes. </a:t>
            </a:r>
          </a:p>
          <a:p>
            <a:pPr algn="just"/>
            <a:endParaRPr lang="en-US" sz="1600" b="0" dirty="0">
              <a:latin typeface="+mn-lt"/>
            </a:endParaRPr>
          </a:p>
          <a:p>
            <a:pPr algn="just"/>
            <a:r>
              <a:rPr lang="en-US" sz="1600" b="0" dirty="0" smtClean="0">
                <a:latin typeface="+mn-lt"/>
              </a:rPr>
              <a:t>The </a:t>
            </a:r>
            <a:r>
              <a:rPr lang="en-US" sz="1600" b="0" dirty="0" err="1">
                <a:latin typeface="+mn-lt"/>
              </a:rPr>
              <a:t>GlobalData</a:t>
            </a:r>
            <a:r>
              <a:rPr lang="en-US" sz="1600" b="0" dirty="0">
                <a:latin typeface="+mn-lt"/>
              </a:rPr>
              <a:t> itself is a sequence of 13 bytes. </a:t>
            </a:r>
            <a:r>
              <a:rPr lang="en-US" sz="1600" b="0" dirty="0" smtClean="0">
                <a:latin typeface="+mn-lt"/>
              </a:rPr>
              <a:t>Three sequences </a:t>
            </a:r>
            <a:r>
              <a:rPr lang="en-US" sz="1600" b="0" dirty="0">
                <a:latin typeface="+mn-lt"/>
              </a:rPr>
              <a:t>and one integer (version) are embedded in the message sequence, which is the </a:t>
            </a:r>
            <a:r>
              <a:rPr lang="en-US" sz="1600" b="0" dirty="0" smtClean="0">
                <a:latin typeface="+mn-lt"/>
              </a:rPr>
              <a:t>length of </a:t>
            </a:r>
            <a:r>
              <a:rPr lang="en-US" sz="1600" b="0" dirty="0">
                <a:latin typeface="+mn-lt"/>
              </a:rPr>
              <a:t>111 bytes. The whole message is of 113 </a:t>
            </a:r>
            <a:r>
              <a:rPr lang="en-US" sz="1600" b="0" dirty="0" smtClean="0">
                <a:latin typeface="+mn-lt"/>
              </a:rPr>
              <a:t>bytes. </a:t>
            </a:r>
          </a:p>
        </p:txBody>
      </p:sp>
    </p:spTree>
    <p:extLst>
      <p:ext uri="{BB962C8B-B14F-4D97-AF65-F5344CB8AC3E}">
        <p14:creationId xmlns:p14="http://schemas.microsoft.com/office/powerpoint/2010/main" val="21846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41A2D8-AD25-4486-BC48-FCB42B2854E2}" type="slidenum">
              <a:rPr lang="en-US"/>
              <a:pPr/>
              <a:t>46</a:t>
            </a:fld>
            <a:endParaRPr lang="en-US"/>
          </a:p>
        </p:txBody>
      </p:sp>
      <p:sp>
        <p:nvSpPr>
          <p:cNvPr id="622594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24.21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Actual message sent for Example 24.5</a:t>
            </a:r>
          </a:p>
        </p:txBody>
      </p:sp>
      <p:sp>
        <p:nvSpPr>
          <p:cNvPr id="622595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2596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2597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2598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2599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2600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2601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pic>
        <p:nvPicPr>
          <p:cNvPr id="62260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22" y="3026198"/>
            <a:ext cx="7786687" cy="2076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98391" y="1283979"/>
            <a:ext cx="82075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>
                <a:latin typeface="+mn-lt"/>
              </a:rPr>
              <a:t>Figure </a:t>
            </a:r>
            <a:r>
              <a:rPr lang="en-US" sz="1600" b="0" dirty="0" smtClean="0">
                <a:latin typeface="+mn-lt"/>
              </a:rPr>
              <a:t>shows </a:t>
            </a:r>
            <a:r>
              <a:rPr lang="en-US" sz="1600" b="0" dirty="0">
                <a:latin typeface="+mn-lt"/>
              </a:rPr>
              <a:t>the actual message sent. </a:t>
            </a:r>
            <a:endParaRPr lang="en-US" sz="1600" b="0" dirty="0" smtClean="0">
              <a:latin typeface="+mn-lt"/>
            </a:endParaRPr>
          </a:p>
          <a:p>
            <a:pPr algn="just"/>
            <a:endParaRPr lang="en-US" sz="1600" b="0" dirty="0">
              <a:latin typeface="+mn-lt"/>
            </a:endParaRPr>
          </a:p>
          <a:p>
            <a:pPr algn="just"/>
            <a:r>
              <a:rPr lang="en-US" sz="1600" b="0" dirty="0" smtClean="0">
                <a:latin typeface="+mn-lt"/>
              </a:rPr>
              <a:t>The </a:t>
            </a:r>
            <a:r>
              <a:rPr lang="en-US" sz="1600" b="0" dirty="0">
                <a:latin typeface="+mn-lt"/>
              </a:rPr>
              <a:t>bytes that </a:t>
            </a:r>
            <a:r>
              <a:rPr lang="en-US" sz="1600" b="0" dirty="0" smtClean="0">
                <a:latin typeface="+mn-lt"/>
              </a:rPr>
              <a:t>are shown </a:t>
            </a:r>
            <a:r>
              <a:rPr lang="en-US" sz="1600" b="0" dirty="0">
                <a:latin typeface="+mn-lt"/>
              </a:rPr>
              <a:t>using dashes are the one related to the security parameters.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CAA2BC-233B-4FCC-B0BB-5777DBC4F4A8}" type="slidenum">
              <a:rPr lang="en-US"/>
              <a:pPr/>
              <a:t>47</a:t>
            </a:fld>
            <a:endParaRPr lang="en-US"/>
          </a:p>
        </p:txBody>
      </p:sp>
      <p:sp>
        <p:nvSpPr>
          <p:cNvPr id="624642" name="Text Box 2"/>
          <p:cNvSpPr txBox="1">
            <a:spLocks noChangeArrowheads="1"/>
          </p:cNvSpPr>
          <p:nvPr/>
        </p:nvSpPr>
        <p:spPr bwMode="auto">
          <a:xfrm>
            <a:off x="3686080" y="3037682"/>
            <a:ext cx="7335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smtClean="0">
                <a:latin typeface="Times New Roman" panose="02020603050405020304" pitchFamily="18" charset="0"/>
              </a:rPr>
              <a:t>END</a:t>
            </a:r>
            <a:endParaRPr lang="en-US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624643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4644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4645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4646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4647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4648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4649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</p:spTree>
    <p:extLst>
      <p:ext uri="{BB962C8B-B14F-4D97-AF65-F5344CB8AC3E}">
        <p14:creationId xmlns:p14="http://schemas.microsoft.com/office/powerpoint/2010/main" val="127247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97F071-D05A-4280-918A-8816279C3638}" type="slidenum">
              <a:rPr lang="en-US"/>
              <a:pPr/>
              <a:t>5</a:t>
            </a:fld>
            <a:endParaRPr lang="en-US"/>
          </a:p>
        </p:txBody>
      </p:sp>
      <p:sp>
        <p:nvSpPr>
          <p:cNvPr id="581635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36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37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38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39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40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41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228600" y="1151696"/>
            <a:ext cx="844073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/>
              <a:t>The agent keeps performance information in a database. The manager has access to the values in the database. </a:t>
            </a:r>
          </a:p>
          <a:p>
            <a:pPr algn="just"/>
            <a:endParaRPr lang="en-US" sz="1600" b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/>
              <a:t>router can store in appropriate variables the number of packets received and forwarded.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/>
              <a:t>The manager can fetch and compare the values of these two variables to see if the router is congested or not.</a:t>
            </a:r>
          </a:p>
          <a:p>
            <a:pPr algn="just"/>
            <a:endParaRPr lang="en-US" sz="1600" b="0" dirty="0" smtClean="0"/>
          </a:p>
          <a:p>
            <a:pPr algn="just"/>
            <a:endParaRPr lang="en-US" sz="1600" b="0" dirty="0"/>
          </a:p>
          <a:p>
            <a:pPr algn="just"/>
            <a:r>
              <a:rPr lang="en-US" sz="1600" b="0" dirty="0" smtClean="0"/>
              <a:t>The </a:t>
            </a:r>
            <a:r>
              <a:rPr lang="en-US" sz="1600" b="0" dirty="0"/>
              <a:t>manager can also make the router perform certain actions.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 smtClean="0"/>
              <a:t>router </a:t>
            </a:r>
            <a:r>
              <a:rPr lang="en-US" sz="1600" b="0" dirty="0"/>
              <a:t>periodically checks the value of a reboot counter to see when it should </a:t>
            </a:r>
            <a:r>
              <a:rPr lang="en-US" sz="1600" b="0" dirty="0" smtClean="0"/>
              <a:t>reboot </a:t>
            </a:r>
            <a:r>
              <a:rPr lang="en-US" sz="1600" b="0" dirty="0"/>
              <a:t>itself. It reboots itself, </a:t>
            </a:r>
            <a:r>
              <a:rPr lang="en-US" sz="1600" b="0" dirty="0" smtClean="0"/>
              <a:t>if </a:t>
            </a:r>
            <a:r>
              <a:rPr lang="en-US" sz="1600" b="0" dirty="0"/>
              <a:t>the value of the counter is 0. </a:t>
            </a:r>
            <a:endParaRPr lang="en-US" sz="1600" b="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 smtClean="0"/>
              <a:t>The </a:t>
            </a:r>
            <a:r>
              <a:rPr lang="en-US" sz="1600" b="0" dirty="0"/>
              <a:t>manager </a:t>
            </a:r>
            <a:r>
              <a:rPr lang="en-US" sz="1600" b="0" dirty="0" smtClean="0"/>
              <a:t>can use </a:t>
            </a:r>
            <a:r>
              <a:rPr lang="en-US" sz="1600" b="0" dirty="0"/>
              <a:t>this feature to reboot the agent remotely at any time. </a:t>
            </a:r>
            <a:endParaRPr lang="en-US" sz="1600" b="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 smtClean="0"/>
              <a:t>It </a:t>
            </a:r>
            <a:r>
              <a:rPr lang="en-US" sz="1600" b="0" dirty="0"/>
              <a:t>simply sends a packet </a:t>
            </a:r>
            <a:r>
              <a:rPr lang="en-US" sz="1600" b="0" dirty="0" smtClean="0"/>
              <a:t>to force </a:t>
            </a:r>
            <a:r>
              <a:rPr lang="en-US" sz="1600" b="0" dirty="0"/>
              <a:t>a 0 value in the counter</a:t>
            </a:r>
            <a:r>
              <a:rPr lang="en-US" sz="1600" b="0" dirty="0" smtClean="0"/>
              <a:t>.</a:t>
            </a:r>
          </a:p>
          <a:p>
            <a:pPr algn="just"/>
            <a:endParaRPr lang="en-US" sz="1600" b="0" dirty="0" smtClean="0"/>
          </a:p>
          <a:p>
            <a:pPr algn="just"/>
            <a:endParaRPr lang="en-US" sz="1600" b="0" dirty="0"/>
          </a:p>
          <a:p>
            <a:pPr algn="just"/>
            <a:r>
              <a:rPr lang="en-US" sz="1600" b="0" dirty="0"/>
              <a:t>Agents can also contribute to the management process. </a:t>
            </a:r>
            <a:endParaRPr lang="en-US" sz="1600" b="0" dirty="0" smtClean="0"/>
          </a:p>
          <a:p>
            <a:pPr algn="just"/>
            <a:endParaRPr lang="en-US" sz="1600" b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 smtClean="0"/>
              <a:t>The </a:t>
            </a:r>
            <a:r>
              <a:rPr lang="en-US" sz="1600" b="0" dirty="0"/>
              <a:t>server program </a:t>
            </a:r>
            <a:r>
              <a:rPr lang="en-US" sz="1600" b="0" dirty="0" smtClean="0"/>
              <a:t>running on </a:t>
            </a:r>
            <a:r>
              <a:rPr lang="en-US" sz="1600" b="0" dirty="0"/>
              <a:t>the agent can check the environment and, if it notices something unusual, it </a:t>
            </a:r>
            <a:r>
              <a:rPr lang="en-US" sz="1600" b="0" dirty="0" smtClean="0"/>
              <a:t>can send </a:t>
            </a:r>
            <a:r>
              <a:rPr lang="en-US" sz="1600" b="0" dirty="0"/>
              <a:t>a warning message (called a </a:t>
            </a:r>
            <a:r>
              <a:rPr lang="en-US" sz="1600" dirty="0"/>
              <a:t>trap</a:t>
            </a:r>
            <a:r>
              <a:rPr lang="en-US" sz="1600" b="0" dirty="0"/>
              <a:t>) to the manager</a:t>
            </a:r>
            <a:r>
              <a:rPr lang="en-US" sz="1600" b="0" dirty="0" smtClean="0"/>
              <a:t>.</a:t>
            </a:r>
            <a:endParaRPr lang="en-US" sz="1600" b="0" dirty="0"/>
          </a:p>
        </p:txBody>
      </p:sp>
      <p:sp>
        <p:nvSpPr>
          <p:cNvPr id="3" name="Rectangle 2"/>
          <p:cNvSpPr/>
          <p:nvPr/>
        </p:nvSpPr>
        <p:spPr>
          <a:xfrm>
            <a:off x="1233274" y="104135"/>
            <a:ext cx="4059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Managers and </a:t>
            </a:r>
            <a:r>
              <a:rPr lang="en-US" sz="2400" dirty="0" smtClean="0">
                <a:latin typeface="Times New Roman" panose="02020603050405020304" pitchFamily="18" charset="0"/>
              </a:rPr>
              <a:t>Agents (</a:t>
            </a:r>
            <a:r>
              <a:rPr lang="en-US" sz="2400" dirty="0" err="1" smtClean="0">
                <a:latin typeface="Times New Roman" panose="02020603050405020304" pitchFamily="18" charset="0"/>
              </a:rPr>
              <a:t>contd</a:t>
            </a:r>
            <a:r>
              <a:rPr lang="en-US" sz="2400" dirty="0" smtClean="0">
                <a:latin typeface="Times New Roman" panose="02020603050405020304" pitchFamily="18" charset="0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65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97F071-D05A-4280-918A-8816279C3638}" type="slidenum">
              <a:rPr lang="en-US"/>
              <a:pPr/>
              <a:t>6</a:t>
            </a:fld>
            <a:endParaRPr lang="en-US"/>
          </a:p>
        </p:txBody>
      </p:sp>
      <p:sp>
        <p:nvSpPr>
          <p:cNvPr id="581635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36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37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38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39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40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1641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228600" y="1151696"/>
            <a:ext cx="84407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 smtClean="0"/>
              <a:t>Management </a:t>
            </a:r>
            <a:r>
              <a:rPr lang="en-US" sz="1600" b="0" dirty="0"/>
              <a:t>with SNMP is based on three basic </a:t>
            </a:r>
            <a:r>
              <a:rPr lang="en-US" sz="1600" b="0" dirty="0" smtClean="0"/>
              <a:t>ideas: </a:t>
            </a:r>
          </a:p>
          <a:p>
            <a:pPr algn="just"/>
            <a:endParaRPr lang="en-US" sz="1600" b="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600" b="0" dirty="0" smtClean="0"/>
              <a:t>A </a:t>
            </a:r>
            <a:r>
              <a:rPr lang="en-US" sz="1600" b="0" dirty="0"/>
              <a:t>manager checks an agent by requesting information that reflects the behavior </a:t>
            </a:r>
            <a:r>
              <a:rPr lang="en-US" sz="1600" b="0" dirty="0" smtClean="0"/>
              <a:t>of the agent.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b="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600" b="0" dirty="0" smtClean="0"/>
              <a:t>A </a:t>
            </a:r>
            <a:r>
              <a:rPr lang="en-US" sz="1600" b="0" dirty="0"/>
              <a:t>manager forces an agent to perform a task by resetting values in the agent </a:t>
            </a:r>
            <a:r>
              <a:rPr lang="en-US" sz="1600" b="0" dirty="0" smtClean="0"/>
              <a:t>database.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b="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600" b="0" dirty="0" smtClean="0"/>
              <a:t>An </a:t>
            </a:r>
            <a:r>
              <a:rPr lang="en-US" sz="1600" b="0" dirty="0"/>
              <a:t>agent contributes to the management process by warning the manager of </a:t>
            </a:r>
            <a:r>
              <a:rPr lang="en-US" sz="1600" b="0" dirty="0" smtClean="0"/>
              <a:t>an unusual </a:t>
            </a:r>
            <a:r>
              <a:rPr lang="en-US" sz="1600" b="0" dirty="0"/>
              <a:t>situation.</a:t>
            </a:r>
          </a:p>
        </p:txBody>
      </p:sp>
      <p:sp>
        <p:nvSpPr>
          <p:cNvPr id="3" name="Rectangle 2"/>
          <p:cNvSpPr/>
          <p:nvPr/>
        </p:nvSpPr>
        <p:spPr>
          <a:xfrm>
            <a:off x="1233274" y="104135"/>
            <a:ext cx="4059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Managers and </a:t>
            </a:r>
            <a:r>
              <a:rPr lang="en-US" sz="2400" dirty="0" smtClean="0">
                <a:latin typeface="Times New Roman" panose="02020603050405020304" pitchFamily="18" charset="0"/>
              </a:rPr>
              <a:t>Agents (</a:t>
            </a:r>
            <a:r>
              <a:rPr lang="en-US" sz="2400" dirty="0" err="1" smtClean="0">
                <a:latin typeface="Times New Roman" panose="02020603050405020304" pitchFamily="18" charset="0"/>
              </a:rPr>
              <a:t>contd</a:t>
            </a:r>
            <a:r>
              <a:rPr lang="en-US" sz="2400" dirty="0" smtClean="0">
                <a:latin typeface="Times New Roman" panose="02020603050405020304" pitchFamily="18" charset="0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326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057701-3C52-495D-89E3-24F637E69615}" type="slidenum">
              <a:rPr lang="en-US"/>
              <a:pPr/>
              <a:t>7</a:t>
            </a:fld>
            <a:endParaRPr lang="en-US"/>
          </a:p>
        </p:txBody>
      </p:sp>
      <p:sp>
        <p:nvSpPr>
          <p:cNvPr id="659458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59459" name="Text Box 3"/>
          <p:cNvSpPr txBox="1">
            <a:spLocks noChangeArrowheads="1"/>
          </p:cNvSpPr>
          <p:nvPr/>
        </p:nvSpPr>
        <p:spPr bwMode="auto">
          <a:xfrm>
            <a:off x="228600" y="355600"/>
            <a:ext cx="8105775" cy="6508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Times" panose="02020603050405020304" pitchFamily="18" charset="0"/>
              </a:rPr>
              <a:t>24-2  MANAGEMENT COMPONENTS</a:t>
            </a:r>
          </a:p>
        </p:txBody>
      </p:sp>
      <p:sp>
        <p:nvSpPr>
          <p:cNvPr id="659460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59461" name="Rectangle 5"/>
          <p:cNvSpPr>
            <a:spLocks noChangeArrowheads="1"/>
          </p:cNvSpPr>
          <p:nvPr/>
        </p:nvSpPr>
        <p:spPr bwMode="auto">
          <a:xfrm>
            <a:off x="430947" y="1810702"/>
            <a:ext cx="85344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b="0" dirty="0">
                <a:latin typeface="+mn-lt"/>
              </a:rPr>
              <a:t>To do management tasks, SNMP uses two other protocols: </a:t>
            </a:r>
            <a:endParaRPr lang="en-US" b="0" dirty="0" smtClean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Structure </a:t>
            </a:r>
            <a:r>
              <a:rPr lang="en-US" b="0" dirty="0">
                <a:latin typeface="+mn-lt"/>
              </a:rPr>
              <a:t>of Management Information (SMI) </a:t>
            </a:r>
            <a:endParaRPr lang="en-US" b="0" dirty="0" smtClean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Management </a:t>
            </a:r>
            <a:r>
              <a:rPr lang="en-US" b="0" dirty="0">
                <a:latin typeface="+mn-lt"/>
              </a:rPr>
              <a:t>Information Base (MIB). </a:t>
            </a:r>
            <a:endParaRPr lang="en-US" b="0" dirty="0" smtClean="0">
              <a:latin typeface="+mn-lt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184507"/>
            <a:ext cx="3659049" cy="1236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32305B-D6BA-4D39-A495-B2EAE4A9F925}" type="slidenum">
              <a:rPr lang="en-US"/>
              <a:pPr/>
              <a:t>8</a:t>
            </a:fld>
            <a:endParaRPr lang="en-US"/>
          </a:p>
        </p:txBody>
      </p:sp>
      <p:sp>
        <p:nvSpPr>
          <p:cNvPr id="583683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3684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3685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3686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3687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3688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3689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228600" y="1401763"/>
            <a:ext cx="8915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dirty="0" smtClean="0">
                <a:solidFill>
                  <a:srgbClr val="000000"/>
                </a:solidFill>
                <a:latin typeface="+mn-lt"/>
              </a:rPr>
              <a:t>SNMP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has some very specific roles in network management. </a:t>
            </a:r>
            <a:endParaRPr lang="en-US" b="0" dirty="0" smtClean="0">
              <a:solidFill>
                <a:srgbClr val="000000"/>
              </a:solidFill>
              <a:latin typeface="+mn-lt"/>
            </a:endParaRPr>
          </a:p>
          <a:p>
            <a:pPr algn="just"/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b="0" dirty="0" smtClean="0">
                <a:solidFill>
                  <a:srgbClr val="FF0000"/>
                </a:solidFill>
                <a:latin typeface="+mn-lt"/>
              </a:rPr>
              <a:t>It </a:t>
            </a:r>
            <a:r>
              <a:rPr lang="en-US" b="0" dirty="0">
                <a:solidFill>
                  <a:srgbClr val="FF0000"/>
                </a:solidFill>
                <a:latin typeface="+mn-lt"/>
              </a:rPr>
              <a:t>defines the format </a:t>
            </a:r>
            <a:r>
              <a:rPr lang="en-US" b="0" dirty="0" smtClean="0">
                <a:solidFill>
                  <a:srgbClr val="FF0000"/>
                </a:solidFill>
                <a:latin typeface="+mn-lt"/>
              </a:rPr>
              <a:t>of packet </a:t>
            </a:r>
            <a:r>
              <a:rPr lang="en-US" b="0" dirty="0">
                <a:solidFill>
                  <a:srgbClr val="FF0000"/>
                </a:solidFill>
                <a:latin typeface="+mn-lt"/>
              </a:rPr>
              <a:t>to be sent from a manager to an agent and vice versa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. </a:t>
            </a:r>
            <a:endParaRPr lang="en-US" b="0" dirty="0" smtClean="0">
              <a:solidFill>
                <a:srgbClr val="000000"/>
              </a:solidFill>
              <a:latin typeface="+mn-lt"/>
            </a:endParaRPr>
          </a:p>
          <a:p>
            <a:pPr algn="just"/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b="0" dirty="0" smtClean="0">
                <a:solidFill>
                  <a:srgbClr val="FF0000"/>
                </a:solidFill>
                <a:latin typeface="+mn-lt"/>
              </a:rPr>
              <a:t>It </a:t>
            </a:r>
            <a:r>
              <a:rPr lang="en-US" b="0" dirty="0">
                <a:solidFill>
                  <a:srgbClr val="FF0000"/>
                </a:solidFill>
                <a:latin typeface="+mn-lt"/>
              </a:rPr>
              <a:t>also interprets </a:t>
            </a:r>
            <a:r>
              <a:rPr lang="en-US" b="0" dirty="0" smtClean="0">
                <a:solidFill>
                  <a:srgbClr val="FF0000"/>
                </a:solidFill>
                <a:latin typeface="+mn-lt"/>
              </a:rPr>
              <a:t>the result </a:t>
            </a:r>
            <a:r>
              <a:rPr lang="en-US" b="0" dirty="0">
                <a:solidFill>
                  <a:srgbClr val="FF0000"/>
                </a:solidFill>
                <a:latin typeface="+mn-lt"/>
              </a:rPr>
              <a:t>and creates </a:t>
            </a:r>
            <a:r>
              <a:rPr lang="en-US" b="0" dirty="0" smtClean="0">
                <a:solidFill>
                  <a:srgbClr val="FF0000"/>
                </a:solidFill>
                <a:latin typeface="+mn-lt"/>
              </a:rPr>
              <a:t>statistics.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</a:rPr>
              <a:t> </a:t>
            </a:r>
          </a:p>
          <a:p>
            <a:pPr algn="just"/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b="0" dirty="0" smtClean="0">
                <a:solidFill>
                  <a:srgbClr val="000000"/>
                </a:solidFill>
                <a:latin typeface="+mn-lt"/>
              </a:rPr>
              <a:t>The packets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exchanged contain the object (variable) names and their status (values). </a:t>
            </a:r>
            <a:endParaRPr lang="en-US" b="0" dirty="0" smtClean="0">
              <a:solidFill>
                <a:srgbClr val="000000"/>
              </a:solidFill>
              <a:latin typeface="+mn-lt"/>
            </a:endParaRPr>
          </a:p>
          <a:p>
            <a:pPr algn="just"/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b="0" dirty="0" smtClean="0">
                <a:solidFill>
                  <a:srgbClr val="000000"/>
                </a:solidFill>
                <a:latin typeface="+mn-lt"/>
              </a:rPr>
              <a:t>SNMP is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responsible for reading and changing these values.</a:t>
            </a:r>
            <a:endParaRPr lang="en-US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6491" y="641350"/>
            <a:ext cx="1752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</a:rPr>
              <a:t>Role of SNMP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444D99-5171-4592-9B63-4154F6F02073}" type="slidenum">
              <a:rPr lang="en-US"/>
              <a:pPr/>
              <a:t>9</a:t>
            </a:fld>
            <a:endParaRPr lang="en-US"/>
          </a:p>
        </p:txBody>
      </p:sp>
      <p:sp>
        <p:nvSpPr>
          <p:cNvPr id="66355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355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355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355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355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355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356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63561" name="Line 9"/>
          <p:cNvSpPr>
            <a:spLocks noChangeShapeType="1"/>
          </p:cNvSpPr>
          <p:nvPr/>
        </p:nvSpPr>
        <p:spPr bwMode="auto">
          <a:xfrm>
            <a:off x="609600" y="178435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3562" name="Line 10"/>
          <p:cNvSpPr>
            <a:spLocks noChangeShapeType="1"/>
          </p:cNvSpPr>
          <p:nvPr/>
        </p:nvSpPr>
        <p:spPr bwMode="auto">
          <a:xfrm>
            <a:off x="609600" y="44958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3563" name="Rectangle 11"/>
          <p:cNvSpPr>
            <a:spLocks noChangeArrowheads="1"/>
          </p:cNvSpPr>
          <p:nvPr/>
        </p:nvSpPr>
        <p:spPr bwMode="auto">
          <a:xfrm>
            <a:off x="647700" y="1876425"/>
            <a:ext cx="8077200" cy="2528888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Arial" panose="020B0604020202020204" pitchFamily="34" charset="0"/>
              </a:rPr>
              <a:t>SNMP defines the format of packets exchanged between a manager and an agent. It reads and changes the status of objects (values of variables) in SNMP packets.</a:t>
            </a:r>
          </a:p>
        </p:txBody>
      </p:sp>
      <p:grpSp>
        <p:nvGrpSpPr>
          <p:cNvPr id="663564" name="Group 12"/>
          <p:cNvGrpSpPr>
            <a:grpSpLocks/>
          </p:cNvGrpSpPr>
          <p:nvPr/>
        </p:nvGrpSpPr>
        <p:grpSpPr bwMode="auto">
          <a:xfrm>
            <a:off x="609600" y="1141413"/>
            <a:ext cx="1143000" cy="566737"/>
            <a:chOff x="1200" y="1248"/>
            <a:chExt cx="720" cy="357"/>
          </a:xfrm>
        </p:grpSpPr>
        <p:pic>
          <p:nvPicPr>
            <p:cNvPr id="663565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3566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66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6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6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6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61" grpId="0" animBg="1"/>
      <p:bldP spid="663562" grpId="0" animBg="1"/>
      <p:bldP spid="66356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7"/>
  <p:tag name="MMPROD_UIDATA" val="&lt;database version=&quot;6.0&quot;&gt;&lt;object type=&quot;1&quot; unique_id=&quot;10001&quot;&gt;&lt;object type=&quot;8&quot; unique_id=&quot;11748&quot;&gt;&lt;/object&gt;&lt;object type=&quot;2&quot; unique_id=&quot;11749&quot;&gt;&lt;object type=&quot;3&quot; unique_id=&quot;11750&quot;&gt;&lt;property id=&quot;20148&quot; value=&quot;5&quot;/&gt;&lt;property id=&quot;20300&quot; value=&quot;Slide 1&quot;/&gt;&lt;property id=&quot;20307&quot; value=&quot;614&quot;/&gt;&lt;/object&gt;&lt;object type=&quot;3&quot; unique_id=&quot;11751&quot;&gt;&lt;property id=&quot;20148&quot; value=&quot;5&quot;/&gt;&lt;property id=&quot;20300&quot; value=&quot;Slide 2 - &amp;quot;OBJECTIVES:&amp;quot;&quot;/&gt;&lt;property id=&quot;20307&quot; value=&quot;615&quot;/&gt;&lt;/object&gt;&lt;object type=&quot;3&quot; unique_id=&quot;11752&quot;&gt;&lt;property id=&quot;20148&quot; value=&quot;5&quot;/&gt;&lt;property id=&quot;20300&quot; value=&quot;Slide 3 - &amp;quot;OBJECTIVES:&amp;quot;&quot;/&gt;&lt;property id=&quot;20307&quot; value=&quot;620&quot;/&gt;&lt;/object&gt;&lt;object type=&quot;3&quot; unique_id=&quot;11753&quot;&gt;&lt;property id=&quot;20148&quot; value=&quot;5&quot;/&gt;&lt;property id=&quot;20300&quot; value=&quot;Slide 4&quot;/&gt;&lt;property id=&quot;20307&quot; value=&quot;617&quot;/&gt;&lt;/object&gt;&lt;object type=&quot;3&quot; unique_id=&quot;11754&quot;&gt;&lt;property id=&quot;20148&quot; value=&quot;5&quot;/&gt;&lt;property id=&quot;20300&quot; value=&quot;Slide 5&quot;/&gt;&lt;property id=&quot;20307&quot; value=&quot;618&quot;/&gt;&lt;/object&gt;&lt;object type=&quot;3&quot; unique_id=&quot;11755&quot;&gt;&lt;property id=&quot;20148&quot; value=&quot;5&quot;/&gt;&lt;property id=&quot;20300&quot; value=&quot;Slide 6&quot;/&gt;&lt;property id=&quot;20307&quot; value=&quot;619&quot;/&gt;&lt;/object&gt;&lt;object type=&quot;3&quot; unique_id=&quot;11756&quot;&gt;&lt;property id=&quot;20148&quot; value=&quot;5&quot;/&gt;&lt;property id=&quot;20300&quot; value=&quot;Slide 7&quot;/&gt;&lt;property id=&quot;20307&quot; value=&quot;584&quot;/&gt;&lt;/object&gt;&lt;object type=&quot;3&quot; unique_id=&quot;11757&quot;&gt;&lt;property id=&quot;20148&quot; value=&quot;5&quot;/&gt;&lt;property id=&quot;20300&quot; value=&quot;Slide 8&quot;/&gt;&lt;property id=&quot;20307&quot; value=&quot;621&quot;/&gt;&lt;/object&gt;&lt;object type=&quot;3&quot; unique_id=&quot;11758&quot;&gt;&lt;property id=&quot;20148&quot; value=&quot;5&quot;/&gt;&lt;property id=&quot;20300&quot; value=&quot;Slide 9&quot;/&gt;&lt;property id=&quot;20307&quot; value=&quot;622&quot;/&gt;&lt;/object&gt;&lt;object type=&quot;3&quot; unique_id=&quot;11759&quot;&gt;&lt;property id=&quot;20148&quot; value=&quot;5&quot;/&gt;&lt;property id=&quot;20300&quot; value=&quot;Slide 10&quot;/&gt;&lt;property id=&quot;20307&quot; value=&quot;585&quot;/&gt;&lt;/object&gt;&lt;object type=&quot;3&quot; unique_id=&quot;11760&quot;&gt;&lt;property id=&quot;20148&quot; value=&quot;5&quot;/&gt;&lt;property id=&quot;20300&quot; value=&quot;Slide 11&quot;/&gt;&lt;property id=&quot;20307&quot; value=&quot;623&quot;/&gt;&lt;/object&gt;&lt;object type=&quot;3&quot; unique_id=&quot;11761&quot;&gt;&lt;property id=&quot;20148&quot; value=&quot;5&quot;/&gt;&lt;property id=&quot;20300&quot; value=&quot;Slide 12&quot;/&gt;&lt;property id=&quot;20307&quot; value=&quot;624&quot;/&gt;&lt;/object&gt;&lt;object type=&quot;3&quot; unique_id=&quot;11762&quot;&gt;&lt;property id=&quot;20148&quot; value=&quot;5&quot;/&gt;&lt;property id=&quot;20300&quot; value=&quot;Slide 13&quot;/&gt;&lt;property id=&quot;20307&quot; value=&quot;625&quot;/&gt;&lt;/object&gt;&lt;object type=&quot;3&quot; unique_id=&quot;11763&quot;&gt;&lt;property id=&quot;20148&quot; value=&quot;5&quot;/&gt;&lt;property id=&quot;20300&quot; value=&quot;Slide 14&quot;/&gt;&lt;property id=&quot;20307&quot; value=&quot;586&quot;/&gt;&lt;/object&gt;&lt;object type=&quot;3&quot; unique_id=&quot;11764&quot;&gt;&lt;property id=&quot;20148&quot; value=&quot;5&quot;/&gt;&lt;property id=&quot;20300&quot; value=&quot;Slide 15&quot;/&gt;&lt;property id=&quot;20307&quot; value=&quot;587&quot;/&gt;&lt;/object&gt;&lt;object type=&quot;3&quot; unique_id=&quot;11765&quot;&gt;&lt;property id=&quot;20148&quot; value=&quot;5&quot;/&gt;&lt;property id=&quot;20300&quot; value=&quot;Slide 16&quot;/&gt;&lt;property id=&quot;20307&quot; value=&quot;626&quot;/&gt;&lt;/object&gt;&lt;object type=&quot;3&quot; unique_id=&quot;11766&quot;&gt;&lt;property id=&quot;20148&quot; value=&quot;5&quot;/&gt;&lt;property id=&quot;20300&quot; value=&quot;Slide 17&quot;/&gt;&lt;property id=&quot;20307&quot; value=&quot;627&quot;/&gt;&lt;/object&gt;&lt;object type=&quot;3&quot; unique_id=&quot;11767&quot;&gt;&lt;property id=&quot;20148&quot; value=&quot;5&quot;/&gt;&lt;property id=&quot;20300&quot; value=&quot;Slide 18&quot;/&gt;&lt;property id=&quot;20307&quot; value=&quot;606&quot;/&gt;&lt;/object&gt;&lt;object type=&quot;3&quot; unique_id=&quot;11768&quot;&gt;&lt;property id=&quot;20148&quot; value=&quot;5&quot;/&gt;&lt;property id=&quot;20300&quot; value=&quot;Slide 19&quot;/&gt;&lt;property id=&quot;20307&quot; value=&quot;628&quot;/&gt;&lt;/object&gt;&lt;object type=&quot;3&quot; unique_id=&quot;11769&quot;&gt;&lt;property id=&quot;20148&quot; value=&quot;5&quot;/&gt;&lt;property id=&quot;20300&quot; value=&quot;Slide 20&quot;/&gt;&lt;property id=&quot;20307&quot; value=&quot;629&quot;/&gt;&lt;/object&gt;&lt;object type=&quot;3&quot; unique_id=&quot;11770&quot;&gt;&lt;property id=&quot;20148&quot; value=&quot;5&quot;/&gt;&lt;property id=&quot;20300&quot; value=&quot;Slide 21&quot;/&gt;&lt;property id=&quot;20307&quot; value=&quot;607&quot;/&gt;&lt;/object&gt;&lt;object type=&quot;3&quot; unique_id=&quot;11771&quot;&gt;&lt;property id=&quot;20148&quot; value=&quot;5&quot;/&gt;&lt;property id=&quot;20300&quot; value=&quot;Slide 22&quot;/&gt;&lt;property id=&quot;20307&quot; value=&quot;608&quot;/&gt;&lt;/object&gt;&lt;object type=&quot;3&quot; unique_id=&quot;11772&quot;&gt;&lt;property id=&quot;20148&quot; value=&quot;5&quot;/&gt;&lt;property id=&quot;20300&quot; value=&quot;Slide 23&quot;/&gt;&lt;property id=&quot;20307&quot; value=&quot;630&quot;/&gt;&lt;/object&gt;&lt;object type=&quot;3&quot; unique_id=&quot;11773&quot;&gt;&lt;property id=&quot;20148&quot; value=&quot;5&quot;/&gt;&lt;property id=&quot;20300&quot; value=&quot;Slide 24&quot;/&gt;&lt;property id=&quot;20307&quot; value=&quot;631&quot;/&gt;&lt;/object&gt;&lt;object type=&quot;3&quot; unique_id=&quot;11774&quot;&gt;&lt;property id=&quot;20148&quot; value=&quot;5&quot;/&gt;&lt;property id=&quot;20300&quot; value=&quot;Slide 25&quot;/&gt;&lt;property id=&quot;20307&quot; value=&quot;609&quot;/&gt;&lt;/object&gt;&lt;object type=&quot;3&quot; unique_id=&quot;11775&quot;&gt;&lt;property id=&quot;20148&quot; value=&quot;5&quot;/&gt;&lt;property id=&quot;20300&quot; value=&quot;Slide 26&quot;/&gt;&lt;property id=&quot;20307&quot; value=&quot;632&quot;/&gt;&lt;/object&gt;&lt;object type=&quot;3&quot; unique_id=&quot;11776&quot;&gt;&lt;property id=&quot;20148&quot; value=&quot;5&quot;/&gt;&lt;property id=&quot;20300&quot; value=&quot;Slide 27&quot;/&gt;&lt;property id=&quot;20307&quot; value=&quot;610&quot;/&gt;&lt;/object&gt;&lt;object type=&quot;3&quot; unique_id=&quot;11777&quot;&gt;&lt;property id=&quot;20148&quot; value=&quot;5&quot;/&gt;&lt;property id=&quot;20300&quot; value=&quot;Slide 28&quot;/&gt;&lt;property id=&quot;20307&quot; value=&quot;633&quot;/&gt;&lt;/object&gt;&lt;object type=&quot;3&quot; unique_id=&quot;11778&quot;&gt;&lt;property id=&quot;20148&quot; value=&quot;5&quot;/&gt;&lt;property id=&quot;20300&quot; value=&quot;Slide 29&quot;/&gt;&lt;property id=&quot;20307&quot; value=&quot;588&quot;/&gt;&lt;/object&gt;&lt;object type=&quot;3&quot; unique_id=&quot;11779&quot;&gt;&lt;property id=&quot;20148&quot; value=&quot;5&quot;/&gt;&lt;property id=&quot;20300&quot; value=&quot;Slide 30&quot;/&gt;&lt;property id=&quot;20307&quot; value=&quot;634&quot;/&gt;&lt;/object&gt;&lt;object type=&quot;3&quot; unique_id=&quot;11780&quot;&gt;&lt;property id=&quot;20148&quot; value=&quot;5&quot;/&gt;&lt;property id=&quot;20300&quot; value=&quot;Slide 31&quot;/&gt;&lt;property id=&quot;20307&quot; value=&quot;589&quot;/&gt;&lt;/object&gt;&lt;object type=&quot;3&quot; unique_id=&quot;11781&quot;&gt;&lt;property id=&quot;20148&quot; value=&quot;5&quot;/&gt;&lt;property id=&quot;20300&quot; value=&quot;Slide 32&quot;/&gt;&lt;property id=&quot;20307&quot; value=&quot;635&quot;/&gt;&lt;/object&gt;&lt;object type=&quot;3&quot; unique_id=&quot;11782&quot;&gt;&lt;property id=&quot;20148&quot; value=&quot;5&quot;/&gt;&lt;property id=&quot;20300&quot; value=&quot;Slide 33&quot;/&gt;&lt;property id=&quot;20307&quot; value=&quot;636&quot;/&gt;&lt;/object&gt;&lt;object type=&quot;3&quot; unique_id=&quot;11783&quot;&gt;&lt;property id=&quot;20148&quot; value=&quot;5&quot;/&gt;&lt;property id=&quot;20300&quot; value=&quot;Slide 34&quot;/&gt;&lt;property id=&quot;20307&quot; value=&quot;590&quot;/&gt;&lt;/object&gt;&lt;object type=&quot;3&quot; unique_id=&quot;11784&quot;&gt;&lt;property id=&quot;20148&quot; value=&quot;5&quot;/&gt;&lt;property id=&quot;20300&quot; value=&quot;Slide 35&quot;/&gt;&lt;property id=&quot;20307&quot; value=&quot;595&quot;/&gt;&lt;/object&gt;&lt;object type=&quot;3&quot; unique_id=&quot;11785&quot;&gt;&lt;property id=&quot;20148&quot; value=&quot;5&quot;/&gt;&lt;property id=&quot;20300&quot; value=&quot;Slide 36&quot;/&gt;&lt;property id=&quot;20307&quot; value=&quot;597&quot;/&gt;&lt;/object&gt;&lt;object type=&quot;3&quot; unique_id=&quot;11786&quot;&gt;&lt;property id=&quot;20148&quot; value=&quot;5&quot;/&gt;&lt;property id=&quot;20300&quot; value=&quot;Slide 37&quot;/&gt;&lt;property id=&quot;20307&quot; value=&quot;598&quot;/&gt;&lt;/object&gt;&lt;object type=&quot;3&quot; unique_id=&quot;11787&quot;&gt;&lt;property id=&quot;20148&quot; value=&quot;5&quot;/&gt;&lt;property id=&quot;20300&quot; value=&quot;Slide 38&quot;/&gt;&lt;property id=&quot;20307&quot; value=&quot;599&quot;/&gt;&lt;/object&gt;&lt;object type=&quot;3&quot; unique_id=&quot;11788&quot;&gt;&lt;property id=&quot;20148&quot; value=&quot;5&quot;/&gt;&lt;property id=&quot;20300&quot; value=&quot;Slide 39&quot;/&gt;&lt;property id=&quot;20307&quot; value=&quot;637&quot;/&gt;&lt;/object&gt;&lt;object type=&quot;3&quot; unique_id=&quot;11789&quot;&gt;&lt;property id=&quot;20148&quot; value=&quot;5&quot;/&gt;&lt;property id=&quot;20300&quot; value=&quot;Slide 40&quot;/&gt;&lt;property id=&quot;20307&quot; value=&quot;638&quot;/&gt;&lt;/object&gt;&lt;object type=&quot;3&quot; unique_id=&quot;11790&quot;&gt;&lt;property id=&quot;20148&quot; value=&quot;5&quot;/&gt;&lt;property id=&quot;20300&quot; value=&quot;Slide 41&quot;/&gt;&lt;property id=&quot;20307&quot; value=&quot;600&quot;/&gt;&lt;/object&gt;&lt;object type=&quot;3&quot; unique_id=&quot;11791&quot;&gt;&lt;property id=&quot;20148&quot; value=&quot;5&quot;/&gt;&lt;property id=&quot;20300&quot; value=&quot;Slide 42&quot;/&gt;&lt;property id=&quot;20307&quot; value=&quot;601&quot;/&gt;&lt;/object&gt;&lt;object type=&quot;3&quot; unique_id=&quot;11792&quot;&gt;&lt;property id=&quot;20148&quot; value=&quot;5&quot;/&gt;&lt;property id=&quot;20300&quot; value=&quot;Slide 43&quot;/&gt;&lt;property id=&quot;20307&quot; value=&quot;639&quot;/&gt;&lt;/object&gt;&lt;object type=&quot;3&quot; unique_id=&quot;11793&quot;&gt;&lt;property id=&quot;20148&quot; value=&quot;5&quot;/&gt;&lt;property id=&quot;20300&quot; value=&quot;Slide 44&quot;/&gt;&lt;property id=&quot;20307&quot; value=&quot;640&quot;/&gt;&lt;/object&gt;&lt;object type=&quot;3&quot; unique_id=&quot;11794&quot;&gt;&lt;property id=&quot;20148&quot; value=&quot;5&quot;/&gt;&lt;property id=&quot;20300&quot; value=&quot;Slide 45&quot;/&gt;&lt;property id=&quot;20307&quot; value=&quot;602&quot;/&gt;&lt;/object&gt;&lt;object type=&quot;3&quot; unique_id=&quot;11795&quot;&gt;&lt;property id=&quot;20148&quot; value=&quot;5&quot;/&gt;&lt;property id=&quot;20300&quot; value=&quot;Slide 46&quot;/&gt;&lt;property id=&quot;20307&quot; value=&quot;641&quot;/&gt;&lt;/object&gt;&lt;object type=&quot;3&quot; unique_id=&quot;11796&quot;&gt;&lt;property id=&quot;20148&quot; value=&quot;5&quot;/&gt;&lt;property id=&quot;20300&quot; value=&quot;Slide 47&quot;/&gt;&lt;property id=&quot;20307&quot; value=&quot;603&quot;/&gt;&lt;/object&gt;&lt;object type=&quot;3&quot; unique_id=&quot;11797&quot;&gt;&lt;property id=&quot;20148&quot; value=&quot;5&quot;/&gt;&lt;property id=&quot;20300&quot; value=&quot;Slide 48&quot;/&gt;&lt;property id=&quot;20307&quot; value=&quot;604&quot;/&gt;&lt;/object&gt;&lt;object type=&quot;3&quot; unique_id=&quot;11798&quot;&gt;&lt;property id=&quot;20148&quot; value=&quot;5&quot;/&gt;&lt;property id=&quot;20300&quot; value=&quot;Slide 49&quot;/&gt;&lt;property id=&quot;20307&quot; value=&quot;642&quot;/&gt;&lt;/object&gt;&lt;object type=&quot;3&quot; unique_id=&quot;11799&quot;&gt;&lt;property id=&quot;20148&quot; value=&quot;5&quot;/&gt;&lt;property id=&quot;20300&quot; value=&quot;Slide 50&quot;/&gt;&lt;property id=&quot;20307&quot; value=&quot;605&quot;/&gt;&lt;/object&gt;&lt;object type=&quot;3&quot; unique_id=&quot;11800&quot;&gt;&lt;property id=&quot;20148&quot; value=&quot;5&quot;/&gt;&lt;property id=&quot;20300&quot; value=&quot;Slide 51&quot;/&gt;&lt;property id=&quot;20307&quot; value=&quot;643&quot;/&gt;&lt;/object&gt;&lt;/object&gt;&lt;/object&gt;&lt;/database&gt;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53C58BFDFFAA46A54C293E8D9A3BE6" ma:contentTypeVersion="2" ma:contentTypeDescription="Create a new document." ma:contentTypeScope="" ma:versionID="766b530a2f49b3c6019287e2866beea2">
  <xsd:schema xmlns:xsd="http://www.w3.org/2001/XMLSchema" xmlns:xs="http://www.w3.org/2001/XMLSchema" xmlns:p="http://schemas.microsoft.com/office/2006/metadata/properties" xmlns:ns2="8914b806-2485-4528-af90-bba4acb2d4bf" targetNamespace="http://schemas.microsoft.com/office/2006/metadata/properties" ma:root="true" ma:fieldsID="2db8ade863812cb6e794e182f5664ce2" ns2:_="">
    <xsd:import namespace="8914b806-2485-4528-af90-bba4acb2d4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14b806-2485-4528-af90-bba4acb2d4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46FB53-80C8-4F6E-A3BC-D8EC9F8EE7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AF81A2-BBD4-4555-B10D-ABB7A2F5164E}"/>
</file>

<file path=customXml/itemProps3.xml><?xml version="1.0" encoding="utf-8"?>
<ds:datastoreItem xmlns:ds="http://schemas.openxmlformats.org/officeDocument/2006/customXml" ds:itemID="{BE2E147B-8D31-4DFD-A232-8957796BDD95}">
  <ds:schemaRefs>
    <ds:schemaRef ds:uri="f46d27d1-b37f-4a62-b949-dd682c2a184b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3164</TotalTime>
  <Words>2965</Words>
  <Application>Microsoft Office PowerPoint</Application>
  <PresentationFormat>On-screen Show (4:3)</PresentationFormat>
  <Paragraphs>434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McGrawHill-Italic</vt:lpstr>
      <vt:lpstr>Tahoma</vt:lpstr>
      <vt:lpstr>Times</vt:lpstr>
      <vt:lpstr>Times New Roman</vt:lpstr>
      <vt:lpstr>Wingdings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Adesh N D [MAHE-MIT]</cp:lastModifiedBy>
  <cp:revision>284</cp:revision>
  <dcterms:created xsi:type="dcterms:W3CDTF">2000-01-15T04:50:39Z</dcterms:created>
  <dcterms:modified xsi:type="dcterms:W3CDTF">2023-05-06T09:36:43Z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0x0101006053C58BFDFFAA46A54C293E8D9A3BE6</vt:lpwstr>
  </property>
</Properties>
</file>