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sldIdLst>
    <p:sldId id="256" r:id="rId5"/>
    <p:sldId id="270" r:id="rId6"/>
    <p:sldId id="257" r:id="rId7"/>
    <p:sldId id="262" r:id="rId8"/>
    <p:sldId id="259" r:id="rId9"/>
    <p:sldId id="261" r:id="rId10"/>
    <p:sldId id="263" r:id="rId11"/>
    <p:sldId id="258" r:id="rId12"/>
    <p:sldId id="265" r:id="rId13"/>
    <p:sldId id="260" r:id="rId14"/>
    <p:sldId id="264" r:id="rId15"/>
    <p:sldId id="266" r:id="rId16"/>
    <p:sldId id="268" r:id="rId17"/>
    <p:sldId id="267" r:id="rId18"/>
    <p:sldId id="272" r:id="rId19"/>
    <p:sldId id="271" r:id="rId20"/>
    <p:sldId id="274" r:id="rId21"/>
    <p:sldId id="278" r:id="rId22"/>
    <p:sldId id="275" r:id="rId23"/>
    <p:sldId id="276" r:id="rId24"/>
    <p:sldId id="269"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7F7FD6-AEE9-40CB-BB1F-8C34ACB68F44}" v="2" dt="2021-01-23T16:29:37.315"/>
    <p1510:client id="{2426D460-2F34-464A-8BAB-D2D2F8C77485}" v="1" dt="2021-04-29T07:45:46.683"/>
    <p1510:client id="{4B35357F-9D31-478A-B10E-777429A9E3BF}" v="3" dt="2021-01-23T16:35:52.495"/>
    <p1510:client id="{61755DCA-4394-46D8-91C6-A9F1C9B0D557}" v="2" dt="2021-04-16T16:39:59.759"/>
    <p1510:client id="{77644C24-7D9E-4782-9D82-59A071E76A20}" v="1" dt="2021-05-26T11:32:56.638"/>
    <p1510:client id="{8EA20727-F2B9-4CA2-BAED-BF8BEC176454}" v="6" dt="2021-04-21T09:26:37.580"/>
    <p1510:client id="{AB844071-2BA1-402F-A89A-C748E1E63551}" v="1" dt="2021-01-26T10:59:00.243"/>
    <p1510:client id="{B545A00F-4EF0-46E1-8AE9-D57E9890A0CC}" v="1" dt="2021-05-26T14:39:23.559"/>
    <p1510:client id="{E0987309-8EC1-46D0-BDC4-06F12BE01A98}" v="2" dt="2021-04-21T16:05:04.8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USTUBH B M - 190953038" userId="S::kaustubh.m@learner.manipal.edu::75eb8854-a866-48e5-84a1-cb873e70e6b1" providerId="AD" clId="Web-{2426D460-2F34-464A-8BAB-D2D2F8C77485}"/>
    <pc:docChg chg="sldOrd">
      <pc:chgData name="KAUSTUBH B M - 190953038" userId="S::kaustubh.m@learner.manipal.edu::75eb8854-a866-48e5-84a1-cb873e70e6b1" providerId="AD" clId="Web-{2426D460-2F34-464A-8BAB-D2D2F8C77485}" dt="2021-04-29T07:45:46.683" v="0"/>
      <pc:docMkLst>
        <pc:docMk/>
      </pc:docMkLst>
      <pc:sldChg chg="ord">
        <pc:chgData name="KAUSTUBH B M - 190953038" userId="S::kaustubh.m@learner.manipal.edu::75eb8854-a866-48e5-84a1-cb873e70e6b1" providerId="AD" clId="Web-{2426D460-2F34-464A-8BAB-D2D2F8C77485}" dt="2021-04-29T07:45:46.683" v="0"/>
        <pc:sldMkLst>
          <pc:docMk/>
          <pc:sldMk cId="443470661" sldId="269"/>
        </pc:sldMkLst>
      </pc:sldChg>
    </pc:docChg>
  </pc:docChgLst>
  <pc:docChgLst>
    <pc:chgData name="MALAB SANKAR BARIK - 190953120" userId="S::malab.barik@learner.manipal.edu::1fd23260-19a7-44ee-8754-76759fd93549" providerId="AD" clId="Web-{4B35357F-9D31-478A-B10E-777429A9E3BF}"/>
    <pc:docChg chg="modSld">
      <pc:chgData name="MALAB SANKAR BARIK - 190953120" userId="S::malab.barik@learner.manipal.edu::1fd23260-19a7-44ee-8754-76759fd93549" providerId="AD" clId="Web-{4B35357F-9D31-478A-B10E-777429A9E3BF}" dt="2021-01-23T16:35:52.495" v="2" actId="1076"/>
      <pc:docMkLst>
        <pc:docMk/>
      </pc:docMkLst>
      <pc:sldChg chg="modSp">
        <pc:chgData name="MALAB SANKAR BARIK - 190953120" userId="S::malab.barik@learner.manipal.edu::1fd23260-19a7-44ee-8754-76759fd93549" providerId="AD" clId="Web-{4B35357F-9D31-478A-B10E-777429A9E3BF}" dt="2021-01-23T16:35:52.495" v="2" actId="1076"/>
        <pc:sldMkLst>
          <pc:docMk/>
          <pc:sldMk cId="1553880685" sldId="258"/>
        </pc:sldMkLst>
        <pc:picChg chg="mod">
          <ac:chgData name="MALAB SANKAR BARIK - 190953120" userId="S::malab.barik@learner.manipal.edu::1fd23260-19a7-44ee-8754-76759fd93549" providerId="AD" clId="Web-{4B35357F-9D31-478A-B10E-777429A9E3BF}" dt="2021-01-23T16:35:52.495" v="2" actId="1076"/>
          <ac:picMkLst>
            <pc:docMk/>
            <pc:sldMk cId="1553880685" sldId="258"/>
            <ac:picMk id="4" creationId="{00000000-0000-0000-0000-000000000000}"/>
          </ac:picMkLst>
        </pc:picChg>
      </pc:sldChg>
      <pc:sldChg chg="modSp">
        <pc:chgData name="MALAB SANKAR BARIK - 190953120" userId="S::malab.barik@learner.manipal.edu::1fd23260-19a7-44ee-8754-76759fd93549" providerId="AD" clId="Web-{4B35357F-9D31-478A-B10E-777429A9E3BF}" dt="2021-01-23T16:31:51.506" v="0" actId="1076"/>
        <pc:sldMkLst>
          <pc:docMk/>
          <pc:sldMk cId="1417289131" sldId="260"/>
        </pc:sldMkLst>
        <pc:picChg chg="mod">
          <ac:chgData name="MALAB SANKAR BARIK - 190953120" userId="S::malab.barik@learner.manipal.edu::1fd23260-19a7-44ee-8754-76759fd93549" providerId="AD" clId="Web-{4B35357F-9D31-478A-B10E-777429A9E3BF}" dt="2021-01-23T16:31:51.506" v="0" actId="1076"/>
          <ac:picMkLst>
            <pc:docMk/>
            <pc:sldMk cId="1417289131" sldId="260"/>
            <ac:picMk id="4" creationId="{00000000-0000-0000-0000-000000000000}"/>
          </ac:picMkLst>
        </pc:picChg>
      </pc:sldChg>
    </pc:docChg>
  </pc:docChgLst>
  <pc:docChgLst>
    <pc:chgData name="KAUSTUBH B M - 190953038" userId="S::kaustubh.m@learner.manipal.edu::75eb8854-a866-48e5-84a1-cb873e70e6b1" providerId="AD" clId="Web-{77644C24-7D9E-4782-9D82-59A071E76A20}"/>
    <pc:docChg chg="modSld">
      <pc:chgData name="KAUSTUBH B M - 190953038" userId="S::kaustubh.m@learner.manipal.edu::75eb8854-a866-48e5-84a1-cb873e70e6b1" providerId="AD" clId="Web-{77644C24-7D9E-4782-9D82-59A071E76A20}" dt="2021-05-26T11:32:56.638" v="0" actId="1076"/>
      <pc:docMkLst>
        <pc:docMk/>
      </pc:docMkLst>
      <pc:sldChg chg="modSp">
        <pc:chgData name="KAUSTUBH B M - 190953038" userId="S::kaustubh.m@learner.manipal.edu::75eb8854-a866-48e5-84a1-cb873e70e6b1" providerId="AD" clId="Web-{77644C24-7D9E-4782-9D82-59A071E76A20}" dt="2021-05-26T11:32:56.638" v="0" actId="1076"/>
        <pc:sldMkLst>
          <pc:docMk/>
          <pc:sldMk cId="1553880685" sldId="258"/>
        </pc:sldMkLst>
        <pc:picChg chg="mod">
          <ac:chgData name="KAUSTUBH B M - 190953038" userId="S::kaustubh.m@learner.manipal.edu::75eb8854-a866-48e5-84a1-cb873e70e6b1" providerId="AD" clId="Web-{77644C24-7D9E-4782-9D82-59A071E76A20}" dt="2021-05-26T11:32:56.638" v="0" actId="1076"/>
          <ac:picMkLst>
            <pc:docMk/>
            <pc:sldMk cId="1553880685" sldId="258"/>
            <ac:picMk id="4" creationId="{00000000-0000-0000-0000-000000000000}"/>
          </ac:picMkLst>
        </pc:picChg>
      </pc:sldChg>
    </pc:docChg>
  </pc:docChgLst>
  <pc:docChgLst>
    <pc:chgData name="MALAB SANKAR BARIK - 190953120" userId="S::malab.barik@learner.manipal.edu::1fd23260-19a7-44ee-8754-76759fd93549" providerId="AD" clId="Web-{097F7FD6-AEE9-40CB-BB1F-8C34ACB68F44}"/>
    <pc:docChg chg="addSld delSld">
      <pc:chgData name="MALAB SANKAR BARIK - 190953120" userId="S::malab.barik@learner.manipal.edu::1fd23260-19a7-44ee-8754-76759fd93549" providerId="AD" clId="Web-{097F7FD6-AEE9-40CB-BB1F-8C34ACB68F44}" dt="2021-01-23T16:29:37.190" v="1"/>
      <pc:docMkLst>
        <pc:docMk/>
      </pc:docMkLst>
      <pc:sldChg chg="add del">
        <pc:chgData name="MALAB SANKAR BARIK - 190953120" userId="S::malab.barik@learner.manipal.edu::1fd23260-19a7-44ee-8754-76759fd93549" providerId="AD" clId="Web-{097F7FD6-AEE9-40CB-BB1F-8C34ACB68F44}" dt="2021-01-23T16:29:37.190" v="1"/>
        <pc:sldMkLst>
          <pc:docMk/>
          <pc:sldMk cId="3733453373" sldId="261"/>
        </pc:sldMkLst>
      </pc:sldChg>
    </pc:docChg>
  </pc:docChgLst>
  <pc:docChgLst>
    <pc:chgData name="SHREY AGARWAL - 190953126" userId="S::shrey.agarwal@learner.manipal.edu::4959817a-9a2b-4f61-8825-4a49255f38e7" providerId="AD" clId="Web-{E0987309-8EC1-46D0-BDC4-06F12BE01A98}"/>
    <pc:docChg chg="modSld">
      <pc:chgData name="SHREY AGARWAL - 190953126" userId="S::shrey.agarwal@learner.manipal.edu::4959817a-9a2b-4f61-8825-4a49255f38e7" providerId="AD" clId="Web-{E0987309-8EC1-46D0-BDC4-06F12BE01A98}" dt="2021-04-21T16:05:04.859" v="1" actId="1076"/>
      <pc:docMkLst>
        <pc:docMk/>
      </pc:docMkLst>
      <pc:sldChg chg="modSp">
        <pc:chgData name="SHREY AGARWAL - 190953126" userId="S::shrey.agarwal@learner.manipal.edu::4959817a-9a2b-4f61-8825-4a49255f38e7" providerId="AD" clId="Web-{E0987309-8EC1-46D0-BDC4-06F12BE01A98}" dt="2021-04-21T16:05:04.859" v="1" actId="1076"/>
        <pc:sldMkLst>
          <pc:docMk/>
          <pc:sldMk cId="1572877681" sldId="268"/>
        </pc:sldMkLst>
        <pc:picChg chg="mod">
          <ac:chgData name="SHREY AGARWAL - 190953126" userId="S::shrey.agarwal@learner.manipal.edu::4959817a-9a2b-4f61-8825-4a49255f38e7" providerId="AD" clId="Web-{E0987309-8EC1-46D0-BDC4-06F12BE01A98}" dt="2021-04-21T16:05:04.859" v="1" actId="1076"/>
          <ac:picMkLst>
            <pc:docMk/>
            <pc:sldMk cId="1572877681" sldId="268"/>
            <ac:picMk id="4" creationId="{00000000-0000-0000-0000-000000000000}"/>
          </ac:picMkLst>
        </pc:picChg>
      </pc:sldChg>
    </pc:docChg>
  </pc:docChgLst>
  <pc:docChgLst>
    <pc:chgData name="TEJAS ARORA - 190953074" userId="S::tejas.arora@learner.manipal.edu::2a2c1a2c-d193-40c3-82d6-c33a24257ddc" providerId="AD" clId="Web-{B545A00F-4EF0-46E1-8AE9-D57E9890A0CC}"/>
    <pc:docChg chg="modSld">
      <pc:chgData name="TEJAS ARORA - 190953074" userId="S::tejas.arora@learner.manipal.edu::2a2c1a2c-d193-40c3-82d6-c33a24257ddc" providerId="AD" clId="Web-{B545A00F-4EF0-46E1-8AE9-D57E9890A0CC}" dt="2021-05-26T14:39:23.559" v="0" actId="1076"/>
      <pc:docMkLst>
        <pc:docMk/>
      </pc:docMkLst>
      <pc:sldChg chg="modSp">
        <pc:chgData name="TEJAS ARORA - 190953074" userId="S::tejas.arora@learner.manipal.edu::2a2c1a2c-d193-40c3-82d6-c33a24257ddc" providerId="AD" clId="Web-{B545A00F-4EF0-46E1-8AE9-D57E9890A0CC}" dt="2021-05-26T14:39:23.559" v="0" actId="1076"/>
        <pc:sldMkLst>
          <pc:docMk/>
          <pc:sldMk cId="3477229963" sldId="275"/>
        </pc:sldMkLst>
        <pc:picChg chg="mod">
          <ac:chgData name="TEJAS ARORA - 190953074" userId="S::tejas.arora@learner.manipal.edu::2a2c1a2c-d193-40c3-82d6-c33a24257ddc" providerId="AD" clId="Web-{B545A00F-4EF0-46E1-8AE9-D57E9890A0CC}" dt="2021-05-26T14:39:23.559" v="0" actId="1076"/>
          <ac:picMkLst>
            <pc:docMk/>
            <pc:sldMk cId="3477229963" sldId="275"/>
            <ac:picMk id="4" creationId="{00000000-0000-0000-0000-000000000000}"/>
          </ac:picMkLst>
        </pc:picChg>
      </pc:sldChg>
    </pc:docChg>
  </pc:docChgLst>
  <pc:docChgLst>
    <pc:chgData name="MALAB SANKAR BARIK - 190953120" userId="S::malab.barik@learner.manipal.edu::1fd23260-19a7-44ee-8754-76759fd93549" providerId="AD" clId="Web-{AB844071-2BA1-402F-A89A-C748E1E63551}"/>
    <pc:docChg chg="modSld">
      <pc:chgData name="MALAB SANKAR BARIK - 190953120" userId="S::malab.barik@learner.manipal.edu::1fd23260-19a7-44ee-8754-76759fd93549" providerId="AD" clId="Web-{AB844071-2BA1-402F-A89A-C748E1E63551}" dt="2021-01-26T10:59:00.243" v="0" actId="1076"/>
      <pc:docMkLst>
        <pc:docMk/>
      </pc:docMkLst>
      <pc:sldChg chg="modSp">
        <pc:chgData name="MALAB SANKAR BARIK - 190953120" userId="S::malab.barik@learner.manipal.edu::1fd23260-19a7-44ee-8754-76759fd93549" providerId="AD" clId="Web-{AB844071-2BA1-402F-A89A-C748E1E63551}" dt="2021-01-26T10:59:00.243" v="0" actId="1076"/>
        <pc:sldMkLst>
          <pc:docMk/>
          <pc:sldMk cId="4124396810" sldId="267"/>
        </pc:sldMkLst>
        <pc:picChg chg="mod">
          <ac:chgData name="MALAB SANKAR BARIK - 190953120" userId="S::malab.barik@learner.manipal.edu::1fd23260-19a7-44ee-8754-76759fd93549" providerId="AD" clId="Web-{AB844071-2BA1-402F-A89A-C748E1E63551}" dt="2021-01-26T10:59:00.243" v="0" actId="1076"/>
          <ac:picMkLst>
            <pc:docMk/>
            <pc:sldMk cId="4124396810" sldId="267"/>
            <ac:picMk id="4" creationId="{00000000-0000-0000-0000-000000000000}"/>
          </ac:picMkLst>
        </pc:picChg>
      </pc:sldChg>
    </pc:docChg>
  </pc:docChgLst>
  <pc:docChgLst>
    <pc:chgData name="KAUSTUBH B M - 190953038" userId="S::kaustubh.m@learner.manipal.edu::75eb8854-a866-48e5-84a1-cb873e70e6b1" providerId="AD" clId="Web-{61755DCA-4394-46D8-91C6-A9F1C9B0D557}"/>
    <pc:docChg chg="modSld">
      <pc:chgData name="KAUSTUBH B M - 190953038" userId="S::kaustubh.m@learner.manipal.edu::75eb8854-a866-48e5-84a1-cb873e70e6b1" providerId="AD" clId="Web-{61755DCA-4394-46D8-91C6-A9F1C9B0D557}" dt="2021-04-16T16:39:59.759" v="1" actId="1076"/>
      <pc:docMkLst>
        <pc:docMk/>
      </pc:docMkLst>
      <pc:sldChg chg="modSp">
        <pc:chgData name="KAUSTUBH B M - 190953038" userId="S::kaustubh.m@learner.manipal.edu::75eb8854-a866-48e5-84a1-cb873e70e6b1" providerId="AD" clId="Web-{61755DCA-4394-46D8-91C6-A9F1C9B0D557}" dt="2021-04-16T16:39:59.759" v="1" actId="1076"/>
        <pc:sldMkLst>
          <pc:docMk/>
          <pc:sldMk cId="3733453373" sldId="261"/>
        </pc:sldMkLst>
        <pc:spChg chg="mod">
          <ac:chgData name="KAUSTUBH B M - 190953038" userId="S::kaustubh.m@learner.manipal.edu::75eb8854-a866-48e5-84a1-cb873e70e6b1" providerId="AD" clId="Web-{61755DCA-4394-46D8-91C6-A9F1C9B0D557}" dt="2021-04-16T16:39:59.759" v="1" actId="1076"/>
          <ac:spMkLst>
            <pc:docMk/>
            <pc:sldMk cId="3733453373" sldId="261"/>
            <ac:spMk id="2" creationId="{00000000-0000-0000-0000-000000000000}"/>
          </ac:spMkLst>
        </pc:spChg>
      </pc:sldChg>
    </pc:docChg>
  </pc:docChgLst>
  <pc:docChgLst>
    <pc:chgData name="CHADUVULA UPENDRA REDDY - 190953298" userId="S::chaduvula.reddy@learner.manipal.edu::0eba1855-e05b-4188-ac10-4b9b01264c3f" providerId="AD" clId="Web-{8EA20727-F2B9-4CA2-BAED-BF8BEC176454}"/>
    <pc:docChg chg="addSld sldOrd">
      <pc:chgData name="CHADUVULA UPENDRA REDDY - 190953298" userId="S::chaduvula.reddy@learner.manipal.edu::0eba1855-e05b-4188-ac10-4b9b01264c3f" providerId="AD" clId="Web-{8EA20727-F2B9-4CA2-BAED-BF8BEC176454}" dt="2021-04-21T09:26:37.580" v="5"/>
      <pc:docMkLst>
        <pc:docMk/>
      </pc:docMkLst>
      <pc:sldChg chg="ord">
        <pc:chgData name="CHADUVULA UPENDRA REDDY - 190953298" userId="S::chaduvula.reddy@learner.manipal.edu::0eba1855-e05b-4188-ac10-4b9b01264c3f" providerId="AD" clId="Web-{8EA20727-F2B9-4CA2-BAED-BF8BEC176454}" dt="2021-04-21T09:21:07.215" v="4"/>
        <pc:sldMkLst>
          <pc:docMk/>
          <pc:sldMk cId="1417289131" sldId="260"/>
        </pc:sldMkLst>
      </pc:sldChg>
      <pc:sldChg chg="ord">
        <pc:chgData name="CHADUVULA UPENDRA REDDY - 190953298" userId="S::chaduvula.reddy@learner.manipal.edu::0eba1855-e05b-4188-ac10-4b9b01264c3f" providerId="AD" clId="Web-{8EA20727-F2B9-4CA2-BAED-BF8BEC176454}" dt="2021-04-21T09:21:07.215" v="3"/>
        <pc:sldMkLst>
          <pc:docMk/>
          <pc:sldMk cId="3814187871" sldId="264"/>
        </pc:sldMkLst>
      </pc:sldChg>
      <pc:sldChg chg="new">
        <pc:chgData name="CHADUVULA UPENDRA REDDY - 190953298" userId="S::chaduvula.reddy@learner.manipal.edu::0eba1855-e05b-4188-ac10-4b9b01264c3f" providerId="AD" clId="Web-{8EA20727-F2B9-4CA2-BAED-BF8BEC176454}" dt="2021-04-21T09:26:37.580" v="5"/>
        <pc:sldMkLst>
          <pc:docMk/>
          <pc:sldMk cId="2994055335" sldId="2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962585-7CD2-438F-98CF-7F9DA63D96D4}" type="datetimeFigureOut">
              <a:rPr lang="en-IN" smtClean="0"/>
              <a:t>03-02-2023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6C26-211E-4807-BE59-C963C88D9FE4}" type="slidenum">
              <a:rPr lang="en-IN" smtClean="0"/>
              <a:t>‹#›</a:t>
            </a:fld>
            <a:endParaRPr lang="en-IN"/>
          </a:p>
        </p:txBody>
      </p:sp>
    </p:spTree>
    <p:extLst>
      <p:ext uri="{BB962C8B-B14F-4D97-AF65-F5344CB8AC3E}">
        <p14:creationId xmlns:p14="http://schemas.microsoft.com/office/powerpoint/2010/main" val="3371053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A hub connects multiple wires coming from different branches, for example, the connector in star topology which connects different stations.\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a:t>They do not have the intelligence to find out best path. for data packets which leads to inefficiencies and wastage.</a:t>
            </a:r>
            <a:endParaRPr lang="en-IN"/>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endParaRPr lang="en-IN"/>
          </a:p>
        </p:txBody>
      </p:sp>
      <p:sp>
        <p:nvSpPr>
          <p:cNvPr id="4" name="Slide Number Placeholder 3"/>
          <p:cNvSpPr>
            <a:spLocks noGrp="1"/>
          </p:cNvSpPr>
          <p:nvPr>
            <p:ph type="sldNum" sz="quarter" idx="10"/>
          </p:nvPr>
        </p:nvSpPr>
        <p:spPr/>
        <p:txBody>
          <a:bodyPr/>
          <a:lstStyle/>
          <a:p>
            <a:fld id="{AB2F6C26-211E-4807-BE59-C963C88D9FE4}" type="slidenum">
              <a:rPr lang="en-IN" smtClean="0"/>
              <a:t>4</a:t>
            </a:fld>
            <a:endParaRPr lang="en-IN"/>
          </a:p>
        </p:txBody>
      </p:sp>
    </p:spTree>
    <p:extLst>
      <p:ext uri="{BB962C8B-B14F-4D97-AF65-F5344CB8AC3E}">
        <p14:creationId xmlns:p14="http://schemas.microsoft.com/office/powerpoint/2010/main" val="50660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A bridge is a repeater, with add on the functionality of filtering content by reading the MAC addresses of source and destination.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a:t> An important point to be noted about repeaters is that they do not amplify the signal. </a:t>
            </a:r>
          </a:p>
          <a:p>
            <a:pPr marL="0" marR="0" indent="0" algn="l" defTabSz="914400" rtl="0" eaLnBrk="1" fontAlgn="auto" latinLnBrk="0" hangingPunct="1">
              <a:lnSpc>
                <a:spcPct val="100000"/>
              </a:lnSpc>
              <a:spcBef>
                <a:spcPts val="0"/>
              </a:spcBef>
              <a:spcAft>
                <a:spcPts val="0"/>
              </a:spcAft>
              <a:buClrTx/>
              <a:buSzTx/>
              <a:buFontTx/>
              <a:buNone/>
              <a:tabLst/>
              <a:defRPr/>
            </a:pPr>
            <a:r>
              <a:rPr lang="en-US"/>
              <a:t>When the signal becomes weak, they copy the signal bit by bit and regenerate it at the original strength.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endParaRPr lang="en-IN"/>
          </a:p>
        </p:txBody>
      </p:sp>
      <p:sp>
        <p:nvSpPr>
          <p:cNvPr id="4" name="Slide Number Placeholder 3"/>
          <p:cNvSpPr>
            <a:spLocks noGrp="1"/>
          </p:cNvSpPr>
          <p:nvPr>
            <p:ph type="sldNum" sz="quarter" idx="10"/>
          </p:nvPr>
        </p:nvSpPr>
        <p:spPr/>
        <p:txBody>
          <a:bodyPr/>
          <a:lstStyle/>
          <a:p>
            <a:fld id="{AB2F6C26-211E-4807-BE59-C963C88D9FE4}" type="slidenum">
              <a:rPr lang="en-IN" smtClean="0"/>
              <a:t>5</a:t>
            </a:fld>
            <a:endParaRPr lang="en-IN"/>
          </a:p>
        </p:txBody>
      </p:sp>
    </p:spTree>
    <p:extLst>
      <p:ext uri="{BB962C8B-B14F-4D97-AF65-F5344CB8AC3E}">
        <p14:creationId xmlns:p14="http://schemas.microsoft.com/office/powerpoint/2010/main" val="475030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A bridge is a repeater, with add on the functionality of filtering content by reading the MAC addresses of source and destination. </a:t>
            </a:r>
          </a:p>
          <a:p>
            <a:endParaRPr lang="en-IN"/>
          </a:p>
        </p:txBody>
      </p:sp>
      <p:sp>
        <p:nvSpPr>
          <p:cNvPr id="4" name="Slide Number Placeholder 3"/>
          <p:cNvSpPr>
            <a:spLocks noGrp="1"/>
          </p:cNvSpPr>
          <p:nvPr>
            <p:ph type="sldNum" sz="quarter" idx="10"/>
          </p:nvPr>
        </p:nvSpPr>
        <p:spPr/>
        <p:txBody>
          <a:bodyPr/>
          <a:lstStyle/>
          <a:p>
            <a:fld id="{AB2F6C26-211E-4807-BE59-C963C88D9FE4}" type="slidenum">
              <a:rPr lang="en-IN" smtClean="0"/>
              <a:t>6</a:t>
            </a:fld>
            <a:endParaRPr lang="en-IN"/>
          </a:p>
        </p:txBody>
      </p:sp>
    </p:spTree>
    <p:extLst>
      <p:ext uri="{BB962C8B-B14F-4D97-AF65-F5344CB8AC3E}">
        <p14:creationId xmlns:p14="http://schemas.microsoft.com/office/powerpoint/2010/main" val="3324888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A switch is a multiport bridge with a buffer. and a design that can boost its efficiency(a large number of ports imply less traffic) and performance.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The switch can perform error checking before forwarding data, that makes it very efficient as it does not forward packets that have errors and forward good packets selectively to correct port only. </a:t>
            </a:r>
            <a:endParaRPr lang="en-IN"/>
          </a:p>
          <a:p>
            <a:endParaRPr lang="en-IN"/>
          </a:p>
        </p:txBody>
      </p:sp>
      <p:sp>
        <p:nvSpPr>
          <p:cNvPr id="4" name="Slide Number Placeholder 3"/>
          <p:cNvSpPr>
            <a:spLocks noGrp="1"/>
          </p:cNvSpPr>
          <p:nvPr>
            <p:ph type="sldNum" sz="quarter" idx="10"/>
          </p:nvPr>
        </p:nvSpPr>
        <p:spPr/>
        <p:txBody>
          <a:bodyPr/>
          <a:lstStyle/>
          <a:p>
            <a:fld id="{AB2F6C26-211E-4807-BE59-C963C88D9FE4}" type="slidenum">
              <a:rPr lang="en-IN" smtClean="0"/>
              <a:t>7</a:t>
            </a:fld>
            <a:endParaRPr lang="en-IN"/>
          </a:p>
        </p:txBody>
      </p:sp>
    </p:spTree>
    <p:extLst>
      <p:ext uri="{BB962C8B-B14F-4D97-AF65-F5344CB8AC3E}">
        <p14:creationId xmlns:p14="http://schemas.microsoft.com/office/powerpoint/2010/main" val="904462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They basically work as the messenger agents that take data from one system, interpret it, and transfer it to another system. </a:t>
            </a:r>
            <a:endParaRPr lang="en-IN"/>
          </a:p>
        </p:txBody>
      </p:sp>
      <p:sp>
        <p:nvSpPr>
          <p:cNvPr id="4" name="Slide Number Placeholder 3"/>
          <p:cNvSpPr>
            <a:spLocks noGrp="1"/>
          </p:cNvSpPr>
          <p:nvPr>
            <p:ph type="sldNum" sz="quarter" idx="10"/>
          </p:nvPr>
        </p:nvSpPr>
        <p:spPr/>
        <p:txBody>
          <a:bodyPr/>
          <a:lstStyle/>
          <a:p>
            <a:fld id="{AB2F6C26-211E-4807-BE59-C963C88D9FE4}" type="slidenum">
              <a:rPr lang="en-IN" smtClean="0"/>
              <a:t>9</a:t>
            </a:fld>
            <a:endParaRPr lang="en-IN"/>
          </a:p>
        </p:txBody>
      </p:sp>
    </p:spTree>
    <p:extLst>
      <p:ext uri="{BB962C8B-B14F-4D97-AF65-F5344CB8AC3E}">
        <p14:creationId xmlns:p14="http://schemas.microsoft.com/office/powerpoint/2010/main" val="2409034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Routers normally connect LANs and WANs together and have a dynamically updating routing table based on which they make decisions on routing the data packets. Router divide broadcast domains of hosts connected through it.</a:t>
            </a:r>
            <a:endParaRPr lang="en-IN"/>
          </a:p>
          <a:p>
            <a:endParaRPr lang="en-IN"/>
          </a:p>
        </p:txBody>
      </p:sp>
      <p:sp>
        <p:nvSpPr>
          <p:cNvPr id="4" name="Slide Number Placeholder 3"/>
          <p:cNvSpPr>
            <a:spLocks noGrp="1"/>
          </p:cNvSpPr>
          <p:nvPr>
            <p:ph type="sldNum" sz="quarter" idx="10"/>
          </p:nvPr>
        </p:nvSpPr>
        <p:spPr/>
        <p:txBody>
          <a:bodyPr/>
          <a:lstStyle/>
          <a:p>
            <a:fld id="{AB2F6C26-211E-4807-BE59-C963C88D9FE4}" type="slidenum">
              <a:rPr lang="en-IN" smtClean="0"/>
              <a:t>11</a:t>
            </a:fld>
            <a:endParaRPr lang="en-IN"/>
          </a:p>
        </p:txBody>
      </p:sp>
    </p:spTree>
    <p:extLst>
      <p:ext uri="{BB962C8B-B14F-4D97-AF65-F5344CB8AC3E}">
        <p14:creationId xmlns:p14="http://schemas.microsoft.com/office/powerpoint/2010/main" val="1372117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If Point A is the source and point B is the destination, then the delay is called an end to end delay.</a:t>
            </a:r>
            <a:endParaRPr lang="en-IN"/>
          </a:p>
          <a:p>
            <a:endParaRPr lang="en-IN"/>
          </a:p>
        </p:txBody>
      </p:sp>
      <p:sp>
        <p:nvSpPr>
          <p:cNvPr id="4" name="Slide Number Placeholder 3"/>
          <p:cNvSpPr>
            <a:spLocks noGrp="1"/>
          </p:cNvSpPr>
          <p:nvPr>
            <p:ph type="sldNum" sz="quarter" idx="10"/>
          </p:nvPr>
        </p:nvSpPr>
        <p:spPr/>
        <p:txBody>
          <a:bodyPr/>
          <a:lstStyle/>
          <a:p>
            <a:fld id="{AB2F6C26-211E-4807-BE59-C963C88D9FE4}" type="slidenum">
              <a:rPr lang="en-IN" smtClean="0"/>
              <a:t>16</a:t>
            </a:fld>
            <a:endParaRPr lang="en-IN"/>
          </a:p>
        </p:txBody>
      </p:sp>
    </p:spTree>
    <p:extLst>
      <p:ext uri="{BB962C8B-B14F-4D97-AF65-F5344CB8AC3E}">
        <p14:creationId xmlns:p14="http://schemas.microsoft.com/office/powerpoint/2010/main" val="4138718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A3956BA-B03C-4304-BFB0-020B3CB7E50B}"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31B1F-7843-4432-A964-9AC09E56179E}" type="slidenum">
              <a:rPr lang="en-IN" smtClean="0"/>
              <a:t>‹#›</a:t>
            </a:fld>
            <a:endParaRPr lang="en-IN"/>
          </a:p>
        </p:txBody>
      </p:sp>
    </p:spTree>
    <p:extLst>
      <p:ext uri="{BB962C8B-B14F-4D97-AF65-F5344CB8AC3E}">
        <p14:creationId xmlns:p14="http://schemas.microsoft.com/office/powerpoint/2010/main" val="1549597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3956BA-B03C-4304-BFB0-020B3CB7E50B}"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31B1F-7843-4432-A964-9AC09E56179E}" type="slidenum">
              <a:rPr lang="en-IN" smtClean="0"/>
              <a:t>‹#›</a:t>
            </a:fld>
            <a:endParaRPr lang="en-IN"/>
          </a:p>
        </p:txBody>
      </p:sp>
    </p:spTree>
    <p:extLst>
      <p:ext uri="{BB962C8B-B14F-4D97-AF65-F5344CB8AC3E}">
        <p14:creationId xmlns:p14="http://schemas.microsoft.com/office/powerpoint/2010/main" val="2815676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3956BA-B03C-4304-BFB0-020B3CB7E50B}"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31B1F-7843-4432-A964-9AC09E56179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078552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3956BA-B03C-4304-BFB0-020B3CB7E50B}"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31B1F-7843-4432-A964-9AC09E56179E}" type="slidenum">
              <a:rPr lang="en-IN" smtClean="0"/>
              <a:t>‹#›</a:t>
            </a:fld>
            <a:endParaRPr lang="en-IN"/>
          </a:p>
        </p:txBody>
      </p:sp>
    </p:spTree>
    <p:extLst>
      <p:ext uri="{BB962C8B-B14F-4D97-AF65-F5344CB8AC3E}">
        <p14:creationId xmlns:p14="http://schemas.microsoft.com/office/powerpoint/2010/main" val="2290856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3956BA-B03C-4304-BFB0-020B3CB7E50B}"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31B1F-7843-4432-A964-9AC09E56179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73265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3956BA-B03C-4304-BFB0-020B3CB7E50B}"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31B1F-7843-4432-A964-9AC09E56179E}" type="slidenum">
              <a:rPr lang="en-IN" smtClean="0"/>
              <a:t>‹#›</a:t>
            </a:fld>
            <a:endParaRPr lang="en-IN"/>
          </a:p>
        </p:txBody>
      </p:sp>
    </p:spTree>
    <p:extLst>
      <p:ext uri="{BB962C8B-B14F-4D97-AF65-F5344CB8AC3E}">
        <p14:creationId xmlns:p14="http://schemas.microsoft.com/office/powerpoint/2010/main" val="3730140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3956BA-B03C-4304-BFB0-020B3CB7E50B}"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31B1F-7843-4432-A964-9AC09E56179E}" type="slidenum">
              <a:rPr lang="en-IN" smtClean="0"/>
              <a:t>‹#›</a:t>
            </a:fld>
            <a:endParaRPr lang="en-IN"/>
          </a:p>
        </p:txBody>
      </p:sp>
    </p:spTree>
    <p:extLst>
      <p:ext uri="{BB962C8B-B14F-4D97-AF65-F5344CB8AC3E}">
        <p14:creationId xmlns:p14="http://schemas.microsoft.com/office/powerpoint/2010/main" val="3419270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3956BA-B03C-4304-BFB0-020B3CB7E50B}"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31B1F-7843-4432-A964-9AC09E56179E}" type="slidenum">
              <a:rPr lang="en-IN" smtClean="0"/>
              <a:t>‹#›</a:t>
            </a:fld>
            <a:endParaRPr lang="en-IN"/>
          </a:p>
        </p:txBody>
      </p:sp>
    </p:spTree>
    <p:extLst>
      <p:ext uri="{BB962C8B-B14F-4D97-AF65-F5344CB8AC3E}">
        <p14:creationId xmlns:p14="http://schemas.microsoft.com/office/powerpoint/2010/main" val="2769349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3956BA-B03C-4304-BFB0-020B3CB7E50B}"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31B1F-7843-4432-A964-9AC09E56179E}" type="slidenum">
              <a:rPr lang="en-IN" smtClean="0"/>
              <a:t>‹#›</a:t>
            </a:fld>
            <a:endParaRPr lang="en-IN"/>
          </a:p>
        </p:txBody>
      </p:sp>
    </p:spTree>
    <p:extLst>
      <p:ext uri="{BB962C8B-B14F-4D97-AF65-F5344CB8AC3E}">
        <p14:creationId xmlns:p14="http://schemas.microsoft.com/office/powerpoint/2010/main" val="147097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3956BA-B03C-4304-BFB0-020B3CB7E50B}"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31B1F-7843-4432-A964-9AC09E56179E}" type="slidenum">
              <a:rPr lang="en-IN" smtClean="0"/>
              <a:t>‹#›</a:t>
            </a:fld>
            <a:endParaRPr lang="en-IN"/>
          </a:p>
        </p:txBody>
      </p:sp>
    </p:spTree>
    <p:extLst>
      <p:ext uri="{BB962C8B-B14F-4D97-AF65-F5344CB8AC3E}">
        <p14:creationId xmlns:p14="http://schemas.microsoft.com/office/powerpoint/2010/main" val="4009573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A3956BA-B03C-4304-BFB0-020B3CB7E50B}"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131B1F-7843-4432-A964-9AC09E56179E}" type="slidenum">
              <a:rPr lang="en-IN" smtClean="0"/>
              <a:t>‹#›</a:t>
            </a:fld>
            <a:endParaRPr lang="en-IN"/>
          </a:p>
        </p:txBody>
      </p:sp>
    </p:spTree>
    <p:extLst>
      <p:ext uri="{BB962C8B-B14F-4D97-AF65-F5344CB8AC3E}">
        <p14:creationId xmlns:p14="http://schemas.microsoft.com/office/powerpoint/2010/main" val="2351299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3956BA-B03C-4304-BFB0-020B3CB7E50B}" type="datetimeFigureOut">
              <a:rPr lang="en-IN" smtClean="0"/>
              <a:t>03-02-2023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131B1F-7843-4432-A964-9AC09E56179E}" type="slidenum">
              <a:rPr lang="en-IN" smtClean="0"/>
              <a:t>‹#›</a:t>
            </a:fld>
            <a:endParaRPr lang="en-IN"/>
          </a:p>
        </p:txBody>
      </p:sp>
    </p:spTree>
    <p:extLst>
      <p:ext uri="{BB962C8B-B14F-4D97-AF65-F5344CB8AC3E}">
        <p14:creationId xmlns:p14="http://schemas.microsoft.com/office/powerpoint/2010/main" val="568353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1A3956BA-B03C-4304-BFB0-020B3CB7E50B}" type="datetimeFigureOut">
              <a:rPr lang="en-IN" smtClean="0"/>
              <a:t>03-02-2023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131B1F-7843-4432-A964-9AC09E56179E}" type="slidenum">
              <a:rPr lang="en-IN" smtClean="0"/>
              <a:t>‹#›</a:t>
            </a:fld>
            <a:endParaRPr lang="en-IN"/>
          </a:p>
        </p:txBody>
      </p:sp>
    </p:spTree>
    <p:extLst>
      <p:ext uri="{BB962C8B-B14F-4D97-AF65-F5344CB8AC3E}">
        <p14:creationId xmlns:p14="http://schemas.microsoft.com/office/powerpoint/2010/main" val="3947746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3956BA-B03C-4304-BFB0-020B3CB7E50B}" type="datetimeFigureOut">
              <a:rPr lang="en-IN" smtClean="0"/>
              <a:t>03-02-2023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131B1F-7843-4432-A964-9AC09E56179E}" type="slidenum">
              <a:rPr lang="en-IN" smtClean="0"/>
              <a:t>‹#›</a:t>
            </a:fld>
            <a:endParaRPr lang="en-IN"/>
          </a:p>
        </p:txBody>
      </p:sp>
    </p:spTree>
    <p:extLst>
      <p:ext uri="{BB962C8B-B14F-4D97-AF65-F5344CB8AC3E}">
        <p14:creationId xmlns:p14="http://schemas.microsoft.com/office/powerpoint/2010/main" val="217045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3956BA-B03C-4304-BFB0-020B3CB7E50B}"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131B1F-7843-4432-A964-9AC09E56179E}" type="slidenum">
              <a:rPr lang="en-IN" smtClean="0"/>
              <a:t>‹#›</a:t>
            </a:fld>
            <a:endParaRPr lang="en-IN"/>
          </a:p>
        </p:txBody>
      </p:sp>
    </p:spTree>
    <p:extLst>
      <p:ext uri="{BB962C8B-B14F-4D97-AF65-F5344CB8AC3E}">
        <p14:creationId xmlns:p14="http://schemas.microsoft.com/office/powerpoint/2010/main" val="1369490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A3956BA-B03C-4304-BFB0-020B3CB7E50B}"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131B1F-7843-4432-A964-9AC09E56179E}" type="slidenum">
              <a:rPr lang="en-IN" smtClean="0"/>
              <a:t>‹#›</a:t>
            </a:fld>
            <a:endParaRPr lang="en-IN"/>
          </a:p>
        </p:txBody>
      </p:sp>
    </p:spTree>
    <p:extLst>
      <p:ext uri="{BB962C8B-B14F-4D97-AF65-F5344CB8AC3E}">
        <p14:creationId xmlns:p14="http://schemas.microsoft.com/office/powerpoint/2010/main" val="3531042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3956BA-B03C-4304-BFB0-020B3CB7E50B}" type="datetimeFigureOut">
              <a:rPr lang="en-IN" smtClean="0"/>
              <a:t>03-02-2023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D131B1F-7843-4432-A964-9AC09E56179E}" type="slidenum">
              <a:rPr lang="en-IN" smtClean="0"/>
              <a:t>‹#›</a:t>
            </a:fld>
            <a:endParaRPr lang="en-IN"/>
          </a:p>
        </p:txBody>
      </p:sp>
    </p:spTree>
    <p:extLst>
      <p:ext uri="{BB962C8B-B14F-4D97-AF65-F5344CB8AC3E}">
        <p14:creationId xmlns:p14="http://schemas.microsoft.com/office/powerpoint/2010/main" val="40362989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geeksforgeeks.org/devices-used-in-each-layer-of-tcp-ip-model/" TargetMode="External"/><Relationship Id="rId2" Type="http://schemas.openxmlformats.org/officeDocument/2006/relationships/hyperlink" Target="https://www.oreilly.com/library/view/packet-guide-to/9781449308094/ch01.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Introduction </a:t>
            </a:r>
            <a:endParaRPr lang="en-IN"/>
          </a:p>
        </p:txBody>
      </p:sp>
      <p:sp>
        <p:nvSpPr>
          <p:cNvPr id="3" name="Subtitle 2"/>
          <p:cNvSpPr>
            <a:spLocks noGrp="1"/>
          </p:cNvSpPr>
          <p:nvPr>
            <p:ph type="subTitle" idx="1"/>
          </p:nvPr>
        </p:nvSpPr>
        <p:spPr/>
        <p:txBody>
          <a:bodyPr/>
          <a:lstStyle/>
          <a:p>
            <a:r>
              <a:rPr lang="en-US"/>
              <a:t>Conti…</a:t>
            </a:r>
            <a:endParaRPr lang="en-IN"/>
          </a:p>
        </p:txBody>
      </p:sp>
    </p:spTree>
    <p:extLst>
      <p:ext uri="{BB962C8B-B14F-4D97-AF65-F5344CB8AC3E}">
        <p14:creationId xmlns:p14="http://schemas.microsoft.com/office/powerpoint/2010/main" val="1523300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033599" y="1970087"/>
            <a:ext cx="7881801" cy="4267294"/>
          </a:xfrm>
          <a:prstGeom prst="rect">
            <a:avLst/>
          </a:prstGeom>
        </p:spPr>
      </p:pic>
    </p:spTree>
    <p:extLst>
      <p:ext uri="{BB962C8B-B14F-4D97-AF65-F5344CB8AC3E}">
        <p14:creationId xmlns:p14="http://schemas.microsoft.com/office/powerpoint/2010/main" val="1417289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Router</a:t>
            </a:r>
            <a:endParaRPr lang="en-IN"/>
          </a:p>
        </p:txBody>
      </p:sp>
      <p:sp>
        <p:nvSpPr>
          <p:cNvPr id="3" name="Content Placeholder 2"/>
          <p:cNvSpPr>
            <a:spLocks noGrp="1"/>
          </p:cNvSpPr>
          <p:nvPr>
            <p:ph idx="1"/>
          </p:nvPr>
        </p:nvSpPr>
        <p:spPr/>
        <p:txBody>
          <a:bodyPr/>
          <a:lstStyle/>
          <a:p>
            <a:r>
              <a:rPr lang="en-US"/>
              <a:t>It is a device like a switch that routes data packets based on their IP addresses. </a:t>
            </a:r>
          </a:p>
          <a:p>
            <a:r>
              <a:rPr lang="en-US"/>
              <a:t>Router is a Network Layer device. </a:t>
            </a:r>
          </a:p>
        </p:txBody>
      </p:sp>
    </p:spTree>
    <p:extLst>
      <p:ext uri="{BB962C8B-B14F-4D97-AF65-F5344CB8AC3E}">
        <p14:creationId xmlns:p14="http://schemas.microsoft.com/office/powerpoint/2010/main" val="3814187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err="1"/>
              <a:t>Brouter</a:t>
            </a:r>
            <a:endParaRPr lang="en-IN"/>
          </a:p>
        </p:txBody>
      </p:sp>
      <p:sp>
        <p:nvSpPr>
          <p:cNvPr id="3" name="Content Placeholder 2"/>
          <p:cNvSpPr>
            <a:spLocks noGrp="1"/>
          </p:cNvSpPr>
          <p:nvPr>
            <p:ph idx="1"/>
          </p:nvPr>
        </p:nvSpPr>
        <p:spPr/>
        <p:txBody>
          <a:bodyPr/>
          <a:lstStyle/>
          <a:p>
            <a:r>
              <a:rPr lang="en-US" b="1"/>
              <a:t> </a:t>
            </a:r>
            <a:r>
              <a:rPr lang="en-US"/>
              <a:t> It is also known as bridging router is a device which combines features of both bridge and router. </a:t>
            </a:r>
          </a:p>
          <a:p>
            <a:r>
              <a:rPr lang="en-US"/>
              <a:t>It can work either at data link layer or at network layer.</a:t>
            </a:r>
          </a:p>
          <a:p>
            <a:r>
              <a:rPr lang="en-US"/>
              <a:t> Working as router, it is capable of routing packets across networks and working as bridge, it is capable of filtering local area network traffic. </a:t>
            </a:r>
            <a:endParaRPr lang="en-IN"/>
          </a:p>
        </p:txBody>
      </p:sp>
    </p:spTree>
    <p:extLst>
      <p:ext uri="{BB962C8B-B14F-4D97-AF65-F5344CB8AC3E}">
        <p14:creationId xmlns:p14="http://schemas.microsoft.com/office/powerpoint/2010/main" val="2176553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77334" y="2160589"/>
            <a:ext cx="3415695" cy="3880773"/>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Fig: Summarizes the layer and devices at each layer[1].</a:t>
            </a:r>
          </a:p>
        </p:txBody>
      </p:sp>
      <p:pic>
        <p:nvPicPr>
          <p:cNvPr id="4" name="Picture 3"/>
          <p:cNvPicPr>
            <a:picLocks noChangeAspect="1"/>
          </p:cNvPicPr>
          <p:nvPr/>
        </p:nvPicPr>
        <p:blipFill rotWithShape="1">
          <a:blip r:embed="rId2"/>
          <a:srcRect r="33912" b="17234"/>
          <a:stretch/>
        </p:blipFill>
        <p:spPr>
          <a:xfrm>
            <a:off x="4118500" y="1948668"/>
            <a:ext cx="6209621" cy="4314737"/>
          </a:xfrm>
          <a:prstGeom prst="rect">
            <a:avLst/>
          </a:prstGeom>
        </p:spPr>
      </p:pic>
    </p:spTree>
    <p:extLst>
      <p:ext uri="{BB962C8B-B14F-4D97-AF65-F5344CB8AC3E}">
        <p14:creationId xmlns:p14="http://schemas.microsoft.com/office/powerpoint/2010/main" val="1572877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US"/>
          </a:p>
          <a:p>
            <a:endParaRPr lang="en-US"/>
          </a:p>
          <a:p>
            <a:endParaRPr lang="en-US"/>
          </a:p>
          <a:p>
            <a:endParaRPr lang="en-US"/>
          </a:p>
          <a:p>
            <a:endParaRPr lang="en-US"/>
          </a:p>
          <a:p>
            <a:endParaRPr lang="en-US"/>
          </a:p>
          <a:p>
            <a:endParaRPr lang="en-US"/>
          </a:p>
          <a:p>
            <a:r>
              <a:rPr lang="en-US"/>
              <a:t>Fig : Representing network devices &amp; Addressing at each layer[1].</a:t>
            </a:r>
            <a:endParaRPr lang="en-IN"/>
          </a:p>
        </p:txBody>
      </p:sp>
      <p:pic>
        <p:nvPicPr>
          <p:cNvPr id="4" name="Picture 3"/>
          <p:cNvPicPr>
            <a:picLocks noChangeAspect="1"/>
          </p:cNvPicPr>
          <p:nvPr/>
        </p:nvPicPr>
        <p:blipFill rotWithShape="1">
          <a:blip r:embed="rId2"/>
          <a:srcRect b="16725"/>
          <a:stretch/>
        </p:blipFill>
        <p:spPr>
          <a:xfrm>
            <a:off x="675043" y="2383745"/>
            <a:ext cx="10051693" cy="3771900"/>
          </a:xfrm>
          <a:prstGeom prst="rect">
            <a:avLst/>
          </a:prstGeom>
        </p:spPr>
      </p:pic>
    </p:spTree>
    <p:extLst>
      <p:ext uri="{BB962C8B-B14F-4D97-AF65-F5344CB8AC3E}">
        <p14:creationId xmlns:p14="http://schemas.microsoft.com/office/powerpoint/2010/main" val="4124396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a:t>
            </a:r>
            <a:endParaRPr lang="en-IN"/>
          </a:p>
        </p:txBody>
      </p:sp>
      <p:sp>
        <p:nvSpPr>
          <p:cNvPr id="3" name="Content Placeholder 2"/>
          <p:cNvSpPr>
            <a:spLocks noGrp="1"/>
          </p:cNvSpPr>
          <p:nvPr>
            <p:ph idx="1"/>
          </p:nvPr>
        </p:nvSpPr>
        <p:spPr/>
        <p:txBody>
          <a:bodyPr/>
          <a:lstStyle/>
          <a:p>
            <a:r>
              <a:rPr lang="en-US"/>
              <a:t>Different Types of Network Devices</a:t>
            </a:r>
          </a:p>
          <a:p>
            <a:r>
              <a:rPr lang="en-US"/>
              <a:t>Different Types of Network Delay</a:t>
            </a:r>
            <a:endParaRPr lang="en-IN"/>
          </a:p>
        </p:txBody>
      </p:sp>
    </p:spTree>
    <p:extLst>
      <p:ext uri="{BB962C8B-B14F-4D97-AF65-F5344CB8AC3E}">
        <p14:creationId xmlns:p14="http://schemas.microsoft.com/office/powerpoint/2010/main" val="2793847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Different Types of Network Delay</a:t>
            </a:r>
            <a:endParaRPr lang="en-IN"/>
          </a:p>
        </p:txBody>
      </p:sp>
      <p:sp>
        <p:nvSpPr>
          <p:cNvPr id="3" name="Content Placeholder 2"/>
          <p:cNvSpPr>
            <a:spLocks noGrp="1"/>
          </p:cNvSpPr>
          <p:nvPr>
            <p:ph idx="1"/>
          </p:nvPr>
        </p:nvSpPr>
        <p:spPr/>
        <p:txBody>
          <a:bodyPr/>
          <a:lstStyle/>
          <a:p>
            <a:r>
              <a:rPr lang="en-US" b="1"/>
              <a:t>Network delay</a:t>
            </a:r>
            <a:r>
              <a:rPr lang="en-US"/>
              <a:t> refers to the amount of time it takes for a packet to go from point A to point B. </a:t>
            </a:r>
            <a:endParaRPr lang="en-IN"/>
          </a:p>
        </p:txBody>
      </p:sp>
    </p:spTree>
    <p:extLst>
      <p:ext uri="{BB962C8B-B14F-4D97-AF65-F5344CB8AC3E}">
        <p14:creationId xmlns:p14="http://schemas.microsoft.com/office/powerpoint/2010/main" val="1454044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US"/>
          </a:p>
          <a:p>
            <a:endParaRPr lang="en-US"/>
          </a:p>
          <a:p>
            <a:endParaRPr lang="en-US"/>
          </a:p>
          <a:p>
            <a:endParaRPr lang="en-US"/>
          </a:p>
          <a:p>
            <a:endParaRPr lang="en-US"/>
          </a:p>
          <a:p>
            <a:endParaRPr lang="en-US"/>
          </a:p>
          <a:p>
            <a:endParaRPr lang="en-US"/>
          </a:p>
          <a:p>
            <a:pPr marL="0" indent="0" algn="ctr">
              <a:buNone/>
            </a:pPr>
            <a:r>
              <a:rPr lang="en-US"/>
              <a:t>Fig: Types of Network Delay</a:t>
            </a:r>
            <a:endParaRPr lang="en-IN"/>
          </a:p>
        </p:txBody>
      </p:sp>
      <p:pic>
        <p:nvPicPr>
          <p:cNvPr id="4" name="Content Placeholder 3"/>
          <p:cNvPicPr>
            <a:picLocks noChangeAspect="1"/>
          </p:cNvPicPr>
          <p:nvPr/>
        </p:nvPicPr>
        <p:blipFill>
          <a:blip r:embed="rId2"/>
          <a:stretch>
            <a:fillRect/>
          </a:stretch>
        </p:blipFill>
        <p:spPr>
          <a:xfrm>
            <a:off x="3043236" y="2482056"/>
            <a:ext cx="4505325" cy="1666875"/>
          </a:xfrm>
          <a:prstGeom prst="rect">
            <a:avLst/>
          </a:prstGeom>
        </p:spPr>
      </p:pic>
    </p:spTree>
    <p:extLst>
      <p:ext uri="{BB962C8B-B14F-4D97-AF65-F5344CB8AC3E}">
        <p14:creationId xmlns:p14="http://schemas.microsoft.com/office/powerpoint/2010/main" val="1387110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03A5-7900-467A-91F5-273F870FADC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CFB27ED-6407-45A4-B1B7-403CF9C3079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994055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Propagation delay</a:t>
            </a:r>
            <a:endParaRPr lang="en-IN"/>
          </a:p>
        </p:txBody>
      </p:sp>
      <p:sp>
        <p:nvSpPr>
          <p:cNvPr id="3" name="Content Placeholder 2"/>
          <p:cNvSpPr>
            <a:spLocks noGrp="1"/>
          </p:cNvSpPr>
          <p:nvPr>
            <p:ph idx="1"/>
          </p:nvPr>
        </p:nvSpPr>
        <p:spPr/>
        <p:txBody>
          <a:bodyPr/>
          <a:lstStyle/>
          <a:p>
            <a:r>
              <a:rPr lang="en-US"/>
              <a:t>The time that it takes for a bit to reach from one end of a link to the other.</a:t>
            </a:r>
          </a:p>
          <a:p>
            <a:r>
              <a:rPr lang="en-US"/>
              <a:t>The delay depends on the distance (</a:t>
            </a:r>
            <a:r>
              <a:rPr lang="en-US" i="1"/>
              <a:t>D</a:t>
            </a:r>
            <a:r>
              <a:rPr lang="en-US"/>
              <a:t>) between the sender and the receiver, and the propagation speed (S) of the wave signal. </a:t>
            </a:r>
          </a:p>
          <a:p>
            <a:r>
              <a:rPr lang="en-US"/>
              <a:t>It is calculated as:</a:t>
            </a:r>
          </a:p>
          <a:p>
            <a:endParaRPr lang="en-IN"/>
          </a:p>
        </p:txBody>
      </p:sp>
      <p:pic>
        <p:nvPicPr>
          <p:cNvPr id="4" name="Picture 3"/>
          <p:cNvPicPr>
            <a:picLocks noChangeAspect="1"/>
          </p:cNvPicPr>
          <p:nvPr/>
        </p:nvPicPr>
        <p:blipFill>
          <a:blip r:embed="rId2"/>
          <a:stretch>
            <a:fillRect/>
          </a:stretch>
        </p:blipFill>
        <p:spPr>
          <a:xfrm>
            <a:off x="3233057" y="3595872"/>
            <a:ext cx="1681843" cy="1612724"/>
          </a:xfrm>
          <a:prstGeom prst="rect">
            <a:avLst/>
          </a:prstGeom>
        </p:spPr>
      </p:pic>
    </p:spTree>
    <p:extLst>
      <p:ext uri="{BB962C8B-B14F-4D97-AF65-F5344CB8AC3E}">
        <p14:creationId xmlns:p14="http://schemas.microsoft.com/office/powerpoint/2010/main" val="347722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arn(inVertical)">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endParaRPr lang="en-IN"/>
          </a:p>
        </p:txBody>
      </p:sp>
      <p:sp>
        <p:nvSpPr>
          <p:cNvPr id="3" name="Content Placeholder 2"/>
          <p:cNvSpPr>
            <a:spLocks noGrp="1"/>
          </p:cNvSpPr>
          <p:nvPr>
            <p:ph idx="1"/>
          </p:nvPr>
        </p:nvSpPr>
        <p:spPr/>
        <p:txBody>
          <a:bodyPr/>
          <a:lstStyle/>
          <a:p>
            <a:r>
              <a:rPr lang="en-US"/>
              <a:t>Different Types of Network Devices</a:t>
            </a:r>
          </a:p>
          <a:p>
            <a:r>
              <a:rPr lang="en-US"/>
              <a:t>Different Types of Network Delay</a:t>
            </a:r>
            <a:endParaRPr lang="en-IN"/>
          </a:p>
        </p:txBody>
      </p:sp>
    </p:spTree>
    <p:extLst>
      <p:ext uri="{BB962C8B-B14F-4D97-AF65-F5344CB8AC3E}">
        <p14:creationId xmlns:p14="http://schemas.microsoft.com/office/powerpoint/2010/main" val="2732102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Transmission delay</a:t>
            </a:r>
            <a:endParaRPr lang="en-IN"/>
          </a:p>
        </p:txBody>
      </p:sp>
      <p:sp>
        <p:nvSpPr>
          <p:cNvPr id="3" name="Content Placeholder 2"/>
          <p:cNvSpPr>
            <a:spLocks noGrp="1"/>
          </p:cNvSpPr>
          <p:nvPr>
            <p:ph idx="1"/>
          </p:nvPr>
        </p:nvSpPr>
        <p:spPr/>
        <p:txBody>
          <a:bodyPr/>
          <a:lstStyle/>
          <a:p>
            <a:r>
              <a:rPr lang="en-US"/>
              <a:t>Transmission delay refers to the time it takes to transmit a data packet onto the outgoing link. </a:t>
            </a:r>
          </a:p>
          <a:p>
            <a:r>
              <a:rPr lang="en-US"/>
              <a:t>The delay is determined by the size of the packet and the capacity of the outgoing link.</a:t>
            </a:r>
          </a:p>
          <a:p>
            <a:r>
              <a:rPr lang="en-US"/>
              <a:t> If a packet consists of L bits and the link has a capacity of </a:t>
            </a:r>
            <a:r>
              <a:rPr lang="en-US" i="1"/>
              <a:t>B</a:t>
            </a:r>
            <a:r>
              <a:rPr lang="en-US"/>
              <a:t> bits per second, then the transmission delay is equal to:</a:t>
            </a:r>
          </a:p>
          <a:p>
            <a:endParaRPr lang="en-US"/>
          </a:p>
          <a:p>
            <a:pPr marL="0" indent="0">
              <a:buNone/>
            </a:pPr>
            <a:endParaRPr lang="en-IN"/>
          </a:p>
        </p:txBody>
      </p:sp>
      <p:pic>
        <p:nvPicPr>
          <p:cNvPr id="4" name="Picture 3"/>
          <p:cNvPicPr>
            <a:picLocks noChangeAspect="1"/>
          </p:cNvPicPr>
          <p:nvPr/>
        </p:nvPicPr>
        <p:blipFill>
          <a:blip r:embed="rId2"/>
          <a:stretch>
            <a:fillRect/>
          </a:stretch>
        </p:blipFill>
        <p:spPr>
          <a:xfrm>
            <a:off x="3739244" y="4194564"/>
            <a:ext cx="1589714" cy="1259179"/>
          </a:xfrm>
          <a:prstGeom prst="rect">
            <a:avLst/>
          </a:prstGeom>
        </p:spPr>
      </p:pic>
    </p:spTree>
    <p:extLst>
      <p:ext uri="{BB962C8B-B14F-4D97-AF65-F5344CB8AC3E}">
        <p14:creationId xmlns:p14="http://schemas.microsoft.com/office/powerpoint/2010/main" val="1351001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arn(inVertical)">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endParaRPr lang="en-IN"/>
          </a:p>
        </p:txBody>
      </p:sp>
      <p:sp>
        <p:nvSpPr>
          <p:cNvPr id="3" name="Content Placeholder 2"/>
          <p:cNvSpPr>
            <a:spLocks noGrp="1"/>
          </p:cNvSpPr>
          <p:nvPr>
            <p:ph idx="1"/>
          </p:nvPr>
        </p:nvSpPr>
        <p:spPr/>
        <p:txBody>
          <a:bodyPr/>
          <a:lstStyle/>
          <a:p>
            <a:pPr marL="514350" indent="-514350">
              <a:buAutoNum type="arabicPeriod"/>
            </a:pPr>
            <a:r>
              <a:rPr lang="en-US">
                <a:hlinkClick r:id="rId2"/>
              </a:rPr>
              <a:t>https://www.oreilly.com/library/view/packet-guide-to/9781449308094/ch01.html</a:t>
            </a:r>
            <a:endParaRPr lang="en-US"/>
          </a:p>
          <a:p>
            <a:pPr marL="514350" indent="-514350">
              <a:buAutoNum type="arabicPeriod"/>
            </a:pPr>
            <a:r>
              <a:rPr lang="en-IN">
                <a:hlinkClick r:id="rId3"/>
              </a:rPr>
              <a:t>https://www.geeksforgeeks.org/devices-used-in-each-layer-of-tcp-ip-model/</a:t>
            </a:r>
            <a:endParaRPr lang="en-IN"/>
          </a:p>
          <a:p>
            <a:pPr marL="514350" indent="-514350">
              <a:buAutoNum type="arabicPeriod"/>
            </a:pPr>
            <a:r>
              <a:rPr lang="en-IN"/>
              <a:t>https://www.educative.io/edpresso/what-are-the-different-types-of-network-delay</a:t>
            </a:r>
          </a:p>
        </p:txBody>
      </p:sp>
    </p:spTree>
    <p:extLst>
      <p:ext uri="{BB962C8B-B14F-4D97-AF65-F5344CB8AC3E}">
        <p14:creationId xmlns:p14="http://schemas.microsoft.com/office/powerpoint/2010/main" val="443470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Other Delays</a:t>
            </a:r>
            <a:endParaRPr lang="en-IN"/>
          </a:p>
        </p:txBody>
      </p:sp>
      <p:sp>
        <p:nvSpPr>
          <p:cNvPr id="3" name="Content Placeholder 2"/>
          <p:cNvSpPr>
            <a:spLocks noGrp="1"/>
          </p:cNvSpPr>
          <p:nvPr>
            <p:ph idx="1"/>
          </p:nvPr>
        </p:nvSpPr>
        <p:spPr/>
        <p:txBody>
          <a:bodyPr>
            <a:normAutofit/>
          </a:bodyPr>
          <a:lstStyle/>
          <a:p>
            <a:r>
              <a:rPr lang="en-US" b="1"/>
              <a:t>Queuing delay</a:t>
            </a:r>
          </a:p>
          <a:p>
            <a:r>
              <a:rPr lang="en-US"/>
              <a:t>Queuing delay refers to the time that a packet waits to be processed in the buffer of a switch. The delay is dependent on the arrival rate of the incoming packets, the transmission capacity of the outgoing link, and the nature of the network’s​ traffic.</a:t>
            </a:r>
          </a:p>
          <a:p>
            <a:r>
              <a:rPr lang="en-US" b="1"/>
              <a:t>Processing delay</a:t>
            </a:r>
          </a:p>
          <a:p>
            <a:r>
              <a:rPr lang="en-US"/>
              <a:t>Processing delay is the time taken by a switch to process the packet header. The delay depends on the processing speed of the switch.</a:t>
            </a:r>
          </a:p>
          <a:p>
            <a:pPr marL="0" indent="0">
              <a:buNone/>
            </a:pPr>
            <a:br>
              <a:rPr lang="en-US"/>
            </a:br>
            <a:endParaRPr lang="en-IN"/>
          </a:p>
        </p:txBody>
      </p:sp>
    </p:spTree>
    <p:extLst>
      <p:ext uri="{BB962C8B-B14F-4D97-AF65-F5344CB8AC3E}">
        <p14:creationId xmlns:p14="http://schemas.microsoft.com/office/powerpoint/2010/main" val="163678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Network Devices </a:t>
            </a:r>
            <a:endParaRPr lang="en-IN"/>
          </a:p>
        </p:txBody>
      </p:sp>
      <p:sp>
        <p:nvSpPr>
          <p:cNvPr id="3" name="Content Placeholder 2"/>
          <p:cNvSpPr>
            <a:spLocks noGrp="1"/>
          </p:cNvSpPr>
          <p:nvPr>
            <p:ph idx="1"/>
          </p:nvPr>
        </p:nvSpPr>
        <p:spPr/>
        <p:txBody>
          <a:bodyPr/>
          <a:lstStyle/>
          <a:p>
            <a:r>
              <a:rPr lang="en-US" b="1"/>
              <a:t>Hub</a:t>
            </a:r>
          </a:p>
          <a:p>
            <a:r>
              <a:rPr lang="en-US" b="1"/>
              <a:t>Repeater</a:t>
            </a:r>
          </a:p>
          <a:p>
            <a:r>
              <a:rPr lang="en-US" b="1"/>
              <a:t>Bridge</a:t>
            </a:r>
          </a:p>
          <a:p>
            <a:r>
              <a:rPr lang="en-US" b="1"/>
              <a:t> Switch</a:t>
            </a:r>
          </a:p>
          <a:p>
            <a:r>
              <a:rPr lang="en-US" b="1"/>
              <a:t>Router</a:t>
            </a:r>
          </a:p>
          <a:p>
            <a:r>
              <a:rPr lang="en-US" b="1"/>
              <a:t>Gateways </a:t>
            </a:r>
          </a:p>
          <a:p>
            <a:r>
              <a:rPr lang="en-US" b="1"/>
              <a:t> </a:t>
            </a:r>
            <a:r>
              <a:rPr lang="en-US" b="1" err="1"/>
              <a:t>Brouter</a:t>
            </a:r>
            <a:endParaRPr lang="en-IN"/>
          </a:p>
        </p:txBody>
      </p:sp>
    </p:spTree>
    <p:extLst>
      <p:ext uri="{BB962C8B-B14F-4D97-AF65-F5344CB8AC3E}">
        <p14:creationId xmlns:p14="http://schemas.microsoft.com/office/powerpoint/2010/main" val="334718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Hub</a:t>
            </a:r>
            <a:endParaRPr lang="en-IN"/>
          </a:p>
        </p:txBody>
      </p:sp>
      <p:sp>
        <p:nvSpPr>
          <p:cNvPr id="3" name="Content Placeholder 2"/>
          <p:cNvSpPr>
            <a:spLocks noGrp="1"/>
          </p:cNvSpPr>
          <p:nvPr>
            <p:ph idx="1"/>
          </p:nvPr>
        </p:nvSpPr>
        <p:spPr/>
        <p:txBody>
          <a:bodyPr/>
          <a:lstStyle/>
          <a:p>
            <a:r>
              <a:rPr lang="en-US"/>
              <a:t> A hub is basically a multiport repeater. </a:t>
            </a:r>
          </a:p>
          <a:p>
            <a:r>
              <a:rPr lang="en-US"/>
              <a:t>A hub connects multiple wires coming from different branches</a:t>
            </a:r>
          </a:p>
          <a:p>
            <a:r>
              <a:rPr lang="en-US"/>
              <a:t> Hubs cannot filter data, so data packets are sent to all connected devices.</a:t>
            </a:r>
          </a:p>
          <a:p>
            <a:r>
              <a:rPr lang="en-US"/>
              <a:t>They do not have the intelligence to find out best path. </a:t>
            </a:r>
            <a:endParaRPr lang="en-IN"/>
          </a:p>
        </p:txBody>
      </p:sp>
    </p:spTree>
    <p:extLst>
      <p:ext uri="{BB962C8B-B14F-4D97-AF65-F5344CB8AC3E}">
        <p14:creationId xmlns:p14="http://schemas.microsoft.com/office/powerpoint/2010/main" val="231304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Repeater</a:t>
            </a:r>
            <a:endParaRPr lang="en-IN"/>
          </a:p>
        </p:txBody>
      </p:sp>
      <p:sp>
        <p:nvSpPr>
          <p:cNvPr id="3" name="Content Placeholder 2"/>
          <p:cNvSpPr>
            <a:spLocks noGrp="1"/>
          </p:cNvSpPr>
          <p:nvPr>
            <p:ph idx="1"/>
          </p:nvPr>
        </p:nvSpPr>
        <p:spPr/>
        <p:txBody>
          <a:bodyPr/>
          <a:lstStyle/>
          <a:p>
            <a:r>
              <a:rPr lang="en-US"/>
              <a:t>operates at the physical layer.</a:t>
            </a:r>
          </a:p>
          <a:p>
            <a:r>
              <a:rPr lang="en-US"/>
              <a:t> Its job is to regenerate the signal .</a:t>
            </a:r>
          </a:p>
          <a:p>
            <a:r>
              <a:rPr lang="en-US"/>
              <a:t>It is a 2 port device. </a:t>
            </a:r>
            <a:endParaRPr lang="en-IN"/>
          </a:p>
        </p:txBody>
      </p:sp>
    </p:spTree>
    <p:extLst>
      <p:ext uri="{BB962C8B-B14F-4D97-AF65-F5344CB8AC3E}">
        <p14:creationId xmlns:p14="http://schemas.microsoft.com/office/powerpoint/2010/main" val="2900592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780" y="455578"/>
            <a:ext cx="8596668" cy="1320800"/>
          </a:xfrm>
        </p:spPr>
        <p:txBody>
          <a:bodyPr/>
          <a:lstStyle/>
          <a:p>
            <a:r>
              <a:rPr lang="en-US" b="1"/>
              <a:t>Bridge</a:t>
            </a:r>
            <a:br>
              <a:rPr lang="en-US" b="1"/>
            </a:br>
            <a:endParaRPr lang="en-IN"/>
          </a:p>
        </p:txBody>
      </p:sp>
      <p:sp>
        <p:nvSpPr>
          <p:cNvPr id="3" name="Content Placeholder 2"/>
          <p:cNvSpPr>
            <a:spLocks noGrp="1"/>
          </p:cNvSpPr>
          <p:nvPr>
            <p:ph idx="1"/>
          </p:nvPr>
        </p:nvSpPr>
        <p:spPr/>
        <p:txBody>
          <a:bodyPr/>
          <a:lstStyle/>
          <a:p>
            <a:r>
              <a:rPr lang="en-US"/>
              <a:t>A bridge operates at data link layer. </a:t>
            </a:r>
          </a:p>
          <a:p>
            <a:r>
              <a:rPr lang="en-US"/>
              <a:t>A bridge is a repeater. with add on the functionality of filtering content. </a:t>
            </a:r>
          </a:p>
          <a:p>
            <a:r>
              <a:rPr lang="en-US"/>
              <a:t>It is also used for interconnecting two LANs working on the same protocol. </a:t>
            </a:r>
          </a:p>
          <a:p>
            <a:r>
              <a:rPr lang="en-US"/>
              <a:t>It has a single input and single output port, thus making it a 2 port device.</a:t>
            </a:r>
            <a:endParaRPr lang="en-IN"/>
          </a:p>
        </p:txBody>
      </p:sp>
    </p:spTree>
    <p:extLst>
      <p:ext uri="{BB962C8B-B14F-4D97-AF65-F5344CB8AC3E}">
        <p14:creationId xmlns:p14="http://schemas.microsoft.com/office/powerpoint/2010/main" val="3733453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Switch</a:t>
            </a:r>
            <a:endParaRPr lang="en-IN"/>
          </a:p>
        </p:txBody>
      </p:sp>
      <p:sp>
        <p:nvSpPr>
          <p:cNvPr id="3" name="Content Placeholder 2"/>
          <p:cNvSpPr>
            <a:spLocks noGrp="1"/>
          </p:cNvSpPr>
          <p:nvPr>
            <p:ph idx="1"/>
          </p:nvPr>
        </p:nvSpPr>
        <p:spPr/>
        <p:txBody>
          <a:bodyPr/>
          <a:lstStyle/>
          <a:p>
            <a:r>
              <a:rPr lang="en-US"/>
              <a:t>A switch is a multiport bridge with a buffer.</a:t>
            </a:r>
          </a:p>
          <a:p>
            <a:r>
              <a:rPr lang="en-US"/>
              <a:t> A switch is a data link layer device. </a:t>
            </a:r>
          </a:p>
          <a:p>
            <a:r>
              <a:rPr lang="en-US"/>
              <a:t>The switch can perform error checking before forwarding data.</a:t>
            </a:r>
            <a:endParaRPr lang="en-IN"/>
          </a:p>
        </p:txBody>
      </p:sp>
    </p:spTree>
    <p:extLst>
      <p:ext uri="{BB962C8B-B14F-4D97-AF65-F5344CB8AC3E}">
        <p14:creationId xmlns:p14="http://schemas.microsoft.com/office/powerpoint/2010/main" val="2902464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endParaRPr lang="en-US"/>
          </a:p>
          <a:p>
            <a:endParaRPr lang="en-US"/>
          </a:p>
          <a:p>
            <a:endParaRPr lang="en-US"/>
          </a:p>
          <a:p>
            <a:endParaRPr lang="en-US"/>
          </a:p>
          <a:p>
            <a:endParaRPr lang="en-US"/>
          </a:p>
          <a:p>
            <a:endParaRPr lang="en-US"/>
          </a:p>
          <a:p>
            <a:endParaRPr lang="en-US"/>
          </a:p>
          <a:p>
            <a:pPr marL="0" indent="0">
              <a:buNone/>
            </a:pPr>
            <a:endParaRPr lang="en-US"/>
          </a:p>
          <a:p>
            <a:pPr marL="0" indent="0">
              <a:buNone/>
            </a:pPr>
            <a:endParaRPr lang="en-US"/>
          </a:p>
          <a:p>
            <a:pPr marL="0" indent="0">
              <a:buNone/>
            </a:pPr>
            <a:r>
              <a:rPr lang="en-US"/>
              <a:t>Fig: Represents interconnectivity between different network devices[2].</a:t>
            </a:r>
            <a:endParaRPr lang="en-IN"/>
          </a:p>
        </p:txBody>
      </p:sp>
      <p:pic>
        <p:nvPicPr>
          <p:cNvPr id="4" name="Picture 3"/>
          <p:cNvPicPr>
            <a:picLocks noChangeAspect="1"/>
          </p:cNvPicPr>
          <p:nvPr/>
        </p:nvPicPr>
        <p:blipFill>
          <a:blip r:embed="rId2"/>
          <a:stretch>
            <a:fillRect/>
          </a:stretch>
        </p:blipFill>
        <p:spPr>
          <a:xfrm>
            <a:off x="674463" y="1873805"/>
            <a:ext cx="8596668" cy="4622263"/>
          </a:xfrm>
          <a:prstGeom prst="rect">
            <a:avLst/>
          </a:prstGeom>
        </p:spPr>
      </p:pic>
    </p:spTree>
    <p:extLst>
      <p:ext uri="{BB962C8B-B14F-4D97-AF65-F5344CB8AC3E}">
        <p14:creationId xmlns:p14="http://schemas.microsoft.com/office/powerpoint/2010/main" val="1553880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Gateway</a:t>
            </a:r>
            <a:r>
              <a:rPr lang="en-US"/>
              <a:t> </a:t>
            </a:r>
            <a:endParaRPr lang="en-IN"/>
          </a:p>
        </p:txBody>
      </p:sp>
      <p:sp>
        <p:nvSpPr>
          <p:cNvPr id="3" name="Content Placeholder 2"/>
          <p:cNvSpPr>
            <a:spLocks noGrp="1"/>
          </p:cNvSpPr>
          <p:nvPr>
            <p:ph idx="1"/>
          </p:nvPr>
        </p:nvSpPr>
        <p:spPr/>
        <p:txBody>
          <a:bodyPr/>
          <a:lstStyle/>
          <a:p>
            <a:r>
              <a:rPr lang="en-US" b="1"/>
              <a:t> </a:t>
            </a:r>
            <a:r>
              <a:rPr lang="en-US"/>
              <a:t>A gateway is a passage to connect two networks together that may work upon different networking models. </a:t>
            </a:r>
          </a:p>
          <a:p>
            <a:r>
              <a:rPr lang="en-US"/>
              <a:t>Gateways are also called protocol converters and can operate at any network layer.</a:t>
            </a:r>
          </a:p>
          <a:p>
            <a:r>
              <a:rPr lang="en-US"/>
              <a:t> Gateways are generally more complex than switch or router.</a:t>
            </a:r>
            <a:endParaRPr lang="en-IN"/>
          </a:p>
        </p:txBody>
      </p:sp>
    </p:spTree>
    <p:extLst>
      <p:ext uri="{BB962C8B-B14F-4D97-AF65-F5344CB8AC3E}">
        <p14:creationId xmlns:p14="http://schemas.microsoft.com/office/powerpoint/2010/main" val="16013013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99B4F19C1E70419FEA0D0C2ED29A9E" ma:contentTypeVersion="5" ma:contentTypeDescription="Create a new document." ma:contentTypeScope="" ma:versionID="d92af2a0cd4546eab30718d3401dd36f">
  <xsd:schema xmlns:xsd="http://www.w3.org/2001/XMLSchema" xmlns:xs="http://www.w3.org/2001/XMLSchema" xmlns:p="http://schemas.microsoft.com/office/2006/metadata/properties" xmlns:ns2="f46d27d1-b37f-4a62-b949-dd682c2a184b" targetNamespace="http://schemas.microsoft.com/office/2006/metadata/properties" ma:root="true" ma:fieldsID="3198a83a312241c5a49609b16e4c768c" ns2:_="">
    <xsd:import namespace="f46d27d1-b37f-4a62-b949-dd682c2a184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6d27d1-b37f-4a62-b949-dd682c2a18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8D6502-B543-4C1F-B36D-90F880A5E2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6d27d1-b37f-4a62-b949-dd682c2a18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DB6EE50-A779-4242-BFF6-1A616136A16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4DA941A-404B-4722-A554-C2B9A75FF4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929</Words>
  <Application>Microsoft Office PowerPoint</Application>
  <PresentationFormat>Widescreen</PresentationFormat>
  <Paragraphs>119</Paragraphs>
  <Slides>22</Slides>
  <Notes>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Trebuchet MS</vt:lpstr>
      <vt:lpstr>Wingdings 3</vt:lpstr>
      <vt:lpstr>Facet</vt:lpstr>
      <vt:lpstr>Introduction </vt:lpstr>
      <vt:lpstr>Overview</vt:lpstr>
      <vt:lpstr>Network Devices </vt:lpstr>
      <vt:lpstr>Hub</vt:lpstr>
      <vt:lpstr>Repeater</vt:lpstr>
      <vt:lpstr>Bridge </vt:lpstr>
      <vt:lpstr>Switch</vt:lpstr>
      <vt:lpstr>PowerPoint Presentation</vt:lpstr>
      <vt:lpstr>Gateway </vt:lpstr>
      <vt:lpstr>PowerPoint Presentation</vt:lpstr>
      <vt:lpstr>Router</vt:lpstr>
      <vt:lpstr>Brouter</vt:lpstr>
      <vt:lpstr>PowerPoint Presentation</vt:lpstr>
      <vt:lpstr>PowerPoint Presentation</vt:lpstr>
      <vt:lpstr>Content</vt:lpstr>
      <vt:lpstr>Different Types of Network Delay</vt:lpstr>
      <vt:lpstr>PowerPoint Presentation</vt:lpstr>
      <vt:lpstr>PowerPoint Presentation</vt:lpstr>
      <vt:lpstr>Propagation delay</vt:lpstr>
      <vt:lpstr>Transmission delay</vt:lpstr>
      <vt:lpstr>References</vt:lpstr>
      <vt:lpstr>Other Delays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dc:creator>
  <cp:lastModifiedBy>Satyajit Mahapatra [MAHE-MIT]</cp:lastModifiedBy>
  <cp:revision>15</cp:revision>
  <dcterms:created xsi:type="dcterms:W3CDTF">2021-01-16T20:48:49Z</dcterms:created>
  <dcterms:modified xsi:type="dcterms:W3CDTF">2023-02-03T03:55:59Z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0x0101002499B4F19C1E70419FEA0D0C2ED29A9E</vt:lpwstr>
  </property>
</Properties>
</file>