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78" r:id="rId2"/>
    <p:sldId id="279" r:id="rId3"/>
    <p:sldId id="280" r:id="rId4"/>
    <p:sldId id="281" r:id="rId5"/>
    <p:sldId id="282" r:id="rId6"/>
    <p:sldId id="283" r:id="rId7"/>
    <p:sldId id="284" r:id="rId8"/>
    <p:sldId id="285" r:id="rId9"/>
    <p:sldId id="286" r:id="rId10"/>
    <p:sldId id="287" r:id="rId11"/>
    <p:sldId id="288" r:id="rId12"/>
    <p:sldId id="326" r:id="rId13"/>
    <p:sldId id="327" r:id="rId14"/>
    <p:sldId id="325" r:id="rId15"/>
    <p:sldId id="289" r:id="rId16"/>
    <p:sldId id="290"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64"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869" autoAdjust="0"/>
  </p:normalViewPr>
  <p:slideViewPr>
    <p:cSldViewPr>
      <p:cViewPr varScale="1">
        <p:scale>
          <a:sx n="62" d="100"/>
          <a:sy n="62" d="100"/>
        </p:scale>
        <p:origin x="154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E49C1-08FC-4EEB-A2A2-F0219D8161DF}" type="datetimeFigureOut">
              <a:rPr lang="en-US" smtClean="0"/>
              <a:t>31-Aug-19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3D55F-21FE-4F99-ACDE-5BF5DEB44FD4}" type="slidenum">
              <a:rPr lang="en-US" smtClean="0"/>
              <a:t>‹#›</a:t>
            </a:fld>
            <a:endParaRPr lang="en-US"/>
          </a:p>
        </p:txBody>
      </p:sp>
    </p:spTree>
    <p:extLst>
      <p:ext uri="{BB962C8B-B14F-4D97-AF65-F5344CB8AC3E}">
        <p14:creationId xmlns:p14="http://schemas.microsoft.com/office/powerpoint/2010/main" val="2203698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C1799D-D486-446D-98C2-2BCBEBB4EA3C}" type="slidenum">
              <a:rPr lang="en-US" smtClean="0"/>
              <a:t>35</a:t>
            </a:fld>
            <a:endParaRPr lang="en-US"/>
          </a:p>
        </p:txBody>
      </p:sp>
    </p:spTree>
    <p:extLst>
      <p:ext uri="{BB962C8B-B14F-4D97-AF65-F5344CB8AC3E}">
        <p14:creationId xmlns:p14="http://schemas.microsoft.com/office/powerpoint/2010/main" val="2953507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31-Aug-19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31-Aug-19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31-Aug-19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31-Aug-19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31-Aug-19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292100" indent="-292100" algn="just">
              <a:buFont typeface="Wingdings" pitchFamily="2" charset="2"/>
              <a:buChar char="v"/>
            </a:pPr>
            <a:r>
              <a:rPr lang="en-US" sz="2500" b="1" i="1" dirty="0" smtClean="0">
                <a:latin typeface="Times New Roman" pitchFamily="18" charset="0"/>
                <a:cs typeface="Times New Roman" pitchFamily="18" charset="0"/>
              </a:rPr>
              <a:t>Computer Types</a:t>
            </a:r>
            <a:r>
              <a:rPr lang="en-US" sz="2500" dirty="0" smtClean="0">
                <a:latin typeface="Times New Roman" pitchFamily="18" charset="0"/>
                <a:cs typeface="Times New Roman" pitchFamily="18" charset="0"/>
              </a:rPr>
              <a:t>:</a:t>
            </a:r>
          </a:p>
          <a:p>
            <a:pPr marL="622300" indent="-158750" algn="just">
              <a:buFont typeface="Wingdings" pitchFamily="2" charset="2"/>
              <a:buChar char="ü"/>
            </a:pPr>
            <a:r>
              <a:rPr lang="en-US" sz="2500">
                <a:latin typeface="Times New Roman" pitchFamily="18" charset="0"/>
                <a:cs typeface="Times New Roman" pitchFamily="18" charset="0"/>
              </a:rPr>
              <a:t> </a:t>
            </a:r>
            <a:r>
              <a:rPr lang="en-US" sz="2500" b="1" smtClean="0">
                <a:latin typeface="Times New Roman" pitchFamily="18" charset="0"/>
                <a:cs typeface="Times New Roman" pitchFamily="18" charset="0"/>
              </a:rPr>
              <a:t>Definition </a:t>
            </a:r>
            <a:r>
              <a:rPr lang="en-US" sz="2500" b="1" dirty="0" smtClean="0">
                <a:latin typeface="Times New Roman" pitchFamily="18" charset="0"/>
                <a:cs typeface="Times New Roman" pitchFamily="18" charset="0"/>
              </a:rPr>
              <a:t>of Computer:</a:t>
            </a:r>
          </a:p>
          <a:p>
            <a:pPr marL="622300" indent="-1587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Fast Electronic Calculating machine</a:t>
            </a:r>
          </a:p>
          <a:p>
            <a:pPr marL="622300" indent="-158750" algn="just">
              <a:buFont typeface="Wingdings" pitchFamily="2" charset="2"/>
              <a:buChar char="ü"/>
            </a:pPr>
            <a:r>
              <a:rPr lang="en-US" sz="2500" dirty="0" smtClean="0">
                <a:latin typeface="Times New Roman" pitchFamily="18" charset="0"/>
                <a:cs typeface="Times New Roman" pitchFamily="18" charset="0"/>
              </a:rPr>
              <a:t> Input: Digitized info</a:t>
            </a:r>
          </a:p>
          <a:p>
            <a:pPr marL="622300" indent="-1587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Process: Digitized info as per the stored instructions</a:t>
            </a:r>
          </a:p>
          <a:p>
            <a:pPr marL="622300" indent="-158750" algn="just">
              <a:buFont typeface="Wingdings" pitchFamily="2" charset="2"/>
              <a:buChar char="ü"/>
            </a:pPr>
            <a:r>
              <a:rPr lang="en-US" sz="2500" dirty="0" smtClean="0">
                <a:latin typeface="Times New Roman" pitchFamily="18" charset="0"/>
                <a:cs typeface="Times New Roman" pitchFamily="18" charset="0"/>
              </a:rPr>
              <a:t> Output: Resulting information</a:t>
            </a:r>
          </a:p>
          <a:p>
            <a:pPr marL="741363" indent="-277813" algn="just">
              <a:buFont typeface="Wingdings" pitchFamily="2" charset="2"/>
              <a:buChar char="ü"/>
            </a:pPr>
            <a:r>
              <a:rPr lang="en-US" sz="2500" b="1" dirty="0" smtClean="0">
                <a:latin typeface="Times New Roman" pitchFamily="18" charset="0"/>
                <a:cs typeface="Times New Roman" pitchFamily="18" charset="0"/>
              </a:rPr>
              <a:t>Program:</a:t>
            </a:r>
            <a:r>
              <a:rPr lang="en-US" sz="2500" dirty="0" smtClean="0">
                <a:latin typeface="Times New Roman" pitchFamily="18" charset="0"/>
                <a:cs typeface="Times New Roman" pitchFamily="18" charset="0"/>
              </a:rPr>
              <a:t> The list of instructions that process Digitized   info to produce the output</a:t>
            </a:r>
          </a:p>
          <a:p>
            <a:pPr marL="741363" indent="-277813" algn="just">
              <a:buFont typeface="Wingdings" pitchFamily="2" charset="2"/>
              <a:buChar char="ü"/>
            </a:pPr>
            <a:r>
              <a:rPr lang="en-US" sz="2500" b="1" dirty="0" smtClean="0">
                <a:latin typeface="Times New Roman" pitchFamily="18" charset="0"/>
                <a:cs typeface="Times New Roman" pitchFamily="18" charset="0"/>
              </a:rPr>
              <a:t>Memory</a:t>
            </a:r>
            <a:r>
              <a:rPr lang="en-US" sz="2500" dirty="0" smtClean="0">
                <a:latin typeface="Times New Roman" pitchFamily="18" charset="0"/>
                <a:cs typeface="Times New Roman" pitchFamily="18" charset="0"/>
              </a:rPr>
              <a:t>: Internal storage</a:t>
            </a:r>
          </a:p>
          <a:p>
            <a:pPr marL="741363" indent="-277813" algn="just">
              <a:buFont typeface="Wingdings" pitchFamily="2" charset="2"/>
              <a:buChar char="ü"/>
            </a:pPr>
            <a:endParaRPr lang="en-US" sz="2500" dirty="0" smtClean="0">
              <a:latin typeface="Times New Roman" pitchFamily="18" charset="0"/>
              <a:cs typeface="Times New Roman" pitchFamily="18" charset="0"/>
            </a:endParaRPr>
          </a:p>
          <a:p>
            <a:pPr marL="622300" indent="-158750" algn="just">
              <a:buFont typeface="Wingdings" pitchFamily="2" charset="2"/>
              <a:buChar char="ü"/>
            </a:pP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1309550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795338" indent="-331788" algn="just">
              <a:buFont typeface="Wingdings" pitchFamily="2" charset="2"/>
              <a:buChar char="ü"/>
            </a:pPr>
            <a:r>
              <a:rPr lang="en-US" sz="2500" dirty="0" smtClean="0">
                <a:latin typeface="Times New Roman" pitchFamily="18" charset="0"/>
                <a:cs typeface="Times New Roman" pitchFamily="18" charset="0"/>
              </a:rPr>
              <a:t>Difference between values and addresses</a:t>
            </a:r>
          </a:p>
          <a:p>
            <a:pPr marL="795338" indent="-331788" algn="just">
              <a:buFont typeface="Wingdings" pitchFamily="2" charset="2"/>
              <a:buChar char="ü"/>
            </a:pPr>
            <a:r>
              <a:rPr lang="en-US" sz="2500" dirty="0" smtClean="0">
                <a:latin typeface="Times New Roman" pitchFamily="18" charset="0"/>
                <a:cs typeface="Times New Roman" pitchFamily="18" charset="0"/>
              </a:rPr>
              <a:t>Values can be numbers/characters</a:t>
            </a:r>
          </a:p>
          <a:p>
            <a:pPr marL="795338" indent="-331788" algn="just">
              <a:buFont typeface="Wingdings" pitchFamily="2" charset="2"/>
              <a:buChar char="ü"/>
            </a:pPr>
            <a:r>
              <a:rPr lang="en-US" sz="2500" dirty="0" smtClean="0">
                <a:latin typeface="Times New Roman" pitchFamily="18" charset="0"/>
                <a:cs typeface="Times New Roman" pitchFamily="18" charset="0"/>
              </a:rPr>
              <a:t>But addresses are numbers(integers in binary)</a:t>
            </a:r>
          </a:p>
          <a:p>
            <a:pPr marL="795338" indent="-331788" algn="just">
              <a:buFont typeface="Wingdings" pitchFamily="2" charset="2"/>
              <a:buChar char="ü"/>
            </a:pPr>
            <a:r>
              <a:rPr lang="en-US" sz="2500" dirty="0" smtClean="0">
                <a:latin typeface="Times New Roman" pitchFamily="18" charset="0"/>
                <a:cs typeface="Times New Roman" pitchFamily="18" charset="0"/>
              </a:rPr>
              <a:t>Example wherein a program can be called data</a:t>
            </a:r>
          </a:p>
          <a:p>
            <a:pPr marL="795338" indent="-331788" algn="just">
              <a:buFont typeface="Wingdings" pitchFamily="2" charset="2"/>
              <a:buChar char="ü"/>
            </a:pPr>
            <a:r>
              <a:rPr lang="en-US" sz="2500" b="1" u="sng" dirty="0" smtClean="0">
                <a:latin typeface="Times New Roman" pitchFamily="18" charset="0"/>
                <a:cs typeface="Times New Roman" pitchFamily="18" charset="0"/>
              </a:rPr>
              <a:t>Compiler</a:t>
            </a:r>
          </a:p>
          <a:p>
            <a:pPr marL="795338" indent="-331788" algn="just">
              <a:buFont typeface="Wingdings" pitchFamily="2" charset="2"/>
              <a:buChar char="ü"/>
            </a:pPr>
            <a:r>
              <a:rPr lang="en-US" sz="2500" dirty="0" smtClean="0">
                <a:latin typeface="Times New Roman" pitchFamily="18" charset="0"/>
                <a:cs typeface="Times New Roman" pitchFamily="18" charset="0"/>
              </a:rPr>
              <a:t>Information handled by a computer must be encoded in suitable form?</a:t>
            </a:r>
          </a:p>
          <a:p>
            <a:pPr marL="795338" indent="-331788" algn="just">
              <a:buFont typeface="Wingdings" pitchFamily="2" charset="2"/>
              <a:buChar char="ü"/>
            </a:pPr>
            <a:r>
              <a:rPr lang="en-US" sz="2500" dirty="0" smtClean="0">
                <a:latin typeface="Times New Roman" pitchFamily="18" charset="0"/>
                <a:cs typeface="Times New Roman" pitchFamily="18" charset="0"/>
              </a:rPr>
              <a:t>Alphanumeric characters: </a:t>
            </a:r>
            <a:r>
              <a:rPr lang="en-US" sz="2500" b="1" dirty="0" smtClean="0">
                <a:latin typeface="Times New Roman" pitchFamily="18" charset="0"/>
                <a:cs typeface="Times New Roman" pitchFamily="18" charset="0"/>
              </a:rPr>
              <a:t>ASCII</a:t>
            </a:r>
            <a:r>
              <a:rPr lang="en-US" sz="2500" dirty="0" smtClean="0">
                <a:latin typeface="Times New Roman" pitchFamily="18" charset="0"/>
                <a:cs typeface="Times New Roman" pitchFamily="18" charset="0"/>
              </a:rPr>
              <a:t> (to denote a character 8 bits)</a:t>
            </a:r>
          </a:p>
          <a:p>
            <a:pPr marL="795338" indent="-331788" algn="just">
              <a:buFont typeface="Wingdings" pitchFamily="2" charset="2"/>
              <a:buChar char="ü"/>
            </a:pPr>
            <a:endParaRPr lang="en-US" sz="2500" dirty="0" smtClean="0">
              <a:latin typeface="Times New Roman" pitchFamily="18" charset="0"/>
              <a:cs typeface="Times New Roman" pitchFamily="18" charset="0"/>
            </a:endParaRPr>
          </a:p>
          <a:p>
            <a:pPr marL="795338" indent="-331788" algn="just">
              <a:buFont typeface="Wingdings" pitchFamily="2" charset="2"/>
              <a:buChar char="ü"/>
            </a:pPr>
            <a:endParaRPr lang="en-US" sz="2500" dirty="0" smtClean="0">
              <a:latin typeface="Times New Roman" pitchFamily="18" charset="0"/>
              <a:cs typeface="Times New Roman" pitchFamily="18" charset="0"/>
            </a:endParaRPr>
          </a:p>
          <a:p>
            <a:pPr marL="52387" indent="0" algn="just">
              <a:buNone/>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903576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393700" indent="69850" algn="just">
              <a:buFont typeface="Wingdings" pitchFamily="2" charset="2"/>
              <a:buChar char="ü"/>
            </a:pPr>
            <a:r>
              <a:rPr lang="en-US" sz="2500" dirty="0" smtClean="0">
                <a:latin typeface="Times New Roman" pitchFamily="18" charset="0"/>
                <a:cs typeface="Times New Roman" pitchFamily="18" charset="0"/>
              </a:rPr>
              <a:t> Input Unit:</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Computers accept coded info through input units</a:t>
            </a:r>
          </a:p>
          <a:p>
            <a:pPr marL="393700" indent="69850" algn="just">
              <a:buFont typeface="Wingdings" pitchFamily="2" charset="2"/>
              <a:buChar char="ü"/>
            </a:pPr>
            <a:r>
              <a:rPr lang="en-US" sz="2500" dirty="0" smtClean="0">
                <a:latin typeface="Times New Roman" pitchFamily="18" charset="0"/>
                <a:cs typeface="Times New Roman" pitchFamily="18" charset="0"/>
              </a:rPr>
              <a:t> Keyboard</a:t>
            </a:r>
          </a:p>
          <a:p>
            <a:pPr marL="622300" indent="-225425" algn="just">
              <a:buFont typeface="Wingdings" pitchFamily="2" charset="2"/>
              <a:buChar char="ü"/>
            </a:pPr>
            <a:r>
              <a:rPr lang="en-US" sz="2500" dirty="0" smtClean="0">
                <a:latin typeface="Times New Roman" pitchFamily="18" charset="0"/>
                <a:cs typeface="Times New Roman" pitchFamily="18" charset="0"/>
              </a:rPr>
              <a:t>What happens during a Key press?</a:t>
            </a:r>
          </a:p>
          <a:p>
            <a:pPr marL="622300" indent="-225425" algn="just">
              <a:buFont typeface="Wingdings" pitchFamily="2" charset="2"/>
              <a:buChar char="ü"/>
            </a:pPr>
            <a:r>
              <a:rPr lang="en-US" sz="2500" b="1" u="sng" dirty="0" smtClean="0">
                <a:latin typeface="Times New Roman" pitchFamily="18" charset="0"/>
                <a:cs typeface="Times New Roman" pitchFamily="18" charset="0"/>
              </a:rPr>
              <a:t>When a key is pressed the </a:t>
            </a:r>
            <a:r>
              <a:rPr lang="en-US" sz="2500" b="1" u="sng" dirty="0" err="1" smtClean="0">
                <a:latin typeface="Times New Roman" pitchFamily="18" charset="0"/>
                <a:cs typeface="Times New Roman" pitchFamily="18" charset="0"/>
              </a:rPr>
              <a:t>ascii</a:t>
            </a:r>
            <a:r>
              <a:rPr lang="en-US" sz="2500" b="1" u="sng" dirty="0" smtClean="0">
                <a:latin typeface="Times New Roman" pitchFamily="18" charset="0"/>
                <a:cs typeface="Times New Roman" pitchFamily="18" charset="0"/>
              </a:rPr>
              <a:t> value for the key gets stored in a memory location</a:t>
            </a:r>
          </a:p>
          <a:p>
            <a:pPr marL="622300" indent="-225425" algn="just">
              <a:buFont typeface="Wingdings" pitchFamily="2" charset="2"/>
              <a:buChar char="ü"/>
            </a:pPr>
            <a:r>
              <a:rPr lang="en-US" sz="2500" dirty="0" smtClean="0">
                <a:latin typeface="Times New Roman" pitchFamily="18" charset="0"/>
                <a:cs typeface="Times New Roman" pitchFamily="18" charset="0"/>
              </a:rPr>
              <a:t>Others include joysticks, trackballs, mouse</a:t>
            </a:r>
          </a:p>
          <a:p>
            <a:pPr marL="622300" indent="-225425" algn="just">
              <a:buFont typeface="Wingdings" pitchFamily="2" charset="2"/>
              <a:buChar char="ü"/>
            </a:pPr>
            <a:r>
              <a:rPr lang="en-US" sz="2500" dirty="0" smtClean="0">
                <a:latin typeface="Times New Roman" pitchFamily="18" charset="0"/>
                <a:cs typeface="Times New Roman" pitchFamily="18" charset="0"/>
              </a:rPr>
              <a:t>Graphic input devices</a:t>
            </a:r>
          </a:p>
          <a:p>
            <a:pPr marL="396875" indent="0" algn="just">
              <a:buNone/>
            </a:pPr>
            <a:endParaRPr lang="en-US" sz="2500" dirty="0" smtClean="0">
              <a:latin typeface="Times New Roman" pitchFamily="18" charset="0"/>
              <a:cs typeface="Times New Roman" pitchFamily="18" charset="0"/>
            </a:endParaRPr>
          </a:p>
          <a:p>
            <a:pPr marL="396875" indent="0" algn="just">
              <a:buNone/>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57296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393700" indent="69850" algn="just">
              <a:buFont typeface="Wingdings" pitchFamily="2" charset="2"/>
              <a:buChar char="ü"/>
            </a:pPr>
            <a:r>
              <a:rPr lang="en-US" sz="2500" dirty="0" smtClean="0">
                <a:latin typeface="Times New Roman" pitchFamily="18" charset="0"/>
                <a:cs typeface="Times New Roman" pitchFamily="18" charset="0"/>
              </a:rPr>
              <a:t> Memory Unit:</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To store programs and data</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RAM: (Primary memory/Main memory)</a:t>
            </a:r>
          </a:p>
          <a:p>
            <a:pPr marL="688975" indent="-292100" algn="just">
              <a:buFont typeface="Wingdings" pitchFamily="2" charset="2"/>
              <a:buChar char="ü"/>
            </a:pPr>
            <a:r>
              <a:rPr lang="en-US" sz="2500" dirty="0" smtClean="0">
                <a:latin typeface="Times New Roman" pitchFamily="18" charset="0"/>
                <a:cs typeface="Times New Roman" pitchFamily="18" charset="0"/>
              </a:rPr>
              <a:t>Memory has a large no of </a:t>
            </a:r>
            <a:r>
              <a:rPr lang="en-US" sz="2500" b="1" u="sng" dirty="0" smtClean="0">
                <a:latin typeface="Times New Roman" pitchFamily="18" charset="0"/>
                <a:cs typeface="Times New Roman" pitchFamily="18" charset="0"/>
              </a:rPr>
              <a:t>semiconductor storage cells </a:t>
            </a:r>
            <a:r>
              <a:rPr lang="en-US" sz="2500" dirty="0" smtClean="0">
                <a:latin typeface="Times New Roman" pitchFamily="18" charset="0"/>
                <a:cs typeface="Times New Roman" pitchFamily="18" charset="0"/>
              </a:rPr>
              <a:t>each of which will store one bit</a:t>
            </a:r>
          </a:p>
          <a:p>
            <a:pPr marL="688975" indent="-292100" algn="just">
              <a:buFont typeface="Wingdings" pitchFamily="2" charset="2"/>
              <a:buChar char="ü"/>
            </a:pPr>
            <a:r>
              <a:rPr lang="en-US" sz="2500" dirty="0" smtClean="0">
                <a:latin typeface="Times New Roman" pitchFamily="18" charset="0"/>
                <a:cs typeface="Times New Roman" pitchFamily="18" charset="0"/>
              </a:rPr>
              <a:t>Individually they are rarely read/written </a:t>
            </a:r>
          </a:p>
          <a:p>
            <a:pPr marL="688975" indent="-292100" algn="just">
              <a:buFont typeface="Wingdings" pitchFamily="2" charset="2"/>
              <a:buChar char="ü"/>
            </a:pPr>
            <a:r>
              <a:rPr lang="en-US" sz="2500" dirty="0" smtClean="0">
                <a:latin typeface="Times New Roman" pitchFamily="18" charset="0"/>
                <a:cs typeface="Times New Roman" pitchFamily="18" charset="0"/>
              </a:rPr>
              <a:t>Instead they are read/written in groups</a:t>
            </a:r>
          </a:p>
          <a:p>
            <a:pPr marL="688975" indent="-292100" algn="just">
              <a:buFont typeface="Wingdings" pitchFamily="2" charset="2"/>
              <a:buChar char="ü"/>
            </a:pPr>
            <a:r>
              <a:rPr lang="en-US" sz="2500" dirty="0" smtClean="0">
                <a:latin typeface="Times New Roman" pitchFamily="18" charset="0"/>
                <a:cs typeface="Times New Roman" pitchFamily="18" charset="0"/>
              </a:rPr>
              <a:t>?</a:t>
            </a:r>
          </a:p>
          <a:p>
            <a:pPr marL="688975" indent="-292100" algn="just">
              <a:buFont typeface="Wingdings" pitchFamily="2" charset="2"/>
              <a:buChar char="ü"/>
            </a:pPr>
            <a:r>
              <a:rPr lang="en-US" sz="2500" dirty="0" smtClean="0">
                <a:latin typeface="Times New Roman" pitchFamily="18" charset="0"/>
                <a:cs typeface="Times New Roman" pitchFamily="18" charset="0"/>
              </a:rPr>
              <a:t>Word (16 to 64 bits and depends on ALU)</a:t>
            </a:r>
          </a:p>
          <a:p>
            <a:pPr marL="688975" indent="-292100" algn="just">
              <a:buFont typeface="Wingdings" pitchFamily="2" charset="2"/>
              <a:buChar char="ü"/>
            </a:pPr>
            <a:r>
              <a:rPr lang="en-US" sz="2500" dirty="0" smtClean="0">
                <a:latin typeface="Times New Roman" pitchFamily="18" charset="0"/>
                <a:cs typeface="Times New Roman" pitchFamily="18" charset="0"/>
              </a:rPr>
              <a:t>Memory is organized in a way that a word can be read/written in an operation</a:t>
            </a:r>
          </a:p>
          <a:p>
            <a:pPr marL="622300" indent="-225425" algn="just">
              <a:buNone/>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488140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393700" indent="69850" algn="just">
              <a:buFont typeface="Wingdings" pitchFamily="2" charset="2"/>
              <a:buChar char="ü"/>
            </a:pPr>
            <a:r>
              <a:rPr lang="en-US" sz="2500" dirty="0" smtClean="0">
                <a:latin typeface="Times New Roman" pitchFamily="18" charset="0"/>
                <a:cs typeface="Times New Roman" pitchFamily="18" charset="0"/>
              </a:rPr>
              <a:t> Addresses are associated with words for easy retrieval</a:t>
            </a:r>
          </a:p>
          <a:p>
            <a:pPr marL="393700" indent="69850" algn="just">
              <a:buFont typeface="Wingdings" pitchFamily="2" charset="2"/>
              <a:buChar char="ü"/>
            </a:pPr>
            <a:r>
              <a:rPr lang="en-US" sz="2500" dirty="0">
                <a:latin typeface="Times New Roman" pitchFamily="18" charset="0"/>
                <a:cs typeface="Times New Roman" pitchFamily="18" charset="0"/>
              </a:rPr>
              <a:t> A</a:t>
            </a:r>
            <a:r>
              <a:rPr lang="en-US" sz="2500" dirty="0" smtClean="0">
                <a:latin typeface="Times New Roman" pitchFamily="18" charset="0"/>
                <a:cs typeface="Times New Roman" pitchFamily="18" charset="0"/>
              </a:rPr>
              <a:t>ddress and control command</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Memory capacity determines size of computer</a:t>
            </a:r>
          </a:p>
          <a:p>
            <a:pPr marL="393700" indent="69850" algn="just">
              <a:buFont typeface="Wingdings" pitchFamily="2" charset="2"/>
              <a:buChar char="ü"/>
            </a:pPr>
            <a:r>
              <a:rPr lang="en-US" sz="2500" dirty="0" smtClean="0">
                <a:latin typeface="Times New Roman" pitchFamily="18" charset="0"/>
                <a:cs typeface="Times New Roman" pitchFamily="18" charset="0"/>
              </a:rPr>
              <a:t> Smaller machines---tens of millions of words</a:t>
            </a:r>
          </a:p>
          <a:p>
            <a:pPr marL="393700" indent="69850" algn="just">
              <a:buFont typeface="Wingdings" pitchFamily="2" charset="2"/>
              <a:buChar char="ü"/>
            </a:pPr>
            <a:r>
              <a:rPr lang="en-US" sz="2500" dirty="0" smtClean="0">
                <a:latin typeface="Times New Roman" pitchFamily="18" charset="0"/>
                <a:cs typeface="Times New Roman" pitchFamily="18" charset="0"/>
              </a:rPr>
              <a:t> Larger--- hundreds of millions of words</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For memory word is the basic building block</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RAM---Random Access Memory</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Memory where any word can be accessed in the same amount of time</a:t>
            </a:r>
          </a:p>
          <a:p>
            <a:pPr marL="393700" indent="69850" algn="just">
              <a:buFont typeface="Wingdings" pitchFamily="2" charset="2"/>
              <a:buChar char="ü"/>
            </a:pPr>
            <a:r>
              <a:rPr lang="en-US" sz="2500" dirty="0" smtClean="0">
                <a:latin typeface="Times New Roman" pitchFamily="18" charset="0"/>
                <a:cs typeface="Times New Roman" pitchFamily="18" charset="0"/>
              </a:rPr>
              <a:t> Memory Access Time?</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Time required to access a word</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In modern RAMs it is few ns to 100ns</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Cache---Small, fast RAM unit(s)</a:t>
            </a:r>
          </a:p>
          <a:p>
            <a:pPr marL="393700" indent="69850"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151388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393700" indent="69850" algn="just">
              <a:buFont typeface="Wingdings" pitchFamily="2" charset="2"/>
              <a:buChar char="ü"/>
            </a:pPr>
            <a:r>
              <a:rPr lang="en-US" sz="2500" dirty="0" smtClean="0">
                <a:latin typeface="Times New Roman" pitchFamily="18" charset="0"/>
                <a:cs typeface="Times New Roman" pitchFamily="18" charset="0"/>
              </a:rPr>
              <a:t> ALU:</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Most of the operations are executed in ALU</a:t>
            </a:r>
          </a:p>
          <a:p>
            <a:pPr marL="393700" indent="698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Addition of 2 numbers. How?</a:t>
            </a:r>
          </a:p>
          <a:p>
            <a:pPr marL="622300" indent="-277813" algn="just">
              <a:buFont typeface="Wingdings" pitchFamily="2" charset="2"/>
              <a:buChar char="ü"/>
            </a:pPr>
            <a:r>
              <a:rPr lang="en-US" sz="2500" dirty="0" smtClean="0">
                <a:latin typeface="Times New Roman" pitchFamily="18" charset="0"/>
                <a:cs typeface="Times New Roman" pitchFamily="18" charset="0"/>
              </a:rPr>
              <a:t>Any other operation like mul, comparison can be done by bringing operands into processor and operation being performed by ALU</a:t>
            </a:r>
          </a:p>
          <a:p>
            <a:pPr marL="622300" indent="-277813" algn="just">
              <a:buFont typeface="Wingdings" pitchFamily="2" charset="2"/>
              <a:buChar char="ü"/>
            </a:pPr>
            <a:r>
              <a:rPr lang="en-US" sz="2500" dirty="0" smtClean="0">
                <a:latin typeface="Times New Roman" pitchFamily="18" charset="0"/>
                <a:cs typeface="Times New Roman" pitchFamily="18" charset="0"/>
              </a:rPr>
              <a:t>Operands are stored in the registers of the processor</a:t>
            </a:r>
          </a:p>
          <a:p>
            <a:pPr marL="622300" indent="-277813" algn="just">
              <a:buFont typeface="Wingdings" pitchFamily="2" charset="2"/>
              <a:buChar char="ü"/>
            </a:pPr>
            <a:r>
              <a:rPr lang="en-US" sz="2500" dirty="0" smtClean="0">
                <a:latin typeface="Times New Roman" pitchFamily="18" charset="0"/>
                <a:cs typeface="Times New Roman" pitchFamily="18" charset="0"/>
              </a:rPr>
              <a:t>CU and ALU are many times faster than other computer devices.</a:t>
            </a:r>
          </a:p>
          <a:p>
            <a:pPr marL="622300" indent="-277813" algn="just">
              <a:buFont typeface="Wingdings" pitchFamily="2" charset="2"/>
              <a:buChar char="ü"/>
            </a:pPr>
            <a:r>
              <a:rPr lang="en-US" sz="2500" dirty="0" smtClean="0">
                <a:latin typeface="Times New Roman" pitchFamily="18" charset="0"/>
                <a:cs typeface="Times New Roman" pitchFamily="18" charset="0"/>
              </a:rPr>
              <a:t>That is how processor controls a number of devices</a:t>
            </a:r>
          </a:p>
          <a:p>
            <a:pPr marL="393700" indent="69850"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521651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741363" indent="-223838" algn="just">
              <a:buFont typeface="Wingdings" pitchFamily="2" charset="2"/>
              <a:buChar char="ü"/>
            </a:pPr>
            <a:r>
              <a:rPr lang="en-US" sz="2500" dirty="0" smtClean="0">
                <a:latin typeface="Times New Roman" pitchFamily="18" charset="0"/>
                <a:cs typeface="Times New Roman" pitchFamily="18" charset="0"/>
              </a:rPr>
              <a:t>Output Unit:</a:t>
            </a:r>
          </a:p>
          <a:p>
            <a:pPr marL="741363" indent="-223838" algn="just">
              <a:buFont typeface="Wingdings" pitchFamily="2" charset="2"/>
              <a:buChar char="ü"/>
            </a:pPr>
            <a:r>
              <a:rPr lang="en-US" sz="2500" dirty="0" smtClean="0">
                <a:latin typeface="Times New Roman" pitchFamily="18" charset="0"/>
                <a:cs typeface="Times New Roman" pitchFamily="18" charset="0"/>
              </a:rPr>
              <a:t>Counterpart</a:t>
            </a:r>
          </a:p>
          <a:p>
            <a:pPr marL="741363" indent="-223838" algn="just">
              <a:buFont typeface="Wingdings" pitchFamily="2" charset="2"/>
              <a:buChar char="ü"/>
            </a:pPr>
            <a:r>
              <a:rPr lang="en-US" sz="2500" dirty="0" smtClean="0">
                <a:latin typeface="Times New Roman" pitchFamily="18" charset="0"/>
                <a:cs typeface="Times New Roman" pitchFamily="18" charset="0"/>
              </a:rPr>
              <a:t>Send processed results outside</a:t>
            </a:r>
          </a:p>
          <a:p>
            <a:pPr marL="741363" indent="-223838" algn="just">
              <a:buFont typeface="Wingdings" pitchFamily="2" charset="2"/>
              <a:buChar char="ü"/>
            </a:pPr>
            <a:r>
              <a:rPr lang="en-US" sz="2500" dirty="0" smtClean="0">
                <a:latin typeface="Times New Roman" pitchFamily="18" charset="0"/>
                <a:cs typeface="Times New Roman" pitchFamily="18" charset="0"/>
              </a:rPr>
              <a:t>Printer</a:t>
            </a:r>
          </a:p>
          <a:p>
            <a:pPr marL="741363" indent="-223838" algn="just">
              <a:buFont typeface="Wingdings" pitchFamily="2" charset="2"/>
              <a:buChar char="ü"/>
            </a:pPr>
            <a:r>
              <a:rPr lang="en-US" sz="2500" dirty="0" smtClean="0">
                <a:latin typeface="Times New Roman" pitchFamily="18" charset="0"/>
                <a:cs typeface="Times New Roman" pitchFamily="18" charset="0"/>
              </a:rPr>
              <a:t>Ink Jet printers, Laser printers (photocopying technique—Xerox machines) for printing</a:t>
            </a:r>
          </a:p>
          <a:p>
            <a:pPr marL="741363" indent="-223838" algn="just">
              <a:buFont typeface="Wingdings" pitchFamily="2" charset="2"/>
              <a:buChar char="ü"/>
            </a:pPr>
            <a:r>
              <a:rPr lang="en-US" sz="2500" dirty="0" smtClean="0">
                <a:latin typeface="Times New Roman" pitchFamily="18" charset="0"/>
                <a:cs typeface="Times New Roman" pitchFamily="18" charset="0"/>
              </a:rPr>
              <a:t>We can have a printer that prints 10000 lines/min</a:t>
            </a:r>
          </a:p>
          <a:p>
            <a:pPr marL="741363" indent="-223838" algn="just">
              <a:buFont typeface="Wingdings" pitchFamily="2" charset="2"/>
              <a:buChar char="ü"/>
            </a:pPr>
            <a:r>
              <a:rPr lang="en-US" sz="2500" dirty="0" smtClean="0">
                <a:latin typeface="Times New Roman" pitchFamily="18" charset="0"/>
                <a:cs typeface="Times New Roman" pitchFamily="18" charset="0"/>
              </a:rPr>
              <a:t>This speed may be great for mechanical device but nothing in front of processor speed</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113846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741363" indent="-223838" algn="just">
              <a:buFont typeface="Wingdings" pitchFamily="2" charset="2"/>
              <a:buChar char="ü"/>
            </a:pPr>
            <a:r>
              <a:rPr lang="en-US" sz="2500" dirty="0" smtClean="0">
                <a:latin typeface="Times New Roman" pitchFamily="18" charset="0"/>
                <a:cs typeface="Times New Roman" pitchFamily="18" charset="0"/>
              </a:rPr>
              <a:t>Control Unit:</a:t>
            </a:r>
          </a:p>
          <a:p>
            <a:pPr marL="741363" indent="-223838" algn="just">
              <a:buFont typeface="Wingdings" pitchFamily="2" charset="2"/>
              <a:buChar char="ü"/>
            </a:pPr>
            <a:r>
              <a:rPr lang="en-US" sz="2500" dirty="0" smtClean="0">
                <a:latin typeface="Times New Roman" pitchFamily="18" charset="0"/>
                <a:cs typeface="Times New Roman" pitchFamily="18" charset="0"/>
              </a:rPr>
              <a:t>The operations of input, output, memory, ALU must be coordinated</a:t>
            </a:r>
          </a:p>
          <a:p>
            <a:pPr marL="741363" indent="-223838" algn="just">
              <a:buFont typeface="Wingdings" pitchFamily="2" charset="2"/>
              <a:buChar char="ü"/>
            </a:pPr>
            <a:r>
              <a:rPr lang="en-US" sz="2500" dirty="0" smtClean="0">
                <a:latin typeface="Times New Roman" pitchFamily="18" charset="0"/>
                <a:cs typeface="Times New Roman" pitchFamily="18" charset="0"/>
              </a:rPr>
              <a:t>CU</a:t>
            </a:r>
          </a:p>
          <a:p>
            <a:pPr marL="741363" indent="-223838" algn="just">
              <a:buFont typeface="Wingdings" pitchFamily="2" charset="2"/>
              <a:buChar char="ü"/>
            </a:pPr>
            <a:r>
              <a:rPr lang="en-US" sz="2500" dirty="0" smtClean="0">
                <a:latin typeface="Times New Roman" pitchFamily="18" charset="0"/>
                <a:cs typeface="Times New Roman" pitchFamily="18" charset="0"/>
              </a:rPr>
              <a:t>Its job is to send control signals to other units to get to know the states</a:t>
            </a:r>
          </a:p>
          <a:p>
            <a:pPr marL="741363" indent="-223838" algn="just">
              <a:buFont typeface="Wingdings" pitchFamily="2" charset="2"/>
              <a:buChar char="ü"/>
            </a:pPr>
            <a:r>
              <a:rPr lang="en-US" sz="2500" dirty="0" smtClean="0">
                <a:latin typeface="Times New Roman" pitchFamily="18" charset="0"/>
                <a:cs typeface="Times New Roman" pitchFamily="18" charset="0"/>
              </a:rPr>
              <a:t>I/O transfers, input and output operations are controlled by instructions </a:t>
            </a:r>
          </a:p>
          <a:p>
            <a:pPr marL="741363" indent="-223838" algn="just">
              <a:buFont typeface="Wingdings" pitchFamily="2" charset="2"/>
              <a:buChar char="ü"/>
            </a:pPr>
            <a:r>
              <a:rPr lang="en-US" sz="2500" dirty="0" smtClean="0">
                <a:latin typeface="Times New Roman" pitchFamily="18" charset="0"/>
                <a:cs typeface="Times New Roman" pitchFamily="18" charset="0"/>
              </a:rPr>
              <a:t>But then actual timing signals for transfers are generated by CU</a:t>
            </a:r>
          </a:p>
          <a:p>
            <a:pPr marL="741363" indent="-223838" algn="just">
              <a:buFont typeface="Wingdings" pitchFamily="2" charset="2"/>
              <a:buChar char="ü"/>
            </a:pPr>
            <a:r>
              <a:rPr lang="en-US" sz="2500" dirty="0" smtClean="0">
                <a:latin typeface="Times New Roman" pitchFamily="18" charset="0"/>
                <a:cs typeface="Times New Roman" pitchFamily="18" charset="0"/>
              </a:rPr>
              <a:t>Timing signals determine when a given action has to take place</a:t>
            </a:r>
          </a:p>
          <a:p>
            <a:pPr marL="741363" indent="-223838" algn="just">
              <a:buFont typeface="Wingdings" pitchFamily="2" charset="2"/>
              <a:buChar char="ü"/>
            </a:pPr>
            <a:r>
              <a:rPr lang="en-US" sz="2500" dirty="0" smtClean="0">
                <a:latin typeface="Times New Roman" pitchFamily="18" charset="0"/>
                <a:cs typeface="Times New Roman" pitchFamily="18" charset="0"/>
              </a:rPr>
              <a:t>Data transfers b/w processor and memory are also controlled by CU</a:t>
            </a:r>
          </a:p>
          <a:p>
            <a:pPr marL="741363" indent="-223838" algn="just">
              <a:buFont typeface="Wingdings" pitchFamily="2" charset="2"/>
              <a:buChar char="ü"/>
            </a:pPr>
            <a:r>
              <a:rPr lang="en-US" sz="2500" dirty="0" smtClean="0">
                <a:latin typeface="Times New Roman" pitchFamily="18" charset="0"/>
                <a:cs typeface="Times New Roman" pitchFamily="18" charset="0"/>
              </a:rPr>
              <a:t>CU theoretically can be thought of as a unit that interacts with other parts</a:t>
            </a:r>
          </a:p>
          <a:p>
            <a:pPr marL="741363" indent="-223838" algn="just">
              <a:buFont typeface="Wingdings" pitchFamily="2" charset="2"/>
              <a:buChar char="ü"/>
            </a:pPr>
            <a:r>
              <a:rPr lang="en-US" sz="2500" dirty="0" smtClean="0">
                <a:latin typeface="Times New Roman" pitchFamily="18" charset="0"/>
                <a:cs typeface="Times New Roman" pitchFamily="18" charset="0"/>
              </a:rPr>
              <a:t>In practice the circuitry is spread throughout </a:t>
            </a:r>
            <a:r>
              <a:rPr lang="en-US" sz="2500" smtClean="0">
                <a:latin typeface="Times New Roman" pitchFamily="18" charset="0"/>
                <a:cs typeface="Times New Roman" pitchFamily="18" charset="0"/>
              </a:rPr>
              <a:t>the machine</a:t>
            </a: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055525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pPr marL="292100" indent="-292100" algn="just">
              <a:buFont typeface="Wingdings" pitchFamily="2" charset="2"/>
              <a:buChar char="v"/>
            </a:pPr>
            <a:r>
              <a:rPr lang="en-US" sz="2500" b="1" i="1" dirty="0" smtClean="0">
                <a:latin typeface="Times New Roman" pitchFamily="18" charset="0"/>
                <a:cs typeface="Times New Roman" pitchFamily="18" charset="0"/>
              </a:rPr>
              <a:t>Basic Operational Concepts</a:t>
            </a:r>
            <a:r>
              <a:rPr lang="en-US" sz="2500" dirty="0" smtClean="0">
                <a:latin typeface="Times New Roman" pitchFamily="18" charset="0"/>
                <a:cs typeface="Times New Roman" pitchFamily="18" charset="0"/>
              </a:rPr>
              <a:t>:</a:t>
            </a:r>
          </a:p>
          <a:p>
            <a:pPr marL="622300" indent="-1587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Program in memory</a:t>
            </a:r>
          </a:p>
          <a:p>
            <a:pPr marL="741363" indent="-277813" algn="just">
              <a:buFont typeface="Wingdings" pitchFamily="2" charset="2"/>
              <a:buChar char="ü"/>
            </a:pPr>
            <a:r>
              <a:rPr lang="en-US" sz="2500" dirty="0" smtClean="0">
                <a:latin typeface="Times New Roman" pitchFamily="18" charset="0"/>
                <a:cs typeface="Times New Roman" pitchFamily="18" charset="0"/>
              </a:rPr>
              <a:t>Individual instructions are brought from memory into processor (also data ) to perform the operations</a:t>
            </a:r>
          </a:p>
          <a:p>
            <a:pPr marL="741363" indent="-277813" algn="just">
              <a:buFont typeface="Wingdings" pitchFamily="2" charset="2"/>
              <a:buChar char="ü"/>
            </a:pPr>
            <a:r>
              <a:rPr lang="en-US" sz="2500" dirty="0">
                <a:latin typeface="Times New Roman" pitchFamily="18" charset="0"/>
                <a:cs typeface="Times New Roman" pitchFamily="18" charset="0"/>
              </a:rPr>
              <a:t>Ex1: </a:t>
            </a:r>
            <a:r>
              <a:rPr lang="en-US" sz="2500" dirty="0" smtClean="0">
                <a:latin typeface="Times New Roman" pitchFamily="18" charset="0"/>
                <a:cs typeface="Times New Roman" pitchFamily="18" charset="0"/>
              </a:rPr>
              <a:t>Load </a:t>
            </a:r>
            <a:r>
              <a:rPr lang="en-US" sz="2500" dirty="0">
                <a:latin typeface="Times New Roman" pitchFamily="18" charset="0"/>
                <a:cs typeface="Times New Roman" pitchFamily="18" charset="0"/>
              </a:rPr>
              <a:t>R2, LOC</a:t>
            </a:r>
          </a:p>
          <a:p>
            <a:pPr marL="742950" indent="-171450" algn="just"/>
            <a:r>
              <a:rPr lang="en-US" sz="2500" dirty="0">
                <a:latin typeface="Times New Roman" pitchFamily="18" charset="0"/>
                <a:cs typeface="Times New Roman" pitchFamily="18" charset="0"/>
              </a:rPr>
              <a:t>This instruction reads the contents of a memory location whose address is </a:t>
            </a:r>
            <a:r>
              <a:rPr lang="en-US" sz="2500" dirty="0" smtClean="0">
                <a:latin typeface="Times New Roman" pitchFamily="18" charset="0"/>
                <a:cs typeface="Times New Roman" pitchFamily="18" charset="0"/>
              </a:rPr>
              <a:t>represented symbolically </a:t>
            </a:r>
            <a:r>
              <a:rPr lang="en-US" sz="2500" dirty="0">
                <a:latin typeface="Times New Roman" pitchFamily="18" charset="0"/>
                <a:cs typeface="Times New Roman" pitchFamily="18" charset="0"/>
              </a:rPr>
              <a:t>by the label LOC and loads them into processor register R2. </a:t>
            </a:r>
          </a:p>
          <a:p>
            <a:pPr marL="742950" indent="-171450" algn="just"/>
            <a:r>
              <a:rPr lang="en-US" sz="2500" dirty="0" smtClean="0">
                <a:latin typeface="Times New Roman" pitchFamily="18" charset="0"/>
                <a:cs typeface="Times New Roman" pitchFamily="18" charset="0"/>
              </a:rPr>
              <a:t>The original contents </a:t>
            </a:r>
            <a:r>
              <a:rPr lang="en-US" sz="2500" dirty="0">
                <a:latin typeface="Times New Roman" pitchFamily="18" charset="0"/>
                <a:cs typeface="Times New Roman" pitchFamily="18" charset="0"/>
              </a:rPr>
              <a:t>of location LOC are preserved, whereas those of register R2 are overwritten.</a:t>
            </a:r>
          </a:p>
          <a:p>
            <a:pPr marL="742950" indent="-285750" algn="just">
              <a:buFont typeface="Wingdings" panose="05000000000000000000" pitchFamily="2" charset="2"/>
              <a:buChar char="ü"/>
            </a:pPr>
            <a:r>
              <a:rPr lang="en-US" sz="2500" dirty="0">
                <a:latin typeface="Times New Roman" pitchFamily="18" charset="0"/>
                <a:cs typeface="Times New Roman" pitchFamily="18" charset="0"/>
              </a:rPr>
              <a:t>Ex2</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Add R4, R2, R3</a:t>
            </a:r>
          </a:p>
          <a:p>
            <a:pPr marL="742950" indent="-171450" algn="just"/>
            <a:r>
              <a:rPr lang="en-US" sz="2500" dirty="0" smtClean="0">
                <a:latin typeface="Times New Roman" pitchFamily="18" charset="0"/>
                <a:cs typeface="Times New Roman" pitchFamily="18" charset="0"/>
              </a:rPr>
              <a:t>adds the contents of registers R2 and R3, then places their sum into register R4. The operands in R2 and R3 are not altered, but the previous value in R4 is overwritten by the sum.</a:t>
            </a:r>
          </a:p>
          <a:p>
            <a:pPr marL="622300" indent="-158750" algn="just">
              <a:buFont typeface="Wingdings" pitchFamily="2" charset="2"/>
              <a:buChar char="ü"/>
            </a:pPr>
            <a:endParaRPr lang="en-US" sz="2500" dirty="0" smtClean="0">
              <a:latin typeface="Times New Roman" pitchFamily="18" charset="0"/>
              <a:cs typeface="Times New Roman" pitchFamily="18" charset="0"/>
            </a:endParaRPr>
          </a:p>
          <a:p>
            <a:pPr marL="622300" indent="-158750" algn="just">
              <a:buFont typeface="Wingdings" pitchFamily="2" charset="2"/>
              <a:buChar char="ü"/>
            </a:pP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1474351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a:bodyPr>
          <a:lstStyle/>
          <a:p>
            <a:pPr marL="741363" indent="-277813" algn="just">
              <a:buFont typeface="Wingdings" pitchFamily="2" charset="2"/>
              <a:buChar char="ü"/>
            </a:pPr>
            <a:r>
              <a:rPr lang="en-US" sz="2500" dirty="0" smtClean="0">
                <a:latin typeface="Times New Roman" pitchFamily="18" charset="0"/>
                <a:cs typeface="Times New Roman" pitchFamily="18" charset="0"/>
              </a:rPr>
              <a:t>Ex3:  </a:t>
            </a:r>
            <a:r>
              <a:rPr lang="en-US" sz="2100" dirty="0" smtClean="0">
                <a:latin typeface="Times New Roman" pitchFamily="18" charset="0"/>
                <a:cs typeface="Times New Roman" pitchFamily="18" charset="0"/>
              </a:rPr>
              <a:t>Store </a:t>
            </a:r>
            <a:r>
              <a:rPr lang="en-US" sz="2100" dirty="0">
                <a:latin typeface="Times New Roman" pitchFamily="18" charset="0"/>
                <a:cs typeface="Times New Roman" pitchFamily="18" charset="0"/>
              </a:rPr>
              <a:t>R4, LOC</a:t>
            </a:r>
          </a:p>
          <a:p>
            <a:pPr marL="800100" indent="-342900" algn="just">
              <a:lnSpc>
                <a:spcPct val="90000"/>
              </a:lnSpc>
              <a:buFont typeface="Arial" panose="020B0604020202020204" pitchFamily="34" charset="0"/>
              <a:buChar char="•"/>
            </a:pPr>
            <a:r>
              <a:rPr lang="en-US" sz="2100" dirty="0">
                <a:latin typeface="Times New Roman" pitchFamily="18" charset="0"/>
                <a:cs typeface="Times New Roman" pitchFamily="18" charset="0"/>
              </a:rPr>
              <a:t>This instruction copies the operand in register R4 to memory location LOC. </a:t>
            </a:r>
          </a:p>
          <a:p>
            <a:pPr marL="800100" indent="-342900" algn="just">
              <a:lnSpc>
                <a:spcPct val="90000"/>
              </a:lnSpc>
              <a:buFont typeface="Arial" panose="020B0604020202020204" pitchFamily="34" charset="0"/>
              <a:buChar char="•"/>
            </a:pPr>
            <a:r>
              <a:rPr lang="en-US" sz="2100" dirty="0" smtClean="0">
                <a:latin typeface="Times New Roman" pitchFamily="18" charset="0"/>
                <a:cs typeface="Times New Roman" pitchFamily="18" charset="0"/>
              </a:rPr>
              <a:t>The original contents </a:t>
            </a:r>
            <a:r>
              <a:rPr lang="en-US" sz="2100" dirty="0">
                <a:latin typeface="Times New Roman" pitchFamily="18" charset="0"/>
                <a:cs typeface="Times New Roman" pitchFamily="18" charset="0"/>
              </a:rPr>
              <a:t>of location LOC are overwritten, but those of R4 are preserved</a:t>
            </a:r>
            <a:r>
              <a:rPr lang="en-US" sz="2100" dirty="0" smtClean="0">
                <a:latin typeface="Times New Roman" pitchFamily="18" charset="0"/>
                <a:cs typeface="Times New Roman" pitchFamily="18" charset="0"/>
              </a:rPr>
              <a:t>.</a:t>
            </a:r>
          </a:p>
          <a:p>
            <a:pPr marL="800100" indent="-342900" algn="just">
              <a:lnSpc>
                <a:spcPct val="90000"/>
              </a:lnSpc>
              <a:buFont typeface="Arial" panose="020B0604020202020204" pitchFamily="34" charset="0"/>
              <a:buChar char="•"/>
            </a:pPr>
            <a:endParaRPr lang="en-US" sz="2100" dirty="0">
              <a:latin typeface="Times New Roman" pitchFamily="18" charset="0"/>
              <a:cs typeface="Times New Roman" pitchFamily="18" charset="0"/>
            </a:endParaRPr>
          </a:p>
          <a:p>
            <a:pPr marL="800100" indent="-342900" algn="just">
              <a:lnSpc>
                <a:spcPct val="90000"/>
              </a:lnSpc>
              <a:buFont typeface="Arial" panose="020B0604020202020204" pitchFamily="34" charset="0"/>
              <a:buChar char="•"/>
            </a:pPr>
            <a:r>
              <a:rPr lang="en-US" sz="2100" dirty="0" smtClean="0">
                <a:latin typeface="Times New Roman" pitchFamily="18" charset="0"/>
                <a:cs typeface="Times New Roman" pitchFamily="18" charset="0"/>
              </a:rPr>
              <a:t>PTO</a:t>
            </a:r>
            <a:endParaRPr lang="en-US" sz="2100" dirty="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4306094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5325"/>
            <a:ext cx="8229600" cy="4525963"/>
          </a:xfrm>
        </p:spPr>
        <p:style>
          <a:lnRef idx="2">
            <a:schemeClr val="dk1"/>
          </a:lnRef>
          <a:fillRef idx="1">
            <a:schemeClr val="lt1"/>
          </a:fillRef>
          <a:effectRef idx="0">
            <a:schemeClr val="dk1"/>
          </a:effectRef>
          <a:fontRef idx="minor">
            <a:schemeClr val="dk1"/>
          </a:fontRef>
        </p:style>
        <p:txBody>
          <a:bodyPr>
            <a:normAutofit/>
          </a:bodyPr>
          <a:lstStyle/>
          <a:p>
            <a:pPr marL="688975" indent="-225425">
              <a:buFont typeface="Wingdings" pitchFamily="2" charset="2"/>
              <a:buChar char="ü"/>
            </a:pPr>
            <a:r>
              <a:rPr lang="en-US" sz="2500" dirty="0" smtClean="0">
                <a:latin typeface="Times New Roman" pitchFamily="18" charset="0"/>
                <a:cs typeface="Times New Roman" pitchFamily="18" charset="0"/>
              </a:rPr>
              <a:t>Connections between memory and processor (one of the ways)</a:t>
            </a:r>
          </a:p>
          <a:p>
            <a:pPr marL="463550" indent="0">
              <a:buNone/>
            </a:pPr>
            <a:endParaRPr lang="en-US" sz="2500" dirty="0">
              <a:latin typeface="Times New Roman" pitchFamily="18" charset="0"/>
              <a:cs typeface="Times New Roman" pitchFamily="18" charset="0"/>
            </a:endParaRPr>
          </a:p>
          <a:p>
            <a:pPr>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200275" y="1850825"/>
            <a:ext cx="4743450" cy="4248150"/>
          </a:xfrm>
          <a:prstGeom prst="rect">
            <a:avLst/>
          </a:prstGeom>
        </p:spPr>
      </p:pic>
    </p:spTree>
    <p:extLst>
      <p:ext uri="{BB962C8B-B14F-4D97-AF65-F5344CB8AC3E}">
        <p14:creationId xmlns:p14="http://schemas.microsoft.com/office/powerpoint/2010/main" val="105140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741363" indent="-277813">
              <a:buFont typeface="Wingdings" pitchFamily="2" charset="2"/>
              <a:buChar char="ü"/>
            </a:pPr>
            <a:r>
              <a:rPr lang="en-US" sz="2500" b="1" dirty="0" smtClean="0">
                <a:latin typeface="Times New Roman" pitchFamily="18" charset="0"/>
                <a:cs typeface="Times New Roman" pitchFamily="18" charset="0"/>
              </a:rPr>
              <a:t>Types:</a:t>
            </a:r>
          </a:p>
          <a:p>
            <a:pPr marL="463550" indent="0">
              <a:buNone/>
            </a:pPr>
            <a:r>
              <a:rPr lang="en-US" sz="2500" b="1" dirty="0">
                <a:latin typeface="Times New Roman" pitchFamily="18" charset="0"/>
                <a:cs typeface="Times New Roman" pitchFamily="18" charset="0"/>
              </a:rPr>
              <a:t> </a:t>
            </a:r>
            <a:r>
              <a:rPr lang="en-US" sz="2500" b="1" dirty="0" smtClean="0">
                <a:latin typeface="Times New Roman" pitchFamily="18" charset="0"/>
                <a:cs typeface="Times New Roman" pitchFamily="18" charset="0"/>
              </a:rPr>
              <a:t>   </a:t>
            </a:r>
            <a:endParaRPr lang="en-US" sz="2500" b="1"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1988840"/>
            <a:ext cx="59340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878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463550" indent="0" algn="just">
              <a:buNone/>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r>
              <a:rPr lang="en-US" sz="2500" dirty="0" smtClean="0">
                <a:latin typeface="Times New Roman" pitchFamily="18" charset="0"/>
                <a:cs typeface="Times New Roman" pitchFamily="18" charset="0"/>
              </a:rPr>
              <a:t>IR—Instruction Register</a:t>
            </a:r>
          </a:p>
          <a:p>
            <a:pPr marL="688975" indent="-225425" algn="just">
              <a:buFont typeface="Wingdings" pitchFamily="2" charset="2"/>
              <a:buChar char="ü"/>
            </a:pPr>
            <a:r>
              <a:rPr lang="en-US" sz="2500" dirty="0" smtClean="0">
                <a:latin typeface="Times New Roman" pitchFamily="18" charset="0"/>
                <a:cs typeface="Times New Roman" pitchFamily="18" charset="0"/>
              </a:rPr>
              <a:t>It holds the instruction currently being executed</a:t>
            </a:r>
          </a:p>
          <a:p>
            <a:pPr marL="688975" indent="-225425" algn="just">
              <a:buFont typeface="Wingdings" pitchFamily="2" charset="2"/>
              <a:buChar char="ü"/>
            </a:pPr>
            <a:r>
              <a:rPr lang="en-US" sz="2500" dirty="0" smtClean="0">
                <a:latin typeface="Times New Roman" pitchFamily="18" charset="0"/>
                <a:cs typeface="Times New Roman" pitchFamily="18" charset="0"/>
              </a:rPr>
              <a:t>PC—Program Counter</a:t>
            </a:r>
          </a:p>
          <a:p>
            <a:pPr marL="688975" indent="-225425" algn="just">
              <a:buFont typeface="Wingdings" pitchFamily="2" charset="2"/>
              <a:buChar char="ü"/>
            </a:pPr>
            <a:r>
              <a:rPr lang="en-US" sz="2500" dirty="0" smtClean="0">
                <a:latin typeface="Times New Roman" pitchFamily="18" charset="0"/>
                <a:cs typeface="Times New Roman" pitchFamily="18" charset="0"/>
              </a:rPr>
              <a:t>It contains the address of the next instruction to be fetched and executed</a:t>
            </a:r>
          </a:p>
          <a:p>
            <a:pPr marL="688975" indent="-225425" algn="just">
              <a:buFont typeface="Wingdings" pitchFamily="2" charset="2"/>
              <a:buChar char="ü"/>
            </a:pPr>
            <a:r>
              <a:rPr lang="en-US" sz="2500" dirty="0" smtClean="0">
                <a:latin typeface="Times New Roman" pitchFamily="18" charset="0"/>
                <a:cs typeface="Times New Roman" pitchFamily="18" charset="0"/>
              </a:rPr>
              <a:t>During the execution of an instruction PC is updated</a:t>
            </a:r>
          </a:p>
          <a:p>
            <a:pPr marL="688975" indent="-225425" algn="just">
              <a:buFont typeface="Wingdings" pitchFamily="2" charset="2"/>
              <a:buChar char="ü"/>
            </a:pPr>
            <a:r>
              <a:rPr lang="en-US" sz="2500" dirty="0" smtClean="0">
                <a:latin typeface="Times New Roman" pitchFamily="18" charset="0"/>
                <a:cs typeface="Times New Roman" pitchFamily="18" charset="0"/>
              </a:rPr>
              <a:t>General purpose registers hold addresses/values (R0-Rn-1)</a:t>
            </a: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41553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Only 2 registers communicate with memory</a:t>
            </a:r>
          </a:p>
          <a:p>
            <a:pPr marL="688975" indent="-225425" algn="just">
              <a:buFont typeface="Wingdings" pitchFamily="2" charset="2"/>
              <a:buChar char="ü"/>
            </a:pPr>
            <a:r>
              <a:rPr lang="en-US" sz="2500" dirty="0" smtClean="0">
                <a:latin typeface="Times New Roman" pitchFamily="18" charset="0"/>
                <a:cs typeface="Times New Roman" pitchFamily="18" charset="0"/>
              </a:rPr>
              <a:t>MAR—Memory Address Register</a:t>
            </a:r>
          </a:p>
          <a:p>
            <a:pPr marL="688975" indent="-225425" algn="just">
              <a:buFont typeface="Wingdings" pitchFamily="2" charset="2"/>
              <a:buChar char="ü"/>
            </a:pPr>
            <a:r>
              <a:rPr lang="en-US" sz="2500" dirty="0" smtClean="0">
                <a:latin typeface="Times New Roman" pitchFamily="18" charset="0"/>
                <a:cs typeface="Times New Roman" pitchFamily="18" charset="0"/>
              </a:rPr>
              <a:t>MDR—Memory Data Register</a:t>
            </a:r>
          </a:p>
          <a:p>
            <a:pPr marL="688975" indent="-225425" algn="just">
              <a:buFont typeface="Wingdings" pitchFamily="2" charset="2"/>
              <a:buChar char="ü"/>
            </a:pPr>
            <a:r>
              <a:rPr lang="en-US" sz="2500" dirty="0" smtClean="0">
                <a:latin typeface="Times New Roman" pitchFamily="18" charset="0"/>
                <a:cs typeface="Times New Roman" pitchFamily="18" charset="0"/>
              </a:rPr>
              <a:t>MAR holds the address of location to be accessed</a:t>
            </a:r>
          </a:p>
          <a:p>
            <a:pPr marL="688975" indent="-225425" algn="just">
              <a:buFont typeface="Wingdings" pitchFamily="2" charset="2"/>
              <a:buChar char="ü"/>
            </a:pPr>
            <a:r>
              <a:rPr lang="en-US" sz="2500" dirty="0" smtClean="0">
                <a:latin typeface="Times New Roman" pitchFamily="18" charset="0"/>
                <a:cs typeface="Times New Roman" pitchFamily="18" charset="0"/>
              </a:rPr>
              <a:t>MDR holds the data read from/written into the addressed location</a:t>
            </a:r>
          </a:p>
          <a:p>
            <a:pPr marL="688975" indent="-225425" algn="just">
              <a:buFont typeface="Wingdings" pitchFamily="2" charset="2"/>
              <a:buChar char="ü"/>
            </a:pPr>
            <a:r>
              <a:rPr lang="en-US" sz="2500" dirty="0" smtClean="0">
                <a:latin typeface="Times New Roman" pitchFamily="18" charset="0"/>
                <a:cs typeface="Times New Roman" pitchFamily="18" charset="0"/>
              </a:rPr>
              <a:t>Scenario: </a:t>
            </a:r>
            <a:r>
              <a:rPr lang="en-US" sz="2500" b="1" u="sng" dirty="0" smtClean="0">
                <a:latin typeface="Times New Roman" pitchFamily="18" charset="0"/>
                <a:cs typeface="Times New Roman" pitchFamily="18" charset="0"/>
              </a:rPr>
              <a:t>MAR, MDR, Control Signal</a:t>
            </a:r>
          </a:p>
          <a:p>
            <a:pPr marL="688975" indent="-225425" algn="just">
              <a:buFont typeface="Wingdings" pitchFamily="2" charset="2"/>
              <a:buChar char="ü"/>
            </a:pPr>
            <a:r>
              <a:rPr lang="en-US" sz="2500" dirty="0" smtClean="0">
                <a:latin typeface="Times New Roman" pitchFamily="18" charset="0"/>
                <a:cs typeface="Times New Roman" pitchFamily="18" charset="0"/>
              </a:rPr>
              <a:t>1.  Instruction has to be fetched whose address is in PC</a:t>
            </a:r>
          </a:p>
          <a:p>
            <a:pPr marL="688975" indent="-225425" algn="just">
              <a:buFont typeface="Wingdings" pitchFamily="2" charset="2"/>
              <a:buChar char="ü"/>
            </a:pPr>
            <a:r>
              <a:rPr lang="en-US" sz="2500" dirty="0" smtClean="0">
                <a:latin typeface="Times New Roman" pitchFamily="18" charset="0"/>
                <a:cs typeface="Times New Roman" pitchFamily="18" charset="0"/>
              </a:rPr>
              <a:t>2.  Data has to be fetched from memory</a:t>
            </a:r>
          </a:p>
          <a:p>
            <a:pPr marL="688975" indent="-225425" algn="just">
              <a:buFont typeface="Wingdings" pitchFamily="2" charset="2"/>
              <a:buChar char="ü"/>
            </a:pPr>
            <a:r>
              <a:rPr lang="en-US" sz="2500" dirty="0" smtClean="0">
                <a:latin typeface="Times New Roman" pitchFamily="18" charset="0"/>
                <a:cs typeface="Times New Roman" pitchFamily="18" charset="0"/>
              </a:rPr>
              <a:t>3.  Result has to be stored in memory</a:t>
            </a: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693624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a:bodyPr>
          <a:lstStyle/>
          <a:p>
            <a:pPr marL="860425" indent="-342900">
              <a:buFont typeface="Wingdings" pitchFamily="2" charset="2"/>
              <a:buChar char="ü"/>
            </a:pPr>
            <a:r>
              <a:rPr lang="en-US" sz="2500" dirty="0" smtClean="0">
                <a:latin typeface="Times New Roman" pitchFamily="18" charset="0"/>
                <a:cs typeface="Times New Roman" pitchFamily="18" charset="0"/>
              </a:rPr>
              <a:t>Interrupts?</a:t>
            </a:r>
          </a:p>
          <a:p>
            <a:pPr marL="860425" indent="-342900">
              <a:buFont typeface="Wingdings" pitchFamily="2" charset="2"/>
              <a:buChar char="ü"/>
            </a:pPr>
            <a:r>
              <a:rPr lang="en-US" sz="2500" dirty="0" smtClean="0">
                <a:latin typeface="Times New Roman" pitchFamily="18" charset="0"/>
                <a:cs typeface="Times New Roman" pitchFamily="18" charset="0"/>
              </a:rPr>
              <a:t>A request from I/O devices </a:t>
            </a:r>
          </a:p>
          <a:p>
            <a:pPr marL="860425" indent="-342900">
              <a:buFont typeface="Wingdings" pitchFamily="2" charset="2"/>
              <a:buChar char="ü"/>
            </a:pPr>
            <a:r>
              <a:rPr lang="en-US" sz="2500" dirty="0" smtClean="0">
                <a:latin typeface="Times New Roman" pitchFamily="18" charset="0"/>
                <a:cs typeface="Times New Roman" pitchFamily="18" charset="0"/>
              </a:rPr>
              <a:t>Scenario: I/O device wants immediate attention of Processor</a:t>
            </a:r>
          </a:p>
          <a:p>
            <a:pPr marL="860425" indent="-342900">
              <a:buFont typeface="Wingdings" pitchFamily="2" charset="2"/>
              <a:buChar char="ü"/>
            </a:pPr>
            <a:r>
              <a:rPr lang="en-US" sz="2500" dirty="0" smtClean="0">
                <a:latin typeface="Times New Roman" pitchFamily="18" charset="0"/>
                <a:cs typeface="Times New Roman" pitchFamily="18" charset="0"/>
              </a:rPr>
              <a:t>Sends interrupt signals</a:t>
            </a:r>
          </a:p>
          <a:p>
            <a:pPr marL="860425" indent="-342900">
              <a:buFont typeface="Wingdings" pitchFamily="2" charset="2"/>
              <a:buChar char="ü"/>
            </a:pPr>
            <a:r>
              <a:rPr lang="en-US" sz="2500" dirty="0" smtClean="0">
                <a:latin typeface="Times New Roman" pitchFamily="18" charset="0"/>
                <a:cs typeface="Times New Roman" pitchFamily="18" charset="0"/>
              </a:rPr>
              <a:t>Processor before servicing the interrupt saves the PC, GPR of the current program</a:t>
            </a:r>
          </a:p>
          <a:p>
            <a:pPr marL="860425" indent="-342900">
              <a:buFont typeface="Wingdings" pitchFamily="2" charset="2"/>
              <a:buChar char="ü"/>
            </a:pPr>
            <a:r>
              <a:rPr lang="en-US" sz="2500" dirty="0" smtClean="0">
                <a:latin typeface="Times New Roman" pitchFamily="18" charset="0"/>
                <a:cs typeface="Times New Roman" pitchFamily="18" charset="0"/>
              </a:rPr>
              <a:t>Processor executes ISR for that interrupt</a:t>
            </a:r>
          </a:p>
          <a:p>
            <a:pPr marL="860425" indent="-342900">
              <a:buFont typeface="Wingdings" pitchFamily="2" charset="2"/>
              <a:buChar char="ü"/>
            </a:pPr>
            <a:r>
              <a:rPr lang="en-US" sz="2500" dirty="0" smtClean="0">
                <a:latin typeface="Times New Roman" pitchFamily="18" charset="0"/>
                <a:cs typeface="Times New Roman" pitchFamily="18" charset="0"/>
              </a:rPr>
              <a:t>Can be returned to the previously executing program</a:t>
            </a:r>
          </a:p>
          <a:p>
            <a:pPr marL="806450" indent="-342900">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9917987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a:bodyPr>
          <a:lstStyle/>
          <a:p>
            <a:pPr marL="344488" indent="-292100" algn="just">
              <a:buFont typeface="Wingdings" pitchFamily="2" charset="2"/>
              <a:buChar char="v"/>
            </a:pPr>
            <a:r>
              <a:rPr lang="en-US" sz="2500" b="1" i="1" dirty="0" smtClean="0">
                <a:latin typeface="Times New Roman" pitchFamily="18" charset="0"/>
                <a:cs typeface="Times New Roman" pitchFamily="18" charset="0"/>
              </a:rPr>
              <a:t>Numbers:</a:t>
            </a:r>
          </a:p>
          <a:p>
            <a:pPr marL="741363" indent="-277813" algn="just">
              <a:buFont typeface="Wingdings" pitchFamily="2" charset="2"/>
              <a:buChar char="ü"/>
            </a:pPr>
            <a:r>
              <a:rPr lang="en-US" sz="2500" dirty="0" smtClean="0">
                <a:latin typeface="Times New Roman" pitchFamily="18" charset="0"/>
                <a:cs typeface="Times New Roman" pitchFamily="18" charset="0"/>
              </a:rPr>
              <a:t>Computers operate on info represented by 2 electric signals 0 and 1</a:t>
            </a:r>
          </a:p>
          <a:p>
            <a:pPr marL="741363" indent="-277813" algn="just">
              <a:buFont typeface="Wingdings" pitchFamily="2" charset="2"/>
              <a:buChar char="ü"/>
            </a:pPr>
            <a:r>
              <a:rPr lang="en-US" sz="2500" dirty="0" smtClean="0">
                <a:latin typeface="Times New Roman" pitchFamily="18" charset="0"/>
                <a:cs typeface="Times New Roman" pitchFamily="18" charset="0"/>
              </a:rPr>
              <a:t>01000111001010—Bit/Binary digit</a:t>
            </a:r>
          </a:p>
          <a:p>
            <a:pPr marL="741363" indent="-277813" algn="just">
              <a:buFont typeface="Wingdings" pitchFamily="2" charset="2"/>
              <a:buChar char="ü"/>
            </a:pPr>
            <a:r>
              <a:rPr lang="en-US" sz="2500" dirty="0" smtClean="0">
                <a:latin typeface="Times New Roman" pitchFamily="18" charset="0"/>
                <a:cs typeface="Times New Roman" pitchFamily="18" charset="0"/>
              </a:rPr>
              <a:t>What is the way to represent numbers and characters?</a:t>
            </a:r>
          </a:p>
          <a:p>
            <a:pPr marL="741363" indent="-277813" algn="just">
              <a:buFont typeface="Wingdings" pitchFamily="2" charset="2"/>
              <a:buChar char="ü"/>
            </a:pPr>
            <a:r>
              <a:rPr lang="en-US" sz="2500" dirty="0" smtClean="0">
                <a:latin typeface="Times New Roman" pitchFamily="18" charset="0"/>
                <a:cs typeface="Times New Roman" pitchFamily="18" charset="0"/>
              </a:rPr>
              <a:t>String of bits</a:t>
            </a:r>
          </a:p>
          <a:p>
            <a:pPr marL="741363" indent="-277813" algn="just">
              <a:buFont typeface="Wingdings" pitchFamily="2" charset="2"/>
              <a:buChar char="ü"/>
            </a:pPr>
            <a:r>
              <a:rPr lang="en-US" sz="2500" dirty="0" smtClean="0">
                <a:latin typeface="Times New Roman" pitchFamily="18" charset="0"/>
                <a:cs typeface="Times New Roman" pitchFamily="18" charset="0"/>
              </a:rPr>
              <a:t>Number representation:</a:t>
            </a:r>
          </a:p>
          <a:p>
            <a:pPr marL="741363" indent="-277813" algn="just">
              <a:buFont typeface="Wingdings" pitchFamily="2" charset="2"/>
              <a:buChar char="ü"/>
            </a:pPr>
            <a:r>
              <a:rPr lang="en-US" sz="2500" dirty="0" smtClean="0">
                <a:latin typeface="Times New Roman" pitchFamily="18" charset="0"/>
                <a:cs typeface="Times New Roman" pitchFamily="18" charset="0"/>
              </a:rPr>
              <a:t>Unsigned integers</a:t>
            </a:r>
          </a:p>
          <a:p>
            <a:pPr marL="741363" indent="-277813" algn="just">
              <a:buFont typeface="Wingdings" pitchFamily="2" charset="2"/>
              <a:buChar char="ü"/>
            </a:pPr>
            <a:r>
              <a:rPr lang="en-US" sz="2500" dirty="0" smtClean="0">
                <a:latin typeface="Times New Roman" pitchFamily="18" charset="0"/>
                <a:cs typeface="Times New Roman" pitchFamily="18" charset="0"/>
              </a:rPr>
              <a:t>A n-bit vector can represent unsigned integers in the range?</a:t>
            </a:r>
          </a:p>
          <a:p>
            <a:pPr marL="741363" indent="-277813" algn="just">
              <a:buFont typeface="Wingdings" pitchFamily="2" charset="2"/>
              <a:buChar char="ü"/>
            </a:pPr>
            <a:r>
              <a:rPr lang="en-US" sz="2500" dirty="0" smtClean="0">
                <a:latin typeface="Times New Roman" pitchFamily="18" charset="0"/>
                <a:cs typeface="Times New Roman" pitchFamily="18" charset="0"/>
              </a:rPr>
              <a:t>0 to (2^n) -1</a:t>
            </a:r>
          </a:p>
          <a:p>
            <a:pPr marL="741363" indent="-277813"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812890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It is equally impt to represent signed numbers</a:t>
            </a:r>
          </a:p>
          <a:p>
            <a:pPr marL="688975" indent="-225425" algn="just">
              <a:buFont typeface="Wingdings" pitchFamily="2" charset="2"/>
              <a:buChar char="ü"/>
            </a:pPr>
            <a:r>
              <a:rPr lang="en-US" sz="2500" dirty="0" smtClean="0">
                <a:latin typeface="Times New Roman" pitchFamily="18" charset="0"/>
                <a:cs typeface="Times New Roman" pitchFamily="18" charset="0"/>
              </a:rPr>
              <a:t>How?</a:t>
            </a:r>
          </a:p>
          <a:p>
            <a:pPr marL="688975" indent="-225425" algn="just">
              <a:buFont typeface="Wingdings" pitchFamily="2" charset="2"/>
              <a:buChar char="ü"/>
            </a:pPr>
            <a:r>
              <a:rPr lang="en-US" sz="2500" dirty="0" smtClean="0">
                <a:latin typeface="Times New Roman" pitchFamily="18" charset="0"/>
                <a:cs typeface="Times New Roman" pitchFamily="18" charset="0"/>
              </a:rPr>
              <a:t>3 Systems</a:t>
            </a:r>
          </a:p>
          <a:p>
            <a:pPr marL="688975" indent="-225425" algn="just">
              <a:buFont typeface="Wingdings" pitchFamily="2" charset="2"/>
              <a:buChar char="ü"/>
            </a:pPr>
            <a:r>
              <a:rPr lang="en-US" sz="2500" dirty="0" smtClean="0">
                <a:latin typeface="Times New Roman" pitchFamily="18" charset="0"/>
                <a:cs typeface="Times New Roman" pitchFamily="18" charset="0"/>
              </a:rPr>
              <a:t>1. Sign and Magnitude</a:t>
            </a:r>
          </a:p>
          <a:p>
            <a:pPr marL="688975" indent="-225425" algn="just">
              <a:buFont typeface="Wingdings" pitchFamily="2" charset="2"/>
              <a:buChar char="ü"/>
            </a:pPr>
            <a:r>
              <a:rPr lang="en-US" sz="2500" dirty="0" smtClean="0">
                <a:latin typeface="Times New Roman" pitchFamily="18" charset="0"/>
                <a:cs typeface="Times New Roman" pitchFamily="18" charset="0"/>
              </a:rPr>
              <a:t>2. 1’s Complement</a:t>
            </a:r>
          </a:p>
          <a:p>
            <a:pPr marL="688975" indent="-225425" algn="just">
              <a:buFont typeface="Wingdings" pitchFamily="2" charset="2"/>
              <a:buChar char="ü"/>
            </a:pPr>
            <a:r>
              <a:rPr lang="en-US" sz="2500" dirty="0" smtClean="0">
                <a:latin typeface="Times New Roman" pitchFamily="18" charset="0"/>
                <a:cs typeface="Times New Roman" pitchFamily="18" charset="0"/>
              </a:rPr>
              <a:t>3. 2’s Complement</a:t>
            </a:r>
          </a:p>
          <a:p>
            <a:pPr marL="688975" indent="-225425" algn="just">
              <a:buFont typeface="Wingdings" pitchFamily="2" charset="2"/>
              <a:buChar char="ü"/>
            </a:pPr>
            <a:r>
              <a:rPr lang="en-US" sz="2500" dirty="0" smtClean="0">
                <a:latin typeface="Times New Roman" pitchFamily="18" charset="0"/>
                <a:cs typeface="Times New Roman" pitchFamily="18" charset="0"/>
              </a:rPr>
              <a:t>Thing that is common to all 3 is for +</a:t>
            </a:r>
            <a:r>
              <a:rPr lang="en-US" sz="2500" dirty="0" err="1" smtClean="0">
                <a:latin typeface="Times New Roman" pitchFamily="18" charset="0"/>
                <a:cs typeface="Times New Roman" pitchFamily="18" charset="0"/>
              </a:rPr>
              <a:t>ve</a:t>
            </a:r>
            <a:r>
              <a:rPr lang="en-US" sz="2500" dirty="0" smtClean="0">
                <a:latin typeface="Times New Roman" pitchFamily="18" charset="0"/>
                <a:cs typeface="Times New Roman" pitchFamily="18" charset="0"/>
              </a:rPr>
              <a:t> numbers MSB is 0, for –</a:t>
            </a:r>
            <a:r>
              <a:rPr lang="en-US" sz="2500" dirty="0" err="1" smtClean="0">
                <a:latin typeface="Times New Roman" pitchFamily="18" charset="0"/>
                <a:cs typeface="Times New Roman" pitchFamily="18" charset="0"/>
              </a:rPr>
              <a:t>ve</a:t>
            </a:r>
            <a:r>
              <a:rPr lang="en-US" sz="2500" dirty="0" smtClean="0">
                <a:latin typeface="Times New Roman" pitchFamily="18" charset="0"/>
                <a:cs typeface="Times New Roman" pitchFamily="18" charset="0"/>
              </a:rPr>
              <a:t> numbers MSB is 1</a:t>
            </a:r>
          </a:p>
          <a:p>
            <a:pPr marL="688975" indent="-225425" algn="just">
              <a:buFont typeface="Wingdings" pitchFamily="2" charset="2"/>
              <a:buChar char="ü"/>
            </a:pPr>
            <a:r>
              <a:rPr lang="en-US" sz="2500" dirty="0" smtClean="0">
                <a:latin typeface="Times New Roman" pitchFamily="18" charset="0"/>
                <a:cs typeface="Times New Roman" pitchFamily="18" charset="0"/>
              </a:rPr>
              <a:t>Positive values have identical representation in all 3 systems but negatives have different representations</a:t>
            </a: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1341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Sign and Magnitude:</a:t>
            </a:r>
          </a:p>
          <a:p>
            <a:pPr marL="688975" indent="-225425" algn="just">
              <a:buFont typeface="Wingdings" pitchFamily="2" charset="2"/>
              <a:buChar char="ü"/>
            </a:pPr>
            <a:r>
              <a:rPr lang="en-US" sz="2500" dirty="0" smtClean="0">
                <a:latin typeface="Times New Roman" pitchFamily="18" charset="0"/>
                <a:cs typeface="Times New Roman" pitchFamily="18" charset="0"/>
              </a:rPr>
              <a:t>In this system 1 bit (MSB) is reserved for sign and the rest of the bits to represent magnitude</a:t>
            </a:r>
          </a:p>
          <a:p>
            <a:pPr marL="688975" indent="-225425" algn="just">
              <a:buFont typeface="Wingdings" pitchFamily="2" charset="2"/>
              <a:buChar char="ü"/>
            </a:pPr>
            <a:r>
              <a:rPr lang="en-US" sz="2500" dirty="0" smtClean="0">
                <a:latin typeface="Times New Roman" pitchFamily="18" charset="0"/>
                <a:cs typeface="Times New Roman" pitchFamily="18" charset="0"/>
              </a:rPr>
              <a:t>Ex: +5 (4-bit binary format)</a:t>
            </a:r>
          </a:p>
          <a:p>
            <a:pPr marL="688975" indent="-225425" algn="just">
              <a:buFont typeface="Wingdings" pitchFamily="2" charset="2"/>
              <a:buChar char="ü"/>
            </a:pPr>
            <a:r>
              <a:rPr lang="en-US" sz="2500" dirty="0" smtClean="0">
                <a:latin typeface="Times New Roman" pitchFamily="18" charset="0"/>
                <a:cs typeface="Times New Roman" pitchFamily="18" charset="0"/>
              </a:rPr>
              <a:t>0101</a:t>
            </a:r>
          </a:p>
          <a:p>
            <a:pPr marL="688975" indent="-225425" algn="just">
              <a:buFont typeface="Wingdings" pitchFamily="2" charset="2"/>
              <a:buChar char="ü"/>
            </a:pPr>
            <a:r>
              <a:rPr lang="en-US" sz="2500" dirty="0" smtClean="0">
                <a:latin typeface="Times New Roman" pitchFamily="18" charset="0"/>
                <a:cs typeface="Times New Roman" pitchFamily="18" charset="0"/>
              </a:rPr>
              <a:t>Ex: -5 (4-bit binary format)</a:t>
            </a:r>
          </a:p>
          <a:p>
            <a:pPr marL="688975" indent="-225425" algn="just">
              <a:buFont typeface="Wingdings" pitchFamily="2" charset="2"/>
              <a:buChar char="ü"/>
            </a:pPr>
            <a:r>
              <a:rPr lang="en-US" sz="2500" dirty="0" smtClean="0">
                <a:latin typeface="Times New Roman" pitchFamily="18" charset="0"/>
                <a:cs typeface="Times New Roman" pitchFamily="18" charset="0"/>
              </a:rPr>
              <a:t>1101</a:t>
            </a:r>
          </a:p>
          <a:p>
            <a:pPr marL="688975" indent="-225425" algn="just">
              <a:buFont typeface="Wingdings" pitchFamily="2" charset="2"/>
              <a:buChar char="ü"/>
            </a:pPr>
            <a:r>
              <a:rPr lang="en-US" sz="2500" dirty="0" smtClean="0">
                <a:latin typeface="Times New Roman" pitchFamily="18" charset="0"/>
                <a:cs typeface="Times New Roman" pitchFamily="18" charset="0"/>
              </a:rPr>
              <a:t>Just change the MSB from 0 to 1 if the negative value of a positive value needs to be represented</a:t>
            </a:r>
          </a:p>
          <a:p>
            <a:pPr marL="688975" indent="-225425" algn="just">
              <a:buFont typeface="Wingdings" pitchFamily="2" charset="2"/>
              <a:buChar char="ü"/>
            </a:pPr>
            <a:r>
              <a:rPr lang="en-US" sz="2500" dirty="0" smtClean="0">
                <a:latin typeface="Times New Roman" pitchFamily="18" charset="0"/>
                <a:cs typeface="Times New Roman" pitchFamily="18" charset="0"/>
              </a:rPr>
              <a:t>Next Slide</a:t>
            </a:r>
          </a:p>
          <a:p>
            <a:pPr marL="688975" indent="-225425" algn="just">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132877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1’s Complement: </a:t>
            </a:r>
          </a:p>
          <a:p>
            <a:pPr marL="806450" indent="-342900" algn="just">
              <a:buFont typeface="Wingdings" pitchFamily="2" charset="2"/>
              <a:buChar char="ü"/>
            </a:pPr>
            <a:r>
              <a:rPr lang="en-US" sz="2500" dirty="0" smtClean="0">
                <a:latin typeface="Times New Roman" pitchFamily="18" charset="0"/>
                <a:cs typeface="Times New Roman" pitchFamily="18" charset="0"/>
              </a:rPr>
              <a:t>For +</a:t>
            </a:r>
            <a:r>
              <a:rPr lang="en-US" sz="2500" dirty="0" err="1" smtClean="0">
                <a:latin typeface="Times New Roman" pitchFamily="18" charset="0"/>
                <a:cs typeface="Times New Roman" pitchFamily="18" charset="0"/>
              </a:rPr>
              <a:t>ve</a:t>
            </a:r>
            <a:r>
              <a:rPr lang="en-US" sz="2500" dirty="0" smtClean="0">
                <a:latin typeface="Times New Roman" pitchFamily="18" charset="0"/>
                <a:cs typeface="Times New Roman" pitchFamily="18" charset="0"/>
              </a:rPr>
              <a:t> numbers:</a:t>
            </a:r>
          </a:p>
          <a:p>
            <a:pPr marL="806450" indent="-342900" algn="just">
              <a:buFont typeface="Wingdings" pitchFamily="2" charset="2"/>
              <a:buChar char="ü"/>
            </a:pPr>
            <a:r>
              <a:rPr lang="en-US" sz="2500" dirty="0" smtClean="0">
                <a:latin typeface="Times New Roman" pitchFamily="18" charset="0"/>
                <a:cs typeface="Times New Roman" pitchFamily="18" charset="0"/>
              </a:rPr>
              <a:t>Normal Binary form (Unsigned number)</a:t>
            </a:r>
          </a:p>
          <a:p>
            <a:pPr marL="806450" indent="-342900" algn="just">
              <a:buFont typeface="Wingdings" pitchFamily="2" charset="2"/>
              <a:buChar char="ü"/>
            </a:pPr>
            <a:r>
              <a:rPr lang="en-US" sz="2500" dirty="0" smtClean="0">
                <a:latin typeface="Times New Roman" pitchFamily="18" charset="0"/>
                <a:cs typeface="Times New Roman" pitchFamily="18" charset="0"/>
              </a:rPr>
              <a:t>For –</a:t>
            </a:r>
            <a:r>
              <a:rPr lang="en-US" sz="2500" dirty="0" err="1" smtClean="0">
                <a:latin typeface="Times New Roman" pitchFamily="18" charset="0"/>
                <a:cs typeface="Times New Roman" pitchFamily="18" charset="0"/>
              </a:rPr>
              <a:t>ve</a:t>
            </a:r>
            <a:r>
              <a:rPr lang="en-US" sz="2500" dirty="0" smtClean="0">
                <a:latin typeface="Times New Roman" pitchFamily="18" charset="0"/>
                <a:cs typeface="Times New Roman" pitchFamily="18" charset="0"/>
              </a:rPr>
              <a:t> numbers:</a:t>
            </a:r>
          </a:p>
          <a:p>
            <a:pPr marL="806450" indent="-342900" algn="just">
              <a:buFont typeface="Wingdings" pitchFamily="2" charset="2"/>
              <a:buChar char="ü"/>
            </a:pPr>
            <a:r>
              <a:rPr lang="en-US" sz="2500" dirty="0" smtClean="0">
                <a:latin typeface="Times New Roman" pitchFamily="18" charset="0"/>
                <a:cs typeface="Times New Roman" pitchFamily="18" charset="0"/>
              </a:rPr>
              <a:t>The binary rep of the corresponding +</a:t>
            </a:r>
            <a:r>
              <a:rPr lang="en-US" sz="2500" dirty="0" err="1" smtClean="0">
                <a:latin typeface="Times New Roman" pitchFamily="18" charset="0"/>
                <a:cs typeface="Times New Roman" pitchFamily="18" charset="0"/>
              </a:rPr>
              <a:t>ve</a:t>
            </a:r>
            <a:r>
              <a:rPr lang="en-US" sz="2500" dirty="0" smtClean="0">
                <a:latin typeface="Times New Roman" pitchFamily="18" charset="0"/>
                <a:cs typeface="Times New Roman" pitchFamily="18" charset="0"/>
              </a:rPr>
              <a:t> number is taken and all bits are complemented</a:t>
            </a:r>
          </a:p>
          <a:p>
            <a:pPr marL="806450" indent="-342900" algn="just">
              <a:buFont typeface="Wingdings" pitchFamily="2" charset="2"/>
              <a:buChar char="ü"/>
            </a:pPr>
            <a:r>
              <a:rPr lang="en-US" sz="2500" dirty="0" smtClean="0">
                <a:latin typeface="Times New Roman" pitchFamily="18" charset="0"/>
                <a:cs typeface="Times New Roman" pitchFamily="18" charset="0"/>
              </a:rPr>
              <a:t>Ex: +7 (4-bit format)</a:t>
            </a:r>
          </a:p>
          <a:p>
            <a:pPr marL="806450" indent="-342900" algn="just">
              <a:buFont typeface="Wingdings" pitchFamily="2" charset="2"/>
              <a:buChar char="ü"/>
            </a:pPr>
            <a:r>
              <a:rPr lang="en-US" sz="2500" dirty="0" smtClean="0">
                <a:latin typeface="Times New Roman" pitchFamily="18" charset="0"/>
                <a:cs typeface="Times New Roman" pitchFamily="18" charset="0"/>
              </a:rPr>
              <a:t>0111</a:t>
            </a:r>
          </a:p>
          <a:p>
            <a:pPr marL="806450" indent="-342900" algn="just">
              <a:buFont typeface="Wingdings" pitchFamily="2" charset="2"/>
              <a:buChar char="ü"/>
            </a:pPr>
            <a:r>
              <a:rPr lang="en-US" sz="2500" dirty="0" smtClean="0">
                <a:latin typeface="Times New Roman" pitchFamily="18" charset="0"/>
                <a:cs typeface="Times New Roman" pitchFamily="18" charset="0"/>
              </a:rPr>
              <a:t>Ex: -7 (4-bit format)</a:t>
            </a:r>
          </a:p>
          <a:p>
            <a:pPr marL="806450" indent="-342900" algn="just">
              <a:buFont typeface="Wingdings" pitchFamily="2" charset="2"/>
              <a:buChar char="ü"/>
            </a:pPr>
            <a:r>
              <a:rPr lang="en-US" sz="2500" dirty="0" smtClean="0">
                <a:latin typeface="Times New Roman" pitchFamily="18" charset="0"/>
                <a:cs typeface="Times New Roman" pitchFamily="18" charset="0"/>
              </a:rPr>
              <a:t>Take binary rep of +7 and complement all bits</a:t>
            </a:r>
          </a:p>
          <a:p>
            <a:pPr marL="806450" indent="-342900" algn="just">
              <a:buFont typeface="Wingdings" pitchFamily="2" charset="2"/>
              <a:buChar char="ü"/>
            </a:pPr>
            <a:r>
              <a:rPr lang="en-US" sz="2500" dirty="0" smtClean="0">
                <a:latin typeface="Times New Roman" pitchFamily="18" charset="0"/>
                <a:cs typeface="Times New Roman" pitchFamily="18" charset="0"/>
              </a:rPr>
              <a:t>1000</a:t>
            </a:r>
          </a:p>
          <a:p>
            <a:pPr marL="806450" indent="-342900">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6279297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795338" indent="-331788" algn="just">
              <a:buFont typeface="Wingdings" pitchFamily="2" charset="2"/>
              <a:buChar char="ü"/>
            </a:pPr>
            <a:r>
              <a:rPr lang="en-US" sz="2500" dirty="0" smtClean="0">
                <a:latin typeface="Times New Roman" pitchFamily="18" charset="0"/>
                <a:cs typeface="Times New Roman" pitchFamily="18" charset="0"/>
              </a:rPr>
              <a:t>2’s Complement:</a:t>
            </a:r>
          </a:p>
          <a:p>
            <a:pPr marL="795338" indent="-331788" algn="just">
              <a:buFont typeface="Wingdings" pitchFamily="2" charset="2"/>
              <a:buChar char="ü"/>
            </a:pPr>
            <a:r>
              <a:rPr lang="en-US" sz="2500" dirty="0" smtClean="0">
                <a:latin typeface="Times New Roman" pitchFamily="18" charset="0"/>
                <a:cs typeface="Times New Roman" pitchFamily="18" charset="0"/>
              </a:rPr>
              <a:t>Ex: +7 (4-bit binary form)</a:t>
            </a:r>
          </a:p>
          <a:p>
            <a:pPr marL="795338" indent="-331788" algn="just">
              <a:buFont typeface="Wingdings" pitchFamily="2" charset="2"/>
              <a:buChar char="ü"/>
            </a:pPr>
            <a:r>
              <a:rPr lang="en-US" sz="2500" dirty="0" smtClean="0">
                <a:latin typeface="Times New Roman" pitchFamily="18" charset="0"/>
                <a:cs typeface="Times New Roman" pitchFamily="18" charset="0"/>
              </a:rPr>
              <a:t>0111</a:t>
            </a:r>
          </a:p>
          <a:p>
            <a:pPr marL="795338" indent="-331788" algn="just">
              <a:buFont typeface="Wingdings" pitchFamily="2" charset="2"/>
              <a:buChar char="ü"/>
            </a:pPr>
            <a:r>
              <a:rPr lang="en-US" sz="2500" dirty="0" smtClean="0">
                <a:latin typeface="Times New Roman" pitchFamily="18" charset="0"/>
                <a:cs typeface="Times New Roman" pitchFamily="18" charset="0"/>
              </a:rPr>
              <a:t>You subtract this from 10000</a:t>
            </a:r>
          </a:p>
          <a:p>
            <a:pPr marL="795338" indent="-331788" algn="just">
              <a:buFont typeface="Wingdings" pitchFamily="2" charset="2"/>
              <a:buChar char="ü"/>
            </a:pPr>
            <a:r>
              <a:rPr lang="en-US" sz="2500" dirty="0" smtClean="0">
                <a:latin typeface="Times New Roman" pitchFamily="18" charset="0"/>
                <a:cs typeface="Times New Roman" pitchFamily="18" charset="0"/>
              </a:rPr>
              <a:t>What you get is 1001 which is the 2’s complement for -7</a:t>
            </a:r>
          </a:p>
          <a:p>
            <a:pPr marL="795338" indent="-331788" algn="just">
              <a:buFont typeface="Wingdings" pitchFamily="2" charset="2"/>
              <a:buChar char="ü"/>
            </a:pPr>
            <a:r>
              <a:rPr lang="en-US" sz="2500" dirty="0" smtClean="0">
                <a:latin typeface="Times New Roman" pitchFamily="18" charset="0"/>
                <a:cs typeface="Times New Roman" pitchFamily="18" charset="0"/>
              </a:rPr>
              <a:t>Table (PTO)</a:t>
            </a:r>
          </a:p>
          <a:p>
            <a:pPr marL="795338" indent="-331788" algn="just">
              <a:buFont typeface="Wingdings" pitchFamily="2" charset="2"/>
              <a:buChar char="ü"/>
            </a:pPr>
            <a:endParaRPr lang="en-US" sz="2500" dirty="0" smtClean="0">
              <a:latin typeface="Times New Roman" pitchFamily="18" charset="0"/>
              <a:cs typeface="Times New Roman" pitchFamily="18" charset="0"/>
            </a:endParaRPr>
          </a:p>
          <a:p>
            <a:pPr marL="795338" indent="-331788" algn="just">
              <a:buFont typeface="Wingdings" pitchFamily="2" charset="2"/>
              <a:buChar char="ü"/>
            </a:pPr>
            <a:endParaRPr lang="en-US" sz="2500" dirty="0" smtClean="0">
              <a:latin typeface="Times New Roman" pitchFamily="18" charset="0"/>
              <a:cs typeface="Times New Roman" pitchFamily="18" charset="0"/>
            </a:endParaRPr>
          </a:p>
          <a:p>
            <a:pPr marL="52387" indent="0" algn="just">
              <a:buNone/>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463725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393700" indent="69850" algn="just">
              <a:buFont typeface="Wingdings" pitchFamily="2" charset="2"/>
              <a:buChar char="ü"/>
            </a:pPr>
            <a:r>
              <a:rPr lang="en-US" sz="2500" dirty="0" smtClean="0">
                <a:latin typeface="Times New Roman" pitchFamily="18" charset="0"/>
                <a:cs typeface="Times New Roman" pitchFamily="18" charset="0"/>
              </a:rPr>
              <a:t>  </a:t>
            </a:r>
            <a:endParaRPr lang="en-US" sz="2500" b="1" i="1" dirty="0" smtClean="0">
              <a:latin typeface="Times New Roman" pitchFamily="18" charset="0"/>
              <a:cs typeface="Times New Roman" pitchFamily="18" charset="0"/>
            </a:endParaRPr>
          </a:p>
          <a:p>
            <a:pPr marL="396875" indent="0" algn="just">
              <a:buNone/>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287" y="1628800"/>
            <a:ext cx="7128792" cy="420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562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Sign and magnitude, 1’s complement have diff representations for +0 and -0</a:t>
            </a:r>
          </a:p>
          <a:p>
            <a:pPr marL="688975" indent="-225425" algn="just">
              <a:buFont typeface="Wingdings" pitchFamily="2" charset="2"/>
              <a:buChar char="ü"/>
            </a:pPr>
            <a:r>
              <a:rPr lang="en-US" sz="2500" dirty="0" smtClean="0">
                <a:latin typeface="Times New Roman" pitchFamily="18" charset="0"/>
                <a:cs typeface="Times New Roman" pitchFamily="18" charset="0"/>
              </a:rPr>
              <a:t>But 2’s complement has only one representation</a:t>
            </a:r>
          </a:p>
          <a:p>
            <a:pPr marL="688975" indent="-225425" algn="just">
              <a:buFont typeface="Wingdings" pitchFamily="2" charset="2"/>
              <a:buChar char="ü"/>
            </a:pPr>
            <a:r>
              <a:rPr lang="en-US" sz="2500" dirty="0" smtClean="0">
                <a:latin typeface="Times New Roman" pitchFamily="18" charset="0"/>
                <a:cs typeface="Times New Roman" pitchFamily="18" charset="0"/>
              </a:rPr>
              <a:t>-8 has representation only in 2’s complement form </a:t>
            </a:r>
          </a:p>
          <a:p>
            <a:pPr marL="688975" indent="-225425" algn="just">
              <a:buFont typeface="Wingdings" pitchFamily="2" charset="2"/>
              <a:buChar char="ü"/>
            </a:pPr>
            <a:r>
              <a:rPr lang="en-US" sz="2500" dirty="0" smtClean="0">
                <a:latin typeface="Times New Roman" pitchFamily="18" charset="0"/>
                <a:cs typeface="Times New Roman" pitchFamily="18" charset="0"/>
              </a:rPr>
              <a:t>2’s complement is the most efficient way to carry out arithmetic operations</a:t>
            </a:r>
          </a:p>
          <a:p>
            <a:pPr marL="344488" indent="-292100" algn="just">
              <a:buFont typeface="Wingdings" pitchFamily="2" charset="2"/>
              <a:buChar char="v"/>
            </a:pPr>
            <a:r>
              <a:rPr lang="en-US" sz="2500" b="1" i="1" dirty="0" smtClean="0">
                <a:latin typeface="Times New Roman" pitchFamily="18" charset="0"/>
                <a:cs typeface="Times New Roman" pitchFamily="18" charset="0"/>
              </a:rPr>
              <a:t>Arithmetic Operations:</a:t>
            </a:r>
          </a:p>
          <a:p>
            <a:pPr marL="344488" indent="-292100" algn="just">
              <a:buFont typeface="Wingdings" pitchFamily="2" charset="2"/>
              <a:buChar char="v"/>
            </a:pPr>
            <a:r>
              <a:rPr lang="en-US" sz="2500" dirty="0" smtClean="0">
                <a:latin typeface="Times New Roman" pitchFamily="18" charset="0"/>
                <a:cs typeface="Times New Roman" pitchFamily="18" charset="0"/>
              </a:rPr>
              <a:t>Addition of Positive/ Unsigned numbers (4-bit binary format)</a:t>
            </a:r>
          </a:p>
          <a:p>
            <a:pPr marL="344488" indent="-292100" algn="just">
              <a:buFont typeface="Wingdings" pitchFamily="2" charset="2"/>
              <a:buChar char="v"/>
            </a:pPr>
            <a:r>
              <a:rPr lang="en-US" sz="2500" dirty="0" smtClean="0">
                <a:latin typeface="Times New Roman" pitchFamily="18" charset="0"/>
                <a:cs typeface="Times New Roman" pitchFamily="18" charset="0"/>
              </a:rPr>
              <a:t>Adding 15 with 15 (30)</a:t>
            </a:r>
          </a:p>
          <a:p>
            <a:pPr marL="344488" indent="-292100" algn="just">
              <a:buFont typeface="Wingdings" pitchFamily="2" charset="2"/>
              <a:buChar char="v"/>
            </a:pPr>
            <a:r>
              <a:rPr lang="en-US" sz="2500" dirty="0" smtClean="0">
                <a:latin typeface="Times New Roman" pitchFamily="18" charset="0"/>
                <a:cs typeface="Times New Roman" pitchFamily="18" charset="0"/>
              </a:rPr>
              <a:t>1111 with 1111  (11110) Now the carry generated as a result of addition is considered overflow since overflow has occurred</a:t>
            </a:r>
            <a:endParaRPr lang="en-US" sz="2500" dirty="0">
              <a:latin typeface="Times New Roman" pitchFamily="18" charset="0"/>
              <a:cs typeface="Times New Roman" pitchFamily="18" charset="0"/>
            </a:endParaRPr>
          </a:p>
          <a:p>
            <a:pPr marL="393700" indent="69850"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83115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Computers are classified into Desktop Computers and Large systems based on Size, Cost, Computational Power</a:t>
            </a:r>
          </a:p>
          <a:p>
            <a:pPr marL="688975" indent="-225425" algn="just">
              <a:buFont typeface="Wingdings" pitchFamily="2" charset="2"/>
              <a:buChar char="ü"/>
            </a:pPr>
            <a:r>
              <a:rPr lang="en-US" sz="2500" b="1" dirty="0" smtClean="0">
                <a:latin typeface="Times New Roman" pitchFamily="18" charset="0"/>
                <a:cs typeface="Times New Roman" pitchFamily="18" charset="0"/>
              </a:rPr>
              <a:t>Desktop Computers:</a:t>
            </a:r>
          </a:p>
          <a:p>
            <a:pPr marL="688975" indent="-225425" algn="just">
              <a:buFont typeface="Wingdings" pitchFamily="2" charset="2"/>
              <a:buChar char="ü"/>
            </a:pPr>
            <a:r>
              <a:rPr lang="en-US" sz="2500" dirty="0" smtClean="0">
                <a:latin typeface="Times New Roman" pitchFamily="18" charset="0"/>
                <a:cs typeface="Times New Roman" pitchFamily="18" charset="0"/>
              </a:rPr>
              <a:t>General Properties:</a:t>
            </a:r>
          </a:p>
          <a:p>
            <a:pPr marL="688975" indent="-225425" algn="just">
              <a:buFont typeface="Wingdings" pitchFamily="2" charset="2"/>
              <a:buChar char="ü"/>
            </a:pPr>
            <a:r>
              <a:rPr lang="en-US" sz="2500" dirty="0" smtClean="0">
                <a:latin typeface="Times New Roman" pitchFamily="18" charset="0"/>
                <a:cs typeface="Times New Roman" pitchFamily="18" charset="0"/>
              </a:rPr>
              <a:t>They have Processing units, Storage units, Visual display, Audio O/P units, Keyboard</a:t>
            </a:r>
          </a:p>
          <a:p>
            <a:pPr marL="688975" indent="-225425" algn="just">
              <a:buFont typeface="Wingdings" pitchFamily="2" charset="2"/>
              <a:buChar char="ü"/>
            </a:pPr>
            <a:r>
              <a:rPr lang="en-US" sz="2500" dirty="0" smtClean="0">
                <a:latin typeface="Times New Roman" pitchFamily="18" charset="0"/>
                <a:cs typeface="Times New Roman" pitchFamily="18" charset="0"/>
              </a:rPr>
              <a:t>Point(s) specific to Personal Computers:</a:t>
            </a:r>
          </a:p>
          <a:p>
            <a:pPr marL="688975" indent="-225425" algn="just">
              <a:buFont typeface="Wingdings" pitchFamily="2" charset="2"/>
              <a:buChar char="ü"/>
            </a:pPr>
            <a:r>
              <a:rPr lang="en-US" sz="2500" dirty="0" smtClean="0">
                <a:latin typeface="Times New Roman" pitchFamily="18" charset="0"/>
                <a:cs typeface="Times New Roman" pitchFamily="18" charset="0"/>
              </a:rPr>
              <a:t>Most Common form of desktop computers</a:t>
            </a:r>
          </a:p>
          <a:p>
            <a:pPr marL="688975" indent="-225425" algn="just">
              <a:buFont typeface="Wingdings" pitchFamily="2" charset="2"/>
              <a:buChar char="ü"/>
            </a:pPr>
            <a:r>
              <a:rPr lang="en-US" sz="2500" dirty="0" smtClean="0">
                <a:latin typeface="Times New Roman" pitchFamily="18" charset="0"/>
                <a:cs typeface="Times New Roman" pitchFamily="18" charset="0"/>
              </a:rPr>
              <a:t>Uses: Homes, Schools, Business offices</a:t>
            </a:r>
          </a:p>
          <a:p>
            <a:pPr marL="688975" indent="-225425" algn="just">
              <a:buFont typeface="Wingdings" pitchFamily="2" charset="2"/>
              <a:buChar char="ü"/>
            </a:pPr>
            <a:r>
              <a:rPr lang="en-US" sz="2500" dirty="0" smtClean="0">
                <a:latin typeface="Times New Roman" pitchFamily="18" charset="0"/>
                <a:cs typeface="Times New Roman" pitchFamily="18" charset="0"/>
              </a:rPr>
              <a:t>Portable notebook computers are compact flavor of PCs i.e., all the components are packaged into an unit</a:t>
            </a:r>
          </a:p>
          <a:p>
            <a:pPr marL="688975" indent="-225425" algn="just">
              <a:buFont typeface="Wingdings" pitchFamily="2" charset="2"/>
              <a:buChar char="ü"/>
            </a:pPr>
            <a:r>
              <a:rPr lang="en-US" sz="2500" dirty="0" smtClean="0">
                <a:latin typeface="Times New Roman" pitchFamily="18" charset="0"/>
                <a:cs typeface="Times New Roman" pitchFamily="18" charset="0"/>
              </a:rPr>
              <a:t>Point(s) specific to Work Stations:</a:t>
            </a:r>
          </a:p>
          <a:p>
            <a:pPr marL="688975" indent="-225425" algn="just">
              <a:buFont typeface="Wingdings" pitchFamily="2" charset="2"/>
              <a:buChar char="ü"/>
            </a:pPr>
            <a:r>
              <a:rPr lang="en-US" sz="2500" dirty="0" smtClean="0">
                <a:latin typeface="Times New Roman" pitchFamily="18" charset="0"/>
                <a:cs typeface="Times New Roman" pitchFamily="18" charset="0"/>
              </a:rPr>
              <a:t>This has high resolution graphics I/O capabilities</a:t>
            </a:r>
          </a:p>
          <a:p>
            <a:pPr marL="688975" indent="-225425" algn="just">
              <a:buFont typeface="Wingdings" pitchFamily="2" charset="2"/>
              <a:buChar char="ü"/>
            </a:pPr>
            <a:r>
              <a:rPr lang="en-US" sz="2500" dirty="0" smtClean="0">
                <a:latin typeface="Times New Roman" pitchFamily="18" charset="0"/>
                <a:cs typeface="Times New Roman" pitchFamily="18" charset="0"/>
              </a:rPr>
              <a:t>Computational Power(Work Stations)&gt;Computational Power( PCs)</a:t>
            </a:r>
          </a:p>
          <a:p>
            <a:pPr marL="688975" indent="-225425" algn="just">
              <a:buFont typeface="Wingdings" pitchFamily="2" charset="2"/>
              <a:buChar char="ü"/>
            </a:pPr>
            <a:r>
              <a:rPr lang="en-US" sz="2500" dirty="0" smtClean="0">
                <a:latin typeface="Times New Roman" pitchFamily="18" charset="0"/>
                <a:cs typeface="Times New Roman" pitchFamily="18" charset="0"/>
              </a:rPr>
              <a:t>Uses: Engineering applications</a:t>
            </a: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675626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a:bodyPr>
          <a:lstStyle/>
          <a:p>
            <a:pPr marL="619125" indent="-222250" algn="just">
              <a:buFont typeface="Wingdings" pitchFamily="2" charset="2"/>
              <a:buChar char="ü"/>
            </a:pPr>
            <a:r>
              <a:rPr lang="en-US" sz="2500" dirty="0">
                <a:latin typeface="Times New Roman" pitchFamily="18" charset="0"/>
                <a:cs typeface="Times New Roman" pitchFamily="18" charset="0"/>
              </a:rPr>
              <a:t>Addition and Subtraction of Signed numbers</a:t>
            </a:r>
          </a:p>
          <a:p>
            <a:pPr marL="619125" indent="-222250" algn="just">
              <a:buFont typeface="Wingdings" pitchFamily="2" charset="2"/>
              <a:buChar char="ü"/>
            </a:pPr>
            <a:r>
              <a:rPr lang="en-US" sz="2500" dirty="0" smtClean="0">
                <a:latin typeface="Times New Roman" pitchFamily="18" charset="0"/>
                <a:cs typeface="Times New Roman" pitchFamily="18" charset="0"/>
              </a:rPr>
              <a:t>When the 2 </a:t>
            </a:r>
            <a:r>
              <a:rPr lang="en-US" sz="2500" dirty="0" err="1" smtClean="0">
                <a:latin typeface="Times New Roman" pitchFamily="18" charset="0"/>
                <a:cs typeface="Times New Roman" pitchFamily="18" charset="0"/>
              </a:rPr>
              <a:t>nos</a:t>
            </a:r>
            <a:r>
              <a:rPr lang="en-US" sz="2500" dirty="0" smtClean="0">
                <a:latin typeface="Times New Roman" pitchFamily="18" charset="0"/>
                <a:cs typeface="Times New Roman" pitchFamily="18" charset="0"/>
              </a:rPr>
              <a:t> that are to be added are in the range of system and if after addition the result is in the range of the system then no overflow has occurred. </a:t>
            </a:r>
            <a:r>
              <a:rPr lang="en-US" sz="2500" b="1" u="sng" dirty="0" smtClean="0">
                <a:latin typeface="Times New Roman" pitchFamily="18" charset="0"/>
                <a:cs typeface="Times New Roman" pitchFamily="18" charset="0"/>
              </a:rPr>
              <a:t>Carry generated if any in this case</a:t>
            </a:r>
            <a:r>
              <a:rPr lang="en-US" sz="2500" dirty="0" smtClean="0">
                <a:latin typeface="Times New Roman" pitchFamily="18" charset="0"/>
                <a:cs typeface="Times New Roman" pitchFamily="18" charset="0"/>
              </a:rPr>
              <a:t> will not be considered overflow (+7+(-3))</a:t>
            </a:r>
          </a:p>
          <a:p>
            <a:pPr marL="619125" indent="-222250" algn="just">
              <a:buFont typeface="Wingdings" pitchFamily="2" charset="2"/>
              <a:buChar char="ü"/>
            </a:pPr>
            <a:r>
              <a:rPr lang="en-US" sz="2500" dirty="0">
                <a:latin typeface="Times New Roman" pitchFamily="18" charset="0"/>
                <a:cs typeface="Times New Roman" pitchFamily="18" charset="0"/>
              </a:rPr>
              <a:t>When the 2 </a:t>
            </a:r>
            <a:r>
              <a:rPr lang="en-US" sz="2500" dirty="0" err="1">
                <a:latin typeface="Times New Roman" pitchFamily="18" charset="0"/>
                <a:cs typeface="Times New Roman" pitchFamily="18" charset="0"/>
              </a:rPr>
              <a:t>nos</a:t>
            </a:r>
            <a:r>
              <a:rPr lang="en-US" sz="2500" dirty="0">
                <a:latin typeface="Times New Roman" pitchFamily="18" charset="0"/>
                <a:cs typeface="Times New Roman" pitchFamily="18" charset="0"/>
              </a:rPr>
              <a:t> that are to be added are in the range of system and if after addition the result </a:t>
            </a:r>
            <a:r>
              <a:rPr lang="en-US" sz="2500" dirty="0" smtClean="0">
                <a:latin typeface="Times New Roman" pitchFamily="18" charset="0"/>
                <a:cs typeface="Times New Roman" pitchFamily="18" charset="0"/>
              </a:rPr>
              <a:t>is not in </a:t>
            </a:r>
            <a:r>
              <a:rPr lang="en-US" sz="2500" dirty="0">
                <a:latin typeface="Times New Roman" pitchFamily="18" charset="0"/>
                <a:cs typeface="Times New Roman" pitchFamily="18" charset="0"/>
              </a:rPr>
              <a:t>the range of the system then </a:t>
            </a:r>
            <a:r>
              <a:rPr lang="en-US" sz="2500" dirty="0" smtClean="0">
                <a:latin typeface="Times New Roman" pitchFamily="18" charset="0"/>
                <a:cs typeface="Times New Roman" pitchFamily="18" charset="0"/>
              </a:rPr>
              <a:t>overflow </a:t>
            </a:r>
            <a:r>
              <a:rPr lang="en-US" sz="2500" dirty="0">
                <a:latin typeface="Times New Roman" pitchFamily="18" charset="0"/>
                <a:cs typeface="Times New Roman" pitchFamily="18" charset="0"/>
              </a:rPr>
              <a:t>has occurred. </a:t>
            </a:r>
            <a:r>
              <a:rPr lang="en-US" sz="2500" b="1" u="sng" dirty="0">
                <a:latin typeface="Times New Roman" pitchFamily="18" charset="0"/>
                <a:cs typeface="Times New Roman" pitchFamily="18" charset="0"/>
              </a:rPr>
              <a:t>Carry generated </a:t>
            </a:r>
            <a:r>
              <a:rPr lang="en-US" sz="2500" b="1" u="sng" dirty="0" smtClean="0">
                <a:latin typeface="Times New Roman" pitchFamily="18" charset="0"/>
                <a:cs typeface="Times New Roman" pitchFamily="18" charset="0"/>
              </a:rPr>
              <a:t>in </a:t>
            </a:r>
            <a:r>
              <a:rPr lang="en-US" sz="2500" b="1" u="sng" dirty="0">
                <a:latin typeface="Times New Roman" pitchFamily="18" charset="0"/>
                <a:cs typeface="Times New Roman" pitchFamily="18" charset="0"/>
              </a:rPr>
              <a:t>this case</a:t>
            </a:r>
            <a:r>
              <a:rPr lang="en-US" sz="2500" dirty="0">
                <a:latin typeface="Times New Roman" pitchFamily="18" charset="0"/>
                <a:cs typeface="Times New Roman" pitchFamily="18" charset="0"/>
              </a:rPr>
              <a:t> will </a:t>
            </a:r>
            <a:r>
              <a:rPr lang="en-US" sz="2500" dirty="0" smtClean="0">
                <a:latin typeface="Times New Roman" pitchFamily="18" charset="0"/>
                <a:cs typeface="Times New Roman" pitchFamily="18" charset="0"/>
              </a:rPr>
              <a:t>be </a:t>
            </a:r>
            <a:r>
              <a:rPr lang="en-US" sz="2500" dirty="0">
                <a:latin typeface="Times New Roman" pitchFamily="18" charset="0"/>
                <a:cs typeface="Times New Roman" pitchFamily="18" charset="0"/>
              </a:rPr>
              <a:t>considered </a:t>
            </a:r>
            <a:r>
              <a:rPr lang="en-US" sz="2500" dirty="0" smtClean="0">
                <a:latin typeface="Times New Roman" pitchFamily="18" charset="0"/>
                <a:cs typeface="Times New Roman" pitchFamily="18" charset="0"/>
              </a:rPr>
              <a:t>overflow </a:t>
            </a:r>
            <a:r>
              <a:rPr lang="en-US" sz="2500" dirty="0">
                <a:latin typeface="Times New Roman" pitchFamily="18" charset="0"/>
                <a:cs typeface="Times New Roman" pitchFamily="18" charset="0"/>
              </a:rPr>
              <a:t>-7+(-2)= -</a:t>
            </a:r>
            <a:r>
              <a:rPr lang="en-US" sz="2500" dirty="0" smtClean="0">
                <a:latin typeface="Times New Roman" pitchFamily="18" charset="0"/>
                <a:cs typeface="Times New Roman" pitchFamily="18" charset="0"/>
              </a:rPr>
              <a:t>9</a:t>
            </a:r>
          </a:p>
          <a:p>
            <a:pPr marL="619125" indent="-222250" algn="just">
              <a:buFont typeface="Wingdings" pitchFamily="2" charset="2"/>
              <a:buChar char="ü"/>
            </a:pPr>
            <a:r>
              <a:rPr lang="en-US" sz="2500" b="1" dirty="0" smtClean="0">
                <a:latin typeface="Times New Roman" pitchFamily="18" charset="0"/>
                <a:cs typeface="Times New Roman" pitchFamily="18" charset="0"/>
              </a:rPr>
              <a:t>When 2 operands have same sign and the MSB of the result is of opposite sign then overflow is said to have occurred </a:t>
            </a:r>
            <a:r>
              <a:rPr lang="en-US" sz="2500" dirty="0">
                <a:latin typeface="Times New Roman" pitchFamily="18" charset="0"/>
                <a:cs typeface="Times New Roman" pitchFamily="18" charset="0"/>
              </a:rPr>
              <a:t>-7+(-2)= -9</a:t>
            </a:r>
          </a:p>
          <a:p>
            <a:pPr marL="619125" indent="-222250" algn="just">
              <a:buFont typeface="Wingdings" pitchFamily="2" charset="2"/>
              <a:buChar char="ü"/>
            </a:pPr>
            <a:endParaRPr lang="en-US" sz="2500" b="1" dirty="0" smtClean="0">
              <a:latin typeface="Times New Roman" pitchFamily="18" charset="0"/>
              <a:cs typeface="Times New Roman" pitchFamily="18" charset="0"/>
            </a:endParaRPr>
          </a:p>
          <a:p>
            <a:pPr marL="619125" indent="-222250" algn="just">
              <a:buFont typeface="Wingdings" pitchFamily="2" charset="2"/>
              <a:buChar char="ü"/>
            </a:pPr>
            <a:endParaRPr lang="en-US" sz="2500" dirty="0" smtClean="0">
              <a:latin typeface="Times New Roman" pitchFamily="18" charset="0"/>
              <a:cs typeface="Times New Roman" pitchFamily="18" charset="0"/>
            </a:endParaRPr>
          </a:p>
          <a:p>
            <a:pPr marL="619125" indent="-222250" algn="just">
              <a:buFont typeface="Wingdings" pitchFamily="2" charset="2"/>
              <a:buChar char="ü"/>
            </a:pPr>
            <a:endParaRPr lang="en-US" sz="2500" dirty="0" smtClean="0">
              <a:latin typeface="Times New Roman" pitchFamily="18" charset="0"/>
              <a:cs typeface="Times New Roman" pitchFamily="18" charset="0"/>
            </a:endParaRPr>
          </a:p>
          <a:p>
            <a:pPr marL="619125" indent="-222250" algn="just">
              <a:buFont typeface="Wingdings" pitchFamily="2" charset="2"/>
              <a:buChar char="ü"/>
            </a:pPr>
            <a:endParaRPr lang="en-US" sz="2500" dirty="0" smtClean="0">
              <a:latin typeface="Times New Roman" pitchFamily="18" charset="0"/>
              <a:cs typeface="Times New Roman" pitchFamily="18" charset="0"/>
            </a:endParaRPr>
          </a:p>
          <a:p>
            <a:pPr marL="393700" indent="69850" algn="just">
              <a:buFont typeface="Wingdings" pitchFamily="2" charset="2"/>
              <a:buChar char="ü"/>
            </a:pPr>
            <a:endParaRPr lang="en-US" sz="2500" dirty="0" smtClean="0">
              <a:latin typeface="Times New Roman" pitchFamily="18" charset="0"/>
              <a:cs typeface="Times New Roman" pitchFamily="18" charset="0"/>
            </a:endParaRPr>
          </a:p>
          <a:p>
            <a:pPr marL="393700" indent="69850" algn="just">
              <a:buFont typeface="Wingdings" pitchFamily="2" charset="2"/>
              <a:buChar char="ü"/>
            </a:pPr>
            <a:endParaRPr lang="en-US" sz="2500" dirty="0" smtClean="0">
              <a:latin typeface="Times New Roman" pitchFamily="18" charset="0"/>
              <a:cs typeface="Times New Roman" pitchFamily="18" charset="0"/>
            </a:endParaRPr>
          </a:p>
          <a:p>
            <a:pPr marL="393700" indent="69850"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545746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22300" indent="-158750" algn="just">
              <a:buFont typeface="Wingdings" pitchFamily="2" charset="2"/>
              <a:buChar char="ü"/>
            </a:pPr>
            <a:r>
              <a:rPr lang="en-US" sz="2500" dirty="0" smtClean="0">
                <a:latin typeface="Times New Roman" pitchFamily="18" charset="0"/>
                <a:cs typeface="Times New Roman" pitchFamily="18" charset="0"/>
              </a:rPr>
              <a:t> Addition rules:</a:t>
            </a:r>
          </a:p>
          <a:p>
            <a:pPr marL="622300" indent="-158750" algn="just">
              <a:buFont typeface="Wingdings" pitchFamily="2" charset="2"/>
              <a:buChar char="ü"/>
            </a:pP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Add</a:t>
            </a:r>
          </a:p>
          <a:p>
            <a:pPr marL="688975" indent="-225425" algn="just">
              <a:buFont typeface="Wingdings" pitchFamily="2" charset="2"/>
              <a:buChar char="ü"/>
            </a:pPr>
            <a:r>
              <a:rPr lang="en-US" sz="2500" dirty="0" smtClean="0">
                <a:latin typeface="Times New Roman" pitchFamily="18" charset="0"/>
                <a:cs typeface="Times New Roman" pitchFamily="18" charset="0"/>
              </a:rPr>
              <a:t>If the result is in the range, any carry generated is ignored  </a:t>
            </a:r>
          </a:p>
          <a:p>
            <a:pPr marL="688975" indent="-225425" algn="just">
              <a:buFont typeface="Wingdings" pitchFamily="2" charset="2"/>
              <a:buChar char="ü"/>
            </a:pPr>
            <a:r>
              <a:rPr lang="en-US" sz="2500" dirty="0" smtClean="0">
                <a:latin typeface="Times New Roman" pitchFamily="18" charset="0"/>
                <a:cs typeface="Times New Roman" pitchFamily="18" charset="0"/>
              </a:rPr>
              <a:t>If the result is out of the range, carry generated in that case is considered overflow</a:t>
            </a:r>
          </a:p>
          <a:p>
            <a:pPr marL="688975" indent="-225425" algn="just">
              <a:buFont typeface="Wingdings" pitchFamily="2" charset="2"/>
              <a:buChar char="ü"/>
            </a:pPr>
            <a:r>
              <a:rPr lang="en-US" sz="2500" dirty="0" smtClean="0">
                <a:latin typeface="Times New Roman" pitchFamily="18" charset="0"/>
                <a:cs typeface="Times New Roman" pitchFamily="18" charset="0"/>
              </a:rPr>
              <a:t>Subtraction rules:</a:t>
            </a:r>
          </a:p>
          <a:p>
            <a:pPr marL="688975" indent="-225425" algn="just">
              <a:buFont typeface="Wingdings" pitchFamily="2" charset="2"/>
              <a:buChar char="ü"/>
            </a:pPr>
            <a:r>
              <a:rPr lang="en-US" sz="2500" dirty="0" smtClean="0">
                <a:latin typeface="Times New Roman" pitchFamily="18" charset="0"/>
                <a:cs typeface="Times New Roman" pitchFamily="18" charset="0"/>
              </a:rPr>
              <a:t>X-Y</a:t>
            </a:r>
          </a:p>
          <a:p>
            <a:pPr marL="688975" indent="-225425" algn="just">
              <a:buFont typeface="Wingdings" pitchFamily="2" charset="2"/>
              <a:buChar char="ü"/>
            </a:pPr>
            <a:r>
              <a:rPr lang="en-US" sz="2500" dirty="0" smtClean="0">
                <a:latin typeface="Times New Roman" pitchFamily="18" charset="0"/>
                <a:cs typeface="Times New Roman" pitchFamily="18" charset="0"/>
              </a:rPr>
              <a:t>Find 2’s complement for Y and add it to X</a:t>
            </a:r>
          </a:p>
          <a:p>
            <a:pPr marL="688975" indent="-225425" algn="just">
              <a:buFont typeface="Wingdings" pitchFamily="2" charset="2"/>
              <a:buChar char="ü"/>
            </a:pPr>
            <a:r>
              <a:rPr lang="en-US" sz="2500" dirty="0" smtClean="0">
                <a:latin typeface="Times New Roman" pitchFamily="18" charset="0"/>
                <a:cs typeface="Times New Roman" pitchFamily="18" charset="0"/>
              </a:rPr>
              <a:t>Addition rules apply here</a:t>
            </a:r>
          </a:p>
          <a:p>
            <a:pPr marL="463550" indent="0" algn="just">
              <a:buNone/>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b="1" i="1"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059306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endParaRPr lang="en-US" sz="2500" b="1" i="1"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7955280" cy="568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516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Sign Extension?</a:t>
            </a:r>
          </a:p>
          <a:p>
            <a:pPr marL="688975" indent="-225425" algn="just">
              <a:buFont typeface="Wingdings" pitchFamily="2" charset="2"/>
              <a:buChar char="ü"/>
            </a:pPr>
            <a:r>
              <a:rPr lang="en-US" sz="2500" dirty="0" smtClean="0">
                <a:latin typeface="Times New Roman" pitchFamily="18" charset="0"/>
                <a:cs typeface="Times New Roman" pitchFamily="18" charset="0"/>
              </a:rPr>
              <a:t>Suppose if I want to store -8 in 16-bit register</a:t>
            </a:r>
          </a:p>
          <a:p>
            <a:pPr marL="688975" indent="-225425" algn="just">
              <a:buFont typeface="Wingdings" pitchFamily="2" charset="2"/>
              <a:buChar char="ü"/>
            </a:pPr>
            <a:r>
              <a:rPr lang="en-US" sz="2500" dirty="0" smtClean="0">
                <a:latin typeface="Times New Roman" pitchFamily="18" charset="0"/>
                <a:cs typeface="Times New Roman" pitchFamily="18" charset="0"/>
              </a:rPr>
              <a:t>The sign bit is extended to the rest of the bit positions for the value to be retained</a:t>
            </a:r>
          </a:p>
          <a:p>
            <a:pPr marL="688975" indent="-225425" algn="just">
              <a:buFont typeface="Wingdings" pitchFamily="2" charset="2"/>
              <a:buChar char="ü"/>
            </a:pPr>
            <a:r>
              <a:rPr lang="en-US" sz="2500" dirty="0" smtClean="0">
                <a:latin typeface="Times New Roman" pitchFamily="18" charset="0"/>
                <a:cs typeface="Times New Roman" pitchFamily="18" charset="0"/>
              </a:rPr>
              <a:t>2’s complement is used for signed numbers rep in modern computers</a:t>
            </a: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09807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292100" indent="-292100" algn="just">
              <a:buFont typeface="Wingdings" pitchFamily="2" charset="2"/>
              <a:buChar char="v"/>
            </a:pPr>
            <a:r>
              <a:rPr lang="en-US" sz="2500" b="1" i="1" dirty="0" smtClean="0">
                <a:latin typeface="Times New Roman" pitchFamily="18" charset="0"/>
                <a:cs typeface="Times New Roman" pitchFamily="18" charset="0"/>
              </a:rPr>
              <a:t>Characters:</a:t>
            </a:r>
          </a:p>
          <a:p>
            <a:pPr marL="688975" indent="-225425" algn="just">
              <a:buFont typeface="Wingdings" pitchFamily="2" charset="2"/>
              <a:buChar char="ü"/>
            </a:pPr>
            <a:r>
              <a:rPr lang="en-US" sz="2500" dirty="0" smtClean="0">
                <a:latin typeface="Times New Roman" pitchFamily="18" charset="0"/>
                <a:cs typeface="Times New Roman" pitchFamily="18" charset="0"/>
              </a:rPr>
              <a:t>Computers should handle text also</a:t>
            </a:r>
          </a:p>
          <a:p>
            <a:pPr marL="688975" indent="-225425" algn="just">
              <a:buFont typeface="Wingdings" pitchFamily="2" charset="2"/>
              <a:buChar char="ü"/>
            </a:pPr>
            <a:r>
              <a:rPr lang="en-US" sz="2500" dirty="0" smtClean="0">
                <a:latin typeface="Times New Roman" pitchFamily="18" charset="0"/>
                <a:cs typeface="Times New Roman" pitchFamily="18" charset="0"/>
              </a:rPr>
              <a:t>Representing characters, digits as characters, punctuations is impt</a:t>
            </a:r>
          </a:p>
          <a:p>
            <a:pPr marL="688975" indent="-225425" algn="just">
              <a:buFont typeface="Wingdings" pitchFamily="2" charset="2"/>
              <a:buChar char="ü"/>
            </a:pPr>
            <a:r>
              <a:rPr lang="en-US" sz="2500" dirty="0" smtClean="0">
                <a:latin typeface="Times New Roman" pitchFamily="18" charset="0"/>
                <a:cs typeface="Times New Roman" pitchFamily="18" charset="0"/>
              </a:rPr>
              <a:t>ASCII character set</a:t>
            </a:r>
          </a:p>
          <a:p>
            <a:pPr marL="688975"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792630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9144000" cy="6124754"/>
          </a:xfrm>
          <a:prstGeom prst="rect">
            <a:avLst/>
          </a:prstGeom>
          <a:noFill/>
        </p:spPr>
        <p:txBody>
          <a:bodyPr wrap="square" rtlCol="0">
            <a:spAutoFit/>
          </a:bodyPr>
          <a:lstStyle/>
          <a:p>
            <a:r>
              <a:rPr lang="en-US" sz="3200" b="1" dirty="0"/>
              <a:t>Performance</a:t>
            </a:r>
          </a:p>
          <a:p>
            <a:r>
              <a:rPr lang="en-US" sz="2400" dirty="0"/>
              <a:t>The most </a:t>
            </a:r>
            <a:r>
              <a:rPr lang="en-US" sz="2400" dirty="0" smtClean="0"/>
              <a:t>imp </a:t>
            </a:r>
            <a:r>
              <a:rPr lang="en-US" sz="2400" dirty="0"/>
              <a:t>measure of the </a:t>
            </a:r>
            <a:r>
              <a:rPr lang="en-US" sz="2400" dirty="0" smtClean="0"/>
              <a:t>performance </a:t>
            </a:r>
            <a:r>
              <a:rPr lang="en-US" sz="2400" dirty="0"/>
              <a:t>of a </a:t>
            </a:r>
            <a:r>
              <a:rPr lang="en-US" sz="2400" dirty="0" smtClean="0"/>
              <a:t>comp is how </a:t>
            </a:r>
            <a:r>
              <a:rPr lang="en-US" sz="2400" dirty="0"/>
              <a:t>quickly it can </a:t>
            </a:r>
            <a:r>
              <a:rPr lang="en-US" sz="2400" dirty="0" smtClean="0"/>
              <a:t>execute </a:t>
            </a:r>
            <a:r>
              <a:rPr lang="en-US" sz="2400" dirty="0" err="1" smtClean="0"/>
              <a:t>prgms</a:t>
            </a:r>
            <a:r>
              <a:rPr lang="en-US" sz="2400" dirty="0"/>
              <a:t>. </a:t>
            </a:r>
            <a:endParaRPr lang="en-US" sz="2400" dirty="0" smtClean="0"/>
          </a:p>
          <a:p>
            <a:r>
              <a:rPr lang="en-US" sz="2400" dirty="0" smtClean="0"/>
              <a:t>The </a:t>
            </a:r>
            <a:r>
              <a:rPr lang="en-US" sz="2400" dirty="0"/>
              <a:t>speed with which a </a:t>
            </a:r>
            <a:r>
              <a:rPr lang="en-US" sz="2400" dirty="0" smtClean="0"/>
              <a:t>comp </a:t>
            </a:r>
            <a:r>
              <a:rPr lang="en-US" sz="2400" dirty="0"/>
              <a:t>executes </a:t>
            </a:r>
            <a:r>
              <a:rPr lang="en-US" sz="2400" dirty="0" err="1" smtClean="0"/>
              <a:t>pgms</a:t>
            </a:r>
            <a:r>
              <a:rPr lang="en-US" sz="2400" dirty="0" smtClean="0"/>
              <a:t> </a:t>
            </a:r>
            <a:r>
              <a:rPr lang="en-US" sz="2400" dirty="0"/>
              <a:t>is affected by the </a:t>
            </a:r>
            <a:r>
              <a:rPr lang="en-US" sz="2400" dirty="0" smtClean="0"/>
              <a:t>design of </a:t>
            </a:r>
            <a:r>
              <a:rPr lang="en-US" sz="2400" dirty="0"/>
              <a:t>its </a:t>
            </a:r>
            <a:r>
              <a:rPr lang="en-US" sz="2400" dirty="0" err="1" smtClean="0"/>
              <a:t>instr</a:t>
            </a:r>
            <a:r>
              <a:rPr lang="en-US" sz="2400" dirty="0" smtClean="0"/>
              <a:t> </a:t>
            </a:r>
            <a:r>
              <a:rPr lang="en-US" sz="2400" dirty="0"/>
              <a:t>set, its </a:t>
            </a:r>
            <a:r>
              <a:rPr lang="en-US" sz="2400" dirty="0" smtClean="0"/>
              <a:t>H/W and S/W </a:t>
            </a:r>
            <a:r>
              <a:rPr lang="en-US" sz="2400" dirty="0"/>
              <a:t>including </a:t>
            </a:r>
            <a:r>
              <a:rPr lang="en-US" sz="2400" dirty="0" smtClean="0"/>
              <a:t>OS, </a:t>
            </a:r>
            <a:r>
              <a:rPr lang="en-US" sz="2400" dirty="0"/>
              <a:t>and </a:t>
            </a:r>
            <a:r>
              <a:rPr lang="en-US" sz="2400" dirty="0" smtClean="0"/>
              <a:t>the technology </a:t>
            </a:r>
            <a:r>
              <a:rPr lang="en-US" sz="2400" dirty="0"/>
              <a:t>in which the </a:t>
            </a:r>
            <a:r>
              <a:rPr lang="en-US" sz="2400" dirty="0" smtClean="0"/>
              <a:t>H/W is </a:t>
            </a:r>
            <a:r>
              <a:rPr lang="en-US" sz="2400" dirty="0"/>
              <a:t>implemented. </a:t>
            </a:r>
            <a:endParaRPr lang="en-US" sz="2400" dirty="0" smtClean="0"/>
          </a:p>
          <a:p>
            <a:pPr marL="514350" indent="-514350">
              <a:buAutoNum type="romanLcParenR"/>
            </a:pPr>
            <a:r>
              <a:rPr lang="en-US" sz="2400" b="1" dirty="0" smtClean="0"/>
              <a:t>Technology</a:t>
            </a:r>
            <a:endParaRPr lang="en-US" sz="2400" b="1" dirty="0" smtClean="0"/>
          </a:p>
          <a:p>
            <a:pPr marL="514350" indent="-514350">
              <a:buAutoNum type="romanLcParenR"/>
            </a:pPr>
            <a:r>
              <a:rPr lang="en-US" sz="2400" b="1" dirty="0" smtClean="0"/>
              <a:t>Parallelism</a:t>
            </a:r>
          </a:p>
          <a:p>
            <a:r>
              <a:rPr lang="en-US" sz="2400" b="1" dirty="0"/>
              <a:t>	</a:t>
            </a:r>
            <a:r>
              <a:rPr lang="en-US" sz="2400" dirty="0"/>
              <a:t>a) Instruction-level </a:t>
            </a:r>
            <a:r>
              <a:rPr lang="en-US" sz="2400" dirty="0" smtClean="0"/>
              <a:t>Parallelism: 		</a:t>
            </a:r>
            <a:r>
              <a:rPr lang="en-US" sz="2400" i="1" dirty="0" smtClean="0"/>
              <a:t>pipelining</a:t>
            </a:r>
            <a:endParaRPr lang="en-US" sz="2400" dirty="0" smtClean="0"/>
          </a:p>
          <a:p>
            <a:r>
              <a:rPr lang="en-US" sz="2400" dirty="0"/>
              <a:t>	</a:t>
            </a:r>
            <a:r>
              <a:rPr lang="en-US" sz="2400" dirty="0" smtClean="0"/>
              <a:t>	overlap </a:t>
            </a:r>
            <a:r>
              <a:rPr lang="en-US" sz="2400" dirty="0"/>
              <a:t>the exec of the steps of successive </a:t>
            </a:r>
            <a:r>
              <a:rPr lang="en-US" sz="2400" dirty="0" err="1" smtClean="0"/>
              <a:t>instrs</a:t>
            </a:r>
            <a:r>
              <a:rPr lang="en-US" sz="2400" dirty="0" smtClean="0"/>
              <a:t>.</a:t>
            </a:r>
          </a:p>
          <a:p>
            <a:r>
              <a:rPr lang="en-US" sz="2400" dirty="0"/>
              <a:t>	</a:t>
            </a:r>
            <a:r>
              <a:rPr lang="en-US" sz="2400" dirty="0" smtClean="0"/>
              <a:t>	Total </a:t>
            </a:r>
            <a:r>
              <a:rPr lang="en-US" sz="2400" dirty="0"/>
              <a:t>exec time will be reduced</a:t>
            </a:r>
            <a:r>
              <a:rPr lang="en-US" sz="2400" dirty="0" smtClean="0"/>
              <a:t>.</a:t>
            </a:r>
          </a:p>
          <a:p>
            <a:r>
              <a:rPr lang="en-US" sz="2400" dirty="0"/>
              <a:t>	b) Multicore </a:t>
            </a:r>
            <a:r>
              <a:rPr lang="en-US" sz="2400" dirty="0" smtClean="0"/>
              <a:t>Processors: </a:t>
            </a:r>
            <a:r>
              <a:rPr lang="en-US" sz="2400" i="1" dirty="0"/>
              <a:t>dual-core</a:t>
            </a:r>
            <a:r>
              <a:rPr lang="en-US" sz="2400" dirty="0"/>
              <a:t>, </a:t>
            </a:r>
            <a:r>
              <a:rPr lang="en-US" sz="2400" i="1" dirty="0"/>
              <a:t>quad-core</a:t>
            </a:r>
            <a:r>
              <a:rPr lang="en-US" sz="2400" dirty="0"/>
              <a:t>, and </a:t>
            </a:r>
            <a:r>
              <a:rPr lang="en-US" sz="2400" i="1" dirty="0" err="1"/>
              <a:t>octo</a:t>
            </a:r>
            <a:r>
              <a:rPr lang="en-US" sz="2400" i="1" dirty="0"/>
              <a:t>-core </a:t>
            </a:r>
            <a:r>
              <a:rPr lang="en-US" sz="2400" dirty="0"/>
              <a:t>processors </a:t>
            </a:r>
          </a:p>
          <a:p>
            <a:pPr>
              <a:defRPr/>
            </a:pPr>
            <a:r>
              <a:rPr lang="en-US" sz="2400" dirty="0"/>
              <a:t>	c) </a:t>
            </a:r>
            <a:r>
              <a:rPr lang="en-US" sz="2400" dirty="0" smtClean="0"/>
              <a:t>Multiprocessors: </a:t>
            </a:r>
            <a:r>
              <a:rPr lang="en-US" sz="2400" i="1" dirty="0"/>
              <a:t>shared-memory multiprocessor </a:t>
            </a:r>
            <a:endParaRPr lang="en-US" sz="2400" i="1" dirty="0" smtClean="0"/>
          </a:p>
          <a:p>
            <a:r>
              <a:rPr lang="en-US" sz="2400" i="1" dirty="0"/>
              <a:t>	</a:t>
            </a:r>
            <a:r>
              <a:rPr lang="en-US" sz="2400" i="1" dirty="0" smtClean="0"/>
              <a:t>		        message passing </a:t>
            </a:r>
            <a:r>
              <a:rPr lang="en-US" sz="2400" i="1" dirty="0" err="1" smtClean="0"/>
              <a:t>multicomputers</a:t>
            </a:r>
            <a:r>
              <a:rPr lang="en-US" sz="2400" i="1" dirty="0" smtClean="0"/>
              <a:t>  </a:t>
            </a:r>
            <a:endParaRPr lang="en-US" sz="2400" b="1" dirty="0"/>
          </a:p>
        </p:txBody>
      </p:sp>
    </p:spTree>
    <p:extLst>
      <p:ext uri="{BB962C8B-B14F-4D97-AF65-F5344CB8AC3E}">
        <p14:creationId xmlns:p14="http://schemas.microsoft.com/office/powerpoint/2010/main" val="106339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wipe(left)">
                                      <p:cBhvr>
                                        <p:cTn id="5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We need a system that can accommodate very large integers and very small fractions and that system should take  care of point because in FP </a:t>
            </a:r>
            <a:r>
              <a:rPr lang="en-US" sz="2500" dirty="0" err="1" smtClean="0">
                <a:latin typeface="Times New Roman" pitchFamily="18" charset="0"/>
                <a:cs typeface="Times New Roman" pitchFamily="18" charset="0"/>
              </a:rPr>
              <a:t>nos</a:t>
            </a:r>
            <a:r>
              <a:rPr lang="en-US" sz="2500" dirty="0" smtClean="0">
                <a:latin typeface="Times New Roman" pitchFamily="18" charset="0"/>
                <a:cs typeface="Times New Roman" pitchFamily="18" charset="0"/>
              </a:rPr>
              <a:t> point is not fixed its variable</a:t>
            </a:r>
          </a:p>
          <a:p>
            <a:pPr marL="806450" indent="-342900" algn="just">
              <a:buFont typeface="Wingdings" pitchFamily="2" charset="2"/>
              <a:buChar char="ü"/>
            </a:pPr>
            <a:r>
              <a:rPr lang="en-US" sz="2500" dirty="0" smtClean="0">
                <a:latin typeface="Times New Roman" pitchFamily="18" charset="0"/>
                <a:cs typeface="Times New Roman" pitchFamily="18" charset="0"/>
              </a:rPr>
              <a:t>Floating point representations</a:t>
            </a:r>
          </a:p>
          <a:p>
            <a:pPr marL="806450" indent="-342900" algn="just">
              <a:buFont typeface="Wingdings" pitchFamily="2" charset="2"/>
              <a:buChar char="ü"/>
            </a:pPr>
            <a:r>
              <a:rPr lang="en-US" sz="2500" dirty="0" smtClean="0">
                <a:latin typeface="Times New Roman" pitchFamily="18" charset="0"/>
                <a:cs typeface="Times New Roman" pitchFamily="18" charset="0"/>
              </a:rPr>
              <a:t>What constitute the representation?</a:t>
            </a:r>
          </a:p>
          <a:p>
            <a:pPr marL="806450" indent="-342900" algn="just">
              <a:buFont typeface="Wingdings" pitchFamily="2" charset="2"/>
              <a:buChar char="ü"/>
            </a:pPr>
            <a:r>
              <a:rPr lang="en-US" sz="2500" dirty="0" smtClean="0">
                <a:latin typeface="Times New Roman" pitchFamily="18" charset="0"/>
                <a:cs typeface="Times New Roman" pitchFamily="18" charset="0"/>
              </a:rPr>
              <a:t>Sign, String of digits (Mantissa) and exponent constitute the representation</a:t>
            </a:r>
          </a:p>
          <a:p>
            <a:pPr marL="806450" indent="-342900" algn="just">
              <a:buFont typeface="Wingdings" pitchFamily="2" charset="2"/>
              <a:buChar char="ü"/>
            </a:pPr>
            <a:r>
              <a:rPr lang="en-US" sz="2500" dirty="0" smtClean="0">
                <a:latin typeface="Times New Roman" pitchFamily="18" charset="0"/>
                <a:cs typeface="Times New Roman" pitchFamily="18" charset="0"/>
              </a:rPr>
              <a:t>Next Slide</a:t>
            </a: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463550" indent="0" algn="just">
              <a:buNone/>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a:latin typeface="Times New Roman" pitchFamily="18" charset="0"/>
              <a:cs typeface="Times New Roman" pitchFamily="18" charset="0"/>
            </a:endParaRPr>
          </a:p>
          <a:p>
            <a:pPr marL="622300" indent="-225425" algn="just">
              <a:buFont typeface="Wingdings" pitchFamily="2" charset="2"/>
              <a:buChar char="ü"/>
            </a:pPr>
            <a:endParaRPr lang="en-US" sz="25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2109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IEEE standard for floating point </a:t>
            </a:r>
            <a:r>
              <a:rPr lang="en-US" sz="2500" dirty="0" err="1" smtClean="0">
                <a:latin typeface="Times New Roman" pitchFamily="18" charset="0"/>
                <a:cs typeface="Times New Roman" pitchFamily="18" charset="0"/>
              </a:rPr>
              <a:t>nos</a:t>
            </a:r>
            <a:r>
              <a:rPr lang="en-US" sz="2500" dirty="0" smtClean="0">
                <a:latin typeface="Times New Roman" pitchFamily="18" charset="0"/>
                <a:cs typeface="Times New Roman" pitchFamily="18" charset="0"/>
              </a:rPr>
              <a:t>:</a:t>
            </a:r>
          </a:p>
          <a:p>
            <a:pPr marL="688975" indent="-225425" algn="just">
              <a:buFont typeface="Wingdings" pitchFamily="2" charset="2"/>
              <a:buChar char="ü"/>
            </a:pPr>
            <a:r>
              <a:rPr lang="en-US" sz="2500" dirty="0" smtClean="0">
                <a:latin typeface="Times New Roman" pitchFamily="18" charset="0"/>
                <a:cs typeface="Times New Roman" pitchFamily="18" charset="0"/>
              </a:rPr>
              <a:t>3 standards/formats</a:t>
            </a:r>
          </a:p>
          <a:p>
            <a:pPr marL="688975" indent="-225425" algn="just">
              <a:buFont typeface="Wingdings" pitchFamily="2" charset="2"/>
              <a:buChar char="ü"/>
            </a:pPr>
            <a:r>
              <a:rPr lang="en-US" sz="2500" dirty="0" smtClean="0">
                <a:latin typeface="Times New Roman" pitchFamily="18" charset="0"/>
                <a:cs typeface="Times New Roman" pitchFamily="18" charset="0"/>
              </a:rPr>
              <a:t>Single precision---32 bit format</a:t>
            </a:r>
          </a:p>
          <a:p>
            <a:pPr marL="688975" indent="-225425" algn="just">
              <a:buFont typeface="Wingdings" pitchFamily="2" charset="2"/>
              <a:buChar char="ü"/>
            </a:pPr>
            <a:r>
              <a:rPr lang="en-US" sz="2500" dirty="0" smtClean="0">
                <a:latin typeface="Times New Roman" pitchFamily="18" charset="0"/>
                <a:cs typeface="Times New Roman" pitchFamily="18" charset="0"/>
              </a:rPr>
              <a:t>Double precision--- 64 bit format</a:t>
            </a:r>
          </a:p>
          <a:p>
            <a:pPr marL="688975" indent="-225425" algn="just">
              <a:buFont typeface="Wingdings" pitchFamily="2" charset="2"/>
              <a:buChar char="ü"/>
            </a:pPr>
            <a:r>
              <a:rPr lang="en-US" sz="2500" dirty="0" smtClean="0">
                <a:latin typeface="Times New Roman" pitchFamily="18" charset="0"/>
                <a:cs typeface="Times New Roman" pitchFamily="18" charset="0"/>
              </a:rPr>
              <a:t>Single Precision:</a:t>
            </a:r>
          </a:p>
          <a:p>
            <a:pPr marL="688975" indent="-225425" algn="just">
              <a:buFont typeface="Wingdings" pitchFamily="2" charset="2"/>
              <a:buChar char="ü"/>
            </a:pPr>
            <a:r>
              <a:rPr lang="en-US" sz="2500" dirty="0">
                <a:latin typeface="Times New Roman" pitchFamily="18" charset="0"/>
                <a:cs typeface="Times New Roman" pitchFamily="18" charset="0"/>
              </a:rPr>
              <a:t>In single precision format, 1 bit for sign, 8 bits for exponent, 23 bits for mantissa</a:t>
            </a:r>
          </a:p>
          <a:p>
            <a:pPr marL="688975"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219913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 </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1772799"/>
            <a:ext cx="6675120" cy="231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2985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88032"/>
          </a:xfrm>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Biased Exponent/ Exponent in Excess 127 representation</a:t>
            </a:r>
          </a:p>
          <a:p>
            <a:pPr marL="806450" indent="-342900" algn="just">
              <a:buFont typeface="Wingdings" pitchFamily="2" charset="2"/>
              <a:buChar char="ü"/>
            </a:pPr>
            <a:r>
              <a:rPr lang="en-US" sz="2500" dirty="0" smtClean="0">
                <a:latin typeface="Times New Roman" pitchFamily="18" charset="0"/>
                <a:cs typeface="Times New Roman" pitchFamily="18" charset="0"/>
              </a:rPr>
              <a:t>?</a:t>
            </a:r>
          </a:p>
          <a:p>
            <a:pPr marL="806450" indent="-342900" algn="just">
              <a:buFont typeface="Wingdings" pitchFamily="2" charset="2"/>
              <a:buChar char="ü"/>
            </a:pPr>
            <a:r>
              <a:rPr lang="en-US" sz="2500" dirty="0" smtClean="0">
                <a:latin typeface="Times New Roman" pitchFamily="18" charset="0"/>
                <a:cs typeface="Times New Roman" pitchFamily="18" charset="0"/>
              </a:rPr>
              <a:t>To store the signed exponent as an unsigned integer</a:t>
            </a:r>
          </a:p>
          <a:p>
            <a:pPr marL="806450" indent="-342900" algn="just">
              <a:buFont typeface="Wingdings" pitchFamily="2" charset="2"/>
              <a:buChar char="ü"/>
            </a:pPr>
            <a:r>
              <a:rPr lang="en-US" sz="2500" dirty="0" smtClean="0">
                <a:latin typeface="Times New Roman" pitchFamily="18" charset="0"/>
                <a:cs typeface="Times New Roman" pitchFamily="18" charset="0"/>
              </a:rPr>
              <a:t>If the original exponent is -100</a:t>
            </a:r>
          </a:p>
          <a:p>
            <a:pPr marL="806450" indent="-342900" algn="just">
              <a:buFont typeface="Wingdings" pitchFamily="2" charset="2"/>
              <a:buChar char="ü"/>
            </a:pPr>
            <a:r>
              <a:rPr lang="en-US" sz="2500" dirty="0" smtClean="0">
                <a:latin typeface="Times New Roman" pitchFamily="18" charset="0"/>
                <a:cs typeface="Times New Roman" pitchFamily="18" charset="0"/>
              </a:rPr>
              <a:t>Then it will be biased to 27</a:t>
            </a:r>
          </a:p>
          <a:p>
            <a:pPr marL="806450" indent="-342900" algn="just">
              <a:buFont typeface="Wingdings" pitchFamily="2" charset="2"/>
              <a:buChar char="ü"/>
            </a:pPr>
            <a:r>
              <a:rPr lang="en-US" sz="2500" dirty="0" smtClean="0">
                <a:latin typeface="Times New Roman" pitchFamily="18" charset="0"/>
                <a:cs typeface="Times New Roman" pitchFamily="18" charset="0"/>
              </a:rPr>
              <a:t>Which value is represented by the single precision format 0|00101000|001010 (Normalized version) </a:t>
            </a:r>
          </a:p>
          <a:p>
            <a:pPr marL="806450" indent="-342900" algn="just">
              <a:buFont typeface="Wingdings" pitchFamily="2" charset="2"/>
              <a:buChar char="ü"/>
            </a:pPr>
            <a:r>
              <a:rPr lang="en-US" sz="2500" dirty="0" smtClean="0">
                <a:latin typeface="Times New Roman" pitchFamily="18" charset="0"/>
                <a:cs typeface="Times New Roman" pitchFamily="18" charset="0"/>
              </a:rPr>
              <a:t>?</a:t>
            </a:r>
          </a:p>
          <a:p>
            <a:pPr marL="806450" indent="-342900" algn="just">
              <a:buFont typeface="Wingdings" pitchFamily="2" charset="2"/>
              <a:buChar char="ü"/>
            </a:pPr>
            <a:r>
              <a:rPr lang="en-US" sz="2500" dirty="0" smtClean="0">
                <a:latin typeface="Times New Roman" pitchFamily="18" charset="0"/>
                <a:cs typeface="Times New Roman" pitchFamily="18" charset="0"/>
              </a:rPr>
              <a:t>Represent -23.75 in single precision format</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535783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5325"/>
            <a:ext cx="8229600" cy="4525963"/>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688975" indent="-225425" algn="just">
              <a:buFont typeface="Wingdings" pitchFamily="2" charset="2"/>
              <a:buChar char="ü"/>
            </a:pPr>
            <a:r>
              <a:rPr lang="en-US" sz="2500" b="1" dirty="0" smtClean="0">
                <a:latin typeface="Times New Roman" pitchFamily="18" charset="0"/>
                <a:cs typeface="Times New Roman" pitchFamily="18" charset="0"/>
              </a:rPr>
              <a:t>Large Systems:</a:t>
            </a:r>
          </a:p>
          <a:p>
            <a:pPr marL="688975" indent="-225425" algn="just">
              <a:buFont typeface="Wingdings" pitchFamily="2" charset="2"/>
              <a:buChar char="ü"/>
            </a:pPr>
            <a:r>
              <a:rPr lang="en-US" sz="2500" dirty="0" smtClean="0">
                <a:latin typeface="Times New Roman" pitchFamily="18" charset="0"/>
                <a:cs typeface="Times New Roman" pitchFamily="18" charset="0"/>
              </a:rPr>
              <a:t>General Properties:</a:t>
            </a:r>
          </a:p>
          <a:p>
            <a:pPr marL="688975" indent="-225425" algn="just">
              <a:buFont typeface="Wingdings" pitchFamily="2" charset="2"/>
              <a:buChar char="ü"/>
            </a:pPr>
            <a:r>
              <a:rPr lang="en-US" sz="2500" dirty="0" smtClean="0">
                <a:latin typeface="Times New Roman" pitchFamily="18" charset="0"/>
                <a:cs typeface="Times New Roman" pitchFamily="18" charset="0"/>
              </a:rPr>
              <a:t>Large and very powerful than Desktop Computers</a:t>
            </a:r>
          </a:p>
          <a:p>
            <a:pPr marL="688975" indent="-225425" algn="just">
              <a:buFont typeface="Wingdings" pitchFamily="2" charset="2"/>
              <a:buChar char="ü"/>
            </a:pPr>
            <a:r>
              <a:rPr lang="en-US" sz="2500" dirty="0" smtClean="0">
                <a:latin typeface="Times New Roman" pitchFamily="18" charset="0"/>
                <a:cs typeface="Times New Roman" pitchFamily="18" charset="0"/>
              </a:rPr>
              <a:t>Multiple Processors, Technology like Parallel programming</a:t>
            </a:r>
          </a:p>
          <a:p>
            <a:pPr marL="688975" indent="-225425" algn="just">
              <a:buFont typeface="Wingdings" pitchFamily="2" charset="2"/>
              <a:buChar char="ü"/>
            </a:pPr>
            <a:r>
              <a:rPr lang="en-US" sz="2500" dirty="0" smtClean="0">
                <a:latin typeface="Times New Roman" pitchFamily="18" charset="0"/>
                <a:cs typeface="Times New Roman" pitchFamily="18" charset="0"/>
              </a:rPr>
              <a:t>Enterprise Systems, Servers at the lower end of the range, Super Computers at the higher end</a:t>
            </a:r>
          </a:p>
          <a:p>
            <a:pPr marL="688975" indent="-225425" algn="just">
              <a:buFont typeface="Wingdings" pitchFamily="2" charset="2"/>
              <a:buChar char="ü"/>
            </a:pPr>
            <a:r>
              <a:rPr lang="en-US" sz="2500" dirty="0" smtClean="0">
                <a:latin typeface="Times New Roman" pitchFamily="18" charset="0"/>
                <a:cs typeface="Times New Roman" pitchFamily="18" charset="0"/>
              </a:rPr>
              <a:t>Point(s) specific to Enterprise Systems</a:t>
            </a:r>
          </a:p>
          <a:p>
            <a:pPr marL="688975" indent="-225425" algn="just">
              <a:buFont typeface="Wingdings" pitchFamily="2" charset="2"/>
              <a:buChar char="ü"/>
            </a:pPr>
            <a:r>
              <a:rPr lang="en-US" sz="2500" dirty="0" smtClean="0">
                <a:latin typeface="Times New Roman" pitchFamily="18" charset="0"/>
                <a:cs typeface="Times New Roman" pitchFamily="18" charset="0"/>
              </a:rPr>
              <a:t>Enterprise Systems/Mainframes</a:t>
            </a:r>
          </a:p>
          <a:p>
            <a:pPr marL="688975" indent="-225425" algn="just">
              <a:buFont typeface="Wingdings" pitchFamily="2" charset="2"/>
              <a:buChar char="ü"/>
            </a:pPr>
            <a:r>
              <a:rPr lang="en-US" sz="2500" dirty="0" smtClean="0">
                <a:latin typeface="Times New Roman" pitchFamily="18" charset="0"/>
                <a:cs typeface="Times New Roman" pitchFamily="18" charset="0"/>
              </a:rPr>
              <a:t>Used in business data processing in medium to large corporations</a:t>
            </a:r>
          </a:p>
          <a:p>
            <a:pPr marL="688975" indent="-225425" algn="just">
              <a:buFont typeface="Wingdings" pitchFamily="2" charset="2"/>
              <a:buChar char="ü"/>
            </a:pPr>
            <a:r>
              <a:rPr lang="en-US" sz="2500" dirty="0" smtClean="0">
                <a:latin typeface="Times New Roman" pitchFamily="18" charset="0"/>
                <a:cs typeface="Times New Roman" pitchFamily="18" charset="0"/>
              </a:rPr>
              <a:t>Computing power and storage capacity is much more than workstations</a:t>
            </a:r>
          </a:p>
          <a:p>
            <a:pPr>
              <a:buFont typeface="Wingdings" pitchFamily="2" charset="2"/>
              <a:buChar char="ü"/>
            </a:pPr>
            <a:endParaRPr lang="en-US" sz="2500" dirty="0">
              <a:latin typeface="Times New Roman" pitchFamily="18" charset="0"/>
              <a:cs typeface="Times New Roman" pitchFamily="18" charset="0"/>
            </a:endParaRPr>
          </a:p>
          <a:p>
            <a:pPr>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250262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Special Cases:</a:t>
            </a:r>
          </a:p>
          <a:p>
            <a:pPr marL="806450" indent="-342900" algn="just">
              <a:buFont typeface="Wingdings" pitchFamily="2" charset="2"/>
              <a:buChar char="ü"/>
            </a:pPr>
            <a:r>
              <a:rPr lang="en-US" sz="2500" dirty="0" smtClean="0">
                <a:latin typeface="Times New Roman" pitchFamily="18" charset="0"/>
                <a:cs typeface="Times New Roman" pitchFamily="18" charset="0"/>
              </a:rPr>
              <a:t>Using 8 bits we can represent signed exponent in the range -128 to +127</a:t>
            </a:r>
          </a:p>
          <a:p>
            <a:pPr marL="806450" indent="-342900" algn="just">
              <a:buFont typeface="Wingdings" pitchFamily="2" charset="2"/>
              <a:buChar char="ü"/>
            </a:pPr>
            <a:r>
              <a:rPr lang="en-US" sz="2500" dirty="0" smtClean="0">
                <a:latin typeface="Times New Roman" pitchFamily="18" charset="0"/>
                <a:cs typeface="Times New Roman" pitchFamily="18" charset="0"/>
              </a:rPr>
              <a:t>Exponents are biased</a:t>
            </a:r>
          </a:p>
          <a:p>
            <a:pPr marL="806450" indent="-342900" algn="just">
              <a:buFont typeface="Wingdings" pitchFamily="2" charset="2"/>
              <a:buChar char="ü"/>
            </a:pPr>
            <a:r>
              <a:rPr lang="en-US" sz="2500" dirty="0" smtClean="0">
                <a:latin typeface="Times New Roman" pitchFamily="18" charset="0"/>
                <a:cs typeface="Times New Roman" pitchFamily="18" charset="0"/>
              </a:rPr>
              <a:t>The range of values of biased exponent if the exponent field has 8 bits is 0 to 255</a:t>
            </a:r>
          </a:p>
          <a:p>
            <a:pPr marL="806450" indent="-342900" algn="just">
              <a:buFont typeface="Wingdings" pitchFamily="2" charset="2"/>
              <a:buChar char="ü"/>
            </a:pPr>
            <a:r>
              <a:rPr lang="en-US" sz="2500" dirty="0" smtClean="0">
                <a:latin typeface="Times New Roman" pitchFamily="18" charset="0"/>
                <a:cs typeface="Times New Roman" pitchFamily="18" charset="0"/>
              </a:rPr>
              <a:t>But 0 and 255 are special values</a:t>
            </a:r>
          </a:p>
          <a:p>
            <a:pPr marL="806450" indent="-342900" algn="just">
              <a:buFont typeface="Wingdings" pitchFamily="2" charset="2"/>
              <a:buChar char="ü"/>
            </a:pPr>
            <a:r>
              <a:rPr lang="en-US" sz="2500" dirty="0" smtClean="0">
                <a:latin typeface="Times New Roman" pitchFamily="18" charset="0"/>
                <a:cs typeface="Times New Roman" pitchFamily="18" charset="0"/>
              </a:rPr>
              <a:t>The range is 1 to 254</a:t>
            </a:r>
          </a:p>
          <a:p>
            <a:pPr marL="806450" indent="-342900" algn="just">
              <a:buFont typeface="Wingdings" pitchFamily="2" charset="2"/>
              <a:buChar char="ü"/>
            </a:pPr>
            <a:r>
              <a:rPr lang="en-US" sz="2500" dirty="0" smtClean="0">
                <a:latin typeface="Times New Roman" pitchFamily="18" charset="0"/>
                <a:cs typeface="Times New Roman" pitchFamily="18" charset="0"/>
              </a:rPr>
              <a:t>Hence the range of signed unbiased exponents that can be represented is -126 to +127</a:t>
            </a:r>
          </a:p>
          <a:p>
            <a:pPr marL="806450" indent="-342900" algn="just">
              <a:buFont typeface="Wingdings" pitchFamily="2" charset="2"/>
              <a:buChar char="ü"/>
            </a:pPr>
            <a:r>
              <a:rPr lang="en-US" sz="2500" dirty="0" smtClean="0">
                <a:latin typeface="Times New Roman" pitchFamily="18" charset="0"/>
                <a:cs typeface="Times New Roman" pitchFamily="18" charset="0"/>
              </a:rPr>
              <a:t>23 bits represent fractional part of mantissa</a:t>
            </a:r>
          </a:p>
          <a:p>
            <a:pPr marL="806450" indent="-342900" algn="just">
              <a:buFont typeface="Wingdings" pitchFamily="2" charset="2"/>
              <a:buChar char="ü"/>
            </a:pPr>
            <a:r>
              <a:rPr lang="en-US" sz="2500" dirty="0" smtClean="0">
                <a:latin typeface="Times New Roman" pitchFamily="18" charset="0"/>
                <a:cs typeface="Times New Roman" pitchFamily="18" charset="0"/>
              </a:rPr>
              <a:t>It is called single precision since it occupies a single 32 bit word</a:t>
            </a:r>
          </a:p>
          <a:p>
            <a:pPr marL="806450" indent="-342900" algn="just">
              <a:buFont typeface="Wingdings" pitchFamily="2" charset="2"/>
              <a:buChar char="ü"/>
            </a:pPr>
            <a:r>
              <a:rPr lang="en-US" sz="2500" dirty="0" smtClean="0">
                <a:latin typeface="Times New Roman" pitchFamily="18" charset="0"/>
                <a:cs typeface="Times New Roman" pitchFamily="18" charset="0"/>
              </a:rPr>
              <a:t>Scale factor of 10^-38 to +10^+38 is possible here</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071075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Double precision:</a:t>
            </a:r>
          </a:p>
          <a:p>
            <a:pPr marL="806450" indent="-342900" algn="just">
              <a:buFont typeface="Wingdings" pitchFamily="2" charset="2"/>
              <a:buChar char="ü"/>
            </a:pPr>
            <a:r>
              <a:rPr lang="en-US" sz="2500" dirty="0" smtClean="0">
                <a:latin typeface="Times New Roman" pitchFamily="18" charset="0"/>
                <a:cs typeface="Times New Roman" pitchFamily="18" charset="0"/>
              </a:rPr>
              <a:t>It occupies 2 32 bit words</a:t>
            </a:r>
          </a:p>
          <a:p>
            <a:pPr marL="806450" indent="-342900" algn="just">
              <a:buFont typeface="Wingdings" pitchFamily="2" charset="2"/>
              <a:buChar char="ü"/>
            </a:pPr>
            <a:r>
              <a:rPr lang="en-US" sz="2500" dirty="0" smtClean="0">
                <a:latin typeface="Times New Roman" pitchFamily="18" charset="0"/>
                <a:cs typeface="Times New Roman" pitchFamily="18" charset="0"/>
              </a:rPr>
              <a:t>1 bit for sign</a:t>
            </a:r>
          </a:p>
          <a:p>
            <a:pPr marL="806450" indent="-342900" algn="just">
              <a:buFont typeface="Wingdings" pitchFamily="2" charset="2"/>
              <a:buChar char="ü"/>
            </a:pPr>
            <a:r>
              <a:rPr lang="en-US" sz="2500" dirty="0" smtClean="0">
                <a:latin typeface="Times New Roman" pitchFamily="18" charset="0"/>
                <a:cs typeface="Times New Roman" pitchFamily="18" charset="0"/>
              </a:rPr>
              <a:t>11 bits for exponent</a:t>
            </a:r>
          </a:p>
          <a:p>
            <a:pPr marL="806450" indent="-342900" algn="just">
              <a:buFont typeface="Wingdings" pitchFamily="2" charset="2"/>
              <a:buChar char="ü"/>
            </a:pPr>
            <a:r>
              <a:rPr lang="en-US" sz="2500" dirty="0" smtClean="0">
                <a:latin typeface="Times New Roman" pitchFamily="18" charset="0"/>
                <a:cs typeface="Times New Roman" pitchFamily="18" charset="0"/>
              </a:rPr>
              <a:t>52 bits for mantissa</a:t>
            </a:r>
          </a:p>
          <a:p>
            <a:pPr marL="806450" indent="-342900" algn="just">
              <a:buFont typeface="Wingdings" pitchFamily="2" charset="2"/>
              <a:buChar char="ü"/>
            </a:pPr>
            <a:r>
              <a:rPr lang="en-US" sz="2500" dirty="0" smtClean="0">
                <a:latin typeface="Times New Roman" pitchFamily="18" charset="0"/>
                <a:cs typeface="Times New Roman" pitchFamily="18" charset="0"/>
              </a:rPr>
              <a:t>Here also the exponent is biased and the biasing value is 1023 (2^(n-1)-1)</a:t>
            </a:r>
          </a:p>
          <a:p>
            <a:pPr marL="806450" indent="-342900" algn="just">
              <a:buFont typeface="Wingdings" pitchFamily="2" charset="2"/>
              <a:buChar char="ü"/>
            </a:pPr>
            <a:r>
              <a:rPr lang="en-US" sz="2500" dirty="0" smtClean="0">
                <a:latin typeface="Times New Roman" pitchFamily="18" charset="0"/>
                <a:cs typeface="Times New Roman" pitchFamily="18" charset="0"/>
              </a:rPr>
              <a:t>Range of biased exponents: 1 to 2046 (0, 2047 special values)</a:t>
            </a:r>
          </a:p>
          <a:p>
            <a:pPr marL="806450" indent="-342900" algn="just">
              <a:buFont typeface="Wingdings" pitchFamily="2" charset="2"/>
              <a:buChar char="ü"/>
            </a:pPr>
            <a:r>
              <a:rPr lang="en-US" sz="2500" dirty="0" smtClean="0">
                <a:latin typeface="Times New Roman" pitchFamily="18" charset="0"/>
                <a:cs typeface="Times New Roman" pitchFamily="18" charset="0"/>
              </a:rPr>
              <a:t>Range of signed unbiased exponents: -1022 to +1023</a:t>
            </a:r>
          </a:p>
          <a:p>
            <a:pPr marL="806450" indent="-342900" algn="just">
              <a:buFont typeface="Wingdings" pitchFamily="2" charset="2"/>
              <a:buChar char="ü"/>
            </a:pPr>
            <a:r>
              <a:rPr lang="en-US" sz="2500" dirty="0" smtClean="0">
                <a:latin typeface="Times New Roman" pitchFamily="18" charset="0"/>
                <a:cs typeface="Times New Roman" pitchFamily="18" charset="0"/>
              </a:rPr>
              <a:t>Scale factor: 10^+308 , 10^-308 is possible here</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4755259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2171700"/>
            <a:ext cx="7406640" cy="1465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99492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376672"/>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Special Values:</a:t>
            </a:r>
          </a:p>
          <a:p>
            <a:pPr marL="806450" indent="-342900" algn="just">
              <a:buFont typeface="Wingdings" pitchFamily="2" charset="2"/>
              <a:buChar char="ü"/>
            </a:pPr>
            <a:r>
              <a:rPr lang="en-US" sz="2500" dirty="0" smtClean="0">
                <a:latin typeface="Times New Roman" pitchFamily="18" charset="0"/>
                <a:cs typeface="Times New Roman" pitchFamily="18" charset="0"/>
              </a:rPr>
              <a:t>E’= 0 &amp;&amp; M=0 (exact zero) or E’=255 &amp;&amp; M=0 (Infinity)</a:t>
            </a:r>
          </a:p>
          <a:p>
            <a:pPr marL="806450" indent="-342900" algn="just">
              <a:buFont typeface="Wingdings" pitchFamily="2" charset="2"/>
              <a:buChar char="ü"/>
            </a:pPr>
            <a:r>
              <a:rPr lang="en-US" sz="2500" dirty="0" smtClean="0">
                <a:latin typeface="Times New Roman" pitchFamily="18" charset="0"/>
                <a:cs typeface="Times New Roman" pitchFamily="18" charset="0"/>
              </a:rPr>
              <a:t>The corresponding Es are -127, +128</a:t>
            </a:r>
          </a:p>
          <a:p>
            <a:pPr marL="806450" indent="-342900" algn="just">
              <a:buFont typeface="Wingdings" pitchFamily="2" charset="2"/>
              <a:buChar char="ü"/>
            </a:pPr>
            <a:r>
              <a:rPr lang="en-US" sz="2500" dirty="0" smtClean="0">
                <a:latin typeface="Times New Roman" pitchFamily="18" charset="0"/>
                <a:cs typeface="Times New Roman" pitchFamily="18" charset="0"/>
              </a:rPr>
              <a:t>Now let’s say I am adding 2 binary fractions that are in single precision whose exponents are -126, -126 and let’s say the exponent of the result is -127 and M=0</a:t>
            </a:r>
          </a:p>
          <a:p>
            <a:pPr marL="806450" indent="-342900" algn="just">
              <a:buFont typeface="Wingdings" pitchFamily="2" charset="2"/>
              <a:buChar char="ü"/>
            </a:pPr>
            <a:r>
              <a:rPr lang="en-US" sz="2500" dirty="0" smtClean="0">
                <a:latin typeface="Times New Roman" pitchFamily="18" charset="0"/>
                <a:cs typeface="Times New Roman" pitchFamily="18" charset="0"/>
              </a:rPr>
              <a:t>?</a:t>
            </a:r>
          </a:p>
          <a:p>
            <a:pPr marL="806450" indent="-342900" algn="just">
              <a:buFont typeface="Wingdings" pitchFamily="2" charset="2"/>
              <a:buChar char="ü"/>
            </a:pPr>
            <a:r>
              <a:rPr lang="en-US" sz="2500" dirty="0" smtClean="0">
                <a:latin typeface="Times New Roman" pitchFamily="18" charset="0"/>
                <a:cs typeface="Times New Roman" pitchFamily="18" charset="0"/>
              </a:rPr>
              <a:t>Underflow has occurred and the result is 0 (+ or -)</a:t>
            </a:r>
          </a:p>
          <a:p>
            <a:pPr marL="806450" indent="-342900" algn="just">
              <a:buFont typeface="Wingdings" pitchFamily="2" charset="2"/>
              <a:buChar char="ü"/>
            </a:pPr>
            <a:r>
              <a:rPr lang="en-US" sz="2500" dirty="0" smtClean="0">
                <a:latin typeface="Times New Roman" pitchFamily="18" charset="0"/>
                <a:cs typeface="Times New Roman" pitchFamily="18" charset="0"/>
              </a:rPr>
              <a:t>If exponent is -127 and M!=0 then the result is a </a:t>
            </a:r>
            <a:r>
              <a:rPr lang="en-US" sz="2500" dirty="0" err="1" smtClean="0">
                <a:latin typeface="Times New Roman" pitchFamily="18" charset="0"/>
                <a:cs typeface="Times New Roman" pitchFamily="18" charset="0"/>
              </a:rPr>
              <a:t>denormal</a:t>
            </a:r>
            <a:r>
              <a:rPr lang="en-US" sz="2500" dirty="0" smtClean="0">
                <a:latin typeface="Times New Roman" pitchFamily="18" charset="0"/>
                <a:cs typeface="Times New Roman" pitchFamily="18" charset="0"/>
              </a:rPr>
              <a:t> number (smaller than normal)</a:t>
            </a:r>
          </a:p>
          <a:p>
            <a:pPr marL="806450" indent="-342900" algn="just">
              <a:buFont typeface="Wingdings" pitchFamily="2" charset="2"/>
              <a:buChar char="ü"/>
            </a:pPr>
            <a:r>
              <a:rPr lang="en-US" sz="2500" dirty="0" smtClean="0">
                <a:latin typeface="Times New Roman" pitchFamily="18" charset="0"/>
                <a:cs typeface="Times New Roman" pitchFamily="18" charset="0"/>
              </a:rPr>
              <a:t>Similarly, let’s say I am adding 2 binary fractions that are in single precision whose exponents are 127 and 127 and let’s say the exponent of the result is +128 and M=0</a:t>
            </a:r>
          </a:p>
          <a:p>
            <a:pPr marL="806450" indent="-342900" algn="just">
              <a:buFont typeface="Wingdings" pitchFamily="2" charset="2"/>
              <a:buChar char="ü"/>
            </a:pPr>
            <a:r>
              <a:rPr lang="en-US" sz="2500" dirty="0" smtClean="0">
                <a:latin typeface="Times New Roman" pitchFamily="18" charset="0"/>
                <a:cs typeface="Times New Roman" pitchFamily="18" charset="0"/>
              </a:rPr>
              <a:t>?</a:t>
            </a:r>
          </a:p>
          <a:p>
            <a:pPr marL="806450" indent="-342900" algn="just">
              <a:buFont typeface="Wingdings" pitchFamily="2" charset="2"/>
              <a:buChar char="ü"/>
            </a:pPr>
            <a:r>
              <a:rPr lang="en-US" sz="2500" dirty="0" smtClean="0">
                <a:latin typeface="Times New Roman" pitchFamily="18" charset="0"/>
                <a:cs typeface="Times New Roman" pitchFamily="18" charset="0"/>
              </a:rPr>
              <a:t>Overflow has occurred and the result is infinity (+ or -) </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0283867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2625" indent="-219075" algn="just">
              <a:buFont typeface="Wingdings" pitchFamily="2" charset="2"/>
              <a:buChar char="ü"/>
            </a:pPr>
            <a:r>
              <a:rPr lang="en-US" sz="2500" dirty="0" smtClean="0">
                <a:latin typeface="Times New Roman" pitchFamily="18" charset="0"/>
                <a:cs typeface="Times New Roman" pitchFamily="18" charset="0"/>
              </a:rPr>
              <a:t>Arithmetic operations:</a:t>
            </a:r>
          </a:p>
          <a:p>
            <a:pPr marL="682625" indent="-219075" algn="just">
              <a:buFont typeface="Wingdings" pitchFamily="2" charset="2"/>
              <a:buChar char="ü"/>
            </a:pPr>
            <a:r>
              <a:rPr lang="en-US" sz="2500" dirty="0" smtClean="0">
                <a:latin typeface="Times New Roman" pitchFamily="18" charset="0"/>
                <a:cs typeface="Times New Roman" pitchFamily="18" charset="0"/>
              </a:rPr>
              <a:t>Addition</a:t>
            </a:r>
          </a:p>
          <a:p>
            <a:pPr marL="682625" indent="-219075" algn="just">
              <a:buFont typeface="Wingdings" pitchFamily="2" charset="2"/>
              <a:buChar char="ü"/>
            </a:pPr>
            <a:r>
              <a:rPr lang="en-US" sz="2500" dirty="0" smtClean="0">
                <a:latin typeface="Times New Roman" pitchFamily="18" charset="0"/>
                <a:cs typeface="Times New Roman" pitchFamily="18" charset="0"/>
              </a:rPr>
              <a:t>Subtraction</a:t>
            </a:r>
          </a:p>
          <a:p>
            <a:pPr marL="682625" indent="-219075" algn="just">
              <a:buFont typeface="Wingdings" pitchFamily="2" charset="2"/>
              <a:buChar char="ü"/>
            </a:pPr>
            <a:r>
              <a:rPr lang="en-US" sz="2500" dirty="0" smtClean="0">
                <a:latin typeface="Times New Roman" pitchFamily="18" charset="0"/>
                <a:cs typeface="Times New Roman" pitchFamily="18" charset="0"/>
              </a:rPr>
              <a:t>Multiplication</a:t>
            </a:r>
          </a:p>
          <a:p>
            <a:pPr marL="682625" indent="-219075" algn="just">
              <a:buFont typeface="Wingdings" pitchFamily="2" charset="2"/>
              <a:buChar char="ü"/>
            </a:pPr>
            <a:r>
              <a:rPr lang="en-US" sz="2500" dirty="0" smtClean="0">
                <a:latin typeface="Times New Roman" pitchFamily="18" charset="0"/>
                <a:cs typeface="Times New Roman" pitchFamily="18" charset="0"/>
              </a:rPr>
              <a:t>Division</a:t>
            </a:r>
          </a:p>
          <a:p>
            <a:pPr marL="682625" indent="-219075" algn="just">
              <a:buFont typeface="Wingdings" pitchFamily="2" charset="2"/>
              <a:buChar char="ü"/>
            </a:pPr>
            <a:r>
              <a:rPr lang="en-US" sz="2500" dirty="0" smtClean="0">
                <a:latin typeface="Times New Roman" pitchFamily="18" charset="0"/>
                <a:cs typeface="Times New Roman" pitchFamily="18" charset="0"/>
              </a:rPr>
              <a:t>Rules are given with respect to single precision format and these rules can be used for format that is of less or equal length of single precision</a:t>
            </a:r>
          </a:p>
          <a:p>
            <a:pPr marL="682625" indent="-219075" algn="just">
              <a:buFont typeface="Wingdings" pitchFamily="2" charset="2"/>
              <a:buChar char="ü"/>
            </a:pPr>
            <a:r>
              <a:rPr lang="en-US" sz="2500" dirty="0" smtClean="0">
                <a:latin typeface="Times New Roman" pitchFamily="18" charset="0"/>
                <a:cs typeface="Times New Roman" pitchFamily="18" charset="0"/>
              </a:rPr>
              <a:t>Next Slide</a:t>
            </a:r>
          </a:p>
        </p:txBody>
      </p:sp>
    </p:spTree>
    <p:extLst>
      <p:ext uri="{BB962C8B-B14F-4D97-AF65-F5344CB8AC3E}">
        <p14:creationId xmlns:p14="http://schemas.microsoft.com/office/powerpoint/2010/main" val="3143090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72008"/>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Addition/Subtraction rules:</a:t>
            </a:r>
          </a:p>
          <a:p>
            <a:pPr marL="806450" indent="-342900" algn="just">
              <a:buFont typeface="Wingdings" pitchFamily="2" charset="2"/>
              <a:buChar char="ü"/>
            </a:pPr>
            <a:r>
              <a:rPr lang="en-US" sz="2500" dirty="0" smtClean="0">
                <a:latin typeface="Times New Roman" pitchFamily="18" charset="0"/>
                <a:cs typeface="Times New Roman" pitchFamily="18" charset="0"/>
              </a:rPr>
              <a:t>1. Convert the given decimal fractions to binary fractions</a:t>
            </a:r>
          </a:p>
          <a:p>
            <a:pPr marL="806450" indent="-342900" algn="just">
              <a:buFont typeface="Wingdings" pitchFamily="2" charset="2"/>
              <a:buChar char="ü"/>
            </a:pPr>
            <a:r>
              <a:rPr lang="en-US" sz="2500" dirty="0" smtClean="0">
                <a:latin typeface="Times New Roman" pitchFamily="18" charset="0"/>
                <a:cs typeface="Times New Roman" pitchFamily="18" charset="0"/>
              </a:rPr>
              <a:t>2. Normalize the converted binary fractions</a:t>
            </a:r>
          </a:p>
          <a:p>
            <a:pPr marL="806450" indent="-342900" algn="just">
              <a:buFont typeface="Wingdings" pitchFamily="2" charset="2"/>
              <a:buChar char="ü"/>
            </a:pPr>
            <a:r>
              <a:rPr lang="en-US" sz="2500" dirty="0" smtClean="0">
                <a:latin typeface="Times New Roman" pitchFamily="18" charset="0"/>
                <a:cs typeface="Times New Roman" pitchFamily="18" charset="0"/>
              </a:rPr>
              <a:t>3. </a:t>
            </a:r>
            <a:r>
              <a:rPr lang="en-US" sz="2500" dirty="0">
                <a:latin typeface="Times New Roman" pitchFamily="18" charset="0"/>
                <a:cs typeface="Times New Roman" pitchFamily="18" charset="0"/>
              </a:rPr>
              <a:t>Sign of the result: </a:t>
            </a:r>
            <a:r>
              <a:rPr lang="en-US" sz="2500" dirty="0" smtClean="0">
                <a:latin typeface="Times New Roman" pitchFamily="18" charset="0"/>
                <a:cs typeface="Times New Roman" pitchFamily="18" charset="0"/>
              </a:rPr>
              <a:t>Sign of the number with the largest exponent is the sign of result</a:t>
            </a:r>
            <a:endParaRPr lang="en-US" sz="2500" dirty="0">
              <a:latin typeface="Times New Roman" pitchFamily="18" charset="0"/>
              <a:cs typeface="Times New Roman" pitchFamily="18" charset="0"/>
            </a:endParaRPr>
          </a:p>
          <a:p>
            <a:pPr marL="806450" indent="-342900" algn="just">
              <a:buFont typeface="Wingdings" pitchFamily="2" charset="2"/>
              <a:buChar char="ü"/>
            </a:pPr>
            <a:r>
              <a:rPr lang="en-US" sz="2500" dirty="0" smtClean="0">
                <a:latin typeface="Times New Roman" pitchFamily="18" charset="0"/>
                <a:cs typeface="Times New Roman" pitchFamily="18" charset="0"/>
              </a:rPr>
              <a:t>4. Find the biased exponents and represent the numbers</a:t>
            </a:r>
          </a:p>
          <a:p>
            <a:pPr marL="806450" indent="-342900" algn="just">
              <a:buFont typeface="Wingdings" pitchFamily="2" charset="2"/>
              <a:buChar char="ü"/>
            </a:pPr>
            <a:r>
              <a:rPr lang="en-US" sz="2500" dirty="0">
                <a:latin typeface="Times New Roman" pitchFamily="18" charset="0"/>
                <a:cs typeface="Times New Roman" pitchFamily="18" charset="0"/>
              </a:rPr>
              <a:t>5</a:t>
            </a:r>
            <a:r>
              <a:rPr lang="en-US" sz="2500" dirty="0" smtClean="0">
                <a:latin typeface="Times New Roman" pitchFamily="18" charset="0"/>
                <a:cs typeface="Times New Roman" pitchFamily="18" charset="0"/>
              </a:rPr>
              <a:t>. Take the number with smaller exponent and logical right shift its mantissa by difference in the exponents (Don’t forget the 1 that is not represented).Now the exponent of this number would have become equal to the exponent of no with larger exponent</a:t>
            </a:r>
          </a:p>
          <a:p>
            <a:pPr marL="806450" indent="-342900" algn="just">
              <a:buFont typeface="Wingdings" pitchFamily="2" charset="2"/>
              <a:buChar char="ü"/>
            </a:pPr>
            <a:r>
              <a:rPr lang="en-US" sz="2500" dirty="0">
                <a:latin typeface="Times New Roman" pitchFamily="18" charset="0"/>
                <a:cs typeface="Times New Roman" pitchFamily="18" charset="0"/>
              </a:rPr>
              <a:t>6</a:t>
            </a:r>
            <a:r>
              <a:rPr lang="en-US" sz="2500" dirty="0" smtClean="0">
                <a:latin typeface="Times New Roman" pitchFamily="18" charset="0"/>
                <a:cs typeface="Times New Roman" pitchFamily="18" charset="0"/>
              </a:rPr>
              <a:t>. Add/Subtract the shifted mantissa  of the no in step5 with the </a:t>
            </a:r>
            <a:r>
              <a:rPr lang="en-US" sz="2500" dirty="0" err="1" smtClean="0">
                <a:latin typeface="Times New Roman" pitchFamily="18" charset="0"/>
                <a:cs typeface="Times New Roman" pitchFamily="18" charset="0"/>
              </a:rPr>
              <a:t>unshifted</a:t>
            </a:r>
            <a:r>
              <a:rPr lang="en-US" sz="2500" dirty="0" smtClean="0">
                <a:latin typeface="Times New Roman" pitchFamily="18" charset="0"/>
                <a:cs typeface="Times New Roman" pitchFamily="18" charset="0"/>
              </a:rPr>
              <a:t> mantissa of the other number</a:t>
            </a:r>
          </a:p>
          <a:p>
            <a:pPr marL="806450" indent="-342900" algn="just">
              <a:buFont typeface="Wingdings" pitchFamily="2" charset="2"/>
              <a:buChar char="ü"/>
            </a:pPr>
            <a:r>
              <a:rPr lang="en-US" sz="2500" dirty="0">
                <a:latin typeface="Times New Roman" pitchFamily="18" charset="0"/>
                <a:cs typeface="Times New Roman" pitchFamily="18" charset="0"/>
              </a:rPr>
              <a:t>7</a:t>
            </a:r>
            <a:r>
              <a:rPr lang="en-US" sz="2500" dirty="0" smtClean="0">
                <a:latin typeface="Times New Roman" pitchFamily="18" charset="0"/>
                <a:cs typeface="Times New Roman" pitchFamily="18" charset="0"/>
              </a:rPr>
              <a:t>. Normalize the final answer, Represent it in single precision and check the answer for correctness</a:t>
            </a: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smtClean="0">
              <a:latin typeface="Times New Roman" pitchFamily="18" charset="0"/>
              <a:cs typeface="Times New Roman" pitchFamily="18" charset="0"/>
            </a:endParaRPr>
          </a:p>
          <a:p>
            <a:pPr marL="688975" indent="-225425" algn="just">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40078626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806450" indent="-342900">
              <a:buFont typeface="Wingdings" pitchFamily="2" charset="2"/>
              <a:buChar char="ü"/>
            </a:pPr>
            <a:r>
              <a:rPr lang="en-US" sz="2500" dirty="0" smtClean="0">
                <a:latin typeface="Times New Roman" pitchFamily="18" charset="0"/>
                <a:cs typeface="Times New Roman" pitchFamily="18" charset="0"/>
              </a:rPr>
              <a:t>The numbers have to be represented in single precision and same is the result</a:t>
            </a:r>
          </a:p>
          <a:p>
            <a:pPr marL="806450" indent="-342900">
              <a:buFont typeface="Wingdings" pitchFamily="2" charset="2"/>
              <a:buChar char="ü"/>
            </a:pPr>
            <a:r>
              <a:rPr lang="en-US" sz="2500" dirty="0" smtClean="0">
                <a:latin typeface="Times New Roman" pitchFamily="18" charset="0"/>
                <a:cs typeface="Times New Roman" pitchFamily="18" charset="0"/>
              </a:rPr>
              <a:t>1. 1.25+0.25</a:t>
            </a:r>
          </a:p>
          <a:p>
            <a:pPr marL="806450" indent="-342900">
              <a:buFont typeface="Wingdings" pitchFamily="2" charset="2"/>
              <a:buChar char="ü"/>
            </a:pPr>
            <a:r>
              <a:rPr lang="en-US" sz="2500" dirty="0" smtClean="0">
                <a:latin typeface="Times New Roman" pitchFamily="18" charset="0"/>
                <a:cs typeface="Times New Roman" pitchFamily="18" charset="0"/>
              </a:rPr>
              <a:t>2. 1.25-0.25</a:t>
            </a:r>
          </a:p>
          <a:p>
            <a:pPr marL="806450" indent="-342900">
              <a:buFont typeface="Wingdings" pitchFamily="2" charset="2"/>
              <a:buChar char="ü"/>
            </a:pPr>
            <a:r>
              <a:rPr lang="en-US" sz="2500" dirty="0" smtClean="0">
                <a:latin typeface="Times New Roman" pitchFamily="18" charset="0"/>
                <a:cs typeface="Times New Roman" pitchFamily="18" charset="0"/>
              </a:rPr>
              <a:t>Multiplication Rules:</a:t>
            </a:r>
          </a:p>
          <a:p>
            <a:pPr marL="806450" indent="-342900" algn="just">
              <a:buFont typeface="Wingdings" pitchFamily="2" charset="2"/>
              <a:buChar char="ü"/>
            </a:pPr>
            <a:r>
              <a:rPr lang="en-US" sz="2500" dirty="0" smtClean="0">
                <a:latin typeface="Times New Roman" pitchFamily="18" charset="0"/>
                <a:cs typeface="Times New Roman" pitchFamily="18" charset="0"/>
              </a:rPr>
              <a:t>1. Convert </a:t>
            </a:r>
            <a:r>
              <a:rPr lang="en-US" sz="2500" dirty="0">
                <a:latin typeface="Times New Roman" pitchFamily="18" charset="0"/>
                <a:cs typeface="Times New Roman" pitchFamily="18" charset="0"/>
              </a:rPr>
              <a:t>the given decimal fractions to binary fractions</a:t>
            </a:r>
          </a:p>
          <a:p>
            <a:pPr marL="806450" indent="-342900" algn="just">
              <a:buFont typeface="Wingdings" pitchFamily="2" charset="2"/>
              <a:buChar char="ü"/>
            </a:pPr>
            <a:r>
              <a:rPr lang="en-US" sz="2500" dirty="0">
                <a:latin typeface="Times New Roman" pitchFamily="18" charset="0"/>
                <a:cs typeface="Times New Roman" pitchFamily="18" charset="0"/>
              </a:rPr>
              <a:t>2. Normalized the converted binary </a:t>
            </a:r>
            <a:r>
              <a:rPr lang="en-US" sz="2500" dirty="0" smtClean="0">
                <a:latin typeface="Times New Roman" pitchFamily="18" charset="0"/>
                <a:cs typeface="Times New Roman" pitchFamily="18" charset="0"/>
              </a:rPr>
              <a:t>fractions</a:t>
            </a:r>
          </a:p>
          <a:p>
            <a:pPr marL="806450" indent="-342900" algn="just">
              <a:buFont typeface="Wingdings" pitchFamily="2" charset="2"/>
              <a:buChar char="ü"/>
            </a:pPr>
            <a:r>
              <a:rPr lang="en-US" sz="2500" dirty="0" smtClean="0">
                <a:latin typeface="Times New Roman" pitchFamily="18" charset="0"/>
                <a:cs typeface="Times New Roman" pitchFamily="18" charset="0"/>
              </a:rPr>
              <a:t>3. Sign of the result is the XOR of sign of 2 </a:t>
            </a:r>
            <a:r>
              <a:rPr lang="en-US" sz="2500" dirty="0" err="1" smtClean="0">
                <a:latin typeface="Times New Roman" pitchFamily="18" charset="0"/>
                <a:cs typeface="Times New Roman" pitchFamily="18" charset="0"/>
              </a:rPr>
              <a:t>nos</a:t>
            </a:r>
            <a:endParaRPr lang="en-US" sz="2500" dirty="0">
              <a:latin typeface="Times New Roman" pitchFamily="18" charset="0"/>
              <a:cs typeface="Times New Roman" pitchFamily="18" charset="0"/>
            </a:endParaRPr>
          </a:p>
          <a:p>
            <a:pPr marL="806450" indent="-342900" algn="just">
              <a:buFont typeface="Wingdings" pitchFamily="2" charset="2"/>
              <a:buChar char="ü"/>
            </a:pPr>
            <a:r>
              <a:rPr lang="en-US" sz="2500" dirty="0">
                <a:latin typeface="Times New Roman" pitchFamily="18" charset="0"/>
                <a:cs typeface="Times New Roman" pitchFamily="18" charset="0"/>
              </a:rPr>
              <a:t>4</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Find the biased exponents and represent </a:t>
            </a:r>
            <a:r>
              <a:rPr lang="en-US" sz="2500" dirty="0" smtClean="0">
                <a:latin typeface="Times New Roman" pitchFamily="18" charset="0"/>
                <a:cs typeface="Times New Roman" pitchFamily="18" charset="0"/>
              </a:rPr>
              <a:t>the numbers</a:t>
            </a:r>
          </a:p>
          <a:p>
            <a:pPr marL="806450" indent="-342900" algn="just">
              <a:buFont typeface="Wingdings" pitchFamily="2" charset="2"/>
              <a:buChar char="ü"/>
            </a:pPr>
            <a:r>
              <a:rPr lang="en-US" sz="2500" dirty="0">
                <a:latin typeface="Times New Roman" pitchFamily="18" charset="0"/>
                <a:cs typeface="Times New Roman" pitchFamily="18" charset="0"/>
              </a:rPr>
              <a:t>5</a:t>
            </a:r>
            <a:r>
              <a:rPr lang="en-US" sz="2500" dirty="0" smtClean="0">
                <a:latin typeface="Times New Roman" pitchFamily="18" charset="0"/>
                <a:cs typeface="Times New Roman" pitchFamily="18" charset="0"/>
              </a:rPr>
              <a:t>. Add the biased exponents and subtract 127</a:t>
            </a:r>
          </a:p>
          <a:p>
            <a:pPr marL="806450" indent="-342900" algn="just">
              <a:buFont typeface="Wingdings" pitchFamily="2" charset="2"/>
              <a:buChar char="ü"/>
            </a:pPr>
            <a:r>
              <a:rPr lang="en-US" sz="2500" dirty="0">
                <a:latin typeface="Times New Roman" pitchFamily="18" charset="0"/>
                <a:cs typeface="Times New Roman" pitchFamily="18" charset="0"/>
              </a:rPr>
              <a:t>6</a:t>
            </a:r>
            <a:r>
              <a:rPr lang="en-US" sz="2500" dirty="0" smtClean="0">
                <a:latin typeface="Times New Roman" pitchFamily="18" charset="0"/>
                <a:cs typeface="Times New Roman" pitchFamily="18" charset="0"/>
              </a:rPr>
              <a:t>. Multiply mantissas: (Don’t forget the hidden 1) and keep the result obtained</a:t>
            </a:r>
          </a:p>
          <a:p>
            <a:pPr marL="806450" indent="-342900" algn="just">
              <a:buFont typeface="Wingdings" pitchFamily="2" charset="2"/>
              <a:buChar char="ü"/>
            </a:pPr>
            <a:r>
              <a:rPr lang="en-US" sz="2500" dirty="0">
                <a:latin typeface="Times New Roman" pitchFamily="18" charset="0"/>
                <a:cs typeface="Times New Roman" pitchFamily="18" charset="0"/>
              </a:rPr>
              <a:t>7</a:t>
            </a:r>
            <a:r>
              <a:rPr lang="en-US" sz="2500" dirty="0" smtClean="0">
                <a:latin typeface="Times New Roman" pitchFamily="18" charset="0"/>
                <a:cs typeface="Times New Roman" pitchFamily="18" charset="0"/>
              </a:rPr>
              <a:t>. Normalize the mantissa if required and add the generated exponent to the biased exponent obtained in step 5</a:t>
            </a:r>
          </a:p>
          <a:p>
            <a:pPr marL="806450" indent="-342900" algn="just">
              <a:buFont typeface="Wingdings" pitchFamily="2" charset="2"/>
              <a:buChar char="ü"/>
            </a:pPr>
            <a:r>
              <a:rPr lang="en-US" sz="2500" dirty="0">
                <a:latin typeface="Times New Roman" pitchFamily="18" charset="0"/>
                <a:cs typeface="Times New Roman" pitchFamily="18" charset="0"/>
              </a:rPr>
              <a:t>8</a:t>
            </a:r>
            <a:r>
              <a:rPr lang="en-US" sz="2500" dirty="0" smtClean="0">
                <a:latin typeface="Times New Roman" pitchFamily="18" charset="0"/>
                <a:cs typeface="Times New Roman" pitchFamily="18" charset="0"/>
              </a:rPr>
              <a:t>. Represent the result in single precision</a:t>
            </a:r>
          </a:p>
          <a:p>
            <a:pPr marL="806450" indent="-342900" algn="just">
              <a:buFont typeface="Wingdings" pitchFamily="2" charset="2"/>
              <a:buChar char="ü"/>
            </a:pPr>
            <a:r>
              <a:rPr lang="en-US" sz="2500" dirty="0">
                <a:latin typeface="Times New Roman" pitchFamily="18" charset="0"/>
                <a:cs typeface="Times New Roman" pitchFamily="18" charset="0"/>
              </a:rPr>
              <a:t>9</a:t>
            </a:r>
            <a:r>
              <a:rPr lang="en-US" sz="2500" dirty="0" smtClean="0">
                <a:latin typeface="Times New Roman" pitchFamily="18" charset="0"/>
                <a:cs typeface="Times New Roman" pitchFamily="18" charset="0"/>
              </a:rPr>
              <a:t>. Check the correctness of the result</a:t>
            </a:r>
            <a:endParaRPr lang="en-US" sz="2500" dirty="0">
              <a:latin typeface="Times New Roman" pitchFamily="18" charset="0"/>
              <a:cs typeface="Times New Roman" pitchFamily="18" charset="0"/>
            </a:endParaRPr>
          </a:p>
          <a:p>
            <a:pPr marL="806450" indent="-342900">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892877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622300" indent="-225425" algn="just">
              <a:buFont typeface="Wingdings" pitchFamily="2" charset="2"/>
              <a:buChar char="ü"/>
            </a:pPr>
            <a:r>
              <a:rPr lang="en-US" sz="2500" dirty="0" smtClean="0">
                <a:latin typeface="Times New Roman" pitchFamily="18" charset="0"/>
                <a:cs typeface="Times New Roman" pitchFamily="18" charset="0"/>
              </a:rPr>
              <a:t>Multiply : -5.75 *1.5=-8.625</a:t>
            </a:r>
          </a:p>
          <a:p>
            <a:pPr marL="622300" indent="-225425" algn="just">
              <a:buFont typeface="Wingdings" pitchFamily="2" charset="2"/>
              <a:buChar char="ü"/>
            </a:pPr>
            <a:r>
              <a:rPr lang="en-US" sz="2500" dirty="0" smtClean="0">
                <a:latin typeface="Times New Roman" pitchFamily="18" charset="0"/>
                <a:cs typeface="Times New Roman" pitchFamily="18" charset="0"/>
              </a:rPr>
              <a:t>Division Rules:</a:t>
            </a:r>
          </a:p>
          <a:p>
            <a:pPr marL="806450" indent="-342900" algn="just">
              <a:buFont typeface="Wingdings" pitchFamily="2" charset="2"/>
              <a:buChar char="ü"/>
            </a:pPr>
            <a:r>
              <a:rPr lang="en-US" sz="2500" dirty="0">
                <a:latin typeface="Times New Roman" pitchFamily="18" charset="0"/>
                <a:cs typeface="Times New Roman" pitchFamily="18" charset="0"/>
              </a:rPr>
              <a:t>1. Convert the given decimal fractions to binary fractions</a:t>
            </a:r>
          </a:p>
          <a:p>
            <a:pPr marL="806450" indent="-342900" algn="just">
              <a:buFont typeface="Wingdings" pitchFamily="2" charset="2"/>
              <a:buChar char="ü"/>
            </a:pPr>
            <a:r>
              <a:rPr lang="en-US" sz="2500" dirty="0">
                <a:latin typeface="Times New Roman" pitchFamily="18" charset="0"/>
                <a:cs typeface="Times New Roman" pitchFamily="18" charset="0"/>
              </a:rPr>
              <a:t>2. Normalized the converted binary </a:t>
            </a:r>
            <a:r>
              <a:rPr lang="en-US" sz="2500" dirty="0" smtClean="0">
                <a:latin typeface="Times New Roman" pitchFamily="18" charset="0"/>
                <a:cs typeface="Times New Roman" pitchFamily="18" charset="0"/>
              </a:rPr>
              <a:t>fractions</a:t>
            </a:r>
          </a:p>
          <a:p>
            <a:pPr marL="806450" indent="-342900" algn="just">
              <a:buFont typeface="Wingdings" pitchFamily="2" charset="2"/>
              <a:buChar char="ü"/>
            </a:pPr>
            <a:r>
              <a:rPr lang="en-US" sz="2500" dirty="0" smtClean="0">
                <a:latin typeface="Times New Roman" pitchFamily="18" charset="0"/>
                <a:cs typeface="Times New Roman" pitchFamily="18" charset="0"/>
              </a:rPr>
              <a:t>3. Sign of the result is XOR of sign of 2 </a:t>
            </a:r>
            <a:r>
              <a:rPr lang="en-US" sz="2500" dirty="0" err="1" smtClean="0">
                <a:latin typeface="Times New Roman" pitchFamily="18" charset="0"/>
                <a:cs typeface="Times New Roman" pitchFamily="18" charset="0"/>
              </a:rPr>
              <a:t>nos</a:t>
            </a:r>
            <a:endParaRPr lang="en-US" sz="2500" dirty="0">
              <a:latin typeface="Times New Roman" pitchFamily="18" charset="0"/>
              <a:cs typeface="Times New Roman" pitchFamily="18" charset="0"/>
            </a:endParaRPr>
          </a:p>
          <a:p>
            <a:pPr marL="806450" indent="-342900" algn="just">
              <a:buFont typeface="Wingdings" pitchFamily="2" charset="2"/>
              <a:buChar char="ü"/>
            </a:pPr>
            <a:r>
              <a:rPr lang="en-US" sz="2500" dirty="0">
                <a:latin typeface="Times New Roman" pitchFamily="18" charset="0"/>
                <a:cs typeface="Times New Roman" pitchFamily="18" charset="0"/>
              </a:rPr>
              <a:t>4</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Find the biased exponents and represent them</a:t>
            </a:r>
          </a:p>
          <a:p>
            <a:pPr marL="806450" indent="-342900" algn="just">
              <a:buFont typeface="Wingdings" pitchFamily="2" charset="2"/>
              <a:buChar char="ü"/>
            </a:pPr>
            <a:r>
              <a:rPr lang="en-US" sz="2500" dirty="0">
                <a:latin typeface="Times New Roman" pitchFamily="18" charset="0"/>
                <a:cs typeface="Times New Roman" pitchFamily="18" charset="0"/>
              </a:rPr>
              <a:t>5</a:t>
            </a:r>
            <a:r>
              <a:rPr lang="en-US" sz="2500" dirty="0" smtClean="0">
                <a:latin typeface="Times New Roman" pitchFamily="18" charset="0"/>
                <a:cs typeface="Times New Roman" pitchFamily="18" charset="0"/>
              </a:rPr>
              <a:t>. Subtract the </a:t>
            </a:r>
            <a:r>
              <a:rPr lang="en-US" sz="2500" dirty="0">
                <a:latin typeface="Times New Roman" pitchFamily="18" charset="0"/>
                <a:cs typeface="Times New Roman" pitchFamily="18" charset="0"/>
              </a:rPr>
              <a:t>biased exponents and </a:t>
            </a:r>
            <a:r>
              <a:rPr lang="en-US" sz="2500" dirty="0" smtClean="0">
                <a:latin typeface="Times New Roman" pitchFamily="18" charset="0"/>
                <a:cs typeface="Times New Roman" pitchFamily="18" charset="0"/>
              </a:rPr>
              <a:t>add </a:t>
            </a:r>
            <a:r>
              <a:rPr lang="en-US" sz="2500" dirty="0">
                <a:latin typeface="Times New Roman" pitchFamily="18" charset="0"/>
                <a:cs typeface="Times New Roman" pitchFamily="18" charset="0"/>
              </a:rPr>
              <a:t>127</a:t>
            </a:r>
          </a:p>
          <a:p>
            <a:pPr marL="806450" indent="-342900" algn="just">
              <a:buFont typeface="Wingdings" pitchFamily="2" charset="2"/>
              <a:buChar char="ü"/>
            </a:pPr>
            <a:r>
              <a:rPr lang="en-US" sz="2500" dirty="0">
                <a:latin typeface="Times New Roman" pitchFamily="18" charset="0"/>
                <a:cs typeface="Times New Roman" pitchFamily="18" charset="0"/>
              </a:rPr>
              <a:t>6</a:t>
            </a:r>
            <a:r>
              <a:rPr lang="en-US" sz="2500" dirty="0" smtClean="0">
                <a:latin typeface="Times New Roman" pitchFamily="18" charset="0"/>
                <a:cs typeface="Times New Roman" pitchFamily="18" charset="0"/>
              </a:rPr>
              <a:t>. Divide </a:t>
            </a:r>
            <a:r>
              <a:rPr lang="en-US" sz="2500" dirty="0">
                <a:latin typeface="Times New Roman" pitchFamily="18" charset="0"/>
                <a:cs typeface="Times New Roman" pitchFamily="18" charset="0"/>
              </a:rPr>
              <a:t>mantissas: (Don’t forget the hidden 1) and keep the result obtained</a:t>
            </a:r>
          </a:p>
          <a:p>
            <a:pPr marL="806450" indent="-342900" algn="just">
              <a:buFont typeface="Wingdings" pitchFamily="2" charset="2"/>
              <a:buChar char="ü"/>
            </a:pPr>
            <a:r>
              <a:rPr lang="en-US" sz="2500" dirty="0">
                <a:latin typeface="Times New Roman" pitchFamily="18" charset="0"/>
                <a:cs typeface="Times New Roman" pitchFamily="18" charset="0"/>
              </a:rPr>
              <a:t>7</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Normalize the mantissa if required and add the generated exponent to the biased exponent obtained in step </a:t>
            </a:r>
            <a:r>
              <a:rPr lang="en-US" sz="2500" dirty="0" smtClean="0">
                <a:latin typeface="Times New Roman" pitchFamily="18" charset="0"/>
                <a:cs typeface="Times New Roman" pitchFamily="18" charset="0"/>
              </a:rPr>
              <a:t>5</a:t>
            </a:r>
            <a:endParaRPr lang="en-US" sz="2500" dirty="0">
              <a:latin typeface="Times New Roman" pitchFamily="18" charset="0"/>
              <a:cs typeface="Times New Roman" pitchFamily="18" charset="0"/>
            </a:endParaRPr>
          </a:p>
          <a:p>
            <a:pPr marL="806450" indent="-342900" algn="just">
              <a:buFont typeface="Wingdings" pitchFamily="2" charset="2"/>
              <a:buChar char="ü"/>
            </a:pPr>
            <a:r>
              <a:rPr lang="en-US" sz="2500" dirty="0">
                <a:latin typeface="Times New Roman" pitchFamily="18" charset="0"/>
                <a:cs typeface="Times New Roman" pitchFamily="18" charset="0"/>
              </a:rPr>
              <a:t>8</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Represent the result in single precision</a:t>
            </a:r>
          </a:p>
          <a:p>
            <a:pPr marL="806450" indent="-342900" algn="just">
              <a:buFont typeface="Wingdings" pitchFamily="2" charset="2"/>
              <a:buChar char="ü"/>
            </a:pPr>
            <a:r>
              <a:rPr lang="en-US" sz="2500" dirty="0">
                <a:latin typeface="Times New Roman" pitchFamily="18" charset="0"/>
                <a:cs typeface="Times New Roman" pitchFamily="18" charset="0"/>
              </a:rPr>
              <a:t>9</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Check the correctness of the result</a:t>
            </a:r>
          </a:p>
          <a:p>
            <a:pPr marL="396875" indent="0" algn="just">
              <a:buNone/>
            </a:pPr>
            <a:endParaRPr lang="en-US" sz="2500" dirty="0" smtClean="0">
              <a:latin typeface="Times New Roman" pitchFamily="18" charset="0"/>
              <a:cs typeface="Times New Roman" pitchFamily="18" charset="0"/>
            </a:endParaRPr>
          </a:p>
          <a:p>
            <a:pPr marL="622300"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5760406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Division: -5.75/1.5=-3.833333………….</a:t>
            </a:r>
          </a:p>
          <a:p>
            <a:pPr marL="806450" indent="-342900" algn="just">
              <a:buFont typeface="Wingdings" pitchFamily="2" charset="2"/>
              <a:buChar char="ü"/>
            </a:pPr>
            <a:r>
              <a:rPr lang="en-US" sz="2500" dirty="0" smtClean="0">
                <a:latin typeface="Times New Roman" pitchFamily="18" charset="0"/>
                <a:cs typeface="Times New Roman" pitchFamily="18" charset="0"/>
              </a:rPr>
              <a:t>Guard Bits and Truncation:</a:t>
            </a:r>
          </a:p>
          <a:p>
            <a:pPr marL="806450" indent="-342900" algn="just">
              <a:buFont typeface="Wingdings" pitchFamily="2" charset="2"/>
              <a:buChar char="ü"/>
            </a:pPr>
            <a:r>
              <a:rPr lang="en-US" sz="2500" dirty="0" smtClean="0">
                <a:latin typeface="Times New Roman" pitchFamily="18" charset="0"/>
                <a:cs typeface="Times New Roman" pitchFamily="18" charset="0"/>
              </a:rPr>
              <a:t>We have guard bits (3) </a:t>
            </a:r>
          </a:p>
          <a:p>
            <a:pPr marL="806450" indent="-342900" algn="just">
              <a:buFont typeface="Wingdings" pitchFamily="2" charset="2"/>
              <a:buChar char="ü"/>
            </a:pPr>
            <a:r>
              <a:rPr lang="en-US" sz="2500" dirty="0" smtClean="0">
                <a:latin typeface="Times New Roman" pitchFamily="18" charset="0"/>
                <a:cs typeface="Times New Roman" pitchFamily="18" charset="0"/>
              </a:rPr>
              <a:t>First bit is guard bit, second bit is round bit, third bit is sticky bit</a:t>
            </a:r>
          </a:p>
          <a:p>
            <a:pPr marL="806450" indent="-342900" algn="just">
              <a:buFont typeface="Wingdings" pitchFamily="2" charset="2"/>
              <a:buChar char="ü"/>
            </a:pPr>
            <a:r>
              <a:rPr lang="en-US" sz="2500" dirty="0" smtClean="0">
                <a:latin typeface="Times New Roman" pitchFamily="18" charset="0"/>
                <a:cs typeface="Times New Roman" pitchFamily="18" charset="0"/>
              </a:rPr>
              <a:t>When bit value 1 comes into sticky bit ,1 is retained </a:t>
            </a:r>
          </a:p>
          <a:p>
            <a:pPr marL="806450" indent="-342900" algn="just">
              <a:buFont typeface="Wingdings" pitchFamily="2" charset="2"/>
              <a:buChar char="ü"/>
            </a:pPr>
            <a:r>
              <a:rPr lang="en-US" sz="2500" dirty="0" smtClean="0">
                <a:latin typeface="Times New Roman" pitchFamily="18" charset="0"/>
                <a:cs typeface="Times New Roman" pitchFamily="18" charset="0"/>
              </a:rPr>
              <a:t>This yields more accurate final result </a:t>
            </a: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463550" indent="0" algn="just">
              <a:buNone/>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a:latin typeface="Times New Roman" pitchFamily="18" charset="0"/>
              <a:cs typeface="Times New Roman" pitchFamily="18" charset="0"/>
            </a:endParaRPr>
          </a:p>
          <a:p>
            <a:pPr marL="622300"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434573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806450" indent="-342900" algn="just">
              <a:buFont typeface="Wingdings" pitchFamily="2" charset="2"/>
              <a:buChar char="ü"/>
            </a:pPr>
            <a:r>
              <a:rPr lang="en-US" sz="2500" dirty="0" smtClean="0">
                <a:latin typeface="Times New Roman" pitchFamily="18" charset="0"/>
                <a:cs typeface="Times New Roman" pitchFamily="18" charset="0"/>
              </a:rPr>
              <a:t>Suppose if the final result is to be rounded off</a:t>
            </a:r>
          </a:p>
          <a:p>
            <a:pPr marL="806450" indent="-342900" algn="just">
              <a:buFont typeface="Wingdings" pitchFamily="2" charset="2"/>
              <a:buChar char="ü"/>
            </a:pPr>
            <a:r>
              <a:rPr lang="en-US" sz="2500" dirty="0" smtClean="0">
                <a:latin typeface="Times New Roman" pitchFamily="18" charset="0"/>
                <a:cs typeface="Times New Roman" pitchFamily="18" charset="0"/>
              </a:rPr>
              <a:t>?</a:t>
            </a:r>
          </a:p>
          <a:p>
            <a:pPr marL="806450" indent="-342900" algn="just">
              <a:buFont typeface="Wingdings" pitchFamily="2" charset="2"/>
              <a:buChar char="ü"/>
            </a:pPr>
            <a:r>
              <a:rPr lang="en-US" sz="2500" dirty="0" smtClean="0">
                <a:latin typeface="Times New Roman" pitchFamily="18" charset="0"/>
                <a:cs typeface="Times New Roman" pitchFamily="18" charset="0"/>
              </a:rPr>
              <a:t>Rounding techniques are there</a:t>
            </a:r>
          </a:p>
          <a:p>
            <a:pPr marL="806450" indent="-342900" algn="just">
              <a:buFont typeface="Wingdings" pitchFamily="2" charset="2"/>
              <a:buChar char="ü"/>
            </a:pPr>
            <a:r>
              <a:rPr lang="en-US" sz="2500" dirty="0" smtClean="0">
                <a:latin typeface="Times New Roman" pitchFamily="18" charset="0"/>
                <a:cs typeface="Times New Roman" pitchFamily="18" charset="0"/>
              </a:rPr>
              <a:t>1. Chopping</a:t>
            </a:r>
          </a:p>
          <a:p>
            <a:pPr marL="806450" indent="-342900" algn="just">
              <a:buFont typeface="Wingdings" pitchFamily="2" charset="2"/>
              <a:buChar char="ü"/>
            </a:pPr>
            <a:r>
              <a:rPr lang="en-US" sz="2500" dirty="0" smtClean="0">
                <a:latin typeface="Times New Roman" pitchFamily="18" charset="0"/>
                <a:cs typeface="Times New Roman" pitchFamily="18" charset="0"/>
              </a:rPr>
              <a:t>2. Von Neumann Rounding</a:t>
            </a:r>
          </a:p>
          <a:p>
            <a:pPr marL="806450" indent="-342900" algn="just">
              <a:buFont typeface="Wingdings" pitchFamily="2" charset="2"/>
              <a:buChar char="ü"/>
            </a:pPr>
            <a:r>
              <a:rPr lang="en-US" sz="2500" dirty="0" smtClean="0">
                <a:latin typeface="Times New Roman" pitchFamily="18" charset="0"/>
                <a:cs typeface="Times New Roman" pitchFamily="18" charset="0"/>
              </a:rPr>
              <a:t>3. Rounding</a:t>
            </a:r>
          </a:p>
          <a:p>
            <a:pPr marL="806450" indent="-342900" algn="just">
              <a:buFont typeface="Wingdings" pitchFamily="2" charset="2"/>
              <a:buChar char="ü"/>
            </a:pPr>
            <a:r>
              <a:rPr lang="en-US" sz="2500" dirty="0" smtClean="0">
                <a:latin typeface="Times New Roman" pitchFamily="18" charset="0"/>
                <a:cs typeface="Times New Roman" pitchFamily="18" charset="0"/>
              </a:rPr>
              <a:t>1. Chopping: Let’s say I want to truncate from n bits to m bits</a:t>
            </a:r>
          </a:p>
          <a:p>
            <a:pPr marL="806450" indent="-342900" algn="just">
              <a:buFont typeface="Wingdings" pitchFamily="2" charset="2"/>
              <a:buChar char="ü"/>
            </a:pPr>
            <a:r>
              <a:rPr lang="en-US" sz="2500" dirty="0" smtClean="0">
                <a:latin typeface="Times New Roman" pitchFamily="18" charset="0"/>
                <a:cs typeface="Times New Roman" pitchFamily="18" charset="0"/>
              </a:rPr>
              <a:t>Simply the n-m bits from right to left are chopped</a:t>
            </a: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smtClean="0">
              <a:latin typeface="Times New Roman" pitchFamily="18" charset="0"/>
              <a:cs typeface="Times New Roman" pitchFamily="18" charset="0"/>
            </a:endParaRPr>
          </a:p>
          <a:p>
            <a:pPr marL="463550" indent="0" algn="just">
              <a:buNone/>
            </a:pPr>
            <a:endParaRPr lang="en-US" sz="2500" dirty="0" smtClean="0">
              <a:latin typeface="Times New Roman" pitchFamily="18" charset="0"/>
              <a:cs typeface="Times New Roman" pitchFamily="18" charset="0"/>
            </a:endParaRPr>
          </a:p>
          <a:p>
            <a:pPr marL="806450" indent="-342900" algn="just">
              <a:buFont typeface="Wingdings" pitchFamily="2" charset="2"/>
              <a:buChar char="ü"/>
            </a:pPr>
            <a:endParaRPr lang="en-US" sz="2500" dirty="0">
              <a:latin typeface="Times New Roman" pitchFamily="18" charset="0"/>
              <a:cs typeface="Times New Roman" pitchFamily="18" charset="0"/>
            </a:endParaRPr>
          </a:p>
          <a:p>
            <a:pPr marL="622300"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13158504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Point(s) specific to Servers: (IRCTC, GOOGLE….)</a:t>
            </a:r>
          </a:p>
          <a:p>
            <a:pPr marL="688975" indent="-225425" algn="just">
              <a:buFont typeface="Wingdings" pitchFamily="2" charset="2"/>
              <a:buChar char="ü"/>
            </a:pPr>
            <a:r>
              <a:rPr lang="en-US" sz="2500" dirty="0" smtClean="0">
                <a:latin typeface="Times New Roman" pitchFamily="18" charset="0"/>
                <a:cs typeface="Times New Roman" pitchFamily="18" charset="0"/>
              </a:rPr>
              <a:t>They contain database storage </a:t>
            </a:r>
          </a:p>
          <a:p>
            <a:pPr marL="688975" indent="-225425" algn="just">
              <a:buFont typeface="Wingdings" pitchFamily="2" charset="2"/>
              <a:buChar char="ü"/>
            </a:pPr>
            <a:r>
              <a:rPr lang="en-US" sz="2500" dirty="0" smtClean="0">
                <a:latin typeface="Times New Roman" pitchFamily="18" charset="0"/>
                <a:cs typeface="Times New Roman" pitchFamily="18" charset="0"/>
              </a:rPr>
              <a:t>They are capable of handling large volumes of requests</a:t>
            </a:r>
          </a:p>
          <a:p>
            <a:pPr marL="688975" indent="-225425" algn="just">
              <a:buFont typeface="Wingdings" pitchFamily="2" charset="2"/>
              <a:buChar char="ü"/>
            </a:pPr>
            <a:r>
              <a:rPr lang="en-US" sz="2500" dirty="0" smtClean="0">
                <a:latin typeface="Times New Roman" pitchFamily="18" charset="0"/>
                <a:cs typeface="Times New Roman" pitchFamily="18" charset="0"/>
              </a:rPr>
              <a:t>Uses: Education, Business, Personal user communities</a:t>
            </a:r>
          </a:p>
          <a:p>
            <a:pPr marL="688975" indent="-225425" algn="just">
              <a:buFont typeface="Wingdings" pitchFamily="2" charset="2"/>
              <a:buChar char="ü"/>
            </a:pPr>
            <a:r>
              <a:rPr lang="en-US" sz="2500" dirty="0">
                <a:latin typeface="Times New Roman" pitchFamily="18" charset="0"/>
                <a:cs typeface="Times New Roman" pitchFamily="18" charset="0"/>
              </a:rPr>
              <a:t>Requests and responses are transported over internet</a:t>
            </a:r>
          </a:p>
          <a:p>
            <a:pPr marL="688975" indent="-225425" algn="just">
              <a:buFont typeface="Wingdings" pitchFamily="2" charset="2"/>
              <a:buChar char="ü"/>
            </a:pPr>
            <a:r>
              <a:rPr lang="en-US" sz="2500" dirty="0" smtClean="0">
                <a:latin typeface="Times New Roman" pitchFamily="18" charset="0"/>
                <a:cs typeface="Times New Roman" pitchFamily="18" charset="0"/>
              </a:rPr>
              <a:t>Internet communication happens via high speed fiber-optic links</a:t>
            </a:r>
          </a:p>
          <a:p>
            <a:pPr marL="688975" indent="-225425" algn="just">
              <a:buFont typeface="Wingdings" pitchFamily="2" charset="2"/>
              <a:buChar char="ü"/>
            </a:pPr>
            <a:r>
              <a:rPr lang="en-US" sz="2500" dirty="0" smtClean="0">
                <a:latin typeface="Times New Roman" pitchFamily="18" charset="0"/>
                <a:cs typeface="Times New Roman" pitchFamily="18" charset="0"/>
              </a:rPr>
              <a:t>Point(s) specific to Super Computers:</a:t>
            </a:r>
          </a:p>
          <a:p>
            <a:pPr marL="688975" indent="-225425" algn="just">
              <a:buFont typeface="Wingdings" pitchFamily="2" charset="2"/>
              <a:buChar char="ü"/>
            </a:pPr>
            <a:r>
              <a:rPr lang="en-US" sz="2500" dirty="0" smtClean="0">
                <a:latin typeface="Times New Roman" pitchFamily="18" charset="0"/>
                <a:cs typeface="Times New Roman" pitchFamily="18" charset="0"/>
              </a:rPr>
              <a:t>Used for Large scale numerical calculations</a:t>
            </a:r>
          </a:p>
          <a:p>
            <a:pPr marL="688975" indent="-225425" algn="just">
              <a:buFont typeface="Wingdings" pitchFamily="2" charset="2"/>
              <a:buChar char="ü"/>
            </a:pPr>
            <a:r>
              <a:rPr lang="en-US" sz="2500" dirty="0" smtClean="0">
                <a:latin typeface="Times New Roman" pitchFamily="18" charset="0"/>
                <a:cs typeface="Times New Roman" pitchFamily="18" charset="0"/>
              </a:rPr>
              <a:t>Weather Forecasting applications, Satellite image processing applications, aircraft design and simulation</a:t>
            </a: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smtClean="0">
              <a:latin typeface="Times New Roman" pitchFamily="18" charset="0"/>
              <a:cs typeface="Times New Roman" pitchFamily="18" charset="0"/>
            </a:endParaRPr>
          </a:p>
          <a:p>
            <a:pPr marL="688975" indent="-225425">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695198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2. Van Neumann rounding:</a:t>
            </a:r>
          </a:p>
          <a:p>
            <a:pPr marL="688975" indent="-225425" algn="just">
              <a:buFont typeface="Wingdings" pitchFamily="2" charset="2"/>
              <a:buChar char="ü"/>
            </a:pPr>
            <a:r>
              <a:rPr lang="en-US" sz="2500" dirty="0" smtClean="0">
                <a:latin typeface="Times New Roman" pitchFamily="18" charset="0"/>
                <a:cs typeface="Times New Roman" pitchFamily="18" charset="0"/>
              </a:rPr>
              <a:t>If the bits to be removed are all 0s they are chopped</a:t>
            </a:r>
          </a:p>
          <a:p>
            <a:pPr marL="688975" indent="-225425" algn="just">
              <a:buFont typeface="Wingdings" pitchFamily="2" charset="2"/>
              <a:buChar char="ü"/>
            </a:pPr>
            <a:r>
              <a:rPr lang="en-US" sz="2500" dirty="0" smtClean="0">
                <a:latin typeface="Times New Roman" pitchFamily="18" charset="0"/>
                <a:cs typeface="Times New Roman" pitchFamily="18" charset="0"/>
              </a:rPr>
              <a:t>If any one is 1, then the LSB of retained bits set to 1</a:t>
            </a:r>
          </a:p>
          <a:p>
            <a:pPr marL="688975" indent="-225425" algn="just">
              <a:buFont typeface="Wingdings" pitchFamily="2" charset="2"/>
              <a:buChar char="ü"/>
            </a:pPr>
            <a:r>
              <a:rPr lang="en-US" sz="2500" dirty="0" smtClean="0">
                <a:latin typeface="Times New Roman" pitchFamily="18" charset="0"/>
                <a:cs typeface="Times New Roman" pitchFamily="18" charset="0"/>
              </a:rPr>
              <a:t>3. Rounding:</a:t>
            </a:r>
          </a:p>
          <a:p>
            <a:pPr marL="688975" indent="-225425" algn="just">
              <a:buFont typeface="Wingdings" pitchFamily="2" charset="2"/>
              <a:buChar char="ü"/>
            </a:pPr>
            <a:r>
              <a:rPr lang="en-US" sz="2500" dirty="0" smtClean="0">
                <a:latin typeface="Times New Roman" pitchFamily="18" charset="0"/>
                <a:cs typeface="Times New Roman" pitchFamily="18" charset="0"/>
              </a:rPr>
              <a:t>If the MSB of the bits to be removed is 1, then 1 is added to the LSB of retained bits</a:t>
            </a:r>
          </a:p>
          <a:p>
            <a:pPr marL="688975" indent="-225425" algn="just">
              <a:buFont typeface="Wingdings" pitchFamily="2" charset="2"/>
              <a:buChar char="ü"/>
            </a:pPr>
            <a:r>
              <a:rPr lang="en-US" sz="2500" dirty="0" smtClean="0">
                <a:latin typeface="Times New Roman" pitchFamily="18" charset="0"/>
                <a:cs typeface="Times New Roman" pitchFamily="18" charset="0"/>
              </a:rPr>
              <a:t>Best method</a:t>
            </a:r>
          </a:p>
          <a:p>
            <a:pPr marL="688975" indent="-225425" algn="just">
              <a:buFont typeface="Wingdings" pitchFamily="2" charset="2"/>
              <a:buChar char="ü"/>
            </a:pPr>
            <a:endParaRPr lang="en-US" sz="2500" dirty="0" smtClean="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4375329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88032"/>
          </a:xfrm>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b="1" dirty="0" smtClean="0">
                <a:latin typeface="Times New Roman" pitchFamily="18" charset="0"/>
                <a:cs typeface="Times New Roman" pitchFamily="18" charset="0"/>
              </a:rPr>
              <a:t>Round the final result 1.110110 from 6 bits to 3 bits in the fraction part using</a:t>
            </a:r>
          </a:p>
          <a:p>
            <a:pPr marL="688975" indent="-225425" algn="just">
              <a:buFont typeface="Wingdings" pitchFamily="2" charset="2"/>
              <a:buChar char="ü"/>
            </a:pPr>
            <a:r>
              <a:rPr lang="en-US" sz="2500" b="1" dirty="0" smtClean="0">
                <a:latin typeface="Times New Roman" pitchFamily="18" charset="0"/>
                <a:cs typeface="Times New Roman" pitchFamily="18" charset="0"/>
              </a:rPr>
              <a:t>1. Chopping</a:t>
            </a:r>
          </a:p>
          <a:p>
            <a:pPr marL="688975" indent="-225425" algn="just">
              <a:buFont typeface="Wingdings" pitchFamily="2" charset="2"/>
              <a:buChar char="ü"/>
            </a:pPr>
            <a:r>
              <a:rPr lang="en-US" sz="2500" b="1" dirty="0" smtClean="0">
                <a:latin typeface="Times New Roman" pitchFamily="18" charset="0"/>
                <a:cs typeface="Times New Roman" pitchFamily="18" charset="0"/>
              </a:rPr>
              <a:t>2. Van Neumann</a:t>
            </a:r>
          </a:p>
          <a:p>
            <a:pPr marL="688975" indent="-225425" algn="just">
              <a:buFont typeface="Wingdings" pitchFamily="2" charset="2"/>
              <a:buChar char="ü"/>
            </a:pPr>
            <a:r>
              <a:rPr lang="en-US" sz="2500" b="1" dirty="0" smtClean="0">
                <a:latin typeface="Times New Roman" pitchFamily="18" charset="0"/>
                <a:cs typeface="Times New Roman" pitchFamily="18" charset="0"/>
              </a:rPr>
              <a:t>3. Rounding</a:t>
            </a:r>
          </a:p>
          <a:p>
            <a:pPr marL="688975" indent="-225425" algn="just">
              <a:buFont typeface="Wingdings" pitchFamily="2" charset="2"/>
              <a:buChar char="ü"/>
            </a:pPr>
            <a:r>
              <a:rPr lang="en-US" sz="2500" dirty="0" smtClean="0">
                <a:latin typeface="Times New Roman" pitchFamily="18" charset="0"/>
                <a:cs typeface="Times New Roman" pitchFamily="18" charset="0"/>
              </a:rPr>
              <a:t>Guard bit, Round bit, Sticky bit + Rounding:</a:t>
            </a:r>
          </a:p>
          <a:p>
            <a:pPr marL="688975" indent="-225425" algn="just">
              <a:buFont typeface="Wingdings" pitchFamily="2" charset="2"/>
              <a:buChar char="ü"/>
            </a:pPr>
            <a:r>
              <a:rPr lang="en-US" sz="2500" dirty="0" smtClean="0">
                <a:latin typeface="Times New Roman" pitchFamily="18" charset="0"/>
                <a:cs typeface="Times New Roman" pitchFamily="18" charset="0"/>
              </a:rPr>
              <a:t>G=1, R=1 add 1 to LSB (Round UP)</a:t>
            </a:r>
          </a:p>
          <a:p>
            <a:pPr marL="688975" indent="-225425" algn="just">
              <a:buFont typeface="Wingdings" pitchFamily="2" charset="2"/>
              <a:buChar char="ü"/>
            </a:pPr>
            <a:r>
              <a:rPr lang="en-US" sz="2500" dirty="0" smtClean="0">
                <a:latin typeface="Times New Roman" pitchFamily="18" charset="0"/>
                <a:cs typeface="Times New Roman" pitchFamily="18" charset="0"/>
              </a:rPr>
              <a:t>G=0, R=0||1 No change (Round down) </a:t>
            </a:r>
          </a:p>
          <a:p>
            <a:pPr marL="688975" indent="-225425" algn="just">
              <a:buFont typeface="Wingdings" pitchFamily="2" charset="2"/>
              <a:buChar char="ü"/>
            </a:pPr>
            <a:r>
              <a:rPr lang="en-US" sz="2500" dirty="0" smtClean="0">
                <a:latin typeface="Times New Roman" pitchFamily="18" charset="0"/>
                <a:cs typeface="Times New Roman" pitchFamily="18" charset="0"/>
              </a:rPr>
              <a:t>G=1, R=0 Look at S</a:t>
            </a:r>
          </a:p>
          <a:p>
            <a:pPr marL="688975" indent="-225425" algn="just">
              <a:buFont typeface="Wingdings" pitchFamily="2" charset="2"/>
              <a:buChar char="ü"/>
            </a:pPr>
            <a:r>
              <a:rPr lang="en-US" sz="2500" dirty="0" smtClean="0">
                <a:latin typeface="Times New Roman" pitchFamily="18" charset="0"/>
                <a:cs typeface="Times New Roman" pitchFamily="18" charset="0"/>
              </a:rPr>
              <a:t>If S=1 Round Up</a:t>
            </a:r>
          </a:p>
          <a:p>
            <a:pPr marL="688975" indent="-225425" algn="just">
              <a:buFont typeface="Wingdings" pitchFamily="2" charset="2"/>
              <a:buChar char="ü"/>
            </a:pPr>
            <a:r>
              <a:rPr lang="en-US" sz="2500" dirty="0" smtClean="0">
                <a:latin typeface="Times New Roman" pitchFamily="18" charset="0"/>
                <a:cs typeface="Times New Roman" pitchFamily="18" charset="0"/>
              </a:rPr>
              <a:t>If S=0 Round to nearest even (If LSB is 0 leave it or else add 1 to LSB)</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3233203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88032"/>
          </a:xfrm>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A=0 10001 011011</a:t>
            </a:r>
          </a:p>
          <a:p>
            <a:pPr marL="688975" indent="-225425" algn="just">
              <a:buFont typeface="Wingdings" pitchFamily="2" charset="2"/>
              <a:buChar char="ü"/>
            </a:pPr>
            <a:r>
              <a:rPr lang="en-US" sz="2500" dirty="0" smtClean="0">
                <a:latin typeface="Times New Roman" pitchFamily="18" charset="0"/>
                <a:cs typeface="Times New Roman" pitchFamily="18" charset="0"/>
              </a:rPr>
              <a:t>B=0 01111 101010</a:t>
            </a:r>
          </a:p>
          <a:p>
            <a:pPr marL="688975" indent="-225425" algn="just">
              <a:buFont typeface="Wingdings" pitchFamily="2" charset="2"/>
              <a:buChar char="ü"/>
            </a:pPr>
            <a:r>
              <a:rPr lang="en-US" sz="2500" dirty="0" smtClean="0">
                <a:latin typeface="Times New Roman" pitchFamily="18" charset="0"/>
                <a:cs typeface="Times New Roman" pitchFamily="18" charset="0"/>
              </a:rPr>
              <a:t>Do Subtract, Truncate the result using rounding</a:t>
            </a: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580551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Addition</a:t>
            </a:r>
          </a:p>
          <a:p>
            <a:r>
              <a:rPr lang="en-US" dirty="0" smtClean="0"/>
              <a:t>Subtraction</a:t>
            </a:r>
          </a:p>
          <a:p>
            <a:r>
              <a:rPr lang="en-US" dirty="0" smtClean="0"/>
              <a:t>Multiplication</a:t>
            </a:r>
          </a:p>
          <a:p>
            <a:r>
              <a:rPr lang="en-US" dirty="0" smtClean="0"/>
              <a:t>Division</a:t>
            </a:r>
          </a:p>
          <a:p>
            <a:r>
              <a:rPr lang="en-US" dirty="0" smtClean="0"/>
              <a:t>IEEE 32-bit single precision</a:t>
            </a:r>
          </a:p>
          <a:p>
            <a:r>
              <a:rPr lang="en-US" dirty="0"/>
              <a:t>IEEE </a:t>
            </a:r>
            <a:r>
              <a:rPr lang="en-US" dirty="0" smtClean="0"/>
              <a:t>64-bit </a:t>
            </a:r>
            <a:r>
              <a:rPr lang="en-US" dirty="0"/>
              <a:t>single precision</a:t>
            </a:r>
          </a:p>
          <a:p>
            <a:endParaRPr lang="en-US" sz="2400" b="1" i="1" dirty="0" smtClean="0"/>
          </a:p>
          <a:p>
            <a:r>
              <a:rPr lang="en-US" sz="2400" b="1" i="1" dirty="0" smtClean="0"/>
              <a:t>FOR </a:t>
            </a:r>
            <a:r>
              <a:rPr lang="en-US" sz="2400" b="1" i="1" dirty="0"/>
              <a:t>FLOATING POINT PORTION</a:t>
            </a:r>
          </a:p>
          <a:p>
            <a:pPr marL="109728" indent="0">
              <a:buNone/>
            </a:pPr>
            <a:r>
              <a:rPr lang="en-US" sz="2400" dirty="0"/>
              <a:t>As per the syllabus floating point portion is from William </a:t>
            </a:r>
            <a:r>
              <a:rPr lang="en-US" sz="2400" dirty="0" err="1"/>
              <a:t>stallings</a:t>
            </a:r>
            <a:r>
              <a:rPr lang="en-US" sz="2400" dirty="0"/>
              <a:t> Text 2).</a:t>
            </a:r>
          </a:p>
          <a:p>
            <a:pPr marL="109728" indent="0">
              <a:buNone/>
            </a:pPr>
            <a:r>
              <a:rPr lang="en-US" sz="2400" dirty="0"/>
              <a:t> But it is covered from </a:t>
            </a:r>
            <a:r>
              <a:rPr lang="en-US" sz="2400" dirty="0" err="1"/>
              <a:t>Hamacher</a:t>
            </a:r>
            <a:r>
              <a:rPr lang="en-US" sz="2400" dirty="0"/>
              <a:t> Text 1.  </a:t>
            </a:r>
            <a:endParaRPr lang="en-US" sz="2400" b="1" dirty="0"/>
          </a:p>
          <a:p>
            <a:pPr marL="109728" indent="0">
              <a:buNone/>
            </a:pPr>
            <a:endParaRPr lang="en-US" sz="2400" b="1" dirty="0"/>
          </a:p>
          <a:p>
            <a:pPr marL="109728" indent="0">
              <a:buNone/>
            </a:pPr>
            <a:r>
              <a:rPr lang="en-US" sz="2400" b="1" dirty="0"/>
              <a:t>9.7 </a:t>
            </a:r>
          </a:p>
          <a:p>
            <a:pPr marL="109728" indent="0">
              <a:buNone/>
            </a:pPr>
            <a:r>
              <a:rPr lang="en-US" sz="2400" b="1" dirty="0"/>
              <a:t>9.7.1</a:t>
            </a:r>
            <a:endParaRPr lang="en-US" sz="2400" dirty="0"/>
          </a:p>
          <a:p>
            <a:pPr marL="109728" indent="0">
              <a:buNone/>
            </a:pPr>
            <a:r>
              <a:rPr lang="en-US" sz="2400" b="1" dirty="0"/>
              <a:t>9.7.2</a:t>
            </a:r>
            <a:endParaRPr lang="en-US" sz="2400" dirty="0"/>
          </a:p>
          <a:p>
            <a:endParaRPr lang="en-US" dirty="0"/>
          </a:p>
        </p:txBody>
      </p:sp>
      <p:sp>
        <p:nvSpPr>
          <p:cNvPr id="3" name="Title 2"/>
          <p:cNvSpPr>
            <a:spLocks noGrp="1"/>
          </p:cNvSpPr>
          <p:nvPr>
            <p:ph type="title"/>
          </p:nvPr>
        </p:nvSpPr>
        <p:spPr/>
        <p:txBody>
          <a:bodyPr/>
          <a:lstStyle/>
          <a:p>
            <a:r>
              <a:rPr lang="en-US" dirty="0" smtClean="0"/>
              <a:t>Floating point Arithmetic</a:t>
            </a:r>
            <a:endParaRPr lang="en-US" dirty="0"/>
          </a:p>
        </p:txBody>
      </p:sp>
    </p:spTree>
    <p:extLst>
      <p:ext uri="{BB962C8B-B14F-4D97-AF65-F5344CB8AC3E}">
        <p14:creationId xmlns:p14="http://schemas.microsoft.com/office/powerpoint/2010/main" val="424285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292100" indent="-292100" algn="just">
              <a:buFont typeface="Wingdings" pitchFamily="2" charset="2"/>
              <a:buChar char="v"/>
            </a:pPr>
            <a:r>
              <a:rPr lang="en-US" sz="2500" b="1" i="1" dirty="0" smtClean="0">
                <a:latin typeface="Times New Roman" pitchFamily="18" charset="0"/>
                <a:cs typeface="Times New Roman" pitchFamily="18" charset="0"/>
              </a:rPr>
              <a:t>Functional Units:</a:t>
            </a:r>
          </a:p>
          <a:p>
            <a:pPr marL="688975" indent="-225425" algn="just">
              <a:buFont typeface="Wingdings" pitchFamily="2" charset="2"/>
              <a:buChar char="ü"/>
            </a:pPr>
            <a:r>
              <a:rPr lang="en-US" sz="2500" b="1" dirty="0" smtClean="0">
                <a:latin typeface="Times New Roman" pitchFamily="18" charset="0"/>
                <a:cs typeface="Times New Roman" pitchFamily="18" charset="0"/>
              </a:rPr>
              <a:t>Introduction:</a:t>
            </a:r>
          </a:p>
          <a:p>
            <a:pPr marL="688975" indent="-225425" algn="just">
              <a:buFont typeface="Wingdings" pitchFamily="2" charset="2"/>
              <a:buChar char="ü"/>
            </a:pPr>
            <a:r>
              <a:rPr lang="en-US" sz="2500" dirty="0" smtClean="0">
                <a:latin typeface="Times New Roman" pitchFamily="18" charset="0"/>
                <a:cs typeface="Times New Roman" pitchFamily="18" charset="0"/>
              </a:rPr>
              <a:t>A computer has 5 </a:t>
            </a:r>
            <a:r>
              <a:rPr lang="en-US" sz="2500" b="1" i="1" dirty="0" smtClean="0">
                <a:latin typeface="Times New Roman" pitchFamily="18" charset="0"/>
                <a:cs typeface="Times New Roman" pitchFamily="18" charset="0"/>
              </a:rPr>
              <a:t>functionally </a:t>
            </a:r>
            <a:r>
              <a:rPr lang="en-US" sz="2500" dirty="0" smtClean="0">
                <a:latin typeface="Times New Roman" pitchFamily="18" charset="0"/>
                <a:cs typeface="Times New Roman" pitchFamily="18" charset="0"/>
              </a:rPr>
              <a:t>independent parts</a:t>
            </a:r>
          </a:p>
          <a:p>
            <a:pPr marL="688975" indent="-225425" algn="just">
              <a:buFont typeface="Wingdings" pitchFamily="2" charset="2"/>
              <a:buChar char="ü"/>
            </a:pPr>
            <a:r>
              <a:rPr lang="en-US" sz="2500" dirty="0" smtClean="0">
                <a:latin typeface="Times New Roman" pitchFamily="18" charset="0"/>
                <a:cs typeface="Times New Roman" pitchFamily="18" charset="0"/>
              </a:rPr>
              <a:t>They are input, output, memory, control, arithmetic and logic units</a:t>
            </a:r>
          </a:p>
          <a:p>
            <a:pPr marL="688975" indent="-225425" algn="just">
              <a:buFont typeface="Wingdings" pitchFamily="2" charset="2"/>
              <a:buChar char="ü"/>
            </a:pPr>
            <a:r>
              <a:rPr lang="en-US" sz="2500" dirty="0" smtClean="0">
                <a:latin typeface="Times New Roman" pitchFamily="18" charset="0"/>
                <a:cs typeface="Times New Roman" pitchFamily="18" charset="0"/>
              </a:rPr>
              <a:t>Input and Output units are collectively called I/O</a:t>
            </a:r>
          </a:p>
          <a:p>
            <a:pPr marL="688975" indent="-225425" algn="just">
              <a:buFont typeface="Wingdings" pitchFamily="2" charset="2"/>
              <a:buChar char="ü"/>
            </a:pPr>
            <a:r>
              <a:rPr lang="en-US" sz="2500" dirty="0" smtClean="0">
                <a:latin typeface="Times New Roman" pitchFamily="18" charset="0"/>
                <a:cs typeface="Times New Roman" pitchFamily="18" charset="0"/>
              </a:rPr>
              <a:t>ALU and Control units are collectively called Processor</a:t>
            </a:r>
          </a:p>
          <a:p>
            <a:pPr marL="688975" indent="-225425" algn="just">
              <a:buFont typeface="Wingdings" pitchFamily="2" charset="2"/>
              <a:buChar char="ü"/>
            </a:pPr>
            <a:r>
              <a:rPr lang="en-US" sz="2500" dirty="0" smtClean="0">
                <a:latin typeface="Times New Roman" pitchFamily="18" charset="0"/>
                <a:cs typeface="Times New Roman" pitchFamily="18" charset="0"/>
              </a:rPr>
              <a:t>Next Slide</a:t>
            </a:r>
          </a:p>
          <a:p>
            <a:pPr marL="0" indent="0" algn="just">
              <a:buNone/>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4270505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pPr marL="0" indent="0" algn="just">
              <a:buNone/>
            </a:pPr>
            <a:r>
              <a:rPr lang="en-US" sz="2500" b="1" dirty="0" smtClean="0">
                <a:latin typeface="Times New Roman" pitchFamily="18" charset="0"/>
                <a:cs typeface="Times New Roman" pitchFamily="18" charset="0"/>
              </a:rPr>
              <a:t>Functional Units Diagram:</a:t>
            </a:r>
          </a:p>
          <a:p>
            <a:pPr marL="0" indent="0" algn="just">
              <a:buNone/>
            </a:pPr>
            <a:endParaRPr lang="en-US" sz="2500" b="1"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947862" y="1847850"/>
            <a:ext cx="5248275" cy="3162300"/>
          </a:xfrm>
          <a:prstGeom prst="rect">
            <a:avLst/>
          </a:prstGeom>
        </p:spPr>
      </p:pic>
    </p:spTree>
    <p:extLst>
      <p:ext uri="{BB962C8B-B14F-4D97-AF65-F5344CB8AC3E}">
        <p14:creationId xmlns:p14="http://schemas.microsoft.com/office/powerpoint/2010/main" val="986622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900000"/>
          </a:xfrm>
        </p:spPr>
        <p:style>
          <a:lnRef idx="2">
            <a:schemeClr val="dk1"/>
          </a:lnRef>
          <a:fillRef idx="1">
            <a:schemeClr val="lt1"/>
          </a:fillRef>
          <a:effectRef idx="0">
            <a:schemeClr val="dk1"/>
          </a:effectRef>
          <a:fontRef idx="minor">
            <a:schemeClr val="dk1"/>
          </a:fontRef>
        </p:style>
        <p:txBody>
          <a:bodyPr>
            <a:normAutofit/>
          </a:bodyPr>
          <a:lstStyle/>
          <a:p>
            <a:pPr marL="860425" indent="-342900" algn="just">
              <a:buFont typeface="Wingdings" pitchFamily="2" charset="2"/>
              <a:buChar char="ü"/>
            </a:pPr>
            <a:r>
              <a:rPr lang="en-US" sz="2500" dirty="0" smtClean="0">
                <a:latin typeface="Times New Roman" pitchFamily="18" charset="0"/>
                <a:cs typeface="Times New Roman" pitchFamily="18" charset="0"/>
              </a:rPr>
              <a:t>Input unit accepts coded info from electromechanical devices like keyboard , from other computers over digital communication links</a:t>
            </a:r>
          </a:p>
          <a:p>
            <a:pPr marL="860425" indent="-342900" algn="just">
              <a:buFont typeface="Wingdings" pitchFamily="2" charset="2"/>
              <a:buChar char="ü"/>
            </a:pPr>
            <a:r>
              <a:rPr lang="en-US" sz="2500" dirty="0" smtClean="0">
                <a:latin typeface="Times New Roman" pitchFamily="18" charset="0"/>
                <a:cs typeface="Times New Roman" pitchFamily="18" charset="0"/>
              </a:rPr>
              <a:t>Memory stores the inputted data for later reference </a:t>
            </a:r>
          </a:p>
          <a:p>
            <a:pPr marL="860425" indent="-342900" algn="just">
              <a:buFont typeface="Wingdings" pitchFamily="2" charset="2"/>
              <a:buChar char="ü"/>
            </a:pPr>
            <a:r>
              <a:rPr lang="en-US" sz="2500" dirty="0" smtClean="0">
                <a:latin typeface="Times New Roman" pitchFamily="18" charset="0"/>
                <a:cs typeface="Times New Roman" pitchFamily="18" charset="0"/>
              </a:rPr>
              <a:t>Inputted data may be given directly given to ALU and performs arithmetic/logic operations (Program stored in memory)</a:t>
            </a:r>
          </a:p>
          <a:p>
            <a:pPr marL="860425" indent="-342900" algn="just">
              <a:buFont typeface="Wingdings" pitchFamily="2" charset="2"/>
              <a:buChar char="ü"/>
            </a:pPr>
            <a:r>
              <a:rPr lang="en-US" sz="2500" dirty="0" smtClean="0">
                <a:latin typeface="Times New Roman" pitchFamily="18" charset="0"/>
                <a:cs typeface="Times New Roman" pitchFamily="18" charset="0"/>
              </a:rPr>
              <a:t>Output unit sends the result to the outside world</a:t>
            </a:r>
          </a:p>
          <a:p>
            <a:pPr marL="860425" indent="-342900" algn="just">
              <a:buFont typeface="Wingdings" pitchFamily="2" charset="2"/>
              <a:buChar char="ü"/>
            </a:pPr>
            <a:r>
              <a:rPr lang="en-US" sz="2500" dirty="0" smtClean="0">
                <a:latin typeface="Times New Roman" pitchFamily="18" charset="0"/>
                <a:cs typeface="Times New Roman" pitchFamily="18" charset="0"/>
              </a:rPr>
              <a:t>Control unit coordinates these actions </a:t>
            </a:r>
            <a:endParaRPr lang="en-US" sz="2500" b="1" u="sng" dirty="0" smtClean="0">
              <a:latin typeface="Times New Roman" pitchFamily="18" charset="0"/>
              <a:cs typeface="Times New Roman" pitchFamily="18" charset="0"/>
            </a:endParaRPr>
          </a:p>
          <a:p>
            <a:pPr marL="860425" indent="-342900" algn="just">
              <a:buFont typeface="Wingdings" pitchFamily="2" charset="2"/>
              <a:buChar char="ü"/>
            </a:pPr>
            <a:r>
              <a:rPr lang="en-US" sz="2500" dirty="0" smtClean="0">
                <a:latin typeface="Times New Roman" pitchFamily="18" charset="0"/>
                <a:cs typeface="Times New Roman" pitchFamily="18" charset="0"/>
              </a:rPr>
              <a:t>There are several ways in which these units can be connected </a:t>
            </a:r>
          </a:p>
          <a:p>
            <a:pPr marL="517525" indent="0">
              <a:buNone/>
            </a:pPr>
            <a:endParaRPr lang="en-US" sz="2500" dirty="0" smtClean="0">
              <a:latin typeface="Times New Roman" pitchFamily="18" charset="0"/>
              <a:cs typeface="Times New Roman" pitchFamily="18" charset="0"/>
            </a:endParaRPr>
          </a:p>
          <a:p>
            <a:pPr marL="806450" indent="-342900">
              <a:buFont typeface="Wingdings" pitchFamily="2" charset="2"/>
              <a:buChar char="ü"/>
            </a:pP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123892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5116024"/>
          </a:xfrm>
        </p:spPr>
        <p:style>
          <a:lnRef idx="2">
            <a:schemeClr val="dk1"/>
          </a:lnRef>
          <a:fillRef idx="1">
            <a:schemeClr val="lt1"/>
          </a:fillRef>
          <a:effectRef idx="0">
            <a:schemeClr val="dk1"/>
          </a:effectRef>
          <a:fontRef idx="minor">
            <a:schemeClr val="dk1"/>
          </a:fontRef>
        </p:style>
        <p:txBody>
          <a:bodyPr>
            <a:normAutofit/>
          </a:bodyPr>
          <a:lstStyle/>
          <a:p>
            <a:pPr marL="688975" indent="-225425" algn="just">
              <a:buFont typeface="Wingdings" pitchFamily="2" charset="2"/>
              <a:buChar char="ü"/>
            </a:pPr>
            <a:r>
              <a:rPr lang="en-US" sz="2500" dirty="0" smtClean="0">
                <a:latin typeface="Times New Roman" pitchFamily="18" charset="0"/>
                <a:cs typeface="Times New Roman" pitchFamily="18" charset="0"/>
              </a:rPr>
              <a:t>Info handled by a computer:</a:t>
            </a:r>
          </a:p>
          <a:p>
            <a:pPr marL="688975" indent="-225425" algn="just">
              <a:buFont typeface="Wingdings" pitchFamily="2" charset="2"/>
              <a:buChar char="ü"/>
            </a:pPr>
            <a:r>
              <a:rPr lang="en-US" sz="2500" dirty="0" smtClean="0">
                <a:latin typeface="Times New Roman" pitchFamily="18" charset="0"/>
                <a:cs typeface="Times New Roman" pitchFamily="18" charset="0"/>
              </a:rPr>
              <a:t>Instructions/Values/Addresses-----Data</a:t>
            </a:r>
          </a:p>
          <a:p>
            <a:pPr marL="688975" indent="-225425" algn="just">
              <a:buFont typeface="Wingdings" pitchFamily="2" charset="2"/>
              <a:buChar char="ü"/>
            </a:pPr>
            <a:r>
              <a:rPr lang="en-US" sz="2500" dirty="0" smtClean="0">
                <a:latin typeface="Times New Roman" pitchFamily="18" charset="0"/>
                <a:cs typeface="Times New Roman" pitchFamily="18" charset="0"/>
              </a:rPr>
              <a:t>About instructions: </a:t>
            </a:r>
          </a:p>
          <a:p>
            <a:pPr marL="688975" indent="-225425" algn="just">
              <a:buFont typeface="Wingdings" pitchFamily="2" charset="2"/>
              <a:buChar char="ü"/>
            </a:pPr>
            <a:r>
              <a:rPr lang="en-US" sz="2500" dirty="0" smtClean="0">
                <a:latin typeface="Times New Roman" pitchFamily="18" charset="0"/>
                <a:cs typeface="Times New Roman" pitchFamily="18" charset="0"/>
              </a:rPr>
              <a:t>Specify arithmetic, logical operations to be performed</a:t>
            </a:r>
          </a:p>
          <a:p>
            <a:pPr marL="688975" indent="-225425" algn="just">
              <a:buFont typeface="Wingdings" pitchFamily="2" charset="2"/>
              <a:buChar char="ü"/>
            </a:pPr>
            <a:r>
              <a:rPr lang="en-US" sz="2500" dirty="0" smtClean="0">
                <a:latin typeface="Times New Roman" pitchFamily="18" charset="0"/>
                <a:cs typeface="Times New Roman" pitchFamily="18" charset="0"/>
              </a:rPr>
              <a:t>Govern transfer of info within computer, between computer and I/O devices</a:t>
            </a:r>
          </a:p>
          <a:p>
            <a:pPr marL="688975" indent="-225425" algn="just">
              <a:buFont typeface="Wingdings" pitchFamily="2" charset="2"/>
              <a:buChar char="ü"/>
            </a:pPr>
            <a:r>
              <a:rPr lang="en-US" sz="2500" dirty="0" smtClean="0">
                <a:latin typeface="Times New Roman" pitchFamily="18" charset="0"/>
                <a:cs typeface="Times New Roman" pitchFamily="18" charset="0"/>
              </a:rPr>
              <a:t>Program is a list of instructions</a:t>
            </a:r>
          </a:p>
          <a:p>
            <a:pPr marL="688975" indent="-225425" algn="just">
              <a:buFont typeface="Wingdings" pitchFamily="2" charset="2"/>
              <a:buChar char="ü"/>
            </a:pPr>
            <a:r>
              <a:rPr lang="en-US" sz="2500" dirty="0" smtClean="0">
                <a:latin typeface="Times New Roman" pitchFamily="18" charset="0"/>
                <a:cs typeface="Times New Roman" pitchFamily="18" charset="0"/>
              </a:rPr>
              <a:t>When a program is to be executed it must be in memory</a:t>
            </a:r>
          </a:p>
          <a:p>
            <a:pPr marL="688975" indent="-225425" algn="just">
              <a:buFont typeface="Wingdings" pitchFamily="2" charset="2"/>
              <a:buChar char="ü"/>
            </a:pPr>
            <a:r>
              <a:rPr lang="en-US" sz="2500" dirty="0" smtClean="0">
                <a:latin typeface="Times New Roman" pitchFamily="18" charset="0"/>
                <a:cs typeface="Times New Roman" pitchFamily="18" charset="0"/>
              </a:rPr>
              <a:t>Processor fetches the instructions of the program to perform operations</a:t>
            </a:r>
            <a:endParaRPr lang="en-US" sz="25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3000" dirty="0" smtClean="0">
                <a:latin typeface="Times New Roman" pitchFamily="18" charset="0"/>
                <a:cs typeface="Times New Roman" pitchFamily="18" charset="0"/>
              </a:rPr>
              <a:t>Continued…</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37330262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3333</TotalTime>
  <Words>3256</Words>
  <Application>Microsoft Office PowerPoint</Application>
  <PresentationFormat>On-screen Show (4:3)</PresentationFormat>
  <Paragraphs>459</Paragraphs>
  <Slides>53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Lucida Sans Unicode</vt:lpstr>
      <vt:lpstr>Times New Roman</vt:lpstr>
      <vt:lpstr>Verdana</vt:lpstr>
      <vt:lpstr>Wingdings</vt:lpstr>
      <vt:lpstr>Wingdings 2</vt:lpstr>
      <vt:lpstr>Wingdings 3</vt:lpstr>
      <vt:lpstr>Concourse</vt:lpstr>
      <vt:lpstr>PowerPoint Presentation</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Continued…</vt:lpstr>
      <vt:lpstr>PowerPoint Presentation</vt:lpstr>
      <vt:lpstr>Continued…</vt:lpstr>
      <vt:lpstr>Continued…</vt:lpstr>
      <vt:lpstr>Continued…</vt:lpstr>
      <vt:lpstr>Continued…</vt:lpstr>
      <vt:lpstr>Continued…</vt:lpstr>
      <vt:lpstr>PowerPoint Presentation</vt:lpstr>
      <vt:lpstr>Continued…</vt:lpstr>
      <vt:lpstr>Continued…</vt:lpstr>
      <vt:lpstr>Continued…</vt:lpstr>
      <vt:lpstr>Continued…</vt:lpstr>
      <vt:lpstr>Continued…</vt:lpstr>
      <vt:lpstr>Continued…</vt:lpstr>
      <vt:lpstr>Continued…</vt:lpstr>
      <vt:lpstr>Continued…</vt:lpstr>
      <vt:lpstr>Continued…</vt:lpstr>
      <vt:lpstr>Continued…</vt:lpstr>
      <vt:lpstr>Continued…</vt:lpstr>
      <vt:lpstr>PowerPoint Presentation</vt:lpstr>
      <vt:lpstr>PowerPoint Presentation</vt:lpstr>
      <vt:lpstr>Continued…</vt:lpstr>
      <vt:lpstr>Continued…</vt:lpstr>
      <vt:lpstr>Continued…</vt:lpstr>
      <vt:lpstr>Continued…</vt:lpstr>
      <vt:lpstr>Continued…</vt:lpstr>
      <vt:lpstr>Continued…</vt:lpstr>
      <vt:lpstr>Continued…</vt:lpstr>
      <vt:lpstr>PowerPoint Presentation</vt:lpstr>
      <vt:lpstr>Continued…</vt:lpstr>
      <vt:lpstr>Continued…</vt:lpstr>
      <vt:lpstr>Continued…</vt:lpstr>
      <vt:lpstr>Continued…</vt:lpstr>
      <vt:lpstr>Continued…</vt:lpstr>
      <vt:lpstr>Continued…</vt:lpstr>
      <vt:lpstr>Continued…</vt:lpstr>
      <vt:lpstr>Continued…</vt:lpstr>
      <vt:lpstr>Floating point Arithmetic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Mahe</cp:lastModifiedBy>
  <cp:revision>1853</cp:revision>
  <dcterms:created xsi:type="dcterms:W3CDTF">2006-08-16T00:00:00Z</dcterms:created>
  <dcterms:modified xsi:type="dcterms:W3CDTF">2019-08-31T05:47:15Z</dcterms:modified>
</cp:coreProperties>
</file>