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332" r:id="rId3"/>
    <p:sldId id="280" r:id="rId4"/>
    <p:sldId id="282" r:id="rId5"/>
    <p:sldId id="283" r:id="rId6"/>
    <p:sldId id="285" r:id="rId7"/>
    <p:sldId id="287" r:id="rId8"/>
    <p:sldId id="327" r:id="rId9"/>
    <p:sldId id="325" r:id="rId10"/>
    <p:sldId id="290" r:id="rId11"/>
    <p:sldId id="330" r:id="rId12"/>
    <p:sldId id="331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63" r:id="rId44"/>
    <p:sldId id="364" r:id="rId45"/>
    <p:sldId id="365" r:id="rId46"/>
    <p:sldId id="366" r:id="rId47"/>
    <p:sldId id="367" r:id="rId48"/>
    <p:sldId id="368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30-Aug-19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30-Aug-19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30-Aug-19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30-Aug-19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30-Aug-19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30-Aug-19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30-Aug-19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30-Aug-19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30-Aug-19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30-Aug-19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30-Aug-19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30-Aug-19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92100" indent="-292100" algn="just">
              <a:buFont typeface="Wingdings" pitchFamily="2" charset="2"/>
              <a:buChar char="v"/>
            </a:pPr>
            <a:r>
              <a:rPr lang="en-US" sz="2500" b="1" i="1" dirty="0" smtClean="0">
                <a:latin typeface="Times New Roman" pitchFamily="18" charset="0"/>
                <a:cs typeface="Times New Roman" pitchFamily="18" charset="0"/>
              </a:rPr>
              <a:t>Memory Locations and Addresses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622300" indent="-158750" algn="just">
              <a:buFont typeface="Wingdings" pitchFamily="2" charset="2"/>
              <a:buChar char="ü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memory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is organized?</a:t>
            </a:r>
          </a:p>
          <a:p>
            <a:pPr marL="622300" indent="-158750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Memory has millions of storage cells</a:t>
            </a:r>
          </a:p>
          <a:p>
            <a:pPr marL="622300" indent="-158750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Each cell can store only a bit (Either 0 or 1)</a:t>
            </a:r>
          </a:p>
          <a:p>
            <a:pPr marL="622300" indent="-158750" algn="just">
              <a:buFont typeface="Wingdings" pitchFamily="2" charset="2"/>
              <a:buChar char="ü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Bits are rarely handled individually</a:t>
            </a:r>
          </a:p>
          <a:p>
            <a:pPr marL="622300" indent="-158750" algn="just">
              <a:buFont typeface="Wingdings" pitchFamily="2" charset="2"/>
              <a:buChar char="ü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Instead handled in groups of fixed size</a:t>
            </a:r>
          </a:p>
          <a:p>
            <a:pPr marL="622300" indent="-158750" algn="just">
              <a:buFont typeface="Wingdings" pitchFamily="2" charset="2"/>
              <a:buChar char="ü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Words</a:t>
            </a:r>
          </a:p>
          <a:p>
            <a:pPr marL="622300" indent="-158750" algn="just">
              <a:buFont typeface="Wingdings" pitchFamily="2" charset="2"/>
              <a:buChar char="ü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This can be stored or retrieved in a single operation</a:t>
            </a:r>
          </a:p>
          <a:p>
            <a:pPr marL="622300" indent="-158750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Memory---Collection of words</a:t>
            </a:r>
          </a:p>
          <a:p>
            <a:pPr marL="622300" indent="-158750" algn="just">
              <a:buFont typeface="Wingdings" pitchFamily="2" charset="2"/>
              <a:buChar char="ü"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55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344488" indent="-292100" algn="just">
              <a:buFont typeface="Wingdings" pitchFamily="2" charset="2"/>
              <a:buChar char="v"/>
            </a:pPr>
            <a:r>
              <a:rPr lang="en-US" sz="2500" b="1" i="1" dirty="0" smtClean="0">
                <a:latin typeface="Times New Roman" pitchFamily="18" charset="0"/>
                <a:cs typeface="Times New Roman" pitchFamily="18" charset="0"/>
              </a:rPr>
              <a:t>Memory Operations: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2 basic operations: Load (Read/Fetch), Store(Write)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Load operation: transfers copy of contents of ML to processor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The Memory contents are not changed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For load operation, processor sends address and read control signal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Store operation: transfers an item from processor to ML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The memory contents are changed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For store operation, processor sends address ,data and write control signal</a:t>
            </a: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Continued…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52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25425" indent="-225425" algn="just">
              <a:buFont typeface="Wingdings" pitchFamily="2" charset="2"/>
              <a:buChar char="v"/>
            </a:pPr>
            <a:r>
              <a:rPr lang="en-US" sz="2500" b="1" i="1" dirty="0" smtClean="0">
                <a:latin typeface="Times New Roman" pitchFamily="18" charset="0"/>
                <a:cs typeface="Times New Roman" pitchFamily="18" charset="0"/>
              </a:rPr>
              <a:t>Instructions and Instructions Sequencing: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A computer must have ins for performing 4 types of operations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Data transfer between memory and processor registers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A/L operations on data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Program sequencing and control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I/O transfers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Some notations are required</a:t>
            </a: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Continued…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33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Register Transfer notation: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Possible locations in transfers may be memory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loc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registers, registers in I/O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How to refer to the content of a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loc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By enclosing the name by square brackets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Ex 1: R1&lt;-[LOC]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Meaning?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Ex 2: R3&lt;-[R1]+[R2]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Meaning?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This is Register Transfer notation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Continued…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71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Assembly Language notation: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We need another notation to represent machine ins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Assembly Language notation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Ex 1: Load R1, LOC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Ex 2: Add R3, R1, R2 </a:t>
            </a: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Continued…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85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463550" indent="0" algn="just">
              <a:buNone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Difference between RISC and CISC Instruction sets</a:t>
            </a:r>
          </a:p>
          <a:p>
            <a:pPr marL="806450" indent="-342900" algn="just">
              <a:buFont typeface="Wingdings" panose="05000000000000000000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RISC:</a:t>
            </a:r>
          </a:p>
          <a:p>
            <a:pPr marL="806450" indent="-342900" algn="just">
              <a:buFont typeface="Wingdings" panose="05000000000000000000" pitchFamily="2" charset="2"/>
              <a:buChar char="ü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ach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instruction occupies exactly one word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in memory</a:t>
            </a:r>
          </a:p>
          <a:p>
            <a:pPr marL="806450" indent="-342900" algn="just">
              <a:buFont typeface="Wingdings" panose="05000000000000000000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operands involved in an arithmetic or logic operation must either be in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processor registers</a:t>
            </a:r>
          </a:p>
          <a:p>
            <a:pPr marL="806450" indent="-342900" algn="just">
              <a:buFont typeface="Wingdings" panose="05000000000000000000" pitchFamily="2" charset="2"/>
              <a:buChar char="ü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Memory operands are accessed only using Load and Store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instructions</a:t>
            </a:r>
          </a:p>
          <a:p>
            <a:pPr marL="806450" indent="-342900" algn="just">
              <a:buFont typeface="Wingdings" panose="05000000000000000000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CISC:</a:t>
            </a:r>
          </a:p>
          <a:p>
            <a:pPr marL="806450" indent="-342900" algn="just">
              <a:buFont typeface="Wingdings" panose="05000000000000000000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Instructions may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span more than one word of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memory</a:t>
            </a:r>
          </a:p>
          <a:p>
            <a:pPr marL="806450" indent="-342900" algn="just">
              <a:buFont typeface="Wingdings" panose="05000000000000000000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Not all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operands involved in an arithmetic or logic operation must either be in processor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registers</a:t>
            </a:r>
          </a:p>
          <a:p>
            <a:pPr marL="806450" indent="-342900" algn="just">
              <a:buFont typeface="Wingdings" panose="05000000000000000000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Move in place of Load and Store instructions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marL="806450" indent="-342900" algn="just">
              <a:buFont typeface="Wingdings" panose="05000000000000000000" pitchFamily="2" charset="2"/>
              <a:buChar char="ü"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7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63550" indent="0" algn="just">
              <a:buNone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Consider the statement</a:t>
            </a:r>
          </a:p>
          <a:p>
            <a:pPr marL="463550" indent="0" algn="just">
              <a:buNone/>
            </a:pPr>
            <a:r>
              <a:rPr lang="en-US" sz="2400" dirty="0"/>
              <a:t>C = A + </a:t>
            </a:r>
            <a:r>
              <a:rPr lang="en-US" sz="2400" dirty="0" smtClean="0"/>
              <a:t>B</a:t>
            </a:r>
          </a:p>
          <a:p>
            <a:pPr marL="806450" indent="-342900"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RTN is </a:t>
            </a:r>
            <a:r>
              <a:rPr lang="en-US" sz="2400" dirty="0"/>
              <a:t>C ← [A] + [B</a:t>
            </a:r>
            <a:r>
              <a:rPr lang="en-US" sz="2400" dirty="0" smtClean="0"/>
              <a:t>]</a:t>
            </a:r>
          </a:p>
          <a:p>
            <a:pPr marL="806450" indent="-342900"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RISC program:</a:t>
            </a:r>
          </a:p>
          <a:p>
            <a:pPr marL="46355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Load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R2, A</a:t>
            </a:r>
          </a:p>
          <a:p>
            <a:pPr marL="46355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Load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R3, B</a:t>
            </a:r>
          </a:p>
          <a:p>
            <a:pPr marL="46355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Add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R4, R2, R3</a:t>
            </a:r>
          </a:p>
          <a:p>
            <a:pPr marL="46355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Store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R4, C</a:t>
            </a: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27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63550" indent="0" algn="just">
              <a:buNone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Instruction Execution and Straight Line Sequencing</a:t>
            </a:r>
          </a:p>
          <a:p>
            <a:pPr marL="806450" indent="-342900" algn="just">
              <a:buFont typeface="Wingdings" panose="05000000000000000000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Program segment for </a:t>
            </a:r>
            <a:r>
              <a:rPr lang="en-US" sz="2400" dirty="0"/>
              <a:t>C←[A] + [B</a:t>
            </a:r>
            <a:r>
              <a:rPr lang="en-US" sz="2400" dirty="0" smtClean="0"/>
              <a:t>],</a:t>
            </a:r>
          </a:p>
          <a:p>
            <a:pPr marL="463550" indent="0" algn="just"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458219"/>
            <a:ext cx="50292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00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Addresses of 4 instructions are i, i+4, i+8, i+12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Memory is byte addressable and 1 word=4 bytes.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How the program is executed?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To begin execution, the address of first instruction must be placed in PC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With this instructions are fetched and executed one after the other 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Straight Line Sequencing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During execution of every instruction PC is incremented by 4 to point to next instruction to be fetched and executed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How an instruction is executed?</a:t>
            </a: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Continued…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68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2 phases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Instruction fetch: Instruction is fetched from memory location and placed in IR of processor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Instruction execution: Instruction is examined for operation and it is performed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PTO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Continued…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80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Branching: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Problem: Task of adding a list of n numbers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1: Straight Line program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Continued…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816416"/>
            <a:ext cx="4320480" cy="404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2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622300" indent="-158750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Memory Words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Continued…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16831"/>
            <a:ext cx="4114800" cy="421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992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Is this a good approach?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2: Instead of this long list, Let’s put add instruction in a program loop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Continued…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636912"/>
            <a:ext cx="4104456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9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Comment---addresses of numbers, N, Sum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Loop: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Starts at LOOP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Ends at Branch&gt;0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Each time thru loop address of the next number is determined , entry fetched and added to R3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How ?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Addressing modes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N contains number of numbers to be added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Moved to R2, R2 is used as counter that determines no of times loop is executed  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R2 is decremented by 1 each time in the loop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Loop is repeated till R2 becomes 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Continued…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6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Branch&gt;0 LOOP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Branch instruction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Makes the control go to branch target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How?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Up on branching to branch target, PC is loaded with the address of the first instruction of loop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Branch&gt;0 LOOP is a conditional branch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If satisfied, PC is loaded with address of first instruction of loop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If not, PC is incremented in normal way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How long it repeats? (Branch&gt;0 LOOP)</a:t>
            </a: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Continued…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78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RISC Addressing modes: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Immediate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Register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Absolute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Register indirect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Index: Index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Base with Index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Base with Index and Displacement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Continued…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59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ISC Addressing modes: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Immediate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Register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Absolute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Register indirect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Index: Index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Base with Index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Base with Index and Displacement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Program Counter Relative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Additional modes: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Autoincrement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Autodecrement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Continued…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10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Program operates on data in memory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Data is organized into several structures---Data Structures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Addressing modes: Diff ways in which location of an operand is specified 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PTO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Continued…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64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Immediate mode: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Operand is given explicitly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When the value is not going to change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Application: Constants are represented using this mode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Syntax: #Value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Ex: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Add R4, R6, #200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Register mode: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Name of the register that has the operand is given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Application: Variables are represented using this mode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Syntax: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Ri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Effective address: Address from where operand can be determined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EA: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Ri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Ex: 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Add R4, R2, R3</a:t>
            </a:r>
          </a:p>
          <a:p>
            <a:pPr marL="463550" indent="0" algn="just"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Continued…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80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Absolute mode: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Name of the memory location that has the operand is given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Application: Variables are represented 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Syntax: LOC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EA: LOC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Ex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Load R2, NUM1</a:t>
            </a: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marL="463550" indent="0" algn="just"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Continued…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75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Indirection and Pointers: 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(Register indirect)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Operand or its address is not given directly</a:t>
            </a:r>
          </a:p>
          <a:p>
            <a:pPr marL="795338" indent="-331788" algn="just">
              <a:buFont typeface="Wingdings" pitchFamily="2" charset="2"/>
              <a:buChar char="ü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address of operand is in a register </a:t>
            </a:r>
          </a:p>
          <a:p>
            <a:pPr marL="795338" indent="-331788" algn="just">
              <a:buFont typeface="Wingdings" pitchFamily="2" charset="2"/>
              <a:buChar char="ü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Syntax: Register indirect: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795338" indent="-331788" algn="just">
              <a:buFont typeface="Wingdings" pitchFamily="2" charset="2"/>
              <a:buChar char="ü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EA: Register indirect: [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795338" indent="-331788" algn="just">
              <a:buFont typeface="Wingdings" pitchFamily="2" charset="2"/>
              <a:buChar char="ü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Register or that has address is called pointer</a:t>
            </a:r>
          </a:p>
          <a:p>
            <a:pPr marL="795338" indent="-331788" algn="just">
              <a:buFont typeface="Wingdings" pitchFamily="2" charset="2"/>
              <a:buChar char="ü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Ex: Next slide</a:t>
            </a: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marL="463550" indent="0" algn="just"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Continued…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02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marL="463550" indent="0" algn="just"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Continued…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060848"/>
            <a:ext cx="6048671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5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741363" indent="-277813" algn="just">
              <a:buFont typeface="Wingdings" pitchFamily="2" charset="2"/>
              <a:buChar char="ü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Word lengths vary from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—64 bits</a:t>
            </a:r>
          </a:p>
          <a:p>
            <a:pPr marL="795338" indent="-331788" algn="just">
              <a:buFont typeface="Wingdings" pitchFamily="2" charset="2"/>
              <a:buChar char="ü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ASCII--- 8 bits are used to represent a character</a:t>
            </a:r>
          </a:p>
          <a:p>
            <a:pPr marL="741363" indent="-277813" algn="just">
              <a:buFont typeface="Wingdings" pitchFamily="2" charset="2"/>
              <a:buChar char="ü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A single word (length=32 bits) can store a 32-bit 2’s complement number</a:t>
            </a:r>
          </a:p>
          <a:p>
            <a:pPr marL="741363" indent="-277813" algn="just">
              <a:buFont typeface="Wingdings" pitchFamily="2" charset="2"/>
              <a:buChar char="ü"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A single word (length=32 bits) can store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4 characters</a:t>
            </a:r>
          </a:p>
          <a:p>
            <a:pPr marL="741363" indent="-277813" algn="just">
              <a:buFont typeface="Wingdings" pitchFamily="2" charset="2"/>
              <a:buChar char="ü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Continued…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5" y="3212976"/>
            <a:ext cx="5976664" cy="36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2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Register indirect:</a:t>
            </a:r>
          </a:p>
          <a:p>
            <a:pPr marL="795338" indent="-331788" algn="just">
              <a:buFont typeface="Wingdings" pitchFamily="2" charset="2"/>
              <a:buChar char="ü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 processor reads the contents of R1 and then uses B in R1 as address to obtain the operand</a:t>
            </a:r>
            <a:r>
              <a:rPr lang="en-US" sz="25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795338" indent="-331788" algn="just">
              <a:buFont typeface="Wingdings" pitchFamily="2" charset="2"/>
              <a:buChar char="ü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APP: To add successive numbers in the list</a:t>
            </a:r>
          </a:p>
          <a:p>
            <a:pPr marL="795338" indent="-331788" algn="just">
              <a:buFont typeface="Wingdings" pitchFamily="2" charset="2"/>
              <a:buChar char="ü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Next Slide</a:t>
            </a:r>
            <a:endParaRPr lang="en-US" sz="2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63550" indent="0" algn="just"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Continued…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86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Continued…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844824"/>
            <a:ext cx="3744416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0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688975" indent="-225425" algn="just">
              <a:buFont typeface="Wingdings" pitchFamily="2" charset="2"/>
              <a:buChar char="ü"/>
            </a:pP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Indexing and Arrays :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Operand or its address is not given directly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address of the operand is the content of register(s) together with a displacement value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APP: To deal with arrays and lists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Syntax: Simple Index: X(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EA: X+[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Continued…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29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688975" indent="-225425" algn="just">
              <a:buFont typeface="Wingdings" pitchFamily="2" charset="2"/>
              <a:buChar char="ü"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Continued…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105025"/>
            <a:ext cx="58293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24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688975" indent="-225425" algn="just">
              <a:buFont typeface="Wingdings" pitchFamily="2" charset="2"/>
              <a:buChar char="ü"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Continued…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2209800"/>
            <a:ext cx="56197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7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PE: Calculating sum of Test Score 1, Test Score 2, Test Score 3 of n students and place results in Sum1,Sum2,Sum3</a:t>
            </a: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Continued…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80928"/>
            <a:ext cx="6035040" cy="303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192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should be thought of as 2D array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Each row contains entry for a student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Columns give IDs and Test scores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 in next slide</a:t>
            </a: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Continued…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76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688975" indent="-225425" algn="just">
              <a:buFont typeface="Wingdings" pitchFamily="2" charset="2"/>
              <a:buChar char="ü"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Continued…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481328"/>
            <a:ext cx="4104456" cy="432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4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795338" indent="-331788" algn="just">
              <a:buFont typeface="Wingdings" pitchFamily="2" charset="2"/>
              <a:buChar char="ü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 of R4 is changing between records not within records</a:t>
            </a:r>
          </a:p>
          <a:p>
            <a:pPr marL="795338" indent="-331788" algn="just">
              <a:buFont typeface="Wingdings" pitchFamily="2" charset="2"/>
              <a:buChar char="ü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the example student ids are the reference points </a:t>
            </a:r>
          </a:p>
          <a:p>
            <a:pPr marL="795338" indent="-331788" algn="just">
              <a:buFont typeface="Wingdings" pitchFamily="2" charset="2"/>
              <a:buChar char="ü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Base with Index:</a:t>
            </a:r>
          </a:p>
          <a:p>
            <a:pPr marL="795338" indent="-331788" algn="just">
              <a:buFont typeface="Wingdings" pitchFamily="2" charset="2"/>
              <a:buChar char="ü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Address of operand is the content of Register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together with content of register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Rj</a:t>
            </a: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95338" indent="-331788" algn="just">
              <a:buFont typeface="Wingdings" pitchFamily="2" charset="2"/>
              <a:buChar char="ü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Syntax: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Ri,Rj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795338" indent="-331788" algn="just">
              <a:buFont typeface="Wingdings" pitchFamily="2" charset="2"/>
              <a:buChar char="ü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EA: [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]+[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Rj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795338" indent="-331788" algn="just">
              <a:buFont typeface="Wingdings" pitchFamily="2" charset="2"/>
              <a:buChar char="ü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Actually, One will be an index and other will be a base register</a:t>
            </a: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Continued…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58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Base index with displacement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Address of operand is sum of contents of 2 registers together with a displacement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Syntax: X(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Ri,Rj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EA: X+[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]+[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Rj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PTO</a:t>
            </a: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Continued…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24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Why do we need addresses?</a:t>
            </a:r>
          </a:p>
          <a:p>
            <a:pPr marL="795338" indent="-331788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To access a word/or a byte we need distinct names or addresses</a:t>
            </a:r>
          </a:p>
          <a:p>
            <a:pPr marL="795338" indent="-331788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____ bit address is required to address 2^24 locations </a:t>
            </a:r>
          </a:p>
          <a:p>
            <a:pPr marL="795338" indent="-331788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Range of addresses? Address space? </a:t>
            </a:r>
          </a:p>
          <a:p>
            <a:pPr marL="795338" indent="-331788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Suppose if the memory of a machine has 2147483648 words (1 word=2 bytes) then ________ bit address is required to address all the locations?</a:t>
            </a:r>
          </a:p>
          <a:p>
            <a:pPr marL="795338" indent="-331788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KiloBytes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=1K=1024 bytes=2^10</a:t>
            </a:r>
          </a:p>
          <a:p>
            <a:pPr marL="795338" indent="-331788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MegaBytes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=1M=1024K=2^10*2^10=2^20</a:t>
            </a:r>
          </a:p>
          <a:p>
            <a:pPr marL="795338" indent="-331788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GigaBytes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=1G=1024M=2^10*2^20=2^30</a:t>
            </a:r>
          </a:p>
          <a:p>
            <a:pPr marL="795338" indent="-331788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TeraBytes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=1T=1024G=2^10*2^30=2^40 </a:t>
            </a:r>
            <a:r>
              <a:rPr lang="en-US" sz="25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688975" indent="-225425">
              <a:buFont typeface="Wingdings" pitchFamily="2" charset="2"/>
              <a:buChar char="ü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688975" indent="-225425">
              <a:buFont typeface="Wingdings" pitchFamily="2" charset="2"/>
              <a:buChar char="ü"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Continued…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19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CISC Instruction Sets: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Most arithmetic and logic instructions use the two-address format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Operation destination, 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source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Ex1: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 B, A        ; B ← [A] + [B]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Ex2: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Move C, B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 C, 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       ; </a:t>
            </a:r>
            <a:r>
              <a:rPr lang="en-US" sz="2400" dirty="0"/>
              <a:t>C←[A] + [</a:t>
            </a:r>
            <a:r>
              <a:rPr lang="en-US" sz="2400" dirty="0" smtClean="0"/>
              <a:t>B]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general form of the Move instruction 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Move </a:t>
            </a:r>
            <a:r>
              <a:rPr lang="en-US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destination, source</a:t>
            </a: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Continued…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30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688975" indent="-225425" algn="just">
              <a:buFont typeface="Wingdings" pitchFamily="2" charset="2"/>
              <a:buChar char="ü"/>
            </a:pP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Relative: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 of operand is relative to the content of index register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Here the difference is EA of operand is relative to content of PC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Syntax: X(PC)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EA: X+[PC]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 is a signed number because the branch target may be above or below branch instruction</a:t>
            </a: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Continued…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2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806450" indent="-342900" algn="just">
              <a:buFont typeface="Wingdings" pitchFamily="2" charset="2"/>
              <a:buChar char="ü"/>
            </a:pP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Additional Modes:</a:t>
            </a:r>
          </a:p>
          <a:p>
            <a:pPr marL="806450" indent="-342900" algn="just">
              <a:buFont typeface="Wingdings" pitchFamily="2" charset="2"/>
              <a:buChar char="ü"/>
            </a:pP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Auto increment, Auto decrement modes</a:t>
            </a:r>
          </a:p>
          <a:p>
            <a:pPr marL="806450" indent="-342900" algn="just">
              <a:buFont typeface="Wingdings" pitchFamily="2" charset="2"/>
              <a:buChar char="ü"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Autoincrement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EA of operand is the contents of a register</a:t>
            </a:r>
          </a:p>
          <a:p>
            <a:pPr marL="806450" indent="-342900" algn="just">
              <a:buFont typeface="Wingdings" pitchFamily="2" charset="2"/>
              <a:buChar char="ü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After the operand is accessed, the content of register is automatically incremented by no of bytes that make up a word if I want successive words to be accessed</a:t>
            </a:r>
          </a:p>
          <a:p>
            <a:pPr marL="806450" indent="-342900" algn="just">
              <a:buFont typeface="Wingdings" pitchFamily="2" charset="2"/>
              <a:buChar char="ü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I want successive bytes to be accessed then the content of the register will be incremented by 1</a:t>
            </a:r>
          </a:p>
          <a:p>
            <a:pPr marL="806450" indent="-342900" algn="just">
              <a:buFont typeface="Wingdings" pitchFamily="2" charset="2"/>
              <a:buChar char="ü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Syntax: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)+</a:t>
            </a:r>
          </a:p>
          <a:p>
            <a:pPr marL="806450" indent="-342900" algn="just">
              <a:buFont typeface="Wingdings" pitchFamily="2" charset="2"/>
              <a:buChar char="ü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EA: [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 and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incremented</a:t>
            </a:r>
          </a:p>
          <a:p>
            <a:pPr marL="463550" indent="0" algn="just">
              <a:buNone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Continued…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57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688975" indent="-225425" algn="just">
              <a:buFont typeface="Wingdings" pitchFamily="2" charset="2"/>
              <a:buChar char="ü"/>
            </a:pP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Autodecrement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mode: </a:t>
            </a:r>
          </a:p>
          <a:p>
            <a:pPr marL="795338" indent="-331788" algn="just">
              <a:buFont typeface="Wingdings" pitchFamily="2" charset="2"/>
              <a:buChar char="ü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EA: It is obtained by decrementing the content of register first and then taking the decremented value as address of the operand </a:t>
            </a:r>
          </a:p>
          <a:p>
            <a:pPr marL="795338" indent="-331788" algn="just">
              <a:buFont typeface="Wingdings" pitchFamily="2" charset="2"/>
              <a:buChar char="ü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Words? Bytes?</a:t>
            </a:r>
          </a:p>
          <a:p>
            <a:pPr marL="795338" indent="-331788" algn="just">
              <a:buFont typeface="Wingdings" pitchFamily="2" charset="2"/>
              <a:buChar char="ü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Syntax: -(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795338" indent="-331788" algn="just">
              <a:buFont typeface="Wingdings" pitchFamily="2" charset="2"/>
              <a:buChar char="ü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EA: Decrement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then EA=[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795338" indent="-331788" algn="just">
              <a:buFont typeface="Wingdings" pitchFamily="2" charset="2"/>
              <a:buChar char="ü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These modes can be used to implement stack</a:t>
            </a:r>
          </a:p>
          <a:p>
            <a:pPr marL="795338" indent="-331788" algn="just">
              <a:buFont typeface="Wingdings" pitchFamily="2" charset="2"/>
              <a:buChar char="ü"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Continued…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9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688975" indent="-225425" algn="just">
              <a:buFont typeface="Wingdings" pitchFamily="2" charset="2"/>
              <a:buChar char="ü"/>
            </a:pP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Condition Codes: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Info about results of various A/L operations must be kept track off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Whether result has generated carry, overflow, result is zero/negative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They are recorded in individual bits called condition code flags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These flags are grouped in a special register called condition code register/flag register/status register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These flags take values 0 or 1</a:t>
            </a: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Continued…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6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Flags: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N-----set to 1 if result is negative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Z-----Set to 1 if result is 0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V----- set to 1 if result has overflown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C----- Set to 1 if a carry results out of A/L operation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These flags are affected as a result of A/L operations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Branch&gt;0 tests N and Z flags to cause a branch</a:t>
            </a:r>
          </a:p>
          <a:p>
            <a:pPr marL="463550" indent="0" algn="just">
              <a:buNone/>
            </a:pP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Continued…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13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63550" indent="0" algn="just">
              <a:buNone/>
            </a:pP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Continued…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1700808"/>
            <a:ext cx="3456384" cy="345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2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63550" indent="0" algn="just">
              <a:buNone/>
            </a:pP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Continued…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1833562"/>
            <a:ext cx="56769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9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63550" indent="0" algn="just">
              <a:buNone/>
            </a:pP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Continued…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2100262"/>
            <a:ext cx="56102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5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Byte Addressability: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1 byte = 8 bits always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But not that 1 word=2 bytes always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It depends on word length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Word length—16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1 word=2 bytes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Word length---32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1 word=4 bytes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Word length—64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1 word= 8 bytes</a:t>
            </a:r>
          </a:p>
          <a:p>
            <a:pPr marL="688975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Rather addresses are assigned for every byte. It is called Byte addressability</a:t>
            </a: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688975" indent="-225425" algn="just">
              <a:buFont typeface="Wingdings" pitchFamily="2" charset="2"/>
              <a:buChar char="ü"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Continued…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5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806450" indent="-342900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Big Endian and Little Endian Assignment:</a:t>
            </a:r>
          </a:p>
          <a:p>
            <a:pPr marL="806450" indent="-342900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Let’s say 1 word=2 bytes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1 word=16 bits</a:t>
            </a:r>
          </a:p>
          <a:p>
            <a:pPr marL="806450" indent="-342900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ALU is 16-bit and Registers—16 bits</a:t>
            </a:r>
          </a:p>
          <a:p>
            <a:pPr marL="806450" indent="-342900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EX: 1 </a:t>
            </a:r>
          </a:p>
          <a:p>
            <a:pPr marL="806450" indent="-342900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How this ABCD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will be stored in memory in Big Endian?</a:t>
            </a:r>
          </a:p>
          <a:p>
            <a:pPr marL="806450" indent="-342900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CD which is the lower order byte value is moved to the higher order byte address of that word and AB is moved to lower order byte address of that word</a:t>
            </a:r>
          </a:p>
          <a:p>
            <a:pPr marL="806450" indent="-342900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CD is stored in address 0001 and AB in address 0000</a:t>
            </a:r>
          </a:p>
          <a:p>
            <a:pPr marL="806450" indent="-342900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How this ABCD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will be stored in memory in Little Endian?</a:t>
            </a:r>
          </a:p>
          <a:p>
            <a:pPr marL="806450" indent="-342900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AB in Higher order byte address and CD in lower order byte address</a:t>
            </a:r>
          </a:p>
          <a:p>
            <a:pPr marL="806450" indent="-342900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AB in 0001 and CD in 0000</a:t>
            </a:r>
          </a:p>
          <a:p>
            <a:pPr marL="806450" indent="-342900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In both addresses for words are not going to change</a:t>
            </a:r>
          </a:p>
          <a:p>
            <a:pPr marL="806450" indent="-342900">
              <a:buFont typeface="Wingdings" pitchFamily="2" charset="2"/>
              <a:buChar char="ü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806450" indent="-342900">
              <a:buFont typeface="Wingdings" pitchFamily="2" charset="2"/>
              <a:buChar char="ü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806450" indent="-342900">
              <a:buFont typeface="Wingdings" pitchFamily="2" charset="2"/>
              <a:buChar char="ü"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Continued…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89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795338" indent="-331788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Big Endian and Little Endian Diagrams:</a:t>
            </a:r>
          </a:p>
          <a:p>
            <a:pPr marL="795338" indent="-331788" algn="just">
              <a:buFont typeface="Wingdings" pitchFamily="2" charset="2"/>
              <a:buChar char="ü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795338" indent="-331788" algn="just">
              <a:buFont typeface="Wingdings" pitchFamily="2" charset="2"/>
              <a:buChar char="ü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795338" indent="-331788" algn="just">
              <a:buFont typeface="Wingdings" pitchFamily="2" charset="2"/>
              <a:buChar char="ü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7" indent="0" algn="just">
              <a:buNone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Continued…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028815"/>
            <a:ext cx="6309360" cy="394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357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622300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Word Alignment:</a:t>
            </a:r>
          </a:p>
          <a:p>
            <a:pPr marL="622300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When a word is said to have aligned in memory?</a:t>
            </a:r>
          </a:p>
          <a:p>
            <a:pPr marL="622300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When they begin at addresses that are multiple of the no of bytes that make up a word</a:t>
            </a:r>
          </a:p>
          <a:p>
            <a:pPr marL="622300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If not they are unaligned</a:t>
            </a:r>
          </a:p>
          <a:p>
            <a:pPr marL="622300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Ex 1: 1 word=4 bytes</a:t>
            </a:r>
          </a:p>
          <a:p>
            <a:pPr marL="622300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Then words begin at addresses that are multiples of 4 i.e., 0,4,8,12…</a:t>
            </a:r>
          </a:p>
          <a:p>
            <a:pPr marL="622300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Word boundaries</a:t>
            </a:r>
          </a:p>
          <a:p>
            <a:pPr marL="622300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Ex 2: 1 word=8 bytes How about word boundaries</a:t>
            </a:r>
          </a:p>
          <a:p>
            <a:pPr marL="622300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0,8,16…. (Multiple of 8)</a:t>
            </a:r>
          </a:p>
          <a:p>
            <a:pPr marL="622300" indent="-225425" algn="just">
              <a:buFont typeface="Wingdings" pitchFamily="2" charset="2"/>
              <a:buChar char="ü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Continued…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38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393700" indent="69850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Accessing numbers, characters, character strings:</a:t>
            </a:r>
          </a:p>
          <a:p>
            <a:pPr marL="393700" indent="69850" algn="just">
              <a:buFont typeface="Wingdings" pitchFamily="2" charset="2"/>
              <a:buChar char="ü"/>
            </a:pP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A number usually occupies a word</a:t>
            </a:r>
          </a:p>
          <a:p>
            <a:pPr marL="393700" indent="69850" algn="just">
              <a:buFont typeface="Wingdings" pitchFamily="2" charset="2"/>
              <a:buChar char="ü"/>
            </a:pP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By giving word address a number can be accessed</a:t>
            </a:r>
          </a:p>
          <a:p>
            <a:pPr marL="393700" indent="69850" algn="just">
              <a:buFont typeface="Wingdings" pitchFamily="2" charset="2"/>
              <a:buChar char="ü"/>
            </a:pP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A character usually occupies a byte</a:t>
            </a:r>
          </a:p>
          <a:p>
            <a:pPr marL="393700" indent="69850" algn="just">
              <a:buFont typeface="Wingdings" pitchFamily="2" charset="2"/>
              <a:buChar char="ü"/>
            </a:pP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By giving byte address a character can be accessed</a:t>
            </a:r>
          </a:p>
          <a:p>
            <a:pPr marL="393700" indent="69850" algn="just">
              <a:buFont typeface="Wingdings" pitchFamily="2" charset="2"/>
              <a:buChar char="ü"/>
            </a:pP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About character string?</a:t>
            </a:r>
          </a:p>
          <a:p>
            <a:pPr marL="622300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Beginning---- we can give the byte address of the first character</a:t>
            </a:r>
          </a:p>
          <a:p>
            <a:pPr marL="622300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Ending----- 1. It is better to have a control character after the actual string that says “End of String” ($)</a:t>
            </a:r>
          </a:p>
          <a:p>
            <a:pPr marL="622300" indent="-225425" algn="just">
              <a:buFont typeface="Wingdings" pitchFamily="2" charset="2"/>
              <a:buChar char="ü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2. A separate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loc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that contains the length of string</a:t>
            </a:r>
          </a:p>
          <a:p>
            <a:pPr marL="622300" indent="-225425" algn="just">
              <a:buFont typeface="Wingdings" pitchFamily="2" charset="2"/>
              <a:buChar char="ü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619125" indent="-222250" algn="just">
              <a:buFont typeface="Wingdings" pitchFamily="2" charset="2"/>
              <a:buChar char="ü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619125" indent="-222250" algn="just">
              <a:buFont typeface="Wingdings" pitchFamily="2" charset="2"/>
              <a:buChar char="ü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619125" indent="-222250" algn="just">
              <a:buFont typeface="Wingdings" pitchFamily="2" charset="2"/>
              <a:buChar char="ü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393700" indent="69850" algn="just">
              <a:buFont typeface="Wingdings" pitchFamily="2" charset="2"/>
              <a:buChar char="ü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393700" indent="69850" algn="just">
              <a:buFont typeface="Wingdings" pitchFamily="2" charset="2"/>
              <a:buChar char="ü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393700" indent="69850" algn="just">
              <a:buFont typeface="Wingdings" pitchFamily="2" charset="2"/>
              <a:buChar char="ü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Continued…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65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4641</TotalTime>
  <Words>2113</Words>
  <Application>Microsoft Office PowerPoint</Application>
  <PresentationFormat>On-screen Show (4:3)</PresentationFormat>
  <Paragraphs>365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PowerPoint Presentation</vt:lpstr>
      <vt:lpstr>Continued…</vt:lpstr>
      <vt:lpstr>Continued…</vt:lpstr>
      <vt:lpstr>Continued…</vt:lpstr>
      <vt:lpstr>Continued…</vt:lpstr>
      <vt:lpstr>Continued…</vt:lpstr>
      <vt:lpstr>Continued…</vt:lpstr>
      <vt:lpstr>Continued…</vt:lpstr>
      <vt:lpstr>Continued…</vt:lpstr>
      <vt:lpstr>Continued…</vt:lpstr>
      <vt:lpstr>Continued…</vt:lpstr>
      <vt:lpstr>Continued…</vt:lpstr>
      <vt:lpstr>Continued…</vt:lpstr>
      <vt:lpstr>PowerPoint Presentation</vt:lpstr>
      <vt:lpstr>PowerPoint Presentation</vt:lpstr>
      <vt:lpstr>PowerPoint Presentation</vt:lpstr>
      <vt:lpstr>Continued…</vt:lpstr>
      <vt:lpstr>Continued…</vt:lpstr>
      <vt:lpstr>Continued…</vt:lpstr>
      <vt:lpstr>Continued…</vt:lpstr>
      <vt:lpstr>Continued…</vt:lpstr>
      <vt:lpstr>Continued…</vt:lpstr>
      <vt:lpstr>Continued…</vt:lpstr>
      <vt:lpstr>Continued…</vt:lpstr>
      <vt:lpstr>Continued…</vt:lpstr>
      <vt:lpstr>Continued…</vt:lpstr>
      <vt:lpstr>Continued…</vt:lpstr>
      <vt:lpstr>Continued…</vt:lpstr>
      <vt:lpstr>Continued…</vt:lpstr>
      <vt:lpstr>Continued…</vt:lpstr>
      <vt:lpstr>Continued…</vt:lpstr>
      <vt:lpstr>Continued…</vt:lpstr>
      <vt:lpstr>Continued…</vt:lpstr>
      <vt:lpstr>Continued…</vt:lpstr>
      <vt:lpstr>Continued…</vt:lpstr>
      <vt:lpstr>Continued…</vt:lpstr>
      <vt:lpstr>Continued…</vt:lpstr>
      <vt:lpstr>Continued…</vt:lpstr>
      <vt:lpstr>Continued…</vt:lpstr>
      <vt:lpstr>Continued…</vt:lpstr>
      <vt:lpstr>Continued…</vt:lpstr>
      <vt:lpstr>Continued…</vt:lpstr>
      <vt:lpstr>Continued…</vt:lpstr>
      <vt:lpstr>Continued…</vt:lpstr>
      <vt:lpstr>Continued…</vt:lpstr>
      <vt:lpstr>Continued…</vt:lpstr>
      <vt:lpstr>Continued…</vt:lpstr>
      <vt:lpstr>Continued…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Mahe</cp:lastModifiedBy>
  <cp:revision>2409</cp:revision>
  <dcterms:created xsi:type="dcterms:W3CDTF">2006-08-16T00:00:00Z</dcterms:created>
  <dcterms:modified xsi:type="dcterms:W3CDTF">2019-08-30T15:52:02Z</dcterms:modified>
</cp:coreProperties>
</file>