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14" r:id="rId2"/>
    <p:sldId id="415" r:id="rId3"/>
    <p:sldId id="417" r:id="rId4"/>
    <p:sldId id="429" r:id="rId5"/>
    <p:sldId id="420" r:id="rId6"/>
    <p:sldId id="422" r:id="rId7"/>
    <p:sldId id="424" r:id="rId8"/>
    <p:sldId id="435" r:id="rId9"/>
    <p:sldId id="427" r:id="rId10"/>
    <p:sldId id="425" r:id="rId11"/>
    <p:sldId id="447" r:id="rId12"/>
    <p:sldId id="448" r:id="rId13"/>
    <p:sldId id="433" r:id="rId14"/>
    <p:sldId id="436" r:id="rId15"/>
    <p:sldId id="437" r:id="rId16"/>
    <p:sldId id="43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38" autoAdjust="0"/>
    <p:restoredTop sz="81688" autoAdjust="0"/>
  </p:normalViewPr>
  <p:slideViewPr>
    <p:cSldViewPr>
      <p:cViewPr varScale="1">
        <p:scale>
          <a:sx n="57" d="100"/>
          <a:sy n="57" d="100"/>
        </p:scale>
        <p:origin x="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5C113-6FDF-4785-95C3-D0617CDE8E16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B5B5D-AC0A-444F-9F30-CE04A4780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3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B5B5D-AC0A-444F-9F30-CE04A47808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1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B5B5D-AC0A-444F-9F30-CE04A47808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73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B5B5D-AC0A-444F-9F30-CE04A47808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2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829-1C77-4AC3-B61D-FAE1B9A93011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C696-D80D-44C9-9026-CE595819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0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829-1C77-4AC3-B61D-FAE1B9A93011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C696-D80D-44C9-9026-CE595819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4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829-1C77-4AC3-B61D-FAE1B9A93011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C696-D80D-44C9-9026-CE595819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8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829-1C77-4AC3-B61D-FAE1B9A93011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C696-D80D-44C9-9026-CE595819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2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829-1C77-4AC3-B61D-FAE1B9A93011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C696-D80D-44C9-9026-CE595819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6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829-1C77-4AC3-B61D-FAE1B9A93011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C696-D80D-44C9-9026-CE595819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829-1C77-4AC3-B61D-FAE1B9A93011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C696-D80D-44C9-9026-CE595819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7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829-1C77-4AC3-B61D-FAE1B9A93011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C696-D80D-44C9-9026-CE595819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829-1C77-4AC3-B61D-FAE1B9A93011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C696-D80D-44C9-9026-CE595819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2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829-1C77-4AC3-B61D-FAE1B9A93011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C696-D80D-44C9-9026-CE595819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8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829-1C77-4AC3-B61D-FAE1B9A93011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C696-D80D-44C9-9026-CE595819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3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F3829-1C77-4AC3-B61D-FAE1B9A93011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3C696-D80D-44C9-9026-CE595819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0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514600"/>
            <a:ext cx="7645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ARITHMETIC AND LOGIC UNIT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889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52400"/>
            <a:ext cx="4533900" cy="59598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43000" y="6112285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8080"/>
                </a:solidFill>
                <a:latin typeface="TimesTen-Bold"/>
              </a:rPr>
              <a:t>Figure 9.12 </a:t>
            </a:r>
            <a:r>
              <a:rPr lang="en-US" dirty="0">
                <a:solidFill>
                  <a:srgbClr val="000000"/>
                </a:solidFill>
                <a:latin typeface="TimesTen-Roman"/>
              </a:rPr>
              <a:t>Booth’s Algorithm for </a:t>
            </a:r>
            <a:r>
              <a:rPr lang="en-US" dirty="0" smtClean="0">
                <a:solidFill>
                  <a:srgbClr val="000000"/>
                </a:solidFill>
                <a:latin typeface="TimesTen-Roman"/>
              </a:rPr>
              <a:t>2’s Complement </a:t>
            </a:r>
            <a:r>
              <a:rPr lang="en-US" dirty="0">
                <a:solidFill>
                  <a:srgbClr val="000000"/>
                </a:solidFill>
                <a:latin typeface="TimesTen-Roman"/>
              </a:rPr>
              <a:t>Multiplication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34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Consider a +</a:t>
            </a:r>
            <a:r>
              <a:rPr lang="en-US" sz="2400" dirty="0" err="1" smtClean="0"/>
              <a:t>ve</a:t>
            </a:r>
            <a:r>
              <a:rPr lang="en-US" sz="2400" dirty="0" smtClean="0"/>
              <a:t> multiplier 00011110 = 2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 = 30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Is also equal to 2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 – 2</a:t>
            </a:r>
            <a:r>
              <a:rPr lang="en-US" sz="2400" baseline="30000" dirty="0" smtClean="0"/>
              <a:t>1   </a:t>
            </a:r>
            <a:r>
              <a:rPr lang="en-US" sz="2400" dirty="0" smtClean="0"/>
              <a:t>  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number of such operations can be reduced to two if we observe that</a:t>
            </a:r>
          </a:p>
          <a:p>
            <a:r>
              <a:rPr lang="pt-BR" sz="2400" dirty="0"/>
              <a:t>2</a:t>
            </a:r>
            <a:r>
              <a:rPr lang="pt-BR" sz="2400" baseline="30000" dirty="0"/>
              <a:t>n</a:t>
            </a:r>
            <a:r>
              <a:rPr lang="pt-BR" sz="2400" dirty="0"/>
              <a:t> + 2</a:t>
            </a:r>
            <a:r>
              <a:rPr lang="pt-BR" sz="2400" baseline="30000" dirty="0"/>
              <a:t>n-1</a:t>
            </a:r>
            <a:r>
              <a:rPr lang="pt-BR" sz="2400" dirty="0"/>
              <a:t> + </a:t>
            </a:r>
            <a:r>
              <a:rPr lang="pt-BR" sz="2400" dirty="0" smtClean="0"/>
              <a:t>...... </a:t>
            </a:r>
            <a:r>
              <a:rPr lang="pt-BR" sz="2400" dirty="0"/>
              <a:t>+ 2</a:t>
            </a:r>
            <a:r>
              <a:rPr lang="pt-BR" sz="2400" baseline="30000" dirty="0"/>
              <a:t>n-K</a:t>
            </a:r>
            <a:r>
              <a:rPr lang="pt-BR" sz="2400" dirty="0"/>
              <a:t> = 2</a:t>
            </a:r>
            <a:r>
              <a:rPr lang="pt-BR" sz="2400" baseline="30000" dirty="0"/>
              <a:t>n+1</a:t>
            </a:r>
            <a:r>
              <a:rPr lang="pt-BR" sz="2400" dirty="0"/>
              <a:t> - </a:t>
            </a:r>
            <a:r>
              <a:rPr lang="pt-BR" sz="2400" dirty="0" smtClean="0"/>
              <a:t>2</a:t>
            </a:r>
            <a:r>
              <a:rPr lang="pt-BR" sz="2400" baseline="30000" dirty="0" smtClean="0"/>
              <a:t>n-K</a:t>
            </a:r>
            <a:r>
              <a:rPr lang="pt-BR" sz="2400" dirty="0" smtClean="0"/>
              <a:t>    ----Eq 1</a:t>
            </a:r>
          </a:p>
          <a:p>
            <a:endParaRPr lang="en-US" sz="2400" dirty="0" smtClean="0"/>
          </a:p>
          <a:p>
            <a:r>
              <a:rPr lang="en-US" sz="2400" dirty="0" smtClean="0"/>
              <a:t>So </a:t>
            </a:r>
            <a:r>
              <a:rPr lang="en-US" sz="2400" dirty="0"/>
              <a:t>the product can be generated by one addition and one subtraction of the multiplicand.</a:t>
            </a:r>
          </a:p>
          <a:p>
            <a:r>
              <a:rPr lang="en-US" sz="2400" dirty="0"/>
              <a:t>This scheme extends to any number of blocks of 1s in a </a:t>
            </a:r>
            <a:r>
              <a:rPr lang="en-US" sz="2400" dirty="0" smtClean="0"/>
              <a:t>multiplier</a:t>
            </a:r>
            <a:r>
              <a:rPr lang="en-US" sz="2400" dirty="0"/>
              <a:t>.</a:t>
            </a:r>
            <a:endParaRPr lang="en-US" sz="2400" baseline="30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307384"/>
            <a:ext cx="5150255" cy="72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200"/>
            <a:ext cx="9067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same scheme works for a negative </a:t>
            </a:r>
            <a:r>
              <a:rPr lang="en-US" dirty="0" smtClean="0"/>
              <a:t>multiplier.</a:t>
            </a:r>
          </a:p>
          <a:p>
            <a:r>
              <a:rPr lang="en-US" dirty="0" smtClean="0"/>
              <a:t>Let </a:t>
            </a:r>
            <a:r>
              <a:rPr lang="en-US" dirty="0"/>
              <a:t>X be a negative number in twos complement </a:t>
            </a:r>
            <a:r>
              <a:rPr lang="en-US" dirty="0" smtClean="0"/>
              <a:t>notation. </a:t>
            </a:r>
            <a:r>
              <a:rPr lang="en-US" dirty="0"/>
              <a:t>The leftmost bit of X is 1, because X is </a:t>
            </a:r>
            <a:r>
              <a:rPr lang="en-US" dirty="0" smtClean="0"/>
              <a:t>negative:</a:t>
            </a:r>
          </a:p>
          <a:p>
            <a:endParaRPr lang="en-US" dirty="0"/>
          </a:p>
          <a:p>
            <a:r>
              <a:rPr lang="en-US" dirty="0" smtClean="0"/>
              <a:t>Then </a:t>
            </a:r>
            <a:r>
              <a:rPr lang="en-US" dirty="0"/>
              <a:t>the value of X can be expressed </a:t>
            </a:r>
            <a:r>
              <a:rPr lang="en-US" dirty="0" smtClean="0"/>
              <a:t>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Assume </a:t>
            </a:r>
            <a:r>
              <a:rPr lang="en-US" dirty="0"/>
              <a:t>that the leftmost 0 </a:t>
            </a:r>
            <a:r>
              <a:rPr lang="en-US" dirty="0" smtClean="0"/>
              <a:t>is in </a:t>
            </a:r>
            <a:r>
              <a:rPr lang="en-US" dirty="0"/>
              <a:t>the kth </a:t>
            </a:r>
            <a:r>
              <a:rPr lang="en-US" dirty="0" smtClean="0"/>
              <a:t>position. Thus, X </a:t>
            </a:r>
            <a:r>
              <a:rPr lang="en-US" dirty="0"/>
              <a:t>is of the form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the value of X </a:t>
            </a:r>
            <a:r>
              <a:rPr lang="en-US" dirty="0" smtClean="0"/>
              <a:t>is </a:t>
            </a:r>
            <a:endParaRPr lang="en-US" dirty="0"/>
          </a:p>
          <a:p>
            <a:r>
              <a:rPr lang="en-US" dirty="0" smtClean="0"/>
              <a:t>                                                                                                                                                    ----2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Equation </a:t>
            </a:r>
            <a:r>
              <a:rPr lang="en-US" dirty="0" smtClean="0"/>
              <a:t>(</a:t>
            </a:r>
            <a:r>
              <a:rPr lang="en-US" dirty="0"/>
              <a:t>1</a:t>
            </a:r>
            <a:r>
              <a:rPr lang="en-US" dirty="0" smtClean="0"/>
              <a:t>), </a:t>
            </a:r>
            <a:r>
              <a:rPr lang="en-US" dirty="0"/>
              <a:t>we can say </a:t>
            </a:r>
            <a:r>
              <a:rPr lang="en-US" dirty="0" smtClean="0"/>
              <a:t>that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Rearranging, 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                                                                     ----3</a:t>
            </a:r>
          </a:p>
          <a:p>
            <a:r>
              <a:rPr lang="en-US" dirty="0" smtClean="0"/>
              <a:t>Substituting </a:t>
            </a:r>
            <a:r>
              <a:rPr lang="en-US" dirty="0" err="1" smtClean="0"/>
              <a:t>Eqn</a:t>
            </a:r>
            <a:r>
              <a:rPr lang="en-US" dirty="0" smtClean="0"/>
              <a:t> 3 in </a:t>
            </a:r>
            <a:r>
              <a:rPr lang="en-US" dirty="0" err="1" smtClean="0"/>
              <a:t>eqn</a:t>
            </a:r>
            <a:r>
              <a:rPr lang="en-US" dirty="0" smtClean="0"/>
              <a:t> 2 we have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Look at page 324, how -6 is handled with above principle.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752476"/>
            <a:ext cx="4800600" cy="380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16" y="1662112"/>
            <a:ext cx="6565921" cy="314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832" y="2420769"/>
            <a:ext cx="4540250" cy="31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743" y="3271837"/>
            <a:ext cx="6310313" cy="385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4030492"/>
            <a:ext cx="5486400" cy="5415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390" y="4795837"/>
            <a:ext cx="6195739" cy="461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5755772"/>
            <a:ext cx="5282060" cy="41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9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28800"/>
            <a:ext cx="7518009" cy="403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76200"/>
            <a:ext cx="1560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DIVISION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990600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Dividend  = 147                    Divisor =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66294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59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33400"/>
            <a:ext cx="74827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12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deal with </a:t>
            </a:r>
            <a:r>
              <a:rPr lang="en-US" sz="2000" dirty="0" smtClean="0"/>
              <a:t>-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dirty="0"/>
              <a:t>numbers, we recognize that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		D </a:t>
            </a:r>
            <a:r>
              <a:rPr lang="en-US" sz="2000" dirty="0"/>
              <a:t>= Q * V + </a:t>
            </a:r>
            <a:r>
              <a:rPr lang="en-US" sz="2000" dirty="0" smtClean="0"/>
              <a:t>R</a:t>
            </a:r>
          </a:p>
          <a:p>
            <a:r>
              <a:rPr lang="en-US" sz="2000" dirty="0" smtClean="0"/>
              <a:t>Here D – dividend        V – Divisor        Q – Quotient    R – Remainder</a:t>
            </a:r>
          </a:p>
          <a:p>
            <a:endParaRPr lang="en-US" sz="2000" dirty="0"/>
          </a:p>
          <a:p>
            <a:r>
              <a:rPr lang="en-US" sz="2000" dirty="0"/>
              <a:t>Consider </a:t>
            </a:r>
            <a:r>
              <a:rPr lang="en-US" sz="2000" dirty="0" err="1" smtClean="0"/>
              <a:t>eg</a:t>
            </a:r>
            <a:r>
              <a:rPr lang="en-US" sz="2000" dirty="0" smtClean="0"/>
              <a:t>. </a:t>
            </a:r>
            <a:r>
              <a:rPr lang="en-US" sz="2000" dirty="0"/>
              <a:t>of </a:t>
            </a:r>
            <a:r>
              <a:rPr lang="en-US" sz="2000" dirty="0" err="1" smtClean="0"/>
              <a:t>int</a:t>
            </a:r>
            <a:r>
              <a:rPr lang="en-US" sz="2000" dirty="0" smtClean="0"/>
              <a:t> div </a:t>
            </a:r>
            <a:r>
              <a:rPr lang="en-US" sz="2000" dirty="0"/>
              <a:t>with all possible </a:t>
            </a:r>
            <a:r>
              <a:rPr lang="en-US" sz="2000" dirty="0" smtClean="0"/>
              <a:t>combinations of </a:t>
            </a:r>
            <a:r>
              <a:rPr lang="en-US" sz="2000" dirty="0"/>
              <a:t>signs of D and V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r>
              <a:rPr lang="pt-BR" sz="2000" dirty="0" smtClean="0"/>
              <a:t>			D </a:t>
            </a:r>
            <a:r>
              <a:rPr lang="pt-BR" sz="2000" dirty="0"/>
              <a:t>= 7 	</a:t>
            </a:r>
            <a:r>
              <a:rPr lang="pt-BR" sz="2000" dirty="0" smtClean="0"/>
              <a:t>V </a:t>
            </a:r>
            <a:r>
              <a:rPr lang="pt-BR" sz="2000" dirty="0"/>
              <a:t>= 3 	</a:t>
            </a:r>
            <a:r>
              <a:rPr lang="pt-BR" sz="2000" dirty="0" smtClean="0"/>
              <a:t>Q </a:t>
            </a:r>
            <a:r>
              <a:rPr lang="pt-BR" sz="2000" dirty="0"/>
              <a:t>= 2 </a:t>
            </a:r>
            <a:r>
              <a:rPr lang="pt-BR" sz="2000" dirty="0" smtClean="0"/>
              <a:t>	R </a:t>
            </a:r>
            <a:r>
              <a:rPr lang="pt-BR" sz="2000" dirty="0"/>
              <a:t>= </a:t>
            </a:r>
            <a:r>
              <a:rPr lang="pt-BR" sz="2000" dirty="0" smtClean="0"/>
              <a:t>1</a:t>
            </a:r>
          </a:p>
          <a:p>
            <a:r>
              <a:rPr lang="pt-BR" sz="2000" dirty="0" smtClean="0"/>
              <a:t>			D </a:t>
            </a:r>
            <a:r>
              <a:rPr lang="pt-BR" sz="2000" dirty="0"/>
              <a:t>= 7 </a:t>
            </a:r>
            <a:r>
              <a:rPr lang="pt-BR" sz="2000" dirty="0" smtClean="0"/>
              <a:t>	V </a:t>
            </a:r>
            <a:r>
              <a:rPr lang="pt-BR" sz="2000" dirty="0"/>
              <a:t>= -3 </a:t>
            </a:r>
            <a:r>
              <a:rPr lang="pt-BR" sz="2000" dirty="0" smtClean="0"/>
              <a:t>	Q </a:t>
            </a:r>
            <a:r>
              <a:rPr lang="pt-BR" sz="2000" dirty="0"/>
              <a:t>= </a:t>
            </a:r>
            <a:r>
              <a:rPr lang="pt-BR" sz="2000" dirty="0" smtClean="0"/>
              <a:t> 	R </a:t>
            </a:r>
            <a:r>
              <a:rPr lang="pt-BR" sz="2000" dirty="0"/>
              <a:t>= </a:t>
            </a:r>
            <a:endParaRPr lang="pt-BR" sz="2000" dirty="0" smtClean="0"/>
          </a:p>
          <a:p>
            <a:r>
              <a:rPr lang="pt-BR" sz="2000" dirty="0" smtClean="0"/>
              <a:t>			D </a:t>
            </a:r>
            <a:r>
              <a:rPr lang="pt-BR" sz="2000" dirty="0"/>
              <a:t>= -7 </a:t>
            </a:r>
            <a:r>
              <a:rPr lang="pt-BR" sz="2000" dirty="0" smtClean="0"/>
              <a:t>	V </a:t>
            </a:r>
            <a:r>
              <a:rPr lang="pt-BR" sz="2000" dirty="0"/>
              <a:t>= 3 </a:t>
            </a:r>
            <a:r>
              <a:rPr lang="pt-BR" sz="2000" dirty="0" smtClean="0"/>
              <a:t>	Q </a:t>
            </a:r>
            <a:r>
              <a:rPr lang="pt-BR" sz="2000" dirty="0"/>
              <a:t>= </a:t>
            </a:r>
            <a:r>
              <a:rPr lang="pt-BR" sz="2000" dirty="0" smtClean="0"/>
              <a:t> 	R </a:t>
            </a:r>
            <a:r>
              <a:rPr lang="pt-BR" sz="2000" dirty="0"/>
              <a:t>= </a:t>
            </a:r>
            <a:endParaRPr lang="pt-BR" sz="2000" dirty="0" smtClean="0"/>
          </a:p>
          <a:p>
            <a:r>
              <a:rPr lang="pt-BR" sz="2000" dirty="0" smtClean="0"/>
              <a:t>			D </a:t>
            </a:r>
            <a:r>
              <a:rPr lang="pt-BR" sz="2000" dirty="0"/>
              <a:t>= -7 </a:t>
            </a:r>
            <a:r>
              <a:rPr lang="pt-BR" sz="2000" dirty="0" smtClean="0"/>
              <a:t>	V </a:t>
            </a:r>
            <a:r>
              <a:rPr lang="pt-BR" sz="2000" dirty="0"/>
              <a:t>= -3 	</a:t>
            </a:r>
            <a:r>
              <a:rPr lang="pt-BR" sz="2000" dirty="0" smtClean="0"/>
              <a:t>Q </a:t>
            </a:r>
            <a:r>
              <a:rPr lang="pt-BR" sz="2000" dirty="0"/>
              <a:t>= </a:t>
            </a:r>
            <a:r>
              <a:rPr lang="pt-BR" sz="2000" dirty="0" smtClean="0"/>
              <a:t> 	R =</a:t>
            </a:r>
            <a:endParaRPr lang="en-US" sz="2000" dirty="0"/>
          </a:p>
          <a:p>
            <a:r>
              <a:rPr lang="en-US" sz="2000" dirty="0" smtClean="0"/>
              <a:t>Note that the </a:t>
            </a:r>
            <a:r>
              <a:rPr lang="en-US" sz="2000" dirty="0"/>
              <a:t>signs of Q and R are easily derivable </a:t>
            </a:r>
            <a:r>
              <a:rPr lang="en-US" sz="2000" dirty="0" smtClean="0"/>
              <a:t>from </a:t>
            </a:r>
            <a:r>
              <a:rPr lang="en-US" sz="2000" dirty="0"/>
              <a:t>the signs of </a:t>
            </a:r>
            <a:r>
              <a:rPr lang="en-US" sz="2000" dirty="0" smtClean="0"/>
              <a:t>D and </a:t>
            </a:r>
            <a:r>
              <a:rPr lang="en-US" sz="2000" dirty="0"/>
              <a:t>V.</a:t>
            </a:r>
          </a:p>
          <a:p>
            <a:r>
              <a:rPr lang="en-US" sz="2000" dirty="0"/>
              <a:t>Specifically, </a:t>
            </a:r>
            <a:endParaRPr lang="en-US" sz="2000" dirty="0" smtClean="0"/>
          </a:p>
          <a:p>
            <a:r>
              <a:rPr lang="it-IT" sz="2000" dirty="0" smtClean="0"/>
              <a:t>                         sign(R</a:t>
            </a:r>
            <a:r>
              <a:rPr lang="it-IT" sz="2000" dirty="0"/>
              <a:t>) = sign(D) </a:t>
            </a:r>
            <a:endParaRPr lang="it-IT" sz="2000" dirty="0" smtClean="0"/>
          </a:p>
          <a:p>
            <a:r>
              <a:rPr lang="it-IT" sz="2000" dirty="0"/>
              <a:t> </a:t>
            </a:r>
            <a:r>
              <a:rPr lang="it-IT" sz="2000" dirty="0" smtClean="0"/>
              <a:t>                        sign(Q</a:t>
            </a:r>
            <a:r>
              <a:rPr lang="it-IT" sz="2000" dirty="0"/>
              <a:t>) = sign(D) * </a:t>
            </a:r>
            <a:r>
              <a:rPr lang="it-IT" sz="2000" dirty="0" smtClean="0"/>
              <a:t>sign(V)</a:t>
            </a:r>
          </a:p>
          <a:p>
            <a:r>
              <a:rPr lang="en-US" sz="2000" dirty="0" smtClean="0"/>
              <a:t>Hence, 2’s </a:t>
            </a:r>
            <a:r>
              <a:rPr lang="en-US" sz="2000" dirty="0"/>
              <a:t>complement division is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-to </a:t>
            </a:r>
            <a:r>
              <a:rPr lang="en-US" sz="2000" dirty="0"/>
              <a:t>convert the operands into unsigned values and,</a:t>
            </a:r>
          </a:p>
          <a:p>
            <a:r>
              <a:rPr lang="en-US" sz="2000" dirty="0" smtClean="0"/>
              <a:t>	-at </a:t>
            </a:r>
            <a:r>
              <a:rPr lang="en-US" sz="2000" dirty="0"/>
              <a:t>the end, to account for the signs by complementation where needed.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83434" y="21576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5422" y="215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8700" y="243749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52120" y="245353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6004" y="2767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28818" y="276068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1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19200"/>
            <a:ext cx="5791200" cy="3657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1000" y="304800"/>
            <a:ext cx="856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Hardware implementation for Addition and Subtraction: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7746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Multiplication</a:t>
            </a:r>
          </a:p>
          <a:p>
            <a:r>
              <a:rPr lang="en-US" b="1" i="1" dirty="0"/>
              <a:t>UNSIGNED </a:t>
            </a:r>
            <a:r>
              <a:rPr lang="en-US" b="1" i="1" dirty="0" smtClean="0"/>
              <a:t>INTEGERS</a:t>
            </a:r>
          </a:p>
          <a:p>
            <a:endParaRPr lang="en-US" b="1" i="1" dirty="0"/>
          </a:p>
          <a:p>
            <a:r>
              <a:rPr lang="en-US" b="1" dirty="0"/>
              <a:t>Multiplicand (11</a:t>
            </a:r>
            <a:r>
              <a:rPr lang="en-US" b="1" dirty="0" smtClean="0"/>
              <a:t>)                                       Multiplier </a:t>
            </a:r>
            <a:r>
              <a:rPr lang="en-US" b="1" dirty="0"/>
              <a:t>(13</a:t>
            </a:r>
            <a:r>
              <a:rPr lang="en-US" b="1" dirty="0" smtClean="0"/>
              <a:t>)                                          Product </a:t>
            </a:r>
            <a:r>
              <a:rPr lang="en-US" b="1" dirty="0"/>
              <a:t>(143</a:t>
            </a:r>
            <a:r>
              <a:rPr lang="en-US" b="1" dirty="0" smtClean="0"/>
              <a:t>)</a:t>
            </a:r>
            <a:endParaRPr lang="en-US" b="1" i="1" dirty="0" smtClean="0"/>
          </a:p>
          <a:p>
            <a:r>
              <a:rPr lang="en-US" b="1" i="1" dirty="0"/>
              <a:t> </a:t>
            </a:r>
            <a:r>
              <a:rPr lang="en-US" b="1" i="1" dirty="0" smtClean="0"/>
              <a:t>			</a:t>
            </a:r>
            <a:r>
              <a:rPr lang="en-US" dirty="0" smtClean="0"/>
              <a:t>1011 X 1101</a:t>
            </a:r>
          </a:p>
          <a:p>
            <a:r>
              <a:rPr lang="en-US" dirty="0"/>
              <a:t>	</a:t>
            </a:r>
            <a:r>
              <a:rPr lang="en-US" dirty="0" smtClean="0"/>
              <a:t>		----------------</a:t>
            </a:r>
            <a:endParaRPr lang="en-US" dirty="0"/>
          </a:p>
          <a:p>
            <a:r>
              <a:rPr lang="en-US" dirty="0" smtClean="0"/>
              <a:t>			1011</a:t>
            </a:r>
            <a:endParaRPr lang="en-US" dirty="0"/>
          </a:p>
          <a:p>
            <a:r>
              <a:rPr lang="en-US" dirty="0" smtClean="0"/>
              <a:t>		               0000</a:t>
            </a:r>
            <a:endParaRPr lang="en-US" dirty="0"/>
          </a:p>
          <a:p>
            <a:r>
              <a:rPr lang="en-US" dirty="0" smtClean="0"/>
              <a:t>		             1011</a:t>
            </a:r>
            <a:endParaRPr lang="en-US" dirty="0"/>
          </a:p>
          <a:p>
            <a:r>
              <a:rPr lang="en-US" dirty="0" smtClean="0"/>
              <a:t>		           1011</a:t>
            </a:r>
          </a:p>
          <a:p>
            <a:r>
              <a:rPr lang="en-US" dirty="0"/>
              <a:t>	</a:t>
            </a:r>
            <a:r>
              <a:rPr lang="en-US" dirty="0" smtClean="0"/>
              <a:t>	----------------------------</a:t>
            </a:r>
            <a:endParaRPr lang="en-US" dirty="0"/>
          </a:p>
          <a:p>
            <a:r>
              <a:rPr lang="en-US" dirty="0" smtClean="0"/>
              <a:t>		        </a:t>
            </a:r>
            <a:r>
              <a:rPr lang="en-US" dirty="0" smtClean="0"/>
              <a:t>10001111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78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"/>
            <a:ext cx="8153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74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4800"/>
            <a:ext cx="67056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63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1"/>
            <a:ext cx="8001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2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"/>
            <a:ext cx="387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TWOS COMPLEMENT MULTIPLICATION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334446"/>
            <a:ext cx="4018176" cy="22145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2678668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9.10 </a:t>
            </a:r>
            <a:r>
              <a:rPr lang="en-US" dirty="0"/>
              <a:t>Multiplication of </a:t>
            </a:r>
            <a:r>
              <a:rPr lang="en-US" dirty="0" smtClean="0"/>
              <a:t>Two Unsigned </a:t>
            </a:r>
            <a:r>
              <a:rPr lang="en-US" dirty="0"/>
              <a:t>4-Bit Integers Yielding </a:t>
            </a:r>
            <a:r>
              <a:rPr lang="en-US" dirty="0" smtClean="0"/>
              <a:t>an 8-Bit </a:t>
            </a:r>
            <a:r>
              <a:rPr lang="en-US" dirty="0"/>
              <a:t>Result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333879"/>
            <a:ext cx="3206965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565" y="4374359"/>
            <a:ext cx="3512247" cy="14906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685800" y="590550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Unsigned integers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435565" y="5905502"/>
            <a:ext cx="3399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(b) Twos complement </a:t>
            </a:r>
            <a:r>
              <a:rPr lang="en-US" dirty="0" smtClean="0">
                <a:latin typeface="Times-Roman"/>
              </a:rPr>
              <a:t>integers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6268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8080"/>
                </a:solidFill>
                <a:latin typeface="TimesTen-Bold"/>
              </a:rPr>
              <a:t>Figure 9.11 </a:t>
            </a:r>
            <a:r>
              <a:rPr lang="en-US" dirty="0">
                <a:solidFill>
                  <a:srgbClr val="000000"/>
                </a:solidFill>
                <a:latin typeface="TimesTen-Roman"/>
              </a:rPr>
              <a:t>Comparison of Multiplication of Unsigned and </a:t>
            </a:r>
            <a:r>
              <a:rPr lang="en-US" dirty="0" smtClean="0">
                <a:solidFill>
                  <a:srgbClr val="000000"/>
                </a:solidFill>
                <a:latin typeface="TimesTen-Roman"/>
              </a:rPr>
              <a:t>2’s Complement </a:t>
            </a:r>
            <a:r>
              <a:rPr lang="en-US" dirty="0">
                <a:solidFill>
                  <a:srgbClr val="000000"/>
                </a:solidFill>
                <a:latin typeface="TimesTen-Roman"/>
              </a:rPr>
              <a:t>Integers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381000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1011 </a:t>
            </a:r>
            <a:r>
              <a:rPr lang="en-US" dirty="0"/>
              <a:t>X 1101</a:t>
            </a:r>
          </a:p>
          <a:p>
            <a:r>
              <a:rPr lang="en-US" dirty="0" smtClean="0"/>
              <a:t>	        ----------------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         1011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       </a:t>
            </a:r>
            <a:r>
              <a:rPr lang="en-US" dirty="0"/>
              <a:t>0000</a:t>
            </a:r>
          </a:p>
          <a:p>
            <a:r>
              <a:rPr lang="en-US" dirty="0"/>
              <a:t>	</a:t>
            </a:r>
            <a:r>
              <a:rPr lang="en-US" dirty="0" smtClean="0"/>
              <a:t>     </a:t>
            </a:r>
            <a:r>
              <a:rPr lang="en-US" dirty="0"/>
              <a:t>1011</a:t>
            </a:r>
          </a:p>
          <a:p>
            <a:r>
              <a:rPr lang="en-US" dirty="0"/>
              <a:t>	</a:t>
            </a:r>
            <a:r>
              <a:rPr lang="en-US" dirty="0" smtClean="0"/>
              <a:t>   </a:t>
            </a:r>
            <a:r>
              <a:rPr lang="en-US" dirty="0"/>
              <a:t>1011</a:t>
            </a:r>
          </a:p>
          <a:p>
            <a:r>
              <a:rPr lang="en-US" dirty="0"/>
              <a:t>	</a:t>
            </a:r>
            <a:r>
              <a:rPr lang="en-US" dirty="0" smtClean="0"/>
              <a:t>----------------------------</a:t>
            </a:r>
            <a:endParaRPr lang="en-US" dirty="0"/>
          </a:p>
          <a:p>
            <a:r>
              <a:rPr lang="en-US" dirty="0" smtClean="0"/>
              <a:t>                  </a:t>
            </a:r>
            <a:r>
              <a:rPr lang="en-US" dirty="0"/>
              <a:t>10001111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188" y="3267670"/>
            <a:ext cx="90958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Ten-Roman"/>
              </a:rPr>
              <a:t>Straightforward multiplication </a:t>
            </a:r>
            <a:r>
              <a:rPr lang="en-US" dirty="0">
                <a:latin typeface="TimesTen-Roman"/>
              </a:rPr>
              <a:t>will not work if both the multiplicand and multiplier are negative. </a:t>
            </a:r>
            <a:endParaRPr lang="en-US" dirty="0" smtClean="0">
              <a:latin typeface="TimesTen-Roman"/>
            </a:endParaRPr>
          </a:p>
          <a:p>
            <a:r>
              <a:rPr lang="en-US" dirty="0" smtClean="0">
                <a:latin typeface="TimesTen-Roman"/>
              </a:rPr>
              <a:t>In fact</a:t>
            </a:r>
            <a:r>
              <a:rPr lang="en-US" dirty="0">
                <a:latin typeface="TimesTen-Roman"/>
              </a:rPr>
              <a:t>, it will not work if either the multiplicand or the multiplier is negative.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Booth’s algorithm:</a:t>
            </a:r>
          </a:p>
          <a:p>
            <a:r>
              <a:rPr lang="en-US" dirty="0" err="1" smtClean="0"/>
              <a:t>Adv</a:t>
            </a:r>
            <a:r>
              <a:rPr lang="en-US" dirty="0" smtClean="0"/>
              <a:t>: Benefit </a:t>
            </a:r>
            <a:r>
              <a:rPr lang="en-US" dirty="0"/>
              <a:t>of speeding up the </a:t>
            </a:r>
            <a:r>
              <a:rPr lang="en-US" dirty="0" smtClean="0"/>
              <a:t>multiplication process</a:t>
            </a:r>
            <a:r>
              <a:rPr lang="en-US" dirty="0"/>
              <a:t>, relative to a more straightforward approach.</a:t>
            </a:r>
          </a:p>
          <a:p>
            <a:r>
              <a:rPr lang="en-US" dirty="0"/>
              <a:t>T</a:t>
            </a:r>
            <a:r>
              <a:rPr lang="en-US" dirty="0" smtClean="0"/>
              <a:t>he multiplier in </a:t>
            </a:r>
            <a:r>
              <a:rPr lang="en-US" dirty="0" err="1" smtClean="0"/>
              <a:t>Reg</a:t>
            </a:r>
            <a:r>
              <a:rPr lang="en-US" dirty="0" smtClean="0"/>
              <a:t> Q and </a:t>
            </a:r>
            <a:r>
              <a:rPr lang="en-US" dirty="0"/>
              <a:t>multiplicand </a:t>
            </a:r>
            <a:r>
              <a:rPr lang="en-US" dirty="0" smtClean="0"/>
              <a:t>in M are placed.</a:t>
            </a:r>
          </a:p>
          <a:p>
            <a:r>
              <a:rPr lang="en-US" dirty="0" smtClean="0"/>
              <a:t>There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dirty="0"/>
              <a:t>1-bit </a:t>
            </a:r>
            <a:r>
              <a:rPr lang="en-US" dirty="0" smtClean="0"/>
              <a:t>register Q</a:t>
            </a:r>
            <a:r>
              <a:rPr lang="en-US" baseline="-25000" dirty="0" smtClean="0"/>
              <a:t>-1</a:t>
            </a:r>
            <a:r>
              <a:rPr lang="en-US" dirty="0" smtClean="0"/>
              <a:t> </a:t>
            </a:r>
            <a:r>
              <a:rPr lang="en-US" dirty="0"/>
              <a:t>placed logically to the right of the least </a:t>
            </a:r>
            <a:r>
              <a:rPr lang="en-US" dirty="0" smtClean="0"/>
              <a:t>significant bit </a:t>
            </a:r>
            <a:r>
              <a:rPr lang="en-US" dirty="0"/>
              <a:t>of the Q </a:t>
            </a:r>
            <a:r>
              <a:rPr lang="en-US" dirty="0" smtClean="0"/>
              <a:t>register.</a:t>
            </a:r>
            <a:endParaRPr lang="en-US" dirty="0"/>
          </a:p>
          <a:p>
            <a:r>
              <a:rPr lang="en-US" dirty="0"/>
              <a:t>The results of the </a:t>
            </a:r>
            <a:r>
              <a:rPr lang="en-US" dirty="0" err="1" smtClean="0"/>
              <a:t>mul</a:t>
            </a:r>
            <a:r>
              <a:rPr lang="en-US" dirty="0" smtClean="0"/>
              <a:t> will </a:t>
            </a:r>
            <a:r>
              <a:rPr lang="en-US" dirty="0"/>
              <a:t>appear in </a:t>
            </a:r>
            <a:r>
              <a:rPr lang="en-US" dirty="0" smtClean="0"/>
              <a:t>A &amp; </a:t>
            </a:r>
            <a:r>
              <a:rPr lang="en-US" dirty="0"/>
              <a:t>Q </a:t>
            </a:r>
            <a:r>
              <a:rPr lang="en-US" dirty="0" err="1" smtClean="0"/>
              <a:t>regs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and </a:t>
            </a:r>
            <a:r>
              <a:rPr lang="en-US" dirty="0"/>
              <a:t>Q</a:t>
            </a:r>
            <a:r>
              <a:rPr lang="en-US" baseline="-25000" dirty="0"/>
              <a:t>-1</a:t>
            </a:r>
            <a:r>
              <a:rPr lang="en-US" dirty="0" smtClean="0"/>
              <a:t> are initialized </a:t>
            </a:r>
            <a:r>
              <a:rPr lang="en-US" dirty="0"/>
              <a:t>to 0.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545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2400"/>
            <a:ext cx="6540416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86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15339</TotalTime>
  <Words>399</Words>
  <Application>Microsoft Office PowerPoint</Application>
  <PresentationFormat>On-screen Show (4:3)</PresentationFormat>
  <Paragraphs>95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Times-Roman</vt:lpstr>
      <vt:lpstr>TimesTen-Bold</vt:lpstr>
      <vt:lpstr>TimesTen-Roman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3 EXECUTION UNIT</dc:title>
  <dc:creator>ACER</dc:creator>
  <cp:lastModifiedBy>Mahe</cp:lastModifiedBy>
  <cp:revision>451</cp:revision>
  <dcterms:created xsi:type="dcterms:W3CDTF">2013-08-23T05:07:24Z</dcterms:created>
  <dcterms:modified xsi:type="dcterms:W3CDTF">2019-08-30T15:48:06Z</dcterms:modified>
</cp:coreProperties>
</file>