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2" r:id="rId2"/>
    <p:sldId id="284" r:id="rId3"/>
    <p:sldId id="285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11" r:id="rId16"/>
    <p:sldId id="312" r:id="rId17"/>
    <p:sldId id="318" r:id="rId18"/>
    <p:sldId id="298" r:id="rId19"/>
    <p:sldId id="299" r:id="rId20"/>
    <p:sldId id="300" r:id="rId21"/>
    <p:sldId id="301" r:id="rId22"/>
    <p:sldId id="302" r:id="rId23"/>
    <p:sldId id="30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7" autoAdjust="0"/>
    <p:restoredTop sz="76122" autoAdjust="0"/>
  </p:normalViewPr>
  <p:slideViewPr>
    <p:cSldViewPr>
      <p:cViewPr varScale="1">
        <p:scale>
          <a:sx n="53" d="100"/>
          <a:sy n="53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17C5F-7F42-4EE4-9574-B11BB6D4396E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3A0B9-77AF-4E02-9ED7-9BD6EDA8F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6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sz="24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3A0B9-77AF-4E02-9ED7-9BD6EDA8FB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4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3A0B9-77AF-4E02-9ED7-9BD6EDA8FB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z="24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3A0B9-77AF-4E02-9ED7-9BD6EDA8FB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4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endParaRPr lang="en-US" sz="12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3A0B9-77AF-4E02-9ED7-9BD6EDA8FB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0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3A0B9-77AF-4E02-9ED7-9BD6EDA8FB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9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3A0B9-77AF-4E02-9ED7-9BD6EDA8FB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3A0B9-77AF-4E02-9ED7-9BD6EDA8FB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22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3A0B9-77AF-4E02-9ED7-9BD6EDA8FB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3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3A0B9-77AF-4E02-9ED7-9BD6EDA8FB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A0CA-0D1D-4BBD-B4D3-916BB4B595C8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CE2C-1C69-43A5-955C-F91A41CE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A0CA-0D1D-4BBD-B4D3-916BB4B595C8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CE2C-1C69-43A5-955C-F91A41CE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A0CA-0D1D-4BBD-B4D3-916BB4B595C8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CE2C-1C69-43A5-955C-F91A41CE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A0CA-0D1D-4BBD-B4D3-916BB4B595C8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CE2C-1C69-43A5-955C-F91A41CE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8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A0CA-0D1D-4BBD-B4D3-916BB4B595C8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CE2C-1C69-43A5-955C-F91A41CE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A0CA-0D1D-4BBD-B4D3-916BB4B595C8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CE2C-1C69-43A5-955C-F91A41CE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A0CA-0D1D-4BBD-B4D3-916BB4B595C8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CE2C-1C69-43A5-955C-F91A41CE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5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A0CA-0D1D-4BBD-B4D3-916BB4B595C8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CE2C-1C69-43A5-955C-F91A41CE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A0CA-0D1D-4BBD-B4D3-916BB4B595C8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CE2C-1C69-43A5-955C-F91A41CE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0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A0CA-0D1D-4BBD-B4D3-916BB4B595C8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CE2C-1C69-43A5-955C-F91A41CE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0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A0CA-0D1D-4BBD-B4D3-916BB4B595C8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CE2C-1C69-43A5-955C-F91A41CE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6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A0CA-0D1D-4BBD-B4D3-916BB4B595C8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1CE2C-1C69-43A5-955C-F91A41CE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1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CONTROL </a:t>
            </a:r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5895525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Buses:</a:t>
            </a:r>
          </a:p>
          <a:p>
            <a:r>
              <a:rPr lang="en-US" sz="2400" dirty="0" smtClean="0"/>
              <a:t>Several types of bus structure within the CPU:</a:t>
            </a:r>
          </a:p>
          <a:p>
            <a:pPr marL="400050" indent="-400050">
              <a:buAutoNum type="romanLcParenR"/>
            </a:pPr>
            <a:r>
              <a:rPr lang="en-US" sz="2400" dirty="0" smtClean="0"/>
              <a:t>Single-bus oriented ALU</a:t>
            </a:r>
          </a:p>
          <a:p>
            <a:pPr marL="400050" indent="-400050">
              <a:buFontTx/>
              <a:buAutoNum type="romanLcParenR"/>
            </a:pPr>
            <a:r>
              <a:rPr lang="en-US" sz="2400" dirty="0" smtClean="0"/>
              <a:t>Two</a:t>
            </a:r>
            <a:r>
              <a:rPr lang="en-US" sz="2400" dirty="0"/>
              <a:t>-bus oriented ALU</a:t>
            </a:r>
          </a:p>
          <a:p>
            <a:pPr marL="400050" indent="-400050">
              <a:buFontTx/>
              <a:buAutoNum type="romanLcParenR"/>
            </a:pPr>
            <a:r>
              <a:rPr lang="en-US" sz="2400" dirty="0" smtClean="0"/>
              <a:t>Three</a:t>
            </a:r>
            <a:r>
              <a:rPr lang="en-US" sz="2400" dirty="0"/>
              <a:t>-bus oriented </a:t>
            </a:r>
            <a:r>
              <a:rPr lang="en-US" sz="2400" dirty="0" smtClean="0"/>
              <a:t>ALU</a:t>
            </a:r>
          </a:p>
          <a:p>
            <a:endParaRPr lang="en-US" sz="2400" dirty="0"/>
          </a:p>
          <a:p>
            <a:r>
              <a:rPr lang="en-US" sz="2400" b="1" dirty="0"/>
              <a:t>Single-bus oriented </a:t>
            </a:r>
            <a:r>
              <a:rPr lang="en-US" sz="2400" b="1" dirty="0" smtClean="0"/>
              <a:t>ALU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5411"/>
            <a:ext cx="7010400" cy="366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3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76200" y="2438400"/>
            <a:ext cx="8991600" cy="2971800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sz="2000" dirty="0" smtClean="0"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>
                <a:sym typeface="Wingdings" pitchFamily="2" charset="2"/>
              </a:rPr>
              <a:t>….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>
                <a:sym typeface="Wingdings" pitchFamily="2" charset="2"/>
              </a:rPr>
              <a:t>Disadvantages:</a:t>
            </a:r>
          </a:p>
          <a:p>
            <a:pPr>
              <a:defRPr/>
            </a:pPr>
            <a:r>
              <a:rPr lang="en-US" sz="2400" dirty="0" smtClean="0">
                <a:sym typeface="Wingdings" pitchFamily="2" charset="2"/>
              </a:rPr>
              <a:t>Affects speed of execution of a typical 2 operand memory</a:t>
            </a:r>
          </a:p>
          <a:p>
            <a:pPr>
              <a:defRPr/>
            </a:pPr>
            <a:r>
              <a:rPr lang="en-US" sz="2400" dirty="0" smtClean="0">
                <a:sym typeface="Wingdings" pitchFamily="2" charset="2"/>
              </a:rPr>
              <a:t>Each step given above increases the number of states in control logic. Hence more HW may be required to design control unit</a:t>
            </a:r>
          </a:p>
          <a:p>
            <a:pPr>
              <a:defRPr/>
            </a:pPr>
            <a:endParaRPr lang="en-US" sz="2400" dirty="0" smtClean="0">
              <a:sym typeface="Wingdings" pitchFamily="2" charset="2"/>
            </a:endParaRPr>
          </a:p>
          <a:p>
            <a:pPr>
              <a:defRPr/>
            </a:pPr>
            <a:endParaRPr lang="en-US" sz="2400" dirty="0" smtClean="0">
              <a:sym typeface="Wingdings" pitchFamily="2" charset="2"/>
            </a:endParaRPr>
          </a:p>
          <a:p>
            <a:pPr>
              <a:defRPr/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76200"/>
            <a:ext cx="4418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Single-bus oriented </a:t>
            </a:r>
            <a:r>
              <a:rPr lang="en-US" sz="2400" b="1" dirty="0" smtClean="0">
                <a:solidFill>
                  <a:prstClr val="black"/>
                </a:solidFill>
              </a:rPr>
              <a:t>ALU (Contd..)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010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77" y="71735"/>
            <a:ext cx="3005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Two-bus oriented </a:t>
            </a:r>
            <a:r>
              <a:rPr lang="en-US" sz="2400" b="1" dirty="0" smtClean="0">
                <a:solidFill>
                  <a:prstClr val="black"/>
                </a:solidFill>
              </a:rPr>
              <a:t>ALU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033"/>
            <a:ext cx="7620000" cy="256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5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839200" cy="22860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Output Buffer register is used to prevent collision of the buses</a:t>
            </a:r>
          </a:p>
          <a:p>
            <a:pPr>
              <a:defRPr/>
            </a:pPr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cycle: loading operands and storing result in O/P buffer</a:t>
            </a:r>
          </a:p>
          <a:p>
            <a:pPr>
              <a:defRPr/>
            </a:pPr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cycle: result in O/P buffer is pushed to bus(destination). The contents of buffer </a:t>
            </a:r>
            <a:r>
              <a:rPr lang="en-US" sz="2400" dirty="0" err="1" smtClean="0"/>
              <a:t>reg</a:t>
            </a:r>
            <a:r>
              <a:rPr lang="en-US" sz="2400" dirty="0" smtClean="0"/>
              <a:t> can be gated to either bus A or bus B.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77" y="71735"/>
            <a:ext cx="419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Two-bus oriented </a:t>
            </a:r>
            <a:r>
              <a:rPr lang="en-US" sz="2400" b="1" dirty="0" smtClean="0">
                <a:solidFill>
                  <a:prstClr val="black"/>
                </a:solidFill>
              </a:rPr>
              <a:t>ALU (Contd..)</a:t>
            </a:r>
          </a:p>
        </p:txBody>
      </p:sp>
    </p:spTree>
    <p:extLst>
      <p:ext uri="{BB962C8B-B14F-4D97-AF65-F5344CB8AC3E}">
        <p14:creationId xmlns:p14="http://schemas.microsoft.com/office/powerpoint/2010/main" val="31636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25" y="381000"/>
            <a:ext cx="8097375" cy="249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77" y="71735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Three-bus </a:t>
            </a:r>
            <a:r>
              <a:rPr lang="en-US" sz="2400" b="1" dirty="0">
                <a:solidFill>
                  <a:prstClr val="black"/>
                </a:solidFill>
              </a:rPr>
              <a:t>oriented </a:t>
            </a:r>
            <a:r>
              <a:rPr lang="en-US" sz="2400" b="1" dirty="0" smtClean="0">
                <a:solidFill>
                  <a:prstClr val="black"/>
                </a:solidFill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5551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03" y="86380"/>
            <a:ext cx="6724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4 X 4 two’s complement Booth’s multiplier</a:t>
            </a:r>
          </a:p>
          <a:p>
            <a:r>
              <a:rPr lang="en-US" sz="1600" b="1" dirty="0" smtClean="0"/>
              <a:t>(</a:t>
            </a:r>
            <a:r>
              <a:rPr lang="en-US" sz="1600" b="1" dirty="0" err="1" smtClean="0"/>
              <a:t>Refiquzamman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7" y="3581400"/>
            <a:ext cx="6172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8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"/>
            <a:ext cx="5181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9214"/>
            <a:ext cx="8686800" cy="445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05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553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75282" y="86380"/>
            <a:ext cx="7966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4 X 4 two’s complement Booth’s multiplier (Contd..)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4937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543800" cy="3048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HARDWIRED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65138"/>
            <a:ext cx="8991600" cy="3954462"/>
          </a:xfrm>
        </p:spPr>
        <p:txBody>
          <a:bodyPr/>
          <a:lstStyle/>
          <a:p>
            <a:r>
              <a:rPr lang="en-US" dirty="0" smtClean="0"/>
              <a:t>Control logic is a clocked sequential </a:t>
            </a:r>
            <a:r>
              <a:rPr lang="en-US" dirty="0" err="1" smtClean="0"/>
              <a:t>ckt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conventional sequential </a:t>
            </a:r>
            <a:r>
              <a:rPr lang="en-US" dirty="0" err="1" smtClean="0"/>
              <a:t>ckt</a:t>
            </a:r>
            <a:r>
              <a:rPr lang="en-US" dirty="0" smtClean="0"/>
              <a:t> design procedure can be applied to build CU.</a:t>
            </a:r>
          </a:p>
          <a:p>
            <a:r>
              <a:rPr lang="en-US" dirty="0" smtClean="0"/>
              <a:t>Final circuit is obtained by physically connecting gates and flip flops.</a:t>
            </a:r>
          </a:p>
          <a:p>
            <a:r>
              <a:rPr lang="en-US" dirty="0" smtClean="0"/>
              <a:t>Cost of control logic increases with system complexity.</a:t>
            </a:r>
          </a:p>
        </p:txBody>
      </p:sp>
    </p:spTree>
    <p:extLst>
      <p:ext uri="{BB962C8B-B14F-4D97-AF65-F5344CB8AC3E}">
        <p14:creationId xmlns:p14="http://schemas.microsoft.com/office/powerpoint/2010/main" val="25450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276"/>
            <a:ext cx="7543800" cy="5635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10 steps for hardwired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991600" cy="6248400"/>
          </a:xfrm>
        </p:spPr>
        <p:txBody>
          <a:bodyPr/>
          <a:lstStyle/>
          <a:p>
            <a:pPr marL="457200" indent="-457200">
              <a:buFont typeface="Arial" charset="0"/>
              <a:buAutoNum type="arabicParenR"/>
            </a:pPr>
            <a:r>
              <a:rPr lang="en-US" sz="2400" dirty="0" smtClean="0"/>
              <a:t>Define task to be performed.</a:t>
            </a:r>
          </a:p>
          <a:p>
            <a:pPr marL="457200" indent="-457200">
              <a:buFont typeface="Arial" charset="0"/>
              <a:buAutoNum type="arabicParenR"/>
            </a:pPr>
            <a:r>
              <a:rPr lang="en-US" sz="2400" dirty="0" smtClean="0"/>
              <a:t>Propose a trial processing section.</a:t>
            </a:r>
          </a:p>
          <a:p>
            <a:pPr marL="457200" indent="-457200">
              <a:buFont typeface="Arial" charset="0"/>
              <a:buAutoNum type="arabicParenR"/>
            </a:pPr>
            <a:r>
              <a:rPr lang="en-US" sz="2400" dirty="0" smtClean="0"/>
              <a:t>Provide a </a:t>
            </a:r>
            <a:r>
              <a:rPr lang="en-US" sz="2400" u="sng" dirty="0" err="1" smtClean="0"/>
              <a:t>reg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tx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descr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algo</a:t>
            </a:r>
            <a:r>
              <a:rPr lang="en-US" sz="2400" u="sng" dirty="0" smtClean="0"/>
              <a:t> </a:t>
            </a:r>
            <a:r>
              <a:rPr lang="en-US" sz="2400" dirty="0" smtClean="0"/>
              <a:t>based on processing section outlined.</a:t>
            </a:r>
          </a:p>
          <a:p>
            <a:pPr marL="457200" indent="-457200">
              <a:buFont typeface="Arial" charset="0"/>
              <a:buAutoNum type="arabicParenR"/>
            </a:pPr>
            <a:r>
              <a:rPr lang="en-US" sz="2400" dirty="0" smtClean="0"/>
              <a:t>Validate the </a:t>
            </a:r>
            <a:r>
              <a:rPr lang="en-US" sz="2400" dirty="0" err="1" smtClean="0"/>
              <a:t>algo</a:t>
            </a:r>
            <a:r>
              <a:rPr lang="en-US" sz="2400" dirty="0" smtClean="0"/>
              <a:t> by using trial data.</a:t>
            </a:r>
          </a:p>
          <a:p>
            <a:pPr marL="457200" indent="-457200">
              <a:buFont typeface="Arial" charset="0"/>
              <a:buAutoNum type="arabicParenR"/>
            </a:pPr>
            <a:r>
              <a:rPr lang="en-US" sz="2400" dirty="0" smtClean="0"/>
              <a:t>Describe the basic char of the HW elements to be used in the processing section.</a:t>
            </a:r>
          </a:p>
          <a:p>
            <a:pPr marL="457200" indent="-457200">
              <a:buFont typeface="Arial" charset="0"/>
              <a:buAutoNum type="arabicParenR"/>
            </a:pPr>
            <a:r>
              <a:rPr lang="en-US" sz="2400" dirty="0" smtClean="0"/>
              <a:t>Complete the design of the processing section by establishing necessary control points.</a:t>
            </a:r>
          </a:p>
          <a:p>
            <a:pPr marL="457200" indent="-457200">
              <a:buFont typeface="Arial" charset="0"/>
              <a:buAutoNum type="arabicParenR"/>
            </a:pPr>
            <a:r>
              <a:rPr lang="en-US" sz="2400" dirty="0" smtClean="0"/>
              <a:t>Propose the block diagram of the controller.</a:t>
            </a:r>
          </a:p>
          <a:p>
            <a:pPr marL="457200" indent="-457200">
              <a:buFont typeface="Arial" charset="0"/>
              <a:buAutoNum type="arabicParenR"/>
            </a:pPr>
            <a:r>
              <a:rPr lang="en-US" sz="2400" dirty="0" smtClean="0"/>
              <a:t>Specify state diagram of controller.</a:t>
            </a:r>
          </a:p>
          <a:p>
            <a:pPr marL="457200" indent="-457200">
              <a:buFont typeface="Arial" charset="0"/>
              <a:buAutoNum type="arabicParenR"/>
            </a:pPr>
            <a:r>
              <a:rPr lang="en-US" sz="2400" dirty="0" smtClean="0"/>
              <a:t>Specify the char of the HW elements to be used in the controller.</a:t>
            </a:r>
          </a:p>
          <a:p>
            <a:pPr marL="457200" indent="-457200">
              <a:buFont typeface="Arial" charset="0"/>
              <a:buAutoNum type="arabicParenR"/>
            </a:pPr>
            <a:r>
              <a:rPr lang="en-US" sz="2400" dirty="0" smtClean="0"/>
              <a:t>Complete the controller design and draw a logic diagram of final circuit.</a:t>
            </a:r>
          </a:p>
        </p:txBody>
      </p:sp>
    </p:spTree>
    <p:extLst>
      <p:ext uri="{BB962C8B-B14F-4D97-AF65-F5344CB8AC3E}">
        <p14:creationId xmlns:p14="http://schemas.microsoft.com/office/powerpoint/2010/main" val="254503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830" y="541338"/>
            <a:ext cx="9118169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CPU is viewed as a collection of two major components:</a:t>
            </a:r>
          </a:p>
          <a:p>
            <a:pPr marL="1319213"/>
            <a:r>
              <a:rPr lang="en-US" sz="2800" dirty="0"/>
              <a:t>Processing section</a:t>
            </a:r>
          </a:p>
          <a:p>
            <a:pPr marL="1319213"/>
            <a:r>
              <a:rPr lang="en-US" sz="2800" dirty="0"/>
              <a:t>Control Unit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 unit’s responsibility is to drive the associated processing HW by generating a set of signals that are synchronized with the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master clock.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 order to carry out a task, the CU must generate a set of control signals in a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predefined sequence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governed by the HW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 the processing section.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1668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861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610600" cy="5410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b="1" dirty="0" smtClean="0"/>
              <a:t>Step 1:</a:t>
            </a:r>
            <a:r>
              <a:rPr lang="en-US" dirty="0" smtClean="0"/>
              <a:t> Task definition.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Design a Booth’s multiplier to multiply two 4-bit signed numbers.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/>
              <a:t>Step 2:</a:t>
            </a:r>
            <a:r>
              <a:rPr lang="en-US" dirty="0" smtClean="0"/>
              <a:t> trial processing section.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 q</a:t>
            </a:r>
            <a:r>
              <a:rPr lang="en-US" baseline="-25000" dirty="0" smtClean="0"/>
              <a:t>0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 0     0</a:t>
            </a:r>
            <a:r>
              <a:rPr lang="en-US" sz="2400" dirty="0" smtClean="0">
                <a:sym typeface="Wingdings" pitchFamily="2" charset="2"/>
              </a:rPr>
              <a:t>none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ym typeface="Wingdings" pitchFamily="2" charset="2"/>
              </a:rPr>
              <a:t> 0     1 add M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ym typeface="Wingdings" pitchFamily="2" charset="2"/>
              </a:rPr>
              <a:t> 1     0sub M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ym typeface="Wingdings" pitchFamily="2" charset="2"/>
              </a:rPr>
              <a:t> 1     1 None</a:t>
            </a:r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6172200" cy="335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743200" y="2743200"/>
            <a:ext cx="6172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95600" y="2667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5791200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sz="2800" b="1" dirty="0" smtClean="0"/>
              <a:t>Step 3:</a:t>
            </a:r>
            <a:r>
              <a:rPr lang="en-US" sz="2200" b="1" dirty="0"/>
              <a:t> register transfer description </a:t>
            </a:r>
            <a:r>
              <a:rPr lang="en-US" sz="2200" b="1" dirty="0" smtClean="0"/>
              <a:t>of Booth’s multiplier procedure based </a:t>
            </a:r>
            <a:r>
              <a:rPr lang="en-US" sz="2200" b="1" dirty="0"/>
              <a:t>on the processing section outlined in the previous </a:t>
            </a:r>
            <a:r>
              <a:rPr lang="en-US" sz="2200" b="1" dirty="0" smtClean="0"/>
              <a:t>step.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/>
              <a:t>Declare registers A[4], M[4], Q[5], L[3]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/>
              <a:t>Declare buses </a:t>
            </a:r>
            <a:r>
              <a:rPr lang="en-US" sz="2200" dirty="0" err="1" smtClean="0"/>
              <a:t>Inbus</a:t>
            </a:r>
            <a:r>
              <a:rPr lang="en-US" sz="2200" dirty="0" smtClean="0"/>
              <a:t>[4], </a:t>
            </a:r>
            <a:r>
              <a:rPr lang="en-US" sz="2200" dirty="0" err="1" smtClean="0"/>
              <a:t>outbus</a:t>
            </a:r>
            <a:r>
              <a:rPr lang="en-US" sz="2200" dirty="0" smtClean="0"/>
              <a:t>[4]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/>
              <a:t>Start: 	A</a:t>
            </a:r>
            <a:r>
              <a:rPr lang="en-US" sz="2200" dirty="0" smtClean="0">
                <a:sym typeface="Wingdings" pitchFamily="2" charset="2"/>
              </a:rPr>
              <a:t>0, </a:t>
            </a:r>
            <a:r>
              <a:rPr lang="en-US" sz="2200" dirty="0" err="1" smtClean="0">
                <a:sym typeface="Wingdings" pitchFamily="2" charset="2"/>
              </a:rPr>
              <a:t>Minbus</a:t>
            </a:r>
            <a:r>
              <a:rPr lang="en-US" sz="2200" dirty="0" smtClean="0">
                <a:sym typeface="Wingdings" pitchFamily="2" charset="2"/>
              </a:rPr>
              <a:t>, L4; 			clear A and transfer M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ym typeface="Wingdings" pitchFamily="2" charset="2"/>
              </a:rPr>
              <a:t>	Q[4:1]</a:t>
            </a:r>
            <a:r>
              <a:rPr lang="en-US" sz="2200" dirty="0" err="1" smtClean="0">
                <a:sym typeface="Wingdings" pitchFamily="2" charset="2"/>
              </a:rPr>
              <a:t>inbus</a:t>
            </a:r>
            <a:r>
              <a:rPr lang="en-US" sz="2200" dirty="0" smtClean="0">
                <a:sym typeface="Wingdings" pitchFamily="2" charset="2"/>
              </a:rPr>
              <a:t>, Q[0]0;			transfer Q  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ym typeface="Wingdings" pitchFamily="2" charset="2"/>
              </a:rPr>
              <a:t>Loop:    if Q[1:0]= 01, then go to ADD</a:t>
            </a:r>
            <a:endParaRPr lang="en-US" sz="1600" dirty="0" smtClean="0"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ym typeface="Wingdings" pitchFamily="2" charset="2"/>
              </a:rPr>
              <a:t>	if Q[1:0]=10, then  go to SUB;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ym typeface="Wingdings" pitchFamily="2" charset="2"/>
              </a:rPr>
              <a:t>	go to </a:t>
            </a:r>
            <a:r>
              <a:rPr lang="en-US" sz="2200" dirty="0" err="1" smtClean="0">
                <a:sym typeface="Wingdings" pitchFamily="2" charset="2"/>
              </a:rPr>
              <a:t>Rshift</a:t>
            </a:r>
            <a:r>
              <a:rPr lang="en-US" sz="2200" dirty="0" smtClean="0">
                <a:sym typeface="Wingdings" pitchFamily="2" charset="2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ym typeface="Wingdings" pitchFamily="2" charset="2"/>
              </a:rPr>
              <a:t>ADD:     AA+M;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ym typeface="Wingdings" pitchFamily="2" charset="2"/>
              </a:rPr>
              <a:t>	</a:t>
            </a:r>
            <a:r>
              <a:rPr lang="en-US" sz="2200" dirty="0" err="1" smtClean="0">
                <a:sym typeface="Wingdings" pitchFamily="2" charset="2"/>
              </a:rPr>
              <a:t>goto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Rshift</a:t>
            </a:r>
            <a:r>
              <a:rPr lang="en-US" sz="2200" dirty="0" smtClean="0">
                <a:sym typeface="Wingdings" pitchFamily="2" charset="2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ym typeface="Wingdings" pitchFamily="2" charset="2"/>
              </a:rPr>
              <a:t>SUB:      AA-M;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err="1" smtClean="0">
                <a:sym typeface="Wingdings" pitchFamily="2" charset="2"/>
              </a:rPr>
              <a:t>Rshift</a:t>
            </a:r>
            <a:r>
              <a:rPr lang="en-US" sz="2200" dirty="0" smtClean="0">
                <a:sym typeface="Wingdings" pitchFamily="2" charset="2"/>
              </a:rPr>
              <a:t>:   ASR(AQ), LL-1;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ym typeface="Wingdings" pitchFamily="2" charset="2"/>
              </a:rPr>
              <a:t>               if L&gt;0, then go to loop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ym typeface="Wingdings" pitchFamily="2" charset="2"/>
              </a:rPr>
              <a:t>               </a:t>
            </a:r>
            <a:r>
              <a:rPr lang="en-US" sz="2200" dirty="0" err="1" smtClean="0">
                <a:sym typeface="Wingdings" pitchFamily="2" charset="2"/>
              </a:rPr>
              <a:t>outbus</a:t>
            </a:r>
            <a:r>
              <a:rPr lang="en-US" sz="2200" dirty="0" smtClean="0">
                <a:sym typeface="Wingdings" pitchFamily="2" charset="2"/>
              </a:rPr>
              <a:t> =A;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ym typeface="Wingdings" pitchFamily="2" charset="2"/>
              </a:rPr>
              <a:t>               </a:t>
            </a:r>
            <a:r>
              <a:rPr lang="en-US" sz="2200" dirty="0" err="1" smtClean="0">
                <a:sym typeface="Wingdings" pitchFamily="2" charset="2"/>
              </a:rPr>
              <a:t>outbus</a:t>
            </a:r>
            <a:r>
              <a:rPr lang="en-US" sz="2200" dirty="0" smtClean="0">
                <a:sym typeface="Wingdings" pitchFamily="2" charset="2"/>
              </a:rPr>
              <a:t>=Q[4:1];			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ym typeface="Wingdings" pitchFamily="2" charset="2"/>
              </a:rPr>
              <a:t>               go to halt	</a:t>
            </a:r>
          </a:p>
          <a:p>
            <a:pPr marL="0" indent="0">
              <a:buFont typeface="Wingdings" pitchFamily="2" charset="2"/>
              <a:buNone/>
            </a:pPr>
            <a:endParaRPr lang="en-US" sz="2200" dirty="0" smtClean="0"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ym typeface="Wingdings" pitchFamily="2" charset="2"/>
              </a:rPr>
              <a:t> 	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ym typeface="Wingdings" pitchFamily="2" charset="2"/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endParaRPr lang="en-US" sz="2200" dirty="0" smtClean="0"/>
          </a:p>
          <a:p>
            <a:pPr marL="0" indent="0">
              <a:buFont typeface="Wingdings" pitchFamily="2" charset="2"/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5450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31888"/>
            <a:ext cx="7772400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52400"/>
            <a:ext cx="663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4: Validate </a:t>
            </a:r>
            <a:r>
              <a:rPr lang="en-US" sz="2800" b="1" dirty="0"/>
              <a:t>the </a:t>
            </a:r>
            <a:r>
              <a:rPr lang="en-US" sz="2800" b="1" dirty="0" err="1"/>
              <a:t>algo</a:t>
            </a:r>
            <a:r>
              <a:rPr lang="en-US" sz="2800" b="1" dirty="0"/>
              <a:t> by using trial data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850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08172"/>
            <a:ext cx="2743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60" y="929411"/>
            <a:ext cx="3328805" cy="147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34" y="2515997"/>
            <a:ext cx="1656732" cy="33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26" y="2865880"/>
            <a:ext cx="4002374" cy="253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16" y="2362200"/>
            <a:ext cx="2872784" cy="214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48" y="6172200"/>
            <a:ext cx="7962898" cy="61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0"/>
            <a:ext cx="899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 5: </a:t>
            </a:r>
            <a:r>
              <a:rPr lang="en-US" sz="2400" dirty="0" smtClean="0"/>
              <a:t>Processing section includes GPRs, 4-bit adder / </a:t>
            </a:r>
            <a:r>
              <a:rPr lang="en-US" sz="2400" dirty="0" err="1" smtClean="0"/>
              <a:t>subtractor</a:t>
            </a:r>
            <a:r>
              <a:rPr lang="en-US" sz="2400" dirty="0" smtClean="0"/>
              <a:t>, Tristate buffers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87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197" y="609600"/>
            <a:ext cx="8229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Inputs to CU are: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Master clock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Status info from processing section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Command signals from external agent (like RESET,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ABORT)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Outputs produced by CU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Signals that drive the processing section and responses to an external environment.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 unit undertakes the following responsibilities: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Instruction interpretation: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( CU read instr. , recognizes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instr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type, gets  operands and route to appropriate functional units of EU, necessary control signals are then issued to the EU to perform desired operation)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Instruction sequencing: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CU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the address of next instruction to be executed and loads it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to PC.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39469"/>
            <a:ext cx="4360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Introduction (Contd..)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159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07" y="24825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 Concepts</a:t>
            </a:r>
            <a:endParaRPr lang="en-US" sz="32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" y="609600"/>
            <a:ext cx="8839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Basis for CU design are register transfer operations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 8-bit info moved from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 to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Such operation is described as B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A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Declaring registers: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A[8], B[8], PC[16]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2.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can be defined as a portion of some other reg.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Assigning higher order byte of 16 bit PC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PCH[8]= PC[15-8]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3. Assigning individual bits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    B[0]=A[7] means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msb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 of A is copied to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lsb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 of B.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91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Normally two i/</a:t>
            </a:r>
            <a:r>
              <a:rPr lang="en-US" sz="2800" dirty="0" err="1" smtClean="0"/>
              <a:t>ps</a:t>
            </a:r>
            <a:r>
              <a:rPr lang="en-US" sz="2800" dirty="0" smtClean="0"/>
              <a:t> are associated with each </a:t>
            </a:r>
            <a:r>
              <a:rPr lang="en-US" sz="2800" dirty="0" err="1" smtClean="0"/>
              <a:t>reg</a:t>
            </a:r>
            <a:r>
              <a:rPr lang="en-US" sz="2800" dirty="0" smtClean="0"/>
              <a:t>:</a:t>
            </a:r>
          </a:p>
          <a:p>
            <a:pPr marL="744538" indent="-171450"/>
            <a:r>
              <a:rPr lang="en-US" sz="2800" dirty="0" smtClean="0"/>
              <a:t>E i/p or control i/p</a:t>
            </a:r>
          </a:p>
          <a:p>
            <a:pPr marL="744538" indent="-171450"/>
            <a:r>
              <a:rPr lang="en-US" sz="2800" dirty="0" smtClean="0"/>
              <a:t>Data i/p</a:t>
            </a:r>
          </a:p>
          <a:p>
            <a:r>
              <a:rPr lang="en-US" sz="2800" dirty="0" smtClean="0"/>
              <a:t>The E i/p controls the data flow from A to B.</a:t>
            </a:r>
          </a:p>
          <a:p>
            <a:r>
              <a:rPr lang="en-US" sz="2800" dirty="0" err="1" smtClean="0"/>
              <a:t>Reg</a:t>
            </a:r>
            <a:r>
              <a:rPr lang="en-US" sz="2800" dirty="0" smtClean="0"/>
              <a:t> B is loaded with A only when E is held high else contents of </a:t>
            </a:r>
            <a:r>
              <a:rPr lang="en-US" sz="2800" dirty="0" err="1" smtClean="0"/>
              <a:t>reg</a:t>
            </a:r>
            <a:r>
              <a:rPr lang="en-US" sz="2800" dirty="0" smtClean="0"/>
              <a:t> remain the same.</a:t>
            </a:r>
          </a:p>
          <a:p>
            <a:r>
              <a:rPr lang="en-US" sz="2800" dirty="0" smtClean="0"/>
              <a:t>Such conditional transfer is expressed as </a:t>
            </a:r>
          </a:p>
          <a:p>
            <a:r>
              <a:rPr lang="en-US" sz="2800" dirty="0" smtClean="0"/>
              <a:t>			E: B</a:t>
            </a:r>
            <a:r>
              <a:rPr lang="en-US" sz="2800" dirty="0" smtClean="0">
                <a:sym typeface="Wingdings" pitchFamily="2" charset="2"/>
              </a:rPr>
              <a:t>A</a:t>
            </a:r>
          </a:p>
          <a:p>
            <a:r>
              <a:rPr lang="en-US" sz="2800" dirty="0" smtClean="0">
                <a:sym typeface="Wingdings" pitchFamily="2" charset="2"/>
              </a:rPr>
              <a:t>4. Control i/p can be a </a:t>
            </a:r>
            <a:r>
              <a:rPr lang="en-US" sz="2800" dirty="0" err="1" smtClean="0">
                <a:sym typeface="Wingdings" pitchFamily="2" charset="2"/>
              </a:rPr>
              <a:t>fn</a:t>
            </a:r>
            <a:r>
              <a:rPr lang="en-US" sz="2800" dirty="0" smtClean="0">
                <a:sym typeface="Wingdings" pitchFamily="2" charset="2"/>
              </a:rPr>
              <a:t> of more than a variable.</a:t>
            </a: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/>
              <a:t>IF </a:t>
            </a:r>
            <a:r>
              <a:rPr lang="en-US" sz="2800" dirty="0"/>
              <a:t>A&gt;B and D[0]=0 then A</a:t>
            </a:r>
            <a:r>
              <a:rPr lang="en-US" sz="2800" dirty="0">
                <a:sym typeface="Wingdings" pitchFamily="2" charset="2"/>
              </a:rPr>
              <a:t></a:t>
            </a:r>
            <a:r>
              <a:rPr lang="en-US" sz="2800" dirty="0" smtClean="0">
                <a:sym typeface="Wingdings" pitchFamily="2" charset="2"/>
              </a:rPr>
              <a:t>B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407" y="24825"/>
            <a:ext cx="428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 Concepts (Contd..)</a:t>
            </a:r>
            <a:endParaRPr lang="en-US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58405"/>
            <a:ext cx="7162800" cy="181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2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3200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5. To perform </a:t>
            </a:r>
            <a:r>
              <a:rPr lang="en-US" sz="2400" dirty="0" err="1" smtClean="0"/>
              <a:t>reg</a:t>
            </a:r>
            <a:r>
              <a:rPr lang="en-US" sz="2400" dirty="0" smtClean="0"/>
              <a:t> transfer operation that involves selection.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If x=0 and t=1, then A</a:t>
            </a:r>
            <a:r>
              <a:rPr lang="en-US" sz="2400" dirty="0" smtClean="0">
                <a:sym typeface="Wingdings" pitchFamily="2" charset="2"/>
              </a:rPr>
              <a:t>B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>
                <a:sym typeface="Wingdings" pitchFamily="2" charset="2"/>
              </a:rPr>
              <a:t>		else AD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>
                <a:sym typeface="Wingdings" pitchFamily="2" charset="2"/>
              </a:rPr>
              <a:t>Such transfer is expressed as 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C</a:t>
            </a:r>
            <a:r>
              <a:rPr lang="en-US" sz="2400" baseline="-25000" dirty="0" smtClean="0">
                <a:sym typeface="Wingdings" pitchFamily="2" charset="2"/>
              </a:rPr>
              <a:t>0 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:  AB</a:t>
            </a:r>
            <a:endParaRPr lang="en-US" sz="2400" baseline="-25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ym typeface="Wingdings" pitchFamily="2" charset="2"/>
              </a:rPr>
              <a:t>C</a:t>
            </a:r>
            <a:r>
              <a:rPr lang="en-US" sz="2400" baseline="-25000" dirty="0" smtClean="0">
                <a:sym typeface="Wingdings" pitchFamily="2" charset="2"/>
              </a:rPr>
              <a:t>0 </a:t>
            </a:r>
            <a:r>
              <a:rPr lang="en-US" sz="2400" dirty="0" smtClean="0">
                <a:sym typeface="Wingdings" pitchFamily="2" charset="2"/>
              </a:rPr>
              <a:t>‘ </a:t>
            </a:r>
            <a:r>
              <a:rPr lang="en-US" sz="2400" dirty="0">
                <a:sym typeface="Wingdings" pitchFamily="2" charset="2"/>
              </a:rPr>
              <a:t>:  A</a:t>
            </a:r>
            <a:r>
              <a:rPr lang="en-US" sz="2400" dirty="0" smtClean="0">
                <a:sym typeface="Wingdings" pitchFamily="2" charset="2"/>
              </a:rPr>
              <a:t>D</a:t>
            </a: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Where </a:t>
            </a:r>
            <a:r>
              <a:rPr lang="en-US" sz="2400" dirty="0">
                <a:sym typeface="Wingdings" pitchFamily="2" charset="2"/>
              </a:rPr>
              <a:t>C</a:t>
            </a:r>
            <a:r>
              <a:rPr lang="en-US" sz="2400" baseline="-25000" dirty="0">
                <a:sym typeface="Wingdings" pitchFamily="2" charset="2"/>
              </a:rPr>
              <a:t>0 </a:t>
            </a:r>
            <a:r>
              <a:rPr lang="en-US" sz="2400" baseline="-25000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= </a:t>
            </a:r>
            <a:r>
              <a:rPr lang="en-US" sz="2400" dirty="0" err="1" smtClean="0">
                <a:sym typeface="Wingdings" pitchFamily="2" charset="2"/>
              </a:rPr>
              <a:t>x’t</a:t>
            </a:r>
            <a:r>
              <a:rPr lang="en-US" sz="2400" dirty="0" smtClean="0">
                <a:sym typeface="Wingdings" pitchFamily="2" charset="2"/>
              </a:rPr>
              <a:t> and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C</a:t>
            </a:r>
            <a:r>
              <a:rPr lang="en-US" sz="2400" baseline="-25000" dirty="0">
                <a:sym typeface="Wingdings" pitchFamily="2" charset="2"/>
              </a:rPr>
              <a:t>0 </a:t>
            </a:r>
            <a:r>
              <a:rPr lang="en-US" sz="2400" dirty="0">
                <a:sym typeface="Wingdings" pitchFamily="2" charset="2"/>
              </a:rPr>
              <a:t>‘ = (</a:t>
            </a:r>
            <a:r>
              <a:rPr lang="en-US" sz="2400" dirty="0" err="1">
                <a:sym typeface="Wingdings" pitchFamily="2" charset="2"/>
              </a:rPr>
              <a:t>x’t</a:t>
            </a:r>
            <a:r>
              <a:rPr lang="en-US" sz="2400" dirty="0">
                <a:sym typeface="Wingdings" pitchFamily="2" charset="2"/>
              </a:rPr>
              <a:t>)’ = x + t’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407" y="24825"/>
            <a:ext cx="428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 Concepts (Contd..)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324600"/>
            <a:ext cx="707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MUX selects </a:t>
            </a:r>
            <a:r>
              <a:rPr lang="en-US" sz="2400" dirty="0" err="1" smtClean="0"/>
              <a:t>reg</a:t>
            </a:r>
            <a:r>
              <a:rPr lang="en-US" sz="2400" dirty="0" smtClean="0"/>
              <a:t> B if </a:t>
            </a:r>
            <a:r>
              <a:rPr lang="en-US" sz="2400" dirty="0" smtClean="0">
                <a:sym typeface="Wingdings" pitchFamily="2" charset="2"/>
              </a:rPr>
              <a:t>C</a:t>
            </a:r>
            <a:r>
              <a:rPr lang="en-US" sz="2400" baseline="-25000" dirty="0" smtClean="0">
                <a:sym typeface="Wingdings" pitchFamily="2" charset="2"/>
              </a:rPr>
              <a:t>0 </a:t>
            </a:r>
            <a:r>
              <a:rPr lang="en-US" sz="2400" dirty="0" smtClean="0">
                <a:sym typeface="Wingdings" pitchFamily="2" charset="2"/>
              </a:rPr>
              <a:t>= 1; otherwise </a:t>
            </a:r>
            <a:r>
              <a:rPr lang="en-US" sz="2400" dirty="0" err="1" smtClean="0">
                <a:sym typeface="Wingdings" pitchFamily="2" charset="2"/>
              </a:rPr>
              <a:t>reg</a:t>
            </a:r>
            <a:r>
              <a:rPr lang="en-US" sz="2400" dirty="0" smtClean="0">
                <a:sym typeface="Wingdings" pitchFamily="2" charset="2"/>
              </a:rPr>
              <a:t> D is selected.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93" y="3733800"/>
            <a:ext cx="5715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572" y="609600"/>
            <a:ext cx="8874827" cy="6019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other </a:t>
            </a:r>
            <a:r>
              <a:rPr lang="en-US" dirty="0" err="1" smtClean="0"/>
              <a:t>reg</a:t>
            </a:r>
            <a:r>
              <a:rPr lang="en-US" dirty="0" smtClean="0"/>
              <a:t> transfer operations are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A’;        Transfer the </a:t>
            </a:r>
            <a:r>
              <a:rPr lang="en-US" dirty="0" err="1" smtClean="0">
                <a:sym typeface="Wingdings" pitchFamily="2" charset="2"/>
              </a:rPr>
              <a:t>compl</a:t>
            </a:r>
            <a:r>
              <a:rPr lang="en-US" dirty="0" smtClean="0">
                <a:sym typeface="Wingdings" pitchFamily="2" charset="2"/>
              </a:rPr>
              <a:t> of A to D.</a:t>
            </a: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 smtClean="0">
                <a:sym typeface="Wingdings" pitchFamily="2" charset="2"/>
              </a:rPr>
              <a:t> A+1;    Increment the content of A by 1.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smtClean="0">
                <a:sym typeface="Wingdings" pitchFamily="2" charset="2"/>
              </a:rPr>
              <a:t>A-1</a:t>
            </a:r>
            <a:r>
              <a:rPr lang="en-US" dirty="0">
                <a:sym typeface="Wingdings" pitchFamily="2" charset="2"/>
              </a:rPr>
              <a:t>;    </a:t>
            </a:r>
            <a:r>
              <a:rPr lang="en-US" dirty="0" smtClean="0">
                <a:sym typeface="Wingdings" pitchFamily="2" charset="2"/>
              </a:rPr>
              <a:t> Decrement </a:t>
            </a:r>
            <a:r>
              <a:rPr lang="en-US" dirty="0">
                <a:sym typeface="Wingdings" pitchFamily="2" charset="2"/>
              </a:rPr>
              <a:t>the content of A by 1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 AVB;    A OR B, store result in D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D AɅB;    A AND B, store result in D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LSR(A);        Logical shift right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ASR(A);        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LSL, ASL, ROR, ROL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A$Q – used to concatenate  A and Q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ASR(A$Q)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407" y="24825"/>
            <a:ext cx="428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 Concepts (Contd..)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8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541338"/>
            <a:ext cx="9067800" cy="3344862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Whenever RWM is a part of processing section , MBR and MAR are associated with RWM unit.</a:t>
            </a:r>
          </a:p>
          <a:p>
            <a:pPr marL="0" indent="0"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MAR holds the address of desired </a:t>
            </a:r>
            <a:r>
              <a:rPr lang="en-US" sz="2400" dirty="0" err="1" smtClean="0"/>
              <a:t>mem</a:t>
            </a:r>
            <a:r>
              <a:rPr lang="en-US" sz="2400" dirty="0" smtClean="0"/>
              <a:t> word and MBR as buffer </a:t>
            </a:r>
            <a:r>
              <a:rPr lang="en-US" sz="2400" dirty="0" err="1" smtClean="0"/>
              <a:t>reg</a:t>
            </a:r>
            <a:r>
              <a:rPr lang="en-US" sz="2400" dirty="0" smtClean="0"/>
              <a:t> in all data transfer operations.</a:t>
            </a:r>
          </a:p>
          <a:p>
            <a:pPr>
              <a:defRPr/>
            </a:pPr>
            <a:r>
              <a:rPr lang="en-US" sz="2400" dirty="0" smtClean="0"/>
              <a:t>R: MBR</a:t>
            </a:r>
            <a:r>
              <a:rPr lang="en-US" sz="2400" dirty="0" smtClean="0">
                <a:sym typeface="Wingdings" pitchFamily="2" charset="2"/>
              </a:rPr>
              <a:t> M((MAR))</a:t>
            </a:r>
          </a:p>
          <a:p>
            <a:pPr>
              <a:defRPr/>
            </a:pPr>
            <a:r>
              <a:rPr lang="en-US" sz="2400" dirty="0" smtClean="0">
                <a:sym typeface="Wingdings" pitchFamily="2" charset="2"/>
              </a:rPr>
              <a:t>W: M((MAR)) MBR</a:t>
            </a:r>
          </a:p>
          <a:p>
            <a:pPr marL="0" indent="0">
              <a:buNone/>
              <a:defRPr/>
            </a:pPr>
            <a:r>
              <a:rPr lang="en-US" sz="2400" dirty="0" smtClean="0">
                <a:sym typeface="Wingdings" pitchFamily="2" charset="2"/>
              </a:rPr>
              <a:t>The line b/n RWM and MBR is bidirectional bus and it can be easily implemented using </a:t>
            </a:r>
            <a:r>
              <a:rPr lang="en-US" sz="2400" dirty="0" err="1" smtClean="0">
                <a:sym typeface="Wingdings" pitchFamily="2" charset="2"/>
              </a:rPr>
              <a:t>tristate</a:t>
            </a:r>
            <a:r>
              <a:rPr lang="en-US" sz="2400" dirty="0" smtClean="0">
                <a:sym typeface="Wingdings" pitchFamily="2" charset="2"/>
              </a:rPr>
              <a:t> buffers.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 smtClean="0"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07" y="24825"/>
            <a:ext cx="428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 Concepts (Contd..)</a:t>
            </a:r>
            <a:endParaRPr lang="en-US" sz="3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958259" y="3962400"/>
            <a:ext cx="4504217" cy="1782306"/>
            <a:chOff x="1958259" y="3962400"/>
            <a:chExt cx="4504217" cy="1782306"/>
          </a:xfrm>
        </p:grpSpPr>
        <p:sp>
          <p:nvSpPr>
            <p:cNvPr id="6" name="Rectangle 5"/>
            <p:cNvSpPr/>
            <p:nvPr/>
          </p:nvSpPr>
          <p:spPr>
            <a:xfrm>
              <a:off x="3733799" y="3962400"/>
              <a:ext cx="862403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0" y="4191000"/>
              <a:ext cx="710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RWM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5257800"/>
              <a:ext cx="1447800" cy="4869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86200" y="5334000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MBR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113361" y="4378226"/>
              <a:ext cx="620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958259" y="4176772"/>
              <a:ext cx="1143000" cy="307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09800" y="4114800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MAR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241201" y="48006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633595" y="4196121"/>
              <a:ext cx="77660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4633594" y="4553829"/>
              <a:ext cx="77660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410200" y="3963669"/>
              <a:ext cx="91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R(Read)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10200" y="4355068"/>
              <a:ext cx="1052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W(Write)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32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03021" y="457200"/>
            <a:ext cx="2622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Bidirectional Data bus</a:t>
            </a:r>
          </a:p>
          <a:p>
            <a:r>
              <a:rPr lang="en-US" dirty="0" smtClean="0"/>
              <a:t>When C=1, X to Y</a:t>
            </a:r>
          </a:p>
          <a:p>
            <a:r>
              <a:rPr lang="en-US" dirty="0"/>
              <a:t>When </a:t>
            </a:r>
            <a:r>
              <a:rPr lang="en-US" dirty="0" smtClean="0"/>
              <a:t>C=0, Y to X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16002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6.    i) Declare buses </a:t>
            </a:r>
            <a:r>
              <a:rPr lang="en-US" sz="2400" dirty="0" err="1" smtClean="0"/>
              <a:t>Inbus</a:t>
            </a:r>
            <a:r>
              <a:rPr lang="en-US" sz="2400" dirty="0" smtClean="0"/>
              <a:t>[4] and </a:t>
            </a:r>
            <a:r>
              <a:rPr lang="en-US" sz="2400" dirty="0" err="1" smtClean="0"/>
              <a:t>outbus</a:t>
            </a:r>
            <a:r>
              <a:rPr lang="en-US" sz="2400" dirty="0" smtClean="0"/>
              <a:t>[4]  -- 4 bit buses</a:t>
            </a:r>
          </a:p>
          <a:p>
            <a:pPr marL="457200" lvl="1" indent="0">
              <a:buNone/>
              <a:defRPr/>
            </a:pPr>
            <a:r>
              <a:rPr lang="en-US" sz="2400" dirty="0" smtClean="0"/>
              <a:t>ii) A=</a:t>
            </a:r>
            <a:r>
              <a:rPr lang="en-US" sz="2400" dirty="0" err="1" smtClean="0"/>
              <a:t>inbus</a:t>
            </a:r>
            <a:r>
              <a:rPr lang="en-US" sz="2400" dirty="0" smtClean="0"/>
              <a:t> </a:t>
            </a:r>
          </a:p>
          <a:p>
            <a:pPr marL="914400" lvl="1" indent="-457200"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means data of </a:t>
            </a:r>
            <a:r>
              <a:rPr lang="en-US" sz="2400" dirty="0" err="1" smtClean="0"/>
              <a:t>inbus</a:t>
            </a:r>
            <a:r>
              <a:rPr lang="en-US" sz="2400" dirty="0" smtClean="0"/>
              <a:t> is transferred to </a:t>
            </a:r>
            <a:r>
              <a:rPr lang="en-US" sz="2400" dirty="0" err="1" smtClean="0"/>
              <a:t>Reg</a:t>
            </a:r>
            <a:r>
              <a:rPr lang="en-US" sz="2400" dirty="0" smtClean="0"/>
              <a:t> A when next clock arrives</a:t>
            </a:r>
          </a:p>
          <a:p>
            <a:pPr marL="457200" lvl="1" indent="0">
              <a:buNone/>
              <a:defRPr/>
            </a:pPr>
            <a:r>
              <a:rPr lang="en-US" sz="2400" dirty="0" smtClean="0"/>
              <a:t>iii) </a:t>
            </a:r>
            <a:r>
              <a:rPr lang="en-US" sz="2400" dirty="0" err="1" smtClean="0"/>
              <a:t>Outbus</a:t>
            </a:r>
            <a:r>
              <a:rPr lang="en-US" sz="2400" dirty="0" smtClean="0"/>
              <a:t> =  B[7:4]</a:t>
            </a:r>
          </a:p>
          <a:p>
            <a:pPr marL="457200" lvl="1" indent="0">
              <a:buNone/>
              <a:defRPr/>
            </a:pPr>
            <a:r>
              <a:rPr lang="en-US" sz="2400" dirty="0" smtClean="0"/>
              <a:t>Higher order 4 bits of  8 bit register B is made available on the </a:t>
            </a:r>
            <a:r>
              <a:rPr lang="en-US" sz="2400" dirty="0" err="1" smtClean="0"/>
              <a:t>outbus</a:t>
            </a:r>
            <a:r>
              <a:rPr lang="en-US" sz="2400" dirty="0" smtClean="0"/>
              <a:t> for one clock period.</a:t>
            </a:r>
          </a:p>
          <a:p>
            <a:pPr marL="457200" lvl="1" indent="0">
              <a:buNone/>
              <a:defRPr/>
            </a:pPr>
            <a:endParaRPr lang="en-US" sz="2400" dirty="0"/>
          </a:p>
          <a:p>
            <a:pPr marL="457200" lvl="1" indent="0">
              <a:buNone/>
              <a:defRPr/>
            </a:pPr>
            <a:r>
              <a:rPr lang="en-US" sz="2400" dirty="0">
                <a:sym typeface="Wingdings" pitchFamily="2" charset="2"/>
              </a:rPr>
              <a:t>Rate at which computer performs operations (such as A A+M, AAɅB ) is determined by bus </a:t>
            </a:r>
            <a:r>
              <a:rPr lang="en-US" sz="2400" dirty="0" smtClean="0">
                <a:sym typeface="Wingdings" pitchFamily="2" charset="2"/>
              </a:rPr>
              <a:t>structure</a:t>
            </a:r>
            <a:r>
              <a:rPr lang="en-US" sz="2400" dirty="0">
                <a:sym typeface="Wingdings" pitchFamily="2" charset="2"/>
              </a:rPr>
              <a:t>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5791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407" y="24825"/>
            <a:ext cx="428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 Concepts (Contd..)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6386</TotalTime>
  <Words>1017</Words>
  <Application>Microsoft Office PowerPoint</Application>
  <PresentationFormat>On-screen Show (4:3)</PresentationFormat>
  <Paragraphs>162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CONTROL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HARDWIRED APPROACH</vt:lpstr>
      <vt:lpstr>10 steps for hardwired control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Mahe</cp:lastModifiedBy>
  <cp:revision>315</cp:revision>
  <dcterms:created xsi:type="dcterms:W3CDTF">2013-10-05T07:14:33Z</dcterms:created>
  <dcterms:modified xsi:type="dcterms:W3CDTF">2019-08-30T15:52:20Z</dcterms:modified>
</cp:coreProperties>
</file>