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302" r:id="rId12"/>
    <p:sldId id="266" r:id="rId13"/>
    <p:sldId id="267" r:id="rId14"/>
    <p:sldId id="268" r:id="rId15"/>
    <p:sldId id="269" r:id="rId16"/>
    <p:sldId id="271" r:id="rId17"/>
    <p:sldId id="272" r:id="rId18"/>
    <p:sldId id="270" r:id="rId19"/>
    <p:sldId id="273" r:id="rId20"/>
    <p:sldId id="274" r:id="rId21"/>
    <p:sldId id="276" r:id="rId22"/>
    <p:sldId id="277" r:id="rId23"/>
    <p:sldId id="280" r:id="rId24"/>
    <p:sldId id="281" r:id="rId25"/>
    <p:sldId id="278" r:id="rId26"/>
    <p:sldId id="275" r:id="rId27"/>
    <p:sldId id="279"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1" d="100"/>
          <a:sy n="61" d="100"/>
        </p:scale>
        <p:origin x="1020"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0A21D04-BEF8-4811-B2DD-A5C5EC6EEF82}"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E987FF-3F58-4B4F-B4A6-18804F42CD14}" type="slidenum">
              <a:rPr lang="en-IN" smtClean="0"/>
              <a:t>‹#›</a:t>
            </a:fld>
            <a:endParaRPr lang="en-IN"/>
          </a:p>
        </p:txBody>
      </p:sp>
    </p:spTree>
    <p:extLst>
      <p:ext uri="{BB962C8B-B14F-4D97-AF65-F5344CB8AC3E}">
        <p14:creationId xmlns:p14="http://schemas.microsoft.com/office/powerpoint/2010/main" val="2956339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A21D04-BEF8-4811-B2DD-A5C5EC6EEF82}"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E987FF-3F58-4B4F-B4A6-18804F42CD14}" type="slidenum">
              <a:rPr lang="en-IN" smtClean="0"/>
              <a:t>‹#›</a:t>
            </a:fld>
            <a:endParaRPr lang="en-IN"/>
          </a:p>
        </p:txBody>
      </p:sp>
    </p:spTree>
    <p:extLst>
      <p:ext uri="{BB962C8B-B14F-4D97-AF65-F5344CB8AC3E}">
        <p14:creationId xmlns:p14="http://schemas.microsoft.com/office/powerpoint/2010/main" val="767123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A21D04-BEF8-4811-B2DD-A5C5EC6EEF82}"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E987FF-3F58-4B4F-B4A6-18804F42CD14}" type="slidenum">
              <a:rPr lang="en-IN" smtClean="0"/>
              <a:t>‹#›</a:t>
            </a:fld>
            <a:endParaRPr lang="en-IN"/>
          </a:p>
        </p:txBody>
      </p:sp>
    </p:spTree>
    <p:extLst>
      <p:ext uri="{BB962C8B-B14F-4D97-AF65-F5344CB8AC3E}">
        <p14:creationId xmlns:p14="http://schemas.microsoft.com/office/powerpoint/2010/main" val="1948295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A21D04-BEF8-4811-B2DD-A5C5EC6EEF82}"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E987FF-3F58-4B4F-B4A6-18804F42CD14}" type="slidenum">
              <a:rPr lang="en-IN" smtClean="0"/>
              <a:t>‹#›</a:t>
            </a:fld>
            <a:endParaRPr lang="en-IN"/>
          </a:p>
        </p:txBody>
      </p:sp>
    </p:spTree>
    <p:extLst>
      <p:ext uri="{BB962C8B-B14F-4D97-AF65-F5344CB8AC3E}">
        <p14:creationId xmlns:p14="http://schemas.microsoft.com/office/powerpoint/2010/main" val="1172900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0A21D04-BEF8-4811-B2DD-A5C5EC6EEF82}"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E987FF-3F58-4B4F-B4A6-18804F42CD14}" type="slidenum">
              <a:rPr lang="en-IN" smtClean="0"/>
              <a:t>‹#›</a:t>
            </a:fld>
            <a:endParaRPr lang="en-IN"/>
          </a:p>
        </p:txBody>
      </p:sp>
    </p:spTree>
    <p:extLst>
      <p:ext uri="{BB962C8B-B14F-4D97-AF65-F5344CB8AC3E}">
        <p14:creationId xmlns:p14="http://schemas.microsoft.com/office/powerpoint/2010/main" val="2623054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0A21D04-BEF8-4811-B2DD-A5C5EC6EEF82}" type="datetimeFigureOut">
              <a:rPr lang="en-IN" smtClean="0"/>
              <a:t>13-04-2023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E987FF-3F58-4B4F-B4A6-18804F42CD14}" type="slidenum">
              <a:rPr lang="en-IN" smtClean="0"/>
              <a:t>‹#›</a:t>
            </a:fld>
            <a:endParaRPr lang="en-IN"/>
          </a:p>
        </p:txBody>
      </p:sp>
    </p:spTree>
    <p:extLst>
      <p:ext uri="{BB962C8B-B14F-4D97-AF65-F5344CB8AC3E}">
        <p14:creationId xmlns:p14="http://schemas.microsoft.com/office/powerpoint/2010/main" val="3623644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0A21D04-BEF8-4811-B2DD-A5C5EC6EEF82}" type="datetimeFigureOut">
              <a:rPr lang="en-IN" smtClean="0"/>
              <a:t>13-04-2023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E987FF-3F58-4B4F-B4A6-18804F42CD14}" type="slidenum">
              <a:rPr lang="en-IN" smtClean="0"/>
              <a:t>‹#›</a:t>
            </a:fld>
            <a:endParaRPr lang="en-IN"/>
          </a:p>
        </p:txBody>
      </p:sp>
    </p:spTree>
    <p:extLst>
      <p:ext uri="{BB962C8B-B14F-4D97-AF65-F5344CB8AC3E}">
        <p14:creationId xmlns:p14="http://schemas.microsoft.com/office/powerpoint/2010/main" val="1249830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0A21D04-BEF8-4811-B2DD-A5C5EC6EEF82}" type="datetimeFigureOut">
              <a:rPr lang="en-IN" smtClean="0"/>
              <a:t>13-04-2023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E987FF-3F58-4B4F-B4A6-18804F42CD14}" type="slidenum">
              <a:rPr lang="en-IN" smtClean="0"/>
              <a:t>‹#›</a:t>
            </a:fld>
            <a:endParaRPr lang="en-IN"/>
          </a:p>
        </p:txBody>
      </p:sp>
    </p:spTree>
    <p:extLst>
      <p:ext uri="{BB962C8B-B14F-4D97-AF65-F5344CB8AC3E}">
        <p14:creationId xmlns:p14="http://schemas.microsoft.com/office/powerpoint/2010/main" val="2162654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A21D04-BEF8-4811-B2DD-A5C5EC6EEF82}" type="datetimeFigureOut">
              <a:rPr lang="en-IN" smtClean="0"/>
              <a:t>13-04-2023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E987FF-3F58-4B4F-B4A6-18804F42CD14}" type="slidenum">
              <a:rPr lang="en-IN" smtClean="0"/>
              <a:t>‹#›</a:t>
            </a:fld>
            <a:endParaRPr lang="en-IN"/>
          </a:p>
        </p:txBody>
      </p:sp>
    </p:spTree>
    <p:extLst>
      <p:ext uri="{BB962C8B-B14F-4D97-AF65-F5344CB8AC3E}">
        <p14:creationId xmlns:p14="http://schemas.microsoft.com/office/powerpoint/2010/main" val="2982712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A21D04-BEF8-4811-B2DD-A5C5EC6EEF82}" type="datetimeFigureOut">
              <a:rPr lang="en-IN" smtClean="0"/>
              <a:t>13-04-2023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E987FF-3F58-4B4F-B4A6-18804F42CD14}" type="slidenum">
              <a:rPr lang="en-IN" smtClean="0"/>
              <a:t>‹#›</a:t>
            </a:fld>
            <a:endParaRPr lang="en-IN"/>
          </a:p>
        </p:txBody>
      </p:sp>
    </p:spTree>
    <p:extLst>
      <p:ext uri="{BB962C8B-B14F-4D97-AF65-F5344CB8AC3E}">
        <p14:creationId xmlns:p14="http://schemas.microsoft.com/office/powerpoint/2010/main" val="4138140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A21D04-BEF8-4811-B2DD-A5C5EC6EEF82}" type="datetimeFigureOut">
              <a:rPr lang="en-IN" smtClean="0"/>
              <a:t>13-04-2023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E987FF-3F58-4B4F-B4A6-18804F42CD14}" type="slidenum">
              <a:rPr lang="en-IN" smtClean="0"/>
              <a:t>‹#›</a:t>
            </a:fld>
            <a:endParaRPr lang="en-IN"/>
          </a:p>
        </p:txBody>
      </p:sp>
    </p:spTree>
    <p:extLst>
      <p:ext uri="{BB962C8B-B14F-4D97-AF65-F5344CB8AC3E}">
        <p14:creationId xmlns:p14="http://schemas.microsoft.com/office/powerpoint/2010/main" val="994188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A21D04-BEF8-4811-B2DD-A5C5EC6EEF82}" type="datetimeFigureOut">
              <a:rPr lang="en-IN" smtClean="0"/>
              <a:t>13-04-2023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E987FF-3F58-4B4F-B4A6-18804F42CD14}" type="slidenum">
              <a:rPr lang="en-IN" smtClean="0"/>
              <a:t>‹#›</a:t>
            </a:fld>
            <a:endParaRPr lang="en-IN"/>
          </a:p>
        </p:txBody>
      </p:sp>
    </p:spTree>
    <p:extLst>
      <p:ext uri="{BB962C8B-B14F-4D97-AF65-F5344CB8AC3E}">
        <p14:creationId xmlns:p14="http://schemas.microsoft.com/office/powerpoint/2010/main" val="1178966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Computer </a:t>
            </a:r>
            <a:r>
              <a:rPr lang="en-IN" dirty="0" smtClean="0"/>
              <a:t>Organization</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3384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IN" b="1" dirty="0"/>
              <a:t>Types of Registers:</a:t>
            </a:r>
          </a:p>
          <a:p>
            <a:pPr fontAlgn="base"/>
            <a:r>
              <a:rPr lang="en-IN" dirty="0"/>
              <a:t>Status and control registers.</a:t>
            </a:r>
          </a:p>
          <a:p>
            <a:pPr fontAlgn="base"/>
            <a:r>
              <a:rPr lang="en-IN" dirty="0"/>
              <a:t>General-purpose data registers.</a:t>
            </a:r>
          </a:p>
          <a:p>
            <a:pPr fontAlgn="base"/>
            <a:r>
              <a:rPr lang="en-IN" dirty="0"/>
              <a:t>Special purpose register.</a:t>
            </a:r>
          </a:p>
          <a:p>
            <a:endParaRPr lang="en-IN" dirty="0"/>
          </a:p>
        </p:txBody>
      </p:sp>
    </p:spTree>
    <p:extLst>
      <p:ext uri="{BB962C8B-B14F-4D97-AF65-F5344CB8AC3E}">
        <p14:creationId xmlns:p14="http://schemas.microsoft.com/office/powerpoint/2010/main" val="4079880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Design of a shifter</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580464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Multiplication Algorithm in Signed Magnitude Representation</a:t>
            </a:r>
            <a:br>
              <a:rPr lang="en-IN" b="1" dirty="0"/>
            </a:br>
            <a:endParaRPr lang="en-IN" dirty="0"/>
          </a:p>
        </p:txBody>
      </p:sp>
      <p:sp>
        <p:nvSpPr>
          <p:cNvPr id="3" name="Content Placeholder 2"/>
          <p:cNvSpPr>
            <a:spLocks noGrp="1"/>
          </p:cNvSpPr>
          <p:nvPr>
            <p:ph idx="1"/>
          </p:nvPr>
        </p:nvSpPr>
        <p:spPr>
          <a:xfrm>
            <a:off x="1676400" y="4048562"/>
            <a:ext cx="10515600" cy="4351338"/>
          </a:xfrm>
        </p:spPr>
        <p:txBody>
          <a:bodyPr/>
          <a:lstStyle/>
          <a:p>
            <a:r>
              <a:rPr lang="en-IN" dirty="0"/>
              <a:t>Multiplication of two fixed point binary number in </a:t>
            </a:r>
            <a:r>
              <a:rPr lang="en-IN" i="1" dirty="0"/>
              <a:t>signed magnitude representation</a:t>
            </a:r>
            <a:r>
              <a:rPr lang="en-IN" dirty="0"/>
              <a:t> is done with process of </a:t>
            </a:r>
            <a:r>
              <a:rPr lang="en-IN" i="1" dirty="0"/>
              <a:t>successive shift</a:t>
            </a:r>
            <a:r>
              <a:rPr lang="en-IN" dirty="0"/>
              <a:t> and </a:t>
            </a:r>
            <a:r>
              <a:rPr lang="en-IN" i="1" dirty="0"/>
              <a:t>add operation</a:t>
            </a:r>
            <a:r>
              <a:rPr lang="en-IN" dirty="0" smtClean="0"/>
              <a:t>.</a:t>
            </a:r>
          </a:p>
          <a:p>
            <a:r>
              <a:rPr lang="en-IN" dirty="0" smtClean="0"/>
              <a:t>In </a:t>
            </a:r>
            <a:r>
              <a:rPr lang="en-IN" dirty="0"/>
              <a:t>the multiplication process we are considering successive bits of the multiplier, least significant bit first.</a:t>
            </a:r>
            <a:r>
              <a:rPr lang="en-IN" dirty="0"/>
              <a:t/>
            </a:r>
            <a:br>
              <a:rPr lang="en-IN" dirty="0"/>
            </a:br>
            <a:r>
              <a:rPr lang="en-IN" dirty="0"/>
              <a:t>If the multiplier bit is 1, the multiplicand is copied down else 0’s are copied down.</a:t>
            </a:r>
            <a:endParaRPr lang="en-IN" dirty="0" smtClean="0"/>
          </a:p>
          <a:p>
            <a:endParaRPr lang="en-IN" dirty="0"/>
          </a:p>
          <a:p>
            <a:endParaRPr lang="en-IN" dirty="0"/>
          </a:p>
        </p:txBody>
      </p:sp>
      <p:pic>
        <p:nvPicPr>
          <p:cNvPr id="1028" name="Picture 4"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72012"/>
            <a:ext cx="7848600" cy="2517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2592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 numbers copied down in successive lines are shifted one position to the left from the previous number</a:t>
            </a:r>
            <a:r>
              <a:rPr lang="en-IN" dirty="0" smtClean="0"/>
              <a:t>.</a:t>
            </a:r>
          </a:p>
          <a:p>
            <a:r>
              <a:rPr lang="en-IN" dirty="0" smtClean="0"/>
              <a:t>Finally </a:t>
            </a:r>
            <a:r>
              <a:rPr lang="en-IN" dirty="0"/>
              <a:t>numbers are added and their sum form the product.</a:t>
            </a:r>
            <a:endParaRPr lang="en-IN" dirty="0" smtClean="0"/>
          </a:p>
          <a:p>
            <a:r>
              <a:rPr lang="en-IN" dirty="0" smtClean="0"/>
              <a:t>The </a:t>
            </a:r>
            <a:r>
              <a:rPr lang="en-IN" dirty="0"/>
              <a:t>sign of the product is determined from the sign of the multiplicand and multiplier. If they are alike, sign of the product is positive else negative.</a:t>
            </a:r>
            <a:endParaRPr lang="en-IN" dirty="0"/>
          </a:p>
        </p:txBody>
      </p:sp>
    </p:spTree>
    <p:extLst>
      <p:ext uri="{BB962C8B-B14F-4D97-AF65-F5344CB8AC3E}">
        <p14:creationId xmlns:p14="http://schemas.microsoft.com/office/powerpoint/2010/main" val="6354430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Hardware Implementation :</a:t>
            </a:r>
            <a:endParaRPr lang="en-IN" dirty="0"/>
          </a:p>
        </p:txBody>
      </p:sp>
      <p:pic>
        <p:nvPicPr>
          <p:cNvPr id="2050" name="Picture 2" descr="Light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2055" y="2128345"/>
            <a:ext cx="9632731" cy="4335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4624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b="1" dirty="0"/>
              <a:t>Registers:</a:t>
            </a:r>
            <a:r>
              <a:rPr lang="en-IN" dirty="0"/>
              <a:t/>
            </a:r>
            <a:br>
              <a:rPr lang="en-IN" dirty="0"/>
            </a:br>
            <a:r>
              <a:rPr lang="en-IN" dirty="0"/>
              <a:t>Two Registers B and Q are used to store multiplicand and multiplier respectively.</a:t>
            </a:r>
            <a:br>
              <a:rPr lang="en-IN" dirty="0"/>
            </a:br>
            <a:r>
              <a:rPr lang="en-IN" dirty="0"/>
              <a:t>Register A is used to store partial product during multiplication.</a:t>
            </a:r>
            <a:br>
              <a:rPr lang="en-IN" dirty="0"/>
            </a:br>
            <a:r>
              <a:rPr lang="en-IN" dirty="0"/>
              <a:t>Sequence Counter register (SC) is used to store number of bits in the multiplier.</a:t>
            </a:r>
          </a:p>
          <a:p>
            <a:r>
              <a:rPr lang="en-IN" b="1" dirty="0"/>
              <a:t>Flip Flop:</a:t>
            </a:r>
            <a:r>
              <a:rPr lang="en-IN" dirty="0"/>
              <a:t/>
            </a:r>
            <a:br>
              <a:rPr lang="en-IN" dirty="0"/>
            </a:br>
            <a:r>
              <a:rPr lang="en-IN" dirty="0"/>
              <a:t>To store sign bit of registers we require three flip flops (A sign, B sign and Q sign).</a:t>
            </a:r>
            <a:br>
              <a:rPr lang="en-IN" dirty="0"/>
            </a:br>
            <a:r>
              <a:rPr lang="en-IN" dirty="0"/>
              <a:t>Flip flop E is used to store carry bit generated during partial product addition</a:t>
            </a:r>
            <a:r>
              <a:rPr lang="en-IN" dirty="0" smtClean="0"/>
              <a:t>.</a:t>
            </a:r>
          </a:p>
          <a:p>
            <a:r>
              <a:rPr lang="en-IN" b="1" dirty="0"/>
              <a:t>Complement and Parallel adder:</a:t>
            </a:r>
            <a:r>
              <a:rPr lang="en-IN" dirty="0"/>
              <a:t/>
            </a:r>
            <a:br>
              <a:rPr lang="en-IN" dirty="0"/>
            </a:br>
            <a:r>
              <a:rPr lang="en-IN" dirty="0"/>
              <a:t>This hardware unit is used in calculating partial product </a:t>
            </a:r>
            <a:r>
              <a:rPr lang="en-IN" dirty="0" err="1"/>
              <a:t>i.e</a:t>
            </a:r>
            <a:r>
              <a:rPr lang="en-IN" dirty="0"/>
              <a:t>, perform addition required</a:t>
            </a:r>
          </a:p>
          <a:p>
            <a:endParaRPr lang="en-IN" dirty="0"/>
          </a:p>
        </p:txBody>
      </p:sp>
    </p:spTree>
    <p:extLst>
      <p:ext uri="{BB962C8B-B14F-4D97-AF65-F5344CB8AC3E}">
        <p14:creationId xmlns:p14="http://schemas.microsoft.com/office/powerpoint/2010/main" val="37338638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Initially multiplicand is stored in B register and multiplier is stored in Q </a:t>
            </a:r>
            <a:r>
              <a:rPr lang="en-IN" dirty="0" smtClean="0"/>
              <a:t>register</a:t>
            </a:r>
          </a:p>
          <a:p>
            <a:r>
              <a:rPr lang="en-IN" dirty="0"/>
              <a:t>Sign of registers B (</a:t>
            </a:r>
            <a:r>
              <a:rPr lang="en-IN" dirty="0" err="1"/>
              <a:t>Bs</a:t>
            </a:r>
            <a:r>
              <a:rPr lang="en-IN" dirty="0"/>
              <a:t>) and Q (Qs) are compared using </a:t>
            </a:r>
            <a:r>
              <a:rPr lang="en-IN" b="1" dirty="0"/>
              <a:t>XOR</a:t>
            </a:r>
            <a:r>
              <a:rPr lang="en-IN" dirty="0"/>
              <a:t> functionality (i.e., if both the signs are alike, output of XOR operation is 0 unless 1) and output stored in As (sign of A register</a:t>
            </a:r>
            <a:r>
              <a:rPr lang="en-IN" dirty="0" smtClean="0"/>
              <a:t>).</a:t>
            </a:r>
          </a:p>
          <a:p>
            <a:r>
              <a:rPr lang="en-IN" b="1" dirty="0"/>
              <a:t>Note:</a:t>
            </a:r>
            <a:r>
              <a:rPr lang="en-IN" dirty="0"/>
              <a:t> Initially 0 is assigned to register A and E flip flop. Sequence counter is initialized with value n, n is the number of bits in the Multiplier</a:t>
            </a:r>
            <a:r>
              <a:rPr lang="en-IN" dirty="0" smtClean="0"/>
              <a:t>.</a:t>
            </a:r>
          </a:p>
          <a:p>
            <a:endParaRPr lang="en-IN" dirty="0"/>
          </a:p>
          <a:p>
            <a:endParaRPr lang="en-IN" dirty="0"/>
          </a:p>
        </p:txBody>
      </p:sp>
    </p:spTree>
    <p:extLst>
      <p:ext uri="{BB962C8B-B14F-4D97-AF65-F5344CB8AC3E}">
        <p14:creationId xmlns:p14="http://schemas.microsoft.com/office/powerpoint/2010/main" val="32957890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IN" dirty="0"/>
              <a:t>Now least significant bit of multiplier is checked. If it is 1 add the content of register A with Multiplicand (register B) and result is assigned in A register with carry bit in flip flop E. Content of E A Q is shifted to right by one position, i.e., content of E is shifted to most significant bit (MSB) of A and least significant bit of A is shifted to most significant bit of Q.</a:t>
            </a:r>
          </a:p>
          <a:p>
            <a:r>
              <a:rPr lang="en-IN" dirty="0"/>
              <a:t>If </a:t>
            </a:r>
            <a:r>
              <a:rPr lang="en-IN" dirty="0" err="1"/>
              <a:t>Qn</a:t>
            </a:r>
            <a:r>
              <a:rPr lang="en-IN" dirty="0"/>
              <a:t> = 0, only shift right operation on content of E A Q is performed in a similar fashion.</a:t>
            </a:r>
          </a:p>
          <a:p>
            <a:pPr fontAlgn="base"/>
            <a:r>
              <a:rPr lang="en-IN" dirty="0"/>
              <a:t>Content of Sequence counter is decremented by 1.</a:t>
            </a:r>
          </a:p>
          <a:p>
            <a:pPr fontAlgn="base"/>
            <a:r>
              <a:rPr lang="en-IN" dirty="0"/>
              <a:t>Check the content of Sequence counter (SC), if it is 0, end the process and the final product is present in register A and Q, else repeat the process</a:t>
            </a:r>
          </a:p>
          <a:p>
            <a:endParaRPr lang="en-IN" dirty="0"/>
          </a:p>
        </p:txBody>
      </p:sp>
    </p:spTree>
    <p:extLst>
      <p:ext uri="{BB962C8B-B14F-4D97-AF65-F5344CB8AC3E}">
        <p14:creationId xmlns:p14="http://schemas.microsoft.com/office/powerpoint/2010/main" val="30256923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Flowchart of Multiplication:</a:t>
            </a:r>
            <a:endParaRPr lang="en-IN" dirty="0"/>
          </a:p>
        </p:txBody>
      </p:sp>
      <p:pic>
        <p:nvPicPr>
          <p:cNvPr id="3074" name="Picture 2" descr="Light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1242" y="1825625"/>
            <a:ext cx="945931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9926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Example:</a:t>
            </a:r>
            <a:endParaRPr lang="en-IN" dirty="0"/>
          </a:p>
        </p:txBody>
      </p:sp>
      <p:pic>
        <p:nvPicPr>
          <p:cNvPr id="4099" name="Picture 3" descr="Light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3323" y="1340069"/>
            <a:ext cx="10026869" cy="4836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8572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Computer Organization and Architecture</a:t>
            </a:r>
          </a:p>
        </p:txBody>
      </p:sp>
      <p:sp>
        <p:nvSpPr>
          <p:cNvPr id="3" name="Content Placeholder 2"/>
          <p:cNvSpPr>
            <a:spLocks noGrp="1"/>
          </p:cNvSpPr>
          <p:nvPr>
            <p:ph idx="1"/>
          </p:nvPr>
        </p:nvSpPr>
        <p:spPr/>
        <p:txBody>
          <a:bodyPr>
            <a:normAutofit lnSpcReduction="10000"/>
          </a:bodyPr>
          <a:lstStyle/>
          <a:p>
            <a:r>
              <a:rPr lang="en-IN" dirty="0"/>
              <a:t>Computer Organization and Architecture is used to design computer </a:t>
            </a:r>
            <a:r>
              <a:rPr lang="en-IN" dirty="0" smtClean="0"/>
              <a:t>systems</a:t>
            </a:r>
          </a:p>
          <a:p>
            <a:r>
              <a:rPr lang="en-IN" dirty="0"/>
              <a:t>Computer Architecture is considered to be those attributes of a system that are visible to the user like addressing techniques, instruction sets, and bits used for data, and have a direct impact on the logic execution of a program, It defines the system in an abstract manner, It deals with What does the system do</a:t>
            </a:r>
            <a:r>
              <a:rPr lang="en-IN" dirty="0" smtClean="0"/>
              <a:t>.</a:t>
            </a:r>
          </a:p>
          <a:p>
            <a:r>
              <a:rPr lang="en-IN" dirty="0"/>
              <a:t>Computer Organization is the way in which a system has to structure and It is operational units and the interconnections between them that achieve the architectural specifications, It is the realization of the abstract model, and It deals with How to implement the system.</a:t>
            </a:r>
          </a:p>
        </p:txBody>
      </p:sp>
    </p:spTree>
    <p:extLst>
      <p:ext uri="{BB962C8B-B14F-4D97-AF65-F5344CB8AC3E}">
        <p14:creationId xmlns:p14="http://schemas.microsoft.com/office/powerpoint/2010/main" val="559697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Booth’s Multiplication Algorithm</a:t>
            </a:r>
            <a:br>
              <a:rPr lang="en-IN" b="1" dirty="0"/>
            </a:br>
            <a:endParaRPr lang="en-IN" dirty="0"/>
          </a:p>
        </p:txBody>
      </p:sp>
      <p:sp>
        <p:nvSpPr>
          <p:cNvPr id="3" name="Content Placeholder 2"/>
          <p:cNvSpPr>
            <a:spLocks noGrp="1"/>
          </p:cNvSpPr>
          <p:nvPr>
            <p:ph idx="1"/>
          </p:nvPr>
        </p:nvSpPr>
        <p:spPr/>
        <p:txBody>
          <a:bodyPr/>
          <a:lstStyle/>
          <a:p>
            <a:r>
              <a:rPr lang="en-IN" dirty="0"/>
              <a:t>Booth’s algorithm is a multiplication algorithm that multiplies two signed binary numbers in 2’s complement notation. </a:t>
            </a:r>
            <a:endParaRPr lang="en-IN" dirty="0" smtClean="0"/>
          </a:p>
          <a:p>
            <a:r>
              <a:rPr lang="en-IN" dirty="0"/>
              <a:t>Booth used desk calculators that were faster at shifting than adding and created the algorithm to increase their speed. Booth’s algorithm is of interest in the study of computer architecture. Here’s the implementation of the algorithm.</a:t>
            </a:r>
            <a:endParaRPr lang="en-IN" dirty="0"/>
          </a:p>
        </p:txBody>
      </p:sp>
    </p:spTree>
    <p:extLst>
      <p:ext uri="{BB962C8B-B14F-4D97-AF65-F5344CB8AC3E}">
        <p14:creationId xmlns:p14="http://schemas.microsoft.com/office/powerpoint/2010/main" val="2666404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Algorithm :</a:t>
            </a:r>
            <a:r>
              <a:rPr lang="en-IN" dirty="0"/>
              <a:t> </a:t>
            </a:r>
            <a:endParaRPr lang="en-IN" dirty="0"/>
          </a:p>
        </p:txBody>
      </p:sp>
      <p:sp>
        <p:nvSpPr>
          <p:cNvPr id="3" name="Content Placeholder 2"/>
          <p:cNvSpPr>
            <a:spLocks noGrp="1"/>
          </p:cNvSpPr>
          <p:nvPr>
            <p:ph idx="1"/>
          </p:nvPr>
        </p:nvSpPr>
        <p:spPr/>
        <p:txBody>
          <a:bodyPr/>
          <a:lstStyle/>
          <a:p>
            <a:r>
              <a:rPr lang="en-IN" i="1" dirty="0"/>
              <a:t>Put multiplicand in </a:t>
            </a:r>
            <a:r>
              <a:rPr lang="en-IN" i="1" dirty="0" smtClean="0"/>
              <a:t>BR </a:t>
            </a:r>
            <a:r>
              <a:rPr lang="en-IN" i="1" dirty="0"/>
              <a:t>and multiplier in </a:t>
            </a:r>
            <a:r>
              <a:rPr lang="en-IN" i="1" dirty="0" smtClean="0"/>
              <a:t>Q</a:t>
            </a:r>
            <a:r>
              <a:rPr lang="en-IN" i="1" dirty="0"/>
              <a:t> </a:t>
            </a:r>
            <a:r>
              <a:rPr lang="en-IN" dirty="0"/>
              <a:t/>
            </a:r>
            <a:br>
              <a:rPr lang="en-IN" dirty="0"/>
            </a:br>
            <a:r>
              <a:rPr lang="en-IN" i="1" dirty="0"/>
              <a:t>and then the algorithm works as per the following conditions : </a:t>
            </a:r>
            <a:r>
              <a:rPr lang="en-IN" dirty="0"/>
              <a:t/>
            </a:r>
            <a:br>
              <a:rPr lang="en-IN" dirty="0"/>
            </a:br>
            <a:r>
              <a:rPr lang="en-IN" b="1" i="1" dirty="0"/>
              <a:t>1.</a:t>
            </a:r>
            <a:r>
              <a:rPr lang="en-IN" i="1" dirty="0"/>
              <a:t> If </a:t>
            </a:r>
            <a:r>
              <a:rPr lang="en-IN" i="1" dirty="0" err="1"/>
              <a:t>Q</a:t>
            </a:r>
            <a:r>
              <a:rPr lang="en-IN" i="1" baseline="-25000" dirty="0" err="1"/>
              <a:t>n</a:t>
            </a:r>
            <a:r>
              <a:rPr lang="en-IN" i="1" dirty="0"/>
              <a:t> and Q</a:t>
            </a:r>
            <a:r>
              <a:rPr lang="en-IN" i="1" baseline="-25000" dirty="0"/>
              <a:t>n+1</a:t>
            </a:r>
            <a:r>
              <a:rPr lang="en-IN" i="1" dirty="0"/>
              <a:t> are same i.e. 00 or 11 perform arithmetic shift by 1 bit. </a:t>
            </a:r>
            <a:r>
              <a:rPr lang="en-IN" dirty="0"/>
              <a:t/>
            </a:r>
            <a:br>
              <a:rPr lang="en-IN" dirty="0"/>
            </a:br>
            <a:r>
              <a:rPr lang="en-IN" b="1" i="1" dirty="0"/>
              <a:t>2.</a:t>
            </a:r>
            <a:r>
              <a:rPr lang="en-IN" i="1" dirty="0"/>
              <a:t> If </a:t>
            </a:r>
            <a:r>
              <a:rPr lang="en-IN" i="1" dirty="0" err="1"/>
              <a:t>Q</a:t>
            </a:r>
            <a:r>
              <a:rPr lang="en-IN" i="1" baseline="-25000" dirty="0" err="1"/>
              <a:t>n</a:t>
            </a:r>
            <a:r>
              <a:rPr lang="en-IN" i="1" dirty="0"/>
              <a:t> Q</a:t>
            </a:r>
            <a:r>
              <a:rPr lang="en-IN" i="1" baseline="-25000" dirty="0"/>
              <a:t>n+1</a:t>
            </a:r>
            <a:r>
              <a:rPr lang="en-IN" i="1" dirty="0"/>
              <a:t> = 01 do A= A </a:t>
            </a:r>
            <a:r>
              <a:rPr lang="en-IN" i="1" dirty="0" smtClean="0"/>
              <a:t>+BR and </a:t>
            </a:r>
            <a:r>
              <a:rPr lang="en-IN" i="1" dirty="0"/>
              <a:t>perform arithmetic shift by 1 bit. </a:t>
            </a:r>
            <a:r>
              <a:rPr lang="en-IN" dirty="0"/>
              <a:t/>
            </a:r>
            <a:br>
              <a:rPr lang="en-IN" dirty="0"/>
            </a:br>
            <a:r>
              <a:rPr lang="en-IN" b="1" i="1" dirty="0"/>
              <a:t>3.</a:t>
            </a:r>
            <a:r>
              <a:rPr lang="en-IN" i="1" dirty="0"/>
              <a:t> If </a:t>
            </a:r>
            <a:r>
              <a:rPr lang="en-IN" i="1" dirty="0" err="1"/>
              <a:t>Q</a:t>
            </a:r>
            <a:r>
              <a:rPr lang="en-IN" i="1" baseline="-25000" dirty="0" err="1"/>
              <a:t>n</a:t>
            </a:r>
            <a:r>
              <a:rPr lang="en-IN" i="1" dirty="0"/>
              <a:t> Q</a:t>
            </a:r>
            <a:r>
              <a:rPr lang="en-IN" i="1" baseline="-25000" dirty="0"/>
              <a:t>n+1</a:t>
            </a:r>
            <a:r>
              <a:rPr lang="en-IN" i="1" dirty="0"/>
              <a:t> = 10 do A= A – </a:t>
            </a:r>
            <a:r>
              <a:rPr lang="en-IN" i="1" dirty="0" smtClean="0"/>
              <a:t>BR </a:t>
            </a:r>
            <a:r>
              <a:rPr lang="en-IN" i="1" dirty="0"/>
              <a:t>and perform arithmetic shift by 1 bit. </a:t>
            </a:r>
            <a:endParaRPr lang="en-IN" dirty="0"/>
          </a:p>
        </p:txBody>
      </p:sp>
    </p:spTree>
    <p:extLst>
      <p:ext uri="{BB962C8B-B14F-4D97-AF65-F5344CB8AC3E}">
        <p14:creationId xmlns:p14="http://schemas.microsoft.com/office/powerpoint/2010/main" val="3428065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5" name="Content Placeholder 4"/>
          <p:cNvSpPr>
            <a:spLocks noGrp="1"/>
          </p:cNvSpPr>
          <p:nvPr>
            <p:ph idx="1"/>
          </p:nvPr>
        </p:nvSpPr>
        <p:spPr/>
        <p:txBody>
          <a:bodyPr/>
          <a:lstStyle/>
          <a:p>
            <a:endParaRPr lang="en-IN"/>
          </a:p>
        </p:txBody>
      </p:sp>
      <p:pic>
        <p:nvPicPr>
          <p:cNvPr id="614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9255" y="599091"/>
            <a:ext cx="9553904" cy="5577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558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5" name="Rectangle 2"/>
          <p:cNvSpPr>
            <a:spLocks noChangeArrowheads="1"/>
          </p:cNvSpPr>
          <p:nvPr/>
        </p:nvSpPr>
        <p:spPr bwMode="auto">
          <a:xfrm>
            <a:off x="1150883" y="679901"/>
            <a:ext cx="10202917" cy="5260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73239"/>
                </a:solidFill>
                <a:effectLst/>
                <a:latin typeface="Consolas" panose="020B0609020204030204" pitchFamily="49" charset="0"/>
              </a:rPr>
              <a:t>BR = -5 = 1011, BR' = 0100, &lt;-- 1's Complement (change the values 0 to 1 and 1 to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73239"/>
                </a:solidFill>
                <a:effectLst/>
                <a:latin typeface="Consolas" panose="020B0609020204030204" pitchFamily="49" charset="0"/>
              </a:rPr>
              <a:t> BR'+1 = 0101 &lt;-- 2's Complement (add 1 to the Binary value obtained after 1's complement)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73239"/>
                </a:solidFill>
                <a:effectLst/>
                <a:latin typeface="Consolas" panose="020B0609020204030204" pitchFamily="49" charset="0"/>
              </a:rPr>
              <a:t>QR = -7 = 1001 &lt;-- 2's Complement of 0111 (7 = 0111 in Binary)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73239"/>
                </a:solidFill>
                <a:effectLst/>
                <a:latin typeface="Consolas" panose="020B0609020204030204" pitchFamily="49" charset="0"/>
              </a:rPr>
              <a:t>The explanation of first step is as follows: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73239"/>
                </a:solidFill>
                <a:effectLst/>
                <a:latin typeface="Consolas" panose="020B0609020204030204" pitchFamily="49" charset="0"/>
              </a:rPr>
              <a:t>Qn+1 AC = 0000, QR = 1001, Qn+1 = 0, SC =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273239"/>
                </a:solidFill>
                <a:effectLst/>
                <a:latin typeface="Consolas" panose="020B0609020204030204" pitchFamily="49" charset="0"/>
              </a:rPr>
              <a:t>Qn</a:t>
            </a:r>
            <a:r>
              <a:rPr kumimoji="0" lang="en-US" altLang="en-US" sz="2800" b="0" i="0" u="none" strike="noStrike" cap="none" normalizeH="0" baseline="0" dirty="0" smtClean="0">
                <a:ln>
                  <a:noFill/>
                </a:ln>
                <a:solidFill>
                  <a:srgbClr val="273239"/>
                </a:solidFill>
                <a:effectLst/>
                <a:latin typeface="Consolas" panose="020B0609020204030204" pitchFamily="49" charset="0"/>
              </a:rPr>
              <a:t> Qn+1 = 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73239"/>
                </a:solidFill>
                <a:effectLst/>
                <a:latin typeface="Consolas" panose="020B0609020204030204" pitchFamily="49" charset="0"/>
              </a:rPr>
              <a:t>So, we do AC + (BR)'+1, which gives AC = 0101 On right shifting AC and QR,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73239"/>
                </a:solidFill>
                <a:effectLst/>
                <a:latin typeface="Consolas" panose="020B0609020204030204" pitchFamily="49" charset="0"/>
              </a:rPr>
              <a:t>we get AC = 0010, QR = 1100 and Qn+1 = 1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4829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19922335"/>
              </p:ext>
            </p:extLst>
          </p:nvPr>
        </p:nvGraphicFramePr>
        <p:xfrm>
          <a:off x="838200" y="1292771"/>
          <a:ext cx="9913882" cy="4525893"/>
        </p:xfrm>
        <a:graphic>
          <a:graphicData uri="http://schemas.openxmlformats.org/drawingml/2006/table">
            <a:tbl>
              <a:tblPr/>
              <a:tblGrid>
                <a:gridCol w="1043566">
                  <a:extLst>
                    <a:ext uri="{9D8B030D-6E8A-4147-A177-3AD203B41FA5}">
                      <a16:colId xmlns:a16="http://schemas.microsoft.com/office/drawing/2014/main" val="4003859871"/>
                    </a:ext>
                  </a:extLst>
                </a:gridCol>
                <a:gridCol w="2217579">
                  <a:extLst>
                    <a:ext uri="{9D8B030D-6E8A-4147-A177-3AD203B41FA5}">
                      <a16:colId xmlns:a16="http://schemas.microsoft.com/office/drawing/2014/main" val="3674507986"/>
                    </a:ext>
                  </a:extLst>
                </a:gridCol>
                <a:gridCol w="2217579">
                  <a:extLst>
                    <a:ext uri="{9D8B030D-6E8A-4147-A177-3AD203B41FA5}">
                      <a16:colId xmlns:a16="http://schemas.microsoft.com/office/drawing/2014/main" val="1940945398"/>
                    </a:ext>
                  </a:extLst>
                </a:gridCol>
                <a:gridCol w="2217579">
                  <a:extLst>
                    <a:ext uri="{9D8B030D-6E8A-4147-A177-3AD203B41FA5}">
                      <a16:colId xmlns:a16="http://schemas.microsoft.com/office/drawing/2014/main" val="3990542679"/>
                    </a:ext>
                  </a:extLst>
                </a:gridCol>
                <a:gridCol w="2217579">
                  <a:extLst>
                    <a:ext uri="{9D8B030D-6E8A-4147-A177-3AD203B41FA5}">
                      <a16:colId xmlns:a16="http://schemas.microsoft.com/office/drawing/2014/main" val="2238787111"/>
                    </a:ext>
                  </a:extLst>
                </a:gridCol>
              </a:tblGrid>
              <a:tr h="502877">
                <a:tc>
                  <a:txBody>
                    <a:bodyPr/>
                    <a:lstStyle/>
                    <a:p>
                      <a:pPr algn="ctr" fontAlgn="base"/>
                      <a:r>
                        <a:rPr lang="en-IN" sz="1400" b="1">
                          <a:effectLst/>
                        </a:rPr>
                        <a:t>OPERATION</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AC</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QR</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Qn+1</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SC</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392343270"/>
                  </a:ext>
                </a:extLst>
              </a:tr>
              <a:tr h="502877">
                <a:tc>
                  <a:txBody>
                    <a:bodyPr/>
                    <a:lstStyle/>
                    <a:p>
                      <a:pPr algn="ctr" fontAlgn="base"/>
                      <a:r>
                        <a:rPr lang="en-IN" sz="1400" b="1">
                          <a:effectLst/>
                        </a:rPr>
                        <a:t> </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0000</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1001</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0</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4</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986943984"/>
                  </a:ext>
                </a:extLst>
              </a:tr>
              <a:tr h="502877">
                <a:tc>
                  <a:txBody>
                    <a:bodyPr/>
                    <a:lstStyle/>
                    <a:p>
                      <a:pPr algn="ctr" fontAlgn="base"/>
                      <a:r>
                        <a:rPr lang="en-IN" sz="1400" b="1">
                          <a:effectLst/>
                        </a:rPr>
                        <a:t>AC + BR’ + 1</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0101</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1001</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0</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 </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641058276"/>
                  </a:ext>
                </a:extLst>
              </a:tr>
              <a:tr h="502877">
                <a:tc>
                  <a:txBody>
                    <a:bodyPr/>
                    <a:lstStyle/>
                    <a:p>
                      <a:pPr algn="ctr" fontAlgn="base"/>
                      <a:r>
                        <a:rPr lang="en-IN" sz="1400" b="1">
                          <a:effectLst/>
                        </a:rPr>
                        <a:t>ASHR</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0010</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1100</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1</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3</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977747391"/>
                  </a:ext>
                </a:extLst>
              </a:tr>
              <a:tr h="502877">
                <a:tc>
                  <a:txBody>
                    <a:bodyPr/>
                    <a:lstStyle/>
                    <a:p>
                      <a:pPr algn="ctr" fontAlgn="base"/>
                      <a:r>
                        <a:rPr lang="en-IN" sz="1400" b="1">
                          <a:effectLst/>
                        </a:rPr>
                        <a:t>AC + BR</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1101</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1100</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1</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 </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940274305"/>
                  </a:ext>
                </a:extLst>
              </a:tr>
              <a:tr h="502877">
                <a:tc>
                  <a:txBody>
                    <a:bodyPr/>
                    <a:lstStyle/>
                    <a:p>
                      <a:pPr algn="ctr" fontAlgn="base"/>
                      <a:r>
                        <a:rPr lang="en-IN" sz="1400" b="1">
                          <a:effectLst/>
                        </a:rPr>
                        <a:t>ASHR</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1110</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1110</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0</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2</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518591866"/>
                  </a:ext>
                </a:extLst>
              </a:tr>
              <a:tr h="502877">
                <a:tc>
                  <a:txBody>
                    <a:bodyPr/>
                    <a:lstStyle/>
                    <a:p>
                      <a:pPr algn="ctr" fontAlgn="base"/>
                      <a:r>
                        <a:rPr lang="en-IN" sz="1400" b="1">
                          <a:effectLst/>
                        </a:rPr>
                        <a:t>ASHR</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1111</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0111</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0</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1</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37232993"/>
                  </a:ext>
                </a:extLst>
              </a:tr>
              <a:tr h="502877">
                <a:tc>
                  <a:txBody>
                    <a:bodyPr/>
                    <a:lstStyle/>
                    <a:p>
                      <a:pPr algn="ctr" fontAlgn="base"/>
                      <a:r>
                        <a:rPr lang="en-IN" sz="1400" b="1">
                          <a:effectLst/>
                        </a:rPr>
                        <a:t>AC + BR’ + 1</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0100</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0111</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0</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 </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197476225"/>
                  </a:ext>
                </a:extLst>
              </a:tr>
              <a:tr h="502877">
                <a:tc>
                  <a:txBody>
                    <a:bodyPr/>
                    <a:lstStyle/>
                    <a:p>
                      <a:pPr algn="ctr" fontAlgn="base"/>
                      <a:r>
                        <a:rPr lang="en-IN" sz="1400" b="1">
                          <a:effectLst/>
                        </a:rPr>
                        <a:t>ASHR</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0010</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0011</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1</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dirty="0">
                          <a:effectLst/>
                        </a:rPr>
                        <a:t>0</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80336014"/>
                  </a:ext>
                </a:extLst>
              </a:tr>
            </a:tbl>
          </a:graphicData>
        </a:graphic>
      </p:graphicFrame>
    </p:spTree>
    <p:extLst>
      <p:ext uri="{BB962C8B-B14F-4D97-AF65-F5344CB8AC3E}">
        <p14:creationId xmlns:p14="http://schemas.microsoft.com/office/powerpoint/2010/main" val="2016144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734208" y="583324"/>
            <a:ext cx="9033640" cy="6117021"/>
          </a:xfrm>
          <a:prstGeom prst="rect">
            <a:avLst/>
          </a:prstGeom>
        </p:spPr>
      </p:pic>
    </p:spTree>
    <p:extLst>
      <p:ext uri="{BB962C8B-B14F-4D97-AF65-F5344CB8AC3E}">
        <p14:creationId xmlns:p14="http://schemas.microsoft.com/office/powerpoint/2010/main" val="2153322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Content Placeholder 4"/>
          <p:cNvSpPr>
            <a:spLocks noGrp="1"/>
          </p:cNvSpPr>
          <p:nvPr>
            <p:ph idx="1"/>
          </p:nvPr>
        </p:nvSpPr>
        <p:spPr>
          <a:xfrm>
            <a:off x="838200" y="630621"/>
            <a:ext cx="10515600" cy="5546342"/>
          </a:xfrm>
        </p:spPr>
        <p:txBody>
          <a:bodyPr>
            <a:normAutofit lnSpcReduction="10000"/>
          </a:bodyPr>
          <a:lstStyle/>
          <a:p>
            <a:r>
              <a:rPr lang="en-IN" dirty="0"/>
              <a:t>Booth algorithm gives a procedure for </a:t>
            </a:r>
            <a:r>
              <a:rPr lang="en-IN" b="1" dirty="0"/>
              <a:t>multiplying binary integers</a:t>
            </a:r>
            <a:r>
              <a:rPr lang="en-IN" dirty="0"/>
              <a:t> in signed 2’s complement representation </a:t>
            </a:r>
            <a:r>
              <a:rPr lang="en-IN" b="1" dirty="0"/>
              <a:t>in efficient way</a:t>
            </a:r>
            <a:r>
              <a:rPr lang="en-IN" dirty="0"/>
              <a:t>, i.e., less number of additions/subtractions </a:t>
            </a:r>
            <a:r>
              <a:rPr lang="en-IN" dirty="0" smtClean="0"/>
              <a:t>required</a:t>
            </a:r>
          </a:p>
          <a:p>
            <a:r>
              <a:rPr lang="en-IN" dirty="0"/>
              <a:t>Prior to the shifting, the multiplicand may be added to the partial product, subtracted from the partial product, or left unchanged according to following rules</a:t>
            </a:r>
            <a:r>
              <a:rPr lang="en-IN" dirty="0" smtClean="0"/>
              <a:t>:</a:t>
            </a:r>
          </a:p>
          <a:p>
            <a:pPr fontAlgn="base"/>
            <a:r>
              <a:rPr lang="en-IN" dirty="0"/>
              <a:t>The multiplicand is subtracted from the partial product upon encountering the first least significant 1 in a string of 1’s in the multiplier</a:t>
            </a:r>
          </a:p>
          <a:p>
            <a:pPr fontAlgn="base"/>
            <a:r>
              <a:rPr lang="en-IN" dirty="0"/>
              <a:t>The multiplicand is added to the partial product upon encountering the first 0 (provided that there was a previous ‘1’) in a string of 0’s in the multiplier.</a:t>
            </a:r>
          </a:p>
          <a:p>
            <a:pPr fontAlgn="base"/>
            <a:r>
              <a:rPr lang="en-IN" dirty="0"/>
              <a:t>The partial product does not change when the multiplier bit is identical to the previous multiplier bit.</a:t>
            </a:r>
          </a:p>
          <a:p>
            <a:endParaRPr lang="en-IN" dirty="0"/>
          </a:p>
        </p:txBody>
      </p:sp>
    </p:spTree>
    <p:extLst>
      <p:ext uri="{BB962C8B-B14F-4D97-AF65-F5344CB8AC3E}">
        <p14:creationId xmlns:p14="http://schemas.microsoft.com/office/powerpoint/2010/main" val="3701800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Hardware Implementation of Booths Algorithm </a:t>
            </a:r>
            <a:endParaRPr lang="en-IN" dirty="0"/>
          </a:p>
        </p:txBody>
      </p:sp>
      <p:sp>
        <p:nvSpPr>
          <p:cNvPr id="3" name="Content Placeholder 2"/>
          <p:cNvSpPr>
            <a:spLocks noGrp="1"/>
          </p:cNvSpPr>
          <p:nvPr>
            <p:ph idx="1"/>
          </p:nvPr>
        </p:nvSpPr>
        <p:spPr/>
        <p:txBody>
          <a:bodyPr/>
          <a:lstStyle/>
          <a:p>
            <a:r>
              <a:rPr lang="en-IN" dirty="0"/>
              <a:t>The hardware implementation of the booth algorithm requires the register configuration shown in the figure below</a:t>
            </a:r>
            <a:r>
              <a:rPr lang="en-IN" dirty="0" smtClean="0"/>
              <a:t>.</a:t>
            </a:r>
          </a:p>
          <a:p>
            <a:endParaRPr lang="en-IN" dirty="0"/>
          </a:p>
          <a:p>
            <a:endParaRPr lang="en-IN" dirty="0" smtClean="0"/>
          </a:p>
          <a:p>
            <a:endParaRPr lang="en-IN" dirty="0"/>
          </a:p>
          <a:p>
            <a:endParaRPr lang="en-IN" dirty="0" smtClean="0"/>
          </a:p>
          <a:p>
            <a:endParaRPr lang="en-IN" dirty="0"/>
          </a:p>
        </p:txBody>
      </p:sp>
      <p:pic>
        <p:nvPicPr>
          <p:cNvPr id="5124" name="Picture 4" descr="https://media.geeksforgeeks.org/wp-content/uploads/20190405105227/booth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2650" y="3214687"/>
            <a:ext cx="5638800" cy="296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509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fontAlgn="base"/>
            <a:r>
              <a:rPr lang="en-IN" b="1" dirty="0"/>
              <a:t>Advantages:</a:t>
            </a:r>
          </a:p>
          <a:p>
            <a:pPr fontAlgn="base"/>
            <a:r>
              <a:rPr lang="en-IN" b="1" dirty="0"/>
              <a:t>Faster than traditional multiplication:</a:t>
            </a:r>
            <a:r>
              <a:rPr lang="en-IN" dirty="0"/>
              <a:t> Booth’s algorithm is faster than traditional multiplication methods, requiring fewer steps to produce the same result.</a:t>
            </a:r>
          </a:p>
          <a:p>
            <a:pPr fontAlgn="base"/>
            <a:r>
              <a:rPr lang="en-IN" b="1" dirty="0"/>
              <a:t>Efficient for signed numbers: </a:t>
            </a:r>
            <a:r>
              <a:rPr lang="en-IN" dirty="0"/>
              <a:t>The algorithm is designed specifically for multiplying signed binary numbers, making it a more efficient method for multiplication of signed numbers than traditional methods.</a:t>
            </a:r>
          </a:p>
          <a:p>
            <a:pPr fontAlgn="base"/>
            <a:r>
              <a:rPr lang="en-IN" b="1" dirty="0"/>
              <a:t>Lower hardware requirement: </a:t>
            </a:r>
            <a:r>
              <a:rPr lang="en-IN" dirty="0"/>
              <a:t>The algorithm requires fewer hardware resources than traditional multiplication methods, making it more suitable for applications with limited hardware resources.</a:t>
            </a:r>
          </a:p>
          <a:p>
            <a:pPr fontAlgn="base"/>
            <a:r>
              <a:rPr lang="en-IN" b="1" dirty="0"/>
              <a:t>Widely used in hardware: </a:t>
            </a:r>
            <a:r>
              <a:rPr lang="en-IN" dirty="0"/>
              <a:t>Booth’s algorithm is widely used in hardware implementations of multiplication operations, including digital signal processors, microprocessors, and FPGAs</a:t>
            </a:r>
            <a:r>
              <a:rPr lang="en-IN" dirty="0" smtClean="0"/>
              <a:t>.</a:t>
            </a:r>
            <a:endParaRPr lang="en-IN" dirty="0"/>
          </a:p>
        </p:txBody>
      </p:sp>
    </p:spTree>
    <p:extLst>
      <p:ext uri="{BB962C8B-B14F-4D97-AF65-F5344CB8AC3E}">
        <p14:creationId xmlns:p14="http://schemas.microsoft.com/office/powerpoint/2010/main" val="242262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324303"/>
            <a:ext cx="10515600" cy="4852660"/>
          </a:xfrm>
        </p:spPr>
        <p:txBody>
          <a:bodyPr>
            <a:normAutofit fontScale="85000" lnSpcReduction="20000"/>
          </a:bodyPr>
          <a:lstStyle/>
          <a:p>
            <a:pPr fontAlgn="base"/>
            <a:r>
              <a:rPr lang="en-IN" b="1" dirty="0"/>
              <a:t>Disadvantages:</a:t>
            </a:r>
          </a:p>
          <a:p>
            <a:pPr fontAlgn="base"/>
            <a:r>
              <a:rPr lang="en-IN" b="1" dirty="0"/>
              <a:t>Complex to understand: </a:t>
            </a:r>
            <a:r>
              <a:rPr lang="en-IN" dirty="0"/>
              <a:t>The algorithm is more complex to understand and implement than traditional multiplication methods.</a:t>
            </a:r>
          </a:p>
          <a:p>
            <a:pPr fontAlgn="base"/>
            <a:r>
              <a:rPr lang="en-IN" b="1" dirty="0"/>
              <a:t>Limited applicability: </a:t>
            </a:r>
            <a:r>
              <a:rPr lang="en-IN" dirty="0"/>
              <a:t>The algorithm is only applicable for multiplication of signed binary numbers, and cannot be used for multiplication of unsigned numbers or numbers in other formats without additional modifications.</a:t>
            </a:r>
          </a:p>
          <a:p>
            <a:pPr fontAlgn="base"/>
            <a:r>
              <a:rPr lang="en-IN" b="1" dirty="0"/>
              <a:t>Higher latency:</a:t>
            </a:r>
            <a:r>
              <a:rPr lang="en-IN" dirty="0"/>
              <a:t> The algorithm requires multiple iterations to calculate the result of a single multiplication operation, which increases the latency or delay in the calculation of the result.</a:t>
            </a:r>
          </a:p>
          <a:p>
            <a:pPr fontAlgn="base"/>
            <a:r>
              <a:rPr lang="en-IN" b="1" dirty="0"/>
              <a:t>Higher power consumption: </a:t>
            </a:r>
            <a:r>
              <a:rPr lang="en-IN" dirty="0"/>
              <a:t>The algorithm consumes more power compared to traditional multiplication methods, especially for larger inputs.</a:t>
            </a:r>
          </a:p>
          <a:p>
            <a:pPr fontAlgn="base"/>
            <a:r>
              <a:rPr lang="en-IN" b="1" dirty="0"/>
              <a:t>Best Case and Worst Case Occurrence: </a:t>
            </a:r>
            <a:r>
              <a:rPr lang="en-IN" dirty="0"/>
              <a:t>Best case is when there is a large block of consecutive 1’s and 0’s in the multipliers, so that there is minimum number of logical operations taking place, as in addition and subtraction. Worst case is when there are pairs of alternate 0’s and 1’s, either 01 or 10 in the multipliers, so that maximum number of additions and subtractions are required. </a:t>
            </a:r>
            <a:r>
              <a:rPr lang="en-IN" b="1" dirty="0"/>
              <a:t>GATE Practice</a:t>
            </a:r>
            <a:endParaRPr lang="en-IN" dirty="0"/>
          </a:p>
          <a:p>
            <a:endParaRPr lang="en-IN" dirty="0"/>
          </a:p>
        </p:txBody>
      </p:sp>
    </p:spTree>
    <p:extLst>
      <p:ext uri="{BB962C8B-B14F-4D97-AF65-F5344CB8AC3E}">
        <p14:creationId xmlns:p14="http://schemas.microsoft.com/office/powerpoint/2010/main" val="1615162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Computer Organization | Von Neumann architecture</a:t>
            </a:r>
            <a:br>
              <a:rPr lang="en-IN" b="1" dirty="0"/>
            </a:br>
            <a:endParaRPr lang="en-IN" dirty="0"/>
          </a:p>
        </p:txBody>
      </p:sp>
      <p:sp>
        <p:nvSpPr>
          <p:cNvPr id="3" name="Content Placeholder 2"/>
          <p:cNvSpPr>
            <a:spLocks noGrp="1"/>
          </p:cNvSpPr>
          <p:nvPr>
            <p:ph idx="1"/>
          </p:nvPr>
        </p:nvSpPr>
        <p:spPr/>
        <p:txBody>
          <a:bodyPr/>
          <a:lstStyle/>
          <a:p>
            <a:pPr fontAlgn="base"/>
            <a:r>
              <a:rPr lang="en-IN" dirty="0"/>
              <a:t>Historically there have been 2 types of Computers: </a:t>
            </a:r>
          </a:p>
          <a:p>
            <a:pPr fontAlgn="base"/>
            <a:r>
              <a:rPr lang="en-IN" b="1" dirty="0"/>
              <a:t>Fixed Program Computers –</a:t>
            </a:r>
            <a:r>
              <a:rPr lang="en-IN" dirty="0"/>
              <a:t> Their function is very specific and they couldn’t be reprogrammed, e.g. Calculators. </a:t>
            </a:r>
          </a:p>
          <a:p>
            <a:pPr fontAlgn="base"/>
            <a:r>
              <a:rPr lang="en-IN" b="1" dirty="0"/>
              <a:t>Stored Program Computers –</a:t>
            </a:r>
            <a:r>
              <a:rPr lang="en-IN" dirty="0"/>
              <a:t> These can be programmed to carry out many different tasks, applications are stored on them, hence the name. </a:t>
            </a:r>
          </a:p>
          <a:p>
            <a:endParaRPr lang="en-IN" dirty="0"/>
          </a:p>
        </p:txBody>
      </p:sp>
    </p:spTree>
    <p:extLst>
      <p:ext uri="{BB962C8B-B14F-4D97-AF65-F5344CB8AC3E}">
        <p14:creationId xmlns:p14="http://schemas.microsoft.com/office/powerpoint/2010/main" val="3978234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Division algorithms</a:t>
            </a:r>
            <a:endParaRPr lang="en-IN" dirty="0"/>
          </a:p>
        </p:txBody>
      </p:sp>
      <p:sp>
        <p:nvSpPr>
          <p:cNvPr id="3" name="Content Placeholder 2"/>
          <p:cNvSpPr>
            <a:spLocks noGrp="1"/>
          </p:cNvSpPr>
          <p:nvPr>
            <p:ph idx="1"/>
          </p:nvPr>
        </p:nvSpPr>
        <p:spPr/>
        <p:txBody>
          <a:bodyPr/>
          <a:lstStyle/>
          <a:p>
            <a:r>
              <a:rPr lang="en-IN" dirty="0"/>
              <a:t>They are generally of two type </a:t>
            </a:r>
            <a:r>
              <a:rPr lang="en-IN" b="1" dirty="0"/>
              <a:t>slow algorithm and fast algorithm</a:t>
            </a:r>
            <a:r>
              <a:rPr lang="en-IN" dirty="0"/>
              <a:t>. Slow division algorithm are restoring, non-restoring, non-performing restoring, SRT algorithm </a:t>
            </a:r>
            <a:endParaRPr lang="en-IN" dirty="0"/>
          </a:p>
          <a:p>
            <a:r>
              <a:rPr lang="en-IN" dirty="0" smtClean="0"/>
              <a:t> </a:t>
            </a:r>
            <a:r>
              <a:rPr lang="en-IN" dirty="0"/>
              <a:t>under fast comes Newton–Raphson and Goldschmidt.</a:t>
            </a:r>
            <a:endParaRPr lang="en-IN" dirty="0"/>
          </a:p>
        </p:txBody>
      </p:sp>
    </p:spTree>
    <p:extLst>
      <p:ext uri="{BB962C8B-B14F-4D97-AF65-F5344CB8AC3E}">
        <p14:creationId xmlns:p14="http://schemas.microsoft.com/office/powerpoint/2010/main" val="4190118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restoring algorithm for unsigned integer. </a:t>
            </a:r>
            <a:endParaRPr lang="en-IN" dirty="0" smtClean="0"/>
          </a:p>
          <a:p>
            <a:r>
              <a:rPr lang="en-IN" dirty="0" smtClean="0"/>
              <a:t>Restoring </a:t>
            </a:r>
            <a:r>
              <a:rPr lang="en-IN" dirty="0"/>
              <a:t>term is due to fact that value of register A is restored after each iteration</a:t>
            </a:r>
            <a:r>
              <a:rPr lang="en-IN" dirty="0" smtClean="0"/>
              <a:t>.</a:t>
            </a:r>
          </a:p>
          <a:p>
            <a:endParaRPr lang="en-IN" dirty="0"/>
          </a:p>
        </p:txBody>
      </p:sp>
      <p:pic>
        <p:nvPicPr>
          <p:cNvPr id="9220" name="Picture 4" descr="https://media.geeksforgeeks.org/wp-content/uploads/restoring-hardwa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58" y="2641983"/>
            <a:ext cx="9001125" cy="438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278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 register Q contain quotient and register A contain remainder. </a:t>
            </a:r>
            <a:endParaRPr lang="en-IN" dirty="0" smtClean="0"/>
          </a:p>
          <a:p>
            <a:r>
              <a:rPr lang="en-IN" dirty="0" smtClean="0"/>
              <a:t>Here</a:t>
            </a:r>
            <a:r>
              <a:rPr lang="en-IN" dirty="0"/>
              <a:t>, n-bit dividend is loaded in Q and divisor is loaded in M. </a:t>
            </a:r>
            <a:endParaRPr lang="en-IN" dirty="0" smtClean="0"/>
          </a:p>
          <a:p>
            <a:r>
              <a:rPr lang="en-IN" dirty="0" smtClean="0"/>
              <a:t>Value </a:t>
            </a:r>
            <a:r>
              <a:rPr lang="en-IN" dirty="0"/>
              <a:t>of Register is initially kept 0 and this is the register whose value is restored during iteration due to which it is named Restoring.</a:t>
            </a:r>
            <a:endParaRPr lang="en-IN" dirty="0"/>
          </a:p>
        </p:txBody>
      </p:sp>
    </p:spTree>
    <p:extLst>
      <p:ext uri="{BB962C8B-B14F-4D97-AF65-F5344CB8AC3E}">
        <p14:creationId xmlns:p14="http://schemas.microsoft.com/office/powerpoint/2010/main" val="1227796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0242"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959" y="65580"/>
            <a:ext cx="7662041" cy="6824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1230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365125"/>
            <a:ext cx="10515600" cy="5811838"/>
          </a:xfrm>
        </p:spPr>
        <p:txBody>
          <a:bodyPr>
            <a:normAutofit fontScale="92500" lnSpcReduction="10000"/>
          </a:bodyPr>
          <a:lstStyle/>
          <a:p>
            <a:pPr fontAlgn="base"/>
            <a:r>
              <a:rPr lang="en-IN" b="1" dirty="0"/>
              <a:t>Step-1:</a:t>
            </a:r>
            <a:r>
              <a:rPr lang="en-IN" dirty="0"/>
              <a:t> First the registers are initialized with corresponding values (Q = Dividend, M = Divisor, A = 0, n = number of bits in dividend)</a:t>
            </a:r>
          </a:p>
          <a:p>
            <a:pPr fontAlgn="base"/>
            <a:r>
              <a:rPr lang="en-IN" b="1" dirty="0"/>
              <a:t>Step-2:</a:t>
            </a:r>
            <a:r>
              <a:rPr lang="en-IN" dirty="0"/>
              <a:t> Then the content of register A and Q is shifted left as if they are a single unit</a:t>
            </a:r>
          </a:p>
          <a:p>
            <a:pPr fontAlgn="base"/>
            <a:r>
              <a:rPr lang="en-IN" b="1" dirty="0"/>
              <a:t>Step-3:</a:t>
            </a:r>
            <a:r>
              <a:rPr lang="en-IN" dirty="0"/>
              <a:t> Then content of register M is subtracted from A and result is stored in A</a:t>
            </a:r>
          </a:p>
          <a:p>
            <a:pPr fontAlgn="base"/>
            <a:r>
              <a:rPr lang="en-IN" b="1" dirty="0"/>
              <a:t>Step-4:</a:t>
            </a:r>
            <a:r>
              <a:rPr lang="en-IN" dirty="0"/>
              <a:t> Then the most significant bit of the A is checked if it is 0 the least significant bit of Q is set to 1 otherwise if it is 1 the least significant bit of Q is set to 0 and value of register A is restored </a:t>
            </a:r>
            <a:r>
              <a:rPr lang="en-IN" dirty="0" err="1"/>
              <a:t>i.e</a:t>
            </a:r>
            <a:r>
              <a:rPr lang="en-IN" dirty="0"/>
              <a:t> the value of A before the subtraction with M</a:t>
            </a:r>
          </a:p>
          <a:p>
            <a:pPr fontAlgn="base"/>
            <a:r>
              <a:rPr lang="en-IN" b="1" dirty="0"/>
              <a:t>Step-5:</a:t>
            </a:r>
            <a:r>
              <a:rPr lang="en-IN" dirty="0"/>
              <a:t> The value of counter n is decremented</a:t>
            </a:r>
          </a:p>
          <a:p>
            <a:pPr fontAlgn="base"/>
            <a:r>
              <a:rPr lang="en-IN" b="1" dirty="0"/>
              <a:t>Step-6:</a:t>
            </a:r>
            <a:r>
              <a:rPr lang="en-IN" dirty="0"/>
              <a:t> If the value of n becomes zero we get of the loop otherwise we repeat from step 2</a:t>
            </a:r>
          </a:p>
          <a:p>
            <a:pPr fontAlgn="base"/>
            <a:r>
              <a:rPr lang="en-IN" b="1" dirty="0"/>
              <a:t>Step-7:</a:t>
            </a:r>
            <a:r>
              <a:rPr lang="en-IN" dirty="0"/>
              <a:t> Finally, the register Q contain the quotient and A contain remainder</a:t>
            </a:r>
          </a:p>
          <a:p>
            <a:endParaRPr lang="en-IN" dirty="0"/>
          </a:p>
        </p:txBody>
      </p:sp>
    </p:spTree>
    <p:extLst>
      <p:ext uri="{BB962C8B-B14F-4D97-AF65-F5344CB8AC3E}">
        <p14:creationId xmlns:p14="http://schemas.microsoft.com/office/powerpoint/2010/main" val="6714508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smtClean="0"/>
          </a:p>
          <a:p>
            <a:endParaRPr lang="en-IN" dirty="0"/>
          </a:p>
        </p:txBody>
      </p:sp>
      <p:sp>
        <p:nvSpPr>
          <p:cNvPr id="5" name="Rectangle 2"/>
          <p:cNvSpPr>
            <a:spLocks noChangeArrowheads="1"/>
          </p:cNvSpPr>
          <p:nvPr/>
        </p:nvSpPr>
        <p:spPr bwMode="auto">
          <a:xfrm>
            <a:off x="977462" y="365124"/>
            <a:ext cx="7115502" cy="335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273239"/>
                </a:solidFill>
                <a:effectLst/>
                <a:latin typeface="Consolas" panose="020B0609020204030204" pitchFamily="49" charset="0"/>
              </a:rPr>
              <a:t>Perform Division Restoring Algorithm Dividend = 11 Divisor = 3</a:t>
            </a: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983867766"/>
              </p:ext>
            </p:extLst>
          </p:nvPr>
        </p:nvGraphicFramePr>
        <p:xfrm>
          <a:off x="977462" y="977463"/>
          <a:ext cx="10376340" cy="5199499"/>
        </p:xfrm>
        <a:graphic>
          <a:graphicData uri="http://schemas.openxmlformats.org/drawingml/2006/table">
            <a:tbl>
              <a:tblPr/>
              <a:tblGrid>
                <a:gridCol w="2075268">
                  <a:extLst>
                    <a:ext uri="{9D8B030D-6E8A-4147-A177-3AD203B41FA5}">
                      <a16:colId xmlns:a16="http://schemas.microsoft.com/office/drawing/2014/main" val="627064952"/>
                    </a:ext>
                  </a:extLst>
                </a:gridCol>
                <a:gridCol w="2075268">
                  <a:extLst>
                    <a:ext uri="{9D8B030D-6E8A-4147-A177-3AD203B41FA5}">
                      <a16:colId xmlns:a16="http://schemas.microsoft.com/office/drawing/2014/main" val="1505448553"/>
                    </a:ext>
                  </a:extLst>
                </a:gridCol>
                <a:gridCol w="2075268">
                  <a:extLst>
                    <a:ext uri="{9D8B030D-6E8A-4147-A177-3AD203B41FA5}">
                      <a16:colId xmlns:a16="http://schemas.microsoft.com/office/drawing/2014/main" val="2132305652"/>
                    </a:ext>
                  </a:extLst>
                </a:gridCol>
                <a:gridCol w="2075268">
                  <a:extLst>
                    <a:ext uri="{9D8B030D-6E8A-4147-A177-3AD203B41FA5}">
                      <a16:colId xmlns:a16="http://schemas.microsoft.com/office/drawing/2014/main" val="1256634975"/>
                    </a:ext>
                  </a:extLst>
                </a:gridCol>
                <a:gridCol w="2075268">
                  <a:extLst>
                    <a:ext uri="{9D8B030D-6E8A-4147-A177-3AD203B41FA5}">
                      <a16:colId xmlns:a16="http://schemas.microsoft.com/office/drawing/2014/main" val="4196996810"/>
                    </a:ext>
                  </a:extLst>
                </a:gridCol>
              </a:tblGrid>
              <a:tr h="295479">
                <a:tc>
                  <a:txBody>
                    <a:bodyPr/>
                    <a:lstStyle/>
                    <a:p>
                      <a:pPr algn="ctr" fontAlgn="base"/>
                      <a:r>
                        <a:rPr lang="en-IN" sz="900" b="1">
                          <a:effectLst/>
                        </a:rPr>
                        <a:t>n</a:t>
                      </a:r>
                    </a:p>
                  </a:txBody>
                  <a:tcPr marL="51012" marR="51012" marT="51012" marB="5101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4CB96B"/>
                    </a:solidFill>
                  </a:tcPr>
                </a:tc>
                <a:tc>
                  <a:txBody>
                    <a:bodyPr/>
                    <a:lstStyle/>
                    <a:p>
                      <a:pPr algn="ctr" fontAlgn="base"/>
                      <a:r>
                        <a:rPr lang="en-IN" sz="900" b="1">
                          <a:effectLst/>
                        </a:rPr>
                        <a:t>M</a:t>
                      </a:r>
                    </a:p>
                  </a:txBody>
                  <a:tcPr marL="51012" marR="51012" marT="51012" marB="5101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4CB96B"/>
                    </a:solidFill>
                  </a:tcPr>
                </a:tc>
                <a:tc>
                  <a:txBody>
                    <a:bodyPr/>
                    <a:lstStyle/>
                    <a:p>
                      <a:pPr algn="ctr" fontAlgn="base"/>
                      <a:r>
                        <a:rPr lang="en-IN" sz="900" b="1">
                          <a:effectLst/>
                        </a:rPr>
                        <a:t>A</a:t>
                      </a:r>
                    </a:p>
                  </a:txBody>
                  <a:tcPr marL="51012" marR="51012" marT="51012" marB="5101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4CB96B"/>
                    </a:solidFill>
                  </a:tcPr>
                </a:tc>
                <a:tc>
                  <a:txBody>
                    <a:bodyPr/>
                    <a:lstStyle/>
                    <a:p>
                      <a:pPr algn="ctr" fontAlgn="base"/>
                      <a:r>
                        <a:rPr lang="en-IN" sz="900" b="1">
                          <a:effectLst/>
                        </a:rPr>
                        <a:t>Q</a:t>
                      </a:r>
                    </a:p>
                  </a:txBody>
                  <a:tcPr marL="51012" marR="51012" marT="51012" marB="5101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4CB96B"/>
                    </a:solidFill>
                  </a:tcPr>
                </a:tc>
                <a:tc>
                  <a:txBody>
                    <a:bodyPr/>
                    <a:lstStyle/>
                    <a:p>
                      <a:pPr algn="ctr" fontAlgn="base"/>
                      <a:r>
                        <a:rPr lang="en-IN" sz="900" b="1">
                          <a:effectLst/>
                        </a:rPr>
                        <a:t>Operation</a:t>
                      </a:r>
                    </a:p>
                  </a:txBody>
                  <a:tcPr marL="51012" marR="51012" marT="51012" marB="5101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4CB96B"/>
                    </a:solidFill>
                  </a:tcPr>
                </a:tc>
                <a:extLst>
                  <a:ext uri="{0D108BD9-81ED-4DB2-BD59-A6C34878D82A}">
                    <a16:rowId xmlns:a16="http://schemas.microsoft.com/office/drawing/2014/main" val="4148376306"/>
                  </a:ext>
                </a:extLst>
              </a:tr>
              <a:tr h="371179">
                <a:tc>
                  <a:txBody>
                    <a:bodyPr/>
                    <a:lstStyle/>
                    <a:p>
                      <a:pPr algn="l" fontAlgn="ctr"/>
                      <a:r>
                        <a:rPr lang="en-IN" sz="800" b="0">
                          <a:effectLst/>
                        </a:rPr>
                        <a:t>4</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00011</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00000</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1011</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initialize</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713287770"/>
                  </a:ext>
                </a:extLst>
              </a:tr>
              <a:tr h="371179">
                <a:tc>
                  <a:txBody>
                    <a:bodyPr/>
                    <a:lstStyle/>
                    <a:p>
                      <a:pPr algn="l" fontAlgn="ctr"/>
                      <a:endParaRPr lang="en-IN" sz="800" b="0">
                        <a:effectLst/>
                      </a:endParaRP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00011</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00001</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011_</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shift left AQ</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5463384"/>
                  </a:ext>
                </a:extLst>
              </a:tr>
              <a:tr h="371179">
                <a:tc>
                  <a:txBody>
                    <a:bodyPr/>
                    <a:lstStyle/>
                    <a:p>
                      <a:pPr algn="l" fontAlgn="ctr"/>
                      <a:endParaRPr lang="en-IN" sz="800" b="0">
                        <a:effectLst/>
                      </a:endParaRP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00011</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11110</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011_</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A=A-M</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182678867"/>
                  </a:ext>
                </a:extLst>
              </a:tr>
              <a:tr h="449872">
                <a:tc>
                  <a:txBody>
                    <a:bodyPr/>
                    <a:lstStyle/>
                    <a:p>
                      <a:pPr algn="l" fontAlgn="ctr"/>
                      <a:endParaRPr lang="en-IN" sz="800" b="0">
                        <a:effectLst/>
                      </a:endParaRP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00011</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00001</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0110</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Q[0]=0 And restore A</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73952458"/>
                  </a:ext>
                </a:extLst>
              </a:tr>
              <a:tr h="371179">
                <a:tc>
                  <a:txBody>
                    <a:bodyPr/>
                    <a:lstStyle/>
                    <a:p>
                      <a:pPr algn="l" fontAlgn="ctr"/>
                      <a:r>
                        <a:rPr lang="en-IN" sz="800" b="0">
                          <a:effectLst/>
                        </a:rPr>
                        <a:t>3</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00011</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00010</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110_</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shift left AQ</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430317804"/>
                  </a:ext>
                </a:extLst>
              </a:tr>
              <a:tr h="371179">
                <a:tc>
                  <a:txBody>
                    <a:bodyPr/>
                    <a:lstStyle/>
                    <a:p>
                      <a:pPr algn="l" fontAlgn="ctr"/>
                      <a:endParaRPr lang="en-IN" sz="800" b="0">
                        <a:effectLst/>
                      </a:endParaRP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00011</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11111</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110_</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A=A-M</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724614237"/>
                  </a:ext>
                </a:extLst>
              </a:tr>
              <a:tr h="371179">
                <a:tc>
                  <a:txBody>
                    <a:bodyPr/>
                    <a:lstStyle/>
                    <a:p>
                      <a:pPr algn="l" fontAlgn="ctr"/>
                      <a:endParaRPr lang="en-IN" sz="800" b="0">
                        <a:effectLst/>
                      </a:endParaRP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00011</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00010</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1100</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Q[0]=0</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167302726"/>
                  </a:ext>
                </a:extLst>
              </a:tr>
              <a:tr h="371179">
                <a:tc>
                  <a:txBody>
                    <a:bodyPr/>
                    <a:lstStyle/>
                    <a:p>
                      <a:pPr algn="l" fontAlgn="ctr"/>
                      <a:r>
                        <a:rPr lang="en-IN" sz="800" b="0">
                          <a:effectLst/>
                        </a:rPr>
                        <a:t>2</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00011</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00101</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100_</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shift left AQ</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056632238"/>
                  </a:ext>
                </a:extLst>
              </a:tr>
              <a:tr h="371179">
                <a:tc>
                  <a:txBody>
                    <a:bodyPr/>
                    <a:lstStyle/>
                    <a:p>
                      <a:pPr algn="l" fontAlgn="ctr"/>
                      <a:endParaRPr lang="en-IN" sz="800" b="0">
                        <a:effectLst/>
                      </a:endParaRP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00011</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00010</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100_</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A=A-M</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49474607"/>
                  </a:ext>
                </a:extLst>
              </a:tr>
              <a:tr h="371179">
                <a:tc>
                  <a:txBody>
                    <a:bodyPr/>
                    <a:lstStyle/>
                    <a:p>
                      <a:pPr algn="l" fontAlgn="ctr"/>
                      <a:endParaRPr lang="en-IN" sz="800" b="0">
                        <a:effectLst/>
                      </a:endParaRP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00011</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00010</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1001</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Q[0]=1</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918129235"/>
                  </a:ext>
                </a:extLst>
              </a:tr>
              <a:tr h="371179">
                <a:tc>
                  <a:txBody>
                    <a:bodyPr/>
                    <a:lstStyle/>
                    <a:p>
                      <a:pPr algn="l" fontAlgn="ctr"/>
                      <a:r>
                        <a:rPr lang="en-IN" sz="800" b="0">
                          <a:effectLst/>
                        </a:rPr>
                        <a:t>1</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00011</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00101</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001_</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shift left AQ</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584865501"/>
                  </a:ext>
                </a:extLst>
              </a:tr>
              <a:tr h="371179">
                <a:tc>
                  <a:txBody>
                    <a:bodyPr/>
                    <a:lstStyle/>
                    <a:p>
                      <a:pPr algn="l" fontAlgn="ctr"/>
                      <a:endParaRPr lang="en-IN" sz="800" b="0">
                        <a:effectLst/>
                      </a:endParaRP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00011</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00010</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001_</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A=A-M</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586477103"/>
                  </a:ext>
                </a:extLst>
              </a:tr>
              <a:tr h="371179">
                <a:tc>
                  <a:txBody>
                    <a:bodyPr/>
                    <a:lstStyle/>
                    <a:p>
                      <a:pPr algn="l" fontAlgn="ctr"/>
                      <a:endParaRPr lang="en-IN" sz="800" b="0">
                        <a:effectLst/>
                      </a:endParaRP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00011</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00010</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a:effectLst/>
                        </a:rPr>
                        <a:t>0011</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800" b="0" dirty="0">
                          <a:effectLst/>
                        </a:rPr>
                        <a:t>Q[0]=1</a:t>
                      </a:r>
                    </a:p>
                  </a:txBody>
                  <a:tcPr marL="63765" marR="63765" marT="89271" marB="892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978681913"/>
                  </a:ext>
                </a:extLst>
              </a:tr>
            </a:tbl>
          </a:graphicData>
        </a:graphic>
      </p:graphicFrame>
    </p:spTree>
    <p:extLst>
      <p:ext uri="{BB962C8B-B14F-4D97-AF65-F5344CB8AC3E}">
        <p14:creationId xmlns:p14="http://schemas.microsoft.com/office/powerpoint/2010/main" val="30274186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Non-Restoring Division For Unsigned Integer</a:t>
            </a:r>
            <a:br>
              <a:rPr lang="en-IN" b="1" dirty="0"/>
            </a:br>
            <a:endParaRPr lang="en-IN" dirty="0"/>
          </a:p>
        </p:txBody>
      </p:sp>
      <p:sp>
        <p:nvSpPr>
          <p:cNvPr id="3" name="Content Placeholder 2"/>
          <p:cNvSpPr>
            <a:spLocks noGrp="1"/>
          </p:cNvSpPr>
          <p:nvPr>
            <p:ph idx="1"/>
          </p:nvPr>
        </p:nvSpPr>
        <p:spPr/>
        <p:txBody>
          <a:bodyPr/>
          <a:lstStyle/>
          <a:p>
            <a:r>
              <a:rPr lang="en-IN" dirty="0"/>
              <a:t>it is less complex than the restoring one because simpler operation are involved i.e. addition and subtraction, also no restoring step is performed. </a:t>
            </a:r>
            <a:endParaRPr lang="en-IN" dirty="0" smtClean="0"/>
          </a:p>
          <a:p>
            <a:r>
              <a:rPr lang="en-IN" dirty="0" smtClean="0"/>
              <a:t>In </a:t>
            </a:r>
            <a:r>
              <a:rPr lang="en-IN" dirty="0"/>
              <a:t>the method, rely on the sign bit of the register which initially contain zero named as A.</a:t>
            </a:r>
            <a:endParaRPr lang="en-IN" dirty="0"/>
          </a:p>
        </p:txBody>
      </p:sp>
    </p:spTree>
    <p:extLst>
      <p:ext uri="{BB962C8B-B14F-4D97-AF65-F5344CB8AC3E}">
        <p14:creationId xmlns:p14="http://schemas.microsoft.com/office/powerpoint/2010/main" val="13685278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2290" name="Picture 2" descr="Light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7366" y="365125"/>
            <a:ext cx="8481848" cy="6209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3308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fontAlgn="base"/>
            <a:r>
              <a:rPr lang="en-IN" b="1" dirty="0"/>
              <a:t>Step-1:</a:t>
            </a:r>
            <a:r>
              <a:rPr lang="en-IN" dirty="0"/>
              <a:t> First the registers are initialized with corresponding values (Q = Dividend, M = Divisor, A = 0, n = number of bits in dividend)</a:t>
            </a:r>
          </a:p>
          <a:p>
            <a:pPr fontAlgn="base"/>
            <a:r>
              <a:rPr lang="en-IN" b="1" dirty="0"/>
              <a:t>Step-2:</a:t>
            </a:r>
            <a:r>
              <a:rPr lang="en-IN" dirty="0"/>
              <a:t> Check the sign bit of register A</a:t>
            </a:r>
          </a:p>
          <a:p>
            <a:pPr fontAlgn="base"/>
            <a:r>
              <a:rPr lang="en-IN" b="1" dirty="0"/>
              <a:t>Step-3:</a:t>
            </a:r>
            <a:r>
              <a:rPr lang="en-IN" dirty="0"/>
              <a:t> If it is 1 shift left content of AQ and perform A = A+M, otherwise shift left AQ and perform A = A-M (means add 2’s complement of M to A and store it to A)</a:t>
            </a:r>
          </a:p>
          <a:p>
            <a:pPr fontAlgn="base"/>
            <a:r>
              <a:rPr lang="en-IN" b="1" dirty="0"/>
              <a:t>Step-4:</a:t>
            </a:r>
            <a:r>
              <a:rPr lang="en-IN" dirty="0"/>
              <a:t> Again the sign bit of register A</a:t>
            </a:r>
          </a:p>
          <a:p>
            <a:pPr fontAlgn="base"/>
            <a:r>
              <a:rPr lang="en-IN" b="1" dirty="0"/>
              <a:t>Step-5:</a:t>
            </a:r>
            <a:r>
              <a:rPr lang="en-IN" dirty="0"/>
              <a:t> If sign bit is 1 Q[0] become 0 otherwise Q[0] become 1 (Q[0] means least significant bit of register Q)</a:t>
            </a:r>
          </a:p>
          <a:p>
            <a:pPr fontAlgn="base"/>
            <a:r>
              <a:rPr lang="en-IN" b="1" dirty="0"/>
              <a:t>Step-6:</a:t>
            </a:r>
            <a:r>
              <a:rPr lang="en-IN" dirty="0"/>
              <a:t> Decrements value of N by 1</a:t>
            </a:r>
          </a:p>
          <a:p>
            <a:pPr fontAlgn="base"/>
            <a:r>
              <a:rPr lang="en-IN" b="1" dirty="0"/>
              <a:t>Step-7:</a:t>
            </a:r>
            <a:r>
              <a:rPr lang="en-IN" dirty="0"/>
              <a:t> If N is not equal to zero go to </a:t>
            </a:r>
            <a:r>
              <a:rPr lang="en-IN" b="1" dirty="0"/>
              <a:t>Step 2</a:t>
            </a:r>
            <a:r>
              <a:rPr lang="en-IN" dirty="0"/>
              <a:t> otherwise go to next step</a:t>
            </a:r>
          </a:p>
          <a:p>
            <a:pPr fontAlgn="base"/>
            <a:r>
              <a:rPr lang="en-IN" b="1" dirty="0"/>
              <a:t>Step-8:</a:t>
            </a:r>
            <a:r>
              <a:rPr lang="en-IN" dirty="0"/>
              <a:t> If sign bit of A is 1 then perform A = A+M</a:t>
            </a:r>
          </a:p>
          <a:p>
            <a:pPr fontAlgn="base"/>
            <a:r>
              <a:rPr lang="en-IN" b="1" dirty="0"/>
              <a:t>Step-9:</a:t>
            </a:r>
            <a:r>
              <a:rPr lang="en-IN" dirty="0"/>
              <a:t> Register Q contains quotient and A contains remainder.</a:t>
            </a:r>
          </a:p>
          <a:p>
            <a:endParaRPr lang="en-IN" dirty="0"/>
          </a:p>
        </p:txBody>
      </p:sp>
    </p:spTree>
    <p:extLst>
      <p:ext uri="{BB962C8B-B14F-4D97-AF65-F5344CB8AC3E}">
        <p14:creationId xmlns:p14="http://schemas.microsoft.com/office/powerpoint/2010/main" val="36078822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 of ALU</a:t>
            </a:r>
            <a:br>
              <a:rPr lang="en-IN" b="1" dirty="0"/>
            </a:br>
            <a:endParaRPr lang="en-IN" dirty="0"/>
          </a:p>
        </p:txBody>
      </p:sp>
      <p:sp>
        <p:nvSpPr>
          <p:cNvPr id="3" name="Content Placeholder 2"/>
          <p:cNvSpPr>
            <a:spLocks noGrp="1"/>
          </p:cNvSpPr>
          <p:nvPr>
            <p:ph idx="1"/>
          </p:nvPr>
        </p:nvSpPr>
        <p:spPr/>
        <p:txBody>
          <a:bodyPr>
            <a:normAutofit fontScale="92500" lnSpcReduction="20000"/>
          </a:bodyPr>
          <a:lstStyle/>
          <a:p>
            <a:r>
              <a:rPr lang="en-IN" dirty="0"/>
              <a:t>Representing and storing numbers were the basic operation of the computers of earlier times. </a:t>
            </a:r>
            <a:endParaRPr lang="en-IN" dirty="0" smtClean="0"/>
          </a:p>
          <a:p>
            <a:r>
              <a:rPr lang="en-IN" dirty="0" smtClean="0"/>
              <a:t>The </a:t>
            </a:r>
            <a:r>
              <a:rPr lang="en-IN" dirty="0"/>
              <a:t>real go came when computation, manipulating numbers like adding, multiplying came into the picture. </a:t>
            </a:r>
            <a:endParaRPr lang="en-IN" dirty="0" smtClean="0"/>
          </a:p>
          <a:p>
            <a:r>
              <a:rPr lang="en-IN" dirty="0" smtClean="0"/>
              <a:t>These </a:t>
            </a:r>
            <a:r>
              <a:rPr lang="en-IN" dirty="0"/>
              <a:t>operations are handled by the computer’s </a:t>
            </a:r>
            <a:r>
              <a:rPr lang="en-IN" b="1" dirty="0"/>
              <a:t>arithmetic logic unit (ALU</a:t>
            </a:r>
            <a:r>
              <a:rPr lang="en-IN" b="1" dirty="0" smtClean="0"/>
              <a:t>)</a:t>
            </a:r>
            <a:r>
              <a:rPr lang="en-IN" dirty="0" smtClean="0"/>
              <a:t>.</a:t>
            </a:r>
          </a:p>
          <a:p>
            <a:r>
              <a:rPr lang="en-IN" dirty="0"/>
              <a:t>The </a:t>
            </a:r>
            <a:r>
              <a:rPr lang="en-IN" b="1" dirty="0"/>
              <a:t>ALU</a:t>
            </a:r>
            <a:r>
              <a:rPr lang="en-IN" dirty="0"/>
              <a:t> is a digital circuit that provides arithmetic and logic operations. </a:t>
            </a:r>
            <a:endParaRPr lang="en-IN" dirty="0" smtClean="0"/>
          </a:p>
          <a:p>
            <a:r>
              <a:rPr lang="en-IN" dirty="0" smtClean="0"/>
              <a:t>It </a:t>
            </a:r>
            <a:r>
              <a:rPr lang="en-IN" dirty="0"/>
              <a:t>is the fundamental building block of the central processing unit of a computer. </a:t>
            </a:r>
            <a:endParaRPr lang="en-IN" dirty="0" smtClean="0"/>
          </a:p>
          <a:p>
            <a:r>
              <a:rPr lang="en-IN" dirty="0" smtClean="0"/>
              <a:t>A </a:t>
            </a:r>
            <a:r>
              <a:rPr lang="en-IN" dirty="0"/>
              <a:t>modern CPU has a very powerful ALU and it is complex in design</a:t>
            </a:r>
            <a:r>
              <a:rPr lang="en-IN" dirty="0" smtClean="0"/>
              <a:t>.</a:t>
            </a:r>
          </a:p>
          <a:p>
            <a:r>
              <a:rPr lang="en-IN" dirty="0" smtClean="0"/>
              <a:t> </a:t>
            </a:r>
            <a:r>
              <a:rPr lang="en-IN" dirty="0"/>
              <a:t>In addition to ALU modern CPU contains a control unit and a set of registers.</a:t>
            </a:r>
            <a:endParaRPr lang="en-IN" dirty="0"/>
          </a:p>
        </p:txBody>
      </p:sp>
    </p:spTree>
    <p:extLst>
      <p:ext uri="{BB962C8B-B14F-4D97-AF65-F5344CB8AC3E}">
        <p14:creationId xmlns:p14="http://schemas.microsoft.com/office/powerpoint/2010/main" val="3941695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Modern computers are based on a stored-program concept introduced by John Von Neumann</a:t>
            </a:r>
            <a:r>
              <a:rPr lang="en-IN" dirty="0" smtClean="0"/>
              <a:t>.</a:t>
            </a:r>
          </a:p>
          <a:p>
            <a:r>
              <a:rPr lang="en-IN" dirty="0"/>
              <a:t>In this stored-program concept, programs and data are stored in a separate storage unit called memories and are treated the </a:t>
            </a:r>
            <a:r>
              <a:rPr lang="en-IN" dirty="0" smtClean="0"/>
              <a:t>same</a:t>
            </a:r>
          </a:p>
          <a:p>
            <a:r>
              <a:rPr lang="en-IN" dirty="0"/>
              <a:t>This novel idea meant that a computer built with this architecture would be much easier to reprogram. </a:t>
            </a:r>
          </a:p>
        </p:txBody>
      </p:sp>
    </p:spTree>
    <p:extLst>
      <p:ext uri="{BB962C8B-B14F-4D97-AF65-F5344CB8AC3E}">
        <p14:creationId xmlns:p14="http://schemas.microsoft.com/office/powerpoint/2010/main" val="2240982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Most of the operations are performed by one or more ALU’s, which load data from the input register</a:t>
            </a:r>
            <a:r>
              <a:rPr lang="en-IN" dirty="0" smtClean="0"/>
              <a:t>.</a:t>
            </a:r>
          </a:p>
          <a:p>
            <a:r>
              <a:rPr lang="en-IN" dirty="0"/>
              <a:t>Registers are a small amount of storage available to the CPU. These registers can be accessed very fast. The control unit tells ALU what operation to perform on the available data</a:t>
            </a:r>
            <a:r>
              <a:rPr lang="en-IN" dirty="0" smtClean="0"/>
              <a:t>.</a:t>
            </a:r>
          </a:p>
          <a:p>
            <a:r>
              <a:rPr lang="en-IN" dirty="0" smtClean="0"/>
              <a:t> </a:t>
            </a:r>
            <a:r>
              <a:rPr lang="en-IN" dirty="0"/>
              <a:t>After calculation/manipulation, the ALU stores the output in an output register. </a:t>
            </a:r>
            <a:endParaRPr lang="en-IN" dirty="0"/>
          </a:p>
        </p:txBody>
      </p:sp>
    </p:spTree>
    <p:extLst>
      <p:ext uri="{BB962C8B-B14F-4D97-AF65-F5344CB8AC3E}">
        <p14:creationId xmlns:p14="http://schemas.microsoft.com/office/powerpoint/2010/main" val="18513842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3314"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6168" y="2205038"/>
            <a:ext cx="7858125"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8138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 CPU can be divided into two sections: the data section and the control section. The DATA section is also known as the data path</a:t>
            </a:r>
            <a:r>
              <a:rPr lang="en-IN" dirty="0" smtClean="0"/>
              <a:t>.</a:t>
            </a:r>
          </a:p>
          <a:p>
            <a:r>
              <a:rPr lang="en-IN" b="1" dirty="0" smtClean="0"/>
              <a:t>BUS</a:t>
            </a:r>
            <a:r>
              <a:rPr lang="en-IN" b="1" dirty="0"/>
              <a:t>:</a:t>
            </a:r>
            <a:r>
              <a:rPr lang="en-IN" dirty="0"/>
              <a:t> In early computers “BUS” were parallel electrical wires with multiple hardware connections. Therefore a bus is a communication system that transfers data between components inside a computer, or between computers</a:t>
            </a:r>
            <a:r>
              <a:rPr lang="en-IN" dirty="0" smtClean="0"/>
              <a:t>.</a:t>
            </a:r>
          </a:p>
          <a:p>
            <a:r>
              <a:rPr lang="en-IN" dirty="0" smtClean="0"/>
              <a:t> </a:t>
            </a:r>
            <a:r>
              <a:rPr lang="en-IN" dirty="0"/>
              <a:t>It includes hardware components like wires, optical </a:t>
            </a:r>
            <a:r>
              <a:rPr lang="en-IN" dirty="0" err="1"/>
              <a:t>fibers</a:t>
            </a:r>
            <a:r>
              <a:rPr lang="en-IN" dirty="0"/>
              <a:t>, </a:t>
            </a:r>
            <a:r>
              <a:rPr lang="en-IN" dirty="0" err="1"/>
              <a:t>etc</a:t>
            </a:r>
            <a:r>
              <a:rPr lang="en-IN" dirty="0"/>
              <a:t> and software, including communication protocols. </a:t>
            </a:r>
            <a:endParaRPr lang="en-IN" dirty="0" smtClean="0"/>
          </a:p>
          <a:p>
            <a:r>
              <a:rPr lang="en-IN" dirty="0" smtClean="0"/>
              <a:t>The </a:t>
            </a:r>
            <a:r>
              <a:rPr lang="en-IN" dirty="0"/>
              <a:t>Registers, ALU, and the interconnecting BUS are collectively referred to as data paths. </a:t>
            </a:r>
            <a:endParaRPr lang="en-IN" dirty="0"/>
          </a:p>
        </p:txBody>
      </p:sp>
    </p:spTree>
    <p:extLst>
      <p:ext uri="{BB962C8B-B14F-4D97-AF65-F5344CB8AC3E}">
        <p14:creationId xmlns:p14="http://schemas.microsoft.com/office/powerpoint/2010/main" val="27558144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fontAlgn="base"/>
            <a:r>
              <a:rPr lang="en-IN" dirty="0"/>
              <a:t>Types of the bus are: </a:t>
            </a:r>
            <a:br>
              <a:rPr lang="en-IN" dirty="0"/>
            </a:br>
            <a:r>
              <a:rPr lang="en-IN" dirty="0"/>
              <a:t> </a:t>
            </a:r>
          </a:p>
          <a:p>
            <a:pPr fontAlgn="base"/>
            <a:r>
              <a:rPr lang="en-IN" b="1" dirty="0"/>
              <a:t>Address bus:</a:t>
            </a:r>
            <a:r>
              <a:rPr lang="en-IN" dirty="0"/>
              <a:t> The buses which are used to carry address. </a:t>
            </a:r>
            <a:br>
              <a:rPr lang="en-IN" dirty="0"/>
            </a:br>
            <a:r>
              <a:rPr lang="en-IN" dirty="0"/>
              <a:t> </a:t>
            </a:r>
          </a:p>
          <a:p>
            <a:pPr fontAlgn="base"/>
            <a:r>
              <a:rPr lang="en-IN" b="1" dirty="0"/>
              <a:t>Data bus:</a:t>
            </a:r>
            <a:r>
              <a:rPr lang="en-IN" dirty="0"/>
              <a:t> The buses which are used to carry data. </a:t>
            </a:r>
            <a:br>
              <a:rPr lang="en-IN" dirty="0"/>
            </a:br>
            <a:r>
              <a:rPr lang="en-IN" dirty="0"/>
              <a:t> </a:t>
            </a:r>
          </a:p>
          <a:p>
            <a:pPr fontAlgn="base"/>
            <a:r>
              <a:rPr lang="en-IN" b="1" dirty="0"/>
              <a:t>Control bus:</a:t>
            </a:r>
            <a:r>
              <a:rPr lang="en-IN" dirty="0"/>
              <a:t> If the bus is carrying control signals. </a:t>
            </a:r>
            <a:br>
              <a:rPr lang="en-IN" dirty="0"/>
            </a:br>
            <a:r>
              <a:rPr lang="en-IN" dirty="0"/>
              <a:t> </a:t>
            </a:r>
          </a:p>
          <a:p>
            <a:pPr fontAlgn="base"/>
            <a:r>
              <a:rPr lang="en-IN" b="1" dirty="0"/>
              <a:t>Power bus:</a:t>
            </a:r>
            <a:r>
              <a:rPr lang="en-IN" dirty="0"/>
              <a:t> If it is carrying clock pulse, power signals it is known as a power bus, and so on. </a:t>
            </a:r>
          </a:p>
          <a:p>
            <a:endParaRPr lang="en-IN" dirty="0"/>
          </a:p>
        </p:txBody>
      </p:sp>
    </p:spTree>
    <p:extLst>
      <p:ext uri="{BB962C8B-B14F-4D97-AF65-F5344CB8AC3E}">
        <p14:creationId xmlns:p14="http://schemas.microsoft.com/office/powerpoint/2010/main" val="21057813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b="1" dirty="0"/>
              <a:t>Program Counter –</a:t>
            </a:r>
            <a:r>
              <a:rPr lang="en-IN" dirty="0"/>
              <a:t> </a:t>
            </a:r>
            <a:r>
              <a:rPr lang="en-IN" dirty="0"/>
              <a:t/>
            </a:r>
            <a:br>
              <a:rPr lang="en-IN" dirty="0"/>
            </a:br>
            <a:r>
              <a:rPr lang="en-IN" dirty="0"/>
              <a:t>A program counter (PC) is a CPU register in the computer processor which has the address of the next instruction to be executed from memory. As each instruction gets fetched, the program counter increases its stored value by 1. It is a digital counter needed for faster execution of tasks as well as for tracking the current execution point. </a:t>
            </a:r>
            <a:endParaRPr lang="en-IN" dirty="0" smtClean="0"/>
          </a:p>
          <a:p>
            <a:r>
              <a:rPr lang="en-IN" b="1" dirty="0"/>
              <a:t>Instruction Register –</a:t>
            </a:r>
            <a:r>
              <a:rPr lang="en-IN" dirty="0"/>
              <a:t> </a:t>
            </a:r>
            <a:r>
              <a:rPr lang="en-IN" dirty="0"/>
              <a:t/>
            </a:r>
            <a:br>
              <a:rPr lang="en-IN" dirty="0"/>
            </a:br>
            <a:r>
              <a:rPr lang="en-IN" dirty="0"/>
              <a:t>In computing, an instruction register (IR) is the part of a CPU’s control unit that holds the instruction currently being executed or decoded. The instruction register specifically holds the instruction and provides it to the instruction decoder circuit. </a:t>
            </a:r>
            <a:endParaRPr lang="en-IN" dirty="0"/>
          </a:p>
        </p:txBody>
      </p:sp>
    </p:spTree>
    <p:extLst>
      <p:ext uri="{BB962C8B-B14F-4D97-AF65-F5344CB8AC3E}">
        <p14:creationId xmlns:p14="http://schemas.microsoft.com/office/powerpoint/2010/main" val="41023117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b="1" dirty="0"/>
              <a:t>Memory Address Register –</a:t>
            </a:r>
            <a:r>
              <a:rPr lang="en-IN" dirty="0"/>
              <a:t> </a:t>
            </a:r>
            <a:r>
              <a:rPr lang="en-IN" dirty="0"/>
              <a:t/>
            </a:r>
            <a:br>
              <a:rPr lang="en-IN" dirty="0"/>
            </a:br>
            <a:r>
              <a:rPr lang="en-IN" dirty="0"/>
              <a:t>The Memory Address Register (MAR) is the CPU register that either stores the memory address from which data will be fetched from the CPU, or the address to which data will be sent and stored. It is a temporary storage component in the CPU(central processing unit) that temporarily stores the address (location) of the data sent by the memory unit until the instruction for the particular data is executed. </a:t>
            </a:r>
            <a:endParaRPr lang="en-IN" dirty="0" smtClean="0"/>
          </a:p>
          <a:p>
            <a:r>
              <a:rPr lang="en-IN" b="1" dirty="0"/>
              <a:t>Memory Data Register –</a:t>
            </a:r>
            <a:r>
              <a:rPr lang="en-IN" dirty="0"/>
              <a:t> </a:t>
            </a:r>
            <a:r>
              <a:rPr lang="en-IN" dirty="0"/>
              <a:t/>
            </a:r>
            <a:br>
              <a:rPr lang="en-IN" dirty="0"/>
            </a:br>
            <a:r>
              <a:rPr lang="en-IN" dirty="0"/>
              <a:t>The memory data register (MDR) is the register in a computer’s processor, or central processing unit, CPU, that stores the data being transferred to and from the immediate access storage. Memory data register (MDR) is also known as memory buffer register (MBR). </a:t>
            </a:r>
            <a:endParaRPr lang="en-IN" dirty="0"/>
          </a:p>
        </p:txBody>
      </p:sp>
    </p:spTree>
    <p:extLst>
      <p:ext uri="{BB962C8B-B14F-4D97-AF65-F5344CB8AC3E}">
        <p14:creationId xmlns:p14="http://schemas.microsoft.com/office/powerpoint/2010/main" val="13379121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General Purpose Register –</a:t>
            </a:r>
            <a:r>
              <a:rPr lang="en-IN" dirty="0"/>
              <a:t> </a:t>
            </a:r>
            <a:br>
              <a:rPr lang="en-IN" dirty="0"/>
            </a:br>
            <a:r>
              <a:rPr lang="en-IN" dirty="0"/>
              <a:t>General-purpose registers are used to store temporary data within the microprocessor. It is a multipurpose register. They can be used either by a programmer or by a user.</a:t>
            </a:r>
          </a:p>
          <a:p>
            <a:endParaRPr lang="en-IN" dirty="0"/>
          </a:p>
        </p:txBody>
      </p:sp>
      <p:pic>
        <p:nvPicPr>
          <p:cNvPr id="14338" name="Picture 2" descr="https://media.geeksforgeeks.org/wp-content/uploads/121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2223" y="3379186"/>
            <a:ext cx="9267825" cy="3147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1376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751663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Lightbox"/>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695695" y="2312698"/>
            <a:ext cx="4800610" cy="3377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77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Computer structures: General register machine, Accumulator based machine, stack machines. 	</a:t>
            </a:r>
            <a:endParaRPr lang="en-IN" dirty="0"/>
          </a:p>
        </p:txBody>
      </p:sp>
      <p:sp>
        <p:nvSpPr>
          <p:cNvPr id="3" name="Content Placeholder 2"/>
          <p:cNvSpPr>
            <a:spLocks noGrp="1"/>
          </p:cNvSpPr>
          <p:nvPr>
            <p:ph idx="1"/>
          </p:nvPr>
        </p:nvSpPr>
        <p:spPr/>
        <p:txBody>
          <a:bodyPr/>
          <a:lstStyle/>
          <a:p>
            <a:r>
              <a:rPr lang="en-IN" b="1" dirty="0"/>
              <a:t>General Purpose Registers</a:t>
            </a:r>
          </a:p>
          <a:p>
            <a:r>
              <a:rPr lang="en-IN" dirty="0"/>
              <a:t>A register serves as a quick memory for accepting, storing, and sending data and instructions that the CPU will need right </a:t>
            </a:r>
            <a:r>
              <a:rPr lang="en-IN" dirty="0" smtClean="0"/>
              <a:t>away</a:t>
            </a:r>
          </a:p>
          <a:p>
            <a:r>
              <a:rPr lang="en-IN" dirty="0"/>
              <a:t>A register is a collection of flip-flops, Single bit digital data is stored using flip-flops</a:t>
            </a:r>
            <a:r>
              <a:rPr lang="en-IN" dirty="0" smtClean="0"/>
              <a:t>.</a:t>
            </a:r>
          </a:p>
          <a:p>
            <a:r>
              <a:rPr lang="en-IN" dirty="0"/>
              <a:t>By combining many flip-flops, the storage capacity can be extended to accommodate a huge number of </a:t>
            </a:r>
            <a:r>
              <a:rPr lang="en-IN" dirty="0" smtClean="0"/>
              <a:t>bits</a:t>
            </a:r>
          </a:p>
          <a:p>
            <a:r>
              <a:rPr lang="en-IN" dirty="0"/>
              <a:t>We must utilize an n-bit register with n flip flops if we wish to store an n-bit word.</a:t>
            </a:r>
          </a:p>
        </p:txBody>
      </p:sp>
    </p:spTree>
    <p:extLst>
      <p:ext uri="{BB962C8B-B14F-4D97-AF65-F5344CB8AC3E}">
        <p14:creationId xmlns:p14="http://schemas.microsoft.com/office/powerpoint/2010/main" val="681867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 gates govern the flow of information, i.e., when and how the information is sent into a register, whereas the flip-flops store the binary information</a:t>
            </a:r>
            <a:r>
              <a:rPr lang="en-IN" dirty="0" smtClean="0"/>
              <a:t>.</a:t>
            </a:r>
          </a:p>
          <a:p>
            <a:endParaRPr lang="en-IN" dirty="0"/>
          </a:p>
        </p:txBody>
      </p:sp>
    </p:spTree>
    <p:extLst>
      <p:ext uri="{BB962C8B-B14F-4D97-AF65-F5344CB8AC3E}">
        <p14:creationId xmlns:p14="http://schemas.microsoft.com/office/powerpoint/2010/main" val="4109231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Working of Registers:</a:t>
            </a:r>
          </a:p>
          <a:p>
            <a:r>
              <a:rPr lang="en-IN" dirty="0"/>
              <a:t>When we provide the system with input, that input is stored in registers, and when the system returns results after processing, those results are also drawn from the registers. so that the CPU can use them to process the data that the user provides</a:t>
            </a:r>
            <a:r>
              <a:rPr lang="en-IN" dirty="0" smtClean="0"/>
              <a:t>.</a:t>
            </a:r>
          </a:p>
        </p:txBody>
      </p:sp>
    </p:spTree>
    <p:extLst>
      <p:ext uri="{BB962C8B-B14F-4D97-AF65-F5344CB8AC3E}">
        <p14:creationId xmlns:p14="http://schemas.microsoft.com/office/powerpoint/2010/main" val="544478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lnSpcReduction="10000"/>
          </a:bodyPr>
          <a:lstStyle/>
          <a:p>
            <a:r>
              <a:rPr lang="en-IN" dirty="0" smtClean="0"/>
              <a:t>Registers are performed based on three operations:</a:t>
            </a:r>
          </a:p>
          <a:p>
            <a:pPr fontAlgn="base"/>
            <a:r>
              <a:rPr lang="en-IN" b="1" dirty="0"/>
              <a:t>Fetch:</a:t>
            </a:r>
            <a:r>
              <a:rPr lang="en-IN" dirty="0"/>
              <a:t> The Fetch Operation is used to retrieve user-provided instructions that have been stored in the main memory. Registers are used to fetch these instructions.</a:t>
            </a:r>
          </a:p>
          <a:p>
            <a:pPr fontAlgn="base"/>
            <a:r>
              <a:rPr lang="en-IN" b="1" dirty="0"/>
              <a:t>Decode:</a:t>
            </a:r>
            <a:r>
              <a:rPr lang="en-IN" dirty="0"/>
              <a:t> The Decode Operation is used to interpret the Instructions, which means that the CPU will determine which Operation has to be carried out on the Instructions after the Instructions have been decoded.</a:t>
            </a:r>
          </a:p>
          <a:p>
            <a:pPr fontAlgn="base"/>
            <a:r>
              <a:rPr lang="en-IN" b="1" dirty="0"/>
              <a:t>Execute:</a:t>
            </a:r>
            <a:r>
              <a:rPr lang="en-IN" dirty="0"/>
              <a:t> The CPU manages the Execute Operation. The results that the CPU generates are then stored in the memory before being presented on the user screen</a:t>
            </a:r>
          </a:p>
          <a:p>
            <a:endParaRPr lang="en-IN" dirty="0"/>
          </a:p>
        </p:txBody>
      </p:sp>
    </p:spTree>
    <p:extLst>
      <p:ext uri="{BB962C8B-B14F-4D97-AF65-F5344CB8AC3E}">
        <p14:creationId xmlns:p14="http://schemas.microsoft.com/office/powerpoint/2010/main" val="2397208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TotalTime>
  <Words>3125</Words>
  <Application>Microsoft Office PowerPoint</Application>
  <PresentationFormat>Widescreen</PresentationFormat>
  <Paragraphs>242</Paragraphs>
  <Slides>47</Slides>
  <Notes>0</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Consolas</vt:lpstr>
      <vt:lpstr>Office Theme</vt:lpstr>
      <vt:lpstr>Computer Organization</vt:lpstr>
      <vt:lpstr>Computer Organization and Architecture</vt:lpstr>
      <vt:lpstr>Computer Organization | Von Neumann architecture </vt:lpstr>
      <vt:lpstr>PowerPoint Presentation</vt:lpstr>
      <vt:lpstr>PowerPoint Presentation</vt:lpstr>
      <vt:lpstr>Computer structures: General register machine, Accumulator based machine, stack machines.  </vt:lpstr>
      <vt:lpstr>PowerPoint Presentation</vt:lpstr>
      <vt:lpstr>PowerPoint Presentation</vt:lpstr>
      <vt:lpstr>PowerPoint Presentation</vt:lpstr>
      <vt:lpstr>PowerPoint Presentation</vt:lpstr>
      <vt:lpstr>Design of a shifter</vt:lpstr>
      <vt:lpstr>Multiplication Algorithm in Signed Magnitude Representation </vt:lpstr>
      <vt:lpstr>PowerPoint Presentation</vt:lpstr>
      <vt:lpstr>Hardware Implementation :</vt:lpstr>
      <vt:lpstr>PowerPoint Presentation</vt:lpstr>
      <vt:lpstr>PowerPoint Presentation</vt:lpstr>
      <vt:lpstr>PowerPoint Presentation</vt:lpstr>
      <vt:lpstr>Flowchart of Multiplication:</vt:lpstr>
      <vt:lpstr>Example:</vt:lpstr>
      <vt:lpstr>Booth’s Multiplication Algorithm </vt:lpstr>
      <vt:lpstr>Algorithm : </vt:lpstr>
      <vt:lpstr>PowerPoint Presentation</vt:lpstr>
      <vt:lpstr>PowerPoint Presentation</vt:lpstr>
      <vt:lpstr>PowerPoint Presentation</vt:lpstr>
      <vt:lpstr>PowerPoint Presentation</vt:lpstr>
      <vt:lpstr>PowerPoint Presentation</vt:lpstr>
      <vt:lpstr>Hardware Implementation of Booths Algorithm </vt:lpstr>
      <vt:lpstr>PowerPoint Presentation</vt:lpstr>
      <vt:lpstr>PowerPoint Presentation</vt:lpstr>
      <vt:lpstr>Division algorithms</vt:lpstr>
      <vt:lpstr>PowerPoint Presentation</vt:lpstr>
      <vt:lpstr>PowerPoint Presentation</vt:lpstr>
      <vt:lpstr>PowerPoint Presentation</vt:lpstr>
      <vt:lpstr>PowerPoint Presentation</vt:lpstr>
      <vt:lpstr>PowerPoint Presentation</vt:lpstr>
      <vt:lpstr>Non-Restoring Division For Unsigned Integer </vt:lpstr>
      <vt:lpstr>PowerPoint Presentation</vt:lpstr>
      <vt:lpstr>PowerPoint Presentation</vt:lpstr>
      <vt:lpstr>Introduction of ALU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Organizationn</dc:title>
  <dc:creator>Varadaraj K B</dc:creator>
  <cp:lastModifiedBy>Varadaraj K B</cp:lastModifiedBy>
  <cp:revision>20</cp:revision>
  <dcterms:created xsi:type="dcterms:W3CDTF">2023-04-12T06:07:37Z</dcterms:created>
  <dcterms:modified xsi:type="dcterms:W3CDTF">2023-04-13T09:53:35Z</dcterms:modified>
</cp:coreProperties>
</file>