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58" r:id="rId5"/>
    <p:sldId id="259" r:id="rId6"/>
    <p:sldId id="260" r:id="rId7"/>
    <p:sldId id="261" r:id="rId8"/>
    <p:sldId id="269" r:id="rId9"/>
    <p:sldId id="270" r:id="rId10"/>
    <p:sldId id="271" r:id="rId11"/>
    <p:sldId id="272" r:id="rId12"/>
    <p:sldId id="273" r:id="rId13"/>
    <p:sldId id="274" r:id="rId14"/>
    <p:sldId id="275" r:id="rId15"/>
    <p:sldId id="276" r:id="rId16"/>
    <p:sldId id="262" r:id="rId17"/>
    <p:sldId id="263" r:id="rId18"/>
    <p:sldId id="264" r:id="rId19"/>
    <p:sldId id="265" r:id="rId20"/>
    <p:sldId id="266" r:id="rId21"/>
    <p:sldId id="267" r:id="rId22"/>
    <p:sldId id="277" r:id="rId23"/>
    <p:sldId id="281" r:id="rId24"/>
    <p:sldId id="282" r:id="rId25"/>
    <p:sldId id="283" r:id="rId26"/>
    <p:sldId id="284" r:id="rId27"/>
    <p:sldId id="285" r:id="rId28"/>
    <p:sldId id="287" r:id="rId29"/>
    <p:sldId id="286" r:id="rId30"/>
    <p:sldId id="278" r:id="rId31"/>
    <p:sldId id="279" r:id="rId32"/>
    <p:sldId id="28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A1239C9-F068-4670-AC5D-D788B206980A}"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D9BEE9-C51F-4AAD-9D4F-04EFC1C24CBB}" type="slidenum">
              <a:rPr lang="en-IN" smtClean="0"/>
              <a:t>‹#›</a:t>
            </a:fld>
            <a:endParaRPr lang="en-IN"/>
          </a:p>
        </p:txBody>
      </p:sp>
    </p:spTree>
    <p:extLst>
      <p:ext uri="{BB962C8B-B14F-4D97-AF65-F5344CB8AC3E}">
        <p14:creationId xmlns:p14="http://schemas.microsoft.com/office/powerpoint/2010/main" val="1411717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A1239C9-F068-4670-AC5D-D788B206980A}"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D9BEE9-C51F-4AAD-9D4F-04EFC1C24CBB}" type="slidenum">
              <a:rPr lang="en-IN" smtClean="0"/>
              <a:t>‹#›</a:t>
            </a:fld>
            <a:endParaRPr lang="en-IN"/>
          </a:p>
        </p:txBody>
      </p:sp>
    </p:spTree>
    <p:extLst>
      <p:ext uri="{BB962C8B-B14F-4D97-AF65-F5344CB8AC3E}">
        <p14:creationId xmlns:p14="http://schemas.microsoft.com/office/powerpoint/2010/main" val="225215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A1239C9-F068-4670-AC5D-D788B206980A}"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D9BEE9-C51F-4AAD-9D4F-04EFC1C24CBB}" type="slidenum">
              <a:rPr lang="en-IN" smtClean="0"/>
              <a:t>‹#›</a:t>
            </a:fld>
            <a:endParaRPr lang="en-IN"/>
          </a:p>
        </p:txBody>
      </p:sp>
    </p:spTree>
    <p:extLst>
      <p:ext uri="{BB962C8B-B14F-4D97-AF65-F5344CB8AC3E}">
        <p14:creationId xmlns:p14="http://schemas.microsoft.com/office/powerpoint/2010/main" val="931092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A1239C9-F068-4670-AC5D-D788B206980A}"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D9BEE9-C51F-4AAD-9D4F-04EFC1C24CBB}" type="slidenum">
              <a:rPr lang="en-IN" smtClean="0"/>
              <a:t>‹#›</a:t>
            </a:fld>
            <a:endParaRPr lang="en-IN"/>
          </a:p>
        </p:txBody>
      </p:sp>
    </p:spTree>
    <p:extLst>
      <p:ext uri="{BB962C8B-B14F-4D97-AF65-F5344CB8AC3E}">
        <p14:creationId xmlns:p14="http://schemas.microsoft.com/office/powerpoint/2010/main" val="2170549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1239C9-F068-4670-AC5D-D788B206980A}"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D9BEE9-C51F-4AAD-9D4F-04EFC1C24CBB}" type="slidenum">
              <a:rPr lang="en-IN" smtClean="0"/>
              <a:t>‹#›</a:t>
            </a:fld>
            <a:endParaRPr lang="en-IN"/>
          </a:p>
        </p:txBody>
      </p:sp>
    </p:spTree>
    <p:extLst>
      <p:ext uri="{BB962C8B-B14F-4D97-AF65-F5344CB8AC3E}">
        <p14:creationId xmlns:p14="http://schemas.microsoft.com/office/powerpoint/2010/main" val="4039111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A1239C9-F068-4670-AC5D-D788B206980A}" type="datetimeFigureOut">
              <a:rPr lang="en-IN" smtClean="0"/>
              <a:t>01-03-2023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D9BEE9-C51F-4AAD-9D4F-04EFC1C24CBB}" type="slidenum">
              <a:rPr lang="en-IN" smtClean="0"/>
              <a:t>‹#›</a:t>
            </a:fld>
            <a:endParaRPr lang="en-IN"/>
          </a:p>
        </p:txBody>
      </p:sp>
    </p:spTree>
    <p:extLst>
      <p:ext uri="{BB962C8B-B14F-4D97-AF65-F5344CB8AC3E}">
        <p14:creationId xmlns:p14="http://schemas.microsoft.com/office/powerpoint/2010/main" val="760080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A1239C9-F068-4670-AC5D-D788B206980A}" type="datetimeFigureOut">
              <a:rPr lang="en-IN" smtClean="0"/>
              <a:t>01-03-2023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D9BEE9-C51F-4AAD-9D4F-04EFC1C24CBB}" type="slidenum">
              <a:rPr lang="en-IN" smtClean="0"/>
              <a:t>‹#›</a:t>
            </a:fld>
            <a:endParaRPr lang="en-IN"/>
          </a:p>
        </p:txBody>
      </p:sp>
    </p:spTree>
    <p:extLst>
      <p:ext uri="{BB962C8B-B14F-4D97-AF65-F5344CB8AC3E}">
        <p14:creationId xmlns:p14="http://schemas.microsoft.com/office/powerpoint/2010/main" val="112391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A1239C9-F068-4670-AC5D-D788B206980A}" type="datetimeFigureOut">
              <a:rPr lang="en-IN" smtClean="0"/>
              <a:t>01-03-2023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D9BEE9-C51F-4AAD-9D4F-04EFC1C24CBB}" type="slidenum">
              <a:rPr lang="en-IN" smtClean="0"/>
              <a:t>‹#›</a:t>
            </a:fld>
            <a:endParaRPr lang="en-IN"/>
          </a:p>
        </p:txBody>
      </p:sp>
    </p:spTree>
    <p:extLst>
      <p:ext uri="{BB962C8B-B14F-4D97-AF65-F5344CB8AC3E}">
        <p14:creationId xmlns:p14="http://schemas.microsoft.com/office/powerpoint/2010/main" val="2861552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1239C9-F068-4670-AC5D-D788B206980A}" type="datetimeFigureOut">
              <a:rPr lang="en-IN" smtClean="0"/>
              <a:t>01-03-2023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9D9BEE9-C51F-4AAD-9D4F-04EFC1C24CBB}" type="slidenum">
              <a:rPr lang="en-IN" smtClean="0"/>
              <a:t>‹#›</a:t>
            </a:fld>
            <a:endParaRPr lang="en-IN"/>
          </a:p>
        </p:txBody>
      </p:sp>
    </p:spTree>
    <p:extLst>
      <p:ext uri="{BB962C8B-B14F-4D97-AF65-F5344CB8AC3E}">
        <p14:creationId xmlns:p14="http://schemas.microsoft.com/office/powerpoint/2010/main" val="1876517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1239C9-F068-4670-AC5D-D788B206980A}" type="datetimeFigureOut">
              <a:rPr lang="en-IN" smtClean="0"/>
              <a:t>01-03-2023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D9BEE9-C51F-4AAD-9D4F-04EFC1C24CBB}" type="slidenum">
              <a:rPr lang="en-IN" smtClean="0"/>
              <a:t>‹#›</a:t>
            </a:fld>
            <a:endParaRPr lang="en-IN"/>
          </a:p>
        </p:txBody>
      </p:sp>
    </p:spTree>
    <p:extLst>
      <p:ext uri="{BB962C8B-B14F-4D97-AF65-F5344CB8AC3E}">
        <p14:creationId xmlns:p14="http://schemas.microsoft.com/office/powerpoint/2010/main" val="4152919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1239C9-F068-4670-AC5D-D788B206980A}" type="datetimeFigureOut">
              <a:rPr lang="en-IN" smtClean="0"/>
              <a:t>01-03-2023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D9BEE9-C51F-4AAD-9D4F-04EFC1C24CBB}" type="slidenum">
              <a:rPr lang="en-IN" smtClean="0"/>
              <a:t>‹#›</a:t>
            </a:fld>
            <a:endParaRPr lang="en-IN"/>
          </a:p>
        </p:txBody>
      </p:sp>
    </p:spTree>
    <p:extLst>
      <p:ext uri="{BB962C8B-B14F-4D97-AF65-F5344CB8AC3E}">
        <p14:creationId xmlns:p14="http://schemas.microsoft.com/office/powerpoint/2010/main" val="152427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1239C9-F068-4670-AC5D-D788B206980A}" type="datetimeFigureOut">
              <a:rPr lang="en-IN" smtClean="0"/>
              <a:t>01-03-2023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D9BEE9-C51F-4AAD-9D4F-04EFC1C24CBB}" type="slidenum">
              <a:rPr lang="en-IN" smtClean="0"/>
              <a:t>‹#›</a:t>
            </a:fld>
            <a:endParaRPr lang="en-IN"/>
          </a:p>
        </p:txBody>
      </p:sp>
    </p:spTree>
    <p:extLst>
      <p:ext uri="{BB962C8B-B14F-4D97-AF65-F5344CB8AC3E}">
        <p14:creationId xmlns:p14="http://schemas.microsoft.com/office/powerpoint/2010/main" val="4267665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image1.slideserve.com/2036079/near-call-instruction1-l.jp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image1.slideserve.com/2036079/far-call-instruction-l.jp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image1.slideserve.com/2036079/far-call-instruction1-l.jp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image1.slideserve.com/2036079/example-near-call-l.jp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image1.slideserve.com/2036079/example-far-call-l.jp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image1.slideserve.com/2036079/near-call-instruction-l.jp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JMP instructions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754109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hlinkClick r:id="rId2" tooltip="near call instruction1"/>
              </a:rPr>
              <a:t>Near CALL Instruction</a:t>
            </a:r>
            <a:r>
              <a:rPr lang="en-IN" dirty="0"/>
              <a:t> </a:t>
            </a:r>
            <a:endParaRPr lang="en-IN" dirty="0" smtClean="0"/>
          </a:p>
          <a:p>
            <a:r>
              <a:rPr lang="en-IN" dirty="0" smtClean="0"/>
              <a:t>A </a:t>
            </a:r>
            <a:r>
              <a:rPr lang="en-IN" dirty="0"/>
              <a:t>near CALL instruction will also load the instruction pointer with the offset of the first instruction in the procedure. </a:t>
            </a:r>
            <a:endParaRPr lang="en-IN" dirty="0" smtClean="0"/>
          </a:p>
          <a:p>
            <a:r>
              <a:rPr lang="en-IN" dirty="0" smtClean="0"/>
              <a:t> </a:t>
            </a:r>
            <a:r>
              <a:rPr lang="en-IN" dirty="0"/>
              <a:t>A RET instruction at the end of the procedure will return execution to the instruction after the CALL by restoring the offset saved on the stack back to IP</a:t>
            </a:r>
          </a:p>
        </p:txBody>
      </p:sp>
    </p:spTree>
    <p:extLst>
      <p:ext uri="{BB962C8B-B14F-4D97-AF65-F5344CB8AC3E}">
        <p14:creationId xmlns:p14="http://schemas.microsoft.com/office/powerpoint/2010/main" val="16146877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hlinkClick r:id="rId2" tooltip="far call instruction"/>
              </a:rPr>
              <a:t>Far CALL Instruction</a:t>
            </a:r>
            <a:r>
              <a:rPr lang="en-IN" dirty="0"/>
              <a:t> </a:t>
            </a:r>
            <a:r>
              <a:rPr lang="en-IN" dirty="0" smtClean="0"/>
              <a:t>•</a:t>
            </a:r>
          </a:p>
          <a:p>
            <a:r>
              <a:rPr lang="en-IN" dirty="0" smtClean="0"/>
              <a:t>Far CALL is  </a:t>
            </a:r>
            <a:r>
              <a:rPr lang="en-IN" dirty="0"/>
              <a:t>a call to a procedure which is in a different segment that which contains the CALL instruction. </a:t>
            </a:r>
          </a:p>
          <a:p>
            <a:r>
              <a:rPr lang="en-IN" dirty="0" smtClean="0"/>
              <a:t>When </a:t>
            </a:r>
            <a:r>
              <a:rPr lang="en-IN" dirty="0"/>
              <a:t>8086 executes the Far CALL instruction, it decrements the stack pointer by two and copies the content of CS register to the stack. </a:t>
            </a:r>
            <a:endParaRPr lang="en-IN" dirty="0" smtClean="0"/>
          </a:p>
          <a:p>
            <a:r>
              <a:rPr lang="en-IN" dirty="0" smtClean="0"/>
              <a:t> </a:t>
            </a:r>
            <a:r>
              <a:rPr lang="en-IN" dirty="0"/>
              <a:t>It then decrements the stack pointer by two again and copies the offset of the instruction after the CALL to the stack</a:t>
            </a:r>
          </a:p>
        </p:txBody>
      </p:sp>
    </p:spTree>
    <p:extLst>
      <p:ext uri="{BB962C8B-B14F-4D97-AF65-F5344CB8AC3E}">
        <p14:creationId xmlns:p14="http://schemas.microsoft.com/office/powerpoint/2010/main" val="34217957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hlinkClick r:id="rId2" tooltip="far call instruction1"/>
              </a:rPr>
              <a:t>Far CALL Instruction</a:t>
            </a:r>
            <a:r>
              <a:rPr lang="en-IN" dirty="0"/>
              <a:t> </a:t>
            </a:r>
            <a:r>
              <a:rPr lang="en-IN" dirty="0" smtClean="0"/>
              <a:t>•</a:t>
            </a:r>
          </a:p>
          <a:p>
            <a:r>
              <a:rPr lang="en-IN" dirty="0" smtClean="0"/>
              <a:t>Finally </a:t>
            </a:r>
            <a:r>
              <a:rPr lang="en-IN" dirty="0"/>
              <a:t>it loads CSR with segment base of the segment which contains the procedure and IP with the offset of the first instruction of the procedure in segment. </a:t>
            </a:r>
          </a:p>
          <a:p>
            <a:r>
              <a:rPr lang="en-IN" dirty="0" smtClean="0"/>
              <a:t>A </a:t>
            </a:r>
            <a:r>
              <a:rPr lang="en-IN" dirty="0"/>
              <a:t>RET instruction at end of procedure will return to the next instruction after the CALL by restoring the saved CS and IP from the stack.</a:t>
            </a:r>
          </a:p>
        </p:txBody>
      </p:sp>
    </p:spTree>
    <p:extLst>
      <p:ext uri="{BB962C8B-B14F-4D97-AF65-F5344CB8AC3E}">
        <p14:creationId xmlns:p14="http://schemas.microsoft.com/office/powerpoint/2010/main" val="7729441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b="1" dirty="0">
                <a:hlinkClick r:id="rId2" tooltip="example near call"/>
              </a:rPr>
              <a:t>Example – Near CALL</a:t>
            </a:r>
            <a:r>
              <a:rPr lang="en-IN" dirty="0"/>
              <a:t> </a:t>
            </a:r>
            <a:endParaRPr lang="en-IN" dirty="0" smtClean="0"/>
          </a:p>
          <a:p>
            <a:r>
              <a:rPr lang="en-IN" dirty="0" smtClean="0"/>
              <a:t>Direct </a:t>
            </a:r>
            <a:r>
              <a:rPr lang="en-IN" dirty="0"/>
              <a:t>within-segment (near or </a:t>
            </a:r>
            <a:r>
              <a:rPr lang="en-IN" dirty="0" err="1"/>
              <a:t>intrasegment</a:t>
            </a:r>
            <a:r>
              <a:rPr lang="en-IN" dirty="0"/>
              <a:t>) </a:t>
            </a:r>
            <a:endParaRPr lang="en-IN" dirty="0" smtClean="0"/>
          </a:p>
          <a:p>
            <a:r>
              <a:rPr lang="en-IN" dirty="0" smtClean="0"/>
              <a:t> </a:t>
            </a:r>
            <a:r>
              <a:rPr lang="en-IN" dirty="0"/>
              <a:t>CALL MULTO </a:t>
            </a:r>
            <a:endParaRPr lang="en-IN" dirty="0" smtClean="0"/>
          </a:p>
          <a:p>
            <a:r>
              <a:rPr lang="en-IN" dirty="0" smtClean="0"/>
              <a:t> </a:t>
            </a:r>
            <a:r>
              <a:rPr lang="en-IN" dirty="0"/>
              <a:t>MULTO is the name of the procedure. The assembler determines displacement of MULTO from the instruction after the CALL and codes this displacement in as part of the instruction </a:t>
            </a:r>
            <a:r>
              <a:rPr lang="en-IN" dirty="0" smtClean="0"/>
              <a:t>.</a:t>
            </a:r>
          </a:p>
          <a:p>
            <a:r>
              <a:rPr lang="en-IN" dirty="0" smtClean="0"/>
              <a:t> </a:t>
            </a:r>
            <a:r>
              <a:rPr lang="en-IN" dirty="0"/>
              <a:t>Indirect within-segment (near or </a:t>
            </a:r>
            <a:r>
              <a:rPr lang="en-IN" dirty="0" err="1"/>
              <a:t>intrasegment</a:t>
            </a:r>
            <a:r>
              <a:rPr lang="en-IN" dirty="0"/>
              <a:t>) </a:t>
            </a:r>
            <a:endParaRPr lang="en-IN" dirty="0" smtClean="0"/>
          </a:p>
          <a:p>
            <a:r>
              <a:rPr lang="en-IN" dirty="0" smtClean="0"/>
              <a:t> CALL </a:t>
            </a:r>
            <a:r>
              <a:rPr lang="en-IN" dirty="0"/>
              <a:t>BX </a:t>
            </a:r>
            <a:r>
              <a:rPr lang="en-IN" dirty="0" smtClean="0"/>
              <a:t>•</a:t>
            </a:r>
          </a:p>
          <a:p>
            <a:r>
              <a:rPr lang="en-IN" dirty="0" smtClean="0"/>
              <a:t>BX </a:t>
            </a:r>
            <a:r>
              <a:rPr lang="en-IN" dirty="0"/>
              <a:t>contains the offset of the first instruction of the procedure .Replaces contents of IP with contents o register BX.</a:t>
            </a:r>
          </a:p>
        </p:txBody>
      </p:sp>
    </p:spTree>
    <p:extLst>
      <p:ext uri="{BB962C8B-B14F-4D97-AF65-F5344CB8AC3E}">
        <p14:creationId xmlns:p14="http://schemas.microsoft.com/office/powerpoint/2010/main" val="8589708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u="sng" dirty="0">
                <a:hlinkClick r:id="rId2" tooltip="example far call"/>
              </a:rPr>
              <a:t>Example – Far CALL</a:t>
            </a:r>
            <a:r>
              <a:rPr lang="en-IN" dirty="0"/>
              <a:t> </a:t>
            </a:r>
            <a:endParaRPr lang="en-IN" dirty="0" smtClean="0"/>
          </a:p>
          <a:p>
            <a:r>
              <a:rPr lang="en-IN" dirty="0" smtClean="0"/>
              <a:t>Direct </a:t>
            </a:r>
            <a:r>
              <a:rPr lang="en-IN" dirty="0"/>
              <a:t>to another segment (far or intersegment) </a:t>
            </a:r>
            <a:endParaRPr lang="en-IN" dirty="0" smtClean="0"/>
          </a:p>
          <a:p>
            <a:r>
              <a:rPr lang="en-IN" dirty="0" smtClean="0"/>
              <a:t> </a:t>
            </a:r>
            <a:r>
              <a:rPr lang="en-IN" dirty="0"/>
              <a:t>CALL SMART ;SMART is the name of the </a:t>
            </a:r>
            <a:r>
              <a:rPr lang="en-IN" dirty="0" smtClean="0"/>
              <a:t>;</a:t>
            </a:r>
          </a:p>
          <a:p>
            <a:r>
              <a:rPr lang="en-IN" dirty="0" smtClean="0"/>
              <a:t>Procedure </a:t>
            </a:r>
            <a:endParaRPr lang="en-IN" dirty="0"/>
          </a:p>
          <a:p>
            <a:r>
              <a:rPr lang="en-IN" dirty="0" smtClean="0"/>
              <a:t> </a:t>
            </a:r>
            <a:r>
              <a:rPr lang="en-IN" dirty="0"/>
              <a:t>SMART PROC FAR ;Procedure must be declare as ;an far</a:t>
            </a:r>
          </a:p>
        </p:txBody>
      </p:sp>
    </p:spTree>
    <p:extLst>
      <p:ext uri="{BB962C8B-B14F-4D97-AF65-F5344CB8AC3E}">
        <p14:creationId xmlns:p14="http://schemas.microsoft.com/office/powerpoint/2010/main" val="32449359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8977366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000000"/>
                </a:solidFill>
                <a:latin typeface="Verdana" panose="020B0604030504040204" pitchFamily="34" charset="0"/>
              </a:rPr>
              <a:t>Procedures</a:t>
            </a:r>
            <a:endParaRPr lang="en-IN" dirty="0"/>
          </a:p>
        </p:txBody>
      </p:sp>
      <p:sp>
        <p:nvSpPr>
          <p:cNvPr id="4" name="Rectangle 1"/>
          <p:cNvSpPr>
            <a:spLocks noGrp="1" noChangeArrowheads="1"/>
          </p:cNvSpPr>
          <p:nvPr>
            <p:ph idx="1"/>
          </p:nvPr>
        </p:nvSpPr>
        <p:spPr bwMode="auto">
          <a:xfrm>
            <a:off x="838200" y="1885950"/>
            <a:ext cx="30311913" cy="38875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rPr>
              <a:t/>
            </a:r>
            <a:br>
              <a:rPr kumimoji="0" lang="en-US" altLang="en-US" sz="1100" b="0" i="0" u="none" strike="noStrike" cap="none" normalizeH="0" baseline="0" dirty="0" smtClean="0">
                <a:ln>
                  <a:noFill/>
                </a:ln>
                <a:solidFill>
                  <a:schemeClr val="tx1"/>
                </a:solidFill>
                <a:effectLst/>
              </a:rPr>
            </a:b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rgbClr val="000000"/>
                </a:solidFill>
                <a:effectLst/>
                <a:latin typeface="Verdana" panose="020B0604030504040204" pitchFamily="34" charset="0"/>
              </a:rPr>
              <a:t>Procedure is a part of code that can be called from your program in order to make some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Verdana" panose="020B0604030504040204" pitchFamily="34" charset="0"/>
              </a:rPr>
              <a:t> specific task. Procedures make program more structural and easier to understand.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Verdana" panose="020B0604030504040204" pitchFamily="34" charset="0"/>
              </a:rPr>
              <a:t>Generally procedure returns to the same point from where it was called.</a:t>
            </a:r>
            <a:r>
              <a:rPr kumimoji="0" lang="en-US" altLang="en-US" sz="1800" b="0" i="0" u="none" strike="noStrike" cap="none" normalizeH="0" baseline="0" dirty="0" smtClean="0">
                <a:ln>
                  <a:noFill/>
                </a:ln>
                <a:solidFill>
                  <a:schemeClr val="tx1"/>
                </a:solidFill>
                <a:effectLst/>
              </a:rPr>
              <a:t/>
            </a:r>
            <a:br>
              <a:rPr kumimoji="0" lang="en-US" altLang="en-US" sz="1800" b="0" i="0" u="none" strike="noStrike" cap="none" normalizeH="0" baseline="0" dirty="0" smtClean="0">
                <a:ln>
                  <a:noFill/>
                </a:ln>
                <a:solidFill>
                  <a:schemeClr val="tx1"/>
                </a:solidFill>
                <a:effectLst/>
              </a:rPr>
            </a:b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rgbClr val="000000"/>
                </a:solidFill>
                <a:effectLst/>
                <a:latin typeface="Verdana" panose="020B0604030504040204" pitchFamily="34" charset="0"/>
              </a:rPr>
              <a:t>The syntax for procedure </a:t>
            </a:r>
            <a:r>
              <a:rPr kumimoji="0" lang="en-US" altLang="en-US" sz="1800" b="0" i="0" u="none" strike="noStrike" cap="none" normalizeH="0" baseline="0" dirty="0" err="1" smtClean="0">
                <a:ln>
                  <a:noFill/>
                </a:ln>
                <a:solidFill>
                  <a:srgbClr val="000000"/>
                </a:solidFill>
                <a:effectLst/>
                <a:latin typeface="Verdana" panose="020B0604030504040204" pitchFamily="34" charset="0"/>
              </a:rPr>
              <a:t>declaration:</a:t>
            </a:r>
            <a:r>
              <a:rPr kumimoji="0" lang="en-US" altLang="en-US" sz="1800" b="0" i="0" u="sng" strike="noStrike" cap="none" normalizeH="0" baseline="0" dirty="0" err="1" smtClean="0">
                <a:ln>
                  <a:noFill/>
                </a:ln>
                <a:solidFill>
                  <a:schemeClr val="tx1"/>
                </a:solidFill>
                <a:effectLst/>
                <a:latin typeface="Fixedsys"/>
              </a:rPr>
              <a:t>name</a:t>
            </a:r>
            <a:r>
              <a:rPr kumimoji="0" lang="en-US" altLang="en-US" sz="1800" b="0" i="0" u="none" strike="noStrike" cap="none" normalizeH="0" baseline="0" dirty="0" smtClean="0">
                <a:ln>
                  <a:noFill/>
                </a:ln>
                <a:solidFill>
                  <a:schemeClr val="tx1"/>
                </a:solidFill>
                <a:effectLst/>
                <a:latin typeface="Fixedsys"/>
              </a:rPr>
              <a:t> PROC</a:t>
            </a:r>
            <a:br>
              <a:rPr kumimoji="0" lang="en-US" altLang="en-US" sz="1800" b="0" i="0" u="none" strike="noStrike" cap="none" normalizeH="0" baseline="0" dirty="0" smtClean="0">
                <a:ln>
                  <a:noFill/>
                </a:ln>
                <a:solidFill>
                  <a:schemeClr val="tx1"/>
                </a:solidFill>
                <a:effectLst/>
                <a:latin typeface="Fixedsys"/>
              </a:rPr>
            </a:br>
            <a:r>
              <a:rPr kumimoji="0" lang="en-US" altLang="en-US" sz="1800" b="0" i="0" u="none" strike="noStrike" cap="none" normalizeH="0" baseline="0" dirty="0" smtClean="0">
                <a:ln>
                  <a:noFill/>
                </a:ln>
                <a:solidFill>
                  <a:schemeClr val="tx1"/>
                </a:solidFill>
                <a:effectLst/>
                <a:latin typeface="Fixedsys"/>
              </a:rPr>
              <a:t/>
            </a:r>
            <a:br>
              <a:rPr kumimoji="0" lang="en-US" altLang="en-US" sz="1800" b="0" i="0" u="none" strike="noStrike" cap="none" normalizeH="0" baseline="0" dirty="0" smtClean="0">
                <a:ln>
                  <a:noFill/>
                </a:ln>
                <a:solidFill>
                  <a:schemeClr val="tx1"/>
                </a:solidFill>
                <a:effectLst/>
                <a:latin typeface="Fixedsys"/>
              </a:rPr>
            </a:br>
            <a:r>
              <a:rPr kumimoji="0" lang="en-US" altLang="en-US" sz="1800" b="0" i="0" u="none" strike="noStrike" cap="none" normalizeH="0" baseline="0" dirty="0" smtClean="0">
                <a:ln>
                  <a:noFill/>
                </a:ln>
                <a:solidFill>
                  <a:schemeClr val="tx1"/>
                </a:solidFill>
                <a:effectLst/>
                <a:latin typeface="Fixedsys"/>
              </a:rPr>
              <a:t>      ; here goes the code</a:t>
            </a:r>
            <a:br>
              <a:rPr kumimoji="0" lang="en-US" altLang="en-US" sz="1800" b="0" i="0" u="none" strike="noStrike" cap="none" normalizeH="0" baseline="0" dirty="0" smtClean="0">
                <a:ln>
                  <a:noFill/>
                </a:ln>
                <a:solidFill>
                  <a:schemeClr val="tx1"/>
                </a:solidFill>
                <a:effectLst/>
                <a:latin typeface="Fixedsys"/>
              </a:rPr>
            </a:br>
            <a:r>
              <a:rPr kumimoji="0" lang="en-US" altLang="en-US" sz="1800" b="0" i="0" u="none" strike="noStrike" cap="none" normalizeH="0" baseline="0" dirty="0" smtClean="0">
                <a:ln>
                  <a:noFill/>
                </a:ln>
                <a:solidFill>
                  <a:schemeClr val="tx1"/>
                </a:solidFill>
                <a:effectLst/>
                <a:latin typeface="Fixedsys"/>
              </a:rPr>
              <a:t>      ; of the procedure ...</a:t>
            </a:r>
            <a:br>
              <a:rPr kumimoji="0" lang="en-US" altLang="en-US" sz="1800" b="0" i="0" u="none" strike="noStrike" cap="none" normalizeH="0" baseline="0" dirty="0" smtClean="0">
                <a:ln>
                  <a:noFill/>
                </a:ln>
                <a:solidFill>
                  <a:schemeClr val="tx1"/>
                </a:solidFill>
                <a:effectLst/>
                <a:latin typeface="Fixedsys"/>
              </a:rPr>
            </a:br>
            <a:r>
              <a:rPr kumimoji="0" lang="en-US" altLang="en-US" sz="1800" b="0" i="0" u="none" strike="noStrike" cap="none" normalizeH="0" baseline="0" dirty="0" smtClean="0">
                <a:ln>
                  <a:noFill/>
                </a:ln>
                <a:solidFill>
                  <a:schemeClr val="tx1"/>
                </a:solidFill>
                <a:effectLst/>
                <a:latin typeface="Fixedsys"/>
              </a:rPr>
              <a:t/>
            </a:r>
            <a:br>
              <a:rPr kumimoji="0" lang="en-US" altLang="en-US" sz="1800" b="0" i="0" u="none" strike="noStrike" cap="none" normalizeH="0" baseline="0" dirty="0" smtClean="0">
                <a:ln>
                  <a:noFill/>
                </a:ln>
                <a:solidFill>
                  <a:schemeClr val="tx1"/>
                </a:solidFill>
                <a:effectLst/>
                <a:latin typeface="Fixedsys"/>
              </a:rPr>
            </a:br>
            <a:r>
              <a:rPr kumimoji="0" lang="en-US" altLang="en-US" sz="1800" b="0" i="0" u="none" strike="noStrike" cap="none" normalizeH="0" baseline="0" dirty="0" smtClean="0">
                <a:ln>
                  <a:noFill/>
                </a:ln>
                <a:solidFill>
                  <a:schemeClr val="tx1"/>
                </a:solidFill>
                <a:effectLst/>
                <a:latin typeface="Fixedsys"/>
              </a:rPr>
              <a:t>RET</a:t>
            </a:r>
            <a:br>
              <a:rPr kumimoji="0" lang="en-US" altLang="en-US" sz="1800" b="0" i="0" u="none" strike="noStrike" cap="none" normalizeH="0" baseline="0" dirty="0" smtClean="0">
                <a:ln>
                  <a:noFill/>
                </a:ln>
                <a:solidFill>
                  <a:schemeClr val="tx1"/>
                </a:solidFill>
                <a:effectLst/>
                <a:latin typeface="Fixedsys"/>
              </a:rPr>
            </a:br>
            <a:r>
              <a:rPr kumimoji="0" lang="en-US" altLang="en-US" sz="1800" b="0" i="0" u="sng" strike="noStrike" cap="none" normalizeH="0" baseline="0" dirty="0" smtClean="0">
                <a:ln>
                  <a:noFill/>
                </a:ln>
                <a:solidFill>
                  <a:schemeClr val="tx1"/>
                </a:solidFill>
                <a:effectLst/>
                <a:latin typeface="Fixedsys"/>
              </a:rPr>
              <a:t>name</a:t>
            </a:r>
            <a:r>
              <a:rPr kumimoji="0" lang="en-US" altLang="en-US" sz="1800" b="0" i="0" u="none" strike="noStrike" cap="none" normalizeH="0" baseline="0" dirty="0" smtClean="0">
                <a:ln>
                  <a:noFill/>
                </a:ln>
                <a:solidFill>
                  <a:schemeClr val="tx1"/>
                </a:solidFill>
                <a:effectLst/>
                <a:latin typeface="Fixedsys"/>
              </a:rPr>
              <a:t> ENDP</a:t>
            </a:r>
            <a:r>
              <a:rPr kumimoji="0" lang="en-US" altLang="en-US" sz="1800" b="0" i="0" u="none" strike="noStrike" cap="none" normalizeH="0" baseline="0" dirty="0" smtClean="0">
                <a:ln>
                  <a:noFill/>
                </a:ln>
                <a:solidFill>
                  <a:schemeClr val="tx1"/>
                </a:solidFill>
                <a:effectLst/>
              </a:rPr>
              <a:t/>
            </a:r>
            <a:br>
              <a:rPr kumimoji="0" lang="en-US" altLang="en-US" sz="1800" b="0" i="0" u="none" strike="noStrike" cap="none" normalizeH="0" baseline="0" dirty="0" smtClean="0">
                <a:ln>
                  <a:noFill/>
                </a:ln>
                <a:solidFill>
                  <a:schemeClr val="tx1"/>
                </a:solidFill>
                <a:effectLst/>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8233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u="sng" dirty="0"/>
              <a:t>name</a:t>
            </a:r>
            <a:r>
              <a:rPr lang="en-IN" dirty="0"/>
              <a:t> - is the procedure name, the same name should be in the top and the bottom, this is used to check correct closing of procedures.</a:t>
            </a:r>
            <a:r>
              <a:rPr lang="en-IN" dirty="0" smtClean="0"/>
              <a:t/>
            </a:r>
            <a:br>
              <a:rPr lang="en-IN" dirty="0" smtClean="0"/>
            </a:br>
            <a:r>
              <a:rPr lang="en-IN" dirty="0" smtClean="0"/>
              <a:t/>
            </a:r>
            <a:br>
              <a:rPr lang="en-IN" dirty="0" smtClean="0"/>
            </a:br>
            <a:r>
              <a:rPr lang="en-IN" dirty="0"/>
              <a:t> </a:t>
            </a:r>
            <a:r>
              <a:rPr lang="en-IN" b="1" dirty="0"/>
              <a:t>RET</a:t>
            </a:r>
            <a:r>
              <a:rPr lang="en-IN" dirty="0"/>
              <a:t> instruction is used to return to operating system. The same instruction is used to return from procedure (actually operating system sees your program as a special procedure).</a:t>
            </a:r>
          </a:p>
        </p:txBody>
      </p:sp>
    </p:spTree>
    <p:extLst>
      <p:ext uri="{BB962C8B-B14F-4D97-AF65-F5344CB8AC3E}">
        <p14:creationId xmlns:p14="http://schemas.microsoft.com/office/powerpoint/2010/main" val="41654531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PROC</a:t>
            </a:r>
            <a:r>
              <a:rPr lang="en-IN" dirty="0"/>
              <a:t> and </a:t>
            </a:r>
            <a:r>
              <a:rPr lang="en-IN" b="1" dirty="0"/>
              <a:t>ENDP</a:t>
            </a:r>
            <a:r>
              <a:rPr lang="en-IN" dirty="0"/>
              <a:t> are compiler directives, so they are not assembled into any real machine code. Compiler just remembers the address of procedure.</a:t>
            </a:r>
            <a:r>
              <a:rPr lang="en-IN" dirty="0" smtClean="0"/>
              <a:t/>
            </a:r>
            <a:br>
              <a:rPr lang="en-IN" dirty="0" smtClean="0"/>
            </a:br>
            <a:r>
              <a:rPr lang="en-IN" dirty="0" smtClean="0"/>
              <a:t/>
            </a:r>
            <a:br>
              <a:rPr lang="en-IN" dirty="0" smtClean="0"/>
            </a:br>
            <a:r>
              <a:rPr lang="en-IN" b="1" dirty="0"/>
              <a:t>CALL</a:t>
            </a:r>
            <a:r>
              <a:rPr lang="en-IN" dirty="0"/>
              <a:t> instruction is used to call a procedure.</a:t>
            </a:r>
            <a:r>
              <a:rPr lang="en-IN" dirty="0" smtClean="0"/>
              <a:t/>
            </a:r>
            <a:br>
              <a:rPr lang="en-IN" dirty="0" smtClean="0"/>
            </a:br>
            <a:endParaRPr lang="en-IN" dirty="0"/>
          </a:p>
        </p:txBody>
      </p:sp>
    </p:spTree>
    <p:extLst>
      <p:ext uri="{BB962C8B-B14F-4D97-AF65-F5344CB8AC3E}">
        <p14:creationId xmlns:p14="http://schemas.microsoft.com/office/powerpoint/2010/main" val="36683269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ectangle 1"/>
          <p:cNvSpPr>
            <a:spLocks noGrp="1" noChangeArrowheads="1"/>
          </p:cNvSpPr>
          <p:nvPr>
            <p:ph idx="1"/>
          </p:nvPr>
        </p:nvSpPr>
        <p:spPr bwMode="auto">
          <a:xfrm>
            <a:off x="1419367" y="1767632"/>
            <a:ext cx="8147713"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Unicode MS"/>
              </a:rPr>
              <a:t>CALL m1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Unicode MS"/>
              </a:rPr>
              <a:t>MOV AX,  2</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Unicode MS"/>
              </a:rPr>
              <a:t> </a:t>
            </a:r>
            <a:endParaRPr lang="en-US" altLang="en-US" sz="1000" dirty="0">
              <a:solidFill>
                <a:srgbClr val="000000"/>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Unicode MS"/>
              </a:rPr>
              <a:t>m1 PROC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Unicode MS"/>
              </a:rPr>
              <a:t>MOV BX, 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Unicode MS"/>
              </a:rPr>
              <a:t>RET ; return to caller. m1 ENDP END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000000"/>
              </a:solidFill>
              <a:effectLst/>
              <a:latin typeface="Arial Unicode MS"/>
            </a:endParaRPr>
          </a:p>
          <a:p>
            <a:pPr marL="0" lvl="0" indent="0" eaLnBrk="0" fontAlgn="base" hangingPunct="0">
              <a:lnSpc>
                <a:spcPct val="100000"/>
              </a:lnSpc>
              <a:spcBef>
                <a:spcPct val="0"/>
              </a:spcBef>
              <a:spcAft>
                <a:spcPct val="0"/>
              </a:spcAft>
              <a:buNone/>
            </a:pPr>
            <a:r>
              <a:rPr lang="en-IN" dirty="0"/>
              <a:t>The above example calls procedure </a:t>
            </a:r>
            <a:r>
              <a:rPr lang="en-IN" b="1" dirty="0"/>
              <a:t>m1</a:t>
            </a:r>
            <a:r>
              <a:rPr lang="en-IN" dirty="0"/>
              <a:t>, does </a:t>
            </a:r>
            <a:r>
              <a:rPr lang="en-IN" b="1" dirty="0"/>
              <a:t>MOV BX, 5</a:t>
            </a:r>
            <a:r>
              <a:rPr lang="en-IN" dirty="0"/>
              <a:t>, and returns to the next instruction after </a:t>
            </a:r>
            <a:r>
              <a:rPr lang="en-IN" b="1" dirty="0"/>
              <a:t>CALL</a:t>
            </a:r>
            <a:r>
              <a:rPr lang="en-IN" dirty="0"/>
              <a:t>: </a:t>
            </a:r>
            <a:r>
              <a:rPr lang="en-IN" b="1" dirty="0"/>
              <a:t>MOV AX, 2</a:t>
            </a:r>
            <a:r>
              <a:rPr lang="en-IN" dirty="0"/>
              <a:t>.</a:t>
            </a: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91769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641445"/>
            <a:ext cx="10515600" cy="5535518"/>
          </a:xfrm>
        </p:spPr>
        <p:txBody>
          <a:bodyPr>
            <a:normAutofit fontScale="77500" lnSpcReduction="20000"/>
          </a:bodyPr>
          <a:lstStyle/>
          <a:p>
            <a:r>
              <a:rPr lang="en-IN" b="1" dirty="0"/>
              <a:t>Program flow control</a:t>
            </a:r>
          </a:p>
          <a:p>
            <a:r>
              <a:rPr lang="en-IN" dirty="0"/>
              <a:t>Controlling the program flow is a very important thing, this is where your program can make decisions according to certain conditions</a:t>
            </a:r>
            <a:r>
              <a:rPr lang="en-IN" dirty="0" smtClean="0"/>
              <a:t>.</a:t>
            </a:r>
          </a:p>
          <a:p>
            <a:r>
              <a:rPr lang="en-IN" b="1" dirty="0"/>
              <a:t>unconditional jumps</a:t>
            </a:r>
            <a:r>
              <a:rPr lang="en-IN" dirty="0" smtClean="0"/>
              <a:t/>
            </a:r>
            <a:br>
              <a:rPr lang="en-IN" dirty="0" smtClean="0"/>
            </a:br>
            <a:r>
              <a:rPr lang="en-IN" dirty="0" smtClean="0"/>
              <a:t/>
            </a:r>
            <a:br>
              <a:rPr lang="en-IN" dirty="0" smtClean="0"/>
            </a:br>
            <a:r>
              <a:rPr lang="en-IN" dirty="0"/>
              <a:t>The basic instruction that transfers control to another point in the program is </a:t>
            </a:r>
            <a:r>
              <a:rPr lang="en-IN" b="1" dirty="0"/>
              <a:t>JMP</a:t>
            </a:r>
            <a:r>
              <a:rPr lang="en-IN" dirty="0"/>
              <a:t>.</a:t>
            </a:r>
            <a:r>
              <a:rPr lang="en-IN" dirty="0" smtClean="0"/>
              <a:t/>
            </a:r>
            <a:br>
              <a:rPr lang="en-IN" dirty="0" smtClean="0"/>
            </a:br>
            <a:r>
              <a:rPr lang="en-IN" dirty="0" smtClean="0"/>
              <a:t/>
            </a:r>
            <a:br>
              <a:rPr lang="en-IN" dirty="0" smtClean="0"/>
            </a:br>
            <a:r>
              <a:rPr lang="en-IN" dirty="0"/>
              <a:t>The basic syntax of </a:t>
            </a:r>
            <a:r>
              <a:rPr lang="en-IN" b="1" dirty="0"/>
              <a:t>JMP</a:t>
            </a:r>
            <a:r>
              <a:rPr lang="en-IN" dirty="0"/>
              <a:t> instruction</a:t>
            </a:r>
            <a:r>
              <a:rPr lang="en-IN" dirty="0" smtClean="0"/>
              <a:t>:</a:t>
            </a:r>
          </a:p>
          <a:p>
            <a:r>
              <a:rPr lang="en-IN" dirty="0"/>
              <a:t>JMP </a:t>
            </a:r>
            <a:r>
              <a:rPr lang="en-IN" u="sng" dirty="0" smtClean="0"/>
              <a:t>label</a:t>
            </a:r>
          </a:p>
          <a:p>
            <a:r>
              <a:rPr lang="en-IN" dirty="0"/>
              <a:t>To declare a </a:t>
            </a:r>
            <a:r>
              <a:rPr lang="en-IN" i="1" dirty="0"/>
              <a:t>label</a:t>
            </a:r>
            <a:r>
              <a:rPr lang="en-IN" dirty="0"/>
              <a:t> in your program, just type its name and add "</a:t>
            </a:r>
            <a:r>
              <a:rPr lang="en-IN" b="1" dirty="0"/>
              <a:t>:</a:t>
            </a:r>
            <a:r>
              <a:rPr lang="en-IN" dirty="0"/>
              <a:t>" to the end, label can be any character combination but it cannot start with a number, for example here are 3 legal label definitions</a:t>
            </a:r>
            <a:r>
              <a:rPr lang="en-IN" dirty="0" smtClean="0"/>
              <a:t>:</a:t>
            </a:r>
          </a:p>
          <a:p>
            <a:r>
              <a:rPr lang="en-IN" dirty="0"/>
              <a:t>label1:</a:t>
            </a:r>
            <a:r>
              <a:rPr lang="en-IN" dirty="0" smtClean="0"/>
              <a:t/>
            </a:r>
            <a:br>
              <a:rPr lang="en-IN" dirty="0" smtClean="0"/>
            </a:br>
            <a:r>
              <a:rPr lang="en-IN" dirty="0"/>
              <a:t>label2:</a:t>
            </a:r>
            <a:r>
              <a:rPr lang="en-IN" dirty="0" smtClean="0"/>
              <a:t/>
            </a:r>
            <a:br>
              <a:rPr lang="en-IN" dirty="0" smtClean="0"/>
            </a:br>
            <a:r>
              <a:rPr lang="en-IN" dirty="0"/>
              <a:t>a</a:t>
            </a:r>
            <a:r>
              <a:rPr lang="en-IN" dirty="0" smtClean="0"/>
              <a:t>:</a:t>
            </a:r>
          </a:p>
          <a:p>
            <a:r>
              <a:rPr lang="en-IN" dirty="0"/>
              <a:t>Label can be declared on a separate line or before any other instruction, for example</a:t>
            </a:r>
            <a:r>
              <a:rPr lang="en-IN" dirty="0" smtClean="0"/>
              <a:t>:</a:t>
            </a:r>
          </a:p>
          <a:p>
            <a:r>
              <a:rPr lang="en-IN" dirty="0"/>
              <a:t>x1:</a:t>
            </a:r>
            <a:r>
              <a:rPr lang="en-IN" dirty="0" smtClean="0"/>
              <a:t/>
            </a:r>
            <a:br>
              <a:rPr lang="en-IN" dirty="0" smtClean="0"/>
            </a:br>
            <a:r>
              <a:rPr lang="en-IN" dirty="0"/>
              <a:t>MOV AX, 1</a:t>
            </a:r>
            <a:endParaRPr lang="en-IN" dirty="0" smtClean="0"/>
          </a:p>
          <a:p>
            <a:endParaRPr lang="en-IN" dirty="0"/>
          </a:p>
          <a:p>
            <a:endParaRPr lang="en-IN" dirty="0"/>
          </a:p>
        </p:txBody>
      </p:sp>
    </p:spTree>
    <p:extLst>
      <p:ext uri="{BB962C8B-B14F-4D97-AF65-F5344CB8AC3E}">
        <p14:creationId xmlns:p14="http://schemas.microsoft.com/office/powerpoint/2010/main" val="396748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There are several ways to pass parameters to procedure, the easiest way to pass parameters is by using registers, here is another example of a procedure that receives two parameters in </a:t>
            </a:r>
            <a:r>
              <a:rPr lang="en-IN" b="1" dirty="0"/>
              <a:t>AL</a:t>
            </a:r>
            <a:r>
              <a:rPr lang="en-IN" dirty="0"/>
              <a:t> and </a:t>
            </a:r>
            <a:r>
              <a:rPr lang="en-IN" b="1" dirty="0"/>
              <a:t>BL</a:t>
            </a:r>
            <a:r>
              <a:rPr lang="en-IN" dirty="0"/>
              <a:t> registers, multiplies these parameters and returns the result in </a:t>
            </a:r>
            <a:r>
              <a:rPr lang="en-IN" b="1" dirty="0"/>
              <a:t>AX</a:t>
            </a:r>
            <a:r>
              <a:rPr lang="en-IN" dirty="0"/>
              <a:t> register:</a:t>
            </a:r>
          </a:p>
        </p:txBody>
      </p:sp>
    </p:spTree>
    <p:extLst>
      <p:ext uri="{BB962C8B-B14F-4D97-AF65-F5344CB8AC3E}">
        <p14:creationId xmlns:p14="http://schemas.microsoft.com/office/powerpoint/2010/main" val="41485216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ectangle 1"/>
          <p:cNvSpPr>
            <a:spLocks noGrp="1" noChangeArrowheads="1"/>
          </p:cNvSpPr>
          <p:nvPr>
            <p:ph idx="1"/>
          </p:nvPr>
        </p:nvSpPr>
        <p:spPr bwMode="auto">
          <a:xfrm>
            <a:off x="838200" y="3816628"/>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464256762"/>
              </p:ext>
            </p:extLst>
          </p:nvPr>
        </p:nvGraphicFramePr>
        <p:xfrm>
          <a:off x="2085975" y="2071688"/>
          <a:ext cx="6624637" cy="4030980"/>
        </p:xfrm>
        <a:graphic>
          <a:graphicData uri="http://schemas.openxmlformats.org/drawingml/2006/table">
            <a:tbl>
              <a:tblPr/>
              <a:tblGrid>
                <a:gridCol w="6624637">
                  <a:extLst>
                    <a:ext uri="{9D8B030D-6E8A-4147-A177-3AD203B41FA5}">
                      <a16:colId xmlns:a16="http://schemas.microsoft.com/office/drawing/2014/main" val="3739777433"/>
                    </a:ext>
                  </a:extLst>
                </a:gridCol>
              </a:tblGrid>
              <a:tr h="2573496">
                <a:tc>
                  <a:txBody>
                    <a:bodyPr/>
                    <a:lstStyle/>
                    <a:p>
                      <a:r>
                        <a:rPr lang="en-IN" dirty="0" smtClean="0"/>
                        <a:t> </a:t>
                      </a:r>
                      <a:r>
                        <a:rPr lang="en-IN" dirty="0"/>
                        <a:t>MOV AL, 1 </a:t>
                      </a:r>
                      <a:endParaRPr lang="en-IN" dirty="0" smtClean="0"/>
                    </a:p>
                    <a:p>
                      <a:endParaRPr lang="en-IN" dirty="0" smtClean="0"/>
                    </a:p>
                    <a:p>
                      <a:r>
                        <a:rPr lang="en-IN" dirty="0" smtClean="0"/>
                        <a:t>MOV </a:t>
                      </a:r>
                      <a:r>
                        <a:rPr lang="en-IN" dirty="0"/>
                        <a:t>BL, 2 </a:t>
                      </a:r>
                      <a:endParaRPr lang="en-IN" dirty="0" smtClean="0"/>
                    </a:p>
                    <a:p>
                      <a:endParaRPr lang="en-IN" dirty="0" smtClean="0"/>
                    </a:p>
                    <a:p>
                      <a:r>
                        <a:rPr lang="en-IN" dirty="0" smtClean="0"/>
                        <a:t>CALL </a:t>
                      </a:r>
                      <a:r>
                        <a:rPr lang="en-IN" dirty="0"/>
                        <a:t>m2 </a:t>
                      </a:r>
                      <a:endParaRPr lang="en-IN" dirty="0" smtClean="0"/>
                    </a:p>
                    <a:p>
                      <a:r>
                        <a:rPr lang="en-IN" dirty="0" smtClean="0"/>
                        <a:t>CALL </a:t>
                      </a:r>
                      <a:r>
                        <a:rPr lang="en-IN" dirty="0"/>
                        <a:t>m2 </a:t>
                      </a:r>
                      <a:endParaRPr lang="en-IN" dirty="0" smtClean="0"/>
                    </a:p>
                    <a:p>
                      <a:r>
                        <a:rPr lang="en-IN" dirty="0" smtClean="0"/>
                        <a:t>CALL </a:t>
                      </a:r>
                      <a:r>
                        <a:rPr lang="en-IN" dirty="0"/>
                        <a:t>m2 </a:t>
                      </a:r>
                      <a:endParaRPr lang="en-IN" dirty="0" smtClean="0"/>
                    </a:p>
                    <a:p>
                      <a:r>
                        <a:rPr lang="en-IN" dirty="0" smtClean="0"/>
                        <a:t>CALL </a:t>
                      </a:r>
                      <a:r>
                        <a:rPr lang="en-IN" dirty="0"/>
                        <a:t>m2 </a:t>
                      </a:r>
                      <a:endParaRPr lang="en-IN" dirty="0" smtClean="0"/>
                    </a:p>
                    <a:p>
                      <a:endParaRPr lang="en-IN" dirty="0" smtClean="0"/>
                    </a:p>
                    <a:p>
                      <a:r>
                        <a:rPr lang="en-IN" dirty="0" smtClean="0"/>
                        <a:t>RET </a:t>
                      </a:r>
                      <a:r>
                        <a:rPr lang="en-IN" dirty="0"/>
                        <a:t>; return to operating system. </a:t>
                      </a:r>
                      <a:endParaRPr lang="en-IN" dirty="0" smtClean="0"/>
                    </a:p>
                    <a:p>
                      <a:endParaRPr lang="en-IN" dirty="0" smtClean="0"/>
                    </a:p>
                    <a:p>
                      <a:r>
                        <a:rPr lang="en-IN" dirty="0" smtClean="0"/>
                        <a:t>m2 </a:t>
                      </a:r>
                      <a:r>
                        <a:rPr lang="en-IN" dirty="0"/>
                        <a:t>PROC MUL BL ; </a:t>
                      </a:r>
                      <a:r>
                        <a:rPr lang="en-IN" dirty="0" smtClean="0"/>
                        <a:t>AX </a:t>
                      </a:r>
                      <a:r>
                        <a:rPr lang="en-IN" dirty="0"/>
                        <a:t>= AL * BL. </a:t>
                      </a:r>
                      <a:endParaRPr lang="en-IN" dirty="0" smtClean="0"/>
                    </a:p>
                    <a:p>
                      <a:endParaRPr lang="en-IN" dirty="0" smtClean="0"/>
                    </a:p>
                    <a:p>
                      <a:r>
                        <a:rPr lang="en-IN" dirty="0" smtClean="0"/>
                        <a:t>RET </a:t>
                      </a:r>
                      <a:r>
                        <a:rPr lang="en-IN" dirty="0"/>
                        <a:t>; return to caller. m2 ENDP </a:t>
                      </a:r>
                      <a:r>
                        <a:rPr lang="en-IN" dirty="0" smtClean="0"/>
                        <a:t>END</a:t>
                      </a:r>
                      <a:endParaRPr lang="en-IN" dirty="0"/>
                    </a:p>
                  </a:txBody>
                  <a:tcPr marL="95250" marR="95250" marT="95250" marB="95250" anchor="ctr">
                    <a:lnL>
                      <a:noFill/>
                    </a:lnL>
                    <a:lnR>
                      <a:noFill/>
                    </a:lnR>
                    <a:lnT>
                      <a:noFill/>
                    </a:lnT>
                    <a:lnB>
                      <a:noFill/>
                    </a:lnB>
                    <a:solidFill>
                      <a:srgbClr val="FFFFFF"/>
                    </a:solidFill>
                  </a:tcPr>
                </a:tc>
                <a:extLst>
                  <a:ext uri="{0D108BD9-81ED-4DB2-BD59-A6C34878D82A}">
                    <a16:rowId xmlns:a16="http://schemas.microsoft.com/office/drawing/2014/main" val="2314437089"/>
                  </a:ext>
                </a:extLst>
              </a:tr>
            </a:tbl>
          </a:graphicData>
        </a:graphic>
      </p:graphicFrame>
      <p:sp>
        <p:nvSpPr>
          <p:cNvPr id="6" name="Rectangle 2"/>
          <p:cNvSpPr>
            <a:spLocks noChangeArrowheads="1"/>
          </p:cNvSpPr>
          <p:nvPr/>
        </p:nvSpPr>
        <p:spPr bwMode="auto">
          <a:xfrm>
            <a:off x="3467100" y="33575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3922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MACRO</a:t>
            </a:r>
            <a:endParaRPr lang="en-IN" dirty="0"/>
          </a:p>
        </p:txBody>
      </p:sp>
      <p:sp>
        <p:nvSpPr>
          <p:cNvPr id="3" name="Content Placeholder 2"/>
          <p:cNvSpPr>
            <a:spLocks noGrp="1"/>
          </p:cNvSpPr>
          <p:nvPr>
            <p:ph idx="1"/>
          </p:nvPr>
        </p:nvSpPr>
        <p:spPr>
          <a:xfrm>
            <a:off x="974677" y="1565392"/>
            <a:ext cx="10515600" cy="4611571"/>
          </a:xfrm>
        </p:spPr>
        <p:txBody>
          <a:bodyPr>
            <a:normAutofit fontScale="92500" lnSpcReduction="10000"/>
          </a:bodyPr>
          <a:lstStyle/>
          <a:p>
            <a:r>
              <a:rPr lang="en-IN" dirty="0"/>
              <a:t>Macro is a set of instruction and the programmer can use it anywhere in the program by using its name. It is mainly used to achieve modular programming. So same set of instructions can be used multiple times when ever required by the help of macro. Wherever macro’s identifier is used, it is replaced by the actual defined instructions during compilation thereby no calling and return occurs. </a:t>
            </a:r>
            <a:endParaRPr lang="en-IN" dirty="0" smtClean="0"/>
          </a:p>
          <a:p>
            <a:pPr marL="0" lvl="0" indent="0" eaLnBrk="0" fontAlgn="base" hangingPunct="0">
              <a:lnSpc>
                <a:spcPct val="100000"/>
              </a:lnSpc>
              <a:spcBef>
                <a:spcPct val="0"/>
              </a:spcBef>
              <a:spcAft>
                <a:spcPct val="0"/>
              </a:spcAft>
              <a:buNone/>
            </a:pPr>
            <a:r>
              <a:rPr lang="en-US" altLang="en-US" b="1" dirty="0">
                <a:solidFill>
                  <a:srgbClr val="273239"/>
                </a:solidFill>
                <a:latin typeface="urw-din"/>
              </a:rPr>
              <a:t>Syntax of macro :</a:t>
            </a:r>
            <a:r>
              <a:rPr lang="en-US" altLang="en-US" dirty="0">
                <a:solidFill>
                  <a:srgbClr val="273239"/>
                </a:solidFill>
                <a:latin typeface="urw-din"/>
              </a:rPr>
              <a:t> </a:t>
            </a:r>
            <a:endParaRPr lang="en-US" altLang="en-US" dirty="0">
              <a:solidFill>
                <a:srgbClr val="27323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lang="en-US" altLang="en-US" dirty="0" smtClean="0">
              <a:solidFill>
                <a:srgbClr val="273239"/>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smtClean="0">
                <a:solidFill>
                  <a:srgbClr val="273239"/>
                </a:solidFill>
                <a:latin typeface="Consolas" panose="020B0609020204030204" pitchFamily="49" charset="0"/>
              </a:rPr>
              <a:t>%</a:t>
            </a:r>
            <a:r>
              <a:rPr lang="en-US" altLang="en-US" dirty="0">
                <a:solidFill>
                  <a:srgbClr val="273239"/>
                </a:solidFill>
                <a:latin typeface="Consolas" panose="020B0609020204030204" pitchFamily="49" charset="0"/>
              </a:rPr>
              <a:t>macro </a:t>
            </a:r>
            <a:r>
              <a:rPr lang="en-US" altLang="en-US" dirty="0" err="1">
                <a:solidFill>
                  <a:srgbClr val="273239"/>
                </a:solidFill>
                <a:latin typeface="Consolas" panose="020B0609020204030204" pitchFamily="49" charset="0"/>
              </a:rPr>
              <a:t>macro_name</a:t>
            </a:r>
            <a:r>
              <a:rPr lang="en-US" altLang="en-US" dirty="0">
                <a:solidFill>
                  <a:srgbClr val="273239"/>
                </a:solidFill>
                <a:latin typeface="Consolas" panose="020B0609020204030204" pitchFamily="49" charset="0"/>
              </a:rPr>
              <a:t> </a:t>
            </a:r>
            <a:r>
              <a:rPr lang="en-US" altLang="en-US" dirty="0" err="1">
                <a:solidFill>
                  <a:srgbClr val="273239"/>
                </a:solidFill>
                <a:latin typeface="Consolas" panose="020B0609020204030204" pitchFamily="49" charset="0"/>
              </a:rPr>
              <a:t>number_of_parameters</a:t>
            </a:r>
            <a:r>
              <a:rPr lang="en-US" altLang="en-US" dirty="0">
                <a:solidFill>
                  <a:srgbClr val="273239"/>
                </a:solidFill>
                <a:latin typeface="Consolas" panose="020B0609020204030204" pitchFamily="49" charset="0"/>
              </a:rPr>
              <a:t> </a:t>
            </a:r>
            <a:endParaRPr lang="en-US" altLang="en-US" dirty="0" smtClean="0">
              <a:solidFill>
                <a:srgbClr val="27323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lang="en-US" altLang="en-US" dirty="0" smtClean="0">
              <a:solidFill>
                <a:srgbClr val="273239"/>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smtClean="0">
                <a:solidFill>
                  <a:srgbClr val="273239"/>
                </a:solidFill>
                <a:latin typeface="Consolas" panose="020B0609020204030204" pitchFamily="49" charset="0"/>
              </a:rPr>
              <a:t>&lt;</a:t>
            </a:r>
            <a:r>
              <a:rPr lang="en-US" altLang="en-US" dirty="0">
                <a:solidFill>
                  <a:srgbClr val="273239"/>
                </a:solidFill>
                <a:latin typeface="Consolas" panose="020B0609020204030204" pitchFamily="49" charset="0"/>
              </a:rPr>
              <a:t>macro body</a:t>
            </a:r>
            <a:r>
              <a:rPr lang="en-US" altLang="en-US" dirty="0" smtClean="0">
                <a:solidFill>
                  <a:srgbClr val="273239"/>
                </a:solidFill>
                <a:latin typeface="Consolas" panose="020B0609020204030204" pitchFamily="49" charset="0"/>
              </a:rPr>
              <a:t>&gt;</a:t>
            </a:r>
          </a:p>
          <a:p>
            <a:pPr marL="0" lvl="0" indent="0" eaLnBrk="0" fontAlgn="base" hangingPunct="0">
              <a:lnSpc>
                <a:spcPct val="100000"/>
              </a:lnSpc>
              <a:spcBef>
                <a:spcPct val="0"/>
              </a:spcBef>
              <a:spcAft>
                <a:spcPct val="0"/>
              </a:spcAft>
              <a:buNone/>
            </a:pPr>
            <a:endParaRPr lang="en-US" altLang="en-US" dirty="0">
              <a:solidFill>
                <a:srgbClr val="273239"/>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smtClean="0">
                <a:solidFill>
                  <a:srgbClr val="273239"/>
                </a:solidFill>
                <a:latin typeface="Consolas" panose="020B0609020204030204" pitchFamily="49" charset="0"/>
              </a:rPr>
              <a:t> </a:t>
            </a:r>
            <a:r>
              <a:rPr lang="en-US" altLang="en-US" dirty="0">
                <a:solidFill>
                  <a:srgbClr val="273239"/>
                </a:solidFill>
                <a:latin typeface="Consolas" panose="020B0609020204030204" pitchFamily="49" charset="0"/>
              </a:rPr>
              <a:t>%</a:t>
            </a:r>
            <a:r>
              <a:rPr lang="en-US" altLang="en-US" dirty="0" err="1">
                <a:solidFill>
                  <a:srgbClr val="273239"/>
                </a:solidFill>
                <a:latin typeface="Consolas" panose="020B0609020204030204" pitchFamily="49" charset="0"/>
              </a:rPr>
              <a:t>endmacro</a:t>
            </a:r>
            <a:r>
              <a:rPr lang="en-US" altLang="en-US" sz="2400" dirty="0"/>
              <a:t> </a:t>
            </a:r>
            <a:endParaRPr lang="en-US" altLang="en-US" sz="4000" dirty="0">
              <a:latin typeface="Arial" panose="020B0604020202020204" pitchFamily="34" charset="0"/>
            </a:endParaRPr>
          </a:p>
          <a:p>
            <a:endParaRPr lang="en-IN" dirty="0" smtClean="0"/>
          </a:p>
          <a:p>
            <a:endParaRPr lang="en-IN" dirty="0"/>
          </a:p>
        </p:txBody>
      </p:sp>
      <p:sp>
        <p:nvSpPr>
          <p:cNvPr id="4" name="Rectangle 1"/>
          <p:cNvSpPr>
            <a:spLocks noChangeArrowheads="1"/>
          </p:cNvSpPr>
          <p:nvPr/>
        </p:nvSpPr>
        <p:spPr bwMode="auto">
          <a:xfrm>
            <a:off x="136477" y="45230"/>
            <a:ext cx="65" cy="3667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0032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 </a:t>
            </a:r>
            <a:r>
              <a:rPr lang="en-IN" b="1" dirty="0"/>
              <a:t>Macro</a:t>
            </a:r>
            <a:r>
              <a:rPr lang="en-IN" dirty="0"/>
              <a:t> can be defined in a program using the following assembler directives: </a:t>
            </a:r>
            <a:r>
              <a:rPr lang="en-IN" b="1" dirty="0"/>
              <a:t>MACRO</a:t>
            </a:r>
            <a:r>
              <a:rPr lang="en-IN" dirty="0"/>
              <a:t> (used after the name of Macro before starting the body of the Macro) and </a:t>
            </a:r>
            <a:r>
              <a:rPr lang="en-IN" b="1" dirty="0"/>
              <a:t>ENDM</a:t>
            </a:r>
            <a:r>
              <a:rPr lang="en-IN" dirty="0"/>
              <a:t> (at the end of the Macro). </a:t>
            </a:r>
            <a:endParaRPr lang="en-IN" dirty="0" smtClean="0"/>
          </a:p>
          <a:p>
            <a:r>
              <a:rPr lang="en-IN" dirty="0" smtClean="0"/>
              <a:t>All </a:t>
            </a:r>
            <a:r>
              <a:rPr lang="en-IN" dirty="0"/>
              <a:t>the instructions that belong to the Macro lie within these two assembler directives. </a:t>
            </a:r>
            <a:endParaRPr lang="en-IN" dirty="0" smtClean="0"/>
          </a:p>
          <a:p>
            <a:r>
              <a:rPr lang="en-IN" dirty="0"/>
              <a:t>And a call to Macro is made just by mentioning the name of the Macro</a:t>
            </a:r>
            <a:r>
              <a:rPr lang="en-IN" dirty="0" smtClean="0"/>
              <a:t>:</a:t>
            </a:r>
          </a:p>
          <a:p>
            <a:r>
              <a:rPr lang="en-US" altLang="en-US" dirty="0" err="1">
                <a:solidFill>
                  <a:srgbClr val="000000"/>
                </a:solidFill>
                <a:latin typeface="Courier New" panose="02070309020205020404" pitchFamily="49" charset="0"/>
                <a:cs typeface="Courier New" panose="02070309020205020404" pitchFamily="49" charset="0"/>
              </a:rPr>
              <a:t>Macro_name</a:t>
            </a:r>
            <a:r>
              <a:rPr lang="en-US" altLang="en-US" dirty="0">
                <a:solidFill>
                  <a:srgbClr val="000000"/>
                </a:solidFill>
                <a:latin typeface="Courier New" panose="02070309020205020404" pitchFamily="49" charset="0"/>
                <a:cs typeface="Courier New" panose="02070309020205020404" pitchFamily="49" charset="0"/>
              </a:rPr>
              <a:t> [ list of parameters]</a:t>
            </a:r>
            <a:r>
              <a:rPr lang="en-US" altLang="en-US" dirty="0"/>
              <a:t> </a:t>
            </a:r>
            <a:endParaRPr lang="en-US" altLang="en-US" sz="4400" dirty="0">
              <a:latin typeface="Arial" panose="020B0604020202020204" pitchFamily="34" charset="0"/>
            </a:endParaRPr>
          </a:p>
          <a:p>
            <a:endParaRPr lang="en-IN" dirty="0" smtClean="0"/>
          </a:p>
          <a:p>
            <a:endParaRPr lang="en-IN" dirty="0"/>
          </a:p>
        </p:txBody>
      </p:sp>
      <p:sp>
        <p:nvSpPr>
          <p:cNvPr id="4" name="Rectangle 1"/>
          <p:cNvSpPr>
            <a:spLocks noChangeArrowheads="1"/>
          </p:cNvSpPr>
          <p:nvPr/>
        </p:nvSpPr>
        <p:spPr bwMode="auto">
          <a:xfrm>
            <a:off x="0" y="43934"/>
            <a:ext cx="184731" cy="369332"/>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384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It is optional to pass the parameters in the </a:t>
            </a:r>
            <a:r>
              <a:rPr lang="en-IN" dirty="0" smtClean="0"/>
              <a:t>Macro</a:t>
            </a:r>
          </a:p>
          <a:p>
            <a:r>
              <a:rPr lang="en-IN" dirty="0"/>
              <a:t>f you want to pass them to your macros, you can simply mention them all in the very first statement of the Macro just after the directive: MACRO</a:t>
            </a:r>
            <a:r>
              <a:rPr lang="en-IN" dirty="0" smtClean="0"/>
              <a:t>.</a:t>
            </a:r>
          </a:p>
          <a:p>
            <a:r>
              <a:rPr lang="en-IN" dirty="0"/>
              <a:t>The advantage of using Macro is that it avoids the overhead time involved in calling and returning (as in the procedures</a:t>
            </a:r>
            <a:r>
              <a:rPr lang="en-IN" dirty="0" smtClean="0"/>
              <a:t>)</a:t>
            </a:r>
          </a:p>
          <a:p>
            <a:r>
              <a:rPr lang="en-IN" dirty="0"/>
              <a:t>Another advantage is that there is no need for accessing stack or providing any separate memory to it for storing and returning the address locations while shifting the processor controls in the program.</a:t>
            </a:r>
          </a:p>
        </p:txBody>
      </p:sp>
    </p:spTree>
    <p:extLst>
      <p:ext uri="{BB962C8B-B14F-4D97-AF65-F5344CB8AC3E}">
        <p14:creationId xmlns:p14="http://schemas.microsoft.com/office/powerpoint/2010/main" val="3216054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But it should be noted that every time you call a macro, the assembler of the microprocessor places the entire set of Macro instructions in the mainline program from where the call to Macro is being </a:t>
            </a:r>
            <a:r>
              <a:rPr lang="en-IN" dirty="0" smtClean="0"/>
              <a:t>made</a:t>
            </a:r>
          </a:p>
          <a:p>
            <a:r>
              <a:rPr lang="en-IN" dirty="0"/>
              <a:t>This is known as Macro expansion</a:t>
            </a:r>
          </a:p>
        </p:txBody>
      </p:sp>
    </p:spTree>
    <p:extLst>
      <p:ext uri="{BB962C8B-B14F-4D97-AF65-F5344CB8AC3E}">
        <p14:creationId xmlns:p14="http://schemas.microsoft.com/office/powerpoint/2010/main" val="1450271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ectangle 1"/>
          <p:cNvSpPr>
            <a:spLocks noGrp="1" noChangeArrowheads="1"/>
          </p:cNvSpPr>
          <p:nvPr>
            <p:ph idx="1"/>
          </p:nvPr>
        </p:nvSpPr>
        <p:spPr bwMode="auto">
          <a:xfrm>
            <a:off x="838200" y="1215919"/>
            <a:ext cx="8319448" cy="55707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MyMacro</a:t>
            </a:r>
            <a:r>
              <a:rPr kumimoji="0" lang="en-US"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MACRO p1, p2, p3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MOV AX, p1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MOV BX, p2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MOV CX, p3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ENDM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ORG 100h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MyMacro</a:t>
            </a:r>
            <a:r>
              <a:rPr kumimoji="0" lang="en-US"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1, 2, 3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MyMacro</a:t>
            </a:r>
            <a:r>
              <a:rPr kumimoji="0" lang="en-US"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4, 5, DX</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r>
              <a:rPr lang="en-IN" sz="1800" dirty="0" smtClean="0"/>
              <a:t>the </a:t>
            </a:r>
            <a:r>
              <a:rPr lang="en-IN" sz="1800" dirty="0"/>
              <a:t>above code is expanded into:</a:t>
            </a:r>
            <a:r>
              <a:rPr lang="en-IN" sz="1200" dirty="0"/>
              <a:t/>
            </a:r>
            <a:br>
              <a:rPr lang="en-IN" sz="1200" dirty="0"/>
            </a:br>
            <a:r>
              <a:rPr lang="en-IN" sz="1200" dirty="0"/>
              <a:t/>
            </a:r>
            <a:br>
              <a:rPr lang="en-IN" sz="1200" dirty="0"/>
            </a:br>
            <a:r>
              <a:rPr lang="en-IN" sz="1800" dirty="0"/>
              <a:t>MOV AX, 00001h</a:t>
            </a:r>
            <a:br>
              <a:rPr lang="en-IN" sz="1800" dirty="0"/>
            </a:br>
            <a:r>
              <a:rPr lang="en-IN" sz="1800" dirty="0"/>
              <a:t>MOV BX, 00002h</a:t>
            </a:r>
            <a:br>
              <a:rPr lang="en-IN" sz="1800" dirty="0"/>
            </a:br>
            <a:r>
              <a:rPr lang="en-IN" sz="1800" dirty="0"/>
              <a:t>MOV CX, 00003h</a:t>
            </a:r>
            <a:br>
              <a:rPr lang="en-IN" sz="1800" dirty="0"/>
            </a:br>
            <a:r>
              <a:rPr lang="en-IN" sz="1800" dirty="0"/>
              <a:t>MOV AX, 00004h</a:t>
            </a:r>
            <a:br>
              <a:rPr lang="en-IN" sz="1800" dirty="0"/>
            </a:br>
            <a:r>
              <a:rPr lang="en-IN" sz="1800" dirty="0"/>
              <a:t>MOV BX, 00005h</a:t>
            </a:r>
            <a:br>
              <a:rPr lang="en-IN" sz="1800" dirty="0"/>
            </a:br>
            <a:r>
              <a:rPr lang="en-IN" sz="1800" dirty="0"/>
              <a:t>MOV CX, DX</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0299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627797"/>
            <a:ext cx="10515600" cy="5549166"/>
          </a:xfrm>
        </p:spPr>
        <p:txBody>
          <a:bodyPr>
            <a:normAutofit fontScale="62500" lnSpcReduction="20000"/>
          </a:bodyPr>
          <a:lstStyle/>
          <a:p>
            <a:r>
              <a:rPr lang="en-IN" dirty="0"/>
              <a:t>Macros are expanded directly in code, therefore if there are labels inside the macro definition you may get "Duplicate declaration" error when macro is used for twice or more. </a:t>
            </a:r>
            <a:endParaRPr lang="en-IN" dirty="0" smtClean="0"/>
          </a:p>
          <a:p>
            <a:r>
              <a:rPr lang="en-IN" dirty="0" smtClean="0"/>
              <a:t>To </a:t>
            </a:r>
            <a:r>
              <a:rPr lang="en-IN" dirty="0"/>
              <a:t>avoid such problem, use </a:t>
            </a:r>
            <a:r>
              <a:rPr lang="en-IN" b="1" dirty="0"/>
              <a:t>LOCAL</a:t>
            </a:r>
            <a:r>
              <a:rPr lang="en-IN" dirty="0"/>
              <a:t> directive followed by names of variables, labels or procedure names. </a:t>
            </a:r>
            <a:endParaRPr lang="en-IN" dirty="0" smtClean="0"/>
          </a:p>
          <a:p>
            <a:r>
              <a:rPr lang="en-IN" dirty="0" smtClean="0"/>
              <a:t>For </a:t>
            </a:r>
            <a:r>
              <a:rPr lang="en-IN" dirty="0"/>
              <a:t>example</a:t>
            </a:r>
            <a:r>
              <a:rPr lang="en-IN" dirty="0" smtClean="0"/>
              <a:t>:</a:t>
            </a:r>
          </a:p>
          <a:p>
            <a:endParaRPr lang="en-IN" dirty="0" smtClean="0"/>
          </a:p>
          <a:p>
            <a:r>
              <a:rPr lang="en-US" altLang="en-US" sz="2600" dirty="0">
                <a:solidFill>
                  <a:srgbClr val="000000"/>
                </a:solidFill>
                <a:latin typeface="Times New Roman" panose="02020603050405020304" pitchFamily="18" charset="0"/>
                <a:cs typeface="Times New Roman" panose="02020603050405020304" pitchFamily="18" charset="0"/>
              </a:rPr>
              <a:t>MyMacro2 </a:t>
            </a:r>
            <a:r>
              <a:rPr lang="en-US" altLang="en-US" sz="2600" dirty="0" smtClean="0">
                <a:solidFill>
                  <a:srgbClr val="000000"/>
                </a:solidFill>
                <a:latin typeface="Times New Roman" panose="02020603050405020304" pitchFamily="18" charset="0"/>
                <a:cs typeface="Times New Roman" panose="02020603050405020304" pitchFamily="18" charset="0"/>
              </a:rPr>
              <a:t>MACRO</a:t>
            </a:r>
          </a:p>
          <a:p>
            <a:pPr marL="0" indent="0">
              <a:buNone/>
            </a:pPr>
            <a:r>
              <a:rPr lang="en-US" altLang="en-US" sz="2600" dirty="0" smtClean="0">
                <a:solidFill>
                  <a:srgbClr val="000000"/>
                </a:solidFill>
                <a:latin typeface="Times New Roman" panose="02020603050405020304" pitchFamily="18" charset="0"/>
                <a:cs typeface="Times New Roman" panose="02020603050405020304" pitchFamily="18" charset="0"/>
              </a:rPr>
              <a:t> </a:t>
            </a:r>
            <a:r>
              <a:rPr lang="en-US" altLang="en-US" sz="2600" dirty="0">
                <a:solidFill>
                  <a:srgbClr val="000000"/>
                </a:solidFill>
                <a:latin typeface="Times New Roman" panose="02020603050405020304" pitchFamily="18" charset="0"/>
                <a:cs typeface="Times New Roman" panose="02020603050405020304" pitchFamily="18" charset="0"/>
              </a:rPr>
              <a:t>LOCAL label1, label2 </a:t>
            </a:r>
            <a:endParaRPr lang="en-US" altLang="en-US" sz="2600" dirty="0" smtClean="0">
              <a:solidFill>
                <a:srgbClr val="000000"/>
              </a:solidFill>
              <a:latin typeface="Times New Roman" panose="02020603050405020304" pitchFamily="18" charset="0"/>
              <a:cs typeface="Times New Roman" panose="02020603050405020304" pitchFamily="18" charset="0"/>
            </a:endParaRPr>
          </a:p>
          <a:p>
            <a:pPr marL="0" indent="0">
              <a:buNone/>
            </a:pPr>
            <a:r>
              <a:rPr lang="en-US" altLang="en-US" sz="2600" dirty="0" smtClean="0">
                <a:solidFill>
                  <a:srgbClr val="000000"/>
                </a:solidFill>
                <a:latin typeface="Times New Roman" panose="02020603050405020304" pitchFamily="18" charset="0"/>
                <a:cs typeface="Times New Roman" panose="02020603050405020304" pitchFamily="18" charset="0"/>
              </a:rPr>
              <a:t>CMP </a:t>
            </a:r>
            <a:r>
              <a:rPr lang="en-US" altLang="en-US" sz="2600" dirty="0">
                <a:solidFill>
                  <a:srgbClr val="000000"/>
                </a:solidFill>
                <a:latin typeface="Times New Roman" panose="02020603050405020304" pitchFamily="18" charset="0"/>
                <a:cs typeface="Times New Roman" panose="02020603050405020304" pitchFamily="18" charset="0"/>
              </a:rPr>
              <a:t>AX, 2 </a:t>
            </a:r>
            <a:endParaRPr lang="en-US" altLang="en-US" sz="2600" dirty="0" smtClean="0">
              <a:solidFill>
                <a:srgbClr val="000000"/>
              </a:solidFill>
              <a:latin typeface="Times New Roman" panose="02020603050405020304" pitchFamily="18" charset="0"/>
              <a:cs typeface="Times New Roman" panose="02020603050405020304" pitchFamily="18" charset="0"/>
            </a:endParaRPr>
          </a:p>
          <a:p>
            <a:pPr marL="0" indent="0">
              <a:buNone/>
            </a:pPr>
            <a:r>
              <a:rPr lang="en-US" altLang="en-US" sz="2600" dirty="0" smtClean="0">
                <a:solidFill>
                  <a:srgbClr val="000000"/>
                </a:solidFill>
                <a:latin typeface="Times New Roman" panose="02020603050405020304" pitchFamily="18" charset="0"/>
                <a:cs typeface="Times New Roman" panose="02020603050405020304" pitchFamily="18" charset="0"/>
              </a:rPr>
              <a:t>JE </a:t>
            </a:r>
            <a:r>
              <a:rPr lang="en-US" altLang="en-US" sz="2600" dirty="0">
                <a:solidFill>
                  <a:srgbClr val="000000"/>
                </a:solidFill>
                <a:latin typeface="Times New Roman" panose="02020603050405020304" pitchFamily="18" charset="0"/>
                <a:cs typeface="Times New Roman" panose="02020603050405020304" pitchFamily="18" charset="0"/>
              </a:rPr>
              <a:t>label1 </a:t>
            </a:r>
            <a:endParaRPr lang="en-US" altLang="en-US" sz="2600" dirty="0" smtClean="0">
              <a:solidFill>
                <a:srgbClr val="000000"/>
              </a:solidFill>
              <a:latin typeface="Times New Roman" panose="02020603050405020304" pitchFamily="18" charset="0"/>
              <a:cs typeface="Times New Roman" panose="02020603050405020304" pitchFamily="18" charset="0"/>
            </a:endParaRPr>
          </a:p>
          <a:p>
            <a:pPr marL="0" indent="0">
              <a:buNone/>
            </a:pPr>
            <a:r>
              <a:rPr lang="en-US" altLang="en-US" sz="2600" dirty="0" smtClean="0">
                <a:solidFill>
                  <a:srgbClr val="000000"/>
                </a:solidFill>
                <a:latin typeface="Times New Roman" panose="02020603050405020304" pitchFamily="18" charset="0"/>
                <a:cs typeface="Times New Roman" panose="02020603050405020304" pitchFamily="18" charset="0"/>
              </a:rPr>
              <a:t>CMP </a:t>
            </a:r>
            <a:r>
              <a:rPr lang="en-US" altLang="en-US" sz="2600" dirty="0">
                <a:solidFill>
                  <a:srgbClr val="000000"/>
                </a:solidFill>
                <a:latin typeface="Times New Roman" panose="02020603050405020304" pitchFamily="18" charset="0"/>
                <a:cs typeface="Times New Roman" panose="02020603050405020304" pitchFamily="18" charset="0"/>
              </a:rPr>
              <a:t>AX, 3 </a:t>
            </a:r>
            <a:endParaRPr lang="en-US" altLang="en-US" sz="2600" dirty="0" smtClean="0">
              <a:solidFill>
                <a:srgbClr val="000000"/>
              </a:solidFill>
              <a:latin typeface="Times New Roman" panose="02020603050405020304" pitchFamily="18" charset="0"/>
              <a:cs typeface="Times New Roman" panose="02020603050405020304" pitchFamily="18" charset="0"/>
            </a:endParaRPr>
          </a:p>
          <a:p>
            <a:pPr marL="0" indent="0">
              <a:buNone/>
            </a:pPr>
            <a:r>
              <a:rPr lang="en-US" altLang="en-US" sz="2600" dirty="0" smtClean="0">
                <a:solidFill>
                  <a:srgbClr val="000000"/>
                </a:solidFill>
                <a:latin typeface="Times New Roman" panose="02020603050405020304" pitchFamily="18" charset="0"/>
                <a:cs typeface="Times New Roman" panose="02020603050405020304" pitchFamily="18" charset="0"/>
              </a:rPr>
              <a:t>JE </a:t>
            </a:r>
            <a:r>
              <a:rPr lang="en-US" altLang="en-US" sz="2600" dirty="0">
                <a:solidFill>
                  <a:srgbClr val="000000"/>
                </a:solidFill>
                <a:latin typeface="Times New Roman" panose="02020603050405020304" pitchFamily="18" charset="0"/>
                <a:cs typeface="Times New Roman" panose="02020603050405020304" pitchFamily="18" charset="0"/>
              </a:rPr>
              <a:t>label2 </a:t>
            </a:r>
            <a:endParaRPr lang="en-US" altLang="en-US" sz="2600" dirty="0" smtClean="0">
              <a:solidFill>
                <a:srgbClr val="000000"/>
              </a:solidFill>
              <a:latin typeface="Times New Roman" panose="02020603050405020304" pitchFamily="18" charset="0"/>
              <a:cs typeface="Times New Roman" panose="02020603050405020304" pitchFamily="18" charset="0"/>
            </a:endParaRPr>
          </a:p>
          <a:p>
            <a:pPr marL="0" indent="0">
              <a:buNone/>
            </a:pPr>
            <a:r>
              <a:rPr lang="en-US" altLang="en-US" sz="2600" dirty="0" smtClean="0">
                <a:solidFill>
                  <a:srgbClr val="000000"/>
                </a:solidFill>
                <a:latin typeface="Times New Roman" panose="02020603050405020304" pitchFamily="18" charset="0"/>
                <a:cs typeface="Times New Roman" panose="02020603050405020304" pitchFamily="18" charset="0"/>
              </a:rPr>
              <a:t>label1</a:t>
            </a:r>
            <a:r>
              <a:rPr lang="en-US" altLang="en-US" sz="2600" dirty="0">
                <a:solidFill>
                  <a:srgbClr val="000000"/>
                </a:solidFill>
                <a:latin typeface="Times New Roman" panose="02020603050405020304" pitchFamily="18" charset="0"/>
                <a:cs typeface="Times New Roman" panose="02020603050405020304" pitchFamily="18" charset="0"/>
              </a:rPr>
              <a:t>: INC AX </a:t>
            </a:r>
            <a:endParaRPr lang="en-US" altLang="en-US" sz="2600" dirty="0" smtClean="0">
              <a:solidFill>
                <a:srgbClr val="000000"/>
              </a:solidFill>
              <a:latin typeface="Times New Roman" panose="02020603050405020304" pitchFamily="18" charset="0"/>
              <a:cs typeface="Times New Roman" panose="02020603050405020304" pitchFamily="18" charset="0"/>
            </a:endParaRPr>
          </a:p>
          <a:p>
            <a:pPr marL="0" indent="0">
              <a:buNone/>
            </a:pPr>
            <a:r>
              <a:rPr lang="en-US" altLang="en-US" sz="2600" dirty="0" smtClean="0">
                <a:solidFill>
                  <a:srgbClr val="000000"/>
                </a:solidFill>
                <a:latin typeface="Times New Roman" panose="02020603050405020304" pitchFamily="18" charset="0"/>
                <a:cs typeface="Times New Roman" panose="02020603050405020304" pitchFamily="18" charset="0"/>
              </a:rPr>
              <a:t>label2</a:t>
            </a:r>
            <a:r>
              <a:rPr lang="en-US" altLang="en-US" sz="2600" dirty="0">
                <a:solidFill>
                  <a:srgbClr val="000000"/>
                </a:solidFill>
                <a:latin typeface="Times New Roman" panose="02020603050405020304" pitchFamily="18" charset="0"/>
                <a:cs typeface="Times New Roman" panose="02020603050405020304" pitchFamily="18" charset="0"/>
              </a:rPr>
              <a:t>: ADD AX, 2 </a:t>
            </a:r>
            <a:endParaRPr lang="en-US" altLang="en-US" sz="2600" dirty="0" smtClean="0">
              <a:solidFill>
                <a:srgbClr val="000000"/>
              </a:solidFill>
              <a:latin typeface="Times New Roman" panose="02020603050405020304" pitchFamily="18" charset="0"/>
              <a:cs typeface="Times New Roman" panose="02020603050405020304" pitchFamily="18" charset="0"/>
            </a:endParaRPr>
          </a:p>
          <a:p>
            <a:pPr marL="0" indent="0">
              <a:buNone/>
            </a:pPr>
            <a:r>
              <a:rPr lang="en-US" altLang="en-US" sz="2600" dirty="0" smtClean="0">
                <a:solidFill>
                  <a:srgbClr val="000000"/>
                </a:solidFill>
                <a:latin typeface="Times New Roman" panose="02020603050405020304" pitchFamily="18" charset="0"/>
                <a:cs typeface="Times New Roman" panose="02020603050405020304" pitchFamily="18" charset="0"/>
              </a:rPr>
              <a:t>ENDM </a:t>
            </a:r>
          </a:p>
          <a:p>
            <a:pPr marL="0" indent="0">
              <a:buNone/>
            </a:pPr>
            <a:r>
              <a:rPr lang="en-US" altLang="en-US" sz="2600" dirty="0" smtClean="0">
                <a:solidFill>
                  <a:srgbClr val="000000"/>
                </a:solidFill>
                <a:latin typeface="Times New Roman" panose="02020603050405020304" pitchFamily="18" charset="0"/>
                <a:cs typeface="Times New Roman" panose="02020603050405020304" pitchFamily="18" charset="0"/>
              </a:rPr>
              <a:t>ORG </a:t>
            </a:r>
            <a:r>
              <a:rPr lang="en-US" altLang="en-US" sz="2600" dirty="0">
                <a:solidFill>
                  <a:srgbClr val="000000"/>
                </a:solidFill>
                <a:latin typeface="Times New Roman" panose="02020603050405020304" pitchFamily="18" charset="0"/>
                <a:cs typeface="Times New Roman" panose="02020603050405020304" pitchFamily="18" charset="0"/>
              </a:rPr>
              <a:t>100h </a:t>
            </a:r>
            <a:endParaRPr lang="en-US" altLang="en-US" sz="2600" dirty="0" smtClean="0">
              <a:solidFill>
                <a:srgbClr val="000000"/>
              </a:solidFill>
              <a:latin typeface="Times New Roman" panose="02020603050405020304" pitchFamily="18" charset="0"/>
              <a:cs typeface="Times New Roman" panose="02020603050405020304" pitchFamily="18" charset="0"/>
            </a:endParaRPr>
          </a:p>
          <a:p>
            <a:pPr marL="0" indent="0">
              <a:buNone/>
            </a:pPr>
            <a:r>
              <a:rPr lang="en-US" altLang="en-US" sz="2600" dirty="0" smtClean="0">
                <a:solidFill>
                  <a:srgbClr val="000000"/>
                </a:solidFill>
                <a:latin typeface="Times New Roman" panose="02020603050405020304" pitchFamily="18" charset="0"/>
                <a:cs typeface="Times New Roman" panose="02020603050405020304" pitchFamily="18" charset="0"/>
              </a:rPr>
              <a:t>MyMacro2</a:t>
            </a:r>
          </a:p>
          <a:p>
            <a:pPr marL="0" indent="0">
              <a:buNone/>
            </a:pPr>
            <a:r>
              <a:rPr lang="en-US" altLang="en-US" sz="2600" dirty="0" smtClean="0">
                <a:solidFill>
                  <a:srgbClr val="000000"/>
                </a:solidFill>
                <a:latin typeface="Times New Roman" panose="02020603050405020304" pitchFamily="18" charset="0"/>
                <a:cs typeface="Times New Roman" panose="02020603050405020304" pitchFamily="18" charset="0"/>
              </a:rPr>
              <a:t>MyMacro2 </a:t>
            </a:r>
            <a:r>
              <a:rPr lang="en-US" altLang="en-US" sz="3200" dirty="0">
                <a:latin typeface="Times New Roman" panose="02020603050405020304" pitchFamily="18" charset="0"/>
                <a:cs typeface="Times New Roman" panose="02020603050405020304" pitchFamily="18" charset="0"/>
              </a:rPr>
              <a:t/>
            </a:r>
            <a:br>
              <a:rPr lang="en-US" altLang="en-US" sz="3200" dirty="0">
                <a:latin typeface="Times New Roman" panose="02020603050405020304" pitchFamily="18" charset="0"/>
                <a:cs typeface="Times New Roman" panose="02020603050405020304" pitchFamily="18" charset="0"/>
              </a:rPr>
            </a:br>
            <a:endParaRPr lang="en-US" altLang="en-US" sz="5100" dirty="0">
              <a:latin typeface="Times New Roman" panose="02020603050405020304" pitchFamily="18" charset="0"/>
              <a:cs typeface="Times New Roman" panose="02020603050405020304" pitchFamily="18" charset="0"/>
            </a:endParaRPr>
          </a:p>
          <a:p>
            <a:endParaRPr lang="en-IN" dirty="0" smtClean="0"/>
          </a:p>
          <a:p>
            <a:endParaRPr lang="en-IN" dirty="0"/>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399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macro</a:t>
            </a:r>
            <a:endParaRPr lang="en-IN" dirty="0"/>
          </a:p>
        </p:txBody>
      </p:sp>
      <p:sp>
        <p:nvSpPr>
          <p:cNvPr id="3" name="Content Placeholder 2"/>
          <p:cNvSpPr>
            <a:spLocks noGrp="1"/>
          </p:cNvSpPr>
          <p:nvPr>
            <p:ph idx="1"/>
          </p:nvPr>
        </p:nvSpPr>
        <p:spPr/>
        <p:txBody>
          <a:bodyPr>
            <a:normAutofit fontScale="55000" lnSpcReduction="20000"/>
          </a:bodyPr>
          <a:lstStyle/>
          <a:p>
            <a:r>
              <a:rPr lang="en-IN" dirty="0"/>
              <a:t>CODE SEGMENT</a:t>
            </a:r>
          </a:p>
          <a:p>
            <a:r>
              <a:rPr lang="en-IN" dirty="0"/>
              <a:t>ASSUME CS:CODE</a:t>
            </a:r>
          </a:p>
          <a:p>
            <a:r>
              <a:rPr lang="en-IN" dirty="0"/>
              <a:t> FACT MACRO</a:t>
            </a:r>
          </a:p>
          <a:p>
            <a:r>
              <a:rPr lang="en-IN" dirty="0"/>
              <a:t> MOV BX,AX</a:t>
            </a:r>
          </a:p>
          <a:p>
            <a:r>
              <a:rPr lang="en-IN" dirty="0"/>
              <a:t> DEC BX</a:t>
            </a:r>
          </a:p>
          <a:p>
            <a:r>
              <a:rPr lang="en-IN" dirty="0"/>
              <a:t> BACK: MUL BX</a:t>
            </a:r>
          </a:p>
          <a:p>
            <a:r>
              <a:rPr lang="en-IN" dirty="0"/>
              <a:t> DEC BX</a:t>
            </a:r>
          </a:p>
          <a:p>
            <a:r>
              <a:rPr lang="en-IN" dirty="0"/>
              <a:t> JNZ BACK</a:t>
            </a:r>
          </a:p>
          <a:p>
            <a:r>
              <a:rPr lang="en-IN" dirty="0"/>
              <a:t> ENDM</a:t>
            </a:r>
          </a:p>
          <a:p>
            <a:r>
              <a:rPr lang="en-IN" dirty="0"/>
              <a:t>START: MOV AX,7</a:t>
            </a:r>
          </a:p>
          <a:p>
            <a:r>
              <a:rPr lang="en-IN" dirty="0"/>
              <a:t> FACT</a:t>
            </a:r>
          </a:p>
          <a:p>
            <a:r>
              <a:rPr lang="en-IN" dirty="0"/>
              <a:t> MOV AH,4CH</a:t>
            </a:r>
          </a:p>
          <a:p>
            <a:r>
              <a:rPr lang="en-IN" dirty="0"/>
              <a:t> INT 21H</a:t>
            </a:r>
          </a:p>
          <a:p>
            <a:r>
              <a:rPr lang="en-IN" dirty="0"/>
              <a:t> CODE ENDS</a:t>
            </a:r>
          </a:p>
          <a:p>
            <a:r>
              <a:rPr lang="en-IN" dirty="0"/>
              <a:t> END START </a:t>
            </a:r>
          </a:p>
        </p:txBody>
      </p:sp>
    </p:spTree>
    <p:extLst>
      <p:ext uri="{BB962C8B-B14F-4D97-AF65-F5344CB8AC3E}">
        <p14:creationId xmlns:p14="http://schemas.microsoft.com/office/powerpoint/2010/main" val="2034177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If you plan to use your macros in several programs, it may be a good idea to place all macros in a separate file. Place that file in </a:t>
            </a:r>
            <a:r>
              <a:rPr lang="en-IN" b="1" dirty="0" err="1"/>
              <a:t>Inc</a:t>
            </a:r>
            <a:r>
              <a:rPr lang="en-IN" dirty="0"/>
              <a:t> folder and use </a:t>
            </a:r>
            <a:r>
              <a:rPr lang="en-IN" b="1" dirty="0"/>
              <a:t>INCLUDE </a:t>
            </a:r>
            <a:r>
              <a:rPr lang="en-IN" b="1" i="1" dirty="0"/>
              <a:t>file-name</a:t>
            </a:r>
            <a:r>
              <a:rPr lang="en-IN" dirty="0"/>
              <a:t> directive to use </a:t>
            </a:r>
            <a:r>
              <a:rPr lang="en-IN" dirty="0" smtClean="0"/>
              <a:t>macros</a:t>
            </a:r>
          </a:p>
          <a:p>
            <a:endParaRPr lang="en-IN" dirty="0"/>
          </a:p>
        </p:txBody>
      </p:sp>
    </p:spTree>
    <p:extLst>
      <p:ext uri="{BB962C8B-B14F-4D97-AF65-F5344CB8AC3E}">
        <p14:creationId xmlns:p14="http://schemas.microsoft.com/office/powerpoint/2010/main" val="3352887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Jump instructions that test single flag</a:t>
            </a:r>
            <a:endParaRPr lang="en-IN" dirty="0"/>
          </a:p>
        </p:txBody>
      </p:sp>
      <p:graphicFrame>
        <p:nvGraphicFramePr>
          <p:cNvPr id="4" name="Content Placeholder 3"/>
          <p:cNvGraphicFramePr>
            <a:graphicFrameLocks noGrp="1"/>
          </p:cNvGraphicFramePr>
          <p:nvPr>
            <p:ph idx="1"/>
          </p:nvPr>
        </p:nvGraphicFramePr>
        <p:xfrm>
          <a:off x="1997128" y="1825625"/>
          <a:ext cx="8197744" cy="4351337"/>
        </p:xfrm>
        <a:graphic>
          <a:graphicData uri="http://schemas.openxmlformats.org/drawingml/2006/table">
            <a:tbl>
              <a:tblPr/>
              <a:tblGrid>
                <a:gridCol w="2049436">
                  <a:extLst>
                    <a:ext uri="{9D8B030D-6E8A-4147-A177-3AD203B41FA5}">
                      <a16:colId xmlns:a16="http://schemas.microsoft.com/office/drawing/2014/main" val="1552340229"/>
                    </a:ext>
                  </a:extLst>
                </a:gridCol>
                <a:gridCol w="2049436">
                  <a:extLst>
                    <a:ext uri="{9D8B030D-6E8A-4147-A177-3AD203B41FA5}">
                      <a16:colId xmlns:a16="http://schemas.microsoft.com/office/drawing/2014/main" val="1196523527"/>
                    </a:ext>
                  </a:extLst>
                </a:gridCol>
                <a:gridCol w="2049436">
                  <a:extLst>
                    <a:ext uri="{9D8B030D-6E8A-4147-A177-3AD203B41FA5}">
                      <a16:colId xmlns:a16="http://schemas.microsoft.com/office/drawing/2014/main" val="1466933298"/>
                    </a:ext>
                  </a:extLst>
                </a:gridCol>
                <a:gridCol w="2049436">
                  <a:extLst>
                    <a:ext uri="{9D8B030D-6E8A-4147-A177-3AD203B41FA5}">
                      <a16:colId xmlns:a16="http://schemas.microsoft.com/office/drawing/2014/main" val="1593874056"/>
                    </a:ext>
                  </a:extLst>
                </a:gridCol>
              </a:tblGrid>
              <a:tr h="317811">
                <a:tc>
                  <a:txBody>
                    <a:bodyPr/>
                    <a:lstStyle/>
                    <a:p>
                      <a:r>
                        <a:rPr lang="en-IN" sz="1400"/>
                        <a:t>Instruction</a:t>
                      </a:r>
                    </a:p>
                  </a:txBody>
                  <a:tcPr marL="51978" marR="51978" marT="51978" marB="51978" anchor="ctr">
                    <a:lnL>
                      <a:noFill/>
                    </a:lnL>
                    <a:lnR>
                      <a:noFill/>
                    </a:lnR>
                    <a:lnT>
                      <a:noFill/>
                    </a:lnT>
                    <a:lnB>
                      <a:noFill/>
                    </a:lnB>
                    <a:solidFill>
                      <a:srgbClr val="FFFF00"/>
                    </a:solidFill>
                  </a:tcPr>
                </a:tc>
                <a:tc>
                  <a:txBody>
                    <a:bodyPr/>
                    <a:lstStyle/>
                    <a:p>
                      <a:r>
                        <a:rPr lang="en-IN" sz="1400"/>
                        <a:t>Description</a:t>
                      </a:r>
                    </a:p>
                  </a:txBody>
                  <a:tcPr marL="51978" marR="51978" marT="51978" marB="51978" anchor="ctr">
                    <a:lnL>
                      <a:noFill/>
                    </a:lnL>
                    <a:lnR>
                      <a:noFill/>
                    </a:lnR>
                    <a:lnT>
                      <a:noFill/>
                    </a:lnT>
                    <a:lnB>
                      <a:noFill/>
                    </a:lnB>
                    <a:solidFill>
                      <a:srgbClr val="FFFF00"/>
                    </a:solidFill>
                  </a:tcPr>
                </a:tc>
                <a:tc>
                  <a:txBody>
                    <a:bodyPr/>
                    <a:lstStyle/>
                    <a:p>
                      <a:r>
                        <a:rPr lang="en-IN" sz="1400"/>
                        <a:t>Condition</a:t>
                      </a:r>
                    </a:p>
                  </a:txBody>
                  <a:tcPr marL="51978" marR="51978" marT="51978" marB="51978" anchor="ctr">
                    <a:lnL>
                      <a:noFill/>
                    </a:lnL>
                    <a:lnR>
                      <a:noFill/>
                    </a:lnR>
                    <a:lnT>
                      <a:noFill/>
                    </a:lnT>
                    <a:lnB>
                      <a:noFill/>
                    </a:lnB>
                    <a:solidFill>
                      <a:srgbClr val="FFFF00"/>
                    </a:solidFill>
                  </a:tcPr>
                </a:tc>
                <a:tc>
                  <a:txBody>
                    <a:bodyPr/>
                    <a:lstStyle/>
                    <a:p>
                      <a:r>
                        <a:rPr lang="en-IN" sz="1400"/>
                        <a:t>Opposite Instruction</a:t>
                      </a:r>
                    </a:p>
                  </a:txBody>
                  <a:tcPr marL="51978" marR="51978" marT="51978" marB="51978" anchor="ctr">
                    <a:lnL>
                      <a:noFill/>
                    </a:lnL>
                    <a:lnR>
                      <a:noFill/>
                    </a:lnR>
                    <a:lnT>
                      <a:noFill/>
                    </a:lnT>
                    <a:lnB>
                      <a:noFill/>
                    </a:lnB>
                    <a:solidFill>
                      <a:srgbClr val="FFFF00"/>
                    </a:solidFill>
                  </a:tcPr>
                </a:tc>
                <a:extLst>
                  <a:ext uri="{0D108BD9-81ED-4DB2-BD59-A6C34878D82A}">
                    <a16:rowId xmlns:a16="http://schemas.microsoft.com/office/drawing/2014/main" val="108866675"/>
                  </a:ext>
                </a:extLst>
              </a:tr>
              <a:tr h="317811">
                <a:tc>
                  <a:txBody>
                    <a:bodyPr/>
                    <a:lstStyle/>
                    <a:p>
                      <a:r>
                        <a:rPr lang="en-IN" sz="1400"/>
                        <a:t>JZ , JE</a:t>
                      </a:r>
                    </a:p>
                  </a:txBody>
                  <a:tcPr marL="51978" marR="51978" marT="51978" marB="51978" anchor="ctr">
                    <a:lnL>
                      <a:noFill/>
                    </a:lnL>
                    <a:lnR>
                      <a:noFill/>
                    </a:lnR>
                    <a:lnT>
                      <a:noFill/>
                    </a:lnT>
                    <a:lnB>
                      <a:noFill/>
                    </a:lnB>
                    <a:solidFill>
                      <a:srgbClr val="FFFFFF"/>
                    </a:solidFill>
                  </a:tcPr>
                </a:tc>
                <a:tc>
                  <a:txBody>
                    <a:bodyPr/>
                    <a:lstStyle/>
                    <a:p>
                      <a:r>
                        <a:rPr lang="en-IN" sz="1400"/>
                        <a:t>Jump if Zero (Equal).</a:t>
                      </a:r>
                    </a:p>
                  </a:txBody>
                  <a:tcPr marL="51978" marR="51978" marT="51978" marB="51978" anchor="ctr">
                    <a:lnL>
                      <a:noFill/>
                    </a:lnL>
                    <a:lnR>
                      <a:noFill/>
                    </a:lnR>
                    <a:lnT>
                      <a:noFill/>
                    </a:lnT>
                    <a:lnB>
                      <a:noFill/>
                    </a:lnB>
                    <a:solidFill>
                      <a:srgbClr val="FFFFFF"/>
                    </a:solidFill>
                  </a:tcPr>
                </a:tc>
                <a:tc>
                  <a:txBody>
                    <a:bodyPr/>
                    <a:lstStyle/>
                    <a:p>
                      <a:r>
                        <a:rPr lang="en-IN" sz="1400"/>
                        <a:t> ZF = 1</a:t>
                      </a:r>
                    </a:p>
                  </a:txBody>
                  <a:tcPr marL="51978" marR="51978" marT="51978" marB="51978" anchor="ctr">
                    <a:lnL>
                      <a:noFill/>
                    </a:lnL>
                    <a:lnR>
                      <a:noFill/>
                    </a:lnR>
                    <a:lnT>
                      <a:noFill/>
                    </a:lnT>
                    <a:lnB>
                      <a:noFill/>
                    </a:lnB>
                    <a:solidFill>
                      <a:srgbClr val="FFFFFF"/>
                    </a:solidFill>
                  </a:tcPr>
                </a:tc>
                <a:tc>
                  <a:txBody>
                    <a:bodyPr/>
                    <a:lstStyle/>
                    <a:p>
                      <a:r>
                        <a:rPr lang="en-IN" sz="1400"/>
                        <a:t>JNZ, JNE</a:t>
                      </a:r>
                    </a:p>
                  </a:txBody>
                  <a:tcPr marL="51978" marR="51978" marT="51978" marB="51978" anchor="ctr">
                    <a:lnL>
                      <a:noFill/>
                    </a:lnL>
                    <a:lnR>
                      <a:noFill/>
                    </a:lnR>
                    <a:lnT>
                      <a:noFill/>
                    </a:lnT>
                    <a:lnB>
                      <a:noFill/>
                    </a:lnB>
                    <a:solidFill>
                      <a:srgbClr val="FFFFFF"/>
                    </a:solidFill>
                  </a:tcPr>
                </a:tc>
                <a:extLst>
                  <a:ext uri="{0D108BD9-81ED-4DB2-BD59-A6C34878D82A}">
                    <a16:rowId xmlns:a16="http://schemas.microsoft.com/office/drawing/2014/main" val="1406152937"/>
                  </a:ext>
                </a:extLst>
              </a:tr>
              <a:tr h="531665">
                <a:tc>
                  <a:txBody>
                    <a:bodyPr/>
                    <a:lstStyle/>
                    <a:p>
                      <a:r>
                        <a:rPr lang="en-IN" sz="1400"/>
                        <a:t>JC , JB, JNAE</a:t>
                      </a:r>
                    </a:p>
                  </a:txBody>
                  <a:tcPr marL="51978" marR="51978" marT="51978" marB="51978" anchor="ctr">
                    <a:lnL>
                      <a:noFill/>
                    </a:lnL>
                    <a:lnR>
                      <a:noFill/>
                    </a:lnR>
                    <a:lnT>
                      <a:noFill/>
                    </a:lnT>
                    <a:lnB>
                      <a:noFill/>
                    </a:lnB>
                    <a:solidFill>
                      <a:srgbClr val="FFFFFF"/>
                    </a:solidFill>
                  </a:tcPr>
                </a:tc>
                <a:tc>
                  <a:txBody>
                    <a:bodyPr/>
                    <a:lstStyle/>
                    <a:p>
                      <a:r>
                        <a:rPr lang="en-IN" sz="1400"/>
                        <a:t>Jump if Carry (Below, Not Above Equal).</a:t>
                      </a:r>
                    </a:p>
                  </a:txBody>
                  <a:tcPr marL="51978" marR="51978" marT="51978" marB="51978" anchor="ctr">
                    <a:lnL>
                      <a:noFill/>
                    </a:lnL>
                    <a:lnR>
                      <a:noFill/>
                    </a:lnR>
                    <a:lnT>
                      <a:noFill/>
                    </a:lnT>
                    <a:lnB>
                      <a:noFill/>
                    </a:lnB>
                    <a:solidFill>
                      <a:srgbClr val="FFFFFF"/>
                    </a:solidFill>
                  </a:tcPr>
                </a:tc>
                <a:tc>
                  <a:txBody>
                    <a:bodyPr/>
                    <a:lstStyle/>
                    <a:p>
                      <a:r>
                        <a:rPr lang="en-IN" sz="1400"/>
                        <a:t> CF = 1</a:t>
                      </a:r>
                    </a:p>
                  </a:txBody>
                  <a:tcPr marL="51978" marR="51978" marT="51978" marB="51978" anchor="ctr">
                    <a:lnL>
                      <a:noFill/>
                    </a:lnL>
                    <a:lnR>
                      <a:noFill/>
                    </a:lnR>
                    <a:lnT>
                      <a:noFill/>
                    </a:lnT>
                    <a:lnB>
                      <a:noFill/>
                    </a:lnB>
                    <a:solidFill>
                      <a:srgbClr val="FFFFFF"/>
                    </a:solidFill>
                  </a:tcPr>
                </a:tc>
                <a:tc>
                  <a:txBody>
                    <a:bodyPr/>
                    <a:lstStyle/>
                    <a:p>
                      <a:r>
                        <a:rPr lang="en-IN" sz="1400"/>
                        <a:t>JNC, JNB, JAE</a:t>
                      </a:r>
                    </a:p>
                  </a:txBody>
                  <a:tcPr marL="51978" marR="51978" marT="51978" marB="51978" anchor="ctr">
                    <a:lnL>
                      <a:noFill/>
                    </a:lnL>
                    <a:lnR>
                      <a:noFill/>
                    </a:lnR>
                    <a:lnT>
                      <a:noFill/>
                    </a:lnT>
                    <a:lnB>
                      <a:noFill/>
                    </a:lnB>
                    <a:solidFill>
                      <a:srgbClr val="FFFFFF"/>
                    </a:solidFill>
                  </a:tcPr>
                </a:tc>
                <a:extLst>
                  <a:ext uri="{0D108BD9-81ED-4DB2-BD59-A6C34878D82A}">
                    <a16:rowId xmlns:a16="http://schemas.microsoft.com/office/drawing/2014/main" val="2089705732"/>
                  </a:ext>
                </a:extLst>
              </a:tr>
              <a:tr h="317811">
                <a:tc>
                  <a:txBody>
                    <a:bodyPr/>
                    <a:lstStyle/>
                    <a:p>
                      <a:r>
                        <a:rPr lang="en-IN" sz="1400"/>
                        <a:t>JS</a:t>
                      </a:r>
                    </a:p>
                  </a:txBody>
                  <a:tcPr marL="51978" marR="51978" marT="51978" marB="51978" anchor="ctr">
                    <a:lnL>
                      <a:noFill/>
                    </a:lnL>
                    <a:lnR>
                      <a:noFill/>
                    </a:lnR>
                    <a:lnT>
                      <a:noFill/>
                    </a:lnT>
                    <a:lnB>
                      <a:noFill/>
                    </a:lnB>
                    <a:solidFill>
                      <a:srgbClr val="FFFFFF"/>
                    </a:solidFill>
                  </a:tcPr>
                </a:tc>
                <a:tc>
                  <a:txBody>
                    <a:bodyPr/>
                    <a:lstStyle/>
                    <a:p>
                      <a:r>
                        <a:rPr lang="en-IN" sz="1400"/>
                        <a:t>Jump if Sign.</a:t>
                      </a:r>
                    </a:p>
                  </a:txBody>
                  <a:tcPr marL="51978" marR="51978" marT="51978" marB="51978" anchor="ctr">
                    <a:lnL>
                      <a:noFill/>
                    </a:lnL>
                    <a:lnR>
                      <a:noFill/>
                    </a:lnR>
                    <a:lnT>
                      <a:noFill/>
                    </a:lnT>
                    <a:lnB>
                      <a:noFill/>
                    </a:lnB>
                    <a:solidFill>
                      <a:srgbClr val="FFFFFF"/>
                    </a:solidFill>
                  </a:tcPr>
                </a:tc>
                <a:tc>
                  <a:txBody>
                    <a:bodyPr/>
                    <a:lstStyle/>
                    <a:p>
                      <a:r>
                        <a:rPr lang="en-IN" sz="1400"/>
                        <a:t> SF = 1</a:t>
                      </a:r>
                    </a:p>
                  </a:txBody>
                  <a:tcPr marL="51978" marR="51978" marT="51978" marB="51978" anchor="ctr">
                    <a:lnL>
                      <a:noFill/>
                    </a:lnL>
                    <a:lnR>
                      <a:noFill/>
                    </a:lnR>
                    <a:lnT>
                      <a:noFill/>
                    </a:lnT>
                    <a:lnB>
                      <a:noFill/>
                    </a:lnB>
                    <a:solidFill>
                      <a:srgbClr val="FFFFFF"/>
                    </a:solidFill>
                  </a:tcPr>
                </a:tc>
                <a:tc>
                  <a:txBody>
                    <a:bodyPr/>
                    <a:lstStyle/>
                    <a:p>
                      <a:r>
                        <a:rPr lang="en-IN" sz="1400"/>
                        <a:t>JNS</a:t>
                      </a:r>
                    </a:p>
                  </a:txBody>
                  <a:tcPr marL="51978" marR="51978" marT="51978" marB="51978" anchor="ctr">
                    <a:lnL>
                      <a:noFill/>
                    </a:lnL>
                    <a:lnR>
                      <a:noFill/>
                    </a:lnR>
                    <a:lnT>
                      <a:noFill/>
                    </a:lnT>
                    <a:lnB>
                      <a:noFill/>
                    </a:lnB>
                    <a:solidFill>
                      <a:srgbClr val="FFFFFF"/>
                    </a:solidFill>
                  </a:tcPr>
                </a:tc>
                <a:extLst>
                  <a:ext uri="{0D108BD9-81ED-4DB2-BD59-A6C34878D82A}">
                    <a16:rowId xmlns:a16="http://schemas.microsoft.com/office/drawing/2014/main" val="3295422143"/>
                  </a:ext>
                </a:extLst>
              </a:tr>
              <a:tr h="317811">
                <a:tc>
                  <a:txBody>
                    <a:bodyPr/>
                    <a:lstStyle/>
                    <a:p>
                      <a:r>
                        <a:rPr lang="en-IN" sz="1400"/>
                        <a:t>JO</a:t>
                      </a:r>
                    </a:p>
                  </a:txBody>
                  <a:tcPr marL="51978" marR="51978" marT="51978" marB="51978" anchor="ctr">
                    <a:lnL>
                      <a:noFill/>
                    </a:lnL>
                    <a:lnR>
                      <a:noFill/>
                    </a:lnR>
                    <a:lnT>
                      <a:noFill/>
                    </a:lnT>
                    <a:lnB>
                      <a:noFill/>
                    </a:lnB>
                    <a:solidFill>
                      <a:srgbClr val="FFFFFF"/>
                    </a:solidFill>
                  </a:tcPr>
                </a:tc>
                <a:tc>
                  <a:txBody>
                    <a:bodyPr/>
                    <a:lstStyle/>
                    <a:p>
                      <a:r>
                        <a:rPr lang="en-IN" sz="1400"/>
                        <a:t>Jump if Overflow.</a:t>
                      </a:r>
                    </a:p>
                  </a:txBody>
                  <a:tcPr marL="51978" marR="51978" marT="51978" marB="51978" anchor="ctr">
                    <a:lnL>
                      <a:noFill/>
                    </a:lnL>
                    <a:lnR>
                      <a:noFill/>
                    </a:lnR>
                    <a:lnT>
                      <a:noFill/>
                    </a:lnT>
                    <a:lnB>
                      <a:noFill/>
                    </a:lnB>
                    <a:solidFill>
                      <a:srgbClr val="FFFFFF"/>
                    </a:solidFill>
                  </a:tcPr>
                </a:tc>
                <a:tc>
                  <a:txBody>
                    <a:bodyPr/>
                    <a:lstStyle/>
                    <a:p>
                      <a:r>
                        <a:rPr lang="en-IN" sz="1400"/>
                        <a:t> OF = 1</a:t>
                      </a:r>
                    </a:p>
                  </a:txBody>
                  <a:tcPr marL="51978" marR="51978" marT="51978" marB="51978" anchor="ctr">
                    <a:lnL>
                      <a:noFill/>
                    </a:lnL>
                    <a:lnR>
                      <a:noFill/>
                    </a:lnR>
                    <a:lnT>
                      <a:noFill/>
                    </a:lnT>
                    <a:lnB>
                      <a:noFill/>
                    </a:lnB>
                    <a:solidFill>
                      <a:srgbClr val="FFFFFF"/>
                    </a:solidFill>
                  </a:tcPr>
                </a:tc>
                <a:tc>
                  <a:txBody>
                    <a:bodyPr/>
                    <a:lstStyle/>
                    <a:p>
                      <a:r>
                        <a:rPr lang="en-IN" sz="1400"/>
                        <a:t>JNO</a:t>
                      </a:r>
                    </a:p>
                  </a:txBody>
                  <a:tcPr marL="51978" marR="51978" marT="51978" marB="51978" anchor="ctr">
                    <a:lnL>
                      <a:noFill/>
                    </a:lnL>
                    <a:lnR>
                      <a:noFill/>
                    </a:lnR>
                    <a:lnT>
                      <a:noFill/>
                    </a:lnT>
                    <a:lnB>
                      <a:noFill/>
                    </a:lnB>
                    <a:solidFill>
                      <a:srgbClr val="FFFFFF"/>
                    </a:solidFill>
                  </a:tcPr>
                </a:tc>
                <a:extLst>
                  <a:ext uri="{0D108BD9-81ED-4DB2-BD59-A6C34878D82A}">
                    <a16:rowId xmlns:a16="http://schemas.microsoft.com/office/drawing/2014/main" val="2164960599"/>
                  </a:ext>
                </a:extLst>
              </a:tr>
              <a:tr h="317811">
                <a:tc>
                  <a:txBody>
                    <a:bodyPr/>
                    <a:lstStyle/>
                    <a:p>
                      <a:r>
                        <a:rPr lang="en-IN" sz="1400"/>
                        <a:t>JPE, JP</a:t>
                      </a:r>
                    </a:p>
                  </a:txBody>
                  <a:tcPr marL="51978" marR="51978" marT="51978" marB="51978" anchor="ctr">
                    <a:lnL>
                      <a:noFill/>
                    </a:lnL>
                    <a:lnR>
                      <a:noFill/>
                    </a:lnR>
                    <a:lnT>
                      <a:noFill/>
                    </a:lnT>
                    <a:lnB>
                      <a:noFill/>
                    </a:lnB>
                    <a:solidFill>
                      <a:srgbClr val="FFFFFF"/>
                    </a:solidFill>
                  </a:tcPr>
                </a:tc>
                <a:tc>
                  <a:txBody>
                    <a:bodyPr/>
                    <a:lstStyle/>
                    <a:p>
                      <a:r>
                        <a:rPr lang="en-IN" sz="1400"/>
                        <a:t>Jump if Parity Even.</a:t>
                      </a:r>
                    </a:p>
                  </a:txBody>
                  <a:tcPr marL="51978" marR="51978" marT="51978" marB="51978" anchor="ctr">
                    <a:lnL>
                      <a:noFill/>
                    </a:lnL>
                    <a:lnR>
                      <a:noFill/>
                    </a:lnR>
                    <a:lnT>
                      <a:noFill/>
                    </a:lnT>
                    <a:lnB>
                      <a:noFill/>
                    </a:lnB>
                    <a:solidFill>
                      <a:srgbClr val="FFFFFF"/>
                    </a:solidFill>
                  </a:tcPr>
                </a:tc>
                <a:tc>
                  <a:txBody>
                    <a:bodyPr/>
                    <a:lstStyle/>
                    <a:p>
                      <a:r>
                        <a:rPr lang="en-IN" sz="1400"/>
                        <a:t> PF = 1</a:t>
                      </a:r>
                    </a:p>
                  </a:txBody>
                  <a:tcPr marL="51978" marR="51978" marT="51978" marB="51978" anchor="ctr">
                    <a:lnL>
                      <a:noFill/>
                    </a:lnL>
                    <a:lnR>
                      <a:noFill/>
                    </a:lnR>
                    <a:lnT>
                      <a:noFill/>
                    </a:lnT>
                    <a:lnB>
                      <a:noFill/>
                    </a:lnB>
                    <a:solidFill>
                      <a:srgbClr val="FFFFFF"/>
                    </a:solidFill>
                  </a:tcPr>
                </a:tc>
                <a:tc>
                  <a:txBody>
                    <a:bodyPr/>
                    <a:lstStyle/>
                    <a:p>
                      <a:r>
                        <a:rPr lang="en-IN" sz="1400"/>
                        <a:t>JPO</a:t>
                      </a:r>
                    </a:p>
                  </a:txBody>
                  <a:tcPr marL="51978" marR="51978" marT="51978" marB="51978" anchor="ctr">
                    <a:lnL>
                      <a:noFill/>
                    </a:lnL>
                    <a:lnR>
                      <a:noFill/>
                    </a:lnR>
                    <a:lnT>
                      <a:noFill/>
                    </a:lnT>
                    <a:lnB>
                      <a:noFill/>
                    </a:lnB>
                    <a:solidFill>
                      <a:srgbClr val="FFFFFF"/>
                    </a:solidFill>
                  </a:tcPr>
                </a:tc>
                <a:extLst>
                  <a:ext uri="{0D108BD9-81ED-4DB2-BD59-A6C34878D82A}">
                    <a16:rowId xmlns:a16="http://schemas.microsoft.com/office/drawing/2014/main" val="75741663"/>
                  </a:ext>
                </a:extLst>
              </a:tr>
              <a:tr h="531665">
                <a:tc>
                  <a:txBody>
                    <a:bodyPr/>
                    <a:lstStyle/>
                    <a:p>
                      <a:r>
                        <a:rPr lang="en-IN" sz="1400"/>
                        <a:t>JNZ , JNE</a:t>
                      </a:r>
                    </a:p>
                  </a:txBody>
                  <a:tcPr marL="51978" marR="51978" marT="51978" marB="51978" anchor="ctr">
                    <a:lnL>
                      <a:noFill/>
                    </a:lnL>
                    <a:lnR>
                      <a:noFill/>
                    </a:lnR>
                    <a:lnT>
                      <a:noFill/>
                    </a:lnT>
                    <a:lnB>
                      <a:noFill/>
                    </a:lnB>
                    <a:solidFill>
                      <a:srgbClr val="FFFFFF"/>
                    </a:solidFill>
                  </a:tcPr>
                </a:tc>
                <a:tc>
                  <a:txBody>
                    <a:bodyPr/>
                    <a:lstStyle/>
                    <a:p>
                      <a:r>
                        <a:rPr lang="en-IN" sz="1400"/>
                        <a:t>Jump if Not Zero (Not Equal).</a:t>
                      </a:r>
                    </a:p>
                  </a:txBody>
                  <a:tcPr marL="51978" marR="51978" marT="51978" marB="51978" anchor="ctr">
                    <a:lnL>
                      <a:noFill/>
                    </a:lnL>
                    <a:lnR>
                      <a:noFill/>
                    </a:lnR>
                    <a:lnT>
                      <a:noFill/>
                    </a:lnT>
                    <a:lnB>
                      <a:noFill/>
                    </a:lnB>
                    <a:solidFill>
                      <a:srgbClr val="FFFFFF"/>
                    </a:solidFill>
                  </a:tcPr>
                </a:tc>
                <a:tc>
                  <a:txBody>
                    <a:bodyPr/>
                    <a:lstStyle/>
                    <a:p>
                      <a:r>
                        <a:rPr lang="en-IN" sz="1400"/>
                        <a:t> ZF = 0</a:t>
                      </a:r>
                    </a:p>
                  </a:txBody>
                  <a:tcPr marL="51978" marR="51978" marT="51978" marB="51978" anchor="ctr">
                    <a:lnL>
                      <a:noFill/>
                    </a:lnL>
                    <a:lnR>
                      <a:noFill/>
                    </a:lnR>
                    <a:lnT>
                      <a:noFill/>
                    </a:lnT>
                    <a:lnB>
                      <a:noFill/>
                    </a:lnB>
                    <a:solidFill>
                      <a:srgbClr val="FFFFFF"/>
                    </a:solidFill>
                  </a:tcPr>
                </a:tc>
                <a:tc>
                  <a:txBody>
                    <a:bodyPr/>
                    <a:lstStyle/>
                    <a:p>
                      <a:r>
                        <a:rPr lang="en-IN" sz="1400"/>
                        <a:t>JZ, JE</a:t>
                      </a:r>
                    </a:p>
                  </a:txBody>
                  <a:tcPr marL="51978" marR="51978" marT="51978" marB="51978" anchor="ctr">
                    <a:lnL>
                      <a:noFill/>
                    </a:lnL>
                    <a:lnR>
                      <a:noFill/>
                    </a:lnR>
                    <a:lnT>
                      <a:noFill/>
                    </a:lnT>
                    <a:lnB>
                      <a:noFill/>
                    </a:lnB>
                    <a:solidFill>
                      <a:srgbClr val="FFFFFF"/>
                    </a:solidFill>
                  </a:tcPr>
                </a:tc>
                <a:extLst>
                  <a:ext uri="{0D108BD9-81ED-4DB2-BD59-A6C34878D82A}">
                    <a16:rowId xmlns:a16="http://schemas.microsoft.com/office/drawing/2014/main" val="1684105076"/>
                  </a:ext>
                </a:extLst>
              </a:tr>
              <a:tr h="531665">
                <a:tc>
                  <a:txBody>
                    <a:bodyPr/>
                    <a:lstStyle/>
                    <a:p>
                      <a:r>
                        <a:rPr lang="en-IN" sz="1400"/>
                        <a:t>JNC , JNB, JAE</a:t>
                      </a:r>
                    </a:p>
                  </a:txBody>
                  <a:tcPr marL="51978" marR="51978" marT="51978" marB="51978" anchor="ctr">
                    <a:lnL>
                      <a:noFill/>
                    </a:lnL>
                    <a:lnR>
                      <a:noFill/>
                    </a:lnR>
                    <a:lnT>
                      <a:noFill/>
                    </a:lnT>
                    <a:lnB>
                      <a:noFill/>
                    </a:lnB>
                    <a:solidFill>
                      <a:srgbClr val="FFFFFF"/>
                    </a:solidFill>
                  </a:tcPr>
                </a:tc>
                <a:tc>
                  <a:txBody>
                    <a:bodyPr/>
                    <a:lstStyle/>
                    <a:p>
                      <a:r>
                        <a:rPr lang="en-IN" sz="1400"/>
                        <a:t>Jump if Not Carry (Not Below, Above Equal).</a:t>
                      </a:r>
                    </a:p>
                  </a:txBody>
                  <a:tcPr marL="51978" marR="51978" marT="51978" marB="51978" anchor="ctr">
                    <a:lnL>
                      <a:noFill/>
                    </a:lnL>
                    <a:lnR>
                      <a:noFill/>
                    </a:lnR>
                    <a:lnT>
                      <a:noFill/>
                    </a:lnT>
                    <a:lnB>
                      <a:noFill/>
                    </a:lnB>
                    <a:solidFill>
                      <a:srgbClr val="FFFFFF"/>
                    </a:solidFill>
                  </a:tcPr>
                </a:tc>
                <a:tc>
                  <a:txBody>
                    <a:bodyPr/>
                    <a:lstStyle/>
                    <a:p>
                      <a:r>
                        <a:rPr lang="en-IN" sz="1400"/>
                        <a:t> CF = 0</a:t>
                      </a:r>
                    </a:p>
                  </a:txBody>
                  <a:tcPr marL="51978" marR="51978" marT="51978" marB="51978" anchor="ctr">
                    <a:lnL>
                      <a:noFill/>
                    </a:lnL>
                    <a:lnR>
                      <a:noFill/>
                    </a:lnR>
                    <a:lnT>
                      <a:noFill/>
                    </a:lnT>
                    <a:lnB>
                      <a:noFill/>
                    </a:lnB>
                    <a:solidFill>
                      <a:srgbClr val="FFFFFF"/>
                    </a:solidFill>
                  </a:tcPr>
                </a:tc>
                <a:tc>
                  <a:txBody>
                    <a:bodyPr/>
                    <a:lstStyle/>
                    <a:p>
                      <a:r>
                        <a:rPr lang="en-IN" sz="1400"/>
                        <a:t>JC, JB, JNAE</a:t>
                      </a:r>
                    </a:p>
                  </a:txBody>
                  <a:tcPr marL="51978" marR="51978" marT="51978" marB="51978" anchor="ctr">
                    <a:lnL>
                      <a:noFill/>
                    </a:lnL>
                    <a:lnR>
                      <a:noFill/>
                    </a:lnR>
                    <a:lnT>
                      <a:noFill/>
                    </a:lnT>
                    <a:lnB>
                      <a:noFill/>
                    </a:lnB>
                    <a:solidFill>
                      <a:srgbClr val="FFFFFF"/>
                    </a:solidFill>
                  </a:tcPr>
                </a:tc>
                <a:extLst>
                  <a:ext uri="{0D108BD9-81ED-4DB2-BD59-A6C34878D82A}">
                    <a16:rowId xmlns:a16="http://schemas.microsoft.com/office/drawing/2014/main" val="4292174626"/>
                  </a:ext>
                </a:extLst>
              </a:tr>
              <a:tr h="317811">
                <a:tc>
                  <a:txBody>
                    <a:bodyPr/>
                    <a:lstStyle/>
                    <a:p>
                      <a:r>
                        <a:rPr lang="en-IN" sz="1400"/>
                        <a:t>JNS</a:t>
                      </a:r>
                    </a:p>
                  </a:txBody>
                  <a:tcPr marL="51978" marR="51978" marT="51978" marB="51978" anchor="ctr">
                    <a:lnL>
                      <a:noFill/>
                    </a:lnL>
                    <a:lnR>
                      <a:noFill/>
                    </a:lnR>
                    <a:lnT>
                      <a:noFill/>
                    </a:lnT>
                    <a:lnB>
                      <a:noFill/>
                    </a:lnB>
                    <a:solidFill>
                      <a:srgbClr val="FFFFFF"/>
                    </a:solidFill>
                  </a:tcPr>
                </a:tc>
                <a:tc>
                  <a:txBody>
                    <a:bodyPr/>
                    <a:lstStyle/>
                    <a:p>
                      <a:r>
                        <a:rPr lang="en-IN" sz="1400"/>
                        <a:t>Jump if Not Sign.</a:t>
                      </a:r>
                    </a:p>
                  </a:txBody>
                  <a:tcPr marL="51978" marR="51978" marT="51978" marB="51978" anchor="ctr">
                    <a:lnL>
                      <a:noFill/>
                    </a:lnL>
                    <a:lnR>
                      <a:noFill/>
                    </a:lnR>
                    <a:lnT>
                      <a:noFill/>
                    </a:lnT>
                    <a:lnB>
                      <a:noFill/>
                    </a:lnB>
                    <a:solidFill>
                      <a:srgbClr val="FFFFFF"/>
                    </a:solidFill>
                  </a:tcPr>
                </a:tc>
                <a:tc>
                  <a:txBody>
                    <a:bodyPr/>
                    <a:lstStyle/>
                    <a:p>
                      <a:r>
                        <a:rPr lang="en-IN" sz="1400"/>
                        <a:t> SF = 0</a:t>
                      </a:r>
                    </a:p>
                  </a:txBody>
                  <a:tcPr marL="51978" marR="51978" marT="51978" marB="51978" anchor="ctr">
                    <a:lnL>
                      <a:noFill/>
                    </a:lnL>
                    <a:lnR>
                      <a:noFill/>
                    </a:lnR>
                    <a:lnT>
                      <a:noFill/>
                    </a:lnT>
                    <a:lnB>
                      <a:noFill/>
                    </a:lnB>
                    <a:solidFill>
                      <a:srgbClr val="FFFFFF"/>
                    </a:solidFill>
                  </a:tcPr>
                </a:tc>
                <a:tc>
                  <a:txBody>
                    <a:bodyPr/>
                    <a:lstStyle/>
                    <a:p>
                      <a:r>
                        <a:rPr lang="en-IN" sz="1400"/>
                        <a:t>JS</a:t>
                      </a:r>
                    </a:p>
                  </a:txBody>
                  <a:tcPr marL="51978" marR="51978" marT="51978" marB="51978" anchor="ctr">
                    <a:lnL>
                      <a:noFill/>
                    </a:lnL>
                    <a:lnR>
                      <a:noFill/>
                    </a:lnR>
                    <a:lnT>
                      <a:noFill/>
                    </a:lnT>
                    <a:lnB>
                      <a:noFill/>
                    </a:lnB>
                    <a:solidFill>
                      <a:srgbClr val="FFFFFF"/>
                    </a:solidFill>
                  </a:tcPr>
                </a:tc>
                <a:extLst>
                  <a:ext uri="{0D108BD9-81ED-4DB2-BD59-A6C34878D82A}">
                    <a16:rowId xmlns:a16="http://schemas.microsoft.com/office/drawing/2014/main" val="3559770377"/>
                  </a:ext>
                </a:extLst>
              </a:tr>
              <a:tr h="317811">
                <a:tc>
                  <a:txBody>
                    <a:bodyPr/>
                    <a:lstStyle/>
                    <a:p>
                      <a:r>
                        <a:rPr lang="en-IN" sz="1400"/>
                        <a:t>JNO</a:t>
                      </a:r>
                    </a:p>
                  </a:txBody>
                  <a:tcPr marL="51978" marR="51978" marT="51978" marB="51978" anchor="ctr">
                    <a:lnL>
                      <a:noFill/>
                    </a:lnL>
                    <a:lnR>
                      <a:noFill/>
                    </a:lnR>
                    <a:lnT>
                      <a:noFill/>
                    </a:lnT>
                    <a:lnB>
                      <a:noFill/>
                    </a:lnB>
                    <a:solidFill>
                      <a:srgbClr val="FFFFFF"/>
                    </a:solidFill>
                  </a:tcPr>
                </a:tc>
                <a:tc>
                  <a:txBody>
                    <a:bodyPr/>
                    <a:lstStyle/>
                    <a:p>
                      <a:r>
                        <a:rPr lang="en-IN" sz="1400"/>
                        <a:t>Jump if Not Overflow.</a:t>
                      </a:r>
                    </a:p>
                  </a:txBody>
                  <a:tcPr marL="51978" marR="51978" marT="51978" marB="51978" anchor="ctr">
                    <a:lnL>
                      <a:noFill/>
                    </a:lnL>
                    <a:lnR>
                      <a:noFill/>
                    </a:lnR>
                    <a:lnT>
                      <a:noFill/>
                    </a:lnT>
                    <a:lnB>
                      <a:noFill/>
                    </a:lnB>
                    <a:solidFill>
                      <a:srgbClr val="FFFFFF"/>
                    </a:solidFill>
                  </a:tcPr>
                </a:tc>
                <a:tc>
                  <a:txBody>
                    <a:bodyPr/>
                    <a:lstStyle/>
                    <a:p>
                      <a:r>
                        <a:rPr lang="en-IN" sz="1400"/>
                        <a:t> OF = 0</a:t>
                      </a:r>
                    </a:p>
                  </a:txBody>
                  <a:tcPr marL="51978" marR="51978" marT="51978" marB="51978" anchor="ctr">
                    <a:lnL>
                      <a:noFill/>
                    </a:lnL>
                    <a:lnR>
                      <a:noFill/>
                    </a:lnR>
                    <a:lnT>
                      <a:noFill/>
                    </a:lnT>
                    <a:lnB>
                      <a:noFill/>
                    </a:lnB>
                    <a:solidFill>
                      <a:srgbClr val="FFFFFF"/>
                    </a:solidFill>
                  </a:tcPr>
                </a:tc>
                <a:tc>
                  <a:txBody>
                    <a:bodyPr/>
                    <a:lstStyle/>
                    <a:p>
                      <a:r>
                        <a:rPr lang="en-IN" sz="1400"/>
                        <a:t>JO</a:t>
                      </a:r>
                    </a:p>
                  </a:txBody>
                  <a:tcPr marL="51978" marR="51978" marT="51978" marB="51978" anchor="ctr">
                    <a:lnL>
                      <a:noFill/>
                    </a:lnL>
                    <a:lnR>
                      <a:noFill/>
                    </a:lnR>
                    <a:lnT>
                      <a:noFill/>
                    </a:lnT>
                    <a:lnB>
                      <a:noFill/>
                    </a:lnB>
                    <a:solidFill>
                      <a:srgbClr val="FFFFFF"/>
                    </a:solidFill>
                  </a:tcPr>
                </a:tc>
                <a:extLst>
                  <a:ext uri="{0D108BD9-81ED-4DB2-BD59-A6C34878D82A}">
                    <a16:rowId xmlns:a16="http://schemas.microsoft.com/office/drawing/2014/main" val="1110314457"/>
                  </a:ext>
                </a:extLst>
              </a:tr>
              <a:tr h="531665">
                <a:tc>
                  <a:txBody>
                    <a:bodyPr/>
                    <a:lstStyle/>
                    <a:p>
                      <a:r>
                        <a:rPr lang="en-IN" sz="1400"/>
                        <a:t>JPO, JNP</a:t>
                      </a:r>
                    </a:p>
                  </a:txBody>
                  <a:tcPr marL="51978" marR="51978" marT="51978" marB="51978" anchor="ctr">
                    <a:lnL>
                      <a:noFill/>
                    </a:lnL>
                    <a:lnR>
                      <a:noFill/>
                    </a:lnR>
                    <a:lnT>
                      <a:noFill/>
                    </a:lnT>
                    <a:lnB>
                      <a:noFill/>
                    </a:lnB>
                    <a:solidFill>
                      <a:srgbClr val="FFFFFF"/>
                    </a:solidFill>
                  </a:tcPr>
                </a:tc>
                <a:tc>
                  <a:txBody>
                    <a:bodyPr/>
                    <a:lstStyle/>
                    <a:p>
                      <a:r>
                        <a:rPr lang="en-IN" sz="1400"/>
                        <a:t>Jump if Parity Odd (No Parity).</a:t>
                      </a:r>
                    </a:p>
                  </a:txBody>
                  <a:tcPr marL="51978" marR="51978" marT="51978" marB="51978" anchor="ctr">
                    <a:lnL>
                      <a:noFill/>
                    </a:lnL>
                    <a:lnR>
                      <a:noFill/>
                    </a:lnR>
                    <a:lnT>
                      <a:noFill/>
                    </a:lnT>
                    <a:lnB>
                      <a:noFill/>
                    </a:lnB>
                    <a:solidFill>
                      <a:srgbClr val="FFFFFF"/>
                    </a:solidFill>
                  </a:tcPr>
                </a:tc>
                <a:tc>
                  <a:txBody>
                    <a:bodyPr/>
                    <a:lstStyle/>
                    <a:p>
                      <a:r>
                        <a:rPr lang="en-IN" sz="1400"/>
                        <a:t> PF = 0</a:t>
                      </a:r>
                    </a:p>
                  </a:txBody>
                  <a:tcPr marL="51978" marR="51978" marT="51978" marB="51978" anchor="ctr">
                    <a:lnL>
                      <a:noFill/>
                    </a:lnL>
                    <a:lnR>
                      <a:noFill/>
                    </a:lnR>
                    <a:lnT>
                      <a:noFill/>
                    </a:lnT>
                    <a:lnB>
                      <a:noFill/>
                    </a:lnB>
                    <a:solidFill>
                      <a:srgbClr val="FFFFFF"/>
                    </a:solidFill>
                  </a:tcPr>
                </a:tc>
                <a:tc>
                  <a:txBody>
                    <a:bodyPr/>
                    <a:lstStyle/>
                    <a:p>
                      <a:r>
                        <a:rPr lang="en-IN" sz="1400" dirty="0"/>
                        <a:t>JPE, JP</a:t>
                      </a:r>
                    </a:p>
                  </a:txBody>
                  <a:tcPr marL="51978" marR="51978" marT="51978" marB="51978" anchor="ctr">
                    <a:lnL>
                      <a:noFill/>
                    </a:lnL>
                    <a:lnR>
                      <a:noFill/>
                    </a:lnR>
                    <a:lnT>
                      <a:noFill/>
                    </a:lnT>
                    <a:lnB>
                      <a:noFill/>
                    </a:lnB>
                    <a:solidFill>
                      <a:srgbClr val="FFFFFF"/>
                    </a:solidFill>
                  </a:tcPr>
                </a:tc>
                <a:extLst>
                  <a:ext uri="{0D108BD9-81ED-4DB2-BD59-A6C34878D82A}">
                    <a16:rowId xmlns:a16="http://schemas.microsoft.com/office/drawing/2014/main" val="3565538333"/>
                  </a:ext>
                </a:extLst>
              </a:tr>
            </a:tbl>
          </a:graphicData>
        </a:graphic>
      </p:graphicFrame>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36897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procedure</a:t>
            </a:r>
            <a:endParaRPr lang="en-IN" dirty="0"/>
          </a:p>
        </p:txBody>
      </p:sp>
      <p:sp>
        <p:nvSpPr>
          <p:cNvPr id="3" name="Content Placeholder 2"/>
          <p:cNvSpPr>
            <a:spLocks noGrp="1"/>
          </p:cNvSpPr>
          <p:nvPr>
            <p:ph idx="1"/>
          </p:nvPr>
        </p:nvSpPr>
        <p:spPr/>
        <p:txBody>
          <a:bodyPr/>
          <a:lstStyle/>
          <a:p>
            <a:r>
              <a:rPr lang="en-IN" dirty="0"/>
              <a:t>Procedures are also like macro, but they are used for large set of instruction when macro is useful for small set of instructions. It contains a set of </a:t>
            </a:r>
            <a:r>
              <a:rPr lang="en-IN" dirty="0" smtClean="0"/>
              <a:t>instructions </a:t>
            </a:r>
            <a:r>
              <a:rPr lang="en-IN" dirty="0"/>
              <a:t>which performs a specific task</a:t>
            </a:r>
            <a:r>
              <a:rPr lang="en-IN" dirty="0" smtClean="0"/>
              <a:t>.</a:t>
            </a:r>
          </a:p>
          <a:p>
            <a:r>
              <a:rPr lang="en-IN" dirty="0"/>
              <a:t>It contains three main parts </a:t>
            </a:r>
            <a:r>
              <a:rPr lang="en-IN" dirty="0" err="1"/>
              <a:t>i.e</a:t>
            </a:r>
            <a:r>
              <a:rPr lang="en-IN" dirty="0"/>
              <a:t> Procedure name to identify the procedure, procedure body which contains set of instructions, and RET statement which denotes return statement. </a:t>
            </a:r>
            <a:endParaRPr lang="en-IN" dirty="0" smtClean="0"/>
          </a:p>
          <a:p>
            <a:r>
              <a:rPr lang="en-IN" dirty="0" smtClean="0"/>
              <a:t>Unlike </a:t>
            </a:r>
            <a:r>
              <a:rPr lang="en-IN" dirty="0"/>
              <a:t>macros, procedures follow call-return method thereby achieving true modularity.</a:t>
            </a:r>
          </a:p>
        </p:txBody>
      </p:sp>
    </p:spTree>
    <p:extLst>
      <p:ext uri="{BB962C8B-B14F-4D97-AF65-F5344CB8AC3E}">
        <p14:creationId xmlns:p14="http://schemas.microsoft.com/office/powerpoint/2010/main" val="41895640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13217613"/>
              </p:ext>
            </p:extLst>
          </p:nvPr>
        </p:nvGraphicFramePr>
        <p:xfrm>
          <a:off x="838200" y="614150"/>
          <a:ext cx="10707805" cy="5991368"/>
        </p:xfrm>
        <a:graphic>
          <a:graphicData uri="http://schemas.openxmlformats.org/drawingml/2006/table">
            <a:tbl>
              <a:tblPr/>
              <a:tblGrid>
                <a:gridCol w="1272202">
                  <a:extLst>
                    <a:ext uri="{9D8B030D-6E8A-4147-A177-3AD203B41FA5}">
                      <a16:colId xmlns:a16="http://schemas.microsoft.com/office/drawing/2014/main" val="2306544479"/>
                    </a:ext>
                  </a:extLst>
                </a:gridCol>
                <a:gridCol w="4538281">
                  <a:extLst>
                    <a:ext uri="{9D8B030D-6E8A-4147-A177-3AD203B41FA5}">
                      <a16:colId xmlns:a16="http://schemas.microsoft.com/office/drawing/2014/main" val="1011605151"/>
                    </a:ext>
                  </a:extLst>
                </a:gridCol>
                <a:gridCol w="4897322">
                  <a:extLst>
                    <a:ext uri="{9D8B030D-6E8A-4147-A177-3AD203B41FA5}">
                      <a16:colId xmlns:a16="http://schemas.microsoft.com/office/drawing/2014/main" val="261592213"/>
                    </a:ext>
                  </a:extLst>
                </a:gridCol>
              </a:tblGrid>
              <a:tr h="299083">
                <a:tc>
                  <a:txBody>
                    <a:bodyPr/>
                    <a:lstStyle/>
                    <a:p>
                      <a:pPr algn="ctr" fontAlgn="base"/>
                      <a:r>
                        <a:rPr lang="en-IN" sz="1000" b="1">
                          <a:effectLst/>
                        </a:rPr>
                        <a:t>S.No.</a:t>
                      </a:r>
                    </a:p>
                  </a:txBody>
                  <a:tcPr marL="20477" marR="20477"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a:effectLst/>
                        </a:rPr>
                        <a:t>MACRO</a:t>
                      </a:r>
                    </a:p>
                  </a:txBody>
                  <a:tcPr marL="33275" marR="33275"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a:effectLst/>
                        </a:rPr>
                        <a:t>PROCEDURE</a:t>
                      </a:r>
                    </a:p>
                  </a:txBody>
                  <a:tcPr marL="33275" marR="33275"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316672769"/>
                  </a:ext>
                </a:extLst>
              </a:tr>
              <a:tr h="695084">
                <a:tc>
                  <a:txBody>
                    <a:bodyPr/>
                    <a:lstStyle/>
                    <a:p>
                      <a:pPr algn="ctr" fontAlgn="base"/>
                      <a:r>
                        <a:rPr lang="en-IN" sz="1000" b="1">
                          <a:effectLst/>
                        </a:rPr>
                        <a:t>01.</a:t>
                      </a:r>
                    </a:p>
                  </a:txBody>
                  <a:tcPr marL="20477" marR="20477"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dirty="0">
                          <a:effectLst/>
                        </a:rPr>
                        <a:t>Macro definition contains a set of instruction to support modular programming.</a:t>
                      </a:r>
                    </a:p>
                  </a:txBody>
                  <a:tcPr marL="33275" marR="33275"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a:effectLst/>
                        </a:rPr>
                        <a:t>Procedure contains a set of instructions which can be called repetitively which can perform a specific task.</a:t>
                      </a:r>
                    </a:p>
                  </a:txBody>
                  <a:tcPr marL="33275" marR="33275"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296375224"/>
                  </a:ext>
                </a:extLst>
              </a:tr>
              <a:tr h="507260">
                <a:tc>
                  <a:txBody>
                    <a:bodyPr/>
                    <a:lstStyle/>
                    <a:p>
                      <a:pPr algn="ctr" fontAlgn="base"/>
                      <a:r>
                        <a:rPr lang="en-IN" sz="1000" b="1">
                          <a:effectLst/>
                        </a:rPr>
                        <a:t>02.</a:t>
                      </a:r>
                    </a:p>
                  </a:txBody>
                  <a:tcPr marL="20477" marR="20477"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a:effectLst/>
                        </a:rPr>
                        <a:t>It is used for small set of instructions mostly less than ten instructions.</a:t>
                      </a:r>
                    </a:p>
                  </a:txBody>
                  <a:tcPr marL="33275" marR="33275"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a:effectLst/>
                        </a:rPr>
                        <a:t>It is used for large set of instructions mostly more than ten instructions.</a:t>
                      </a:r>
                    </a:p>
                  </a:txBody>
                  <a:tcPr marL="33275" marR="33275"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53746326"/>
                  </a:ext>
                </a:extLst>
              </a:tr>
              <a:tr h="493692">
                <a:tc>
                  <a:txBody>
                    <a:bodyPr/>
                    <a:lstStyle/>
                    <a:p>
                      <a:pPr algn="ctr" fontAlgn="base"/>
                      <a:r>
                        <a:rPr lang="en-IN" sz="1000" b="1">
                          <a:effectLst/>
                        </a:rPr>
                        <a:t>03.</a:t>
                      </a:r>
                    </a:p>
                  </a:txBody>
                  <a:tcPr marL="20477" marR="20477"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a:effectLst/>
                        </a:rPr>
                        <a:t>In case of macro memory requirement is high.</a:t>
                      </a:r>
                    </a:p>
                  </a:txBody>
                  <a:tcPr marL="33275" marR="33275"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a:effectLst/>
                        </a:rPr>
                        <a:t>In case of procedure memory requirement is less.</a:t>
                      </a:r>
                    </a:p>
                  </a:txBody>
                  <a:tcPr marL="33275" marR="33275"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666753948"/>
                  </a:ext>
                </a:extLst>
              </a:tr>
              <a:tr h="507260">
                <a:tc>
                  <a:txBody>
                    <a:bodyPr/>
                    <a:lstStyle/>
                    <a:p>
                      <a:pPr algn="ctr" fontAlgn="base"/>
                      <a:r>
                        <a:rPr lang="en-IN" sz="1000" b="1">
                          <a:effectLst/>
                        </a:rPr>
                        <a:t>04.</a:t>
                      </a:r>
                    </a:p>
                  </a:txBody>
                  <a:tcPr marL="20477" marR="20477"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a:effectLst/>
                        </a:rPr>
                        <a:t>CALL and RET instruction/statements are not required in macro.</a:t>
                      </a:r>
                    </a:p>
                  </a:txBody>
                  <a:tcPr marL="33275" marR="33275"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a:effectLst/>
                        </a:rPr>
                        <a:t>CALL and RET instruction/statements are required in procedure.</a:t>
                      </a:r>
                    </a:p>
                  </a:txBody>
                  <a:tcPr marL="33275" marR="33275"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677426748"/>
                  </a:ext>
                </a:extLst>
              </a:tr>
              <a:tr h="896477">
                <a:tc>
                  <a:txBody>
                    <a:bodyPr/>
                    <a:lstStyle/>
                    <a:p>
                      <a:pPr algn="ctr" fontAlgn="base"/>
                      <a:r>
                        <a:rPr lang="en-IN" sz="1000" b="1">
                          <a:effectLst/>
                        </a:rPr>
                        <a:t>05.</a:t>
                      </a:r>
                    </a:p>
                  </a:txBody>
                  <a:tcPr marL="20477" marR="20477"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a:effectLst/>
                        </a:rPr>
                        <a:t>Assembler directive MACRO is used to define macro and assembler directive ENDM is used to indicate the body is over.</a:t>
                      </a:r>
                    </a:p>
                  </a:txBody>
                  <a:tcPr marL="33275" marR="33275"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a:effectLst/>
                        </a:rPr>
                        <a:t>Assembler directive PROC is used to define procedure and assembler directive ENDP is used to indicate the body is over.</a:t>
                      </a:r>
                    </a:p>
                  </a:txBody>
                  <a:tcPr marL="33275" marR="33275"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502699171"/>
                  </a:ext>
                </a:extLst>
              </a:tr>
              <a:tr h="507260">
                <a:tc>
                  <a:txBody>
                    <a:bodyPr/>
                    <a:lstStyle/>
                    <a:p>
                      <a:pPr algn="ctr" fontAlgn="base"/>
                      <a:r>
                        <a:rPr lang="en-IN" sz="1000" b="1">
                          <a:effectLst/>
                        </a:rPr>
                        <a:t>06.</a:t>
                      </a:r>
                    </a:p>
                  </a:txBody>
                  <a:tcPr marL="20477" marR="20477"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a:effectLst/>
                        </a:rPr>
                        <a:t>Execution time of macro is less as it executes faster than procedure.</a:t>
                      </a:r>
                    </a:p>
                  </a:txBody>
                  <a:tcPr marL="33275" marR="33275"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a:effectLst/>
                        </a:rPr>
                        <a:t>Execution time of procedures is high as it executes slower than macro.</a:t>
                      </a:r>
                    </a:p>
                  </a:txBody>
                  <a:tcPr marL="33275" marR="33275"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590124922"/>
                  </a:ext>
                </a:extLst>
              </a:tr>
              <a:tr h="695084">
                <a:tc>
                  <a:txBody>
                    <a:bodyPr/>
                    <a:lstStyle/>
                    <a:p>
                      <a:pPr algn="ctr" fontAlgn="base"/>
                      <a:r>
                        <a:rPr lang="en-IN" sz="1000" b="1">
                          <a:effectLst/>
                        </a:rPr>
                        <a:t>07.</a:t>
                      </a:r>
                    </a:p>
                  </a:txBody>
                  <a:tcPr marL="20477" marR="20477"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a:effectLst/>
                        </a:rPr>
                        <a:t>Here machine code is created multiple times as each time machine code is generated when macro is called.</a:t>
                      </a:r>
                    </a:p>
                  </a:txBody>
                  <a:tcPr marL="33275" marR="33275"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a:effectLst/>
                        </a:rPr>
                        <a:t>Here machine code is created only once, it is generated only once when the procedure is defined.</a:t>
                      </a:r>
                    </a:p>
                  </a:txBody>
                  <a:tcPr marL="33275" marR="33275"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698462299"/>
                  </a:ext>
                </a:extLst>
              </a:tr>
              <a:tr h="695084">
                <a:tc>
                  <a:txBody>
                    <a:bodyPr/>
                    <a:lstStyle/>
                    <a:p>
                      <a:pPr algn="ctr" fontAlgn="base"/>
                      <a:r>
                        <a:rPr lang="en-IN" sz="1000" b="1">
                          <a:effectLst/>
                        </a:rPr>
                        <a:t>08.</a:t>
                      </a:r>
                    </a:p>
                  </a:txBody>
                  <a:tcPr marL="20477" marR="20477"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a:effectLst/>
                        </a:rPr>
                        <a:t>In a macro parameter is passed as part of statement that calls macro.</a:t>
                      </a:r>
                    </a:p>
                  </a:txBody>
                  <a:tcPr marL="33275" marR="33275"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a:effectLst/>
                        </a:rPr>
                        <a:t>In a procedure parameters are passed in registers and memory locations of stack.</a:t>
                      </a:r>
                    </a:p>
                  </a:txBody>
                  <a:tcPr marL="33275" marR="33275"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982287133"/>
                  </a:ext>
                </a:extLst>
              </a:tr>
              <a:tr h="695084">
                <a:tc>
                  <a:txBody>
                    <a:bodyPr/>
                    <a:lstStyle/>
                    <a:p>
                      <a:pPr algn="ctr" fontAlgn="base"/>
                      <a:r>
                        <a:rPr lang="en-IN" sz="1000" b="1">
                          <a:effectLst/>
                        </a:rPr>
                        <a:t>09.</a:t>
                      </a:r>
                    </a:p>
                  </a:txBody>
                  <a:tcPr marL="20477" marR="20477"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a:effectLst/>
                        </a:rPr>
                        <a:t>Overhead time does not take place as there is no calling and returning.</a:t>
                      </a:r>
                    </a:p>
                  </a:txBody>
                  <a:tcPr marL="33275" marR="33275"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dirty="0">
                          <a:effectLst/>
                        </a:rPr>
                        <a:t>Overhead time takes place during calling procedure and returning control to calling program.</a:t>
                      </a:r>
                    </a:p>
                  </a:txBody>
                  <a:tcPr marL="33275" marR="33275"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087777898"/>
                  </a:ext>
                </a:extLst>
              </a:tr>
            </a:tbl>
          </a:graphicData>
        </a:graphic>
      </p:graphicFrame>
    </p:spTree>
    <p:extLst>
      <p:ext uri="{BB962C8B-B14F-4D97-AF65-F5344CB8AC3E}">
        <p14:creationId xmlns:p14="http://schemas.microsoft.com/office/powerpoint/2010/main" val="825069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100866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a:solidFill>
                  <a:srgbClr val="000000"/>
                </a:solidFill>
                <a:latin typeface="Times New Roman" panose="02020603050405020304" pitchFamily="18" charset="0"/>
                <a:cs typeface="Times New Roman" panose="02020603050405020304" pitchFamily="18" charset="0"/>
              </a:rPr>
              <a:t>Jump instructions for signed numbers</a:t>
            </a:r>
            <a:r>
              <a:rPr lang="en-US" altLang="en-US" dirty="0"/>
              <a:t/>
            </a:r>
            <a:br>
              <a:rPr lang="en-US" altLang="en-US" dirty="0"/>
            </a:br>
            <a:r>
              <a:rPr lang="en-US" altLang="en-US" dirty="0">
                <a:latin typeface="Arial" panose="020B0604020202020204" pitchFamily="34" charset="0"/>
              </a:rPr>
              <a:t/>
            </a:r>
            <a:br>
              <a:rPr lang="en-US" altLang="en-US" dirty="0">
                <a:latin typeface="Arial" panose="020B0604020202020204" pitchFamily="34" charset="0"/>
              </a:rPr>
            </a:br>
            <a:endParaRPr lang="en-IN" dirty="0"/>
          </a:p>
        </p:txBody>
      </p:sp>
      <p:graphicFrame>
        <p:nvGraphicFramePr>
          <p:cNvPr id="4" name="Content Placeholder 3"/>
          <p:cNvGraphicFramePr>
            <a:graphicFrameLocks noGrp="1"/>
          </p:cNvGraphicFramePr>
          <p:nvPr>
            <p:ph idx="1"/>
          </p:nvPr>
        </p:nvGraphicFramePr>
        <p:xfrm>
          <a:off x="838200" y="3797459"/>
          <a:ext cx="10515600" cy="407670"/>
        </p:xfrm>
        <a:graphic>
          <a:graphicData uri="http://schemas.openxmlformats.org/drawingml/2006/table">
            <a:tbl>
              <a:tblPr/>
              <a:tblGrid>
                <a:gridCol w="10515600">
                  <a:extLst>
                    <a:ext uri="{9D8B030D-6E8A-4147-A177-3AD203B41FA5}">
                      <a16:colId xmlns:a16="http://schemas.microsoft.com/office/drawing/2014/main" val="434920300"/>
                    </a:ext>
                  </a:extLst>
                </a:gridCol>
              </a:tblGrid>
              <a:tr h="0">
                <a:tc>
                  <a:txBody>
                    <a:bodyPr/>
                    <a:lstStyle/>
                    <a:p>
                      <a:endParaRPr lang="en-IN"/>
                    </a:p>
                  </a:txBody>
                  <a:tcPr marL="66675" marR="66675" marT="66675" marB="66675" anchor="ctr">
                    <a:lnL>
                      <a:noFill/>
                    </a:lnL>
                    <a:lnR>
                      <a:noFill/>
                    </a:lnR>
                    <a:lnT>
                      <a:noFill/>
                    </a:lnT>
                    <a:lnB>
                      <a:noFill/>
                    </a:lnB>
                  </a:tcPr>
                </a:tc>
                <a:extLst>
                  <a:ext uri="{0D108BD9-81ED-4DB2-BD59-A6C34878D82A}">
                    <a16:rowId xmlns:a16="http://schemas.microsoft.com/office/drawing/2014/main" val="1012182453"/>
                  </a:ext>
                </a:extLst>
              </a:tr>
            </a:tbl>
          </a:graphicData>
        </a:graphic>
      </p:graphicFrame>
      <p:graphicFrame>
        <p:nvGraphicFramePr>
          <p:cNvPr id="5" name="Table 4"/>
          <p:cNvGraphicFramePr>
            <a:graphicFrameLocks noGrp="1"/>
          </p:cNvGraphicFramePr>
          <p:nvPr/>
        </p:nvGraphicFramePr>
        <p:xfrm>
          <a:off x="2008290" y="1824875"/>
          <a:ext cx="8175420" cy="4352838"/>
        </p:xfrm>
        <a:graphic>
          <a:graphicData uri="http://schemas.openxmlformats.org/drawingml/2006/table">
            <a:tbl>
              <a:tblPr/>
              <a:tblGrid>
                <a:gridCol w="2043855">
                  <a:extLst>
                    <a:ext uri="{9D8B030D-6E8A-4147-A177-3AD203B41FA5}">
                      <a16:colId xmlns:a16="http://schemas.microsoft.com/office/drawing/2014/main" val="2605795201"/>
                    </a:ext>
                  </a:extLst>
                </a:gridCol>
                <a:gridCol w="2043855">
                  <a:extLst>
                    <a:ext uri="{9D8B030D-6E8A-4147-A177-3AD203B41FA5}">
                      <a16:colId xmlns:a16="http://schemas.microsoft.com/office/drawing/2014/main" val="3151969034"/>
                    </a:ext>
                  </a:extLst>
                </a:gridCol>
                <a:gridCol w="2043855">
                  <a:extLst>
                    <a:ext uri="{9D8B030D-6E8A-4147-A177-3AD203B41FA5}">
                      <a16:colId xmlns:a16="http://schemas.microsoft.com/office/drawing/2014/main" val="4287653006"/>
                    </a:ext>
                  </a:extLst>
                </a:gridCol>
                <a:gridCol w="2043855">
                  <a:extLst>
                    <a:ext uri="{9D8B030D-6E8A-4147-A177-3AD203B41FA5}">
                      <a16:colId xmlns:a16="http://schemas.microsoft.com/office/drawing/2014/main" val="3228792537"/>
                    </a:ext>
                  </a:extLst>
                </a:gridCol>
              </a:tblGrid>
              <a:tr h="316946">
                <a:tc>
                  <a:txBody>
                    <a:bodyPr/>
                    <a:lstStyle/>
                    <a:p>
                      <a:r>
                        <a:rPr lang="en-IN" sz="1400"/>
                        <a:t>Instruction</a:t>
                      </a:r>
                    </a:p>
                  </a:txBody>
                  <a:tcPr marL="51837" marR="51837" marT="51837" marB="51837" anchor="ctr">
                    <a:lnL>
                      <a:noFill/>
                    </a:lnL>
                    <a:lnR>
                      <a:noFill/>
                    </a:lnR>
                    <a:lnT>
                      <a:noFill/>
                    </a:lnT>
                    <a:lnB>
                      <a:noFill/>
                    </a:lnB>
                    <a:solidFill>
                      <a:srgbClr val="FFFF00"/>
                    </a:solidFill>
                  </a:tcPr>
                </a:tc>
                <a:tc>
                  <a:txBody>
                    <a:bodyPr/>
                    <a:lstStyle/>
                    <a:p>
                      <a:r>
                        <a:rPr lang="en-IN" sz="1400"/>
                        <a:t>Description</a:t>
                      </a:r>
                    </a:p>
                  </a:txBody>
                  <a:tcPr marL="51837" marR="51837" marT="51837" marB="51837" anchor="ctr">
                    <a:lnL>
                      <a:noFill/>
                    </a:lnL>
                    <a:lnR>
                      <a:noFill/>
                    </a:lnR>
                    <a:lnT>
                      <a:noFill/>
                    </a:lnT>
                    <a:lnB>
                      <a:noFill/>
                    </a:lnB>
                    <a:solidFill>
                      <a:srgbClr val="FFFF00"/>
                    </a:solidFill>
                  </a:tcPr>
                </a:tc>
                <a:tc>
                  <a:txBody>
                    <a:bodyPr/>
                    <a:lstStyle/>
                    <a:p>
                      <a:r>
                        <a:rPr lang="en-IN" sz="1400"/>
                        <a:t>Condition</a:t>
                      </a:r>
                    </a:p>
                  </a:txBody>
                  <a:tcPr marL="51837" marR="51837" marT="51837" marB="51837" anchor="ctr">
                    <a:lnL>
                      <a:noFill/>
                    </a:lnL>
                    <a:lnR>
                      <a:noFill/>
                    </a:lnR>
                    <a:lnT>
                      <a:noFill/>
                    </a:lnT>
                    <a:lnB>
                      <a:noFill/>
                    </a:lnB>
                    <a:solidFill>
                      <a:srgbClr val="FFFF00"/>
                    </a:solidFill>
                  </a:tcPr>
                </a:tc>
                <a:tc>
                  <a:txBody>
                    <a:bodyPr/>
                    <a:lstStyle/>
                    <a:p>
                      <a:r>
                        <a:rPr lang="en-IN" sz="1400"/>
                        <a:t>Opposite Instruction</a:t>
                      </a:r>
                    </a:p>
                  </a:txBody>
                  <a:tcPr marL="51837" marR="51837" marT="51837" marB="51837" anchor="ctr">
                    <a:lnL>
                      <a:noFill/>
                    </a:lnL>
                    <a:lnR>
                      <a:noFill/>
                    </a:lnR>
                    <a:lnT>
                      <a:noFill/>
                    </a:lnT>
                    <a:lnB>
                      <a:noFill/>
                    </a:lnB>
                    <a:solidFill>
                      <a:srgbClr val="FFFF00"/>
                    </a:solidFill>
                  </a:tcPr>
                </a:tc>
                <a:extLst>
                  <a:ext uri="{0D108BD9-81ED-4DB2-BD59-A6C34878D82A}">
                    <a16:rowId xmlns:a16="http://schemas.microsoft.com/office/drawing/2014/main" val="2627445741"/>
                  </a:ext>
                </a:extLst>
              </a:tr>
              <a:tr h="530217">
                <a:tc>
                  <a:txBody>
                    <a:bodyPr/>
                    <a:lstStyle/>
                    <a:p>
                      <a:r>
                        <a:rPr lang="en-IN" sz="1400"/>
                        <a:t>JE , JZ</a:t>
                      </a:r>
                    </a:p>
                  </a:txBody>
                  <a:tcPr marL="51837" marR="51837" marT="51837" marB="51837" anchor="ctr">
                    <a:lnL>
                      <a:noFill/>
                    </a:lnL>
                    <a:lnR>
                      <a:noFill/>
                    </a:lnR>
                    <a:lnT>
                      <a:noFill/>
                    </a:lnT>
                    <a:lnB>
                      <a:noFill/>
                    </a:lnB>
                  </a:tcPr>
                </a:tc>
                <a:tc>
                  <a:txBody>
                    <a:bodyPr/>
                    <a:lstStyle/>
                    <a:p>
                      <a:r>
                        <a:rPr lang="en-IN" sz="1400"/>
                        <a:t>Jump if Equal (=).</a:t>
                      </a:r>
                      <a:br>
                        <a:rPr lang="en-IN" sz="1400"/>
                      </a:br>
                      <a:r>
                        <a:rPr lang="en-IN" sz="1400"/>
                        <a:t>Jump if Zero.</a:t>
                      </a:r>
                    </a:p>
                  </a:txBody>
                  <a:tcPr marL="51837" marR="51837" marT="51837" marB="51837" anchor="ctr">
                    <a:lnL>
                      <a:noFill/>
                    </a:lnL>
                    <a:lnR>
                      <a:noFill/>
                    </a:lnR>
                    <a:lnT>
                      <a:noFill/>
                    </a:lnT>
                    <a:lnB>
                      <a:noFill/>
                    </a:lnB>
                  </a:tcPr>
                </a:tc>
                <a:tc>
                  <a:txBody>
                    <a:bodyPr/>
                    <a:lstStyle/>
                    <a:p>
                      <a:pPr algn="ctr"/>
                      <a:r>
                        <a:rPr lang="en-IN" sz="1400"/>
                        <a:t>ZF = 1</a:t>
                      </a:r>
                    </a:p>
                  </a:txBody>
                  <a:tcPr marL="51837" marR="51837" marT="51837" marB="51837" anchor="ctr">
                    <a:lnL>
                      <a:noFill/>
                    </a:lnL>
                    <a:lnR>
                      <a:noFill/>
                    </a:lnR>
                    <a:lnT>
                      <a:noFill/>
                    </a:lnT>
                    <a:lnB>
                      <a:noFill/>
                    </a:lnB>
                  </a:tcPr>
                </a:tc>
                <a:tc>
                  <a:txBody>
                    <a:bodyPr/>
                    <a:lstStyle/>
                    <a:p>
                      <a:r>
                        <a:rPr lang="en-IN" sz="1400"/>
                        <a:t>JNE, JNZ</a:t>
                      </a:r>
                    </a:p>
                  </a:txBody>
                  <a:tcPr marL="51837" marR="51837" marT="51837" marB="51837" anchor="ctr">
                    <a:lnL>
                      <a:noFill/>
                    </a:lnL>
                    <a:lnR>
                      <a:noFill/>
                    </a:lnR>
                    <a:lnT>
                      <a:noFill/>
                    </a:lnT>
                    <a:lnB>
                      <a:noFill/>
                    </a:lnB>
                  </a:tcPr>
                </a:tc>
                <a:extLst>
                  <a:ext uri="{0D108BD9-81ED-4DB2-BD59-A6C34878D82A}">
                    <a16:rowId xmlns:a16="http://schemas.microsoft.com/office/drawing/2014/main" val="1306316987"/>
                  </a:ext>
                </a:extLst>
              </a:tr>
              <a:tr h="530217">
                <a:tc>
                  <a:txBody>
                    <a:bodyPr/>
                    <a:lstStyle/>
                    <a:p>
                      <a:r>
                        <a:rPr lang="en-IN" sz="1400"/>
                        <a:t>JNE , JNZ</a:t>
                      </a:r>
                    </a:p>
                  </a:txBody>
                  <a:tcPr marL="51837" marR="51837" marT="51837" marB="51837" anchor="ctr">
                    <a:lnL>
                      <a:noFill/>
                    </a:lnL>
                    <a:lnR>
                      <a:noFill/>
                    </a:lnR>
                    <a:lnT>
                      <a:noFill/>
                    </a:lnT>
                    <a:lnB>
                      <a:noFill/>
                    </a:lnB>
                  </a:tcPr>
                </a:tc>
                <a:tc>
                  <a:txBody>
                    <a:bodyPr/>
                    <a:lstStyle/>
                    <a:p>
                      <a:r>
                        <a:rPr lang="en-IN" sz="1400"/>
                        <a:t>Jump if Not Equal (&lt;&gt;).</a:t>
                      </a:r>
                      <a:br>
                        <a:rPr lang="en-IN" sz="1400"/>
                      </a:br>
                      <a:r>
                        <a:rPr lang="en-IN" sz="1400"/>
                        <a:t>Jump if Not Zero.</a:t>
                      </a:r>
                    </a:p>
                  </a:txBody>
                  <a:tcPr marL="51837" marR="51837" marT="51837" marB="51837" anchor="ctr">
                    <a:lnL>
                      <a:noFill/>
                    </a:lnL>
                    <a:lnR>
                      <a:noFill/>
                    </a:lnR>
                    <a:lnT>
                      <a:noFill/>
                    </a:lnT>
                    <a:lnB>
                      <a:noFill/>
                    </a:lnB>
                  </a:tcPr>
                </a:tc>
                <a:tc>
                  <a:txBody>
                    <a:bodyPr/>
                    <a:lstStyle/>
                    <a:p>
                      <a:pPr algn="ctr"/>
                      <a:r>
                        <a:rPr lang="en-IN" sz="1400"/>
                        <a:t>ZF = 0</a:t>
                      </a:r>
                    </a:p>
                  </a:txBody>
                  <a:tcPr marL="51837" marR="51837" marT="51837" marB="51837" anchor="ctr">
                    <a:lnL>
                      <a:noFill/>
                    </a:lnL>
                    <a:lnR>
                      <a:noFill/>
                    </a:lnR>
                    <a:lnT>
                      <a:noFill/>
                    </a:lnT>
                    <a:lnB>
                      <a:noFill/>
                    </a:lnB>
                  </a:tcPr>
                </a:tc>
                <a:tc>
                  <a:txBody>
                    <a:bodyPr/>
                    <a:lstStyle/>
                    <a:p>
                      <a:r>
                        <a:rPr lang="en-IN" sz="1400"/>
                        <a:t>JE, JZ</a:t>
                      </a:r>
                    </a:p>
                  </a:txBody>
                  <a:tcPr marL="51837" marR="51837" marT="51837" marB="51837" anchor="ctr">
                    <a:lnL>
                      <a:noFill/>
                    </a:lnL>
                    <a:lnR>
                      <a:noFill/>
                    </a:lnR>
                    <a:lnT>
                      <a:noFill/>
                    </a:lnT>
                    <a:lnB>
                      <a:noFill/>
                    </a:lnB>
                  </a:tcPr>
                </a:tc>
                <a:extLst>
                  <a:ext uri="{0D108BD9-81ED-4DB2-BD59-A6C34878D82A}">
                    <a16:rowId xmlns:a16="http://schemas.microsoft.com/office/drawing/2014/main" val="224895539"/>
                  </a:ext>
                </a:extLst>
              </a:tr>
              <a:tr h="743489">
                <a:tc>
                  <a:txBody>
                    <a:bodyPr/>
                    <a:lstStyle/>
                    <a:p>
                      <a:r>
                        <a:rPr lang="en-IN" sz="1400"/>
                        <a:t>JG , JNLE</a:t>
                      </a:r>
                    </a:p>
                  </a:txBody>
                  <a:tcPr marL="51837" marR="51837" marT="51837" marB="51837" anchor="ctr">
                    <a:lnL>
                      <a:noFill/>
                    </a:lnL>
                    <a:lnR>
                      <a:noFill/>
                    </a:lnR>
                    <a:lnT>
                      <a:noFill/>
                    </a:lnT>
                    <a:lnB>
                      <a:noFill/>
                    </a:lnB>
                  </a:tcPr>
                </a:tc>
                <a:tc>
                  <a:txBody>
                    <a:bodyPr/>
                    <a:lstStyle/>
                    <a:p>
                      <a:r>
                        <a:rPr lang="en-IN" sz="1400"/>
                        <a:t>Jump if Greater (&gt;).</a:t>
                      </a:r>
                      <a:br>
                        <a:rPr lang="en-IN" sz="1400"/>
                      </a:br>
                      <a:r>
                        <a:rPr lang="en-IN" sz="1400"/>
                        <a:t>Jump if Not Less or Equal (not &lt;=).</a:t>
                      </a:r>
                    </a:p>
                  </a:txBody>
                  <a:tcPr marL="51837" marR="51837" marT="51837" marB="51837" anchor="ctr">
                    <a:lnL>
                      <a:noFill/>
                    </a:lnL>
                    <a:lnR>
                      <a:noFill/>
                    </a:lnR>
                    <a:lnT>
                      <a:noFill/>
                    </a:lnT>
                    <a:lnB>
                      <a:noFill/>
                    </a:lnB>
                  </a:tcPr>
                </a:tc>
                <a:tc>
                  <a:txBody>
                    <a:bodyPr/>
                    <a:lstStyle/>
                    <a:p>
                      <a:pPr algn="ctr"/>
                      <a:r>
                        <a:rPr lang="en-IN" sz="1400"/>
                        <a:t>ZF = 0</a:t>
                      </a:r>
                      <a:br>
                        <a:rPr lang="en-IN" sz="1400"/>
                      </a:br>
                      <a:r>
                        <a:rPr lang="en-IN" sz="1400"/>
                        <a:t>and</a:t>
                      </a:r>
                      <a:br>
                        <a:rPr lang="en-IN" sz="1400"/>
                      </a:br>
                      <a:r>
                        <a:rPr lang="en-IN" sz="1400"/>
                        <a:t>SF = OF</a:t>
                      </a:r>
                    </a:p>
                  </a:txBody>
                  <a:tcPr marL="51837" marR="51837" marT="51837" marB="51837" anchor="ctr">
                    <a:lnL>
                      <a:noFill/>
                    </a:lnL>
                    <a:lnR>
                      <a:noFill/>
                    </a:lnR>
                    <a:lnT>
                      <a:noFill/>
                    </a:lnT>
                    <a:lnB>
                      <a:noFill/>
                    </a:lnB>
                  </a:tcPr>
                </a:tc>
                <a:tc>
                  <a:txBody>
                    <a:bodyPr/>
                    <a:lstStyle/>
                    <a:p>
                      <a:r>
                        <a:rPr lang="en-IN" sz="1400"/>
                        <a:t>JNG, JLE</a:t>
                      </a:r>
                    </a:p>
                  </a:txBody>
                  <a:tcPr marL="51837" marR="51837" marT="51837" marB="51837" anchor="ctr">
                    <a:lnL>
                      <a:noFill/>
                    </a:lnL>
                    <a:lnR>
                      <a:noFill/>
                    </a:lnR>
                    <a:lnT>
                      <a:noFill/>
                    </a:lnT>
                    <a:lnB>
                      <a:noFill/>
                    </a:lnB>
                  </a:tcPr>
                </a:tc>
                <a:extLst>
                  <a:ext uri="{0D108BD9-81ED-4DB2-BD59-A6C34878D82A}">
                    <a16:rowId xmlns:a16="http://schemas.microsoft.com/office/drawing/2014/main" val="3367179970"/>
                  </a:ext>
                </a:extLst>
              </a:tr>
              <a:tr h="743489">
                <a:tc>
                  <a:txBody>
                    <a:bodyPr/>
                    <a:lstStyle/>
                    <a:p>
                      <a:r>
                        <a:rPr lang="en-IN" sz="1400"/>
                        <a:t>JL , JNGE</a:t>
                      </a:r>
                    </a:p>
                  </a:txBody>
                  <a:tcPr marL="51837" marR="51837" marT="51837" marB="51837" anchor="ctr">
                    <a:lnL>
                      <a:noFill/>
                    </a:lnL>
                    <a:lnR>
                      <a:noFill/>
                    </a:lnR>
                    <a:lnT>
                      <a:noFill/>
                    </a:lnT>
                    <a:lnB>
                      <a:noFill/>
                    </a:lnB>
                  </a:tcPr>
                </a:tc>
                <a:tc>
                  <a:txBody>
                    <a:bodyPr/>
                    <a:lstStyle/>
                    <a:p>
                      <a:r>
                        <a:rPr lang="en-IN" sz="1400"/>
                        <a:t>Jump if Less (&lt;).</a:t>
                      </a:r>
                      <a:br>
                        <a:rPr lang="en-IN" sz="1400"/>
                      </a:br>
                      <a:r>
                        <a:rPr lang="en-IN" sz="1400"/>
                        <a:t>Jump if Not Greater or Equal (not &gt;=).</a:t>
                      </a:r>
                    </a:p>
                  </a:txBody>
                  <a:tcPr marL="51837" marR="51837" marT="51837" marB="51837" anchor="ctr">
                    <a:lnL>
                      <a:noFill/>
                    </a:lnL>
                    <a:lnR>
                      <a:noFill/>
                    </a:lnR>
                    <a:lnT>
                      <a:noFill/>
                    </a:lnT>
                    <a:lnB>
                      <a:noFill/>
                    </a:lnB>
                  </a:tcPr>
                </a:tc>
                <a:tc>
                  <a:txBody>
                    <a:bodyPr/>
                    <a:lstStyle/>
                    <a:p>
                      <a:pPr algn="ctr"/>
                      <a:r>
                        <a:rPr lang="en-IN" sz="1400"/>
                        <a:t>SF &lt;&gt; OF</a:t>
                      </a:r>
                    </a:p>
                  </a:txBody>
                  <a:tcPr marL="51837" marR="51837" marT="51837" marB="51837" anchor="ctr">
                    <a:lnL>
                      <a:noFill/>
                    </a:lnL>
                    <a:lnR>
                      <a:noFill/>
                    </a:lnR>
                    <a:lnT>
                      <a:noFill/>
                    </a:lnT>
                    <a:lnB>
                      <a:noFill/>
                    </a:lnB>
                  </a:tcPr>
                </a:tc>
                <a:tc>
                  <a:txBody>
                    <a:bodyPr/>
                    <a:lstStyle/>
                    <a:p>
                      <a:r>
                        <a:rPr lang="en-IN" sz="1400"/>
                        <a:t>JNL, JGE</a:t>
                      </a:r>
                    </a:p>
                  </a:txBody>
                  <a:tcPr marL="51837" marR="51837" marT="51837" marB="51837" anchor="ctr">
                    <a:lnL>
                      <a:noFill/>
                    </a:lnL>
                    <a:lnR>
                      <a:noFill/>
                    </a:lnR>
                    <a:lnT>
                      <a:noFill/>
                    </a:lnT>
                    <a:lnB>
                      <a:noFill/>
                    </a:lnB>
                  </a:tcPr>
                </a:tc>
                <a:extLst>
                  <a:ext uri="{0D108BD9-81ED-4DB2-BD59-A6C34878D82A}">
                    <a16:rowId xmlns:a16="http://schemas.microsoft.com/office/drawing/2014/main" val="3948072057"/>
                  </a:ext>
                </a:extLst>
              </a:tr>
              <a:tr h="743489">
                <a:tc>
                  <a:txBody>
                    <a:bodyPr/>
                    <a:lstStyle/>
                    <a:p>
                      <a:r>
                        <a:rPr lang="en-IN" sz="1400"/>
                        <a:t>JGE , JNL</a:t>
                      </a:r>
                    </a:p>
                  </a:txBody>
                  <a:tcPr marL="51837" marR="51837" marT="51837" marB="51837" anchor="ctr">
                    <a:lnL>
                      <a:noFill/>
                    </a:lnL>
                    <a:lnR>
                      <a:noFill/>
                    </a:lnR>
                    <a:lnT>
                      <a:noFill/>
                    </a:lnT>
                    <a:lnB>
                      <a:noFill/>
                    </a:lnB>
                  </a:tcPr>
                </a:tc>
                <a:tc>
                  <a:txBody>
                    <a:bodyPr/>
                    <a:lstStyle/>
                    <a:p>
                      <a:r>
                        <a:rPr lang="en-IN" sz="1400"/>
                        <a:t>Jump if Greater or Equal (&gt;=).</a:t>
                      </a:r>
                      <a:br>
                        <a:rPr lang="en-IN" sz="1400"/>
                      </a:br>
                      <a:r>
                        <a:rPr lang="en-IN" sz="1400"/>
                        <a:t>Jump if Not Less (not &lt;).</a:t>
                      </a:r>
                    </a:p>
                  </a:txBody>
                  <a:tcPr marL="51837" marR="51837" marT="51837" marB="51837" anchor="ctr">
                    <a:lnL>
                      <a:noFill/>
                    </a:lnL>
                    <a:lnR>
                      <a:noFill/>
                    </a:lnR>
                    <a:lnT>
                      <a:noFill/>
                    </a:lnT>
                    <a:lnB>
                      <a:noFill/>
                    </a:lnB>
                  </a:tcPr>
                </a:tc>
                <a:tc>
                  <a:txBody>
                    <a:bodyPr/>
                    <a:lstStyle/>
                    <a:p>
                      <a:pPr algn="ctr"/>
                      <a:r>
                        <a:rPr lang="en-IN" sz="1400"/>
                        <a:t>SF = OF</a:t>
                      </a:r>
                    </a:p>
                  </a:txBody>
                  <a:tcPr marL="51837" marR="51837" marT="51837" marB="51837" anchor="ctr">
                    <a:lnL>
                      <a:noFill/>
                    </a:lnL>
                    <a:lnR>
                      <a:noFill/>
                    </a:lnR>
                    <a:lnT>
                      <a:noFill/>
                    </a:lnT>
                    <a:lnB>
                      <a:noFill/>
                    </a:lnB>
                  </a:tcPr>
                </a:tc>
                <a:tc>
                  <a:txBody>
                    <a:bodyPr/>
                    <a:lstStyle/>
                    <a:p>
                      <a:r>
                        <a:rPr lang="en-IN" sz="1400"/>
                        <a:t>JNGE, JL</a:t>
                      </a:r>
                    </a:p>
                  </a:txBody>
                  <a:tcPr marL="51837" marR="51837" marT="51837" marB="51837" anchor="ctr">
                    <a:lnL>
                      <a:noFill/>
                    </a:lnL>
                    <a:lnR>
                      <a:noFill/>
                    </a:lnR>
                    <a:lnT>
                      <a:noFill/>
                    </a:lnT>
                    <a:lnB>
                      <a:noFill/>
                    </a:lnB>
                  </a:tcPr>
                </a:tc>
                <a:extLst>
                  <a:ext uri="{0D108BD9-81ED-4DB2-BD59-A6C34878D82A}">
                    <a16:rowId xmlns:a16="http://schemas.microsoft.com/office/drawing/2014/main" val="2421782729"/>
                  </a:ext>
                </a:extLst>
              </a:tr>
              <a:tr h="743489">
                <a:tc>
                  <a:txBody>
                    <a:bodyPr/>
                    <a:lstStyle/>
                    <a:p>
                      <a:r>
                        <a:rPr lang="en-IN" sz="1400"/>
                        <a:t>JLE , JNG</a:t>
                      </a:r>
                    </a:p>
                  </a:txBody>
                  <a:tcPr marL="51837" marR="51837" marT="51837" marB="51837" anchor="ctr">
                    <a:lnL>
                      <a:noFill/>
                    </a:lnL>
                    <a:lnR>
                      <a:noFill/>
                    </a:lnR>
                    <a:lnT>
                      <a:noFill/>
                    </a:lnT>
                    <a:lnB>
                      <a:noFill/>
                    </a:lnB>
                  </a:tcPr>
                </a:tc>
                <a:tc>
                  <a:txBody>
                    <a:bodyPr/>
                    <a:lstStyle/>
                    <a:p>
                      <a:r>
                        <a:rPr lang="en-IN" sz="1400"/>
                        <a:t>Jump if Less or Equal (&lt;=).</a:t>
                      </a:r>
                      <a:br>
                        <a:rPr lang="en-IN" sz="1400"/>
                      </a:br>
                      <a:r>
                        <a:rPr lang="en-IN" sz="1400"/>
                        <a:t>Jump if Not Greater (not &gt;).</a:t>
                      </a:r>
                    </a:p>
                  </a:txBody>
                  <a:tcPr marL="51837" marR="51837" marT="51837" marB="51837" anchor="ctr">
                    <a:lnL>
                      <a:noFill/>
                    </a:lnL>
                    <a:lnR>
                      <a:noFill/>
                    </a:lnR>
                    <a:lnT>
                      <a:noFill/>
                    </a:lnT>
                    <a:lnB>
                      <a:noFill/>
                    </a:lnB>
                  </a:tcPr>
                </a:tc>
                <a:tc>
                  <a:txBody>
                    <a:bodyPr/>
                    <a:lstStyle/>
                    <a:p>
                      <a:pPr algn="ctr"/>
                      <a:r>
                        <a:rPr lang="en-IN" sz="1400"/>
                        <a:t>ZF = 1</a:t>
                      </a:r>
                      <a:br>
                        <a:rPr lang="en-IN" sz="1400"/>
                      </a:br>
                      <a:r>
                        <a:rPr lang="en-IN" sz="1400"/>
                        <a:t>or</a:t>
                      </a:r>
                      <a:br>
                        <a:rPr lang="en-IN" sz="1400"/>
                      </a:br>
                      <a:r>
                        <a:rPr lang="en-IN" sz="1400"/>
                        <a:t>SF &lt;&gt; OF</a:t>
                      </a:r>
                    </a:p>
                  </a:txBody>
                  <a:tcPr marL="51837" marR="51837" marT="51837" marB="51837" anchor="ctr">
                    <a:lnL>
                      <a:noFill/>
                    </a:lnL>
                    <a:lnR>
                      <a:noFill/>
                    </a:lnR>
                    <a:lnT>
                      <a:noFill/>
                    </a:lnT>
                    <a:lnB>
                      <a:noFill/>
                    </a:lnB>
                  </a:tcPr>
                </a:tc>
                <a:tc>
                  <a:txBody>
                    <a:bodyPr/>
                    <a:lstStyle/>
                    <a:p>
                      <a:r>
                        <a:rPr lang="en-IN" sz="1400" dirty="0"/>
                        <a:t>JNLE, JG</a:t>
                      </a:r>
                    </a:p>
                  </a:txBody>
                  <a:tcPr marL="51837" marR="51837" marT="51837" marB="51837" anchor="ctr">
                    <a:lnL>
                      <a:noFill/>
                    </a:lnL>
                    <a:lnR>
                      <a:noFill/>
                    </a:lnR>
                    <a:lnT>
                      <a:noFill/>
                    </a:lnT>
                    <a:lnB>
                      <a:noFill/>
                    </a:lnB>
                  </a:tcPr>
                </a:tc>
                <a:extLst>
                  <a:ext uri="{0D108BD9-81ED-4DB2-BD59-A6C34878D82A}">
                    <a16:rowId xmlns:a16="http://schemas.microsoft.com/office/drawing/2014/main" val="167685916"/>
                  </a:ext>
                </a:extLst>
              </a:tr>
            </a:tbl>
          </a:graphicData>
        </a:graphic>
      </p:graphicFrame>
      <p:sp>
        <p:nvSpPr>
          <p:cNvPr id="6" name="Rectangle 1"/>
          <p:cNvSpPr>
            <a:spLocks noChangeArrowheads="1"/>
          </p:cNvSpPr>
          <p:nvPr/>
        </p:nvSpPr>
        <p:spPr bwMode="auto">
          <a:xfrm>
            <a:off x="0" y="-677108"/>
            <a:ext cx="219932" cy="13542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Unicode MS"/>
              </a:rPr>
              <a:t> </a:t>
            </a:r>
            <a:r>
              <a:rPr kumimoji="0" lang="en-US" altLang="en-US" sz="1100" b="0" i="0" u="none" strike="noStrike" cap="none" normalizeH="0" baseline="0" dirty="0" smtClean="0">
                <a:ln>
                  <a:noFill/>
                </a:ln>
                <a:solidFill>
                  <a:schemeClr val="tx1"/>
                </a:solidFill>
                <a:effectLst/>
              </a:rPr>
              <a:t/>
            </a:r>
            <a:br>
              <a:rPr kumimoji="0" lang="en-US" altLang="en-US" sz="1100" b="0" i="0" u="none" strike="noStrike" cap="none" normalizeH="0" baseline="0" dirty="0" smtClean="0">
                <a:ln>
                  <a:noFill/>
                </a:ln>
                <a:solidFill>
                  <a:schemeClr val="tx1"/>
                </a:solidFill>
                <a:effectLst/>
              </a:rPr>
            </a:b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3539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Jump instructions for unsigned numbers</a:t>
            </a:r>
            <a:r>
              <a:rPr lang="en-IN" dirty="0" smtClean="0"/>
              <a:t/>
            </a:r>
            <a:br>
              <a:rPr lang="en-IN" dirty="0" smtClean="0"/>
            </a:br>
            <a:endParaRPr lang="en-IN" dirty="0"/>
          </a:p>
        </p:txBody>
      </p:sp>
      <p:graphicFrame>
        <p:nvGraphicFramePr>
          <p:cNvPr id="4" name="Content Placeholder 3"/>
          <p:cNvGraphicFramePr>
            <a:graphicFrameLocks noGrp="1"/>
          </p:cNvGraphicFramePr>
          <p:nvPr>
            <p:ph idx="1"/>
          </p:nvPr>
        </p:nvGraphicFramePr>
        <p:xfrm>
          <a:off x="2373218" y="1689631"/>
          <a:ext cx="7445564" cy="4623326"/>
        </p:xfrm>
        <a:graphic>
          <a:graphicData uri="http://schemas.openxmlformats.org/drawingml/2006/table">
            <a:tbl>
              <a:tblPr/>
              <a:tblGrid>
                <a:gridCol w="1861391">
                  <a:extLst>
                    <a:ext uri="{9D8B030D-6E8A-4147-A177-3AD203B41FA5}">
                      <a16:colId xmlns:a16="http://schemas.microsoft.com/office/drawing/2014/main" val="31236816"/>
                    </a:ext>
                  </a:extLst>
                </a:gridCol>
                <a:gridCol w="1861391">
                  <a:extLst>
                    <a:ext uri="{9D8B030D-6E8A-4147-A177-3AD203B41FA5}">
                      <a16:colId xmlns:a16="http://schemas.microsoft.com/office/drawing/2014/main" val="3450254476"/>
                    </a:ext>
                  </a:extLst>
                </a:gridCol>
                <a:gridCol w="1861391">
                  <a:extLst>
                    <a:ext uri="{9D8B030D-6E8A-4147-A177-3AD203B41FA5}">
                      <a16:colId xmlns:a16="http://schemas.microsoft.com/office/drawing/2014/main" val="3212089776"/>
                    </a:ext>
                  </a:extLst>
                </a:gridCol>
                <a:gridCol w="1861391">
                  <a:extLst>
                    <a:ext uri="{9D8B030D-6E8A-4147-A177-3AD203B41FA5}">
                      <a16:colId xmlns:a16="http://schemas.microsoft.com/office/drawing/2014/main" val="1307415058"/>
                    </a:ext>
                  </a:extLst>
                </a:gridCol>
              </a:tblGrid>
              <a:tr h="288650">
                <a:tc>
                  <a:txBody>
                    <a:bodyPr/>
                    <a:lstStyle/>
                    <a:p>
                      <a:r>
                        <a:rPr lang="en-IN" sz="1300"/>
                        <a:t>nstruction</a:t>
                      </a:r>
                    </a:p>
                  </a:txBody>
                  <a:tcPr marL="47209" marR="47209" marT="47209" marB="47209" anchor="ctr">
                    <a:lnL>
                      <a:noFill/>
                    </a:lnL>
                    <a:lnR>
                      <a:noFill/>
                    </a:lnR>
                    <a:lnT>
                      <a:noFill/>
                    </a:lnT>
                    <a:lnB>
                      <a:noFill/>
                    </a:lnB>
                    <a:solidFill>
                      <a:srgbClr val="FFFF00"/>
                    </a:solidFill>
                  </a:tcPr>
                </a:tc>
                <a:tc>
                  <a:txBody>
                    <a:bodyPr/>
                    <a:lstStyle/>
                    <a:p>
                      <a:r>
                        <a:rPr lang="en-IN" sz="1300"/>
                        <a:t>Description</a:t>
                      </a:r>
                    </a:p>
                  </a:txBody>
                  <a:tcPr marL="47209" marR="47209" marT="47209" marB="47209" anchor="ctr">
                    <a:lnL>
                      <a:noFill/>
                    </a:lnL>
                    <a:lnR>
                      <a:noFill/>
                    </a:lnR>
                    <a:lnT>
                      <a:noFill/>
                    </a:lnT>
                    <a:lnB>
                      <a:noFill/>
                    </a:lnB>
                    <a:solidFill>
                      <a:srgbClr val="FFFF00"/>
                    </a:solidFill>
                  </a:tcPr>
                </a:tc>
                <a:tc>
                  <a:txBody>
                    <a:bodyPr/>
                    <a:lstStyle/>
                    <a:p>
                      <a:r>
                        <a:rPr lang="en-IN" sz="1300"/>
                        <a:t>Condition</a:t>
                      </a:r>
                    </a:p>
                  </a:txBody>
                  <a:tcPr marL="47209" marR="47209" marT="47209" marB="47209" anchor="ctr">
                    <a:lnL>
                      <a:noFill/>
                    </a:lnL>
                    <a:lnR>
                      <a:noFill/>
                    </a:lnR>
                    <a:lnT>
                      <a:noFill/>
                    </a:lnT>
                    <a:lnB>
                      <a:noFill/>
                    </a:lnB>
                    <a:solidFill>
                      <a:srgbClr val="FFFF00"/>
                    </a:solidFill>
                  </a:tcPr>
                </a:tc>
                <a:tc>
                  <a:txBody>
                    <a:bodyPr/>
                    <a:lstStyle/>
                    <a:p>
                      <a:r>
                        <a:rPr lang="en-IN" sz="1300"/>
                        <a:t>Opposite Instruction</a:t>
                      </a:r>
                    </a:p>
                  </a:txBody>
                  <a:tcPr marL="47209" marR="47209" marT="47209" marB="47209" anchor="ctr">
                    <a:lnL>
                      <a:noFill/>
                    </a:lnL>
                    <a:lnR>
                      <a:noFill/>
                    </a:lnR>
                    <a:lnT>
                      <a:noFill/>
                    </a:lnT>
                    <a:lnB>
                      <a:noFill/>
                    </a:lnB>
                    <a:solidFill>
                      <a:srgbClr val="FFFF00"/>
                    </a:solidFill>
                  </a:tcPr>
                </a:tc>
                <a:extLst>
                  <a:ext uri="{0D108BD9-81ED-4DB2-BD59-A6C34878D82A}">
                    <a16:rowId xmlns:a16="http://schemas.microsoft.com/office/drawing/2014/main" val="3796164059"/>
                  </a:ext>
                </a:extLst>
              </a:tr>
              <a:tr h="482882">
                <a:tc>
                  <a:txBody>
                    <a:bodyPr/>
                    <a:lstStyle/>
                    <a:p>
                      <a:r>
                        <a:rPr lang="en-IN" sz="1300"/>
                        <a:t>JE , JZ</a:t>
                      </a:r>
                    </a:p>
                  </a:txBody>
                  <a:tcPr marL="47209" marR="47209" marT="47209" marB="47209" anchor="ctr">
                    <a:lnL>
                      <a:noFill/>
                    </a:lnL>
                    <a:lnR>
                      <a:noFill/>
                    </a:lnR>
                    <a:lnT>
                      <a:noFill/>
                    </a:lnT>
                    <a:lnB>
                      <a:noFill/>
                    </a:lnB>
                    <a:solidFill>
                      <a:srgbClr val="FFFFFF"/>
                    </a:solidFill>
                  </a:tcPr>
                </a:tc>
                <a:tc>
                  <a:txBody>
                    <a:bodyPr/>
                    <a:lstStyle/>
                    <a:p>
                      <a:r>
                        <a:rPr lang="en-IN" sz="1300"/>
                        <a:t>Jump if Equal (=).</a:t>
                      </a:r>
                      <a:br>
                        <a:rPr lang="en-IN" sz="1300"/>
                      </a:br>
                      <a:r>
                        <a:rPr lang="en-IN" sz="1300"/>
                        <a:t>Jump if Zero.</a:t>
                      </a:r>
                    </a:p>
                  </a:txBody>
                  <a:tcPr marL="47209" marR="47209" marT="47209" marB="47209" anchor="ctr">
                    <a:lnL>
                      <a:noFill/>
                    </a:lnL>
                    <a:lnR>
                      <a:noFill/>
                    </a:lnR>
                    <a:lnT>
                      <a:noFill/>
                    </a:lnT>
                    <a:lnB>
                      <a:noFill/>
                    </a:lnB>
                    <a:solidFill>
                      <a:srgbClr val="FFFFFF"/>
                    </a:solidFill>
                  </a:tcPr>
                </a:tc>
                <a:tc>
                  <a:txBody>
                    <a:bodyPr/>
                    <a:lstStyle/>
                    <a:p>
                      <a:pPr algn="ctr"/>
                      <a:r>
                        <a:rPr lang="en-IN" sz="1300"/>
                        <a:t>ZF = 1</a:t>
                      </a:r>
                    </a:p>
                  </a:txBody>
                  <a:tcPr marL="47209" marR="47209" marT="47209" marB="47209" anchor="ctr">
                    <a:lnL>
                      <a:noFill/>
                    </a:lnL>
                    <a:lnR>
                      <a:noFill/>
                    </a:lnR>
                    <a:lnT>
                      <a:noFill/>
                    </a:lnT>
                    <a:lnB>
                      <a:noFill/>
                    </a:lnB>
                    <a:solidFill>
                      <a:srgbClr val="FFFFFF"/>
                    </a:solidFill>
                  </a:tcPr>
                </a:tc>
                <a:tc>
                  <a:txBody>
                    <a:bodyPr/>
                    <a:lstStyle/>
                    <a:p>
                      <a:r>
                        <a:rPr lang="en-IN" sz="1300"/>
                        <a:t>JNE, JNZ</a:t>
                      </a:r>
                    </a:p>
                  </a:txBody>
                  <a:tcPr marL="47209" marR="47209" marT="47209" marB="47209" anchor="ctr">
                    <a:lnL>
                      <a:noFill/>
                    </a:lnL>
                    <a:lnR>
                      <a:noFill/>
                    </a:lnR>
                    <a:lnT>
                      <a:noFill/>
                    </a:lnT>
                    <a:lnB>
                      <a:noFill/>
                    </a:lnB>
                    <a:solidFill>
                      <a:srgbClr val="FFFFFF"/>
                    </a:solidFill>
                  </a:tcPr>
                </a:tc>
                <a:extLst>
                  <a:ext uri="{0D108BD9-81ED-4DB2-BD59-A6C34878D82A}">
                    <a16:rowId xmlns:a16="http://schemas.microsoft.com/office/drawing/2014/main" val="1967457072"/>
                  </a:ext>
                </a:extLst>
              </a:tr>
              <a:tr h="482882">
                <a:tc>
                  <a:txBody>
                    <a:bodyPr/>
                    <a:lstStyle/>
                    <a:p>
                      <a:r>
                        <a:rPr lang="en-IN" sz="1300"/>
                        <a:t>JNE , JNZ</a:t>
                      </a:r>
                    </a:p>
                  </a:txBody>
                  <a:tcPr marL="47209" marR="47209" marT="47209" marB="47209" anchor="ctr">
                    <a:lnL>
                      <a:noFill/>
                    </a:lnL>
                    <a:lnR>
                      <a:noFill/>
                    </a:lnR>
                    <a:lnT>
                      <a:noFill/>
                    </a:lnT>
                    <a:lnB>
                      <a:noFill/>
                    </a:lnB>
                    <a:solidFill>
                      <a:srgbClr val="FFFFFF"/>
                    </a:solidFill>
                  </a:tcPr>
                </a:tc>
                <a:tc>
                  <a:txBody>
                    <a:bodyPr/>
                    <a:lstStyle/>
                    <a:p>
                      <a:r>
                        <a:rPr lang="en-IN" sz="1300"/>
                        <a:t>Jump if Not Equal (&lt;&gt;).</a:t>
                      </a:r>
                      <a:br>
                        <a:rPr lang="en-IN" sz="1300"/>
                      </a:br>
                      <a:r>
                        <a:rPr lang="en-IN" sz="1300"/>
                        <a:t>Jump if Not Zero.</a:t>
                      </a:r>
                    </a:p>
                  </a:txBody>
                  <a:tcPr marL="47209" marR="47209" marT="47209" marB="47209" anchor="ctr">
                    <a:lnL>
                      <a:noFill/>
                    </a:lnL>
                    <a:lnR>
                      <a:noFill/>
                    </a:lnR>
                    <a:lnT>
                      <a:noFill/>
                    </a:lnT>
                    <a:lnB>
                      <a:noFill/>
                    </a:lnB>
                    <a:solidFill>
                      <a:srgbClr val="FFFFFF"/>
                    </a:solidFill>
                  </a:tcPr>
                </a:tc>
                <a:tc>
                  <a:txBody>
                    <a:bodyPr/>
                    <a:lstStyle/>
                    <a:p>
                      <a:pPr algn="ctr"/>
                      <a:r>
                        <a:rPr lang="en-IN" sz="1300"/>
                        <a:t>ZF = 0</a:t>
                      </a:r>
                    </a:p>
                  </a:txBody>
                  <a:tcPr marL="47209" marR="47209" marT="47209" marB="47209" anchor="ctr">
                    <a:lnL>
                      <a:noFill/>
                    </a:lnL>
                    <a:lnR>
                      <a:noFill/>
                    </a:lnR>
                    <a:lnT>
                      <a:noFill/>
                    </a:lnT>
                    <a:lnB>
                      <a:noFill/>
                    </a:lnB>
                    <a:solidFill>
                      <a:srgbClr val="FFFFFF"/>
                    </a:solidFill>
                  </a:tcPr>
                </a:tc>
                <a:tc>
                  <a:txBody>
                    <a:bodyPr/>
                    <a:lstStyle/>
                    <a:p>
                      <a:r>
                        <a:rPr lang="en-IN" sz="1300"/>
                        <a:t>JE, JZ</a:t>
                      </a:r>
                    </a:p>
                  </a:txBody>
                  <a:tcPr marL="47209" marR="47209" marT="47209" marB="47209" anchor="ctr">
                    <a:lnL>
                      <a:noFill/>
                    </a:lnL>
                    <a:lnR>
                      <a:noFill/>
                    </a:lnR>
                    <a:lnT>
                      <a:noFill/>
                    </a:lnT>
                    <a:lnB>
                      <a:noFill/>
                    </a:lnB>
                    <a:solidFill>
                      <a:srgbClr val="FFFFFF"/>
                    </a:solidFill>
                  </a:tcPr>
                </a:tc>
                <a:extLst>
                  <a:ext uri="{0D108BD9-81ED-4DB2-BD59-A6C34878D82A}">
                    <a16:rowId xmlns:a16="http://schemas.microsoft.com/office/drawing/2014/main" val="3598659044"/>
                  </a:ext>
                </a:extLst>
              </a:tr>
              <a:tr h="677115">
                <a:tc>
                  <a:txBody>
                    <a:bodyPr/>
                    <a:lstStyle/>
                    <a:p>
                      <a:r>
                        <a:rPr lang="en-IN" sz="1300" dirty="0"/>
                        <a:t>JA , JNBE</a:t>
                      </a:r>
                    </a:p>
                  </a:txBody>
                  <a:tcPr marL="47209" marR="47209" marT="47209" marB="47209" anchor="ctr">
                    <a:lnL>
                      <a:noFill/>
                    </a:lnL>
                    <a:lnR>
                      <a:noFill/>
                    </a:lnR>
                    <a:lnT>
                      <a:noFill/>
                    </a:lnT>
                    <a:lnB>
                      <a:noFill/>
                    </a:lnB>
                    <a:solidFill>
                      <a:srgbClr val="FFFFFF"/>
                    </a:solidFill>
                  </a:tcPr>
                </a:tc>
                <a:tc>
                  <a:txBody>
                    <a:bodyPr/>
                    <a:lstStyle/>
                    <a:p>
                      <a:r>
                        <a:rPr lang="en-IN" sz="1300"/>
                        <a:t>Jump if Above (&gt;).</a:t>
                      </a:r>
                      <a:br>
                        <a:rPr lang="en-IN" sz="1300"/>
                      </a:br>
                      <a:r>
                        <a:rPr lang="en-IN" sz="1300"/>
                        <a:t>Jump if Not Below or Equal (not &lt;=).</a:t>
                      </a:r>
                    </a:p>
                  </a:txBody>
                  <a:tcPr marL="47209" marR="47209" marT="47209" marB="47209" anchor="ctr">
                    <a:lnL>
                      <a:noFill/>
                    </a:lnL>
                    <a:lnR>
                      <a:noFill/>
                    </a:lnR>
                    <a:lnT>
                      <a:noFill/>
                    </a:lnT>
                    <a:lnB>
                      <a:noFill/>
                    </a:lnB>
                    <a:solidFill>
                      <a:srgbClr val="FFFFFF"/>
                    </a:solidFill>
                  </a:tcPr>
                </a:tc>
                <a:tc>
                  <a:txBody>
                    <a:bodyPr/>
                    <a:lstStyle/>
                    <a:p>
                      <a:pPr algn="ctr"/>
                      <a:r>
                        <a:rPr lang="en-IN" sz="1300"/>
                        <a:t>CF = 0</a:t>
                      </a:r>
                      <a:br>
                        <a:rPr lang="en-IN" sz="1300"/>
                      </a:br>
                      <a:r>
                        <a:rPr lang="en-IN" sz="1300"/>
                        <a:t>and</a:t>
                      </a:r>
                      <a:br>
                        <a:rPr lang="en-IN" sz="1300"/>
                      </a:br>
                      <a:r>
                        <a:rPr lang="en-IN" sz="1300"/>
                        <a:t>ZF = 0</a:t>
                      </a:r>
                    </a:p>
                  </a:txBody>
                  <a:tcPr marL="47209" marR="47209" marT="47209" marB="47209" anchor="ctr">
                    <a:lnL>
                      <a:noFill/>
                    </a:lnL>
                    <a:lnR>
                      <a:noFill/>
                    </a:lnR>
                    <a:lnT>
                      <a:noFill/>
                    </a:lnT>
                    <a:lnB>
                      <a:noFill/>
                    </a:lnB>
                    <a:solidFill>
                      <a:srgbClr val="FFFFFF"/>
                    </a:solidFill>
                  </a:tcPr>
                </a:tc>
                <a:tc>
                  <a:txBody>
                    <a:bodyPr/>
                    <a:lstStyle/>
                    <a:p>
                      <a:r>
                        <a:rPr lang="en-IN" sz="1300"/>
                        <a:t>JNA, JBE</a:t>
                      </a:r>
                    </a:p>
                  </a:txBody>
                  <a:tcPr marL="47209" marR="47209" marT="47209" marB="47209" anchor="ctr">
                    <a:lnL>
                      <a:noFill/>
                    </a:lnL>
                    <a:lnR>
                      <a:noFill/>
                    </a:lnR>
                    <a:lnT>
                      <a:noFill/>
                    </a:lnT>
                    <a:lnB>
                      <a:noFill/>
                    </a:lnB>
                    <a:solidFill>
                      <a:srgbClr val="FFFFFF"/>
                    </a:solidFill>
                  </a:tcPr>
                </a:tc>
                <a:extLst>
                  <a:ext uri="{0D108BD9-81ED-4DB2-BD59-A6C34878D82A}">
                    <a16:rowId xmlns:a16="http://schemas.microsoft.com/office/drawing/2014/main" val="3232713763"/>
                  </a:ext>
                </a:extLst>
              </a:tr>
              <a:tr h="871347">
                <a:tc>
                  <a:txBody>
                    <a:bodyPr/>
                    <a:lstStyle/>
                    <a:p>
                      <a:r>
                        <a:rPr lang="en-IN" sz="1300"/>
                        <a:t>JB , JNAE, JC</a:t>
                      </a:r>
                    </a:p>
                  </a:txBody>
                  <a:tcPr marL="47209" marR="47209" marT="47209" marB="47209" anchor="ctr">
                    <a:lnL>
                      <a:noFill/>
                    </a:lnL>
                    <a:lnR>
                      <a:noFill/>
                    </a:lnR>
                    <a:lnT>
                      <a:noFill/>
                    </a:lnT>
                    <a:lnB>
                      <a:noFill/>
                    </a:lnB>
                    <a:solidFill>
                      <a:srgbClr val="FFFFFF"/>
                    </a:solidFill>
                  </a:tcPr>
                </a:tc>
                <a:tc>
                  <a:txBody>
                    <a:bodyPr/>
                    <a:lstStyle/>
                    <a:p>
                      <a:r>
                        <a:rPr lang="en-IN" sz="1300"/>
                        <a:t>Jump if Below (&lt;).</a:t>
                      </a:r>
                      <a:br>
                        <a:rPr lang="en-IN" sz="1300"/>
                      </a:br>
                      <a:r>
                        <a:rPr lang="en-IN" sz="1300"/>
                        <a:t>Jump if Not Above or Equal (not &gt;=).</a:t>
                      </a:r>
                      <a:br>
                        <a:rPr lang="en-IN" sz="1300"/>
                      </a:br>
                      <a:r>
                        <a:rPr lang="en-IN" sz="1300"/>
                        <a:t>Jump if Carry.</a:t>
                      </a:r>
                    </a:p>
                  </a:txBody>
                  <a:tcPr marL="47209" marR="47209" marT="47209" marB="47209" anchor="ctr">
                    <a:lnL>
                      <a:noFill/>
                    </a:lnL>
                    <a:lnR>
                      <a:noFill/>
                    </a:lnR>
                    <a:lnT>
                      <a:noFill/>
                    </a:lnT>
                    <a:lnB>
                      <a:noFill/>
                    </a:lnB>
                    <a:solidFill>
                      <a:srgbClr val="FFFFFF"/>
                    </a:solidFill>
                  </a:tcPr>
                </a:tc>
                <a:tc>
                  <a:txBody>
                    <a:bodyPr/>
                    <a:lstStyle/>
                    <a:p>
                      <a:pPr algn="ctr"/>
                      <a:r>
                        <a:rPr lang="en-IN" sz="1300"/>
                        <a:t>CF = 1</a:t>
                      </a:r>
                    </a:p>
                  </a:txBody>
                  <a:tcPr marL="47209" marR="47209" marT="47209" marB="47209" anchor="ctr">
                    <a:lnL>
                      <a:noFill/>
                    </a:lnL>
                    <a:lnR>
                      <a:noFill/>
                    </a:lnR>
                    <a:lnT>
                      <a:noFill/>
                    </a:lnT>
                    <a:lnB>
                      <a:noFill/>
                    </a:lnB>
                    <a:solidFill>
                      <a:srgbClr val="FFFFFF"/>
                    </a:solidFill>
                  </a:tcPr>
                </a:tc>
                <a:tc>
                  <a:txBody>
                    <a:bodyPr/>
                    <a:lstStyle/>
                    <a:p>
                      <a:r>
                        <a:rPr lang="en-IN" sz="1300"/>
                        <a:t>JNB, JAE, JNC</a:t>
                      </a:r>
                    </a:p>
                  </a:txBody>
                  <a:tcPr marL="47209" marR="47209" marT="47209" marB="47209" anchor="ctr">
                    <a:lnL>
                      <a:noFill/>
                    </a:lnL>
                    <a:lnR>
                      <a:noFill/>
                    </a:lnR>
                    <a:lnT>
                      <a:noFill/>
                    </a:lnT>
                    <a:lnB>
                      <a:noFill/>
                    </a:lnB>
                    <a:solidFill>
                      <a:srgbClr val="FFFFFF"/>
                    </a:solidFill>
                  </a:tcPr>
                </a:tc>
                <a:extLst>
                  <a:ext uri="{0D108BD9-81ED-4DB2-BD59-A6C34878D82A}">
                    <a16:rowId xmlns:a16="http://schemas.microsoft.com/office/drawing/2014/main" val="2338050426"/>
                  </a:ext>
                </a:extLst>
              </a:tr>
              <a:tr h="871347">
                <a:tc>
                  <a:txBody>
                    <a:bodyPr/>
                    <a:lstStyle/>
                    <a:p>
                      <a:r>
                        <a:rPr lang="en-IN" sz="1300"/>
                        <a:t>JAE , JNB, JNC</a:t>
                      </a:r>
                    </a:p>
                  </a:txBody>
                  <a:tcPr marL="47209" marR="47209" marT="47209" marB="47209" anchor="ctr">
                    <a:lnL>
                      <a:noFill/>
                    </a:lnL>
                    <a:lnR>
                      <a:noFill/>
                    </a:lnR>
                    <a:lnT>
                      <a:noFill/>
                    </a:lnT>
                    <a:lnB>
                      <a:noFill/>
                    </a:lnB>
                    <a:solidFill>
                      <a:srgbClr val="FFFFFF"/>
                    </a:solidFill>
                  </a:tcPr>
                </a:tc>
                <a:tc>
                  <a:txBody>
                    <a:bodyPr/>
                    <a:lstStyle/>
                    <a:p>
                      <a:r>
                        <a:rPr lang="en-IN" sz="1300"/>
                        <a:t>Jump if Above or Equal (&gt;=).</a:t>
                      </a:r>
                      <a:br>
                        <a:rPr lang="en-IN" sz="1300"/>
                      </a:br>
                      <a:r>
                        <a:rPr lang="en-IN" sz="1300"/>
                        <a:t>Jump if Not Below (not &lt;).</a:t>
                      </a:r>
                      <a:br>
                        <a:rPr lang="en-IN" sz="1300"/>
                      </a:br>
                      <a:r>
                        <a:rPr lang="en-IN" sz="1300"/>
                        <a:t>Jump if Not Carry.</a:t>
                      </a:r>
                    </a:p>
                  </a:txBody>
                  <a:tcPr marL="47209" marR="47209" marT="47209" marB="47209" anchor="ctr">
                    <a:lnL>
                      <a:noFill/>
                    </a:lnL>
                    <a:lnR>
                      <a:noFill/>
                    </a:lnR>
                    <a:lnT>
                      <a:noFill/>
                    </a:lnT>
                    <a:lnB>
                      <a:noFill/>
                    </a:lnB>
                    <a:solidFill>
                      <a:srgbClr val="FFFFFF"/>
                    </a:solidFill>
                  </a:tcPr>
                </a:tc>
                <a:tc>
                  <a:txBody>
                    <a:bodyPr/>
                    <a:lstStyle/>
                    <a:p>
                      <a:pPr algn="ctr"/>
                      <a:r>
                        <a:rPr lang="en-IN" sz="1300"/>
                        <a:t>CF = 0</a:t>
                      </a:r>
                    </a:p>
                  </a:txBody>
                  <a:tcPr marL="47209" marR="47209" marT="47209" marB="47209" anchor="ctr">
                    <a:lnL>
                      <a:noFill/>
                    </a:lnL>
                    <a:lnR>
                      <a:noFill/>
                    </a:lnR>
                    <a:lnT>
                      <a:noFill/>
                    </a:lnT>
                    <a:lnB>
                      <a:noFill/>
                    </a:lnB>
                    <a:solidFill>
                      <a:srgbClr val="FFFFFF"/>
                    </a:solidFill>
                  </a:tcPr>
                </a:tc>
                <a:tc>
                  <a:txBody>
                    <a:bodyPr/>
                    <a:lstStyle/>
                    <a:p>
                      <a:r>
                        <a:rPr lang="en-IN" sz="1300"/>
                        <a:t>JNAE, JB</a:t>
                      </a:r>
                    </a:p>
                  </a:txBody>
                  <a:tcPr marL="47209" marR="47209" marT="47209" marB="47209" anchor="ctr">
                    <a:lnL>
                      <a:noFill/>
                    </a:lnL>
                    <a:lnR>
                      <a:noFill/>
                    </a:lnR>
                    <a:lnT>
                      <a:noFill/>
                    </a:lnT>
                    <a:lnB>
                      <a:noFill/>
                    </a:lnB>
                    <a:solidFill>
                      <a:srgbClr val="FFFFFF"/>
                    </a:solidFill>
                  </a:tcPr>
                </a:tc>
                <a:extLst>
                  <a:ext uri="{0D108BD9-81ED-4DB2-BD59-A6C34878D82A}">
                    <a16:rowId xmlns:a16="http://schemas.microsoft.com/office/drawing/2014/main" val="234456527"/>
                  </a:ext>
                </a:extLst>
              </a:tr>
              <a:tr h="677115">
                <a:tc>
                  <a:txBody>
                    <a:bodyPr/>
                    <a:lstStyle/>
                    <a:p>
                      <a:r>
                        <a:rPr lang="en-IN" sz="1300"/>
                        <a:t>JBE , JNA</a:t>
                      </a:r>
                    </a:p>
                  </a:txBody>
                  <a:tcPr marL="47209" marR="47209" marT="47209" marB="47209" anchor="ctr">
                    <a:lnL>
                      <a:noFill/>
                    </a:lnL>
                    <a:lnR>
                      <a:noFill/>
                    </a:lnR>
                    <a:lnT>
                      <a:noFill/>
                    </a:lnT>
                    <a:lnB>
                      <a:noFill/>
                    </a:lnB>
                    <a:solidFill>
                      <a:srgbClr val="FFFFFF"/>
                    </a:solidFill>
                  </a:tcPr>
                </a:tc>
                <a:tc>
                  <a:txBody>
                    <a:bodyPr/>
                    <a:lstStyle/>
                    <a:p>
                      <a:r>
                        <a:rPr lang="en-IN" sz="1300"/>
                        <a:t>Jump if Below or Equal (&lt;=).</a:t>
                      </a:r>
                      <a:br>
                        <a:rPr lang="en-IN" sz="1300"/>
                      </a:br>
                      <a:r>
                        <a:rPr lang="en-IN" sz="1300"/>
                        <a:t>Jump if Not Above (not &gt;).</a:t>
                      </a:r>
                    </a:p>
                  </a:txBody>
                  <a:tcPr marL="47209" marR="47209" marT="47209" marB="47209" anchor="ctr">
                    <a:lnL>
                      <a:noFill/>
                    </a:lnL>
                    <a:lnR>
                      <a:noFill/>
                    </a:lnR>
                    <a:lnT>
                      <a:noFill/>
                    </a:lnT>
                    <a:lnB>
                      <a:noFill/>
                    </a:lnB>
                    <a:solidFill>
                      <a:srgbClr val="FFFFFF"/>
                    </a:solidFill>
                  </a:tcPr>
                </a:tc>
                <a:tc>
                  <a:txBody>
                    <a:bodyPr/>
                    <a:lstStyle/>
                    <a:p>
                      <a:pPr algn="ctr"/>
                      <a:r>
                        <a:rPr lang="en-IN" sz="1300"/>
                        <a:t>CF = 1</a:t>
                      </a:r>
                      <a:br>
                        <a:rPr lang="en-IN" sz="1300"/>
                      </a:br>
                      <a:r>
                        <a:rPr lang="en-IN" sz="1300"/>
                        <a:t>or</a:t>
                      </a:r>
                      <a:br>
                        <a:rPr lang="en-IN" sz="1300"/>
                      </a:br>
                      <a:r>
                        <a:rPr lang="en-IN" sz="1300"/>
                        <a:t>ZF = 1</a:t>
                      </a:r>
                    </a:p>
                  </a:txBody>
                  <a:tcPr marL="47209" marR="47209" marT="47209" marB="47209" anchor="ctr">
                    <a:lnL>
                      <a:noFill/>
                    </a:lnL>
                    <a:lnR>
                      <a:noFill/>
                    </a:lnR>
                    <a:lnT>
                      <a:noFill/>
                    </a:lnT>
                    <a:lnB>
                      <a:noFill/>
                    </a:lnB>
                    <a:solidFill>
                      <a:srgbClr val="FFFFFF"/>
                    </a:solidFill>
                  </a:tcPr>
                </a:tc>
                <a:tc>
                  <a:txBody>
                    <a:bodyPr/>
                    <a:lstStyle/>
                    <a:p>
                      <a:r>
                        <a:rPr lang="en-IN" sz="1300" dirty="0"/>
                        <a:t>JNBE, JA</a:t>
                      </a:r>
                    </a:p>
                  </a:txBody>
                  <a:tcPr marL="47209" marR="47209" marT="47209" marB="47209" anchor="ctr">
                    <a:lnL>
                      <a:noFill/>
                    </a:lnL>
                    <a:lnR>
                      <a:noFill/>
                    </a:lnR>
                    <a:lnT>
                      <a:noFill/>
                    </a:lnT>
                    <a:lnB>
                      <a:noFill/>
                    </a:lnB>
                    <a:solidFill>
                      <a:srgbClr val="FFFFFF"/>
                    </a:solidFill>
                  </a:tcPr>
                </a:tc>
                <a:extLst>
                  <a:ext uri="{0D108BD9-81ED-4DB2-BD59-A6C34878D82A}">
                    <a16:rowId xmlns:a16="http://schemas.microsoft.com/office/drawing/2014/main" val="2807908989"/>
                  </a:ext>
                </a:extLst>
              </a:tr>
            </a:tbl>
          </a:graphicData>
        </a:graphic>
      </p:graphicFrame>
    </p:spTree>
    <p:extLst>
      <p:ext uri="{BB962C8B-B14F-4D97-AF65-F5344CB8AC3E}">
        <p14:creationId xmlns:p14="http://schemas.microsoft.com/office/powerpoint/2010/main" val="2974961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loops</a:t>
            </a:r>
            <a:endParaRPr lang="en-IN" dirty="0"/>
          </a:p>
        </p:txBody>
      </p:sp>
      <p:graphicFrame>
        <p:nvGraphicFramePr>
          <p:cNvPr id="4" name="Content Placeholder 3"/>
          <p:cNvGraphicFramePr>
            <a:graphicFrameLocks noGrp="1"/>
          </p:cNvGraphicFramePr>
          <p:nvPr>
            <p:ph idx="1"/>
          </p:nvPr>
        </p:nvGraphicFramePr>
        <p:xfrm>
          <a:off x="838200" y="1888649"/>
          <a:ext cx="10515600" cy="4225290"/>
        </p:xfrm>
        <a:graphic>
          <a:graphicData uri="http://schemas.openxmlformats.org/drawingml/2006/table">
            <a:tbl>
              <a:tblPr/>
              <a:tblGrid>
                <a:gridCol w="3505200">
                  <a:extLst>
                    <a:ext uri="{9D8B030D-6E8A-4147-A177-3AD203B41FA5}">
                      <a16:colId xmlns:a16="http://schemas.microsoft.com/office/drawing/2014/main" val="3547660923"/>
                    </a:ext>
                  </a:extLst>
                </a:gridCol>
                <a:gridCol w="3505200">
                  <a:extLst>
                    <a:ext uri="{9D8B030D-6E8A-4147-A177-3AD203B41FA5}">
                      <a16:colId xmlns:a16="http://schemas.microsoft.com/office/drawing/2014/main" val="1692527035"/>
                    </a:ext>
                  </a:extLst>
                </a:gridCol>
                <a:gridCol w="3505200">
                  <a:extLst>
                    <a:ext uri="{9D8B030D-6E8A-4147-A177-3AD203B41FA5}">
                      <a16:colId xmlns:a16="http://schemas.microsoft.com/office/drawing/2014/main" val="2263923491"/>
                    </a:ext>
                  </a:extLst>
                </a:gridCol>
              </a:tblGrid>
              <a:tr h="0">
                <a:tc>
                  <a:txBody>
                    <a:bodyPr/>
                    <a:lstStyle/>
                    <a:p>
                      <a:r>
                        <a:rPr lang="en-IN"/>
                        <a:t>instruction</a:t>
                      </a:r>
                    </a:p>
                  </a:txBody>
                  <a:tcPr marL="66675" marR="66675" marT="66675" marB="66675" anchor="ctr">
                    <a:lnL>
                      <a:noFill/>
                    </a:lnL>
                    <a:lnR>
                      <a:noFill/>
                    </a:lnR>
                    <a:lnT>
                      <a:noFill/>
                    </a:lnT>
                    <a:lnB>
                      <a:noFill/>
                    </a:lnB>
                    <a:solidFill>
                      <a:srgbClr val="FFFF00"/>
                    </a:solidFill>
                  </a:tcPr>
                </a:tc>
                <a:tc>
                  <a:txBody>
                    <a:bodyPr/>
                    <a:lstStyle/>
                    <a:p>
                      <a:pPr algn="ctr"/>
                      <a:r>
                        <a:rPr lang="en-IN"/>
                        <a:t>operation and jump condition</a:t>
                      </a:r>
                    </a:p>
                  </a:txBody>
                  <a:tcPr marL="66675" marR="66675" marT="66675" marB="66675" anchor="ctr">
                    <a:lnL>
                      <a:noFill/>
                    </a:lnL>
                    <a:lnR>
                      <a:noFill/>
                    </a:lnR>
                    <a:lnT>
                      <a:noFill/>
                    </a:lnT>
                    <a:lnB>
                      <a:noFill/>
                    </a:lnB>
                    <a:solidFill>
                      <a:srgbClr val="FFFF00"/>
                    </a:solidFill>
                  </a:tcPr>
                </a:tc>
                <a:tc>
                  <a:txBody>
                    <a:bodyPr/>
                    <a:lstStyle/>
                    <a:p>
                      <a:r>
                        <a:rPr lang="en-IN"/>
                        <a:t>opposite instruction</a:t>
                      </a:r>
                    </a:p>
                  </a:txBody>
                  <a:tcPr marL="66675" marR="66675" marT="66675" marB="66675" anchor="ctr">
                    <a:lnL>
                      <a:noFill/>
                    </a:lnL>
                    <a:lnR>
                      <a:noFill/>
                    </a:lnR>
                    <a:lnT>
                      <a:noFill/>
                    </a:lnT>
                    <a:lnB>
                      <a:noFill/>
                    </a:lnB>
                    <a:solidFill>
                      <a:srgbClr val="FFFF00"/>
                    </a:solidFill>
                  </a:tcPr>
                </a:tc>
                <a:extLst>
                  <a:ext uri="{0D108BD9-81ED-4DB2-BD59-A6C34878D82A}">
                    <a16:rowId xmlns:a16="http://schemas.microsoft.com/office/drawing/2014/main" val="3372421805"/>
                  </a:ext>
                </a:extLst>
              </a:tr>
              <a:tr h="0">
                <a:tc>
                  <a:txBody>
                    <a:bodyPr/>
                    <a:lstStyle/>
                    <a:p>
                      <a:r>
                        <a:rPr lang="en-IN"/>
                        <a:t>LOOP</a:t>
                      </a:r>
                    </a:p>
                  </a:txBody>
                  <a:tcPr marL="66675" marR="66675" marT="66675" marB="66675" anchor="ctr">
                    <a:lnL>
                      <a:noFill/>
                    </a:lnL>
                    <a:lnR>
                      <a:noFill/>
                    </a:lnR>
                    <a:lnT>
                      <a:noFill/>
                    </a:lnT>
                    <a:lnB>
                      <a:noFill/>
                    </a:lnB>
                  </a:tcPr>
                </a:tc>
                <a:tc>
                  <a:txBody>
                    <a:bodyPr/>
                    <a:lstStyle/>
                    <a:p>
                      <a:r>
                        <a:rPr lang="en-IN"/>
                        <a:t>decrease cx, jump to label if cx not zero.</a:t>
                      </a:r>
                    </a:p>
                  </a:txBody>
                  <a:tcPr marL="66675" marR="66675" marT="66675" marB="66675" anchor="ctr">
                    <a:lnL>
                      <a:noFill/>
                    </a:lnL>
                    <a:lnR>
                      <a:noFill/>
                    </a:lnR>
                    <a:lnT>
                      <a:noFill/>
                    </a:lnT>
                    <a:lnB>
                      <a:noFill/>
                    </a:lnB>
                  </a:tcPr>
                </a:tc>
                <a:tc>
                  <a:txBody>
                    <a:bodyPr/>
                    <a:lstStyle/>
                    <a:p>
                      <a:r>
                        <a:rPr lang="en-IN"/>
                        <a:t>DEC CX </a:t>
                      </a:r>
                      <a:r>
                        <a:rPr lang="en-IN">
                          <a:latin typeface="Verdana" panose="020B0604030504040204" pitchFamily="34" charset="0"/>
                        </a:rPr>
                        <a:t>and</a:t>
                      </a:r>
                      <a:r>
                        <a:rPr lang="en-IN"/>
                        <a:t> JCXZ</a:t>
                      </a:r>
                    </a:p>
                  </a:txBody>
                  <a:tcPr marL="66675" marR="66675" marT="66675" marB="66675" anchor="ctr">
                    <a:lnL>
                      <a:noFill/>
                    </a:lnL>
                    <a:lnR>
                      <a:noFill/>
                    </a:lnR>
                    <a:lnT>
                      <a:noFill/>
                    </a:lnT>
                    <a:lnB>
                      <a:noFill/>
                    </a:lnB>
                  </a:tcPr>
                </a:tc>
                <a:extLst>
                  <a:ext uri="{0D108BD9-81ED-4DB2-BD59-A6C34878D82A}">
                    <a16:rowId xmlns:a16="http://schemas.microsoft.com/office/drawing/2014/main" val="3772387010"/>
                  </a:ext>
                </a:extLst>
              </a:tr>
              <a:tr h="0">
                <a:tc>
                  <a:txBody>
                    <a:bodyPr/>
                    <a:lstStyle/>
                    <a:p>
                      <a:r>
                        <a:rPr lang="en-IN"/>
                        <a:t>LOOPE</a:t>
                      </a:r>
                    </a:p>
                  </a:txBody>
                  <a:tcPr marL="66675" marR="66675" marT="66675" marB="66675" anchor="ctr">
                    <a:lnL>
                      <a:noFill/>
                    </a:lnL>
                    <a:lnR>
                      <a:noFill/>
                    </a:lnR>
                    <a:lnT>
                      <a:noFill/>
                    </a:lnT>
                    <a:lnB>
                      <a:noFill/>
                    </a:lnB>
                  </a:tcPr>
                </a:tc>
                <a:tc>
                  <a:txBody>
                    <a:bodyPr/>
                    <a:lstStyle/>
                    <a:p>
                      <a:r>
                        <a:rPr lang="en-IN"/>
                        <a:t>decrease cx, jump to label if cx not zero and equal (zf = 1).</a:t>
                      </a:r>
                    </a:p>
                  </a:txBody>
                  <a:tcPr marL="66675" marR="66675" marT="66675" marB="66675" anchor="ctr">
                    <a:lnL>
                      <a:noFill/>
                    </a:lnL>
                    <a:lnR>
                      <a:noFill/>
                    </a:lnR>
                    <a:lnT>
                      <a:noFill/>
                    </a:lnT>
                    <a:lnB>
                      <a:noFill/>
                    </a:lnB>
                  </a:tcPr>
                </a:tc>
                <a:tc>
                  <a:txBody>
                    <a:bodyPr/>
                    <a:lstStyle/>
                    <a:p>
                      <a:r>
                        <a:rPr lang="en-IN"/>
                        <a:t>LOOPNE</a:t>
                      </a:r>
                    </a:p>
                  </a:txBody>
                  <a:tcPr marL="66675" marR="66675" marT="66675" marB="66675" anchor="ctr">
                    <a:lnL>
                      <a:noFill/>
                    </a:lnL>
                    <a:lnR>
                      <a:noFill/>
                    </a:lnR>
                    <a:lnT>
                      <a:noFill/>
                    </a:lnT>
                    <a:lnB>
                      <a:noFill/>
                    </a:lnB>
                  </a:tcPr>
                </a:tc>
                <a:extLst>
                  <a:ext uri="{0D108BD9-81ED-4DB2-BD59-A6C34878D82A}">
                    <a16:rowId xmlns:a16="http://schemas.microsoft.com/office/drawing/2014/main" val="3304722210"/>
                  </a:ext>
                </a:extLst>
              </a:tr>
              <a:tr h="0">
                <a:tc>
                  <a:txBody>
                    <a:bodyPr/>
                    <a:lstStyle/>
                    <a:p>
                      <a:r>
                        <a:rPr lang="en-IN"/>
                        <a:t>LOOPNE</a:t>
                      </a:r>
                    </a:p>
                  </a:txBody>
                  <a:tcPr marL="66675" marR="66675" marT="66675" marB="66675" anchor="ctr">
                    <a:lnL>
                      <a:noFill/>
                    </a:lnL>
                    <a:lnR>
                      <a:noFill/>
                    </a:lnR>
                    <a:lnT>
                      <a:noFill/>
                    </a:lnT>
                    <a:lnB>
                      <a:noFill/>
                    </a:lnB>
                  </a:tcPr>
                </a:tc>
                <a:tc>
                  <a:txBody>
                    <a:bodyPr/>
                    <a:lstStyle/>
                    <a:p>
                      <a:r>
                        <a:rPr lang="en-IN"/>
                        <a:t>decrease cx, jump to label if cx not zero and not equal (zf = 0).</a:t>
                      </a:r>
                    </a:p>
                  </a:txBody>
                  <a:tcPr marL="66675" marR="66675" marT="66675" marB="66675" anchor="ctr">
                    <a:lnL>
                      <a:noFill/>
                    </a:lnL>
                    <a:lnR>
                      <a:noFill/>
                    </a:lnR>
                    <a:lnT>
                      <a:noFill/>
                    </a:lnT>
                    <a:lnB>
                      <a:noFill/>
                    </a:lnB>
                  </a:tcPr>
                </a:tc>
                <a:tc>
                  <a:txBody>
                    <a:bodyPr/>
                    <a:lstStyle/>
                    <a:p>
                      <a:r>
                        <a:rPr lang="en-IN"/>
                        <a:t>LOOPE</a:t>
                      </a:r>
                    </a:p>
                  </a:txBody>
                  <a:tcPr marL="66675" marR="66675" marT="66675" marB="66675" anchor="ctr">
                    <a:lnL>
                      <a:noFill/>
                    </a:lnL>
                    <a:lnR>
                      <a:noFill/>
                    </a:lnR>
                    <a:lnT>
                      <a:noFill/>
                    </a:lnT>
                    <a:lnB>
                      <a:noFill/>
                    </a:lnB>
                  </a:tcPr>
                </a:tc>
                <a:extLst>
                  <a:ext uri="{0D108BD9-81ED-4DB2-BD59-A6C34878D82A}">
                    <a16:rowId xmlns:a16="http://schemas.microsoft.com/office/drawing/2014/main" val="505872355"/>
                  </a:ext>
                </a:extLst>
              </a:tr>
              <a:tr h="0">
                <a:tc>
                  <a:txBody>
                    <a:bodyPr/>
                    <a:lstStyle/>
                    <a:p>
                      <a:r>
                        <a:rPr lang="en-IN"/>
                        <a:t>LOOPNZ</a:t>
                      </a:r>
                    </a:p>
                  </a:txBody>
                  <a:tcPr marL="66675" marR="66675" marT="66675" marB="66675" anchor="ctr">
                    <a:lnL>
                      <a:noFill/>
                    </a:lnL>
                    <a:lnR>
                      <a:noFill/>
                    </a:lnR>
                    <a:lnT>
                      <a:noFill/>
                    </a:lnT>
                    <a:lnB>
                      <a:noFill/>
                    </a:lnB>
                  </a:tcPr>
                </a:tc>
                <a:tc>
                  <a:txBody>
                    <a:bodyPr/>
                    <a:lstStyle/>
                    <a:p>
                      <a:r>
                        <a:rPr lang="en-IN"/>
                        <a:t>decrease cx, jump to label if cx not zero and zf = 0.</a:t>
                      </a:r>
                    </a:p>
                  </a:txBody>
                  <a:tcPr marL="66675" marR="66675" marT="66675" marB="66675" anchor="ctr">
                    <a:lnL>
                      <a:noFill/>
                    </a:lnL>
                    <a:lnR>
                      <a:noFill/>
                    </a:lnR>
                    <a:lnT>
                      <a:noFill/>
                    </a:lnT>
                    <a:lnB>
                      <a:noFill/>
                    </a:lnB>
                  </a:tcPr>
                </a:tc>
                <a:tc>
                  <a:txBody>
                    <a:bodyPr/>
                    <a:lstStyle/>
                    <a:p>
                      <a:r>
                        <a:rPr lang="en-IN"/>
                        <a:t>LOOPZ</a:t>
                      </a:r>
                    </a:p>
                  </a:txBody>
                  <a:tcPr marL="66675" marR="66675" marT="66675" marB="66675" anchor="ctr">
                    <a:lnL>
                      <a:noFill/>
                    </a:lnL>
                    <a:lnR>
                      <a:noFill/>
                    </a:lnR>
                    <a:lnT>
                      <a:noFill/>
                    </a:lnT>
                    <a:lnB>
                      <a:noFill/>
                    </a:lnB>
                  </a:tcPr>
                </a:tc>
                <a:extLst>
                  <a:ext uri="{0D108BD9-81ED-4DB2-BD59-A6C34878D82A}">
                    <a16:rowId xmlns:a16="http://schemas.microsoft.com/office/drawing/2014/main" val="4007986502"/>
                  </a:ext>
                </a:extLst>
              </a:tr>
              <a:tr h="0">
                <a:tc>
                  <a:txBody>
                    <a:bodyPr/>
                    <a:lstStyle/>
                    <a:p>
                      <a:r>
                        <a:rPr lang="en-IN"/>
                        <a:t>LOOPZ</a:t>
                      </a:r>
                    </a:p>
                  </a:txBody>
                  <a:tcPr marL="66675" marR="66675" marT="66675" marB="66675" anchor="ctr">
                    <a:lnL>
                      <a:noFill/>
                    </a:lnL>
                    <a:lnR>
                      <a:noFill/>
                    </a:lnR>
                    <a:lnT>
                      <a:noFill/>
                    </a:lnT>
                    <a:lnB>
                      <a:noFill/>
                    </a:lnB>
                  </a:tcPr>
                </a:tc>
                <a:tc>
                  <a:txBody>
                    <a:bodyPr/>
                    <a:lstStyle/>
                    <a:p>
                      <a:r>
                        <a:rPr lang="en-IN"/>
                        <a:t>decrease cx, jump to label if cx not zero and zf = 1.</a:t>
                      </a:r>
                    </a:p>
                  </a:txBody>
                  <a:tcPr marL="66675" marR="66675" marT="66675" marB="66675" anchor="ctr">
                    <a:lnL>
                      <a:noFill/>
                    </a:lnL>
                    <a:lnR>
                      <a:noFill/>
                    </a:lnR>
                    <a:lnT>
                      <a:noFill/>
                    </a:lnT>
                    <a:lnB>
                      <a:noFill/>
                    </a:lnB>
                  </a:tcPr>
                </a:tc>
                <a:tc>
                  <a:txBody>
                    <a:bodyPr/>
                    <a:lstStyle/>
                    <a:p>
                      <a:r>
                        <a:rPr lang="en-IN"/>
                        <a:t>LOOPNZ</a:t>
                      </a:r>
                    </a:p>
                  </a:txBody>
                  <a:tcPr marL="66675" marR="66675" marT="66675" marB="66675" anchor="ctr">
                    <a:lnL>
                      <a:noFill/>
                    </a:lnL>
                    <a:lnR>
                      <a:noFill/>
                    </a:lnR>
                    <a:lnT>
                      <a:noFill/>
                    </a:lnT>
                    <a:lnB>
                      <a:noFill/>
                    </a:lnB>
                  </a:tcPr>
                </a:tc>
                <a:extLst>
                  <a:ext uri="{0D108BD9-81ED-4DB2-BD59-A6C34878D82A}">
                    <a16:rowId xmlns:a16="http://schemas.microsoft.com/office/drawing/2014/main" val="3523077090"/>
                  </a:ext>
                </a:extLst>
              </a:tr>
              <a:tr h="0">
                <a:tc>
                  <a:txBody>
                    <a:bodyPr/>
                    <a:lstStyle/>
                    <a:p>
                      <a:r>
                        <a:rPr lang="en-IN"/>
                        <a:t>JCXZ</a:t>
                      </a:r>
                    </a:p>
                  </a:txBody>
                  <a:tcPr marL="66675" marR="66675" marT="66675" marB="66675" anchor="ctr">
                    <a:lnL>
                      <a:noFill/>
                    </a:lnL>
                    <a:lnR>
                      <a:noFill/>
                    </a:lnR>
                    <a:lnT>
                      <a:noFill/>
                    </a:lnT>
                    <a:lnB>
                      <a:noFill/>
                    </a:lnB>
                  </a:tcPr>
                </a:tc>
                <a:tc>
                  <a:txBody>
                    <a:bodyPr/>
                    <a:lstStyle/>
                    <a:p>
                      <a:r>
                        <a:rPr lang="en-IN"/>
                        <a:t>jump to label if cx is zero.</a:t>
                      </a:r>
                    </a:p>
                  </a:txBody>
                  <a:tcPr marL="66675" marR="66675" marT="66675" marB="66675" anchor="ctr">
                    <a:lnL>
                      <a:noFill/>
                    </a:lnL>
                    <a:lnR>
                      <a:noFill/>
                    </a:lnR>
                    <a:lnT>
                      <a:noFill/>
                    </a:lnT>
                    <a:lnB>
                      <a:noFill/>
                    </a:lnB>
                  </a:tcPr>
                </a:tc>
                <a:tc>
                  <a:txBody>
                    <a:bodyPr/>
                    <a:lstStyle/>
                    <a:p>
                      <a:r>
                        <a:rPr lang="en-IN" dirty="0"/>
                        <a:t>OR CX, CX </a:t>
                      </a:r>
                      <a:r>
                        <a:rPr lang="en-IN" dirty="0">
                          <a:latin typeface="Verdana" panose="020B0604030504040204" pitchFamily="34" charset="0"/>
                        </a:rPr>
                        <a:t>and</a:t>
                      </a:r>
                      <a:r>
                        <a:rPr lang="en-IN" dirty="0"/>
                        <a:t> JNZ</a:t>
                      </a:r>
                    </a:p>
                  </a:txBody>
                  <a:tcPr marL="66675" marR="66675" marT="66675" marB="66675" anchor="ctr">
                    <a:lnL>
                      <a:noFill/>
                    </a:lnL>
                    <a:lnR>
                      <a:noFill/>
                    </a:lnR>
                    <a:lnT>
                      <a:noFill/>
                    </a:lnT>
                    <a:lnB>
                      <a:noFill/>
                    </a:lnB>
                  </a:tcPr>
                </a:tc>
                <a:extLst>
                  <a:ext uri="{0D108BD9-81ED-4DB2-BD59-A6C34878D82A}">
                    <a16:rowId xmlns:a16="http://schemas.microsoft.com/office/drawing/2014/main" val="2506112275"/>
                  </a:ext>
                </a:extLst>
              </a:tr>
            </a:tbl>
          </a:graphicData>
        </a:graphic>
      </p:graphicFrame>
      <p:sp>
        <p:nvSpPr>
          <p:cNvPr id="5"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oops</a:t>
            </a:r>
            <a:r>
              <a:rPr kumimoji="0" lang="en-US" altLang="en-US" sz="1800" b="0" i="0" u="none" strike="noStrike" cap="none" normalizeH="0" baseline="0" smtClean="0">
                <a:ln>
                  <a:noFill/>
                </a:ln>
                <a:solidFill>
                  <a:schemeClr val="tx1"/>
                </a:solidFill>
                <a:effectLst/>
              </a:rPr>
              <a:t/>
            </a:r>
            <a:br>
              <a:rPr kumimoji="0" lang="en-US" altLang="en-US" sz="1800" b="0" i="0" u="none" strike="noStrike" cap="none" normalizeH="0" baseline="0" smtClean="0">
                <a:ln>
                  <a:noFill/>
                </a:ln>
                <a:solidFill>
                  <a:schemeClr val="tx1"/>
                </a:solidFill>
                <a:effectLst/>
              </a:rPr>
            </a:b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641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All conditional jumps have one big limitation, unlike </a:t>
            </a:r>
            <a:r>
              <a:rPr lang="en-IN" b="1" dirty="0"/>
              <a:t>JMP</a:t>
            </a:r>
            <a:r>
              <a:rPr lang="en-IN" dirty="0"/>
              <a:t> instruction they can only jump </a:t>
            </a:r>
            <a:r>
              <a:rPr lang="en-IN" b="1" dirty="0"/>
              <a:t>127</a:t>
            </a:r>
            <a:r>
              <a:rPr lang="en-IN" dirty="0"/>
              <a:t> bytes forward and </a:t>
            </a:r>
            <a:r>
              <a:rPr lang="en-IN" b="1" dirty="0"/>
              <a:t>128</a:t>
            </a:r>
            <a:r>
              <a:rPr lang="en-IN" dirty="0"/>
              <a:t> bytes backward (note that most instructions are assembled into 3 or more bytes).</a:t>
            </a:r>
            <a:r>
              <a:rPr lang="en-IN" dirty="0" smtClean="0"/>
              <a:t/>
            </a:r>
            <a:br>
              <a:rPr lang="en-IN" dirty="0" smtClean="0"/>
            </a:br>
            <a:r>
              <a:rPr lang="en-IN" dirty="0" smtClean="0"/>
              <a:t/>
            </a:r>
            <a:br>
              <a:rPr lang="en-IN" dirty="0" smtClean="0"/>
            </a:br>
            <a:r>
              <a:rPr lang="en-IN" dirty="0"/>
              <a:t>We can easily avoid this limitation using a cute trick:</a:t>
            </a:r>
            <a:r>
              <a:rPr lang="en-IN" dirty="0" smtClean="0"/>
              <a:t/>
            </a:r>
            <a:br>
              <a:rPr lang="en-IN" dirty="0" smtClean="0"/>
            </a:br>
            <a:r>
              <a:rPr lang="en-IN" dirty="0" smtClean="0"/>
              <a:t/>
            </a:r>
            <a:br>
              <a:rPr lang="en-IN" dirty="0" smtClean="0"/>
            </a:br>
            <a:r>
              <a:rPr lang="en-IN" dirty="0"/>
              <a:t>Get an opposite conditional jump instruction from the table above, make it jump to </a:t>
            </a:r>
            <a:r>
              <a:rPr lang="en-IN" i="1" dirty="0" err="1"/>
              <a:t>label_x</a:t>
            </a:r>
            <a:r>
              <a:rPr lang="en-IN" dirty="0"/>
              <a:t>.</a:t>
            </a:r>
            <a:br>
              <a:rPr lang="en-IN" dirty="0"/>
            </a:br>
            <a:r>
              <a:rPr lang="en-IN" dirty="0"/>
              <a:t/>
            </a:r>
            <a:br>
              <a:rPr lang="en-IN" dirty="0"/>
            </a:br>
            <a:endParaRPr lang="en-IN" dirty="0"/>
          </a:p>
          <a:p>
            <a:r>
              <a:rPr lang="en-IN" dirty="0"/>
              <a:t>Use </a:t>
            </a:r>
            <a:r>
              <a:rPr lang="en-IN" b="1" dirty="0"/>
              <a:t>JMP</a:t>
            </a:r>
            <a:r>
              <a:rPr lang="en-IN" dirty="0"/>
              <a:t> instruction to jump to desired location.</a:t>
            </a:r>
            <a:br>
              <a:rPr lang="en-IN" dirty="0"/>
            </a:br>
            <a:r>
              <a:rPr lang="en-IN" dirty="0"/>
              <a:t/>
            </a:r>
            <a:br>
              <a:rPr lang="en-IN" dirty="0"/>
            </a:br>
            <a:endParaRPr lang="en-IN" dirty="0"/>
          </a:p>
          <a:p>
            <a:r>
              <a:rPr lang="en-IN" dirty="0"/>
              <a:t>Define </a:t>
            </a:r>
            <a:r>
              <a:rPr lang="en-IN" i="1" dirty="0" err="1"/>
              <a:t>label_x</a:t>
            </a:r>
            <a:r>
              <a:rPr lang="en-IN" i="1" dirty="0"/>
              <a:t>:</a:t>
            </a:r>
            <a:r>
              <a:rPr lang="en-IN" dirty="0"/>
              <a:t> just after the </a:t>
            </a:r>
            <a:r>
              <a:rPr lang="en-IN" b="1" dirty="0"/>
              <a:t>JMP</a:t>
            </a:r>
            <a:r>
              <a:rPr lang="en-IN" dirty="0"/>
              <a:t> instruction.</a:t>
            </a:r>
            <a:br>
              <a:rPr lang="en-IN" dirty="0"/>
            </a:br>
            <a:r>
              <a:rPr lang="en-IN" dirty="0"/>
              <a:t/>
            </a:r>
            <a:br>
              <a:rPr lang="en-IN" dirty="0"/>
            </a:br>
            <a:endParaRPr lang="en-IN" dirty="0"/>
          </a:p>
          <a:p>
            <a:r>
              <a:rPr lang="en-IN" i="1" dirty="0" err="1"/>
              <a:t>label_x</a:t>
            </a:r>
            <a:r>
              <a:rPr lang="en-IN" i="1" dirty="0"/>
              <a:t>:</a:t>
            </a:r>
            <a:r>
              <a:rPr lang="en-IN" dirty="0"/>
              <a:t> - can be any valid label name, but there must not be two or more labels with the same name.</a:t>
            </a:r>
          </a:p>
        </p:txBody>
      </p:sp>
    </p:spTree>
    <p:extLst>
      <p:ext uri="{BB962C8B-B14F-4D97-AF65-F5344CB8AC3E}">
        <p14:creationId xmlns:p14="http://schemas.microsoft.com/office/powerpoint/2010/main" val="3066860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CALL INSTRUCTION</a:t>
            </a:r>
            <a:endParaRPr lang="en-IN" dirty="0"/>
          </a:p>
        </p:txBody>
      </p:sp>
      <p:sp>
        <p:nvSpPr>
          <p:cNvPr id="3" name="Content Placeholder 2"/>
          <p:cNvSpPr>
            <a:spLocks noGrp="1"/>
          </p:cNvSpPr>
          <p:nvPr>
            <p:ph idx="1"/>
          </p:nvPr>
        </p:nvSpPr>
        <p:spPr/>
        <p:txBody>
          <a:bodyPr/>
          <a:lstStyle/>
          <a:p>
            <a:r>
              <a:rPr lang="en-IN" dirty="0"/>
              <a:t> This Instruction is used to transfer execution to a subprogram or procedure. </a:t>
            </a:r>
          </a:p>
          <a:p>
            <a:r>
              <a:rPr lang="en-IN" dirty="0" smtClean="0"/>
              <a:t>There </a:t>
            </a:r>
            <a:r>
              <a:rPr lang="en-IN" dirty="0"/>
              <a:t>are two basic types of CALL ’s : Near and Far. </a:t>
            </a:r>
            <a:endParaRPr lang="en-IN" dirty="0" smtClean="0"/>
          </a:p>
          <a:p>
            <a:r>
              <a:rPr lang="en-IN" dirty="0" smtClean="0"/>
              <a:t> </a:t>
            </a:r>
            <a:r>
              <a:rPr lang="en-IN" dirty="0"/>
              <a:t>Further Divided into: </a:t>
            </a:r>
            <a:endParaRPr lang="en-IN" dirty="0" smtClean="0"/>
          </a:p>
          <a:p>
            <a:pPr marL="0" indent="0">
              <a:buNone/>
            </a:pPr>
            <a:r>
              <a:rPr lang="en-IN" dirty="0"/>
              <a:t>	</a:t>
            </a:r>
            <a:r>
              <a:rPr lang="en-IN" dirty="0" smtClean="0"/>
              <a:t>Direct </a:t>
            </a:r>
            <a:r>
              <a:rPr lang="en-IN" dirty="0"/>
              <a:t>within-segment (near or </a:t>
            </a:r>
            <a:r>
              <a:rPr lang="en-IN" dirty="0" err="1"/>
              <a:t>intrasegment</a:t>
            </a:r>
            <a:r>
              <a:rPr lang="en-IN" dirty="0"/>
              <a:t>) </a:t>
            </a:r>
          </a:p>
          <a:p>
            <a:pPr marL="0" indent="0">
              <a:buNone/>
            </a:pPr>
            <a:r>
              <a:rPr lang="en-IN" dirty="0" smtClean="0"/>
              <a:t>	Indirect </a:t>
            </a:r>
            <a:r>
              <a:rPr lang="en-IN" dirty="0"/>
              <a:t>within-segment (near or </a:t>
            </a:r>
            <a:r>
              <a:rPr lang="en-IN" dirty="0" err="1"/>
              <a:t>intrasegment</a:t>
            </a:r>
            <a:r>
              <a:rPr lang="en-IN" dirty="0"/>
              <a:t>) </a:t>
            </a:r>
          </a:p>
          <a:p>
            <a:r>
              <a:rPr lang="en-IN" dirty="0" smtClean="0"/>
              <a:t>Direct </a:t>
            </a:r>
            <a:r>
              <a:rPr lang="en-IN" dirty="0"/>
              <a:t>to another segment (far or intersegment) </a:t>
            </a:r>
            <a:endParaRPr lang="en-IN" dirty="0" smtClean="0"/>
          </a:p>
          <a:p>
            <a:r>
              <a:rPr lang="en-IN" dirty="0" smtClean="0"/>
              <a:t>Indirect </a:t>
            </a:r>
            <a:r>
              <a:rPr lang="en-IN" dirty="0"/>
              <a:t>to another segment (far or intersegment)</a:t>
            </a:r>
          </a:p>
        </p:txBody>
      </p:sp>
    </p:spTree>
    <p:extLst>
      <p:ext uri="{BB962C8B-B14F-4D97-AF65-F5344CB8AC3E}">
        <p14:creationId xmlns:p14="http://schemas.microsoft.com/office/powerpoint/2010/main" val="1213623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hlinkClick r:id="rId2" tooltip="near call instruction"/>
              </a:rPr>
              <a:t>Near CALL Instruction</a:t>
            </a:r>
            <a:r>
              <a:rPr lang="en-IN" dirty="0"/>
              <a:t> </a:t>
            </a:r>
            <a:r>
              <a:rPr lang="en-IN" dirty="0" smtClean="0"/>
              <a:t>•</a:t>
            </a:r>
          </a:p>
          <a:p>
            <a:r>
              <a:rPr lang="en-IN" dirty="0" smtClean="0"/>
              <a:t>A </a:t>
            </a:r>
            <a:r>
              <a:rPr lang="en-IN" dirty="0"/>
              <a:t>Near CALL is a call to a procedure which is in the same code segment as the CALL instruction . </a:t>
            </a:r>
            <a:endParaRPr lang="en-IN" dirty="0" smtClean="0"/>
          </a:p>
          <a:p>
            <a:r>
              <a:rPr lang="en-IN" dirty="0" smtClean="0"/>
              <a:t> </a:t>
            </a:r>
            <a:r>
              <a:rPr lang="en-IN" dirty="0"/>
              <a:t>When 8086 executes the near CALL instruction, it decrements the stack pointer by two and copies the offset of the next instruction after the CALL on the stack. </a:t>
            </a:r>
          </a:p>
          <a:p>
            <a:r>
              <a:rPr lang="en-IN" dirty="0" smtClean="0"/>
              <a:t>This </a:t>
            </a:r>
            <a:r>
              <a:rPr lang="en-IN" dirty="0"/>
              <a:t>offset saved on the stack is referred as the return address, because this is the address that execution will returns to after the procedure executes</a:t>
            </a:r>
          </a:p>
        </p:txBody>
      </p:sp>
    </p:spTree>
    <p:extLst>
      <p:ext uri="{BB962C8B-B14F-4D97-AF65-F5344CB8AC3E}">
        <p14:creationId xmlns:p14="http://schemas.microsoft.com/office/powerpoint/2010/main" val="38350485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882</TotalTime>
  <Words>2636</Words>
  <Application>Microsoft Office PowerPoint</Application>
  <PresentationFormat>Widescreen</PresentationFormat>
  <Paragraphs>313</Paragraphs>
  <Slides>32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Arial Unicode MS</vt:lpstr>
      <vt:lpstr>Calibri</vt:lpstr>
      <vt:lpstr>Calibri Light</vt:lpstr>
      <vt:lpstr>Consolas</vt:lpstr>
      <vt:lpstr>Courier New</vt:lpstr>
      <vt:lpstr>Fixedsys</vt:lpstr>
      <vt:lpstr>Times New Roman</vt:lpstr>
      <vt:lpstr>urw-din</vt:lpstr>
      <vt:lpstr>Verdana</vt:lpstr>
      <vt:lpstr>Office Theme</vt:lpstr>
      <vt:lpstr>JMP instructions</vt:lpstr>
      <vt:lpstr>PowerPoint Presentation</vt:lpstr>
      <vt:lpstr>Jump instructions that test single flag</vt:lpstr>
      <vt:lpstr>Jump instructions for signed numbers  </vt:lpstr>
      <vt:lpstr>Jump instructions for unsigned numbers </vt:lpstr>
      <vt:lpstr>loops</vt:lpstr>
      <vt:lpstr>PowerPoint Presentation</vt:lpstr>
      <vt:lpstr>CALL INSTRUCTION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Procedures</vt:lpstr>
      <vt:lpstr>PowerPoint Presentation</vt:lpstr>
      <vt:lpstr>PowerPoint Presentation</vt:lpstr>
      <vt:lpstr>PowerPoint Presentation</vt:lpstr>
      <vt:lpstr>PowerPoint Presentation</vt:lpstr>
      <vt:lpstr>PowerPoint Presentation</vt:lpstr>
      <vt:lpstr>MACRO</vt:lpstr>
      <vt:lpstr>PowerPoint Presentation</vt:lpstr>
      <vt:lpstr>PowerPoint Presentation</vt:lpstr>
      <vt:lpstr>PowerPoint Presentation</vt:lpstr>
      <vt:lpstr>PowerPoint Presentation</vt:lpstr>
      <vt:lpstr>PowerPoint Presentation</vt:lpstr>
      <vt:lpstr>Example macro</vt:lpstr>
      <vt:lpstr>PowerPoint Presentation</vt:lpstr>
      <vt:lpstr>procedure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JMP instructions</dc:title>
  <dc:creator>Varadaraj K B</dc:creator>
  <cp:lastModifiedBy>Varadaraj K B</cp:lastModifiedBy>
  <cp:revision>21</cp:revision>
  <dcterms:created xsi:type="dcterms:W3CDTF">2023-02-20T04:40:56Z</dcterms:created>
  <dcterms:modified xsi:type="dcterms:W3CDTF">2023-03-01T11:18:19Z</dcterms:modified>
</cp:coreProperties>
</file>