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308" r:id="rId2"/>
    <p:sldId id="334" r:id="rId3"/>
    <p:sldId id="336" r:id="rId4"/>
    <p:sldId id="339" r:id="rId5"/>
    <p:sldId id="324" r:id="rId6"/>
    <p:sldId id="335" r:id="rId7"/>
    <p:sldId id="337" r:id="rId8"/>
    <p:sldId id="325" r:id="rId9"/>
    <p:sldId id="340" r:id="rId10"/>
    <p:sldId id="341" r:id="rId11"/>
    <p:sldId id="352" r:id="rId12"/>
    <p:sldId id="342" r:id="rId13"/>
    <p:sldId id="347" r:id="rId14"/>
    <p:sldId id="343" r:id="rId15"/>
    <p:sldId id="348" r:id="rId16"/>
    <p:sldId id="344" r:id="rId17"/>
    <p:sldId id="349" r:id="rId18"/>
    <p:sldId id="345" r:id="rId19"/>
    <p:sldId id="350" r:id="rId20"/>
    <p:sldId id="351" r:id="rId21"/>
    <p:sldId id="346" r:id="rId22"/>
    <p:sldId id="257" r:id="rId23"/>
    <p:sldId id="332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8060" autoAdjust="0"/>
  </p:normalViewPr>
  <p:slideViewPr>
    <p:cSldViewPr>
      <p:cViewPr varScale="1">
        <p:scale>
          <a:sx n="65" d="100"/>
          <a:sy n="65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B54160-E5B7-421A-8CD3-BD544F0E9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53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CC5992-AE0E-4A46-8351-0D7587CE9D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6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04595-5176-429F-909B-C300E4BAA33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1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2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4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6EF6E3-BBCB-4644-A766-9C9F0A55F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A82-CE09-4879-9027-F61B270D7B2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71CE-9FA7-4CC4-A8E5-47C9D2340AA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7D1EB-9B01-44FC-96D3-DF3894A281A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DA2-80DE-4690-8821-0319013F593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C2C7-96ED-4799-B913-B5DFB354E44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7D6432-82A6-4782-A364-9B1280419FF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CCBA-D0C8-4682-8CC5-1FE201DA20E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3B1A-6188-4E98-8324-412518D2C1F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8B80-12A4-4BB2-AA3F-57D4174A3E1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F697-788B-4357-BE69-8F6A83A61BE4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75D7FE-7690-4011-ABD7-251792158D0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8254 - Programmable interval timer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Control Word and initial count are written to a Counter, the initial count will be loaded on the next CLK pulse.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CLK pulse does not decrement the count, so for an initial count of N, OUT does not go high until N </a:t>
            </a:r>
            <a:r>
              <a:rPr lang="en-IN" dirty="0" smtClean="0"/>
              <a:t>+ </a:t>
            </a:r>
            <a:r>
              <a:rPr lang="en-IN" dirty="0"/>
              <a:t>1 CLK pulses after the initial count is written</a:t>
            </a:r>
          </a:p>
        </p:txBody>
      </p:sp>
    </p:spTree>
    <p:extLst>
      <p:ext uri="{BB962C8B-B14F-4D97-AF65-F5344CB8AC3E}">
        <p14:creationId xmlns:p14="http://schemas.microsoft.com/office/powerpoint/2010/main" val="271093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337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 1: HARDWARE RETRIGGERABLE ONE-SHOT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 will be initially high. OUT will go low on the CLK pulse following a trigger to begin the one-shot pulse, and will remain low until the Counter reaches zero</a:t>
            </a:r>
          </a:p>
        </p:txBody>
      </p:sp>
    </p:spTree>
    <p:extLst>
      <p:ext uri="{BB962C8B-B14F-4D97-AF65-F5344CB8AC3E}">
        <p14:creationId xmlns:p14="http://schemas.microsoft.com/office/powerpoint/2010/main" val="32318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501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 2 (Rate Generator) –</a:t>
            </a:r>
            <a:r>
              <a:rPr lang="en-IN" dirty="0"/>
              <a:t> Initially value of OUT is low.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counting is enabled, it becomes high and this process repeats periodically. </a:t>
            </a:r>
            <a:endParaRPr lang="en-IN" dirty="0" smtClean="0"/>
          </a:p>
          <a:p>
            <a:r>
              <a:rPr lang="en-IN" dirty="0" smtClean="0"/>
              <a:t>Value </a:t>
            </a:r>
            <a:r>
              <a:rPr lang="en-IN" dirty="0"/>
              <a:t>of count = Input Frequency / Output Frequency. This mode works as a frequency divider.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86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88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Mode 3 (Square Wave Generator) –</a:t>
            </a:r>
            <a:r>
              <a:rPr lang="en-IN" dirty="0"/>
              <a:t> Counting is enabled when GATE = 1 and disabled when GATE = 0.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mode is used to generate square waveform and time period (equal to count) is generated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N is count and is even then </a:t>
            </a:r>
            <a:r>
              <a:rPr lang="en-IN" dirty="0" err="1"/>
              <a:t>ontime</a:t>
            </a:r>
            <a:r>
              <a:rPr lang="en-IN" dirty="0"/>
              <a:t> of wave = N/2 and </a:t>
            </a:r>
            <a:r>
              <a:rPr lang="en-IN" dirty="0" err="1"/>
              <a:t>offtime</a:t>
            </a:r>
            <a:r>
              <a:rPr lang="en-IN" dirty="0"/>
              <a:t> = N/2 If N is odd the </a:t>
            </a:r>
            <a:r>
              <a:rPr lang="en-IN" dirty="0" err="1"/>
              <a:t>ontime</a:t>
            </a:r>
            <a:r>
              <a:rPr lang="en-IN" dirty="0"/>
              <a:t> = (N + 1) / 2 and </a:t>
            </a:r>
            <a:r>
              <a:rPr lang="en-IN" dirty="0" err="1"/>
              <a:t>offtime</a:t>
            </a:r>
            <a:r>
              <a:rPr lang="en-IN" dirty="0"/>
              <a:t> = (N – 1) /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76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19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 4 (Software Triggered Strobe) –</a:t>
            </a:r>
            <a:r>
              <a:rPr lang="en-IN" dirty="0"/>
              <a:t> In this mode counting is enabled by using GATE = 1 and disabled by GATE = 0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Initially value of OUT is high and becomes low when value of count is at last stage. </a:t>
            </a:r>
            <a:endParaRPr lang="en-IN" dirty="0" smtClean="0"/>
          </a:p>
          <a:p>
            <a:r>
              <a:rPr lang="en-IN" dirty="0" smtClean="0"/>
              <a:t>Count </a:t>
            </a:r>
            <a:r>
              <a:rPr lang="en-IN" dirty="0"/>
              <a:t>is reloaded again for subsequent clock pulse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05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Mode 3 (Square Wave Generator) –</a:t>
            </a:r>
            <a:r>
              <a:rPr lang="en-IN" dirty="0"/>
              <a:t> Counting is enabled when GATE = 1 and disabled when GATE = 0.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mode is used to generate square waveform and time period (equal to count) is generated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N is count and is even then </a:t>
            </a:r>
            <a:r>
              <a:rPr lang="en-IN" dirty="0" err="1"/>
              <a:t>ontime</a:t>
            </a:r>
            <a:r>
              <a:rPr lang="en-IN" dirty="0"/>
              <a:t> of wave = N/2 and </a:t>
            </a:r>
            <a:r>
              <a:rPr lang="en-IN" dirty="0" err="1"/>
              <a:t>offtime</a:t>
            </a:r>
            <a:r>
              <a:rPr lang="en-IN" dirty="0"/>
              <a:t> = N/2 If N is odd the </a:t>
            </a:r>
            <a:r>
              <a:rPr lang="en-IN" dirty="0" err="1"/>
              <a:t>ontime</a:t>
            </a:r>
            <a:r>
              <a:rPr lang="en-IN" dirty="0"/>
              <a:t> = (N + 1) / 2 and </a:t>
            </a:r>
            <a:r>
              <a:rPr lang="en-IN" dirty="0" err="1"/>
              <a:t>offtime</a:t>
            </a:r>
            <a:r>
              <a:rPr lang="en-IN" dirty="0"/>
              <a:t> = (N – 1) /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8254 is a device designed to solve the timing control problems in a </a:t>
            </a:r>
            <a:r>
              <a:rPr lang="en-IN" dirty="0" smtClean="0"/>
              <a:t>microprocessor</a:t>
            </a:r>
          </a:p>
          <a:p>
            <a:r>
              <a:rPr lang="en-IN" dirty="0"/>
              <a:t>It has 3 independent counters, each capable of handling clock inputs up to 10 MHz, and size of each counter is 16 bit. </a:t>
            </a:r>
            <a:endParaRPr lang="en-IN" dirty="0" smtClean="0"/>
          </a:p>
          <a:p>
            <a:r>
              <a:rPr lang="en-IN" dirty="0"/>
              <a:t> It operates in +5V regulated power supply and has 24 pin signals</a:t>
            </a:r>
            <a:r>
              <a:rPr lang="en-IN" dirty="0" smtClean="0"/>
              <a:t>.</a:t>
            </a:r>
          </a:p>
          <a:p>
            <a:r>
              <a:rPr lang="en-IN" dirty="0"/>
              <a:t>All modes are software programmable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44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3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 5 (Hardware Triggered Strobe) –</a:t>
            </a:r>
            <a:r>
              <a:rPr lang="en-IN" dirty="0"/>
              <a:t> OUT will initially be high. </a:t>
            </a:r>
            <a:endParaRPr lang="en-IN" dirty="0" smtClean="0"/>
          </a:p>
          <a:p>
            <a:r>
              <a:rPr lang="en-IN" dirty="0" smtClean="0"/>
              <a:t>Counting </a:t>
            </a:r>
            <a:r>
              <a:rPr lang="en-IN" dirty="0"/>
              <a:t>is triggered by a rising edge of GATE.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initial count has expired, OUT will go low for one clock pulse and then go high again. </a:t>
            </a:r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/>
              <a:t>writing the Control Word and initial count, the counter will not be loaded until the clock pulse after a trigger.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82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8717" r="5557" b="9143"/>
          <a:stretch/>
        </p:blipFill>
        <p:spPr>
          <a:xfrm>
            <a:off x="1691680" y="0"/>
            <a:ext cx="7452320" cy="6858000"/>
          </a:xfr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19797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Interrupt on terminal Count</a:t>
            </a:r>
          </a:p>
          <a:p>
            <a:r>
              <a:rPr lang="en-US" sz="1200" dirty="0" smtClean="0"/>
              <a:t>(G=1 THROUGHOUT)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 retriggerable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Timed Interrupt Generator</a:t>
            </a:r>
          </a:p>
          <a:p>
            <a:r>
              <a:rPr lang="en-US" sz="1200" dirty="0"/>
              <a:t>(G=1 THROUGHOUT)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Square wave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Software Triggered Strobe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Hardware triggered strobe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597352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Write a procedure to generate a 100kHz square wave at OUT0 and a 200kHz continuous pulse at OUT1</a:t>
            </a:r>
          </a:p>
          <a:p>
            <a:endParaRPr lang="en-IN" sz="2400" dirty="0"/>
          </a:p>
          <a:p>
            <a:r>
              <a:rPr lang="en-IN" sz="2400" dirty="0" smtClean="0"/>
              <a:t>Assume 8254 interfaced to 8MHz 8086, address of control word as 706H and address of counter0 as 700H, address of counter1 as 702H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Timer_Proc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 smtClean="0"/>
              <a:t>MOV DX, 706H</a:t>
            </a:r>
          </a:p>
          <a:p>
            <a:pPr marL="0" indent="0">
              <a:buNone/>
            </a:pPr>
            <a:r>
              <a:rPr lang="en-IN" sz="2400" dirty="0" smtClean="0"/>
              <a:t>MOV AL, 00110110B ; To program counter0</a:t>
            </a:r>
          </a:p>
          <a:p>
            <a:pPr marL="0" indent="0">
              <a:buNone/>
            </a:pPr>
            <a:r>
              <a:rPr lang="en-IN" sz="2400" dirty="0" smtClean="0"/>
              <a:t>OUT DX,AL</a:t>
            </a:r>
          </a:p>
          <a:p>
            <a:pPr marL="0" indent="0">
              <a:buNone/>
            </a:pPr>
            <a:r>
              <a:rPr lang="en-IN" sz="2400" dirty="0" smtClean="0"/>
              <a:t>MOV AL, </a:t>
            </a:r>
            <a:r>
              <a:rPr lang="en-IN" sz="2400" dirty="0" smtClean="0"/>
              <a:t>01110100B; </a:t>
            </a:r>
            <a:r>
              <a:rPr lang="en-IN" sz="2400" dirty="0" smtClean="0"/>
              <a:t>To program counter1</a:t>
            </a:r>
          </a:p>
          <a:p>
            <a:pPr marL="0" indent="0">
              <a:buNone/>
            </a:pPr>
            <a:r>
              <a:rPr lang="en-IN" sz="2400" dirty="0" smtClean="0"/>
              <a:t>MOV DX, 700H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MOV DX, </a:t>
            </a:r>
            <a:r>
              <a:rPr lang="en-IN" sz="2400" dirty="0" smtClean="0"/>
              <a:t>702H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MOV AL, 80 ; Load value to counter0</a:t>
            </a:r>
          </a:p>
          <a:p>
            <a:pPr marL="0" indent="0">
              <a:buNone/>
            </a:pPr>
            <a:r>
              <a:rPr lang="en-IN" sz="2400" dirty="0" smtClean="0"/>
              <a:t>OUT DX, AL</a:t>
            </a:r>
          </a:p>
          <a:p>
            <a:pPr marL="0" indent="0">
              <a:buNone/>
            </a:pPr>
            <a:r>
              <a:rPr lang="en-IN" sz="2400" dirty="0" smtClean="0"/>
              <a:t>MOV AL,0</a:t>
            </a:r>
          </a:p>
          <a:p>
            <a:pPr marL="0" indent="0">
              <a:buNone/>
            </a:pPr>
            <a:r>
              <a:rPr lang="en-IN" sz="2400" dirty="0" smtClean="0"/>
              <a:t>OUT DX,AL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5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MOV DX, </a:t>
            </a:r>
            <a:r>
              <a:rPr lang="en-IN" dirty="0" smtClean="0"/>
              <a:t>702H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MOV AL, </a:t>
            </a:r>
            <a:r>
              <a:rPr lang="en-IN" dirty="0" smtClean="0"/>
              <a:t>40 </a:t>
            </a:r>
            <a:r>
              <a:rPr lang="en-IN" dirty="0"/>
              <a:t>; Load value to counter0</a:t>
            </a:r>
          </a:p>
          <a:p>
            <a:pPr marL="0" indent="0">
              <a:buNone/>
            </a:pPr>
            <a:r>
              <a:rPr lang="en-IN" dirty="0"/>
              <a:t>OUT DX, AL</a:t>
            </a:r>
          </a:p>
          <a:p>
            <a:pPr marL="0" indent="0">
              <a:buNone/>
            </a:pPr>
            <a:r>
              <a:rPr lang="en-IN" dirty="0"/>
              <a:t>MOV AL,0</a:t>
            </a:r>
          </a:p>
          <a:p>
            <a:pPr marL="0" indent="0">
              <a:buNone/>
            </a:pPr>
            <a:r>
              <a:rPr lang="en-IN" dirty="0"/>
              <a:t>OUT </a:t>
            </a:r>
            <a:r>
              <a:rPr lang="en-IN" dirty="0" smtClean="0"/>
              <a:t>DX,AL</a:t>
            </a:r>
          </a:p>
          <a:p>
            <a:pPr marL="0" indent="0">
              <a:buNone/>
            </a:pPr>
            <a:r>
              <a:rPr lang="en-IN" smtClean="0"/>
              <a:t>RET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8254 counters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3, 16-bit programmable counters capable of counting in binary as well as BCD</a:t>
            </a:r>
          </a:p>
          <a:p>
            <a:r>
              <a:rPr lang="en-IN" dirty="0" smtClean="0"/>
              <a:t>Maximum allowable frequency is 10MHz.</a:t>
            </a:r>
          </a:p>
          <a:p>
            <a:r>
              <a:rPr lang="en-IN" dirty="0" smtClean="0"/>
              <a:t>Each timer has a </a:t>
            </a:r>
            <a:r>
              <a:rPr lang="en-IN" dirty="0" err="1" smtClean="0"/>
              <a:t>clk</a:t>
            </a:r>
            <a:r>
              <a:rPr lang="en-IN" dirty="0" smtClean="0"/>
              <a:t> input, gate input G and an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Applications –</a:t>
            </a:r>
            <a:r>
              <a:rPr lang="en-IN" dirty="0"/>
              <a:t> </a:t>
            </a:r>
          </a:p>
          <a:p>
            <a:pPr fontAlgn="base"/>
            <a:r>
              <a:rPr lang="en-IN" dirty="0"/>
              <a:t>To generate an accurate time delay </a:t>
            </a:r>
          </a:p>
          <a:p>
            <a:pPr fontAlgn="base"/>
            <a:r>
              <a:rPr lang="en-IN" dirty="0"/>
              <a:t>As an event counter </a:t>
            </a:r>
          </a:p>
          <a:p>
            <a:pPr fontAlgn="base"/>
            <a:r>
              <a:rPr lang="en-IN" dirty="0"/>
              <a:t>Square wave generator </a:t>
            </a:r>
          </a:p>
          <a:p>
            <a:pPr fontAlgn="base"/>
            <a:r>
              <a:rPr lang="en-IN" dirty="0"/>
              <a:t>Rate generator </a:t>
            </a:r>
          </a:p>
          <a:p>
            <a:pPr fontAlgn="base"/>
            <a:r>
              <a:rPr lang="en-IN" dirty="0"/>
              <a:t>Digital one shot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8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8254 - Programmable interval timer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4" t="25608" r="5360" b="7488"/>
          <a:stretch/>
        </p:blipFill>
        <p:spPr>
          <a:xfrm>
            <a:off x="395536" y="1268760"/>
            <a:ext cx="5760640" cy="5328592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3" t="60385" r="16033" b="11462"/>
          <a:stretch/>
        </p:blipFill>
        <p:spPr>
          <a:xfrm>
            <a:off x="6156176" y="1412776"/>
            <a:ext cx="2736304" cy="2232248"/>
          </a:xfrm>
          <a:prstGeom prst="rect">
            <a:avLst/>
          </a:prstGeom>
        </p:spPr>
      </p:pic>
      <p:sp>
        <p:nvSpPr>
          <p:cNvPr id="3" name="AutoShape 2" descr="Image result for 8254 block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has 3 counters each with two inputs (Clock and Gate) and one output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Gate is used to enable or disable counting. When any value of count is loaded and value of gate is set(1), after every step value of count is decremented by 1 until it becomes zero. </a:t>
            </a:r>
            <a:endParaRPr lang="en-IN" dirty="0" smtClean="0"/>
          </a:p>
          <a:p>
            <a:r>
              <a:rPr lang="en-IN" dirty="0"/>
              <a:t>Depending upon the value of CS, A1, and A0 we can determine the addresses of the selected counter.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27500"/>
              </p:ext>
            </p:extLst>
          </p:nvPr>
        </p:nvGraphicFramePr>
        <p:xfrm>
          <a:off x="304800" y="1772815"/>
          <a:ext cx="7003504" cy="3160659"/>
        </p:xfrm>
        <a:graphic>
          <a:graphicData uri="http://schemas.openxmlformats.org/drawingml/2006/table">
            <a:tbl>
              <a:tblPr/>
              <a:tblGrid>
                <a:gridCol w="1750876">
                  <a:extLst>
                    <a:ext uri="{9D8B030D-6E8A-4147-A177-3AD203B41FA5}">
                      <a16:colId xmlns:a16="http://schemas.microsoft.com/office/drawing/2014/main" val="3169900079"/>
                    </a:ext>
                  </a:extLst>
                </a:gridCol>
                <a:gridCol w="1750876">
                  <a:extLst>
                    <a:ext uri="{9D8B030D-6E8A-4147-A177-3AD203B41FA5}">
                      <a16:colId xmlns:a16="http://schemas.microsoft.com/office/drawing/2014/main" val="4277583020"/>
                    </a:ext>
                  </a:extLst>
                </a:gridCol>
                <a:gridCol w="1750876">
                  <a:extLst>
                    <a:ext uri="{9D8B030D-6E8A-4147-A177-3AD203B41FA5}">
                      <a16:colId xmlns:a16="http://schemas.microsoft.com/office/drawing/2014/main" val="678685014"/>
                    </a:ext>
                  </a:extLst>
                </a:gridCol>
                <a:gridCol w="1750876">
                  <a:extLst>
                    <a:ext uri="{9D8B030D-6E8A-4147-A177-3AD203B41FA5}">
                      <a16:colId xmlns:a16="http://schemas.microsoft.com/office/drawing/2014/main" val="1502690370"/>
                    </a:ext>
                  </a:extLst>
                </a:gridCol>
              </a:tblGrid>
              <a:tr h="5717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CS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A1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A0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SELECTION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600595"/>
                  </a:ext>
                </a:extLst>
              </a:tr>
              <a:tr h="647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C0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80092"/>
                  </a:ext>
                </a:extLst>
              </a:tr>
              <a:tr h="647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C1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55480"/>
                  </a:ext>
                </a:extLst>
              </a:tr>
              <a:tr h="647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C2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11020"/>
                  </a:ext>
                </a:extLst>
              </a:tr>
              <a:tr h="647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 dirty="0">
                          <a:effectLst/>
                        </a:rPr>
                        <a:t>Control Register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5105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6267"/>
            <a:ext cx="73721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WORD FOR 8254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0"/>
          <a:stretch/>
        </p:blipFill>
        <p:spPr>
          <a:xfrm>
            <a:off x="827584" y="1097361"/>
            <a:ext cx="8040030" cy="5760639"/>
          </a:xfrm>
        </p:spPr>
      </p:pic>
    </p:spTree>
    <p:extLst>
      <p:ext uri="{BB962C8B-B14F-4D97-AF65-F5344CB8AC3E}">
        <p14:creationId xmlns:p14="http://schemas.microsoft.com/office/powerpoint/2010/main" val="14352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 0: INTERRUPT ON TERMINAL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 0 is typically used for event counting. </a:t>
            </a:r>
          </a:p>
          <a:p>
            <a:r>
              <a:rPr lang="en-IN" dirty="0" smtClean="0"/>
              <a:t>After </a:t>
            </a:r>
            <a:r>
              <a:rPr lang="en-IN" dirty="0"/>
              <a:t>the Control Word is </a:t>
            </a:r>
            <a:r>
              <a:rPr lang="en-IN" dirty="0" smtClean="0"/>
              <a:t>written, </a:t>
            </a:r>
            <a:r>
              <a:rPr lang="en-IN" dirty="0"/>
              <a:t>OUT is initially low, and will remain low until the Counter reaches </a:t>
            </a:r>
            <a:r>
              <a:rPr lang="en-IN" dirty="0" smtClean="0"/>
              <a:t>zero</a:t>
            </a:r>
          </a:p>
          <a:p>
            <a:r>
              <a:rPr lang="en-IN" dirty="0"/>
              <a:t>. OUT then goes high and remains high until a new count or a new Mode 0 Control Word is written into the Counter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96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2400</TotalTime>
  <Words>1012</Words>
  <Application>Microsoft Office PowerPoint</Application>
  <PresentationFormat>On-screen Show (4:3)</PresentationFormat>
  <Paragraphs>196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Microsoft JhengHei</vt:lpstr>
      <vt:lpstr>Arial</vt:lpstr>
      <vt:lpstr>Franklin Gothic Book</vt:lpstr>
      <vt:lpstr>Franklin Gothic Medium</vt:lpstr>
      <vt:lpstr>新細明體</vt:lpstr>
      <vt:lpstr>Times</vt:lpstr>
      <vt:lpstr>Times New Roman</vt:lpstr>
      <vt:lpstr>urw-din</vt:lpstr>
      <vt:lpstr>Wingdings 2</vt:lpstr>
      <vt:lpstr>Trek</vt:lpstr>
      <vt:lpstr>8254 - Programmable interval timer</vt:lpstr>
      <vt:lpstr>PowerPoint Presentation</vt:lpstr>
      <vt:lpstr>8254 counters</vt:lpstr>
      <vt:lpstr>PowerPoint Presentation</vt:lpstr>
      <vt:lpstr>8254 - Programmable interval timer</vt:lpstr>
      <vt:lpstr>PowerPoint Presentation</vt:lpstr>
      <vt:lpstr>PowerPoint Presentation</vt:lpstr>
      <vt:lpstr>CONTROL WORD FOR 8254</vt:lpstr>
      <vt:lpstr>MODE 0: INTERRUPT ON TERMINAL COUNT</vt:lpstr>
      <vt:lpstr>PowerPoint Presentation</vt:lpstr>
      <vt:lpstr>PowerPoint Presentation</vt:lpstr>
      <vt:lpstr>MODE 1: HARDWARE RETRIGGERABLE ONE-SHOT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IT&amp;EE, UNSW@ADFA, Australia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William Stallings, Data and Computer Communications, 8/e</dc:title>
  <dc:subject>Lecture Slides</dc:subject>
  <dc:creator>Dr Lawrie Brown</dc:creator>
  <cp:lastModifiedBy>Varadaraj K B</cp:lastModifiedBy>
  <cp:revision>204</cp:revision>
  <cp:lastPrinted>2006-07-05T05:51:00Z</cp:lastPrinted>
  <dcterms:created xsi:type="dcterms:W3CDTF">1999-09-28T07:38:10Z</dcterms:created>
  <dcterms:modified xsi:type="dcterms:W3CDTF">2023-04-08T04:03:29Z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