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0"/>
  </p:notesMasterIdLst>
  <p:handoutMasterIdLst>
    <p:handoutMasterId r:id="rId31"/>
  </p:handoutMasterIdLst>
  <p:sldIdLst>
    <p:sldId id="308" r:id="rId2"/>
    <p:sldId id="332" r:id="rId3"/>
    <p:sldId id="333" r:id="rId4"/>
    <p:sldId id="334" r:id="rId5"/>
    <p:sldId id="335" r:id="rId6"/>
    <p:sldId id="336" r:id="rId7"/>
    <p:sldId id="337" r:id="rId8"/>
    <p:sldId id="324" r:id="rId9"/>
    <p:sldId id="325" r:id="rId10"/>
    <p:sldId id="338" r:id="rId11"/>
    <p:sldId id="339" r:id="rId12"/>
    <p:sldId id="340" r:id="rId13"/>
    <p:sldId id="341" r:id="rId14"/>
    <p:sldId id="322" r:id="rId15"/>
    <p:sldId id="326" r:id="rId16"/>
    <p:sldId id="257" r:id="rId17"/>
    <p:sldId id="342" r:id="rId18"/>
    <p:sldId id="343" r:id="rId19"/>
    <p:sldId id="344" r:id="rId20"/>
    <p:sldId id="328" r:id="rId21"/>
    <p:sldId id="345" r:id="rId22"/>
    <p:sldId id="346" r:id="rId23"/>
    <p:sldId id="347" r:id="rId24"/>
    <p:sldId id="348" r:id="rId25"/>
    <p:sldId id="349" r:id="rId26"/>
    <p:sldId id="258" r:id="rId27"/>
    <p:sldId id="331" r:id="rId28"/>
    <p:sldId id="330"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8110" autoAdjust="0"/>
  </p:normalViewPr>
  <p:slideViewPr>
    <p:cSldViewPr>
      <p:cViewPr varScale="1">
        <p:scale>
          <a:sx n="70" d="100"/>
          <a:sy n="70" d="100"/>
        </p:scale>
        <p:origin x="1302" y="54"/>
      </p:cViewPr>
      <p:guideLst>
        <p:guide orient="horz" pos="2160"/>
        <p:guide pos="2880"/>
      </p:guideLst>
    </p:cSldViewPr>
  </p:slideViewPr>
  <p:outlineViewPr>
    <p:cViewPr>
      <p:scale>
        <a:sx n="33" d="100"/>
        <a:sy n="33" d="100"/>
      </p:scale>
      <p:origin x="0" y="1618"/>
    </p:cViewPr>
  </p:outlineViewPr>
  <p:notesTextViewPr>
    <p:cViewPr>
      <p:scale>
        <a:sx n="100" d="100"/>
        <a:sy n="100" d="100"/>
      </p:scale>
      <p:origin x="0" y="0"/>
    </p:cViewPr>
  </p:notesTextViewPr>
  <p:sorterViewPr>
    <p:cViewPr>
      <p:scale>
        <a:sx n="66" d="100"/>
        <a:sy n="66" d="100"/>
      </p:scale>
      <p:origin x="0" y="6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charset="0"/>
              </a:defRPr>
            </a:lvl1pPr>
          </a:lstStyle>
          <a:p>
            <a:endParaRPr lang="en-US" altLang="zh-TW"/>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charset="0"/>
              </a:defRPr>
            </a:lvl1pPr>
          </a:lstStyle>
          <a:p>
            <a:endParaRPr lang="en-US" altLang="zh-TW"/>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charset="0"/>
              </a:defRPr>
            </a:lvl1pPr>
          </a:lstStyle>
          <a:p>
            <a:endParaRPr lang="en-US" altLang="zh-TW"/>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charset="0"/>
              </a:defRPr>
            </a:lvl1pPr>
          </a:lstStyle>
          <a:p>
            <a:fld id="{43B54160-E5B7-421A-8CD3-BD544F0E9EAA}" type="slidenum">
              <a:rPr lang="zh-TW" altLang="en-US"/>
              <a:pPr/>
              <a:t>‹#›</a:t>
            </a:fld>
            <a:endParaRPr lang="en-US" altLang="zh-TW"/>
          </a:p>
        </p:txBody>
      </p:sp>
    </p:spTree>
    <p:extLst>
      <p:ext uri="{BB962C8B-B14F-4D97-AF65-F5344CB8AC3E}">
        <p14:creationId xmlns:p14="http://schemas.microsoft.com/office/powerpoint/2010/main" val="1149532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charset="0"/>
              </a:defRPr>
            </a:lvl1pPr>
          </a:lstStyle>
          <a:p>
            <a:endParaRPr lang="en-US" altLang="zh-TW"/>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charset="0"/>
              </a:defRPr>
            </a:lvl1pPr>
          </a:lstStyle>
          <a:p>
            <a:endParaRPr lang="en-US" altLang="zh-TW"/>
          </a:p>
        </p:txBody>
      </p:sp>
      <p:sp>
        <p:nvSpPr>
          <p:cNvPr id="102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charset="0"/>
              </a:defRPr>
            </a:lvl1pPr>
          </a:lstStyle>
          <a:p>
            <a:endParaRPr lang="en-US" altLang="zh-TW"/>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charset="0"/>
              </a:defRPr>
            </a:lvl1pPr>
          </a:lstStyle>
          <a:p>
            <a:fld id="{E3CC5992-AE0E-4A46-8351-0D7587CE9DA7}" type="slidenum">
              <a:rPr lang="zh-TW" altLang="en-US"/>
              <a:pPr/>
              <a:t>‹#›</a:t>
            </a:fld>
            <a:endParaRPr lang="en-US" altLang="zh-TW"/>
          </a:p>
        </p:txBody>
      </p:sp>
    </p:spTree>
    <p:extLst>
      <p:ext uri="{BB962C8B-B14F-4D97-AF65-F5344CB8AC3E}">
        <p14:creationId xmlns:p14="http://schemas.microsoft.com/office/powerpoint/2010/main" val="3081640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F04595-5176-429F-909B-C300E4BAA335}" type="slidenum">
              <a:rPr lang="zh-TW" altLang="en-US"/>
              <a:pPr/>
              <a:t>1</a:t>
            </a:fld>
            <a:endParaRPr lang="en-US" altLang="zh-TW"/>
          </a:p>
        </p:txBody>
      </p:sp>
      <p:sp>
        <p:nvSpPr>
          <p:cNvPr id="111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1619"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lstStyle/>
          <a:p>
            <a:endParaRPr lang="zh-TW"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4FE00-4B0A-4578-BB68-E4B6B101287B}" type="slidenum">
              <a:rPr lang="zh-TW" altLang="en-US"/>
              <a:pPr/>
              <a:t>16</a:t>
            </a:fld>
            <a:endParaRPr lang="en-US" altLang="zh-TW"/>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zh-TW" dirty="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AF49F-D71C-443B-AAE9-295F81434E5F}" type="slidenum">
              <a:rPr lang="zh-TW" altLang="en-US"/>
              <a:pPr/>
              <a:t>26</a:t>
            </a:fld>
            <a:endParaRPr lang="en-US" altLang="zh-TW"/>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zh-TW" dirty="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endParaRPr lang="en-US" altLang="zh-TW"/>
          </a:p>
        </p:txBody>
      </p:sp>
      <p:sp>
        <p:nvSpPr>
          <p:cNvPr id="2" name="Footer Placeholder 1"/>
          <p:cNvSpPr>
            <a:spLocks noGrp="1"/>
          </p:cNvSpPr>
          <p:nvPr>
            <p:ph type="ftr" sz="quarter" idx="11"/>
          </p:nvPr>
        </p:nvSpPr>
        <p:spPr/>
        <p:txBody>
          <a:bodyPr/>
          <a:lstStyle/>
          <a:p>
            <a:endParaRPr lang="en-US" altLang="zh-TW"/>
          </a:p>
        </p:txBody>
      </p:sp>
      <p:sp>
        <p:nvSpPr>
          <p:cNvPr id="15" name="Slide Number Placeholder 14"/>
          <p:cNvSpPr>
            <a:spLocks noGrp="1"/>
          </p:cNvSpPr>
          <p:nvPr>
            <p:ph type="sldNum" sz="quarter" idx="12"/>
          </p:nvPr>
        </p:nvSpPr>
        <p:spPr>
          <a:xfrm>
            <a:off x="8229600" y="6473952"/>
            <a:ext cx="758952" cy="246888"/>
          </a:xfrm>
        </p:spPr>
        <p:txBody>
          <a:bodyPr/>
          <a:lstStyle/>
          <a:p>
            <a:fld id="{3A6EF6E3-BBCB-4644-A766-9C9F0A55F3BF}" type="slidenum">
              <a:rPr lang="zh-TW" altLang="en-US" smtClean="0"/>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FFE18A82-CE09-4879-9027-F61B270D7B2B}" type="slidenum">
              <a:rPr lang="zh-TW" altLang="en-US"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5B5271CE-9FA7-4CC4-A8E5-47C9D2340AA0}" type="slidenum">
              <a:rPr lang="zh-TW" altLang="en-US" smtClean="0"/>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ltLang="zh-TW"/>
          </a:p>
        </p:txBody>
      </p:sp>
      <p:sp>
        <p:nvSpPr>
          <p:cNvPr id="19" name="Footer Placeholder 18"/>
          <p:cNvSpPr>
            <a:spLocks noGrp="1"/>
          </p:cNvSpPr>
          <p:nvPr>
            <p:ph type="ftr" sz="quarter" idx="11"/>
          </p:nvPr>
        </p:nvSpPr>
        <p:spPr>
          <a:xfrm>
            <a:off x="3581400" y="76200"/>
            <a:ext cx="2895600" cy="288925"/>
          </a:xfrm>
        </p:spPr>
        <p:txBody>
          <a:bodyPr/>
          <a:lstStyle/>
          <a:p>
            <a:endParaRPr lang="en-US" altLang="zh-TW"/>
          </a:p>
        </p:txBody>
      </p:sp>
      <p:sp>
        <p:nvSpPr>
          <p:cNvPr id="16" name="Slide Number Placeholder 15"/>
          <p:cNvSpPr>
            <a:spLocks noGrp="1"/>
          </p:cNvSpPr>
          <p:nvPr>
            <p:ph type="sldNum" sz="quarter" idx="12"/>
          </p:nvPr>
        </p:nvSpPr>
        <p:spPr>
          <a:xfrm>
            <a:off x="8229600" y="6473952"/>
            <a:ext cx="758952" cy="246888"/>
          </a:xfrm>
        </p:spPr>
        <p:txBody>
          <a:bodyPr/>
          <a:lstStyle/>
          <a:p>
            <a:fld id="{6D67D1EB-9B01-44FC-96D3-DF3894A281AD}" type="slidenum">
              <a:rPr lang="zh-TW" altLang="en-US" smtClean="0"/>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endParaRPr lang="en-US" altLang="zh-TW"/>
          </a:p>
        </p:txBody>
      </p:sp>
      <p:sp>
        <p:nvSpPr>
          <p:cNvPr id="11" name="Footer Placeholder 10"/>
          <p:cNvSpPr>
            <a:spLocks noGrp="1"/>
          </p:cNvSpPr>
          <p:nvPr>
            <p:ph type="ftr" sz="quarter" idx="11"/>
          </p:nvPr>
        </p:nvSpPr>
        <p:spPr/>
        <p:txBody>
          <a:bodyPr/>
          <a:lstStyle/>
          <a:p>
            <a:endParaRPr lang="en-US" altLang="zh-TW"/>
          </a:p>
        </p:txBody>
      </p:sp>
      <p:sp>
        <p:nvSpPr>
          <p:cNvPr id="16" name="Slide Number Placeholder 15"/>
          <p:cNvSpPr>
            <a:spLocks noGrp="1"/>
          </p:cNvSpPr>
          <p:nvPr>
            <p:ph type="sldNum" sz="quarter" idx="12"/>
          </p:nvPr>
        </p:nvSpPr>
        <p:spPr/>
        <p:txBody>
          <a:bodyPr/>
          <a:lstStyle/>
          <a:p>
            <a:fld id="{910FBDA2-80DE-4690-8821-0319013F593B}" type="slidenum">
              <a:rPr lang="zh-TW" altLang="en-US" smtClean="0"/>
              <a:pPr/>
              <a:t>‹#›</a:t>
            </a:fld>
            <a:endParaRPr lang="en-US" altLang="zh-TW"/>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endParaRPr lang="en-US" altLang="zh-TW"/>
          </a:p>
        </p:txBody>
      </p:sp>
      <p:sp>
        <p:nvSpPr>
          <p:cNvPr id="10" name="Footer Placeholder 9"/>
          <p:cNvSpPr>
            <a:spLocks noGrp="1"/>
          </p:cNvSpPr>
          <p:nvPr>
            <p:ph type="ftr" sz="quarter" idx="11"/>
          </p:nvPr>
        </p:nvSpPr>
        <p:spPr/>
        <p:txBody>
          <a:bodyPr/>
          <a:lstStyle/>
          <a:p>
            <a:endParaRPr lang="en-US" altLang="zh-TW"/>
          </a:p>
        </p:txBody>
      </p:sp>
      <p:sp>
        <p:nvSpPr>
          <p:cNvPr id="31" name="Slide Number Placeholder 30"/>
          <p:cNvSpPr>
            <a:spLocks noGrp="1"/>
          </p:cNvSpPr>
          <p:nvPr>
            <p:ph type="sldNum" sz="quarter" idx="12"/>
          </p:nvPr>
        </p:nvSpPr>
        <p:spPr/>
        <p:txBody>
          <a:bodyPr/>
          <a:lstStyle/>
          <a:p>
            <a:fld id="{1E23C2C7-96ED-4799-B913-B5DFB354E442}" type="slidenum">
              <a:rPr lang="zh-TW" altLang="en-US" smtClean="0"/>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a:xfrm>
            <a:off x="8229600" y="6477000"/>
            <a:ext cx="762000" cy="246888"/>
          </a:xfrm>
        </p:spPr>
        <p:txBody>
          <a:bodyPr/>
          <a:lstStyle/>
          <a:p>
            <a:fld id="{2B7D6432-82A6-4782-A364-9B1280419FFA}" type="slidenum">
              <a:rPr lang="zh-TW" altLang="en-US" smtClean="0"/>
              <a:pPr/>
              <a:t>‹#›</a:t>
            </a:fld>
            <a:endParaRPr lang="en-US" altLang="zh-TW"/>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ltLang="zh-TW"/>
          </a:p>
        </p:txBody>
      </p:sp>
      <p:sp>
        <p:nvSpPr>
          <p:cNvPr id="21" name="Footer Placeholder 20"/>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DE32CCBA-D0C8-4682-8CC5-1FE201DA20E7}" type="slidenum">
              <a:rPr lang="zh-TW" altLang="en-US" smtClean="0"/>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24" name="Footer Placeholder 23"/>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1593B1A-6188-4E98-8324-412518D2C1F3}" type="slidenum">
              <a:rPr lang="zh-TW" altLang="en-US"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ltLang="zh-TW"/>
          </a:p>
        </p:txBody>
      </p:sp>
      <p:sp>
        <p:nvSpPr>
          <p:cNvPr id="29" name="Footer Placeholder 28"/>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4CE38B80-12A4-4BB2-AA3F-57D4174A3E12}" type="slidenum">
              <a:rPr lang="zh-TW" altLang="en-US" smtClean="0"/>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31" name="Slide Number Placeholder 30"/>
          <p:cNvSpPr>
            <a:spLocks noGrp="1"/>
          </p:cNvSpPr>
          <p:nvPr>
            <p:ph type="sldNum" sz="quarter" idx="12"/>
          </p:nvPr>
        </p:nvSpPr>
        <p:spPr/>
        <p:txBody>
          <a:bodyPr/>
          <a:lstStyle/>
          <a:p>
            <a:fld id="{1330F697-788B-4357-BE69-8F6A83A61BE4}" type="slidenum">
              <a:rPr lang="zh-TW" altLang="en-US" smtClean="0"/>
              <a:pPr/>
              <a:t>‹#›</a:t>
            </a:fld>
            <a:endParaRPr lang="en-US" altLang="zh-TW"/>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TW"/>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TW"/>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975D7FE-7690-4011-ABD7-251792158D09}" type="slidenum">
              <a:rPr lang="zh-TW" altLang="en-US" smtClean="0"/>
              <a:pPr/>
              <a:t>‹#›</a:t>
            </a:fld>
            <a:endParaRPr lang="en-US" altLang="zh-TW"/>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8255 - Programmable Peripheral Interface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4800" y="1052736"/>
            <a:ext cx="8686800" cy="5472607"/>
          </a:xfrm>
          <a:prstGeom prst="rect">
            <a:avLst/>
          </a:prstGeom>
        </p:spPr>
      </p:pic>
    </p:spTree>
    <p:extLst>
      <p:ext uri="{BB962C8B-B14F-4D97-AF65-F5344CB8AC3E}">
        <p14:creationId xmlns:p14="http://schemas.microsoft.com/office/powerpoint/2010/main" val="298081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Mode 1 I</a:t>
            </a:r>
            <a:r>
              <a:rPr lang="en-IN" b="1" dirty="0" smtClean="0">
                <a:effectLst/>
              </a:rPr>
              <a:t>nput </a:t>
            </a:r>
            <a:r>
              <a:rPr lang="en-IN" b="1" dirty="0">
                <a:effectLst/>
              </a:rPr>
              <a:t>Control Signals</a:t>
            </a:r>
            <a:br>
              <a:rPr lang="en-IN" b="1" dirty="0">
                <a:effectLst/>
              </a:rPr>
            </a:br>
            <a:endParaRPr lang="en-IN" dirty="0"/>
          </a:p>
        </p:txBody>
      </p:sp>
      <p:sp>
        <p:nvSpPr>
          <p:cNvPr id="3" name="Content Placeholder 2"/>
          <p:cNvSpPr>
            <a:spLocks noGrp="1"/>
          </p:cNvSpPr>
          <p:nvPr>
            <p:ph idx="1"/>
          </p:nvPr>
        </p:nvSpPr>
        <p:spPr/>
        <p:txBody>
          <a:bodyPr/>
          <a:lstStyle/>
          <a:p>
            <a:r>
              <a:rPr lang="en-IN" b="1" dirty="0"/>
              <a:t>STB (Strobe Input) : </a:t>
            </a:r>
            <a:r>
              <a:rPr lang="en-IN" dirty="0"/>
              <a:t>This is an active low input signal for 8255 Programming and Operation and output signal for the input device. The input device activates this signal to indicate CPU that the data to be read is already sent on the port lines of 8255 port. Upon activation of this signal 8255 loads the data from the input port lines into the input buffer of that port.</a:t>
            </a:r>
            <a:endParaRPr lang="en-IN" dirty="0"/>
          </a:p>
        </p:txBody>
      </p:sp>
    </p:spTree>
    <p:extLst>
      <p:ext uri="{BB962C8B-B14F-4D97-AF65-F5344CB8AC3E}">
        <p14:creationId xmlns:p14="http://schemas.microsoft.com/office/powerpoint/2010/main" val="217383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IBF (Input Buffer Full) : </a:t>
            </a:r>
            <a:r>
              <a:rPr lang="en-IN" dirty="0"/>
              <a:t>This is an active high output signal for 8255 and an input signal for input device. This signal is generated by 8255 Programming and Operation in response to STB signal as an acknowledgment to input device. It also indicates to the input device that the input buffer is full and it is not ready to accept next byte from the input device. Therefore input device sends data on the port lines only when IBF signal is not active. The IBF signal is deactivated when CPU reads the data from input buffer of the respective port by activation of RD signal.</a:t>
            </a:r>
            <a:endParaRPr lang="en-IN" dirty="0"/>
          </a:p>
        </p:txBody>
      </p:sp>
    </p:spTree>
    <p:extLst>
      <p:ext uri="{BB962C8B-B14F-4D97-AF65-F5344CB8AC3E}">
        <p14:creationId xmlns:p14="http://schemas.microsoft.com/office/powerpoint/2010/main" val="291511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INTR (Interrupt Request) : </a:t>
            </a:r>
            <a:r>
              <a:rPr lang="en-IN" dirty="0"/>
              <a:t>This is an active high output signal generated by 8255. A ‘high’ on this output can be used to interrupt the CPU when an input device is requesting service. The 8255 Programming and Operation sets the INTR when STB signal is ‘one’, IBF signal is ‘one’ and INTE is ‘one’, indicating CPU that the data from the input device is available in the input buffer. This signal is reset by the falling edge of the RD signal i.e. immediately after reading the data from the input buffer</a:t>
            </a:r>
            <a:endParaRPr lang="en-IN" dirty="0"/>
          </a:p>
        </p:txBody>
      </p:sp>
    </p:spTree>
    <p:extLst>
      <p:ext uri="{BB962C8B-B14F-4D97-AF65-F5344CB8AC3E}">
        <p14:creationId xmlns:p14="http://schemas.microsoft.com/office/powerpoint/2010/main" val="322804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49694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436" name="Rectangle 4"/>
          <p:cNvSpPr>
            <a:spLocks noGrp="1" noChangeArrowheads="1"/>
          </p:cNvSpPr>
          <p:nvPr>
            <p:ph type="title" idx="4294967295"/>
          </p:nvPr>
        </p:nvSpPr>
        <p:spPr/>
        <p:txBody>
          <a:bodyPr/>
          <a:lstStyle/>
          <a:p>
            <a:r>
              <a:rPr lang="en-US" altLang="zh-TW" dirty="0"/>
              <a:t>Mode 1 </a:t>
            </a:r>
            <a:r>
              <a:rPr lang="en-US" altLang="zh-TW" dirty="0" smtClean="0"/>
              <a:t>(strobed input)Operation</a:t>
            </a:r>
            <a:endParaRPr lang="zh-TW" altLang="en-US" dirty="0"/>
          </a:p>
        </p:txBody>
      </p:sp>
    </p:spTree>
    <p:extLst>
      <p:ext uri="{BB962C8B-B14F-4D97-AF65-F5344CB8AC3E}">
        <p14:creationId xmlns:p14="http://schemas.microsoft.com/office/powerpoint/2010/main" val="4139916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2110"/>
          <a:stretch/>
        </p:blipFill>
        <p:spPr bwMode="auto">
          <a:xfrm>
            <a:off x="794095" y="836712"/>
            <a:ext cx="7553325" cy="309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75656" y="3933055"/>
            <a:ext cx="4680520" cy="3046988"/>
          </a:xfrm>
          <a:prstGeom prst="rect">
            <a:avLst/>
          </a:prstGeom>
          <a:noFill/>
        </p:spPr>
        <p:txBody>
          <a:bodyPr wrap="square" rtlCol="0">
            <a:spAutoFit/>
          </a:bodyPr>
          <a:lstStyle/>
          <a:p>
            <a:r>
              <a:rPr lang="en-US" dirty="0" smtClean="0"/>
              <a:t>BIT5 DB 20H</a:t>
            </a:r>
          </a:p>
          <a:p>
            <a:r>
              <a:rPr lang="en-US" dirty="0" smtClean="0"/>
              <a:t>READ PROC</a:t>
            </a:r>
          </a:p>
          <a:p>
            <a:r>
              <a:rPr lang="en-US" dirty="0"/>
              <a:t> </a:t>
            </a:r>
            <a:r>
              <a:rPr lang="en-US" dirty="0" smtClean="0"/>
              <a:t> UP: IN AL,PORTC</a:t>
            </a:r>
          </a:p>
          <a:p>
            <a:r>
              <a:rPr lang="en-US" dirty="0"/>
              <a:t> </a:t>
            </a:r>
            <a:r>
              <a:rPr lang="en-US" dirty="0" smtClean="0"/>
              <a:t>        TEST AL,BIT5</a:t>
            </a:r>
          </a:p>
          <a:p>
            <a:r>
              <a:rPr lang="en-US" dirty="0"/>
              <a:t> </a:t>
            </a:r>
            <a:r>
              <a:rPr lang="en-US" dirty="0" smtClean="0"/>
              <a:t>        JZ UP</a:t>
            </a:r>
          </a:p>
          <a:p>
            <a:r>
              <a:rPr lang="en-US" dirty="0"/>
              <a:t> </a:t>
            </a:r>
            <a:r>
              <a:rPr lang="en-US" dirty="0" smtClean="0"/>
              <a:t>        IN AL,PORTA</a:t>
            </a:r>
          </a:p>
          <a:p>
            <a:r>
              <a:rPr lang="en-US" dirty="0"/>
              <a:t> </a:t>
            </a:r>
            <a:r>
              <a:rPr lang="en-US" dirty="0" smtClean="0"/>
              <a:t>        RET</a:t>
            </a:r>
          </a:p>
          <a:p>
            <a:r>
              <a:rPr lang="en-US" dirty="0" smtClean="0"/>
              <a:t>READ ENDP</a:t>
            </a:r>
            <a:endParaRPr lang="en-US" dirty="0"/>
          </a:p>
        </p:txBody>
      </p:sp>
    </p:spTree>
    <p:extLst>
      <p:ext uri="{BB962C8B-B14F-4D97-AF65-F5344CB8AC3E}">
        <p14:creationId xmlns:p14="http://schemas.microsoft.com/office/powerpoint/2010/main" val="1320493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TW" dirty="0"/>
              <a:t>Mode 1 (strobed </a:t>
            </a:r>
            <a:r>
              <a:rPr lang="en-US" altLang="zh-TW" dirty="0" smtClean="0"/>
              <a:t>output)Operation</a:t>
            </a:r>
            <a:endParaRPr kumimoji="1" lang="en-US" altLang="zh-TW" b="1" dirty="0">
              <a:latin typeface="Times New Roman" pitchFamily="18" charset="0"/>
              <a:ea typeface="新細明體" pitchFamily="18" charset="-120"/>
              <a:cs typeface="Times New Roman" pitchFamily="18" charset="0"/>
            </a:endParaRP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268760"/>
            <a:ext cx="8064895"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Mode 1 : Output control signals:</a:t>
            </a:r>
            <a:br>
              <a:rPr lang="en-IN" b="1" dirty="0">
                <a:effectLst/>
              </a:rPr>
            </a:b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b="1" dirty="0"/>
              <a:t>OBF (Output Buffer Full) :</a:t>
            </a:r>
          </a:p>
          <a:p>
            <a:pPr fontAlgn="base"/>
            <a:r>
              <a:rPr lang="en-IN" dirty="0"/>
              <a:t>This is an active low output signal for 8255 Programming and Operation and input signal for the output device. The 8255 activates this signal to indicate output device that data is available on the output port. Upon activation  of OBF signal, output device reads data from the output port and acknowledges it by ACK signal. The OBF signal is activated at the rising edge of the WR signal and de-activated at the falling edge of the ACK signal.</a:t>
            </a:r>
          </a:p>
          <a:p>
            <a:endParaRPr lang="en-IN" dirty="0"/>
          </a:p>
        </p:txBody>
      </p:sp>
    </p:spTree>
    <p:extLst>
      <p:ext uri="{BB962C8B-B14F-4D97-AF65-F5344CB8AC3E}">
        <p14:creationId xmlns:p14="http://schemas.microsoft.com/office/powerpoint/2010/main" val="273125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ACK (Acknowledge Input):</a:t>
            </a:r>
          </a:p>
          <a:p>
            <a:pPr fontAlgn="base"/>
            <a:r>
              <a:rPr lang="en-IN" dirty="0"/>
              <a:t>This is an active low input signal for 8255 and output signal for the output device. The output device generates this signal to indicate 8255 that the data from port A or Port B has been accepted.</a:t>
            </a:r>
          </a:p>
          <a:p>
            <a:endParaRPr lang="en-IN" dirty="0"/>
          </a:p>
        </p:txBody>
      </p:sp>
    </p:spTree>
    <p:extLst>
      <p:ext uri="{BB962C8B-B14F-4D97-AF65-F5344CB8AC3E}">
        <p14:creationId xmlns:p14="http://schemas.microsoft.com/office/powerpoint/2010/main" val="2379492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IN" b="1" dirty="0"/>
              <a:t>INTR (Interrupt Request) :</a:t>
            </a:r>
          </a:p>
          <a:p>
            <a:pPr fontAlgn="base"/>
            <a:r>
              <a:rPr lang="en-IN" dirty="0"/>
              <a:t>This is an active high output signal generated by 8255 A ‘high’ on this output can be used to interrupt the CPU when an </a:t>
            </a:r>
            <a:r>
              <a:rPr lang="en-IN" u="sng" dirty="0"/>
              <a:t>output</a:t>
            </a:r>
            <a:r>
              <a:rPr lang="en-IN" dirty="0"/>
              <a:t> device has accepted data transmitted by the CPU. The 8255 Programming and Operation sets the INTR when ACK signal is ‘one’, OBF is ‘one’ and INTE is ‘one, indicating that the output device is ready to accept next data byte. This signal is reset by the falling edge of the WR signal i.e. immediately after sending the data to the output port.</a:t>
            </a:r>
          </a:p>
          <a:p>
            <a:endParaRPr lang="en-IN" dirty="0"/>
          </a:p>
        </p:txBody>
      </p:sp>
    </p:spTree>
    <p:extLst>
      <p:ext uri="{BB962C8B-B14F-4D97-AF65-F5344CB8AC3E}">
        <p14:creationId xmlns:p14="http://schemas.microsoft.com/office/powerpoint/2010/main" val="23847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8255A is a general purpose programmable I/O device designed to transfer the data from I/O to interrupt I/O under certain conditions as required</a:t>
            </a:r>
            <a:r>
              <a:rPr lang="en-IN" dirty="0" smtClean="0"/>
              <a:t>.</a:t>
            </a:r>
          </a:p>
          <a:p>
            <a:r>
              <a:rPr lang="en-IN" dirty="0" smtClean="0"/>
              <a:t> </a:t>
            </a:r>
            <a:r>
              <a:rPr lang="en-IN" dirty="0"/>
              <a:t>It can be used with almost any microprocessor</a:t>
            </a:r>
            <a:r>
              <a:rPr lang="en-IN" dirty="0" smtClean="0"/>
              <a:t>.</a:t>
            </a:r>
          </a:p>
          <a:p>
            <a:r>
              <a:rPr lang="en-IN" dirty="0"/>
              <a:t>It consists of three 8-bit bidirectional I/O ports (24I/O lines) which can be configured as per the requirement.</a:t>
            </a:r>
          </a:p>
        </p:txBody>
      </p:sp>
    </p:spTree>
    <p:extLst>
      <p:ext uri="{BB962C8B-B14F-4D97-AF65-F5344CB8AC3E}">
        <p14:creationId xmlns:p14="http://schemas.microsoft.com/office/powerpoint/2010/main" val="3284591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9512" y="1340768"/>
            <a:ext cx="3672408" cy="4896544"/>
          </a:xfrm>
        </p:spPr>
        <p:txBody>
          <a:bodyPr>
            <a:normAutofit fontScale="70000" lnSpcReduction="20000"/>
          </a:bodyPr>
          <a:lstStyle/>
          <a:p>
            <a:pPr marL="0" indent="0">
              <a:buNone/>
            </a:pPr>
            <a:r>
              <a:rPr lang="en-US" dirty="0" smtClean="0"/>
              <a:t>BIT1 DB 2</a:t>
            </a:r>
          </a:p>
          <a:p>
            <a:pPr marL="0" indent="0">
              <a:buNone/>
            </a:pPr>
            <a:r>
              <a:rPr lang="en-US" dirty="0" smtClean="0"/>
              <a:t>PRINT PROC </a:t>
            </a:r>
          </a:p>
          <a:p>
            <a:pPr marL="0" indent="0">
              <a:buNone/>
            </a:pPr>
            <a:r>
              <a:rPr lang="en-US" dirty="0"/>
              <a:t> </a:t>
            </a:r>
            <a:r>
              <a:rPr lang="en-US" dirty="0" smtClean="0"/>
              <a:t>     UP:  IN AL,PORTC</a:t>
            </a:r>
          </a:p>
          <a:p>
            <a:pPr marL="0" indent="0">
              <a:buNone/>
            </a:pPr>
            <a:r>
              <a:rPr lang="en-US" dirty="0" smtClean="0"/>
              <a:t>              TEST AL,BIT1</a:t>
            </a:r>
          </a:p>
          <a:p>
            <a:pPr marL="0" indent="0">
              <a:buNone/>
            </a:pPr>
            <a:r>
              <a:rPr lang="en-US" dirty="0" smtClean="0"/>
              <a:t>              JZ UP</a:t>
            </a:r>
          </a:p>
          <a:p>
            <a:pPr marL="0" indent="0">
              <a:buNone/>
            </a:pPr>
            <a:r>
              <a:rPr lang="en-US" dirty="0" smtClean="0"/>
              <a:t>              MOV AL,AH</a:t>
            </a:r>
          </a:p>
          <a:p>
            <a:pPr marL="0" indent="0">
              <a:buNone/>
            </a:pPr>
            <a:r>
              <a:rPr lang="en-US" dirty="0" smtClean="0"/>
              <a:t>              OUT PORTB,AL</a:t>
            </a:r>
          </a:p>
          <a:p>
            <a:pPr marL="0" indent="0">
              <a:buNone/>
            </a:pPr>
            <a:r>
              <a:rPr lang="en-US" dirty="0" smtClean="0"/>
              <a:t>              MOV AL,8</a:t>
            </a:r>
          </a:p>
          <a:p>
            <a:pPr marL="0" indent="0">
              <a:buNone/>
            </a:pPr>
            <a:r>
              <a:rPr lang="en-US" dirty="0" smtClean="0"/>
              <a:t>	 OUT </a:t>
            </a:r>
            <a:r>
              <a:rPr lang="en-US" dirty="0" smtClean="0"/>
              <a:t>CMD, </a:t>
            </a:r>
            <a:r>
              <a:rPr lang="en-US" dirty="0" smtClean="0"/>
              <a:t>AL</a:t>
            </a:r>
          </a:p>
          <a:p>
            <a:pPr marL="0" indent="0">
              <a:buNone/>
            </a:pPr>
            <a:r>
              <a:rPr lang="en-US" dirty="0" smtClean="0"/>
              <a:t>	 MOV AL,9</a:t>
            </a:r>
          </a:p>
          <a:p>
            <a:pPr marL="0" indent="0">
              <a:buNone/>
            </a:pPr>
            <a:r>
              <a:rPr lang="en-US" dirty="0" smtClean="0"/>
              <a:t>	 OUT CMD,AL</a:t>
            </a:r>
          </a:p>
          <a:p>
            <a:pPr marL="0" indent="0">
              <a:buNone/>
            </a:pPr>
            <a:r>
              <a:rPr lang="en-US" dirty="0" smtClean="0"/>
              <a:t>	 RET</a:t>
            </a:r>
          </a:p>
          <a:p>
            <a:pPr marL="0" indent="0">
              <a:buNone/>
            </a:pPr>
            <a:r>
              <a:rPr lang="en-US" dirty="0" smtClean="0"/>
              <a:t>PRINT ENDP</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3629" t="64216" r="20621" b="11501"/>
          <a:stretch/>
        </p:blipFill>
        <p:spPr bwMode="auto">
          <a:xfrm>
            <a:off x="3141955" y="1268760"/>
            <a:ext cx="600692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334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Programming in Mode 2 (Strobes Bi-directional Bus I/O):</a:t>
            </a:r>
            <a:br>
              <a:rPr lang="en-IN" b="1" dirty="0">
                <a:effectLst/>
              </a:rPr>
            </a:br>
            <a:endParaRPr lang="en-IN" dirty="0"/>
          </a:p>
        </p:txBody>
      </p:sp>
      <p:sp>
        <p:nvSpPr>
          <p:cNvPr id="3" name="Content Placeholder 2"/>
          <p:cNvSpPr>
            <a:spLocks noGrp="1"/>
          </p:cNvSpPr>
          <p:nvPr>
            <p:ph idx="1"/>
          </p:nvPr>
        </p:nvSpPr>
        <p:spPr/>
        <p:txBody>
          <a:bodyPr/>
          <a:lstStyle/>
          <a:p>
            <a:r>
              <a:rPr lang="en-IN" dirty="0"/>
              <a:t>When the 8255 Programming and Operation is operated in Mode 2 (by loading the appropriate control word), Port A can be used as a bi-directional 8-bit I/O bus using for handshaking. </a:t>
            </a:r>
            <a:endParaRPr lang="en-IN" dirty="0" smtClean="0"/>
          </a:p>
          <a:p>
            <a:r>
              <a:rPr lang="en-IN" dirty="0" smtClean="0"/>
              <a:t>Port </a:t>
            </a:r>
            <a:r>
              <a:rPr lang="en-IN" dirty="0"/>
              <a:t>B can be programmed in Mode 0 or in Mode 1. When Port B is programmed in mode 1, PC</a:t>
            </a:r>
            <a:r>
              <a:rPr lang="en-IN" baseline="-25000" dirty="0"/>
              <a:t>0</a:t>
            </a:r>
            <a:r>
              <a:rPr lang="en-IN" dirty="0"/>
              <a:t> – PC</a:t>
            </a:r>
            <a:r>
              <a:rPr lang="en-IN" baseline="-25000" dirty="0"/>
              <a:t>2</a:t>
            </a:r>
            <a:r>
              <a:rPr lang="en-IN" dirty="0"/>
              <a:t> lines of Port C are used as handshaking signals.</a:t>
            </a:r>
            <a:endParaRPr lang="en-IN" dirty="0"/>
          </a:p>
        </p:txBody>
      </p:sp>
    </p:spTree>
    <p:extLst>
      <p:ext uri="{BB962C8B-B14F-4D97-AF65-F5344CB8AC3E}">
        <p14:creationId xmlns:p14="http://schemas.microsoft.com/office/powerpoint/2010/main" val="76213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tps://www.eeeguide.com/wp-content/uploads/2018/08/8255-Programming-and-Operation-1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7056784" cy="399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75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Mode 2 : Control signals:</a:t>
            </a:r>
            <a:br>
              <a:rPr lang="en-IN" b="1" dirty="0">
                <a:effectLst/>
              </a:rPr>
            </a:br>
            <a:endParaRPr lang="en-IN" dirty="0"/>
          </a:p>
        </p:txBody>
      </p:sp>
      <p:sp>
        <p:nvSpPr>
          <p:cNvPr id="3" name="Content Placeholder 2"/>
          <p:cNvSpPr>
            <a:spLocks noGrp="1"/>
          </p:cNvSpPr>
          <p:nvPr>
            <p:ph idx="1"/>
          </p:nvPr>
        </p:nvSpPr>
        <p:spPr/>
        <p:txBody>
          <a:bodyPr/>
          <a:lstStyle/>
          <a:p>
            <a:r>
              <a:rPr lang="en-IN" dirty="0"/>
              <a:t>INTR (Interrupt Request).: A ‘high’ on this output can be used to interrupt the CPU for input or output operations</a:t>
            </a:r>
            <a:r>
              <a:rPr lang="en-IN" dirty="0" smtClean="0"/>
              <a:t>.</a:t>
            </a:r>
          </a:p>
          <a:p>
            <a:pPr fontAlgn="base"/>
            <a:r>
              <a:rPr lang="en-IN" b="1" dirty="0"/>
              <a:t>OBF</a:t>
            </a:r>
            <a:r>
              <a:rPr lang="en-IN" b="1" baseline="-25000" dirty="0"/>
              <a:t>A</a:t>
            </a:r>
            <a:r>
              <a:rPr lang="en-IN" b="1" dirty="0"/>
              <a:t> (Output Buffer Full):</a:t>
            </a:r>
          </a:p>
          <a:p>
            <a:pPr fontAlgn="base"/>
            <a:r>
              <a:rPr lang="en-IN" dirty="0"/>
              <a:t>This is an active low output which indicates that the CPU has written data into Port A.</a:t>
            </a:r>
          </a:p>
          <a:p>
            <a:endParaRPr lang="en-IN" dirty="0"/>
          </a:p>
        </p:txBody>
      </p:sp>
    </p:spTree>
    <p:extLst>
      <p:ext uri="{BB962C8B-B14F-4D97-AF65-F5344CB8AC3E}">
        <p14:creationId xmlns:p14="http://schemas.microsoft.com/office/powerpoint/2010/main" val="407022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IN" b="1" dirty="0"/>
              <a:t>ACK</a:t>
            </a:r>
            <a:r>
              <a:rPr lang="en-IN" b="1" baseline="-25000" dirty="0"/>
              <a:t>A</a:t>
            </a:r>
            <a:r>
              <a:rPr lang="en-IN" b="1" dirty="0"/>
              <a:t> (Acknowledge):</a:t>
            </a:r>
          </a:p>
          <a:p>
            <a:pPr fontAlgn="base"/>
            <a:r>
              <a:rPr lang="en-IN" dirty="0"/>
              <a:t>This is an active low input signal (generated by the peripheral) which enables the </a:t>
            </a:r>
            <a:r>
              <a:rPr lang="en-IN" dirty="0" err="1"/>
              <a:t>tri-state</a:t>
            </a:r>
            <a:r>
              <a:rPr lang="en-IN" dirty="0"/>
              <a:t> output buffer of Port A and makes Port A data available to the peripheral. In Mode 2, Port A outputs are in </a:t>
            </a:r>
            <a:r>
              <a:rPr lang="en-IN" dirty="0" err="1"/>
              <a:t>tri-state</a:t>
            </a:r>
            <a:r>
              <a:rPr lang="en-IN" dirty="0"/>
              <a:t> until enabled.</a:t>
            </a:r>
          </a:p>
          <a:p>
            <a:pPr fontAlgn="base"/>
            <a:r>
              <a:rPr lang="en-IN" b="1" dirty="0"/>
              <a:t>INTE 1:</a:t>
            </a:r>
          </a:p>
          <a:p>
            <a:pPr fontAlgn="base"/>
            <a:r>
              <a:rPr lang="en-IN" dirty="0"/>
              <a:t>This is the flip-flop associated with Output Buffer Full. INTE 1 can be used to enable or disable the interrupt by setting or resetting PC</a:t>
            </a:r>
            <a:r>
              <a:rPr lang="en-IN" baseline="-25000" dirty="0"/>
              <a:t>6</a:t>
            </a:r>
            <a:r>
              <a:rPr lang="en-IN" dirty="0"/>
              <a:t> in the BSR Mode.</a:t>
            </a:r>
          </a:p>
          <a:p>
            <a:endParaRPr lang="en-IN" dirty="0"/>
          </a:p>
        </p:txBody>
      </p:sp>
    </p:spTree>
    <p:extLst>
      <p:ext uri="{BB962C8B-B14F-4D97-AF65-F5344CB8AC3E}">
        <p14:creationId xmlns:p14="http://schemas.microsoft.com/office/powerpoint/2010/main" val="343258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Input Control Signals:</a:t>
            </a:r>
            <a:br>
              <a:rPr lang="en-IN" b="1" dirty="0">
                <a:effectLst/>
              </a:rPr>
            </a:b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IN" b="1" dirty="0"/>
              <a:t>STB (Strobe Input):</a:t>
            </a:r>
          </a:p>
          <a:p>
            <a:pPr fontAlgn="base"/>
            <a:r>
              <a:rPr lang="en-IN" dirty="0"/>
              <a:t>This is an active low input signal which enables Port A to latch the data available at its input.</a:t>
            </a:r>
          </a:p>
          <a:p>
            <a:pPr fontAlgn="base"/>
            <a:r>
              <a:rPr lang="en-IN" b="1" dirty="0"/>
              <a:t>IBF (Input Buffer Full Flip-Flop):</a:t>
            </a:r>
          </a:p>
          <a:p>
            <a:pPr fontAlgn="base"/>
            <a:r>
              <a:rPr lang="en-IN" dirty="0"/>
              <a:t>This is an active high output which indicates that data has been loaded into the input latch of Port A.</a:t>
            </a:r>
          </a:p>
          <a:p>
            <a:pPr fontAlgn="base"/>
            <a:r>
              <a:rPr lang="en-IN" b="1" dirty="0"/>
              <a:t>NTE 2:</a:t>
            </a:r>
          </a:p>
          <a:p>
            <a:pPr fontAlgn="base"/>
            <a:r>
              <a:rPr lang="en-IN" dirty="0"/>
              <a:t>This is an Interrupt enable flip-flop associated with Input Buffer Full. It can be controlled by setting or resetting PC</a:t>
            </a:r>
            <a:r>
              <a:rPr lang="en-IN" baseline="-25000" dirty="0"/>
              <a:t>4</a:t>
            </a:r>
            <a:r>
              <a:rPr lang="en-IN" dirty="0"/>
              <a:t> in the BSR Mode.</a:t>
            </a:r>
          </a:p>
          <a:p>
            <a:endParaRPr lang="en-IN" dirty="0"/>
          </a:p>
        </p:txBody>
      </p:sp>
    </p:spTree>
    <p:extLst>
      <p:ext uri="{BB962C8B-B14F-4D97-AF65-F5344CB8AC3E}">
        <p14:creationId xmlns:p14="http://schemas.microsoft.com/office/powerpoint/2010/main" val="336357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112430"/>
            <a:ext cx="8686800" cy="838200"/>
          </a:xfrm>
        </p:spPr>
        <p:txBody>
          <a:bodyPr/>
          <a:lstStyle/>
          <a:p>
            <a:r>
              <a:rPr lang="en-US" altLang="zh-TW" dirty="0"/>
              <a:t>Mode 2 </a:t>
            </a:r>
            <a:r>
              <a:rPr lang="en-US" altLang="zh-TW" dirty="0">
                <a:latin typeface="Times New Roman"/>
              </a:rPr>
              <a:t>–</a:t>
            </a:r>
            <a:r>
              <a:rPr lang="en-US" altLang="zh-TW" dirty="0"/>
              <a:t>Bi-directional Operation</a:t>
            </a:r>
            <a:endParaRPr kumimoji="1" lang="en-US" altLang="zh-TW" b="1" dirty="0">
              <a:latin typeface="Times New Roman" pitchFamily="18" charset="0"/>
              <a:ea typeface="新細明體" pitchFamily="18" charset="-120"/>
              <a:cs typeface="Times New Roman" pitchFamily="18" charset="0"/>
            </a:endParaRPr>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22" t="3943" r="16394" b="22475"/>
          <a:stretch/>
        </p:blipFill>
        <p:spPr bwMode="auto">
          <a:xfrm>
            <a:off x="1547664" y="1268760"/>
            <a:ext cx="532859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4x4 matrix keyboard</a:t>
            </a:r>
            <a:endParaRPr lang="en-IN" dirty="0"/>
          </a:p>
        </p:txBody>
      </p:sp>
      <p:pic>
        <p:nvPicPr>
          <p:cNvPr id="4" name="Content Placeholder 3"/>
          <p:cNvPicPr>
            <a:picLocks noGrp="1" noChangeAspect="1"/>
          </p:cNvPicPr>
          <p:nvPr>
            <p:ph idx="1"/>
          </p:nvPr>
        </p:nvPicPr>
        <p:blipFill>
          <a:blip r:embed="rId2"/>
          <a:stretch>
            <a:fillRect/>
          </a:stretch>
        </p:blipFill>
        <p:spPr>
          <a:xfrm>
            <a:off x="2123728" y="1484784"/>
            <a:ext cx="5922020" cy="4745637"/>
          </a:xfrm>
          <a:prstGeom prst="rect">
            <a:avLst/>
          </a:prstGeom>
        </p:spPr>
      </p:pic>
    </p:spTree>
    <p:extLst>
      <p:ext uri="{BB962C8B-B14F-4D97-AF65-F5344CB8AC3E}">
        <p14:creationId xmlns:p14="http://schemas.microsoft.com/office/powerpoint/2010/main" val="32252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11" y="214536"/>
            <a:ext cx="8962285" cy="838200"/>
          </a:xfrm>
        </p:spPr>
        <p:txBody>
          <a:bodyPr>
            <a:normAutofit fontScale="90000"/>
          </a:bodyPr>
          <a:lstStyle/>
          <a:p>
            <a:r>
              <a:rPr lang="en-US" dirty="0" smtClean="0"/>
              <a:t>3x8 Key Matrix interfaced to 8255</a:t>
            </a:r>
            <a:br>
              <a:rPr lang="en-US" dirty="0" smtClean="0"/>
            </a:br>
            <a:r>
              <a:rPr lang="en-US" dirty="0" smtClean="0"/>
              <a:t>mode 0</a:t>
            </a:r>
            <a:endParaRPr lang="en-US" dirty="0"/>
          </a:p>
        </p:txBody>
      </p:sp>
      <p:sp>
        <p:nvSpPr>
          <p:cNvPr id="3" name="Content Placeholder 2"/>
          <p:cNvSpPr>
            <a:spLocks noGrp="1"/>
          </p:cNvSpPr>
          <p:nvPr>
            <p:ph idx="1"/>
          </p:nvPr>
        </p:nvSpPr>
        <p:spPr>
          <a:xfrm>
            <a:off x="0" y="1556792"/>
            <a:ext cx="4699248" cy="4956363"/>
          </a:xfrm>
        </p:spPr>
        <p:txBody>
          <a:bodyPr>
            <a:noAutofit/>
          </a:bodyPr>
          <a:lstStyle/>
          <a:p>
            <a:pPr marL="0" indent="0">
              <a:buNone/>
            </a:pPr>
            <a:r>
              <a:rPr lang="en-US" sz="2400" dirty="0" smtClean="0"/>
              <a:t>KEYSCAN PROC</a:t>
            </a:r>
          </a:p>
          <a:p>
            <a:pPr marL="0" indent="0">
              <a:buNone/>
            </a:pPr>
            <a:r>
              <a:rPr lang="en-US" sz="2400" dirty="0" smtClean="0"/>
              <a:t>KEYSCAN1: MOV AL,90h</a:t>
            </a:r>
          </a:p>
          <a:p>
            <a:pPr marL="0" indent="0">
              <a:buNone/>
            </a:pPr>
            <a:r>
              <a:rPr lang="en-US" sz="2400" dirty="0"/>
              <a:t>	 </a:t>
            </a:r>
            <a:r>
              <a:rPr lang="en-US" sz="2400" dirty="0" smtClean="0"/>
              <a:t>        MOV DX,CMD</a:t>
            </a:r>
          </a:p>
          <a:p>
            <a:pPr marL="0" indent="0">
              <a:buNone/>
            </a:pPr>
            <a:r>
              <a:rPr lang="en-US" sz="2400" dirty="0"/>
              <a:t>	 </a:t>
            </a:r>
            <a:r>
              <a:rPr lang="en-US" sz="2400" dirty="0" smtClean="0"/>
              <a:t>       OUT DX, AL</a:t>
            </a:r>
          </a:p>
          <a:p>
            <a:pPr marL="0" indent="0">
              <a:buNone/>
            </a:pPr>
            <a:r>
              <a:rPr lang="en-US" sz="2400" dirty="0"/>
              <a:t>	 </a:t>
            </a:r>
            <a:r>
              <a:rPr lang="en-US" sz="2400" dirty="0" smtClean="0"/>
              <a:t>       MOV BH,00000100B</a:t>
            </a:r>
          </a:p>
          <a:p>
            <a:pPr marL="0" indent="0">
              <a:buNone/>
            </a:pPr>
            <a:r>
              <a:rPr lang="en-US" sz="2400" dirty="0"/>
              <a:t> </a:t>
            </a:r>
            <a:r>
              <a:rPr lang="en-US" sz="2400" dirty="0" smtClean="0"/>
              <a:t>  	        MOV AH,10H</a:t>
            </a:r>
          </a:p>
          <a:p>
            <a:pPr marL="0" indent="0">
              <a:buNone/>
            </a:pPr>
            <a:r>
              <a:rPr lang="en-US" sz="2400" dirty="0" smtClean="0"/>
              <a:t>	        MOV CX,03 </a:t>
            </a:r>
            <a:r>
              <a:rPr lang="en-US" sz="2400" smtClean="0"/>
              <a:t>;  </a:t>
            </a:r>
            <a:r>
              <a:rPr lang="en-US" sz="2400" dirty="0" smtClean="0"/>
              <a:t>rows</a:t>
            </a:r>
          </a:p>
          <a:p>
            <a:pPr marL="0" indent="0">
              <a:buNone/>
            </a:pPr>
            <a:r>
              <a:rPr lang="en-US" sz="2400" dirty="0" smtClean="0"/>
              <a:t>              UP: MOV AL,BH</a:t>
            </a:r>
          </a:p>
          <a:p>
            <a:pPr marL="0" indent="0">
              <a:buNone/>
            </a:pPr>
            <a:r>
              <a:rPr lang="en-US" sz="2400" dirty="0" smtClean="0"/>
              <a:t>                    OUT PORTB,AL</a:t>
            </a:r>
          </a:p>
          <a:p>
            <a:pPr marL="0" indent="0">
              <a:buNone/>
            </a:pPr>
            <a:r>
              <a:rPr lang="en-US" sz="2400" dirty="0" smtClean="0"/>
              <a:t>                    IN AL,PORTA</a:t>
            </a:r>
          </a:p>
          <a:p>
            <a:pPr marL="0" indent="0">
              <a:buNone/>
            </a:pPr>
            <a:r>
              <a:rPr lang="en-US" sz="2400" dirty="0" smtClean="0"/>
              <a:t>                    CMP AL,0</a:t>
            </a:r>
          </a:p>
          <a:p>
            <a:pPr marL="0" indent="0">
              <a:buNone/>
            </a:pPr>
            <a:r>
              <a:rPr lang="en-US" sz="2400" dirty="0" smtClean="0"/>
              <a:t>                    JNZ GETKEYCODE</a:t>
            </a:r>
          </a:p>
        </p:txBody>
      </p:sp>
      <p:sp>
        <p:nvSpPr>
          <p:cNvPr id="4" name="TextBox 3"/>
          <p:cNvSpPr txBox="1"/>
          <p:nvPr/>
        </p:nvSpPr>
        <p:spPr>
          <a:xfrm>
            <a:off x="4572000" y="1988840"/>
            <a:ext cx="4572000" cy="4524315"/>
          </a:xfrm>
          <a:prstGeom prst="rect">
            <a:avLst/>
          </a:prstGeom>
          <a:noFill/>
        </p:spPr>
        <p:txBody>
          <a:bodyPr wrap="square" rtlCol="0">
            <a:spAutoFit/>
          </a:bodyPr>
          <a:lstStyle/>
          <a:p>
            <a:pPr marL="0" indent="0">
              <a:buNone/>
            </a:pPr>
            <a:r>
              <a:rPr lang="en-US" dirty="0" smtClean="0">
                <a:latin typeface="+mn-lt"/>
              </a:rPr>
              <a:t>		SHR </a:t>
            </a:r>
            <a:r>
              <a:rPr lang="en-US" dirty="0">
                <a:latin typeface="+mn-lt"/>
              </a:rPr>
              <a:t>BH,1</a:t>
            </a:r>
          </a:p>
          <a:p>
            <a:pPr marL="0" indent="0">
              <a:buNone/>
            </a:pPr>
            <a:r>
              <a:rPr lang="en-US" dirty="0" smtClean="0">
                <a:latin typeface="+mn-lt"/>
              </a:rPr>
              <a:t>		SUB </a:t>
            </a:r>
            <a:r>
              <a:rPr lang="en-US" dirty="0">
                <a:latin typeface="+mn-lt"/>
              </a:rPr>
              <a:t>AH,08</a:t>
            </a:r>
          </a:p>
          <a:p>
            <a:pPr marL="0" indent="0">
              <a:buNone/>
            </a:pPr>
            <a:r>
              <a:rPr lang="en-US" dirty="0" smtClean="0">
                <a:latin typeface="+mn-lt"/>
              </a:rPr>
              <a:t>		LOOP </a:t>
            </a:r>
            <a:r>
              <a:rPr lang="en-US" dirty="0">
                <a:latin typeface="+mn-lt"/>
              </a:rPr>
              <a:t>UP</a:t>
            </a:r>
          </a:p>
          <a:p>
            <a:pPr marL="0" indent="0">
              <a:buNone/>
            </a:pPr>
            <a:r>
              <a:rPr lang="en-US" dirty="0" smtClean="0">
                <a:latin typeface="+mn-lt"/>
              </a:rPr>
              <a:t>		JMP </a:t>
            </a:r>
            <a:r>
              <a:rPr lang="en-US" dirty="0">
                <a:latin typeface="+mn-lt"/>
              </a:rPr>
              <a:t>KEYSCAN1</a:t>
            </a:r>
          </a:p>
          <a:p>
            <a:pPr marL="0" indent="0">
              <a:buNone/>
            </a:pPr>
            <a:r>
              <a:rPr lang="en-US" dirty="0" smtClean="0">
                <a:latin typeface="+mn-lt"/>
              </a:rPr>
              <a:t>GETKEYCODE</a:t>
            </a:r>
            <a:r>
              <a:rPr lang="en-US" dirty="0">
                <a:latin typeface="+mn-lt"/>
              </a:rPr>
              <a:t>: RCR AL,1</a:t>
            </a:r>
          </a:p>
          <a:p>
            <a:pPr marL="0" indent="0">
              <a:buNone/>
            </a:pPr>
            <a:r>
              <a:rPr lang="en-US" dirty="0" smtClean="0">
                <a:latin typeface="+mn-lt"/>
              </a:rPr>
              <a:t>		JC EXIT1</a:t>
            </a:r>
            <a:endParaRPr lang="en-US" dirty="0">
              <a:latin typeface="+mn-lt"/>
            </a:endParaRPr>
          </a:p>
          <a:p>
            <a:pPr marL="0" indent="0">
              <a:buNone/>
            </a:pPr>
            <a:r>
              <a:rPr lang="en-US" dirty="0" smtClean="0">
                <a:latin typeface="+mn-lt"/>
              </a:rPr>
              <a:t>		ADD </a:t>
            </a:r>
            <a:r>
              <a:rPr lang="en-US" dirty="0">
                <a:latin typeface="+mn-lt"/>
              </a:rPr>
              <a:t>AH,01</a:t>
            </a:r>
          </a:p>
          <a:p>
            <a:pPr marL="0" indent="0">
              <a:buNone/>
            </a:pPr>
            <a:r>
              <a:rPr lang="en-US" dirty="0" smtClean="0">
                <a:latin typeface="+mn-lt"/>
              </a:rPr>
              <a:t>		JMP </a:t>
            </a:r>
            <a:r>
              <a:rPr lang="en-US" dirty="0">
                <a:latin typeface="+mn-lt"/>
              </a:rPr>
              <a:t>GETKEYCODE</a:t>
            </a:r>
          </a:p>
          <a:p>
            <a:pPr marL="0" indent="0">
              <a:buNone/>
            </a:pPr>
            <a:r>
              <a:rPr lang="en-US" dirty="0" smtClean="0">
                <a:latin typeface="+mn-lt"/>
              </a:rPr>
              <a:t>	EXIT1</a:t>
            </a:r>
            <a:r>
              <a:rPr lang="en-US" dirty="0">
                <a:latin typeface="+mn-lt"/>
              </a:rPr>
              <a:t>: MOV AL,AH</a:t>
            </a:r>
          </a:p>
          <a:p>
            <a:pPr marL="0" indent="0">
              <a:buNone/>
            </a:pPr>
            <a:r>
              <a:rPr lang="en-US" dirty="0" smtClean="0">
                <a:latin typeface="+mn-lt"/>
              </a:rPr>
              <a:t>		RET</a:t>
            </a:r>
            <a:endParaRPr lang="en-US" dirty="0">
              <a:latin typeface="+mn-lt"/>
            </a:endParaRPr>
          </a:p>
          <a:p>
            <a:pPr marL="0" indent="0">
              <a:buNone/>
            </a:pPr>
            <a:r>
              <a:rPr lang="en-US" dirty="0">
                <a:latin typeface="+mn-lt"/>
              </a:rPr>
              <a:t>KEYSCAN ENDP</a:t>
            </a:r>
          </a:p>
          <a:p>
            <a:endParaRPr lang="en-US" dirty="0"/>
          </a:p>
        </p:txBody>
      </p:sp>
      <p:cxnSp>
        <p:nvCxnSpPr>
          <p:cNvPr id="6" name="Straight Connector 5"/>
          <p:cNvCxnSpPr/>
          <p:nvPr/>
        </p:nvCxnSpPr>
        <p:spPr>
          <a:xfrm>
            <a:off x="4572000" y="1052736"/>
            <a:ext cx="0" cy="5805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6878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Ports of 8255A</a:t>
            </a:r>
            <a:br>
              <a:rPr lang="en-IN" dirty="0">
                <a:effectLst/>
              </a:rPr>
            </a:br>
            <a:endParaRPr lang="en-IN" dirty="0"/>
          </a:p>
        </p:txBody>
      </p:sp>
      <p:sp>
        <p:nvSpPr>
          <p:cNvPr id="3" name="Content Placeholder 2"/>
          <p:cNvSpPr>
            <a:spLocks noGrp="1"/>
          </p:cNvSpPr>
          <p:nvPr>
            <p:ph idx="1"/>
          </p:nvPr>
        </p:nvSpPr>
        <p:spPr/>
        <p:txBody>
          <a:bodyPr/>
          <a:lstStyle/>
          <a:p>
            <a:r>
              <a:rPr lang="en-IN" dirty="0"/>
              <a:t>8255A has three ports, i.e., PORT A, PORT B, and PORT C</a:t>
            </a:r>
            <a:r>
              <a:rPr lang="en-IN" dirty="0" smtClean="0"/>
              <a:t>.</a:t>
            </a:r>
          </a:p>
          <a:p>
            <a:r>
              <a:rPr lang="en-IN" b="1" dirty="0"/>
              <a:t>Port A</a:t>
            </a:r>
            <a:r>
              <a:rPr lang="en-IN" dirty="0"/>
              <a:t> contains one 8-bit output latch/buffer and one 8-bit input buffer.</a:t>
            </a:r>
          </a:p>
          <a:p>
            <a:r>
              <a:rPr lang="en-IN" b="1" dirty="0"/>
              <a:t>Port B</a:t>
            </a:r>
            <a:r>
              <a:rPr lang="en-IN" dirty="0"/>
              <a:t> is similar to PORT A.</a:t>
            </a:r>
          </a:p>
          <a:p>
            <a:r>
              <a:rPr lang="en-IN" b="1" dirty="0"/>
              <a:t>Port C</a:t>
            </a:r>
            <a:r>
              <a:rPr lang="en-IN" dirty="0"/>
              <a:t> can be split into two parts, i.e. PORT C lower (PC0-PC3) and PORT C upper (PC7-PC4) by the control word.</a:t>
            </a:r>
          </a:p>
          <a:p>
            <a:endParaRPr lang="en-IN" dirty="0"/>
          </a:p>
        </p:txBody>
      </p:sp>
    </p:spTree>
    <p:extLst>
      <p:ext uri="{BB962C8B-B14F-4D97-AF65-F5344CB8AC3E}">
        <p14:creationId xmlns:p14="http://schemas.microsoft.com/office/powerpoint/2010/main" val="23648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These three ports are further divided into two groups, i.e. Group A includes PORT A and upper PORT C. </a:t>
            </a:r>
            <a:endParaRPr lang="en-IN" dirty="0" smtClean="0"/>
          </a:p>
          <a:p>
            <a:r>
              <a:rPr lang="en-IN" dirty="0" smtClean="0"/>
              <a:t>Group </a:t>
            </a:r>
            <a:r>
              <a:rPr lang="en-IN" dirty="0"/>
              <a:t>B includes PORT B and lower PORT C. These two groups can be programmed in three different modes, i.e. </a:t>
            </a:r>
            <a:endParaRPr lang="en-IN" dirty="0" smtClean="0"/>
          </a:p>
          <a:p>
            <a:r>
              <a:rPr lang="en-IN" dirty="0" smtClean="0"/>
              <a:t>the </a:t>
            </a:r>
            <a:r>
              <a:rPr lang="en-IN" dirty="0"/>
              <a:t>first mode is named as mode 0, </a:t>
            </a:r>
            <a:endParaRPr lang="en-IN" dirty="0" smtClean="0"/>
          </a:p>
          <a:p>
            <a:r>
              <a:rPr lang="en-IN" dirty="0" smtClean="0"/>
              <a:t>the </a:t>
            </a:r>
            <a:r>
              <a:rPr lang="en-IN" dirty="0"/>
              <a:t>second mode is named as Mode 1 </a:t>
            </a:r>
            <a:endParaRPr lang="en-IN" dirty="0" smtClean="0"/>
          </a:p>
          <a:p>
            <a:r>
              <a:rPr lang="en-IN" dirty="0" smtClean="0"/>
              <a:t>and </a:t>
            </a:r>
            <a:r>
              <a:rPr lang="en-IN" dirty="0"/>
              <a:t>the third mode is named as Mode 2.</a:t>
            </a:r>
          </a:p>
        </p:txBody>
      </p:sp>
    </p:spTree>
    <p:extLst>
      <p:ext uri="{BB962C8B-B14F-4D97-AF65-F5344CB8AC3E}">
        <p14:creationId xmlns:p14="http://schemas.microsoft.com/office/powerpoint/2010/main" val="352344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Operating Modes</a:t>
            </a:r>
            <a:br>
              <a:rPr lang="en-IN" dirty="0">
                <a:effectLst/>
              </a:rPr>
            </a:br>
            <a:endParaRPr lang="en-IN" dirty="0"/>
          </a:p>
        </p:txBody>
      </p:sp>
      <p:sp>
        <p:nvSpPr>
          <p:cNvPr id="3" name="Content Placeholder 2"/>
          <p:cNvSpPr>
            <a:spLocks noGrp="1"/>
          </p:cNvSpPr>
          <p:nvPr>
            <p:ph idx="1"/>
          </p:nvPr>
        </p:nvSpPr>
        <p:spPr/>
        <p:txBody>
          <a:bodyPr/>
          <a:lstStyle/>
          <a:p>
            <a:r>
              <a:rPr lang="en-IN" b="1" dirty="0"/>
              <a:t>Mode 0</a:t>
            </a:r>
            <a:r>
              <a:rPr lang="en-IN" dirty="0"/>
              <a:t> − In this mode, Port A and B is used as two 8-bit ports and Port C as two 4-bit ports. Each port can be programmed in either input mode or output mode where outputs are latched and inputs are not latched. Ports do not have interrupt capability.</a:t>
            </a:r>
          </a:p>
          <a:p>
            <a:endParaRPr lang="en-IN" dirty="0"/>
          </a:p>
        </p:txBody>
      </p:sp>
    </p:spTree>
    <p:extLst>
      <p:ext uri="{BB962C8B-B14F-4D97-AF65-F5344CB8AC3E}">
        <p14:creationId xmlns:p14="http://schemas.microsoft.com/office/powerpoint/2010/main" val="236773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Mode 1</a:t>
            </a:r>
            <a:r>
              <a:rPr lang="en-IN" dirty="0"/>
              <a:t> − In this mode, Port A and B is used as 8-bit I/O ports. They can be configured as either input or output ports. Each port uses three lines from port C as handshake signals. Inputs and outputs are latched.</a:t>
            </a:r>
          </a:p>
          <a:p>
            <a:endParaRPr lang="en-IN" dirty="0"/>
          </a:p>
        </p:txBody>
      </p:sp>
    </p:spTree>
    <p:extLst>
      <p:ext uri="{BB962C8B-B14F-4D97-AF65-F5344CB8AC3E}">
        <p14:creationId xmlns:p14="http://schemas.microsoft.com/office/powerpoint/2010/main" val="120918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Mode 2</a:t>
            </a:r>
            <a:r>
              <a:rPr lang="en-IN" dirty="0"/>
              <a:t> − In this mode, Port A can be configured as the bidirectional port and Port B either in Mode 0 or Mode 1. Port A uses five signals from Port C as handshake signals for data transfer. The remaining three signals from Port C can be used either as simple I/O or as handshake for port B.</a:t>
            </a:r>
          </a:p>
          <a:p>
            <a:endParaRPr lang="en-IN" dirty="0"/>
          </a:p>
        </p:txBody>
      </p:sp>
    </p:spTree>
    <p:extLst>
      <p:ext uri="{BB962C8B-B14F-4D97-AF65-F5344CB8AC3E}">
        <p14:creationId xmlns:p14="http://schemas.microsoft.com/office/powerpoint/2010/main" val="364243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0"/>
            <a:ext cx="7772400" cy="639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923928" y="6395053"/>
            <a:ext cx="2592288" cy="461665"/>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845535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59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6633"/>
            <a:ext cx="6120679" cy="653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285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3072</TotalTime>
  <Words>1426</Words>
  <Application>Microsoft Office PowerPoint</Application>
  <PresentationFormat>On-screen Show (4:3)</PresentationFormat>
  <Paragraphs>99</Paragraphs>
  <Slides>28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微軟正黑體</vt:lpstr>
      <vt:lpstr>Arial</vt:lpstr>
      <vt:lpstr>Franklin Gothic Book</vt:lpstr>
      <vt:lpstr>Franklin Gothic Medium</vt:lpstr>
      <vt:lpstr>新細明體</vt:lpstr>
      <vt:lpstr>Times</vt:lpstr>
      <vt:lpstr>Times New Roman</vt:lpstr>
      <vt:lpstr>Wingdings 2</vt:lpstr>
      <vt:lpstr>Trek</vt:lpstr>
      <vt:lpstr>8255 - Programmable Peripheral Interface</vt:lpstr>
      <vt:lpstr>PowerPoint Presentation</vt:lpstr>
      <vt:lpstr>Ports of 8255A </vt:lpstr>
      <vt:lpstr>PowerPoint Presentation</vt:lpstr>
      <vt:lpstr>Operating Modes </vt:lpstr>
      <vt:lpstr>PowerPoint Presentation</vt:lpstr>
      <vt:lpstr>PowerPoint Presentation</vt:lpstr>
      <vt:lpstr>PowerPoint Presentation</vt:lpstr>
      <vt:lpstr>PowerPoint Presentation</vt:lpstr>
      <vt:lpstr>PowerPoint Presentation</vt:lpstr>
      <vt:lpstr>Mode 1 Input Control Signals </vt:lpstr>
      <vt:lpstr>PowerPoint Presentation</vt:lpstr>
      <vt:lpstr>PowerPoint Presentation</vt:lpstr>
      <vt:lpstr>Mode 1 (strobed input)Operation</vt:lpstr>
      <vt:lpstr>PowerPoint Presentation</vt:lpstr>
      <vt:lpstr>Mode 1 (strobed output)Operation</vt:lpstr>
      <vt:lpstr>Mode 1 : Output control signals: </vt:lpstr>
      <vt:lpstr>PowerPoint Presentation</vt:lpstr>
      <vt:lpstr>PowerPoint Presentation</vt:lpstr>
      <vt:lpstr>PowerPoint Presentation</vt:lpstr>
      <vt:lpstr>Programming in Mode 2 (Strobes Bi-directional Bus I/O): </vt:lpstr>
      <vt:lpstr>PowerPoint Presentation</vt:lpstr>
      <vt:lpstr>Mode 2 : Control signals: </vt:lpstr>
      <vt:lpstr>PowerPoint Presentation</vt:lpstr>
      <vt:lpstr>Input Control Signals: </vt:lpstr>
      <vt:lpstr>Mode 2 –Bi-directional Operation</vt:lpstr>
      <vt:lpstr>4x4 matrix keyboard</vt:lpstr>
      <vt:lpstr>3x8 Key Matrix interfaced to 8255 mode 0</vt:lpstr>
    </vt:vector>
  </TitlesOfParts>
  <Company>School of IT&amp;EE, UNSW@ADFA, Australia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William Stallings, Data and Computer Communications, 8/e</dc:title>
  <dc:subject>Lecture Slides</dc:subject>
  <dc:creator>Dr Lawrie Brown</dc:creator>
  <cp:lastModifiedBy>Varadaraj K B</cp:lastModifiedBy>
  <cp:revision>209</cp:revision>
  <cp:lastPrinted>2006-07-05T05:51:00Z</cp:lastPrinted>
  <dcterms:created xsi:type="dcterms:W3CDTF">1999-09-28T07:38:10Z</dcterms:created>
  <dcterms:modified xsi:type="dcterms:W3CDTF">2023-04-06T06:16:31Z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3</vt:i4>
  </property>
  <property fmtid="{D5CDD505-2E9C-101B-9397-08002B2CF9AE}" pid="21" name="OutputDir">
    <vt:lpwstr>H:\Data\Networks\Notes\HTML</vt:lpwstr>
  </property>
</Properties>
</file>