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71" r:id="rId3"/>
    <p:sldId id="257" r:id="rId4"/>
    <p:sldId id="258" r:id="rId5"/>
    <p:sldId id="270" r:id="rId6"/>
    <p:sldId id="259" r:id="rId7"/>
    <p:sldId id="260" r:id="rId8"/>
    <p:sldId id="261" r:id="rId9"/>
    <p:sldId id="262" r:id="rId10"/>
    <p:sldId id="263" r:id="rId11"/>
    <p:sldId id="264" r:id="rId12"/>
    <p:sldId id="265" r:id="rId13"/>
    <p:sldId id="266" r:id="rId14"/>
    <p:sldId id="267" r:id="rId15"/>
    <p:sldId id="295" r:id="rId16"/>
    <p:sldId id="268" r:id="rId17"/>
    <p:sldId id="269" r:id="rId18"/>
    <p:sldId id="296" r:id="rId19"/>
    <p:sldId id="297" r:id="rId20"/>
    <p:sldId id="298" r:id="rId21"/>
    <p:sldId id="272" r:id="rId22"/>
    <p:sldId id="275" r:id="rId23"/>
    <p:sldId id="273" r:id="rId24"/>
    <p:sldId id="274"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2" r:id="rId41"/>
    <p:sldId id="293" r:id="rId42"/>
    <p:sldId id="294" r:id="rId43"/>
    <p:sldId id="29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F0E2BF-A4E1-4FFE-A861-DF05808C846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387777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F0E2BF-A4E1-4FFE-A861-DF05808C846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89106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F0E2BF-A4E1-4FFE-A861-DF05808C846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331715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F0E2BF-A4E1-4FFE-A861-DF05808C846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807544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F0E2BF-A4E1-4FFE-A861-DF05808C8467}" type="datetimeFigureOut">
              <a:rPr lang="en-IN" smtClean="0"/>
              <a:t>16-03-2023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196857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F0E2BF-A4E1-4FFE-A861-DF05808C8467}"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342010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F0E2BF-A4E1-4FFE-A861-DF05808C8467}" type="datetimeFigureOut">
              <a:rPr lang="en-IN" smtClean="0"/>
              <a:t>16-03-2023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286703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F0E2BF-A4E1-4FFE-A861-DF05808C8467}" type="datetimeFigureOut">
              <a:rPr lang="en-IN" smtClean="0"/>
              <a:t>16-03-2023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247379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0E2BF-A4E1-4FFE-A861-DF05808C8467}" type="datetimeFigureOut">
              <a:rPr lang="en-IN" smtClean="0"/>
              <a:t>16-03-2023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25527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0E2BF-A4E1-4FFE-A861-DF05808C8467}"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286744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0E2BF-A4E1-4FFE-A861-DF05808C8467}" type="datetimeFigureOut">
              <a:rPr lang="en-IN" smtClean="0"/>
              <a:t>16-03-2023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BC5F4A-19DA-409F-B29D-43E97223B01B}" type="slidenum">
              <a:rPr lang="en-IN" smtClean="0"/>
              <a:t>‹#›</a:t>
            </a:fld>
            <a:endParaRPr lang="en-IN"/>
          </a:p>
        </p:txBody>
      </p:sp>
    </p:spTree>
    <p:extLst>
      <p:ext uri="{BB962C8B-B14F-4D97-AF65-F5344CB8AC3E}">
        <p14:creationId xmlns:p14="http://schemas.microsoft.com/office/powerpoint/2010/main" val="78413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0E2BF-A4E1-4FFE-A861-DF05808C8467}" type="datetimeFigureOut">
              <a:rPr lang="en-IN" smtClean="0"/>
              <a:t>16-03-2023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C5F4A-19DA-409F-B29D-43E97223B01B}" type="slidenum">
              <a:rPr lang="en-IN" smtClean="0"/>
              <a:t>‹#›</a:t>
            </a:fld>
            <a:endParaRPr lang="en-IN"/>
          </a:p>
        </p:txBody>
      </p:sp>
    </p:spTree>
    <p:extLst>
      <p:ext uri="{BB962C8B-B14F-4D97-AF65-F5344CB8AC3E}">
        <p14:creationId xmlns:p14="http://schemas.microsoft.com/office/powerpoint/2010/main" val="1782871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pike.scu.edu.au/~barry/interrupts.html#ah09" TargetMode="External"/><Relationship Id="rId13" Type="http://schemas.openxmlformats.org/officeDocument/2006/relationships/hyperlink" Target="http://spike.scu.edu.au/~barry/interrupts.html#ah0e" TargetMode="External"/><Relationship Id="rId18" Type="http://schemas.openxmlformats.org/officeDocument/2006/relationships/hyperlink" Target="http://spike.scu.edu.au/~barry/interrupts.html#ah2c" TargetMode="External"/><Relationship Id="rId26" Type="http://schemas.openxmlformats.org/officeDocument/2006/relationships/hyperlink" Target="http://spike.scu.edu.au/~barry/interrupts.html#ah3b" TargetMode="External"/><Relationship Id="rId39" Type="http://schemas.openxmlformats.org/officeDocument/2006/relationships/hyperlink" Target="http://spike.scu.edu.au/~barry/interrupts.html#ah56" TargetMode="External"/><Relationship Id="rId3" Type="http://schemas.openxmlformats.org/officeDocument/2006/relationships/hyperlink" Target="http://spike.scu.edu.au/~barry/interrupts.html#ah02" TargetMode="External"/><Relationship Id="rId21" Type="http://schemas.openxmlformats.org/officeDocument/2006/relationships/hyperlink" Target="http://spike.scu.edu.au/~barry/interrupts.html#ah30" TargetMode="External"/><Relationship Id="rId34" Type="http://schemas.openxmlformats.org/officeDocument/2006/relationships/hyperlink" Target="http://spike.scu.edu.au/~barry/interrupts.html#ah43" TargetMode="External"/><Relationship Id="rId7" Type="http://schemas.openxmlformats.org/officeDocument/2006/relationships/hyperlink" Target="http://spike.scu.edu.au/~barry/interrupts.html#ah08" TargetMode="External"/><Relationship Id="rId12" Type="http://schemas.openxmlformats.org/officeDocument/2006/relationships/hyperlink" Target="http://spike.scu.edu.au/~barry/interrupts.html#ah0d" TargetMode="External"/><Relationship Id="rId17" Type="http://schemas.openxmlformats.org/officeDocument/2006/relationships/hyperlink" Target="http://spike.scu.edu.au/~barry/interrupts.html#ah2b" TargetMode="External"/><Relationship Id="rId25" Type="http://schemas.openxmlformats.org/officeDocument/2006/relationships/hyperlink" Target="http://spike.scu.edu.au/~barry/interrupts.html#ah3a" TargetMode="External"/><Relationship Id="rId33" Type="http://schemas.openxmlformats.org/officeDocument/2006/relationships/hyperlink" Target="http://spike.scu.edu.au/~barry/interrupts.html#ah42" TargetMode="External"/><Relationship Id="rId38" Type="http://schemas.openxmlformats.org/officeDocument/2006/relationships/hyperlink" Target="http://spike.scu.edu.au/~barry/interrupts.html#ah54" TargetMode="External"/><Relationship Id="rId2" Type="http://schemas.openxmlformats.org/officeDocument/2006/relationships/hyperlink" Target="http://spike.scu.edu.au/~barry/interrupts.html#ah01" TargetMode="External"/><Relationship Id="rId16" Type="http://schemas.openxmlformats.org/officeDocument/2006/relationships/hyperlink" Target="http://spike.scu.edu.au/~barry/interrupts.html#ah2a" TargetMode="External"/><Relationship Id="rId20" Type="http://schemas.openxmlformats.org/officeDocument/2006/relationships/hyperlink" Target="http://spike.scu.edu.au/~barry/interrupts.html#ah2e" TargetMode="External"/><Relationship Id="rId29" Type="http://schemas.openxmlformats.org/officeDocument/2006/relationships/hyperlink" Target="http://spike.scu.edu.au/~barry/interrupts.html#ah3e" TargetMode="External"/><Relationship Id="rId1" Type="http://schemas.openxmlformats.org/officeDocument/2006/relationships/slideLayout" Target="../slideLayouts/slideLayout2.xml"/><Relationship Id="rId6" Type="http://schemas.openxmlformats.org/officeDocument/2006/relationships/hyperlink" Target="http://spike.scu.edu.au/~barry/interrupts.html#ah07" TargetMode="External"/><Relationship Id="rId11" Type="http://schemas.openxmlformats.org/officeDocument/2006/relationships/hyperlink" Target="http://spike.scu.edu.au/~barry/interrupts.html#ah0c" TargetMode="External"/><Relationship Id="rId24" Type="http://schemas.openxmlformats.org/officeDocument/2006/relationships/hyperlink" Target="http://spike.scu.edu.au/~barry/interrupts.html#ah39" TargetMode="External"/><Relationship Id="rId32" Type="http://schemas.openxmlformats.org/officeDocument/2006/relationships/hyperlink" Target="http://spike.scu.edu.au/~barry/interrupts.html#ah41" TargetMode="External"/><Relationship Id="rId37" Type="http://schemas.openxmlformats.org/officeDocument/2006/relationships/hyperlink" Target="http://spike.scu.edu.au/~barry/interrupts.html#ah4d" TargetMode="External"/><Relationship Id="rId40" Type="http://schemas.openxmlformats.org/officeDocument/2006/relationships/hyperlink" Target="http://spike.scu.edu.au/~barry/interrupts.html#ah57" TargetMode="External"/><Relationship Id="rId5" Type="http://schemas.openxmlformats.org/officeDocument/2006/relationships/hyperlink" Target="http://spike.scu.edu.au/~barry/interrupts.html#ah06" TargetMode="External"/><Relationship Id="rId15" Type="http://schemas.openxmlformats.org/officeDocument/2006/relationships/hyperlink" Target="http://spike.scu.edu.au/~barry/interrupts.html#ah25" TargetMode="External"/><Relationship Id="rId23" Type="http://schemas.openxmlformats.org/officeDocument/2006/relationships/hyperlink" Target="http://spike.scu.edu.au/~barry/interrupts.html#ah36" TargetMode="External"/><Relationship Id="rId28" Type="http://schemas.openxmlformats.org/officeDocument/2006/relationships/hyperlink" Target="http://spike.scu.edu.au/~barry/interrupts.html#ah3d" TargetMode="External"/><Relationship Id="rId36" Type="http://schemas.openxmlformats.org/officeDocument/2006/relationships/hyperlink" Target="http://spike.scu.edu.au/~barry/interrupts.html#ah4c" TargetMode="External"/><Relationship Id="rId10" Type="http://schemas.openxmlformats.org/officeDocument/2006/relationships/hyperlink" Target="http://spike.scu.edu.au/~barry/interrupts.html#ah0b" TargetMode="External"/><Relationship Id="rId19" Type="http://schemas.openxmlformats.org/officeDocument/2006/relationships/hyperlink" Target="http://spike.scu.edu.au/~barry/interrupts.html#ah2D" TargetMode="External"/><Relationship Id="rId31" Type="http://schemas.openxmlformats.org/officeDocument/2006/relationships/hyperlink" Target="http://spike.scu.edu.au/~barry/interrupts.html#ah40" TargetMode="External"/><Relationship Id="rId4" Type="http://schemas.openxmlformats.org/officeDocument/2006/relationships/hyperlink" Target="http://spike.scu.edu.au/~barry/interrupts.html#ah05" TargetMode="External"/><Relationship Id="rId9" Type="http://schemas.openxmlformats.org/officeDocument/2006/relationships/hyperlink" Target="http://spike.scu.edu.au/~barry/interrupts.html#ah0a" TargetMode="External"/><Relationship Id="rId14" Type="http://schemas.openxmlformats.org/officeDocument/2006/relationships/hyperlink" Target="http://spike.scu.edu.au/~barry/interrupts.html#ah19h" TargetMode="External"/><Relationship Id="rId22" Type="http://schemas.openxmlformats.org/officeDocument/2006/relationships/hyperlink" Target="http://spike.scu.edu.au/~barry/interrupts.html#ah35" TargetMode="External"/><Relationship Id="rId27" Type="http://schemas.openxmlformats.org/officeDocument/2006/relationships/hyperlink" Target="http://spike.scu.edu.au/~barry/interrupts.html#ah3c" TargetMode="External"/><Relationship Id="rId30" Type="http://schemas.openxmlformats.org/officeDocument/2006/relationships/hyperlink" Target="http://spike.scu.edu.au/~barry/interrupts.html#ah3f" TargetMode="External"/><Relationship Id="rId35" Type="http://schemas.openxmlformats.org/officeDocument/2006/relationships/hyperlink" Target="http://spike.scu.edu.au/~barry/interrupts.html#ah4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ites.google.com/site/microprocessorsbits/ho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Input and output in 8086 Assembly Language</a:t>
            </a:r>
            <a:br>
              <a:rPr lang="en-IN"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19256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3. We </a:t>
            </a:r>
            <a:r>
              <a:rPr lang="en-IN" dirty="0"/>
              <a:t>specify which of MS-DOS’s I/O subprograms we wish to use. The subprogram to display a string is subprogram number </a:t>
            </a:r>
            <a:r>
              <a:rPr lang="en-IN" b="1" dirty="0"/>
              <a:t>9h</a:t>
            </a:r>
            <a:r>
              <a:rPr lang="en-IN" dirty="0"/>
              <a:t>. This number is stored in the ah register</a:t>
            </a:r>
            <a:r>
              <a:rPr lang="en-IN" dirty="0" smtClean="0"/>
              <a:t>.</a:t>
            </a:r>
          </a:p>
          <a:p>
            <a:pPr marL="0" indent="0" algn="just">
              <a:buNone/>
            </a:pPr>
            <a:r>
              <a:rPr lang="en-IN" dirty="0" smtClean="0"/>
              <a:t>4. </a:t>
            </a:r>
            <a:r>
              <a:rPr lang="en-IN" dirty="0"/>
              <a:t>We request MS-DOS to carry out the I/O operation using the </a:t>
            </a:r>
            <a:r>
              <a:rPr lang="en-IN" b="1" dirty="0" err="1"/>
              <a:t>int</a:t>
            </a:r>
            <a:r>
              <a:rPr lang="en-IN" dirty="0"/>
              <a:t> instruction. This means that we </a:t>
            </a:r>
            <a:r>
              <a:rPr lang="en-IN" b="1" dirty="0"/>
              <a:t>interrupt</a:t>
            </a:r>
            <a:r>
              <a:rPr lang="en-IN" dirty="0"/>
              <a:t> our program and transfer control to the MS-DOS subprogram that we have specified using the ah register.</a:t>
            </a:r>
          </a:p>
        </p:txBody>
      </p:sp>
    </p:spTree>
    <p:extLst>
      <p:ext uri="{BB962C8B-B14F-4D97-AF65-F5344CB8AC3E}">
        <p14:creationId xmlns:p14="http://schemas.microsoft.com/office/powerpoint/2010/main" val="877947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Example 4</a:t>
            </a:r>
            <a:r>
              <a:rPr lang="en-IN" dirty="0" smtClean="0"/>
              <a:t/>
            </a:r>
            <a:br>
              <a:rPr lang="en-IN" dirty="0" smtClean="0"/>
            </a:br>
            <a:r>
              <a:rPr lang="en-IN" dirty="0"/>
              <a:t>.data</a:t>
            </a:r>
            <a:r>
              <a:rPr lang="en-IN" dirty="0" smtClean="0"/>
              <a:t/>
            </a:r>
            <a:br>
              <a:rPr lang="en-IN" dirty="0" smtClean="0"/>
            </a:br>
            <a:r>
              <a:rPr lang="en-IN" dirty="0"/>
              <a:t>notice DB "Hello world",13,10,'$'</a:t>
            </a:r>
            <a:r>
              <a:rPr lang="en-IN" dirty="0" smtClean="0"/>
              <a:t/>
            </a:r>
            <a:br>
              <a:rPr lang="en-IN" dirty="0" smtClean="0"/>
            </a:br>
            <a:r>
              <a:rPr lang="en-IN" dirty="0"/>
              <a:t>.code</a:t>
            </a:r>
            <a:r>
              <a:rPr lang="en-IN" dirty="0" smtClean="0"/>
              <a:t/>
            </a:r>
            <a:br>
              <a:rPr lang="en-IN" dirty="0" smtClean="0"/>
            </a:br>
            <a:r>
              <a:rPr lang="en-IN" dirty="0"/>
              <a:t>start:  MOV AX, @data</a:t>
            </a:r>
            <a:r>
              <a:rPr lang="en-IN" dirty="0" smtClean="0"/>
              <a:t/>
            </a:r>
            <a:br>
              <a:rPr lang="en-IN" dirty="0" smtClean="0"/>
            </a:br>
            <a:r>
              <a:rPr lang="en-IN" dirty="0"/>
              <a:t>  MOV DS, AX</a:t>
            </a:r>
            <a:r>
              <a:rPr lang="en-IN" dirty="0" smtClean="0"/>
              <a:t/>
            </a:r>
            <a:br>
              <a:rPr lang="en-IN" dirty="0" smtClean="0"/>
            </a:br>
            <a:r>
              <a:rPr lang="en-IN" dirty="0"/>
              <a:t/>
            </a:r>
            <a:br>
              <a:rPr lang="en-IN" dirty="0"/>
            </a:br>
            <a:r>
              <a:rPr lang="en-IN" dirty="0"/>
              <a:t>          MOV DX, offset notice   ;Copies notice address to DX for display</a:t>
            </a:r>
            <a:r>
              <a:rPr lang="en-IN" dirty="0" smtClean="0"/>
              <a:t/>
            </a:r>
            <a:br>
              <a:rPr lang="en-IN" dirty="0" smtClean="0"/>
            </a:br>
            <a:r>
              <a:rPr lang="en-IN" dirty="0"/>
              <a:t>          MOV AH, 09H</a:t>
            </a:r>
            <a:r>
              <a:rPr lang="en-IN" dirty="0" smtClean="0"/>
              <a:t/>
            </a:r>
            <a:br>
              <a:rPr lang="en-IN" dirty="0" smtClean="0"/>
            </a:br>
            <a:r>
              <a:rPr lang="en-IN" dirty="0"/>
              <a:t>          INT 21H                      ;Calls MS-DOS to display string</a:t>
            </a:r>
            <a:r>
              <a:rPr lang="en-IN" dirty="0" smtClean="0"/>
              <a:t/>
            </a:r>
            <a:br>
              <a:rPr lang="en-IN" dirty="0" smtClean="0"/>
            </a:br>
            <a:r>
              <a:rPr lang="en-IN" dirty="0"/>
              <a:t/>
            </a:r>
            <a:br>
              <a:rPr lang="en-IN" dirty="0"/>
            </a:br>
            <a:r>
              <a:rPr lang="en-IN" dirty="0"/>
              <a:t>          </a:t>
            </a:r>
            <a:r>
              <a:rPr lang="en-IN"/>
              <a:t>MOV </a:t>
            </a:r>
            <a:r>
              <a:rPr lang="en-IN" smtClean="0"/>
              <a:t>AX, </a:t>
            </a:r>
            <a:r>
              <a:rPr lang="en-IN" dirty="0"/>
              <a:t>4C00H       ;Returns control to MS-DOS</a:t>
            </a:r>
            <a:r>
              <a:rPr lang="en-IN" dirty="0" smtClean="0"/>
              <a:t/>
            </a:r>
            <a:br>
              <a:rPr lang="en-IN" dirty="0" smtClean="0"/>
            </a:br>
            <a:r>
              <a:rPr lang="en-IN" dirty="0"/>
              <a:t>          INT 21H</a:t>
            </a:r>
            <a:r>
              <a:rPr lang="en-IN" dirty="0" smtClean="0"/>
              <a:t/>
            </a:r>
            <a:br>
              <a:rPr lang="en-IN" dirty="0" smtClean="0"/>
            </a:br>
            <a:r>
              <a:rPr lang="en-IN" dirty="0"/>
              <a:t>END start</a:t>
            </a:r>
            <a:r>
              <a:rPr lang="en-IN" dirty="0" smtClean="0"/>
              <a:t/>
            </a:r>
            <a:br>
              <a:rPr lang="en-IN" dirty="0" smtClean="0"/>
            </a:br>
            <a:endParaRPr lang="en-IN" dirty="0"/>
          </a:p>
        </p:txBody>
      </p:sp>
    </p:spTree>
    <p:extLst>
      <p:ext uri="{BB962C8B-B14F-4D97-AF65-F5344CB8AC3E}">
        <p14:creationId xmlns:p14="http://schemas.microsoft.com/office/powerpoint/2010/main" val="2631016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String input</a:t>
            </a:r>
            <a:br>
              <a:rPr lang="en-IN" b="1" dirty="0"/>
            </a:br>
            <a:endParaRPr lang="en-IN" dirty="0"/>
          </a:p>
        </p:txBody>
      </p:sp>
      <p:sp>
        <p:nvSpPr>
          <p:cNvPr id="3" name="Content Placeholder 2"/>
          <p:cNvSpPr>
            <a:spLocks noGrp="1"/>
          </p:cNvSpPr>
          <p:nvPr>
            <p:ph idx="1"/>
          </p:nvPr>
        </p:nvSpPr>
        <p:spPr/>
        <p:txBody>
          <a:bodyPr>
            <a:normAutofit/>
          </a:bodyPr>
          <a:lstStyle/>
          <a:p>
            <a:r>
              <a:rPr lang="en-IN" dirty="0"/>
              <a:t>The task here is to input a string(Array of characters) from the keyboard. There are four elements involved in carrying out this operation using the </a:t>
            </a:r>
            <a:r>
              <a:rPr lang="en-IN" dirty="0" err="1"/>
              <a:t>int</a:t>
            </a:r>
            <a:r>
              <a:rPr lang="en-IN" dirty="0"/>
              <a:t> instruction</a:t>
            </a:r>
            <a:r>
              <a:rPr lang="en-IN" dirty="0" smtClean="0"/>
              <a:t>:</a:t>
            </a:r>
          </a:p>
          <a:p>
            <a:endParaRPr lang="en-IN" dirty="0"/>
          </a:p>
          <a:p>
            <a:pPr marL="0" indent="0">
              <a:buNone/>
            </a:pPr>
            <a:r>
              <a:rPr lang="en-IN" dirty="0" smtClean="0"/>
              <a:t>1. Under </a:t>
            </a:r>
            <a:r>
              <a:rPr lang="en-IN" dirty="0"/>
              <a:t>the data segment, we define the variable to contain the string.</a:t>
            </a:r>
            <a:r>
              <a:rPr lang="en-IN" dirty="0" smtClean="0"/>
              <a:t/>
            </a:r>
            <a:br>
              <a:rPr lang="en-IN" dirty="0" smtClean="0"/>
            </a:br>
            <a:r>
              <a:rPr lang="en-IN" dirty="0" err="1"/>
              <a:t>e.g</a:t>
            </a:r>
            <a:r>
              <a:rPr lang="en-IN" dirty="0"/>
              <a:t> message DB ?</a:t>
            </a:r>
            <a:r>
              <a:rPr lang="en-IN" dirty="0" smtClean="0"/>
              <a:t/>
            </a:r>
            <a:br>
              <a:rPr lang="en-IN" dirty="0" smtClean="0"/>
            </a:br>
            <a:r>
              <a:rPr lang="en-IN" dirty="0"/>
              <a:t>where</a:t>
            </a:r>
            <a:r>
              <a:rPr lang="en-IN" dirty="0" smtClean="0"/>
              <a:t/>
            </a:r>
            <a:br>
              <a:rPr lang="en-IN" dirty="0" smtClean="0"/>
            </a:br>
            <a:r>
              <a:rPr lang="en-IN" dirty="0"/>
              <a:t> message is the name of the variable,</a:t>
            </a:r>
            <a:r>
              <a:rPr lang="en-IN" dirty="0" smtClean="0"/>
              <a:t/>
            </a:r>
            <a:br>
              <a:rPr lang="en-IN" dirty="0" smtClean="0"/>
            </a:br>
            <a:r>
              <a:rPr lang="en-IN" dirty="0"/>
              <a:t> DB means "Define byte",</a:t>
            </a:r>
            <a:r>
              <a:rPr lang="en-IN" dirty="0" smtClean="0"/>
              <a:t/>
            </a:r>
            <a:br>
              <a:rPr lang="en-IN" dirty="0" smtClean="0"/>
            </a:br>
            <a:r>
              <a:rPr lang="en-IN" dirty="0"/>
              <a:t> ? indicates the memory created should be empty.</a:t>
            </a:r>
          </a:p>
        </p:txBody>
      </p:sp>
    </p:spTree>
    <p:extLst>
      <p:ext uri="{BB962C8B-B14F-4D97-AF65-F5344CB8AC3E}">
        <p14:creationId xmlns:p14="http://schemas.microsoft.com/office/powerpoint/2010/main" val="2022311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2. </a:t>
            </a:r>
            <a:r>
              <a:rPr lang="en-IN" dirty="0"/>
              <a:t>Under the code segment(also explained in next post), enter</a:t>
            </a:r>
            <a:r>
              <a:rPr lang="en-IN" dirty="0" smtClean="0"/>
              <a:t/>
            </a:r>
            <a:br>
              <a:rPr lang="en-IN" dirty="0" smtClean="0"/>
            </a:br>
            <a:r>
              <a:rPr lang="en-IN" dirty="0"/>
              <a:t>MOV AX, @data</a:t>
            </a:r>
            <a:r>
              <a:rPr lang="en-IN" dirty="0" smtClean="0"/>
              <a:t/>
            </a:r>
            <a:br>
              <a:rPr lang="en-IN" dirty="0" smtClean="0"/>
            </a:br>
            <a:r>
              <a:rPr lang="en-IN" dirty="0"/>
              <a:t>MOV DS, AX</a:t>
            </a:r>
            <a:r>
              <a:rPr lang="en-IN" dirty="0" smtClean="0"/>
              <a:t/>
            </a:r>
            <a:br>
              <a:rPr lang="en-IN" dirty="0" smtClean="0"/>
            </a:br>
            <a:r>
              <a:rPr lang="en-IN" dirty="0"/>
              <a:t>to initialize the DS </a:t>
            </a:r>
            <a:r>
              <a:rPr lang="en-IN" dirty="0" smtClean="0"/>
              <a:t>register</a:t>
            </a:r>
          </a:p>
          <a:p>
            <a:endParaRPr lang="en-IN" dirty="0"/>
          </a:p>
          <a:p>
            <a:r>
              <a:rPr lang="en-IN" dirty="0"/>
              <a:t>This moves the address of your data in memory to register DS.</a:t>
            </a:r>
            <a:r>
              <a:rPr lang="en-IN" dirty="0" smtClean="0"/>
              <a:t/>
            </a:r>
            <a:br>
              <a:rPr lang="en-IN" dirty="0" smtClean="0"/>
            </a:br>
            <a:r>
              <a:rPr lang="en-IN" dirty="0"/>
              <a:t>then, offset the variable to DX</a:t>
            </a:r>
            <a:r>
              <a:rPr lang="en-IN" dirty="0" smtClean="0"/>
              <a:t/>
            </a:r>
            <a:br>
              <a:rPr lang="en-IN" dirty="0" smtClean="0"/>
            </a:br>
            <a:r>
              <a:rPr lang="en-IN" dirty="0" err="1"/>
              <a:t>i.e</a:t>
            </a:r>
            <a:r>
              <a:rPr lang="en-IN" dirty="0"/>
              <a:t> MOV DX, OFFSET message </a:t>
            </a:r>
          </a:p>
        </p:txBody>
      </p:sp>
    </p:spTree>
    <p:extLst>
      <p:ext uri="{BB962C8B-B14F-4D97-AF65-F5344CB8AC3E}">
        <p14:creationId xmlns:p14="http://schemas.microsoft.com/office/powerpoint/2010/main" val="1932745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3. We </a:t>
            </a:r>
            <a:r>
              <a:rPr lang="en-IN" dirty="0"/>
              <a:t>specify which of MS-DOS’s I/O subprograms we wish to use. The subprogram to display a string is subprogram number </a:t>
            </a:r>
            <a:r>
              <a:rPr lang="en-IN" b="1" dirty="0"/>
              <a:t>3FH</a:t>
            </a:r>
            <a:r>
              <a:rPr lang="en-IN" dirty="0"/>
              <a:t>. This number is stored in the ah register</a:t>
            </a:r>
            <a:r>
              <a:rPr lang="en-IN" dirty="0" smtClean="0"/>
              <a:t>.</a:t>
            </a:r>
          </a:p>
          <a:p>
            <a:pPr marL="0" indent="0">
              <a:buNone/>
            </a:pPr>
            <a:r>
              <a:rPr lang="en-IN" dirty="0" smtClean="0"/>
              <a:t>4. We </a:t>
            </a:r>
            <a:r>
              <a:rPr lang="en-IN" dirty="0"/>
              <a:t>request MS-DOS to carry out the I/O operation using the </a:t>
            </a:r>
            <a:r>
              <a:rPr lang="en-IN" dirty="0" err="1"/>
              <a:t>int</a:t>
            </a:r>
            <a:r>
              <a:rPr lang="en-IN" dirty="0"/>
              <a:t> instruction. This means that we </a:t>
            </a:r>
            <a:r>
              <a:rPr lang="en-IN" b="1" dirty="0"/>
              <a:t>interrupt</a:t>
            </a:r>
            <a:r>
              <a:rPr lang="en-IN" dirty="0"/>
              <a:t> our program and transfer control to the MS-DOS subprogram that we have specified using the ah register</a:t>
            </a:r>
            <a:r>
              <a:rPr lang="en-IN" dirty="0" smtClean="0"/>
              <a:t>.</a:t>
            </a:r>
          </a:p>
          <a:p>
            <a:pPr marL="0" indent="0">
              <a:buNone/>
            </a:pPr>
            <a:endParaRPr lang="en-IN" dirty="0"/>
          </a:p>
        </p:txBody>
      </p:sp>
    </p:spTree>
    <p:extLst>
      <p:ext uri="{BB962C8B-B14F-4D97-AF65-F5344CB8AC3E}">
        <p14:creationId xmlns:p14="http://schemas.microsoft.com/office/powerpoint/2010/main" val="3162355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39610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p:txBody>
          <a:bodyPr>
            <a:normAutofit fontScale="92500" lnSpcReduction="10000"/>
          </a:bodyPr>
          <a:lstStyle/>
          <a:p>
            <a:r>
              <a:rPr lang="en-IN" dirty="0"/>
              <a:t>data</a:t>
            </a:r>
            <a:r>
              <a:rPr lang="en-IN" dirty="0" smtClean="0"/>
              <a:t/>
            </a:r>
            <a:br>
              <a:rPr lang="en-IN" dirty="0" smtClean="0"/>
            </a:br>
            <a:r>
              <a:rPr lang="en-IN" dirty="0"/>
              <a:t>value DB ?</a:t>
            </a:r>
            <a:r>
              <a:rPr lang="en-IN" dirty="0" smtClean="0"/>
              <a:t/>
            </a:r>
            <a:br>
              <a:rPr lang="en-IN" dirty="0" smtClean="0"/>
            </a:br>
            <a:r>
              <a:rPr lang="en-IN" dirty="0"/>
              <a:t>.code</a:t>
            </a:r>
            <a:r>
              <a:rPr lang="en-IN" dirty="0" smtClean="0"/>
              <a:t/>
            </a:r>
            <a:br>
              <a:rPr lang="en-IN" dirty="0" smtClean="0"/>
            </a:br>
            <a:r>
              <a:rPr lang="en-IN" dirty="0"/>
              <a:t>start:  MOV AX, @data</a:t>
            </a:r>
            <a:r>
              <a:rPr lang="en-IN" dirty="0" smtClean="0"/>
              <a:t/>
            </a:r>
            <a:br>
              <a:rPr lang="en-IN" dirty="0" smtClean="0"/>
            </a:br>
            <a:r>
              <a:rPr lang="en-IN" dirty="0"/>
              <a:t>        MOV DS, AX</a:t>
            </a:r>
            <a:r>
              <a:rPr lang="en-IN" dirty="0" smtClean="0"/>
              <a:t/>
            </a:r>
            <a:br>
              <a:rPr lang="en-IN" dirty="0" smtClean="0"/>
            </a:br>
            <a:r>
              <a:rPr lang="en-IN" dirty="0"/>
              <a:t/>
            </a:r>
            <a:br>
              <a:rPr lang="en-IN" dirty="0"/>
            </a:br>
            <a:r>
              <a:rPr lang="en-IN" dirty="0"/>
              <a:t>          MOV DX, OFFSET value   ;Copies notice address to DX for display</a:t>
            </a:r>
            <a:r>
              <a:rPr lang="en-IN" dirty="0" smtClean="0"/>
              <a:t/>
            </a:r>
            <a:br>
              <a:rPr lang="en-IN" dirty="0" smtClean="0"/>
            </a:br>
            <a:r>
              <a:rPr lang="en-IN" dirty="0"/>
              <a:t>          MOV AH, 3FH</a:t>
            </a:r>
            <a:r>
              <a:rPr lang="en-IN" dirty="0" smtClean="0"/>
              <a:t/>
            </a:r>
            <a:br>
              <a:rPr lang="en-IN" dirty="0" smtClean="0"/>
            </a:br>
            <a:r>
              <a:rPr lang="en-IN" dirty="0"/>
              <a:t>          INT 21H                      ;Calls MS-DOS to input string</a:t>
            </a:r>
            <a:r>
              <a:rPr lang="en-IN" dirty="0" smtClean="0"/>
              <a:t/>
            </a:r>
            <a:br>
              <a:rPr lang="en-IN" dirty="0" smtClean="0"/>
            </a:br>
            <a:r>
              <a:rPr lang="en-IN" dirty="0"/>
              <a:t/>
            </a:r>
            <a:br>
              <a:rPr lang="en-IN" dirty="0"/>
            </a:br>
            <a:r>
              <a:rPr lang="en-IN" dirty="0"/>
              <a:t>          MOV AH, 4C00H       ;Returns control to MS-DOS</a:t>
            </a:r>
            <a:r>
              <a:rPr lang="en-IN" dirty="0" smtClean="0"/>
              <a:t/>
            </a:r>
            <a:br>
              <a:rPr lang="en-IN" dirty="0" smtClean="0"/>
            </a:br>
            <a:r>
              <a:rPr lang="en-IN" dirty="0"/>
              <a:t>          INT 21H</a:t>
            </a:r>
            <a:r>
              <a:rPr lang="en-IN" dirty="0" smtClean="0"/>
              <a:t/>
            </a:r>
            <a:br>
              <a:rPr lang="en-IN" dirty="0" smtClean="0"/>
            </a:br>
            <a:r>
              <a:rPr lang="en-IN" dirty="0"/>
              <a:t>END start                              ;End of program</a:t>
            </a:r>
            <a:r>
              <a:rPr lang="en-IN" dirty="0" smtClean="0"/>
              <a:t>.</a:t>
            </a:r>
          </a:p>
          <a:p>
            <a:endParaRPr lang="en-IN" dirty="0"/>
          </a:p>
          <a:p>
            <a:endParaRPr lang="en-IN" dirty="0"/>
          </a:p>
        </p:txBody>
      </p:sp>
    </p:spTree>
    <p:extLst>
      <p:ext uri="{BB962C8B-B14F-4D97-AF65-F5344CB8AC3E}">
        <p14:creationId xmlns:p14="http://schemas.microsoft.com/office/powerpoint/2010/main" val="1469488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program will simply prompt you to enter a string and exits.</a:t>
            </a:r>
            <a:r>
              <a:rPr lang="en-IN" dirty="0" smtClean="0"/>
              <a:t/>
            </a:r>
            <a:br>
              <a:rPr lang="en-IN" dirty="0" smtClean="0"/>
            </a:br>
            <a:r>
              <a:rPr lang="en-IN" dirty="0"/>
              <a:t>;The string will be stored in memory starting from the address of the variable you declared(value).</a:t>
            </a:r>
            <a:r>
              <a:rPr lang="en-IN" dirty="0" smtClean="0"/>
              <a:t/>
            </a:r>
            <a:br>
              <a:rPr lang="en-IN" dirty="0" smtClean="0"/>
            </a:br>
            <a:r>
              <a:rPr lang="en-IN" dirty="0"/>
              <a:t>;Note: in this case, CARRIAGE-RETURN (ASCII code 13) or LINE-FEED (ASCII code 10) indicates the end of the string.</a:t>
            </a:r>
          </a:p>
        </p:txBody>
      </p:sp>
    </p:spTree>
    <p:extLst>
      <p:ext uri="{BB962C8B-B14F-4D97-AF65-F5344CB8AC3E}">
        <p14:creationId xmlns:p14="http://schemas.microsoft.com/office/powerpoint/2010/main" val="1608225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299"/>
            <a:ext cx="10515600" cy="4948664"/>
          </a:xfrm>
        </p:spPr>
        <p:txBody>
          <a:bodyPr>
            <a:normAutofit fontScale="92500" lnSpcReduction="20000"/>
          </a:bodyPr>
          <a:lstStyle/>
          <a:p>
            <a:pPr marL="0" indent="0">
              <a:buNone/>
            </a:pPr>
            <a:endParaRPr lang="en-IN" dirty="0" smtClean="0"/>
          </a:p>
          <a:p>
            <a:r>
              <a:rPr lang="en-IN" dirty="0"/>
              <a:t>This </a:t>
            </a:r>
            <a:r>
              <a:rPr lang="en-IN" dirty="0">
                <a:solidFill>
                  <a:srgbClr val="FF0000"/>
                </a:solidFill>
              </a:rPr>
              <a:t>Buffered STDIN Input </a:t>
            </a:r>
            <a:r>
              <a:rPr lang="en-IN" dirty="0"/>
              <a:t>function gets characters from the keyboard and continues doing so until the user presses the Enter key.</a:t>
            </a:r>
          </a:p>
          <a:p>
            <a:r>
              <a:rPr lang="en-IN" dirty="0" smtClean="0"/>
              <a:t>All </a:t>
            </a:r>
            <a:r>
              <a:rPr lang="en-IN" dirty="0"/>
              <a:t>characters and the final carriage return are placed in the storage space that starts at the 3rd byte of the input buffer supplied by the calling program via the pointer in </a:t>
            </a:r>
            <a:r>
              <a:rPr lang="en-IN" dirty="0" smtClean="0"/>
              <a:t>DS:DX</a:t>
            </a:r>
          </a:p>
          <a:p>
            <a:r>
              <a:rPr lang="en-IN" dirty="0"/>
              <a:t>The character count, not including the final carriage return, is stored in the 2nd byte of the input </a:t>
            </a:r>
            <a:r>
              <a:rPr lang="en-IN" dirty="0" smtClean="0"/>
              <a:t>buffer</a:t>
            </a:r>
          </a:p>
          <a:p>
            <a:r>
              <a:rPr lang="en-IN" dirty="0"/>
              <a:t>It's the responsibility of the calling program to tell DOS how large the storage space is. Therefore you must put its length in the 1st byte of the input buffer before calling this </a:t>
            </a:r>
            <a:r>
              <a:rPr lang="en-IN" dirty="0" smtClean="0"/>
              <a:t>function</a:t>
            </a:r>
          </a:p>
          <a:p>
            <a:r>
              <a:rPr lang="en-IN" dirty="0" smtClean="0"/>
              <a:t>To </a:t>
            </a:r>
            <a:r>
              <a:rPr lang="en-IN" dirty="0"/>
              <a:t>allow for an input of 1 character you set the storage size at </a:t>
            </a:r>
            <a:r>
              <a:rPr lang="en-IN" dirty="0" smtClean="0"/>
              <a:t>2</a:t>
            </a:r>
          </a:p>
          <a:p>
            <a:r>
              <a:rPr lang="en-IN" dirty="0"/>
              <a:t>To allow for an input of 254 characters you set the storage size at 255.</a:t>
            </a:r>
          </a:p>
          <a:p>
            <a:endParaRPr lang="en-IN" dirty="0"/>
          </a:p>
        </p:txBody>
      </p:sp>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232629"/>
                </a:solidFill>
                <a:effectLst/>
                <a:latin typeface="-apple-system"/>
              </a:rPr>
              <a:t>Inputting text using </a:t>
            </a:r>
            <a:r>
              <a:rPr kumimoji="0" lang="en-US" altLang="en-US" sz="1000" b="1" i="0" u="none" strike="noStrike" cap="none" normalizeH="0" baseline="0" dirty="0" err="1" smtClean="0">
                <a:ln>
                  <a:noFill/>
                </a:ln>
                <a:solidFill>
                  <a:srgbClr val="232629"/>
                </a:solidFill>
                <a:effectLst/>
                <a:latin typeface="var(--ff-mono)"/>
              </a:rPr>
              <a:t>int</a:t>
            </a:r>
            <a:r>
              <a:rPr kumimoji="0" lang="en-US" altLang="en-US" sz="1000" b="1" i="0" u="none" strike="noStrike" cap="none" normalizeH="0" baseline="0" dirty="0" smtClean="0">
                <a:ln>
                  <a:noFill/>
                </a:ln>
                <a:solidFill>
                  <a:srgbClr val="232629"/>
                </a:solidFill>
                <a:effectLst/>
                <a:latin typeface="var(--ff-mono)"/>
              </a:rPr>
              <a:t> 21h AH=0Ah</a:t>
            </a:r>
            <a:endParaRPr kumimoji="0" lang="en-US" altLang="en-US" sz="2200" b="1" i="0" u="none" strike="noStrike" cap="none" normalizeH="0" baseline="0" dirty="0" smtClean="0">
              <a:ln>
                <a:noFill/>
              </a:ln>
              <a:solidFill>
                <a:srgbClr val="2326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711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dirty="0"/>
              <a:t> </a:t>
            </a:r>
          </a:p>
        </p:txBody>
      </p:sp>
      <p:graphicFrame>
        <p:nvGraphicFramePr>
          <p:cNvPr id="4" name="Table 3"/>
          <p:cNvGraphicFramePr>
            <a:graphicFrameLocks noGrp="1"/>
          </p:cNvGraphicFramePr>
          <p:nvPr>
            <p:extLst>
              <p:ext uri="{D42A27DB-BD31-4B8C-83A1-F6EECF244321}">
                <p14:modId xmlns:p14="http://schemas.microsoft.com/office/powerpoint/2010/main" val="3398842121"/>
              </p:ext>
            </p:extLst>
          </p:nvPr>
        </p:nvGraphicFramePr>
        <p:xfrm>
          <a:off x="1665026" y="1486694"/>
          <a:ext cx="8843748" cy="5029200"/>
        </p:xfrm>
        <a:graphic>
          <a:graphicData uri="http://schemas.openxmlformats.org/drawingml/2006/table">
            <a:tbl>
              <a:tblPr firstRow="1" bandRow="1">
                <a:tableStyleId>{5C22544A-7EE6-4342-B048-85BDC9FD1C3A}</a:tableStyleId>
              </a:tblPr>
              <a:tblGrid>
                <a:gridCol w="4346052">
                  <a:extLst>
                    <a:ext uri="{9D8B030D-6E8A-4147-A177-3AD203B41FA5}">
                      <a16:colId xmlns:a16="http://schemas.microsoft.com/office/drawing/2014/main" val="393257838"/>
                    </a:ext>
                  </a:extLst>
                </a:gridCol>
                <a:gridCol w="4497696">
                  <a:extLst>
                    <a:ext uri="{9D8B030D-6E8A-4147-A177-3AD203B41FA5}">
                      <a16:colId xmlns:a16="http://schemas.microsoft.com/office/drawing/2014/main" val="3740787667"/>
                    </a:ext>
                  </a:extLst>
                </a:gridCol>
              </a:tblGrid>
              <a:tr h="370840">
                <a:tc>
                  <a:txBody>
                    <a:bodyPr/>
                    <a:lstStyle/>
                    <a:p>
                      <a:r>
                        <a:rPr lang="en-IN" dirty="0" err="1" smtClean="0"/>
                        <a:t>mov</a:t>
                      </a:r>
                      <a:r>
                        <a:rPr lang="en-IN" dirty="0" smtClean="0"/>
                        <a:t>     </a:t>
                      </a:r>
                      <a:r>
                        <a:rPr lang="en-IN" dirty="0" err="1" smtClean="0"/>
                        <a:t>si</a:t>
                      </a:r>
                      <a:r>
                        <a:rPr lang="en-IN" dirty="0" smtClean="0"/>
                        <a:t>, msg1</a:t>
                      </a:r>
                    </a:p>
                    <a:p>
                      <a:r>
                        <a:rPr lang="en-IN" dirty="0" smtClean="0"/>
                        <a:t>        call    </a:t>
                      </a:r>
                      <a:r>
                        <a:rPr lang="en-IN" dirty="0" err="1" smtClean="0"/>
                        <a:t>WriteStringDOS</a:t>
                      </a:r>
                      <a:endParaRPr lang="en-IN" dirty="0" smtClean="0"/>
                    </a:p>
                    <a:p>
                      <a:r>
                        <a:rPr lang="en-IN" dirty="0" smtClean="0"/>
                        <a:t>        </a:t>
                      </a:r>
                      <a:r>
                        <a:rPr lang="en-IN" dirty="0" err="1" smtClean="0"/>
                        <a:t>mov</a:t>
                      </a:r>
                      <a:r>
                        <a:rPr lang="en-IN" dirty="0" smtClean="0"/>
                        <a:t>     dx, </a:t>
                      </a:r>
                      <a:r>
                        <a:rPr lang="en-IN" dirty="0" err="1" smtClean="0"/>
                        <a:t>buf</a:t>
                      </a:r>
                      <a:endParaRPr lang="en-IN" dirty="0" smtClean="0"/>
                    </a:p>
                    <a:p>
                      <a:r>
                        <a:rPr lang="en-IN" dirty="0" smtClean="0"/>
                        <a:t>        </a:t>
                      </a:r>
                      <a:r>
                        <a:rPr lang="en-IN" dirty="0" err="1" smtClean="0"/>
                        <a:t>mov</a:t>
                      </a:r>
                      <a:r>
                        <a:rPr lang="en-IN" dirty="0" smtClean="0"/>
                        <a:t>     ah, 0Ah                 ;</a:t>
                      </a:r>
                      <a:r>
                        <a:rPr lang="en-IN" dirty="0" err="1" smtClean="0"/>
                        <a:t>DOS.BufferedInput</a:t>
                      </a:r>
                      <a:endParaRPr lang="en-IN" dirty="0" smtClean="0"/>
                    </a:p>
                    <a:p>
                      <a:r>
                        <a:rPr lang="en-IN" dirty="0" smtClean="0"/>
                        <a:t>        </a:t>
                      </a:r>
                      <a:r>
                        <a:rPr lang="en-IN" dirty="0" err="1" smtClean="0"/>
                        <a:t>int</a:t>
                      </a:r>
                      <a:r>
                        <a:rPr lang="en-IN" dirty="0" smtClean="0"/>
                        <a:t>     21h</a:t>
                      </a:r>
                    </a:p>
                    <a:p>
                      <a:r>
                        <a:rPr lang="en-IN" dirty="0" smtClean="0"/>
                        <a:t>        </a:t>
                      </a:r>
                      <a:r>
                        <a:rPr lang="en-IN" dirty="0" err="1" smtClean="0"/>
                        <a:t>mov</a:t>
                      </a:r>
                      <a:r>
                        <a:rPr lang="en-IN" dirty="0" smtClean="0"/>
                        <a:t>     </a:t>
                      </a:r>
                      <a:r>
                        <a:rPr lang="en-IN" dirty="0" err="1" smtClean="0"/>
                        <a:t>si</a:t>
                      </a:r>
                      <a:r>
                        <a:rPr lang="en-IN" dirty="0" smtClean="0"/>
                        <a:t>, msg2</a:t>
                      </a:r>
                    </a:p>
                    <a:p>
                      <a:r>
                        <a:rPr lang="en-IN" dirty="0" smtClean="0"/>
                        <a:t>        call    </a:t>
                      </a:r>
                      <a:r>
                        <a:rPr lang="en-IN" dirty="0" err="1" smtClean="0"/>
                        <a:t>WriteStringDOS</a:t>
                      </a:r>
                      <a:endParaRPr lang="en-IN" dirty="0" smtClean="0"/>
                    </a:p>
                    <a:p>
                      <a:r>
                        <a:rPr lang="en-IN" dirty="0" smtClean="0"/>
                        <a:t>        </a:t>
                      </a:r>
                      <a:r>
                        <a:rPr lang="en-IN" dirty="0" err="1" smtClean="0"/>
                        <a:t>mov</a:t>
                      </a:r>
                      <a:r>
                        <a:rPr lang="en-IN" dirty="0" smtClean="0"/>
                        <a:t>     </a:t>
                      </a:r>
                      <a:r>
                        <a:rPr lang="en-IN" dirty="0" err="1" smtClean="0"/>
                        <a:t>si</a:t>
                      </a:r>
                      <a:r>
                        <a:rPr lang="en-IN" dirty="0" smtClean="0"/>
                        <a:t>, buf+2</a:t>
                      </a:r>
                    </a:p>
                    <a:p>
                      <a:r>
                        <a:rPr lang="en-IN" dirty="0" smtClean="0"/>
                        <a:t>        </a:t>
                      </a:r>
                      <a:r>
                        <a:rPr lang="en-IN" dirty="0" err="1" smtClean="0"/>
                        <a:t>movzx</a:t>
                      </a:r>
                      <a:r>
                        <a:rPr lang="en-IN" dirty="0" smtClean="0"/>
                        <a:t>   </a:t>
                      </a:r>
                      <a:r>
                        <a:rPr lang="en-IN" dirty="0" err="1" smtClean="0"/>
                        <a:t>bx</a:t>
                      </a:r>
                      <a:r>
                        <a:rPr lang="en-IN" dirty="0" smtClean="0"/>
                        <a:t>, byte [si-1]         ;Get character count</a:t>
                      </a:r>
                    </a:p>
                    <a:p>
                      <a:r>
                        <a:rPr lang="en-IN" dirty="0" smtClean="0"/>
                        <a:t>        </a:t>
                      </a:r>
                      <a:r>
                        <a:rPr lang="en-IN" dirty="0" err="1" smtClean="0"/>
                        <a:t>mov</a:t>
                      </a:r>
                      <a:r>
                        <a:rPr lang="en-IN" dirty="0" smtClean="0"/>
                        <a:t>     word [si+bx+1], 10      ;Keep CR, append LF and 0</a:t>
                      </a:r>
                    </a:p>
                    <a:p>
                      <a:r>
                        <a:rPr lang="en-IN" dirty="0" smtClean="0"/>
                        <a:t>        call    </a:t>
                      </a:r>
                      <a:r>
                        <a:rPr lang="en-IN" dirty="0" err="1" smtClean="0"/>
                        <a:t>WriteStringDOS</a:t>
                      </a:r>
                      <a:endParaRPr lang="en-IN" dirty="0" smtClean="0"/>
                    </a:p>
                    <a:p>
                      <a:r>
                        <a:rPr lang="en-IN" dirty="0" smtClean="0"/>
                        <a:t>        </a:t>
                      </a:r>
                      <a:r>
                        <a:rPr lang="en-IN" dirty="0" err="1" smtClean="0"/>
                        <a:t>mov</a:t>
                      </a:r>
                      <a:r>
                        <a:rPr lang="en-IN" dirty="0" smtClean="0"/>
                        <a:t>     </a:t>
                      </a:r>
                      <a:r>
                        <a:rPr lang="en-IN" dirty="0" err="1" smtClean="0"/>
                        <a:t>ax</a:t>
                      </a:r>
                      <a:r>
                        <a:rPr lang="en-IN" dirty="0" smtClean="0"/>
                        <a:t>, 4C00h               ;</a:t>
                      </a:r>
                      <a:r>
                        <a:rPr lang="en-IN" dirty="0" err="1" smtClean="0"/>
                        <a:t>DOS.TerminateWithExitcode</a:t>
                      </a:r>
                      <a:endParaRPr lang="en-IN" dirty="0" smtClean="0"/>
                    </a:p>
                    <a:p>
                      <a:r>
                        <a:rPr lang="en-IN" dirty="0" smtClean="0"/>
                        <a:t>        </a:t>
                      </a:r>
                      <a:r>
                        <a:rPr lang="en-IN" dirty="0" err="1" smtClean="0"/>
                        <a:t>int</a:t>
                      </a:r>
                      <a:r>
                        <a:rPr lang="en-IN" dirty="0" smtClean="0"/>
                        <a:t>     21h</a:t>
                      </a:r>
                    </a:p>
                    <a:p>
                      <a:endParaRPr lang="en-IN" dirty="0"/>
                    </a:p>
                  </a:txBody>
                  <a:tcPr/>
                </a:tc>
                <a:tc>
                  <a:txBody>
                    <a:bodyPr/>
                    <a:lstStyle/>
                    <a:p>
                      <a:r>
                        <a:rPr lang="en-IN" dirty="0" err="1" smtClean="0"/>
                        <a:t>WriteStringDOS</a:t>
                      </a:r>
                      <a:r>
                        <a:rPr lang="en-IN" dirty="0" smtClean="0"/>
                        <a:t>:</a:t>
                      </a:r>
                    </a:p>
                    <a:p>
                      <a:r>
                        <a:rPr lang="en-IN" dirty="0" smtClean="0"/>
                        <a:t>        </a:t>
                      </a:r>
                      <a:r>
                        <a:rPr lang="en-IN" dirty="0" err="1" smtClean="0"/>
                        <a:t>pusha</a:t>
                      </a:r>
                      <a:endParaRPr lang="en-IN" dirty="0" smtClean="0"/>
                    </a:p>
                    <a:p>
                      <a:r>
                        <a:rPr lang="en-IN" dirty="0" smtClean="0"/>
                        <a:t>        </a:t>
                      </a:r>
                      <a:r>
                        <a:rPr lang="en-IN" dirty="0" err="1" smtClean="0"/>
                        <a:t>jmps</a:t>
                      </a:r>
                      <a:r>
                        <a:rPr lang="en-IN" dirty="0" smtClean="0"/>
                        <a:t>    .b</a:t>
                      </a:r>
                    </a:p>
                    <a:p>
                      <a:r>
                        <a:rPr lang="en-IN" dirty="0" smtClean="0"/>
                        <a:t>.a:     </a:t>
                      </a:r>
                      <a:r>
                        <a:rPr lang="en-IN" dirty="0" err="1" smtClean="0"/>
                        <a:t>mov</a:t>
                      </a:r>
                      <a:r>
                        <a:rPr lang="en-IN" dirty="0" smtClean="0"/>
                        <a:t>     dl, al</a:t>
                      </a:r>
                    </a:p>
                    <a:p>
                      <a:r>
                        <a:rPr lang="en-IN" dirty="0" smtClean="0"/>
                        <a:t>        </a:t>
                      </a:r>
                      <a:r>
                        <a:rPr lang="en-IN" dirty="0" err="1" smtClean="0"/>
                        <a:t>mov</a:t>
                      </a:r>
                      <a:r>
                        <a:rPr lang="en-IN" dirty="0" smtClean="0"/>
                        <a:t>     ah, 02h                 ;</a:t>
                      </a:r>
                      <a:r>
                        <a:rPr lang="en-IN" dirty="0" err="1" smtClean="0"/>
                        <a:t>DOS.DisplayCharacter</a:t>
                      </a:r>
                      <a:endParaRPr lang="en-IN" dirty="0" smtClean="0"/>
                    </a:p>
                    <a:p>
                      <a:r>
                        <a:rPr lang="en-IN" dirty="0" smtClean="0"/>
                        <a:t>        </a:t>
                      </a:r>
                      <a:r>
                        <a:rPr lang="en-IN" dirty="0" err="1" smtClean="0"/>
                        <a:t>int</a:t>
                      </a:r>
                      <a:r>
                        <a:rPr lang="en-IN" dirty="0" smtClean="0"/>
                        <a:t>     21h                     ; -&gt; AL</a:t>
                      </a:r>
                    </a:p>
                    <a:p>
                      <a:r>
                        <a:rPr lang="en-IN" dirty="0" smtClean="0"/>
                        <a:t>.b:    </a:t>
                      </a:r>
                      <a:r>
                        <a:rPr lang="en-IN" dirty="0" err="1" smtClean="0"/>
                        <a:t>lodsb</a:t>
                      </a:r>
                      <a:endParaRPr lang="en-IN" dirty="0" smtClean="0"/>
                    </a:p>
                    <a:p>
                      <a:r>
                        <a:rPr lang="en-IN" dirty="0" smtClean="0"/>
                        <a:t>        test    al, al</a:t>
                      </a:r>
                    </a:p>
                    <a:p>
                      <a:r>
                        <a:rPr lang="en-IN" dirty="0" smtClean="0"/>
                        <a:t>        </a:t>
                      </a:r>
                      <a:r>
                        <a:rPr lang="en-IN" dirty="0" err="1" smtClean="0"/>
                        <a:t>jnz</a:t>
                      </a:r>
                      <a:r>
                        <a:rPr lang="en-IN" dirty="0" smtClean="0"/>
                        <a:t>     .a</a:t>
                      </a:r>
                    </a:p>
                    <a:p>
                      <a:r>
                        <a:rPr lang="en-IN" dirty="0" smtClean="0"/>
                        <a:t>        </a:t>
                      </a:r>
                      <a:r>
                        <a:rPr lang="en-IN" dirty="0" err="1" smtClean="0"/>
                        <a:t>popa</a:t>
                      </a:r>
                      <a:endParaRPr lang="en-IN" dirty="0" smtClean="0"/>
                    </a:p>
                    <a:p>
                      <a:r>
                        <a:rPr lang="en-IN" dirty="0" smtClean="0"/>
                        <a:t>        ret</a:t>
                      </a:r>
                    </a:p>
                    <a:p>
                      <a:endParaRPr lang="en-IN" dirty="0" smtClean="0"/>
                    </a:p>
                    <a:p>
                      <a:r>
                        <a:rPr lang="en-IN" dirty="0" err="1" smtClean="0"/>
                        <a:t>buf</a:t>
                      </a:r>
                      <a:r>
                        <a:rPr lang="en-IN" dirty="0" smtClean="0"/>
                        <a:t>: </a:t>
                      </a:r>
                      <a:r>
                        <a:rPr lang="en-IN" dirty="0" err="1" smtClean="0"/>
                        <a:t>db</a:t>
                      </a:r>
                      <a:r>
                        <a:rPr lang="en-IN" dirty="0" smtClean="0"/>
                        <a:t> 255, 16, "I'm the template", 13, 255-16-1+2 dup (0)</a:t>
                      </a:r>
                    </a:p>
                  </a:txBody>
                  <a:tcPr/>
                </a:tc>
                <a:extLst>
                  <a:ext uri="{0D108BD9-81ED-4DB2-BD59-A6C34878D82A}">
                    <a16:rowId xmlns:a16="http://schemas.microsoft.com/office/drawing/2014/main" val="2425691913"/>
                  </a:ext>
                </a:extLst>
              </a:tr>
            </a:tbl>
          </a:graphicData>
        </a:graphic>
      </p:graphicFrame>
    </p:spTree>
    <p:extLst>
      <p:ext uri="{BB962C8B-B14F-4D97-AF65-F5344CB8AC3E}">
        <p14:creationId xmlns:p14="http://schemas.microsoft.com/office/powerpoint/2010/main" val="22937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6736071"/>
              </p:ext>
            </p:extLst>
          </p:nvPr>
        </p:nvGraphicFramePr>
        <p:xfrm>
          <a:off x="385764" y="550226"/>
          <a:ext cx="10215562" cy="6299548"/>
        </p:xfrm>
        <a:graphic>
          <a:graphicData uri="http://schemas.openxmlformats.org/drawingml/2006/table">
            <a:tbl>
              <a:tblPr/>
              <a:tblGrid>
                <a:gridCol w="1028699">
                  <a:extLst>
                    <a:ext uri="{9D8B030D-6E8A-4147-A177-3AD203B41FA5}">
                      <a16:colId xmlns:a16="http://schemas.microsoft.com/office/drawing/2014/main" val="520231274"/>
                    </a:ext>
                  </a:extLst>
                </a:gridCol>
                <a:gridCol w="4079082">
                  <a:extLst>
                    <a:ext uri="{9D8B030D-6E8A-4147-A177-3AD203B41FA5}">
                      <a16:colId xmlns:a16="http://schemas.microsoft.com/office/drawing/2014/main" val="2575810994"/>
                    </a:ext>
                  </a:extLst>
                </a:gridCol>
                <a:gridCol w="1092993">
                  <a:extLst>
                    <a:ext uri="{9D8B030D-6E8A-4147-A177-3AD203B41FA5}">
                      <a16:colId xmlns:a16="http://schemas.microsoft.com/office/drawing/2014/main" val="1757970641"/>
                    </a:ext>
                  </a:extLst>
                </a:gridCol>
                <a:gridCol w="4014788">
                  <a:extLst>
                    <a:ext uri="{9D8B030D-6E8A-4147-A177-3AD203B41FA5}">
                      <a16:colId xmlns:a16="http://schemas.microsoft.com/office/drawing/2014/main" val="2164368536"/>
                    </a:ext>
                  </a:extLst>
                </a:gridCol>
              </a:tblGrid>
              <a:tr h="0">
                <a:tc>
                  <a:txBody>
                    <a:bodyPr/>
                    <a:lstStyle/>
                    <a:p>
                      <a:r>
                        <a:rPr lang="en-IN" sz="1000" b="1"/>
                        <a:t>AH</a:t>
                      </a:r>
                      <a:endParaRPr lang="en-IN" sz="1000"/>
                    </a:p>
                  </a:txBody>
                  <a:tcPr marL="48348" marR="48348" marT="24174" marB="24174" anchor="ctr">
                    <a:lnL>
                      <a:noFill/>
                    </a:lnL>
                    <a:lnR>
                      <a:noFill/>
                    </a:lnR>
                    <a:lnT>
                      <a:noFill/>
                    </a:lnT>
                    <a:lnB>
                      <a:noFill/>
                    </a:lnB>
                    <a:solidFill>
                      <a:srgbClr val="FFFF80"/>
                    </a:solidFill>
                  </a:tcPr>
                </a:tc>
                <a:tc>
                  <a:txBody>
                    <a:bodyPr/>
                    <a:lstStyle/>
                    <a:p>
                      <a:r>
                        <a:rPr lang="en-IN" sz="1000" b="1"/>
                        <a:t>Description</a:t>
                      </a:r>
                      <a:endParaRPr lang="en-IN" sz="1000"/>
                    </a:p>
                  </a:txBody>
                  <a:tcPr marL="48348" marR="48348" marT="24174" marB="24174" anchor="ctr">
                    <a:lnL>
                      <a:noFill/>
                    </a:lnL>
                    <a:lnR>
                      <a:noFill/>
                    </a:lnR>
                    <a:lnT>
                      <a:noFill/>
                    </a:lnT>
                    <a:lnB>
                      <a:noFill/>
                    </a:lnB>
                    <a:solidFill>
                      <a:srgbClr val="FFFF80"/>
                    </a:solidFill>
                  </a:tcPr>
                </a:tc>
                <a:tc>
                  <a:txBody>
                    <a:bodyPr/>
                    <a:lstStyle/>
                    <a:p>
                      <a:r>
                        <a:rPr lang="en-IN" sz="1000" b="1"/>
                        <a:t>AH</a:t>
                      </a:r>
                      <a:endParaRPr lang="en-IN" sz="1000"/>
                    </a:p>
                  </a:txBody>
                  <a:tcPr marL="48348" marR="48348" marT="24174" marB="24174" anchor="ctr">
                    <a:lnL>
                      <a:noFill/>
                    </a:lnL>
                    <a:lnR>
                      <a:noFill/>
                    </a:lnR>
                    <a:lnT>
                      <a:noFill/>
                    </a:lnT>
                    <a:lnB>
                      <a:noFill/>
                    </a:lnB>
                    <a:solidFill>
                      <a:srgbClr val="FFFF80"/>
                    </a:solidFill>
                  </a:tcPr>
                </a:tc>
                <a:tc>
                  <a:txBody>
                    <a:bodyPr/>
                    <a:lstStyle/>
                    <a:p>
                      <a:r>
                        <a:rPr lang="en-IN" sz="1000" b="1"/>
                        <a:t>Description</a:t>
                      </a:r>
                      <a:endParaRPr lang="en-IN" sz="10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611882927"/>
                  </a:ext>
                </a:extLst>
              </a:tr>
              <a:tr h="436380">
                <a:tc>
                  <a:txBody>
                    <a:bodyPr/>
                    <a:lstStyle/>
                    <a:p>
                      <a:r>
                        <a:rPr lang="en-IN" sz="1000"/>
                        <a:t>01</a:t>
                      </a:r>
                    </a:p>
                  </a:txBody>
                  <a:tcPr marL="48348" marR="48348" marT="24174" marB="24174" anchor="ctr">
                    <a:lnL>
                      <a:noFill/>
                    </a:lnL>
                    <a:lnR>
                      <a:noFill/>
                    </a:lnR>
                    <a:lnT>
                      <a:noFill/>
                    </a:lnT>
                    <a:lnB>
                      <a:noFill/>
                    </a:lnB>
                    <a:solidFill>
                      <a:srgbClr val="FFFF80"/>
                    </a:solidFill>
                  </a:tcPr>
                </a:tc>
                <a:tc>
                  <a:txBody>
                    <a:bodyPr/>
                    <a:lstStyle/>
                    <a:p>
                      <a:r>
                        <a:rPr lang="en-IN" sz="1600" dirty="0">
                          <a:hlinkClick r:id="rId2"/>
                        </a:rPr>
                        <a:t>Read character from STDIN</a:t>
                      </a:r>
                      <a:endParaRPr lang="en-IN" sz="1600" dirty="0"/>
                    </a:p>
                  </a:txBody>
                  <a:tcPr marL="48348" marR="48348" marT="24174" marB="24174" anchor="ctr">
                    <a:lnL>
                      <a:noFill/>
                    </a:lnL>
                    <a:lnR>
                      <a:noFill/>
                    </a:lnR>
                    <a:lnT>
                      <a:noFill/>
                    </a:lnT>
                    <a:lnB>
                      <a:noFill/>
                    </a:lnB>
                    <a:solidFill>
                      <a:srgbClr val="FFFF80"/>
                    </a:solidFill>
                  </a:tcPr>
                </a:tc>
                <a:tc>
                  <a:txBody>
                    <a:bodyPr/>
                    <a:lstStyle/>
                    <a:p>
                      <a:r>
                        <a:rPr lang="en-IN" sz="1600"/>
                        <a:t>02</a:t>
                      </a:r>
                    </a:p>
                  </a:txBody>
                  <a:tcPr marL="48348" marR="48348" marT="24174" marB="24174" anchor="ctr">
                    <a:lnL>
                      <a:noFill/>
                    </a:lnL>
                    <a:lnR>
                      <a:noFill/>
                    </a:lnR>
                    <a:lnT>
                      <a:noFill/>
                    </a:lnT>
                    <a:lnB>
                      <a:noFill/>
                    </a:lnB>
                    <a:solidFill>
                      <a:srgbClr val="FFFF80"/>
                    </a:solidFill>
                  </a:tcPr>
                </a:tc>
                <a:tc>
                  <a:txBody>
                    <a:bodyPr/>
                    <a:lstStyle/>
                    <a:p>
                      <a:r>
                        <a:rPr lang="en-IN" sz="1600">
                          <a:hlinkClick r:id="rId3"/>
                        </a:rPr>
                        <a:t>Write character to STDOUT</a:t>
                      </a:r>
                      <a:endParaRPr lang="en-IN" sz="16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251479359"/>
                  </a:ext>
                </a:extLst>
              </a:tr>
              <a:tr h="258844">
                <a:tc>
                  <a:txBody>
                    <a:bodyPr/>
                    <a:lstStyle/>
                    <a:p>
                      <a:r>
                        <a:rPr lang="en-IN" sz="1000"/>
                        <a:t>05</a:t>
                      </a:r>
                    </a:p>
                  </a:txBody>
                  <a:tcPr marL="48348" marR="48348" marT="24174" marB="24174" anchor="ctr">
                    <a:lnL>
                      <a:noFill/>
                    </a:lnL>
                    <a:lnR>
                      <a:noFill/>
                    </a:lnR>
                    <a:lnT>
                      <a:noFill/>
                    </a:lnT>
                    <a:lnB>
                      <a:noFill/>
                    </a:lnB>
                    <a:solidFill>
                      <a:srgbClr val="FFFF80"/>
                    </a:solidFill>
                  </a:tcPr>
                </a:tc>
                <a:tc>
                  <a:txBody>
                    <a:bodyPr/>
                    <a:lstStyle/>
                    <a:p>
                      <a:r>
                        <a:rPr lang="en-IN" sz="1600">
                          <a:hlinkClick r:id="rId4"/>
                        </a:rPr>
                        <a:t>Write character to printer</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06</a:t>
                      </a:r>
                    </a:p>
                  </a:txBody>
                  <a:tcPr marL="48348" marR="48348" marT="24174" marB="24174" anchor="ctr">
                    <a:lnL>
                      <a:noFill/>
                    </a:lnL>
                    <a:lnR>
                      <a:noFill/>
                    </a:lnR>
                    <a:lnT>
                      <a:noFill/>
                    </a:lnT>
                    <a:lnB>
                      <a:noFill/>
                    </a:lnB>
                    <a:solidFill>
                      <a:srgbClr val="FFFF80"/>
                    </a:solidFill>
                  </a:tcPr>
                </a:tc>
                <a:tc>
                  <a:txBody>
                    <a:bodyPr/>
                    <a:lstStyle/>
                    <a:p>
                      <a:r>
                        <a:rPr lang="en-IN" sz="1600">
                          <a:hlinkClick r:id="rId5"/>
                        </a:rPr>
                        <a:t>Console Input/Output</a:t>
                      </a:r>
                      <a:endParaRPr lang="en-IN" sz="16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378097691"/>
                  </a:ext>
                </a:extLst>
              </a:tr>
              <a:tr h="436380">
                <a:tc>
                  <a:txBody>
                    <a:bodyPr/>
                    <a:lstStyle/>
                    <a:p>
                      <a:r>
                        <a:rPr lang="en-IN" sz="1000"/>
                        <a:t>07</a:t>
                      </a:r>
                    </a:p>
                  </a:txBody>
                  <a:tcPr marL="48348" marR="48348" marT="24174" marB="24174" anchor="ctr">
                    <a:lnL>
                      <a:noFill/>
                    </a:lnL>
                    <a:lnR>
                      <a:noFill/>
                    </a:lnR>
                    <a:lnT>
                      <a:noFill/>
                    </a:lnT>
                    <a:lnB>
                      <a:noFill/>
                    </a:lnB>
                    <a:solidFill>
                      <a:srgbClr val="FFFF80"/>
                    </a:solidFill>
                  </a:tcPr>
                </a:tc>
                <a:tc>
                  <a:txBody>
                    <a:bodyPr/>
                    <a:lstStyle/>
                    <a:p>
                      <a:r>
                        <a:rPr lang="en-IN" sz="1600">
                          <a:hlinkClick r:id="rId6"/>
                        </a:rPr>
                        <a:t>Direct char read (STDIN), no echo</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08</a:t>
                      </a:r>
                    </a:p>
                  </a:txBody>
                  <a:tcPr marL="48348" marR="48348" marT="24174" marB="24174" anchor="ctr">
                    <a:lnL>
                      <a:noFill/>
                    </a:lnL>
                    <a:lnR>
                      <a:noFill/>
                    </a:lnR>
                    <a:lnT>
                      <a:noFill/>
                    </a:lnT>
                    <a:lnB>
                      <a:noFill/>
                    </a:lnB>
                    <a:solidFill>
                      <a:srgbClr val="FFFF80"/>
                    </a:solidFill>
                  </a:tcPr>
                </a:tc>
                <a:tc>
                  <a:txBody>
                    <a:bodyPr/>
                    <a:lstStyle/>
                    <a:p>
                      <a:r>
                        <a:rPr lang="en-IN" sz="1600">
                          <a:hlinkClick r:id="rId7"/>
                        </a:rPr>
                        <a:t>Char read from STDIN, no echo</a:t>
                      </a:r>
                      <a:endParaRPr lang="en-IN" sz="16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451240425"/>
                  </a:ext>
                </a:extLst>
              </a:tr>
              <a:tr h="258844">
                <a:tc>
                  <a:txBody>
                    <a:bodyPr/>
                    <a:lstStyle/>
                    <a:p>
                      <a:r>
                        <a:rPr lang="en-IN" sz="1000"/>
                        <a:t>09</a:t>
                      </a:r>
                    </a:p>
                  </a:txBody>
                  <a:tcPr marL="48348" marR="48348" marT="24174" marB="24174" anchor="ctr">
                    <a:lnL>
                      <a:noFill/>
                    </a:lnL>
                    <a:lnR>
                      <a:noFill/>
                    </a:lnR>
                    <a:lnT>
                      <a:noFill/>
                    </a:lnT>
                    <a:lnB>
                      <a:noFill/>
                    </a:lnB>
                    <a:solidFill>
                      <a:srgbClr val="FFFF80"/>
                    </a:solidFill>
                  </a:tcPr>
                </a:tc>
                <a:tc>
                  <a:txBody>
                    <a:bodyPr/>
                    <a:lstStyle/>
                    <a:p>
                      <a:r>
                        <a:rPr lang="en-IN" sz="1600">
                          <a:hlinkClick r:id="rId8"/>
                        </a:rPr>
                        <a:t>Write string to STDOUT</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0A</a:t>
                      </a:r>
                    </a:p>
                  </a:txBody>
                  <a:tcPr marL="48348" marR="48348" marT="24174" marB="24174" anchor="ctr">
                    <a:lnL>
                      <a:noFill/>
                    </a:lnL>
                    <a:lnR>
                      <a:noFill/>
                    </a:lnR>
                    <a:lnT>
                      <a:noFill/>
                    </a:lnT>
                    <a:lnB>
                      <a:noFill/>
                    </a:lnB>
                    <a:solidFill>
                      <a:srgbClr val="FFFF80"/>
                    </a:solidFill>
                  </a:tcPr>
                </a:tc>
                <a:tc>
                  <a:txBody>
                    <a:bodyPr/>
                    <a:lstStyle/>
                    <a:p>
                      <a:r>
                        <a:rPr lang="en-IN" sz="1600" dirty="0">
                          <a:hlinkClick r:id="rId9"/>
                        </a:rPr>
                        <a:t>Buffered input</a:t>
                      </a:r>
                      <a:endParaRPr lang="en-IN" sz="1600" dirty="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474206043"/>
                  </a:ext>
                </a:extLst>
              </a:tr>
              <a:tr h="258844">
                <a:tc>
                  <a:txBody>
                    <a:bodyPr/>
                    <a:lstStyle/>
                    <a:p>
                      <a:r>
                        <a:rPr lang="en-IN" sz="1000"/>
                        <a:t>0B</a:t>
                      </a:r>
                    </a:p>
                  </a:txBody>
                  <a:tcPr marL="48348" marR="48348" marT="24174" marB="24174" anchor="ctr">
                    <a:lnL>
                      <a:noFill/>
                    </a:lnL>
                    <a:lnR>
                      <a:noFill/>
                    </a:lnR>
                    <a:lnT>
                      <a:noFill/>
                    </a:lnT>
                    <a:lnB>
                      <a:noFill/>
                    </a:lnB>
                    <a:solidFill>
                      <a:srgbClr val="FFFF80"/>
                    </a:solidFill>
                  </a:tcPr>
                </a:tc>
                <a:tc>
                  <a:txBody>
                    <a:bodyPr/>
                    <a:lstStyle/>
                    <a:p>
                      <a:r>
                        <a:rPr lang="en-IN" sz="1600">
                          <a:hlinkClick r:id="rId10"/>
                        </a:rPr>
                        <a:t>Get STDIN status</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0C</a:t>
                      </a:r>
                    </a:p>
                  </a:txBody>
                  <a:tcPr marL="48348" marR="48348" marT="24174" marB="24174" anchor="ctr">
                    <a:lnL>
                      <a:noFill/>
                    </a:lnL>
                    <a:lnR>
                      <a:noFill/>
                    </a:lnR>
                    <a:lnT>
                      <a:noFill/>
                    </a:lnT>
                    <a:lnB>
                      <a:noFill/>
                    </a:lnB>
                    <a:solidFill>
                      <a:srgbClr val="FFFF80"/>
                    </a:solidFill>
                  </a:tcPr>
                </a:tc>
                <a:tc>
                  <a:txBody>
                    <a:bodyPr/>
                    <a:lstStyle/>
                    <a:p>
                      <a:r>
                        <a:rPr lang="en-IN" sz="1600">
                          <a:hlinkClick r:id="rId11"/>
                        </a:rPr>
                        <a:t>Flush buffer for STDIN</a:t>
                      </a:r>
                      <a:endParaRPr lang="en-IN" sz="16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851381648"/>
                  </a:ext>
                </a:extLst>
              </a:tr>
              <a:tr h="258844">
                <a:tc>
                  <a:txBody>
                    <a:bodyPr/>
                    <a:lstStyle/>
                    <a:p>
                      <a:r>
                        <a:rPr lang="en-IN" sz="1000"/>
                        <a:t>0D</a:t>
                      </a:r>
                    </a:p>
                  </a:txBody>
                  <a:tcPr marL="48348" marR="48348" marT="24174" marB="24174" anchor="ctr">
                    <a:lnL>
                      <a:noFill/>
                    </a:lnL>
                    <a:lnR>
                      <a:noFill/>
                    </a:lnR>
                    <a:lnT>
                      <a:noFill/>
                    </a:lnT>
                    <a:lnB>
                      <a:noFill/>
                    </a:lnB>
                    <a:solidFill>
                      <a:srgbClr val="FFFF80"/>
                    </a:solidFill>
                  </a:tcPr>
                </a:tc>
                <a:tc>
                  <a:txBody>
                    <a:bodyPr/>
                    <a:lstStyle/>
                    <a:p>
                      <a:r>
                        <a:rPr lang="en-IN" sz="1600" dirty="0">
                          <a:hlinkClick r:id="rId12"/>
                        </a:rPr>
                        <a:t>Disk reset</a:t>
                      </a:r>
                      <a:endParaRPr lang="en-IN" sz="1600" dirty="0"/>
                    </a:p>
                  </a:txBody>
                  <a:tcPr marL="48348" marR="48348" marT="24174" marB="24174" anchor="ctr">
                    <a:lnL>
                      <a:noFill/>
                    </a:lnL>
                    <a:lnR>
                      <a:noFill/>
                    </a:lnR>
                    <a:lnT>
                      <a:noFill/>
                    </a:lnT>
                    <a:lnB>
                      <a:noFill/>
                    </a:lnB>
                    <a:solidFill>
                      <a:srgbClr val="FFFF80"/>
                    </a:solidFill>
                  </a:tcPr>
                </a:tc>
                <a:tc>
                  <a:txBody>
                    <a:bodyPr/>
                    <a:lstStyle/>
                    <a:p>
                      <a:r>
                        <a:rPr lang="en-IN" sz="1600"/>
                        <a:t>0E</a:t>
                      </a:r>
                    </a:p>
                  </a:txBody>
                  <a:tcPr marL="48348" marR="48348" marT="24174" marB="24174" anchor="ctr">
                    <a:lnL>
                      <a:noFill/>
                    </a:lnL>
                    <a:lnR>
                      <a:noFill/>
                    </a:lnR>
                    <a:lnT>
                      <a:noFill/>
                    </a:lnT>
                    <a:lnB>
                      <a:noFill/>
                    </a:lnB>
                    <a:solidFill>
                      <a:srgbClr val="FFFF80"/>
                    </a:solidFill>
                  </a:tcPr>
                </a:tc>
                <a:tc>
                  <a:txBody>
                    <a:bodyPr/>
                    <a:lstStyle/>
                    <a:p>
                      <a:r>
                        <a:rPr lang="en-IN" sz="1600">
                          <a:hlinkClick r:id="rId13"/>
                        </a:rPr>
                        <a:t>Select default drive</a:t>
                      </a:r>
                      <a:endParaRPr lang="en-IN" sz="16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1698138338"/>
                  </a:ext>
                </a:extLst>
              </a:tr>
              <a:tr h="258844">
                <a:tc>
                  <a:txBody>
                    <a:bodyPr/>
                    <a:lstStyle/>
                    <a:p>
                      <a:r>
                        <a:rPr lang="en-IN" sz="1000"/>
                        <a:t>19</a:t>
                      </a:r>
                    </a:p>
                  </a:txBody>
                  <a:tcPr marL="48348" marR="48348" marT="24174" marB="24174" anchor="ctr">
                    <a:lnL>
                      <a:noFill/>
                    </a:lnL>
                    <a:lnR>
                      <a:noFill/>
                    </a:lnR>
                    <a:lnT>
                      <a:noFill/>
                    </a:lnT>
                    <a:lnB>
                      <a:noFill/>
                    </a:lnB>
                    <a:solidFill>
                      <a:srgbClr val="FFFF80"/>
                    </a:solidFill>
                  </a:tcPr>
                </a:tc>
                <a:tc>
                  <a:txBody>
                    <a:bodyPr/>
                    <a:lstStyle/>
                    <a:p>
                      <a:r>
                        <a:rPr lang="en-IN" sz="1600" dirty="0">
                          <a:hlinkClick r:id="rId14"/>
                        </a:rPr>
                        <a:t>Get current default drive</a:t>
                      </a:r>
                      <a:endParaRPr lang="en-IN" sz="1600" dirty="0"/>
                    </a:p>
                  </a:txBody>
                  <a:tcPr marL="48348" marR="48348" marT="24174" marB="24174" anchor="ctr">
                    <a:lnL>
                      <a:noFill/>
                    </a:lnL>
                    <a:lnR>
                      <a:noFill/>
                    </a:lnR>
                    <a:lnT>
                      <a:noFill/>
                    </a:lnT>
                    <a:lnB>
                      <a:noFill/>
                    </a:lnB>
                    <a:solidFill>
                      <a:srgbClr val="FFFF80"/>
                    </a:solidFill>
                  </a:tcPr>
                </a:tc>
                <a:tc>
                  <a:txBody>
                    <a:bodyPr/>
                    <a:lstStyle/>
                    <a:p>
                      <a:r>
                        <a:rPr lang="en-IN" sz="1600"/>
                        <a:t>25</a:t>
                      </a:r>
                    </a:p>
                  </a:txBody>
                  <a:tcPr marL="48348" marR="48348" marT="24174" marB="24174" anchor="ctr">
                    <a:lnL>
                      <a:noFill/>
                    </a:lnL>
                    <a:lnR>
                      <a:noFill/>
                    </a:lnR>
                    <a:lnT>
                      <a:noFill/>
                    </a:lnT>
                    <a:lnB>
                      <a:noFill/>
                    </a:lnB>
                    <a:solidFill>
                      <a:srgbClr val="FFFF80"/>
                    </a:solidFill>
                  </a:tcPr>
                </a:tc>
                <a:tc>
                  <a:txBody>
                    <a:bodyPr/>
                    <a:lstStyle/>
                    <a:p>
                      <a:r>
                        <a:rPr lang="en-IN" sz="1600">
                          <a:hlinkClick r:id="rId15"/>
                        </a:rPr>
                        <a:t>Set interrupt vector</a:t>
                      </a:r>
                      <a:endParaRPr lang="en-IN" sz="16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1030726667"/>
                  </a:ext>
                </a:extLst>
              </a:tr>
              <a:tr h="258844">
                <a:tc>
                  <a:txBody>
                    <a:bodyPr/>
                    <a:lstStyle/>
                    <a:p>
                      <a:r>
                        <a:rPr lang="en-IN" sz="1000"/>
                        <a:t>2A</a:t>
                      </a:r>
                    </a:p>
                  </a:txBody>
                  <a:tcPr marL="48348" marR="48348" marT="24174" marB="24174" anchor="ctr">
                    <a:lnL>
                      <a:noFill/>
                    </a:lnL>
                    <a:lnR>
                      <a:noFill/>
                    </a:lnR>
                    <a:lnT>
                      <a:noFill/>
                    </a:lnT>
                    <a:lnB>
                      <a:noFill/>
                    </a:lnB>
                    <a:solidFill>
                      <a:srgbClr val="FFFF80"/>
                    </a:solidFill>
                  </a:tcPr>
                </a:tc>
                <a:tc>
                  <a:txBody>
                    <a:bodyPr/>
                    <a:lstStyle/>
                    <a:p>
                      <a:r>
                        <a:rPr lang="en-IN" sz="1600" dirty="0">
                          <a:hlinkClick r:id="rId16"/>
                        </a:rPr>
                        <a:t>Get system date</a:t>
                      </a:r>
                      <a:endParaRPr lang="en-IN" sz="1600" dirty="0"/>
                    </a:p>
                  </a:txBody>
                  <a:tcPr marL="48348" marR="48348" marT="24174" marB="24174" anchor="ctr">
                    <a:lnL>
                      <a:noFill/>
                    </a:lnL>
                    <a:lnR>
                      <a:noFill/>
                    </a:lnR>
                    <a:lnT>
                      <a:noFill/>
                    </a:lnT>
                    <a:lnB>
                      <a:noFill/>
                    </a:lnB>
                    <a:solidFill>
                      <a:srgbClr val="FFFF80"/>
                    </a:solidFill>
                  </a:tcPr>
                </a:tc>
                <a:tc>
                  <a:txBody>
                    <a:bodyPr/>
                    <a:lstStyle/>
                    <a:p>
                      <a:r>
                        <a:rPr lang="en-IN" sz="1600"/>
                        <a:t>2B</a:t>
                      </a:r>
                    </a:p>
                  </a:txBody>
                  <a:tcPr marL="48348" marR="48348" marT="24174" marB="24174" anchor="ctr">
                    <a:lnL>
                      <a:noFill/>
                    </a:lnL>
                    <a:lnR>
                      <a:noFill/>
                    </a:lnR>
                    <a:lnT>
                      <a:noFill/>
                    </a:lnT>
                    <a:lnB>
                      <a:noFill/>
                    </a:lnB>
                    <a:solidFill>
                      <a:srgbClr val="FFFF80"/>
                    </a:solidFill>
                  </a:tcPr>
                </a:tc>
                <a:tc>
                  <a:txBody>
                    <a:bodyPr/>
                    <a:lstStyle/>
                    <a:p>
                      <a:r>
                        <a:rPr lang="en-IN" sz="1600">
                          <a:hlinkClick r:id="rId17"/>
                        </a:rPr>
                        <a:t>Set system date</a:t>
                      </a:r>
                      <a:endParaRPr lang="en-IN" sz="16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2005480212"/>
                  </a:ext>
                </a:extLst>
              </a:tr>
              <a:tr h="258844">
                <a:tc>
                  <a:txBody>
                    <a:bodyPr/>
                    <a:lstStyle/>
                    <a:p>
                      <a:r>
                        <a:rPr lang="en-IN" sz="1000"/>
                        <a:t>2C</a:t>
                      </a:r>
                    </a:p>
                  </a:txBody>
                  <a:tcPr marL="48348" marR="48348" marT="24174" marB="24174" anchor="ctr">
                    <a:lnL>
                      <a:noFill/>
                    </a:lnL>
                    <a:lnR>
                      <a:noFill/>
                    </a:lnR>
                    <a:lnT>
                      <a:noFill/>
                    </a:lnT>
                    <a:lnB>
                      <a:noFill/>
                    </a:lnB>
                    <a:solidFill>
                      <a:srgbClr val="FFFF80"/>
                    </a:solidFill>
                  </a:tcPr>
                </a:tc>
                <a:tc>
                  <a:txBody>
                    <a:bodyPr/>
                    <a:lstStyle/>
                    <a:p>
                      <a:r>
                        <a:rPr lang="en-IN" sz="1600">
                          <a:hlinkClick r:id="rId18"/>
                        </a:rPr>
                        <a:t>Get system time</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2D</a:t>
                      </a:r>
                    </a:p>
                  </a:txBody>
                  <a:tcPr marL="48348" marR="48348" marT="24174" marB="24174" anchor="ctr">
                    <a:lnL>
                      <a:noFill/>
                    </a:lnL>
                    <a:lnR>
                      <a:noFill/>
                    </a:lnR>
                    <a:lnT>
                      <a:noFill/>
                    </a:lnT>
                    <a:lnB>
                      <a:noFill/>
                    </a:lnB>
                    <a:solidFill>
                      <a:srgbClr val="FFFF80"/>
                    </a:solidFill>
                  </a:tcPr>
                </a:tc>
                <a:tc>
                  <a:txBody>
                    <a:bodyPr/>
                    <a:lstStyle/>
                    <a:p>
                      <a:r>
                        <a:rPr lang="en-IN" sz="1600">
                          <a:hlinkClick r:id="rId19"/>
                        </a:rPr>
                        <a:t>Set system time</a:t>
                      </a:r>
                      <a:endParaRPr lang="en-IN" sz="16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010412120"/>
                  </a:ext>
                </a:extLst>
              </a:tr>
              <a:tr h="258844">
                <a:tc>
                  <a:txBody>
                    <a:bodyPr/>
                    <a:lstStyle/>
                    <a:p>
                      <a:r>
                        <a:rPr lang="en-IN" sz="1000"/>
                        <a:t>2E</a:t>
                      </a:r>
                    </a:p>
                  </a:txBody>
                  <a:tcPr marL="48348" marR="48348" marT="24174" marB="24174" anchor="ctr">
                    <a:lnL>
                      <a:noFill/>
                    </a:lnL>
                    <a:lnR>
                      <a:noFill/>
                    </a:lnR>
                    <a:lnT>
                      <a:noFill/>
                    </a:lnT>
                    <a:lnB>
                      <a:noFill/>
                    </a:lnB>
                    <a:solidFill>
                      <a:srgbClr val="FFFF80"/>
                    </a:solidFill>
                  </a:tcPr>
                </a:tc>
                <a:tc>
                  <a:txBody>
                    <a:bodyPr/>
                    <a:lstStyle/>
                    <a:p>
                      <a:r>
                        <a:rPr lang="en-IN" sz="1600">
                          <a:hlinkClick r:id="rId20"/>
                        </a:rPr>
                        <a:t>Set verify flag</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30</a:t>
                      </a:r>
                    </a:p>
                  </a:txBody>
                  <a:tcPr marL="48348" marR="48348" marT="24174" marB="24174" anchor="ctr">
                    <a:lnL>
                      <a:noFill/>
                    </a:lnL>
                    <a:lnR>
                      <a:noFill/>
                    </a:lnR>
                    <a:lnT>
                      <a:noFill/>
                    </a:lnT>
                    <a:lnB>
                      <a:noFill/>
                    </a:lnB>
                    <a:solidFill>
                      <a:srgbClr val="FFFF80"/>
                    </a:solidFill>
                  </a:tcPr>
                </a:tc>
                <a:tc>
                  <a:txBody>
                    <a:bodyPr/>
                    <a:lstStyle/>
                    <a:p>
                      <a:r>
                        <a:rPr lang="en-IN" sz="1600">
                          <a:hlinkClick r:id="rId21"/>
                        </a:rPr>
                        <a:t>Get DOS version</a:t>
                      </a:r>
                      <a:endParaRPr lang="en-IN" sz="160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218810341"/>
                  </a:ext>
                </a:extLst>
              </a:tr>
              <a:tr h="258844">
                <a:tc>
                  <a:txBody>
                    <a:bodyPr/>
                    <a:lstStyle/>
                    <a:p>
                      <a:r>
                        <a:rPr lang="en-IN" sz="1000"/>
                        <a:t>35</a:t>
                      </a:r>
                    </a:p>
                  </a:txBody>
                  <a:tcPr marL="48348" marR="48348" marT="24174" marB="24174" anchor="ctr">
                    <a:lnL>
                      <a:noFill/>
                    </a:lnL>
                    <a:lnR>
                      <a:noFill/>
                    </a:lnR>
                    <a:lnT>
                      <a:noFill/>
                    </a:lnT>
                    <a:lnB>
                      <a:noFill/>
                    </a:lnB>
                    <a:solidFill>
                      <a:srgbClr val="FFFF80"/>
                    </a:solidFill>
                  </a:tcPr>
                </a:tc>
                <a:tc>
                  <a:txBody>
                    <a:bodyPr/>
                    <a:lstStyle/>
                    <a:p>
                      <a:r>
                        <a:rPr lang="en-IN" sz="1600">
                          <a:hlinkClick r:id="rId22"/>
                        </a:rPr>
                        <a:t>Get Interrupt vector</a:t>
                      </a:r>
                      <a:endParaRPr lang="en-IN" sz="1600"/>
                    </a:p>
                  </a:txBody>
                  <a:tcPr marL="48348" marR="48348" marT="24174" marB="24174" anchor="ctr">
                    <a:lnL>
                      <a:noFill/>
                    </a:lnL>
                    <a:lnR>
                      <a:noFill/>
                    </a:lnR>
                    <a:lnT>
                      <a:noFill/>
                    </a:lnT>
                    <a:lnB>
                      <a:noFill/>
                    </a:lnB>
                    <a:solidFill>
                      <a:srgbClr val="FFFF80"/>
                    </a:solidFill>
                  </a:tcPr>
                </a:tc>
                <a:tc>
                  <a:txBody>
                    <a:bodyPr/>
                    <a:lstStyle/>
                    <a:p>
                      <a:endParaRPr lang="en-IN" sz="1600"/>
                    </a:p>
                  </a:txBody>
                  <a:tcPr marL="48348" marR="48348" marT="24174" marB="24174">
                    <a:lnL>
                      <a:noFill/>
                    </a:lnL>
                    <a:lnT>
                      <a:noFill/>
                    </a:lnT>
                  </a:tcPr>
                </a:tc>
                <a:tc>
                  <a:txBody>
                    <a:bodyPr/>
                    <a:lstStyle/>
                    <a:p>
                      <a:endParaRPr lang="en-IN" sz="1600"/>
                    </a:p>
                  </a:txBody>
                  <a:tcPr marL="48348" marR="48348" marT="24174" marB="24174">
                    <a:lnT>
                      <a:noFill/>
                    </a:lnT>
                  </a:tcPr>
                </a:tc>
                <a:extLst>
                  <a:ext uri="{0D108BD9-81ED-4DB2-BD59-A6C34878D82A}">
                    <a16:rowId xmlns:a16="http://schemas.microsoft.com/office/drawing/2014/main" val="1243000268"/>
                  </a:ext>
                </a:extLst>
              </a:tr>
              <a:tr h="258844">
                <a:tc>
                  <a:txBody>
                    <a:bodyPr/>
                    <a:lstStyle/>
                    <a:p>
                      <a:r>
                        <a:rPr lang="en-IN" sz="1000"/>
                        <a:t>36</a:t>
                      </a:r>
                    </a:p>
                  </a:txBody>
                  <a:tcPr marL="48348" marR="48348" marT="24174" marB="24174" anchor="ctr">
                    <a:lnL>
                      <a:noFill/>
                    </a:lnL>
                    <a:lnR>
                      <a:noFill/>
                    </a:lnR>
                    <a:lnT>
                      <a:noFill/>
                    </a:lnT>
                    <a:lnB>
                      <a:noFill/>
                    </a:lnB>
                    <a:solidFill>
                      <a:srgbClr val="FFFF80"/>
                    </a:solidFill>
                  </a:tcPr>
                </a:tc>
                <a:tc>
                  <a:txBody>
                    <a:bodyPr/>
                    <a:lstStyle/>
                    <a:p>
                      <a:r>
                        <a:rPr lang="en-IN" sz="1600" dirty="0">
                          <a:hlinkClick r:id="rId23"/>
                        </a:rPr>
                        <a:t>Get free disk space</a:t>
                      </a:r>
                      <a:endParaRPr lang="en-IN" sz="1600" dirty="0"/>
                    </a:p>
                  </a:txBody>
                  <a:tcPr marL="48348" marR="48348" marT="24174" marB="24174" anchor="ctr">
                    <a:lnL>
                      <a:noFill/>
                    </a:lnL>
                    <a:lnR>
                      <a:noFill/>
                    </a:lnR>
                    <a:lnT>
                      <a:noFill/>
                    </a:lnT>
                    <a:lnB>
                      <a:noFill/>
                    </a:lnB>
                    <a:solidFill>
                      <a:srgbClr val="FFFF80"/>
                    </a:solidFill>
                  </a:tcPr>
                </a:tc>
                <a:tc>
                  <a:txBody>
                    <a:bodyPr/>
                    <a:lstStyle/>
                    <a:p>
                      <a:r>
                        <a:rPr lang="en-IN" sz="1600"/>
                        <a:t>39</a:t>
                      </a:r>
                    </a:p>
                  </a:txBody>
                  <a:tcPr marL="48348" marR="48348" marT="24174" marB="24174" anchor="ctr">
                    <a:lnL>
                      <a:noFill/>
                    </a:lnL>
                    <a:lnR>
                      <a:noFill/>
                    </a:lnR>
                    <a:lnB>
                      <a:noFill/>
                    </a:lnB>
                    <a:solidFill>
                      <a:srgbClr val="FFFF80"/>
                    </a:solidFill>
                  </a:tcPr>
                </a:tc>
                <a:tc>
                  <a:txBody>
                    <a:bodyPr/>
                    <a:lstStyle/>
                    <a:p>
                      <a:r>
                        <a:rPr lang="en-IN" sz="1600" dirty="0">
                          <a:hlinkClick r:id="rId24"/>
                        </a:rPr>
                        <a:t>Create subdirectory</a:t>
                      </a:r>
                      <a:endParaRPr lang="en-IN" sz="1600" dirty="0"/>
                    </a:p>
                  </a:txBody>
                  <a:tcPr marL="48348" marR="48348" marT="24174" marB="24174" anchor="ctr">
                    <a:lnL>
                      <a:noFill/>
                    </a:lnL>
                    <a:lnR>
                      <a:noFill/>
                    </a:lnR>
                    <a:lnB>
                      <a:noFill/>
                    </a:lnB>
                    <a:solidFill>
                      <a:srgbClr val="FFFF80"/>
                    </a:solidFill>
                  </a:tcPr>
                </a:tc>
                <a:extLst>
                  <a:ext uri="{0D108BD9-81ED-4DB2-BD59-A6C34878D82A}">
                    <a16:rowId xmlns:a16="http://schemas.microsoft.com/office/drawing/2014/main" val="2792276790"/>
                  </a:ext>
                </a:extLst>
              </a:tr>
              <a:tr h="258844">
                <a:tc>
                  <a:txBody>
                    <a:bodyPr/>
                    <a:lstStyle/>
                    <a:p>
                      <a:r>
                        <a:rPr lang="en-IN" sz="1000"/>
                        <a:t>3A</a:t>
                      </a:r>
                    </a:p>
                  </a:txBody>
                  <a:tcPr marL="48348" marR="48348" marT="24174" marB="24174" anchor="ctr">
                    <a:lnL>
                      <a:noFill/>
                    </a:lnL>
                    <a:lnR>
                      <a:noFill/>
                    </a:lnR>
                    <a:lnT>
                      <a:noFill/>
                    </a:lnT>
                    <a:lnB>
                      <a:noFill/>
                    </a:lnB>
                    <a:solidFill>
                      <a:srgbClr val="FFFF80"/>
                    </a:solidFill>
                  </a:tcPr>
                </a:tc>
                <a:tc>
                  <a:txBody>
                    <a:bodyPr/>
                    <a:lstStyle/>
                    <a:p>
                      <a:r>
                        <a:rPr lang="en-IN" sz="1600">
                          <a:hlinkClick r:id="rId25"/>
                        </a:rPr>
                        <a:t>Remove subdirectory</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3B</a:t>
                      </a:r>
                    </a:p>
                  </a:txBody>
                  <a:tcPr marL="48348" marR="48348" marT="24174" marB="24174" anchor="ctr">
                    <a:lnL>
                      <a:noFill/>
                    </a:lnL>
                    <a:lnR>
                      <a:noFill/>
                    </a:lnR>
                    <a:lnT>
                      <a:noFill/>
                    </a:lnT>
                    <a:lnB>
                      <a:noFill/>
                    </a:lnB>
                    <a:solidFill>
                      <a:srgbClr val="FFFF80"/>
                    </a:solidFill>
                  </a:tcPr>
                </a:tc>
                <a:tc>
                  <a:txBody>
                    <a:bodyPr/>
                    <a:lstStyle/>
                    <a:p>
                      <a:r>
                        <a:rPr lang="en-IN" sz="1600" dirty="0">
                          <a:hlinkClick r:id="rId26"/>
                        </a:rPr>
                        <a:t>Set working directory</a:t>
                      </a:r>
                      <a:endParaRPr lang="en-IN" sz="1600" dirty="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226255450"/>
                  </a:ext>
                </a:extLst>
              </a:tr>
              <a:tr h="258844">
                <a:tc>
                  <a:txBody>
                    <a:bodyPr/>
                    <a:lstStyle/>
                    <a:p>
                      <a:r>
                        <a:rPr lang="en-IN" sz="1000"/>
                        <a:t>3C</a:t>
                      </a:r>
                    </a:p>
                  </a:txBody>
                  <a:tcPr marL="48348" marR="48348" marT="24174" marB="24174" anchor="ctr">
                    <a:lnL>
                      <a:noFill/>
                    </a:lnL>
                    <a:lnR>
                      <a:noFill/>
                    </a:lnR>
                    <a:lnT>
                      <a:noFill/>
                    </a:lnT>
                    <a:lnB>
                      <a:noFill/>
                    </a:lnB>
                    <a:solidFill>
                      <a:srgbClr val="FFFF80"/>
                    </a:solidFill>
                  </a:tcPr>
                </a:tc>
                <a:tc>
                  <a:txBody>
                    <a:bodyPr/>
                    <a:lstStyle/>
                    <a:p>
                      <a:r>
                        <a:rPr lang="en-IN" sz="1600">
                          <a:hlinkClick r:id="rId27"/>
                        </a:rPr>
                        <a:t>Create file</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3D</a:t>
                      </a:r>
                    </a:p>
                  </a:txBody>
                  <a:tcPr marL="48348" marR="48348" marT="24174" marB="24174" anchor="ctr">
                    <a:lnL>
                      <a:noFill/>
                    </a:lnL>
                    <a:lnR>
                      <a:noFill/>
                    </a:lnR>
                    <a:lnT>
                      <a:noFill/>
                    </a:lnT>
                    <a:lnB>
                      <a:noFill/>
                    </a:lnB>
                    <a:solidFill>
                      <a:srgbClr val="FFFF80"/>
                    </a:solidFill>
                  </a:tcPr>
                </a:tc>
                <a:tc>
                  <a:txBody>
                    <a:bodyPr/>
                    <a:lstStyle/>
                    <a:p>
                      <a:r>
                        <a:rPr lang="en-IN" sz="1600" dirty="0">
                          <a:hlinkClick r:id="rId28"/>
                        </a:rPr>
                        <a:t>Open file</a:t>
                      </a:r>
                      <a:endParaRPr lang="en-IN" sz="1600" dirty="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4082252261"/>
                  </a:ext>
                </a:extLst>
              </a:tr>
              <a:tr h="258844">
                <a:tc>
                  <a:txBody>
                    <a:bodyPr/>
                    <a:lstStyle/>
                    <a:p>
                      <a:r>
                        <a:rPr lang="en-IN" sz="1000"/>
                        <a:t>3E</a:t>
                      </a:r>
                    </a:p>
                  </a:txBody>
                  <a:tcPr marL="48348" marR="48348" marT="24174" marB="24174" anchor="ctr">
                    <a:lnL>
                      <a:noFill/>
                    </a:lnL>
                    <a:lnR>
                      <a:noFill/>
                    </a:lnR>
                    <a:lnT>
                      <a:noFill/>
                    </a:lnT>
                    <a:lnB>
                      <a:noFill/>
                    </a:lnB>
                    <a:solidFill>
                      <a:srgbClr val="FFFF80"/>
                    </a:solidFill>
                  </a:tcPr>
                </a:tc>
                <a:tc>
                  <a:txBody>
                    <a:bodyPr/>
                    <a:lstStyle/>
                    <a:p>
                      <a:r>
                        <a:rPr lang="en-IN" sz="1600">
                          <a:hlinkClick r:id="rId29"/>
                        </a:rPr>
                        <a:t>Close file</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3F</a:t>
                      </a:r>
                    </a:p>
                  </a:txBody>
                  <a:tcPr marL="48348" marR="48348" marT="24174" marB="24174" anchor="ctr">
                    <a:lnL>
                      <a:noFill/>
                    </a:lnL>
                    <a:lnR>
                      <a:noFill/>
                    </a:lnR>
                    <a:lnT>
                      <a:noFill/>
                    </a:lnT>
                    <a:lnB>
                      <a:noFill/>
                    </a:lnB>
                    <a:solidFill>
                      <a:srgbClr val="FFFF80"/>
                    </a:solidFill>
                  </a:tcPr>
                </a:tc>
                <a:tc>
                  <a:txBody>
                    <a:bodyPr/>
                    <a:lstStyle/>
                    <a:p>
                      <a:r>
                        <a:rPr lang="en-IN" sz="1600" dirty="0">
                          <a:hlinkClick r:id="rId30"/>
                        </a:rPr>
                        <a:t>Read file</a:t>
                      </a:r>
                      <a:endParaRPr lang="en-IN" sz="1600" dirty="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1977493476"/>
                  </a:ext>
                </a:extLst>
              </a:tr>
              <a:tr h="258844">
                <a:tc>
                  <a:txBody>
                    <a:bodyPr/>
                    <a:lstStyle/>
                    <a:p>
                      <a:r>
                        <a:rPr lang="en-IN" sz="1000"/>
                        <a:t>40</a:t>
                      </a:r>
                    </a:p>
                  </a:txBody>
                  <a:tcPr marL="48348" marR="48348" marT="24174" marB="24174" anchor="ctr">
                    <a:lnL>
                      <a:noFill/>
                    </a:lnL>
                    <a:lnR>
                      <a:noFill/>
                    </a:lnR>
                    <a:lnT>
                      <a:noFill/>
                    </a:lnT>
                    <a:lnB>
                      <a:noFill/>
                    </a:lnB>
                    <a:solidFill>
                      <a:srgbClr val="FFFF80"/>
                    </a:solidFill>
                  </a:tcPr>
                </a:tc>
                <a:tc>
                  <a:txBody>
                    <a:bodyPr/>
                    <a:lstStyle/>
                    <a:p>
                      <a:r>
                        <a:rPr lang="en-IN" sz="1600">
                          <a:hlinkClick r:id="rId31"/>
                        </a:rPr>
                        <a:t>Write file</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41</a:t>
                      </a:r>
                    </a:p>
                  </a:txBody>
                  <a:tcPr marL="48348" marR="48348" marT="24174" marB="24174" anchor="ctr">
                    <a:lnL>
                      <a:noFill/>
                    </a:lnL>
                    <a:lnR>
                      <a:noFill/>
                    </a:lnR>
                    <a:lnT>
                      <a:noFill/>
                    </a:lnT>
                    <a:lnB>
                      <a:noFill/>
                    </a:lnB>
                    <a:solidFill>
                      <a:srgbClr val="FFFF80"/>
                    </a:solidFill>
                  </a:tcPr>
                </a:tc>
                <a:tc>
                  <a:txBody>
                    <a:bodyPr/>
                    <a:lstStyle/>
                    <a:p>
                      <a:r>
                        <a:rPr lang="en-IN" sz="1600" dirty="0">
                          <a:hlinkClick r:id="rId32"/>
                        </a:rPr>
                        <a:t>Delete file</a:t>
                      </a:r>
                      <a:endParaRPr lang="en-IN" sz="1600" dirty="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2505449013"/>
                  </a:ext>
                </a:extLst>
              </a:tr>
              <a:tr h="258844">
                <a:tc>
                  <a:txBody>
                    <a:bodyPr/>
                    <a:lstStyle/>
                    <a:p>
                      <a:r>
                        <a:rPr lang="en-IN" sz="1000"/>
                        <a:t>42</a:t>
                      </a:r>
                    </a:p>
                  </a:txBody>
                  <a:tcPr marL="48348" marR="48348" marT="24174" marB="24174" anchor="ctr">
                    <a:lnL>
                      <a:noFill/>
                    </a:lnL>
                    <a:lnR>
                      <a:noFill/>
                    </a:lnR>
                    <a:lnT>
                      <a:noFill/>
                    </a:lnT>
                    <a:lnB>
                      <a:noFill/>
                    </a:lnB>
                    <a:solidFill>
                      <a:srgbClr val="FFFF80"/>
                    </a:solidFill>
                  </a:tcPr>
                </a:tc>
                <a:tc>
                  <a:txBody>
                    <a:bodyPr/>
                    <a:lstStyle/>
                    <a:p>
                      <a:r>
                        <a:rPr lang="en-IN" sz="1600">
                          <a:hlinkClick r:id="rId33"/>
                        </a:rPr>
                        <a:t>Seek file</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43</a:t>
                      </a:r>
                    </a:p>
                  </a:txBody>
                  <a:tcPr marL="48348" marR="48348" marT="24174" marB="24174" anchor="ctr">
                    <a:lnL>
                      <a:noFill/>
                    </a:lnL>
                    <a:lnR>
                      <a:noFill/>
                    </a:lnR>
                    <a:lnT>
                      <a:noFill/>
                    </a:lnT>
                    <a:lnB>
                      <a:noFill/>
                    </a:lnB>
                    <a:solidFill>
                      <a:srgbClr val="FFFF80"/>
                    </a:solidFill>
                  </a:tcPr>
                </a:tc>
                <a:tc>
                  <a:txBody>
                    <a:bodyPr/>
                    <a:lstStyle/>
                    <a:p>
                      <a:r>
                        <a:rPr lang="en-IN" sz="1600" dirty="0">
                          <a:hlinkClick r:id="rId34"/>
                        </a:rPr>
                        <a:t>Get/Set file attributes</a:t>
                      </a:r>
                      <a:endParaRPr lang="en-IN" sz="1600" dirty="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272854722"/>
                  </a:ext>
                </a:extLst>
              </a:tr>
              <a:tr h="258844">
                <a:tc>
                  <a:txBody>
                    <a:bodyPr/>
                    <a:lstStyle/>
                    <a:p>
                      <a:r>
                        <a:rPr lang="en-IN" sz="1000"/>
                        <a:t>47</a:t>
                      </a:r>
                    </a:p>
                  </a:txBody>
                  <a:tcPr marL="48348" marR="48348" marT="24174" marB="24174" anchor="ctr">
                    <a:lnL>
                      <a:noFill/>
                    </a:lnL>
                    <a:lnR>
                      <a:noFill/>
                    </a:lnR>
                    <a:lnT>
                      <a:noFill/>
                    </a:lnT>
                    <a:lnB>
                      <a:noFill/>
                    </a:lnB>
                    <a:solidFill>
                      <a:srgbClr val="FFFF80"/>
                    </a:solidFill>
                  </a:tcPr>
                </a:tc>
                <a:tc>
                  <a:txBody>
                    <a:bodyPr/>
                    <a:lstStyle/>
                    <a:p>
                      <a:r>
                        <a:rPr lang="en-IN" sz="1600">
                          <a:hlinkClick r:id="rId35"/>
                        </a:rPr>
                        <a:t>Get current directory</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4C</a:t>
                      </a:r>
                    </a:p>
                  </a:txBody>
                  <a:tcPr marL="48348" marR="48348" marT="24174" marB="24174" anchor="ctr">
                    <a:lnL>
                      <a:noFill/>
                    </a:lnL>
                    <a:lnR>
                      <a:noFill/>
                    </a:lnR>
                    <a:lnT>
                      <a:noFill/>
                    </a:lnT>
                    <a:lnB>
                      <a:noFill/>
                    </a:lnB>
                    <a:solidFill>
                      <a:srgbClr val="FFFF80"/>
                    </a:solidFill>
                  </a:tcPr>
                </a:tc>
                <a:tc>
                  <a:txBody>
                    <a:bodyPr/>
                    <a:lstStyle/>
                    <a:p>
                      <a:r>
                        <a:rPr lang="en-IN" sz="1600" dirty="0">
                          <a:hlinkClick r:id="rId36"/>
                        </a:rPr>
                        <a:t>Exit program</a:t>
                      </a:r>
                      <a:endParaRPr lang="en-IN" sz="1600" dirty="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2528517840"/>
                  </a:ext>
                </a:extLst>
              </a:tr>
              <a:tr h="258844">
                <a:tc>
                  <a:txBody>
                    <a:bodyPr/>
                    <a:lstStyle/>
                    <a:p>
                      <a:r>
                        <a:rPr lang="en-IN" sz="1000"/>
                        <a:t>4D</a:t>
                      </a:r>
                    </a:p>
                  </a:txBody>
                  <a:tcPr marL="48348" marR="48348" marT="24174" marB="24174" anchor="ctr">
                    <a:lnL>
                      <a:noFill/>
                    </a:lnL>
                    <a:lnR>
                      <a:noFill/>
                    </a:lnR>
                    <a:lnT>
                      <a:noFill/>
                    </a:lnT>
                    <a:lnB>
                      <a:noFill/>
                    </a:lnB>
                    <a:solidFill>
                      <a:srgbClr val="FFFF80"/>
                    </a:solidFill>
                  </a:tcPr>
                </a:tc>
                <a:tc>
                  <a:txBody>
                    <a:bodyPr/>
                    <a:lstStyle/>
                    <a:p>
                      <a:r>
                        <a:rPr lang="en-IN" sz="1600">
                          <a:hlinkClick r:id="rId37"/>
                        </a:rPr>
                        <a:t>Get return code</a:t>
                      </a:r>
                      <a:endParaRPr lang="en-IN" sz="1600"/>
                    </a:p>
                  </a:txBody>
                  <a:tcPr marL="48348" marR="48348" marT="24174" marB="24174" anchor="ctr">
                    <a:lnL>
                      <a:noFill/>
                    </a:lnL>
                    <a:lnR>
                      <a:noFill/>
                    </a:lnR>
                    <a:lnT>
                      <a:noFill/>
                    </a:lnT>
                    <a:lnB>
                      <a:noFill/>
                    </a:lnB>
                    <a:solidFill>
                      <a:srgbClr val="FFFF80"/>
                    </a:solidFill>
                  </a:tcPr>
                </a:tc>
                <a:tc>
                  <a:txBody>
                    <a:bodyPr/>
                    <a:lstStyle/>
                    <a:p>
                      <a:r>
                        <a:rPr lang="en-IN" sz="1600"/>
                        <a:t>54</a:t>
                      </a:r>
                    </a:p>
                  </a:txBody>
                  <a:tcPr marL="48348" marR="48348" marT="24174" marB="24174" anchor="ctr">
                    <a:lnL>
                      <a:noFill/>
                    </a:lnL>
                    <a:lnR>
                      <a:noFill/>
                    </a:lnR>
                    <a:lnT>
                      <a:noFill/>
                    </a:lnT>
                    <a:lnB>
                      <a:noFill/>
                    </a:lnB>
                    <a:solidFill>
                      <a:srgbClr val="FFFF80"/>
                    </a:solidFill>
                  </a:tcPr>
                </a:tc>
                <a:tc>
                  <a:txBody>
                    <a:bodyPr/>
                    <a:lstStyle/>
                    <a:p>
                      <a:r>
                        <a:rPr lang="en-IN" sz="1600" dirty="0">
                          <a:hlinkClick r:id="rId38"/>
                        </a:rPr>
                        <a:t>Get verify flag</a:t>
                      </a:r>
                      <a:endParaRPr lang="en-IN" sz="1600" dirty="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937399239"/>
                  </a:ext>
                </a:extLst>
              </a:tr>
              <a:tr h="258844">
                <a:tc>
                  <a:txBody>
                    <a:bodyPr/>
                    <a:lstStyle/>
                    <a:p>
                      <a:r>
                        <a:rPr lang="en-IN" sz="1000"/>
                        <a:t>56</a:t>
                      </a:r>
                    </a:p>
                  </a:txBody>
                  <a:tcPr marL="48348" marR="48348" marT="24174" marB="24174" anchor="ctr">
                    <a:lnL>
                      <a:noFill/>
                    </a:lnL>
                    <a:lnR>
                      <a:noFill/>
                    </a:lnR>
                    <a:lnT>
                      <a:noFill/>
                    </a:lnT>
                    <a:lnB>
                      <a:noFill/>
                    </a:lnB>
                    <a:solidFill>
                      <a:srgbClr val="FFFF80"/>
                    </a:solidFill>
                  </a:tcPr>
                </a:tc>
                <a:tc>
                  <a:txBody>
                    <a:bodyPr/>
                    <a:lstStyle/>
                    <a:p>
                      <a:r>
                        <a:rPr lang="en-IN" sz="1000">
                          <a:hlinkClick r:id="rId39"/>
                        </a:rPr>
                        <a:t>Rename file</a:t>
                      </a:r>
                      <a:endParaRPr lang="en-IN" sz="1000"/>
                    </a:p>
                  </a:txBody>
                  <a:tcPr marL="48348" marR="48348" marT="24174" marB="24174" anchor="ctr">
                    <a:lnL>
                      <a:noFill/>
                    </a:lnL>
                    <a:lnR>
                      <a:noFill/>
                    </a:lnR>
                    <a:lnT>
                      <a:noFill/>
                    </a:lnT>
                    <a:lnB>
                      <a:noFill/>
                    </a:lnB>
                    <a:solidFill>
                      <a:srgbClr val="FFFF80"/>
                    </a:solidFill>
                  </a:tcPr>
                </a:tc>
                <a:tc>
                  <a:txBody>
                    <a:bodyPr/>
                    <a:lstStyle/>
                    <a:p>
                      <a:r>
                        <a:rPr lang="en-IN" sz="1000"/>
                        <a:t>57</a:t>
                      </a:r>
                    </a:p>
                  </a:txBody>
                  <a:tcPr marL="48348" marR="48348" marT="24174" marB="24174" anchor="ctr">
                    <a:lnL>
                      <a:noFill/>
                    </a:lnL>
                    <a:lnR>
                      <a:noFill/>
                    </a:lnR>
                    <a:lnT>
                      <a:noFill/>
                    </a:lnT>
                    <a:lnB>
                      <a:noFill/>
                    </a:lnB>
                    <a:solidFill>
                      <a:srgbClr val="FFFF80"/>
                    </a:solidFill>
                  </a:tcPr>
                </a:tc>
                <a:tc>
                  <a:txBody>
                    <a:bodyPr/>
                    <a:lstStyle/>
                    <a:p>
                      <a:r>
                        <a:rPr lang="en-IN" sz="1000" dirty="0">
                          <a:hlinkClick r:id="rId40"/>
                        </a:rPr>
                        <a:t>Get/Set file date</a:t>
                      </a:r>
                      <a:endParaRPr lang="en-IN" sz="1000" dirty="0"/>
                    </a:p>
                  </a:txBody>
                  <a:tcPr marL="48348" marR="48348" marT="24174" marB="24174" anchor="ctr">
                    <a:lnL>
                      <a:noFill/>
                    </a:lnL>
                    <a:lnR>
                      <a:noFill/>
                    </a:lnR>
                    <a:lnT>
                      <a:noFill/>
                    </a:lnT>
                    <a:lnB>
                      <a:noFill/>
                    </a:lnB>
                    <a:solidFill>
                      <a:srgbClr val="FFFF80"/>
                    </a:solidFill>
                  </a:tcPr>
                </a:tc>
                <a:extLst>
                  <a:ext uri="{0D108BD9-81ED-4DB2-BD59-A6C34878D82A}">
                    <a16:rowId xmlns:a16="http://schemas.microsoft.com/office/drawing/2014/main" val="3697876423"/>
                  </a:ext>
                </a:extLst>
              </a:tr>
            </a:tbl>
          </a:graphicData>
        </a:graphic>
      </p:graphicFrame>
      <p:sp>
        <p:nvSpPr>
          <p:cNvPr id="5" name="Rectangle 1"/>
          <p:cNvSpPr>
            <a:spLocks noChangeArrowheads="1"/>
          </p:cNvSpPr>
          <p:nvPr/>
        </p:nvSpPr>
        <p:spPr bwMode="auto">
          <a:xfrm>
            <a:off x="-4577838" y="-233065"/>
            <a:ext cx="167698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dos/info/interNNp.zip</a:t>
            </a: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0975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Rectangle 1"/>
          <p:cNvSpPr>
            <a:spLocks noGrp="1" noChangeArrowheads="1"/>
          </p:cNvSpPr>
          <p:nvPr>
            <p:ph type="title"/>
          </p:nvPr>
        </p:nvSpPr>
        <p:spPr bwMode="auto">
          <a:xfrm>
            <a:off x="838200" y="720130"/>
            <a:ext cx="3642023"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rgbClr val="232629"/>
                </a:solidFill>
                <a:effectLst/>
                <a:latin typeface="-apple-system"/>
              </a:rPr>
              <a:t>Inputting text using </a:t>
            </a:r>
            <a:r>
              <a:rPr kumimoji="0" lang="en-US" altLang="en-US" sz="1000" b="1" i="0" u="none" strike="noStrike" cap="none" normalizeH="0" baseline="0" dirty="0" err="1" smtClean="0">
                <a:ln>
                  <a:noFill/>
                </a:ln>
                <a:solidFill>
                  <a:srgbClr val="232629"/>
                </a:solidFill>
                <a:effectLst/>
                <a:latin typeface="var(--ff-mono)"/>
              </a:rPr>
              <a:t>int</a:t>
            </a:r>
            <a:r>
              <a:rPr kumimoji="0" lang="en-US" altLang="en-US" sz="1000" b="1" i="0" u="none" strike="noStrike" cap="none" normalizeH="0" baseline="0" dirty="0" smtClean="0">
                <a:ln>
                  <a:noFill/>
                </a:ln>
                <a:solidFill>
                  <a:srgbClr val="232629"/>
                </a:solidFill>
                <a:effectLst/>
                <a:latin typeface="var(--ff-mono)"/>
              </a:rPr>
              <a:t> 21h AH=3Fh</a:t>
            </a:r>
            <a:endParaRPr kumimoji="0" lang="en-US" altLang="en-US" sz="2200" b="1" i="0" u="none" strike="noStrike" cap="none" normalizeH="0" baseline="0" dirty="0" smtClean="0">
              <a:ln>
                <a:noFill/>
              </a:ln>
              <a:solidFill>
                <a:srgbClr val="23262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4732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163773"/>
            <a:ext cx="9998121" cy="6013190"/>
          </a:xfrm>
          <a:prstGeom prst="rect">
            <a:avLst/>
          </a:prstGeom>
        </p:spPr>
      </p:pic>
    </p:spTree>
    <p:extLst>
      <p:ext uri="{BB962C8B-B14F-4D97-AF65-F5344CB8AC3E}">
        <p14:creationId xmlns:p14="http://schemas.microsoft.com/office/powerpoint/2010/main" val="2976097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a:t>
            </a:r>
            <a:endParaRPr lang="en-IN" dirty="0"/>
          </a:p>
        </p:txBody>
      </p:sp>
      <p:sp>
        <p:nvSpPr>
          <p:cNvPr id="3" name="Content Placeholder 2"/>
          <p:cNvSpPr>
            <a:spLocks noGrp="1"/>
          </p:cNvSpPr>
          <p:nvPr>
            <p:ph idx="1"/>
          </p:nvPr>
        </p:nvSpPr>
        <p:spPr/>
        <p:txBody>
          <a:bodyPr/>
          <a:lstStyle/>
          <a:p>
            <a:r>
              <a:rPr lang="en-IN" dirty="0"/>
              <a:t>REP is a prefix written before one of the string instructions. </a:t>
            </a:r>
            <a:endParaRPr lang="en-IN" dirty="0" smtClean="0"/>
          </a:p>
          <a:p>
            <a:r>
              <a:rPr lang="en-IN" dirty="0" smtClean="0"/>
              <a:t>It </a:t>
            </a:r>
            <a:r>
              <a:rPr lang="en-IN" dirty="0"/>
              <a:t>is used for repeating an instruction count number of times, where count is stored in the CX register. </a:t>
            </a:r>
            <a:endParaRPr lang="en-IN" dirty="0" smtClean="0"/>
          </a:p>
          <a:p>
            <a:r>
              <a:rPr lang="en-IN" dirty="0" smtClean="0"/>
              <a:t>After </a:t>
            </a:r>
            <a:r>
              <a:rPr lang="en-IN" dirty="0"/>
              <a:t>every operation the CX register is decremented and the zero flag is tested; the process continues till CX  = 0</a:t>
            </a:r>
            <a:r>
              <a:rPr lang="en-IN" dirty="0" smtClean="0"/>
              <a:t>.</a:t>
            </a:r>
          </a:p>
          <a:p>
            <a:r>
              <a:rPr lang="en-IN" b="1" dirty="0"/>
              <a:t>Usage</a:t>
            </a:r>
            <a:r>
              <a:rPr lang="en-IN" dirty="0"/>
              <a:t> REP &lt;String-Instruction&gt;</a:t>
            </a:r>
          </a:p>
          <a:p>
            <a:pPr marL="0" indent="0">
              <a:buNone/>
            </a:pPr>
            <a:endParaRPr lang="en-IN" dirty="0"/>
          </a:p>
        </p:txBody>
      </p:sp>
    </p:spTree>
    <p:extLst>
      <p:ext uri="{BB962C8B-B14F-4D97-AF65-F5344CB8AC3E}">
        <p14:creationId xmlns:p14="http://schemas.microsoft.com/office/powerpoint/2010/main" val="2591355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MOVSB: - </a:t>
            </a:r>
          </a:p>
        </p:txBody>
      </p:sp>
      <p:sp>
        <p:nvSpPr>
          <p:cNvPr id="3" name="Content Placeholder 2"/>
          <p:cNvSpPr>
            <a:spLocks noGrp="1"/>
          </p:cNvSpPr>
          <p:nvPr>
            <p:ph idx="1"/>
          </p:nvPr>
        </p:nvSpPr>
        <p:spPr/>
        <p:txBody>
          <a:bodyPr>
            <a:normAutofit fontScale="92500" lnSpcReduction="20000"/>
          </a:bodyPr>
          <a:lstStyle/>
          <a:p>
            <a:r>
              <a:rPr lang="en-IN" dirty="0"/>
              <a:t>MOVSB instruction will perform all the actions in repeat unit loop. - </a:t>
            </a:r>
            <a:endParaRPr lang="en-IN" dirty="0" smtClean="0"/>
          </a:p>
          <a:p>
            <a:r>
              <a:rPr lang="en-IN" dirty="0"/>
              <a:t>The MOVSB instruction will copy a byte from the location pointed to by the Direct Index Register</a:t>
            </a:r>
            <a:r>
              <a:rPr lang="en-IN" dirty="0" smtClean="0"/>
              <a:t>.</a:t>
            </a:r>
          </a:p>
          <a:p>
            <a:r>
              <a:rPr lang="en-IN" dirty="0" smtClean="0"/>
              <a:t>This </a:t>
            </a:r>
            <a:r>
              <a:rPr lang="en-IN" dirty="0"/>
              <a:t>instruction </a:t>
            </a:r>
            <a:r>
              <a:rPr lang="en-IN" b="1" dirty="0"/>
              <a:t>copies a byte or a word</a:t>
            </a:r>
            <a:r>
              <a:rPr lang="en-IN" dirty="0"/>
              <a:t> from a location in the data segment </a:t>
            </a:r>
            <a:r>
              <a:rPr lang="en-IN" b="1" dirty="0"/>
              <a:t>[DS:SI]</a:t>
            </a:r>
            <a:r>
              <a:rPr lang="en-IN" dirty="0"/>
              <a:t> to a location in the extra segment </a:t>
            </a:r>
            <a:r>
              <a:rPr lang="en-IN" b="1" dirty="0"/>
              <a:t>[ES:DI</a:t>
            </a:r>
            <a:r>
              <a:rPr lang="en-IN" b="1" dirty="0" smtClean="0"/>
              <a:t>]</a:t>
            </a:r>
            <a:r>
              <a:rPr lang="en-IN" dirty="0" smtClean="0"/>
              <a:t>.</a:t>
            </a:r>
          </a:p>
          <a:p>
            <a:r>
              <a:rPr lang="en-IN" dirty="0"/>
              <a:t> The offset in the data segment for the source is to be stored in the SI register and the offset for the destination in the extra segment is to be stored in the DI register</a:t>
            </a:r>
            <a:r>
              <a:rPr lang="en-IN" dirty="0" smtClean="0"/>
              <a:t>.</a:t>
            </a:r>
          </a:p>
          <a:p>
            <a:r>
              <a:rPr lang="en-IN" dirty="0"/>
              <a:t>For multiple byte/word movement, the value stored in the CX register by the user functions as a counter. After each move, SI and DI are automatically adjusted to point to the next source and destination respectively.</a:t>
            </a:r>
          </a:p>
        </p:txBody>
      </p:sp>
    </p:spTree>
    <p:extLst>
      <p:ext uri="{BB962C8B-B14F-4D97-AF65-F5344CB8AC3E}">
        <p14:creationId xmlns:p14="http://schemas.microsoft.com/office/powerpoint/2010/main" val="241705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a:t>
            </a:r>
            <a:r>
              <a:rPr lang="en-IN" b="1" dirty="0"/>
              <a:t> Direction Flag (DF)</a:t>
            </a:r>
            <a:r>
              <a:rPr lang="en-IN" dirty="0"/>
              <a:t> value determines whether SI and DI are to be incremented (</a:t>
            </a:r>
            <a:r>
              <a:rPr lang="en-IN" dirty="0" smtClean="0"/>
              <a:t>DF = 0) or decremented (DF = 1) after each move.</a:t>
            </a:r>
          </a:p>
          <a:p>
            <a:r>
              <a:rPr lang="en-IN" b="1" dirty="0"/>
              <a:t>Usage </a:t>
            </a:r>
            <a:r>
              <a:rPr lang="en-IN" dirty="0"/>
              <a:t>MOVS </a:t>
            </a:r>
            <a:r>
              <a:rPr lang="en-IN" dirty="0" err="1"/>
              <a:t>dest</a:t>
            </a:r>
            <a:r>
              <a:rPr lang="en-IN" dirty="0"/>
              <a:t>, </a:t>
            </a:r>
            <a:r>
              <a:rPr lang="en-IN" dirty="0" err="1"/>
              <a:t>src</a:t>
            </a:r>
            <a:r>
              <a:rPr lang="en-IN" dirty="0"/>
              <a:t> (This usage is misleading; movement of data still happens from DS:SI to ES:DI)</a:t>
            </a:r>
          </a:p>
          <a:p>
            <a:r>
              <a:rPr lang="en-IN" dirty="0"/>
              <a:t>          MOVSB</a:t>
            </a:r>
          </a:p>
          <a:p>
            <a:endParaRPr lang="en-IN" dirty="0"/>
          </a:p>
        </p:txBody>
      </p:sp>
    </p:spTree>
    <p:extLst>
      <p:ext uri="{BB962C8B-B14F-4D97-AF65-F5344CB8AC3E}">
        <p14:creationId xmlns:p14="http://schemas.microsoft.com/office/powerpoint/2010/main" val="1379280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To move a string of length 4 bytes from SRC to </a:t>
            </a:r>
            <a:r>
              <a:rPr lang="en-IN" dirty="0" smtClean="0"/>
              <a:t>DST</a:t>
            </a:r>
            <a:r>
              <a:rPr lang="en-IN" dirty="0"/>
              <a:t/>
            </a:r>
            <a:br>
              <a:rPr lang="en-IN" dirty="0"/>
            </a:br>
            <a:endParaRPr lang="en-IN" dirty="0"/>
          </a:p>
          <a:p>
            <a:r>
              <a:rPr lang="en-IN" dirty="0"/>
              <a:t>MOV SI, SRC</a:t>
            </a:r>
          </a:p>
          <a:p>
            <a:r>
              <a:rPr lang="en-IN" dirty="0"/>
              <a:t>MOV DI, DST</a:t>
            </a:r>
          </a:p>
          <a:p>
            <a:r>
              <a:rPr lang="en-IN" dirty="0"/>
              <a:t>MOV CX, 04H</a:t>
            </a:r>
          </a:p>
          <a:p>
            <a:r>
              <a:rPr lang="en-IN" dirty="0"/>
              <a:t>CLD; Clear the direction flag</a:t>
            </a:r>
          </a:p>
          <a:p>
            <a:r>
              <a:rPr lang="en-IN" dirty="0" smtClean="0"/>
              <a:t>REP </a:t>
            </a:r>
            <a:r>
              <a:rPr lang="en-IN" dirty="0"/>
              <a:t>MOVSB</a:t>
            </a:r>
          </a:p>
          <a:p>
            <a:endParaRPr lang="en-IN" dirty="0"/>
          </a:p>
        </p:txBody>
      </p:sp>
    </p:spTree>
    <p:extLst>
      <p:ext uri="{BB962C8B-B14F-4D97-AF65-F5344CB8AC3E}">
        <p14:creationId xmlns:p14="http://schemas.microsoft.com/office/powerpoint/2010/main" val="1110174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b="1" dirty="0"/>
              <a:t>The MOVSW instruction</a:t>
            </a:r>
          </a:p>
          <a:p>
            <a:r>
              <a:rPr lang="en-IN" dirty="0"/>
              <a:t>The MOVSW (move string, word) instruction fetches the word at address SI, stores it at address DI and then increments or decrements SI and DI by two.</a:t>
            </a:r>
          </a:p>
          <a:p>
            <a:r>
              <a:rPr lang="en-IN" b="1" dirty="0"/>
              <a:t>The MOVSD instruction</a:t>
            </a:r>
          </a:p>
          <a:p>
            <a:r>
              <a:rPr lang="en-IN" dirty="0"/>
              <a:t>The MOVSD (move string, double word) instruction fetches the double word at address SI, stores it at address DI and then increments or decrements SI and DI by four.</a:t>
            </a:r>
          </a:p>
          <a:p>
            <a:r>
              <a:rPr lang="en-IN" dirty="0"/>
              <a:t>Let us consider the case of moving (i.e. copying) an array Array1 from one location to another location Array2, assuming the number of elements to move is 100 byte</a:t>
            </a:r>
          </a:p>
          <a:p>
            <a:endParaRPr lang="en-IN" dirty="0"/>
          </a:p>
        </p:txBody>
      </p:sp>
    </p:spTree>
    <p:extLst>
      <p:ext uri="{BB962C8B-B14F-4D97-AF65-F5344CB8AC3E}">
        <p14:creationId xmlns:p14="http://schemas.microsoft.com/office/powerpoint/2010/main" val="1471261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If we use the normal MOV instructions, the program would look like</a:t>
            </a:r>
            <a:r>
              <a:rPr lang="en-IN" dirty="0" smtClean="0"/>
              <a:t>:</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68116422"/>
              </p:ext>
            </p:extLst>
          </p:nvPr>
        </p:nvGraphicFramePr>
        <p:xfrm>
          <a:off x="838200" y="2374710"/>
          <a:ext cx="10515600" cy="3486784"/>
        </p:xfrm>
        <a:graphic>
          <a:graphicData uri="http://schemas.openxmlformats.org/drawingml/2006/table">
            <a:tbl>
              <a:tblPr/>
              <a:tblGrid>
                <a:gridCol w="10515600">
                  <a:extLst>
                    <a:ext uri="{9D8B030D-6E8A-4147-A177-3AD203B41FA5}">
                      <a16:colId xmlns:a16="http://schemas.microsoft.com/office/drawing/2014/main" val="484140535"/>
                    </a:ext>
                  </a:extLst>
                </a:gridCol>
              </a:tblGrid>
              <a:tr h="1261744">
                <a:tc>
                  <a:txBody>
                    <a:bodyPr/>
                    <a:lstStyle/>
                    <a:p>
                      <a:pPr algn="l"/>
                      <a:r>
                        <a:rPr lang="en-IN" sz="2400" u="none" dirty="0">
                          <a:solidFill>
                            <a:srgbClr val="FFFFFF"/>
                          </a:solidFill>
                          <a:effectLst/>
                          <a:latin typeface="Tahoma" panose="020B0604030504040204" pitchFamily="34" charset="0"/>
                        </a:rPr>
                        <a:t>Example: Copy 100 bytes from Array1 to Array2, using the MOV instruction</a:t>
                      </a:r>
                      <a:r>
                        <a:rPr lang="en-IN" sz="1100" dirty="0">
                          <a:solidFill>
                            <a:srgbClr val="FFFFFF"/>
                          </a:solidFill>
                          <a:effectLst/>
                          <a:latin typeface="Tahoma" panose="020B0604030504040204" pitchFamily="34" charset="0"/>
                        </a:rPr>
                        <a:t>.</a:t>
                      </a:r>
                    </a:p>
                  </a:txBody>
                  <a:tcPr marL="57150" marR="19050" marT="19050" marB="19050">
                    <a:lnL>
                      <a:noFill/>
                    </a:lnL>
                    <a:lnR>
                      <a:noFill/>
                    </a:lnR>
                    <a:lnT>
                      <a:noFill/>
                    </a:lnT>
                    <a:lnB>
                      <a:noFill/>
                    </a:lnB>
                    <a:solidFill>
                      <a:srgbClr val="000000"/>
                    </a:solidFill>
                  </a:tcPr>
                </a:tc>
                <a:extLst>
                  <a:ext uri="{0D108BD9-81ED-4DB2-BD59-A6C34878D82A}">
                    <a16:rowId xmlns:a16="http://schemas.microsoft.com/office/drawing/2014/main" val="3504261406"/>
                  </a:ext>
                </a:extLst>
              </a:tr>
              <a:tr h="2122900">
                <a:tc>
                  <a:txBody>
                    <a:bodyPr/>
                    <a:lstStyle/>
                    <a:p>
                      <a:pPr algn="just"/>
                      <a:r>
                        <a:rPr lang="en-IN" sz="1800" dirty="0">
                          <a:effectLst/>
                          <a:latin typeface="Arial" panose="020B0604020202020204" pitchFamily="34" charset="0"/>
                        </a:rPr>
                        <a:t>LEA DI, Array2 ; Starting address of Destination </a:t>
                      </a:r>
                      <a:endParaRPr lang="en-IN" sz="1800" dirty="0" smtClean="0">
                        <a:effectLst/>
                        <a:latin typeface="Arial" panose="020B0604020202020204" pitchFamily="34" charset="0"/>
                      </a:endParaRPr>
                    </a:p>
                    <a:p>
                      <a:pPr algn="just"/>
                      <a:r>
                        <a:rPr lang="en-IN" sz="1800" dirty="0" smtClean="0">
                          <a:effectLst/>
                          <a:latin typeface="Arial" panose="020B0604020202020204" pitchFamily="34" charset="0"/>
                        </a:rPr>
                        <a:t>LEA </a:t>
                      </a:r>
                      <a:r>
                        <a:rPr lang="en-IN" sz="1800" dirty="0">
                          <a:effectLst/>
                          <a:latin typeface="Arial" panose="020B0604020202020204" pitchFamily="34" charset="0"/>
                        </a:rPr>
                        <a:t>SI, </a:t>
                      </a:r>
                      <a:r>
                        <a:rPr lang="en-IN" sz="2000" dirty="0">
                          <a:effectLst/>
                          <a:latin typeface="Arial" panose="020B0604020202020204" pitchFamily="34" charset="0"/>
                        </a:rPr>
                        <a:t>Array1</a:t>
                      </a:r>
                      <a:r>
                        <a:rPr lang="en-IN" sz="1800" dirty="0">
                          <a:effectLst/>
                          <a:latin typeface="Arial" panose="020B0604020202020204" pitchFamily="34" charset="0"/>
                        </a:rPr>
                        <a:t> ; Starting address of Source </a:t>
                      </a:r>
                      <a:endParaRPr lang="en-IN" sz="1800" dirty="0" smtClean="0">
                        <a:effectLst/>
                        <a:latin typeface="Arial" panose="020B0604020202020204" pitchFamily="34" charset="0"/>
                      </a:endParaRPr>
                    </a:p>
                    <a:p>
                      <a:pPr algn="just"/>
                      <a:r>
                        <a:rPr lang="en-IN" sz="1800" dirty="0" smtClean="0">
                          <a:effectLst/>
                          <a:latin typeface="Arial" panose="020B0604020202020204" pitchFamily="34" charset="0"/>
                        </a:rPr>
                        <a:t>MOV </a:t>
                      </a:r>
                      <a:r>
                        <a:rPr lang="en-IN" sz="1800" dirty="0">
                          <a:effectLst/>
                          <a:latin typeface="Arial" panose="020B0604020202020204" pitchFamily="34" charset="0"/>
                        </a:rPr>
                        <a:t>CX, 100 ; Number of elements = 100 </a:t>
                      </a:r>
                      <a:endParaRPr lang="en-IN" sz="1800" dirty="0" smtClean="0">
                        <a:effectLst/>
                        <a:latin typeface="Arial" panose="020B0604020202020204" pitchFamily="34" charset="0"/>
                      </a:endParaRPr>
                    </a:p>
                    <a:p>
                      <a:pPr algn="just"/>
                      <a:r>
                        <a:rPr lang="en-IN" sz="1800" dirty="0" smtClean="0">
                          <a:effectLst/>
                          <a:latin typeface="Arial" panose="020B0604020202020204" pitchFamily="34" charset="0"/>
                        </a:rPr>
                        <a:t>Next</a:t>
                      </a:r>
                      <a:r>
                        <a:rPr lang="en-IN" sz="1800" dirty="0">
                          <a:effectLst/>
                          <a:latin typeface="Arial" panose="020B0604020202020204" pitchFamily="34" charset="0"/>
                        </a:rPr>
                        <a:t>: MOV AL, [SI] ; AL &lt;== [SI] </a:t>
                      </a:r>
                      <a:endParaRPr lang="en-IN" sz="1800" dirty="0" smtClean="0">
                        <a:effectLst/>
                        <a:latin typeface="Arial" panose="020B0604020202020204" pitchFamily="34" charset="0"/>
                      </a:endParaRPr>
                    </a:p>
                    <a:p>
                      <a:pPr algn="just"/>
                      <a:r>
                        <a:rPr lang="en-IN" sz="1800" dirty="0" smtClean="0">
                          <a:effectLst/>
                          <a:latin typeface="Arial" panose="020B0604020202020204" pitchFamily="34" charset="0"/>
                        </a:rPr>
                        <a:t>MOV </a:t>
                      </a:r>
                      <a:r>
                        <a:rPr lang="en-IN" sz="1800" dirty="0">
                          <a:effectLst/>
                          <a:latin typeface="Arial" panose="020B0604020202020204" pitchFamily="34" charset="0"/>
                        </a:rPr>
                        <a:t>[DI], AL ; [DI] &lt;== AL </a:t>
                      </a:r>
                      <a:endParaRPr lang="en-IN" sz="1800" dirty="0" smtClean="0">
                        <a:effectLst/>
                        <a:latin typeface="Arial" panose="020B0604020202020204" pitchFamily="34" charset="0"/>
                      </a:endParaRPr>
                    </a:p>
                    <a:p>
                      <a:pPr algn="just"/>
                      <a:r>
                        <a:rPr lang="en-IN" sz="1800" dirty="0" smtClean="0">
                          <a:effectLst/>
                          <a:latin typeface="Arial" panose="020B0604020202020204" pitchFamily="34" charset="0"/>
                        </a:rPr>
                        <a:t>INC </a:t>
                      </a:r>
                      <a:r>
                        <a:rPr lang="en-IN" sz="1800" dirty="0">
                          <a:effectLst/>
                          <a:latin typeface="Arial" panose="020B0604020202020204" pitchFamily="34" charset="0"/>
                        </a:rPr>
                        <a:t>SI ; SI + 1 </a:t>
                      </a:r>
                      <a:endParaRPr lang="en-IN" sz="1800" dirty="0" smtClean="0">
                        <a:effectLst/>
                        <a:latin typeface="Arial" panose="020B0604020202020204" pitchFamily="34" charset="0"/>
                      </a:endParaRPr>
                    </a:p>
                    <a:p>
                      <a:pPr algn="just"/>
                      <a:r>
                        <a:rPr lang="en-IN" sz="1800" dirty="0" smtClean="0">
                          <a:effectLst/>
                          <a:latin typeface="Arial" panose="020B0604020202020204" pitchFamily="34" charset="0"/>
                        </a:rPr>
                        <a:t>INC </a:t>
                      </a:r>
                      <a:r>
                        <a:rPr lang="en-IN" sz="1800" dirty="0">
                          <a:effectLst/>
                          <a:latin typeface="Arial" panose="020B0604020202020204" pitchFamily="34" charset="0"/>
                        </a:rPr>
                        <a:t>DI ; DI + </a:t>
                      </a:r>
                      <a:r>
                        <a:rPr lang="en-IN" sz="1800" dirty="0" smtClean="0">
                          <a:effectLst/>
                          <a:latin typeface="Arial" panose="020B0604020202020204" pitchFamily="34" charset="0"/>
                        </a:rPr>
                        <a:t>1</a:t>
                      </a:r>
                    </a:p>
                    <a:p>
                      <a:pPr algn="just"/>
                      <a:r>
                        <a:rPr lang="en-IN" sz="1800" dirty="0" smtClean="0">
                          <a:effectLst/>
                          <a:latin typeface="Arial" panose="020B0604020202020204" pitchFamily="34" charset="0"/>
                        </a:rPr>
                        <a:t> </a:t>
                      </a:r>
                      <a:r>
                        <a:rPr lang="en-IN" sz="1800" dirty="0">
                          <a:effectLst/>
                          <a:latin typeface="Arial" panose="020B0604020202020204" pitchFamily="34" charset="0"/>
                        </a:rPr>
                        <a:t>LOOP Next ; Next element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231083881"/>
                  </a:ext>
                </a:extLst>
              </a:tr>
            </a:tbl>
          </a:graphicData>
        </a:graphic>
      </p:graphicFrame>
    </p:spTree>
    <p:extLst>
      <p:ext uri="{BB962C8B-B14F-4D97-AF65-F5344CB8AC3E}">
        <p14:creationId xmlns:p14="http://schemas.microsoft.com/office/powerpoint/2010/main" val="1930116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3673790"/>
              </p:ext>
            </p:extLst>
          </p:nvPr>
        </p:nvGraphicFramePr>
        <p:xfrm>
          <a:off x="838200" y="1460309"/>
          <a:ext cx="10515600" cy="4449171"/>
        </p:xfrm>
        <a:graphic>
          <a:graphicData uri="http://schemas.openxmlformats.org/drawingml/2006/table">
            <a:tbl>
              <a:tblPr/>
              <a:tblGrid>
                <a:gridCol w="10515600">
                  <a:extLst>
                    <a:ext uri="{9D8B030D-6E8A-4147-A177-3AD203B41FA5}">
                      <a16:colId xmlns:a16="http://schemas.microsoft.com/office/drawing/2014/main" val="1844223187"/>
                    </a:ext>
                  </a:extLst>
                </a:gridCol>
              </a:tblGrid>
              <a:tr h="1691939">
                <a:tc>
                  <a:txBody>
                    <a:bodyPr/>
                    <a:lstStyle/>
                    <a:p>
                      <a:pPr algn="l"/>
                      <a:r>
                        <a:rPr lang="en-IN" sz="1600">
                          <a:solidFill>
                            <a:srgbClr val="FFFFFF"/>
                          </a:solidFill>
                          <a:effectLst/>
                          <a:latin typeface="Tahoma" panose="020B0604030504040204" pitchFamily="34" charset="0"/>
                        </a:rPr>
                        <a:t>Example: Copy 100 bytes from Array1 to Array2, using MOVSB instruction.</a:t>
                      </a:r>
                    </a:p>
                  </a:txBody>
                  <a:tcPr marL="57150" marR="19050" marT="19050" marB="19050">
                    <a:lnL>
                      <a:noFill/>
                    </a:lnL>
                    <a:lnR>
                      <a:noFill/>
                    </a:lnR>
                    <a:lnT>
                      <a:noFill/>
                    </a:lnT>
                    <a:lnB>
                      <a:noFill/>
                    </a:lnB>
                    <a:solidFill>
                      <a:srgbClr val="000000"/>
                    </a:solidFill>
                  </a:tcPr>
                </a:tc>
                <a:extLst>
                  <a:ext uri="{0D108BD9-81ED-4DB2-BD59-A6C34878D82A}">
                    <a16:rowId xmlns:a16="http://schemas.microsoft.com/office/drawing/2014/main" val="3609538303"/>
                  </a:ext>
                </a:extLst>
              </a:tr>
              <a:tr h="2757232">
                <a:tc>
                  <a:txBody>
                    <a:bodyPr/>
                    <a:lstStyle/>
                    <a:p>
                      <a:pPr algn="l"/>
                      <a:r>
                        <a:rPr lang="en-IN" sz="2000" dirty="0">
                          <a:effectLst/>
                          <a:latin typeface="Arial" panose="020B0604020202020204" pitchFamily="34" charset="0"/>
                        </a:rPr>
                        <a:t>LEA DI, Array2 ; Starting address of Destination </a:t>
                      </a:r>
                      <a:endParaRPr lang="en-IN" sz="2000" dirty="0" smtClean="0">
                        <a:effectLst/>
                        <a:latin typeface="Arial" panose="020B0604020202020204" pitchFamily="34" charset="0"/>
                      </a:endParaRPr>
                    </a:p>
                    <a:p>
                      <a:pPr algn="l"/>
                      <a:r>
                        <a:rPr lang="en-IN" sz="2000" dirty="0" smtClean="0">
                          <a:effectLst/>
                          <a:latin typeface="Arial" panose="020B0604020202020204" pitchFamily="34" charset="0"/>
                        </a:rPr>
                        <a:t>LEA </a:t>
                      </a:r>
                      <a:r>
                        <a:rPr lang="en-IN" sz="2000" dirty="0">
                          <a:effectLst/>
                          <a:latin typeface="Arial" panose="020B0604020202020204" pitchFamily="34" charset="0"/>
                        </a:rPr>
                        <a:t>SI, Array1 ; Starting address of Source </a:t>
                      </a:r>
                      <a:endParaRPr lang="en-IN" sz="2000" dirty="0" smtClean="0">
                        <a:effectLst/>
                        <a:latin typeface="Arial" panose="020B0604020202020204" pitchFamily="34" charset="0"/>
                      </a:endParaRPr>
                    </a:p>
                    <a:p>
                      <a:pPr algn="l"/>
                      <a:r>
                        <a:rPr lang="en-IN" sz="2000" dirty="0" smtClean="0">
                          <a:effectLst/>
                          <a:latin typeface="Arial" panose="020B0604020202020204" pitchFamily="34" charset="0"/>
                        </a:rPr>
                        <a:t>MOV </a:t>
                      </a:r>
                      <a:r>
                        <a:rPr lang="en-IN" sz="2000" dirty="0">
                          <a:effectLst/>
                          <a:latin typeface="Arial" panose="020B0604020202020204" pitchFamily="34" charset="0"/>
                        </a:rPr>
                        <a:t>CX, 100 ; Number of elements = 100 </a:t>
                      </a:r>
                      <a:endParaRPr lang="en-IN" sz="2000" dirty="0" smtClean="0">
                        <a:effectLst/>
                        <a:latin typeface="Arial" panose="020B0604020202020204" pitchFamily="34" charset="0"/>
                      </a:endParaRPr>
                    </a:p>
                    <a:p>
                      <a:pPr algn="l"/>
                      <a:r>
                        <a:rPr lang="en-IN" sz="2000" dirty="0" smtClean="0">
                          <a:effectLst/>
                          <a:latin typeface="Arial" panose="020B0604020202020204" pitchFamily="34" charset="0"/>
                        </a:rPr>
                        <a:t>PUSH DS</a:t>
                      </a:r>
                    </a:p>
                    <a:p>
                      <a:pPr algn="l"/>
                      <a:r>
                        <a:rPr lang="en-IN" sz="2000" dirty="0" smtClean="0">
                          <a:effectLst/>
                          <a:latin typeface="Arial" panose="020B0604020202020204" pitchFamily="34" charset="0"/>
                        </a:rPr>
                        <a:t> </a:t>
                      </a:r>
                      <a:r>
                        <a:rPr lang="en-IN" sz="2000" dirty="0">
                          <a:effectLst/>
                          <a:latin typeface="Arial" panose="020B0604020202020204" pitchFamily="34" charset="0"/>
                        </a:rPr>
                        <a:t>POP ES ; make ES=DS </a:t>
                      </a:r>
                      <a:endParaRPr lang="en-IN" sz="2000" dirty="0" smtClean="0">
                        <a:effectLst/>
                        <a:latin typeface="Arial" panose="020B0604020202020204" pitchFamily="34" charset="0"/>
                      </a:endParaRPr>
                    </a:p>
                    <a:p>
                      <a:pPr algn="l"/>
                      <a:r>
                        <a:rPr lang="en-IN" sz="2000" dirty="0" smtClean="0">
                          <a:effectLst/>
                          <a:latin typeface="Arial" panose="020B0604020202020204" pitchFamily="34" charset="0"/>
                        </a:rPr>
                        <a:t>CLD </a:t>
                      </a:r>
                      <a:r>
                        <a:rPr lang="en-IN" sz="2000" dirty="0">
                          <a:effectLst/>
                          <a:latin typeface="Arial" panose="020B0604020202020204" pitchFamily="34" charset="0"/>
                        </a:rPr>
                        <a:t>; set SI and DI to auto-increment next: </a:t>
                      </a:r>
                      <a:endParaRPr lang="en-IN" sz="2000" dirty="0" smtClean="0">
                        <a:effectLst/>
                        <a:latin typeface="Arial" panose="020B0604020202020204" pitchFamily="34" charset="0"/>
                      </a:endParaRPr>
                    </a:p>
                    <a:p>
                      <a:pPr algn="l"/>
                      <a:r>
                        <a:rPr lang="en-IN" sz="2000" dirty="0" smtClean="0">
                          <a:effectLst/>
                          <a:latin typeface="Arial" panose="020B0604020202020204" pitchFamily="34" charset="0"/>
                        </a:rPr>
                        <a:t>MOVSB</a:t>
                      </a:r>
                    </a:p>
                    <a:p>
                      <a:pPr algn="l"/>
                      <a:r>
                        <a:rPr lang="en-IN" sz="2000" dirty="0" smtClean="0">
                          <a:effectLst/>
                          <a:latin typeface="Arial" panose="020B0604020202020204" pitchFamily="34" charset="0"/>
                        </a:rPr>
                        <a:t> </a:t>
                      </a:r>
                      <a:r>
                        <a:rPr lang="en-IN" sz="2000" dirty="0">
                          <a:effectLst/>
                          <a:latin typeface="Arial" panose="020B0604020202020204" pitchFamily="34" charset="0"/>
                        </a:rPr>
                        <a:t>LOOP next </a:t>
                      </a:r>
                    </a:p>
                  </a:txBody>
                  <a:tcPr marL="0" marR="0" marT="0" marB="0" anchor="ctr">
                    <a:lnL>
                      <a:noFill/>
                    </a:lnL>
                    <a:lnR>
                      <a:noFill/>
                    </a:lnR>
                    <a:lnT>
                      <a:noFill/>
                    </a:lnT>
                    <a:lnB>
                      <a:noFill/>
                    </a:lnB>
                  </a:tcPr>
                </a:tc>
                <a:extLst>
                  <a:ext uri="{0D108BD9-81ED-4DB2-BD59-A6C34878D82A}">
                    <a16:rowId xmlns:a16="http://schemas.microsoft.com/office/drawing/2014/main" val="3496200924"/>
                  </a:ext>
                </a:extLst>
              </a:tr>
            </a:tbl>
          </a:graphicData>
        </a:graphic>
      </p:graphicFrame>
      <p:sp>
        <p:nvSpPr>
          <p:cNvPr id="5" name="Rectangle 1"/>
          <p:cNvSpPr>
            <a:spLocks noChangeArrowheads="1"/>
          </p:cNvSpPr>
          <p:nvPr/>
        </p:nvSpPr>
        <p:spPr bwMode="auto">
          <a:xfrm>
            <a:off x="0" y="0"/>
            <a:ext cx="12192000" cy="457200"/>
          </a:xfrm>
          <a:prstGeom prst="rect">
            <a:avLst/>
          </a:prstGeom>
          <a:solidFill>
            <a:srgbClr val="ECF1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23344"/>
                </a:solidFill>
                <a:effectLst/>
                <a:latin typeface="Arial" panose="020B0604020202020204" pitchFamily="34" charset="0"/>
                <a:cs typeface="Arial" panose="020B0604020202020204" pitchFamily="34" charset="0"/>
              </a:rPr>
              <a:t>owever, If the string instructions are used, the code would be:</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smtClean="0">
              <a:ln>
                <a:noFill/>
              </a:ln>
              <a:solidFill>
                <a:srgbClr val="223344"/>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223344"/>
                </a:solidFill>
                <a:effectLst/>
                <a:latin typeface="Tahoma" panose="020B0604030504040204" pitchFamily="34" charset="0"/>
                <a:cs typeface="Tahoma" panose="020B0604030504040204" pitchFamily="34" charset="0"/>
              </a:rPr>
              <a:t>REP Prefix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9228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 REP</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9701125"/>
              </p:ext>
            </p:extLst>
          </p:nvPr>
        </p:nvGraphicFramePr>
        <p:xfrm>
          <a:off x="838200" y="2156346"/>
          <a:ext cx="10515600" cy="3370997"/>
        </p:xfrm>
        <a:graphic>
          <a:graphicData uri="http://schemas.openxmlformats.org/drawingml/2006/table">
            <a:tbl>
              <a:tblPr/>
              <a:tblGrid>
                <a:gridCol w="10515600">
                  <a:extLst>
                    <a:ext uri="{9D8B030D-6E8A-4147-A177-3AD203B41FA5}">
                      <a16:colId xmlns:a16="http://schemas.microsoft.com/office/drawing/2014/main" val="2587059548"/>
                    </a:ext>
                  </a:extLst>
                </a:gridCol>
              </a:tblGrid>
              <a:tr h="785027">
                <a:tc>
                  <a:txBody>
                    <a:bodyPr/>
                    <a:lstStyle/>
                    <a:p>
                      <a:pPr algn="l"/>
                      <a:r>
                        <a:rPr lang="en-IN" sz="2000">
                          <a:solidFill>
                            <a:srgbClr val="FFFFFF"/>
                          </a:solidFill>
                          <a:effectLst/>
                          <a:latin typeface="Tahoma" panose="020B0604030504040204" pitchFamily="34" charset="0"/>
                        </a:rPr>
                        <a:t>Example: Copy 100 bytes from Array1 to Array2, using MOVSB instruction with the REP prefix.</a:t>
                      </a:r>
                    </a:p>
                  </a:txBody>
                  <a:tcPr marL="57150" marR="19050" marT="19050" marB="19050">
                    <a:lnL>
                      <a:noFill/>
                    </a:lnL>
                    <a:lnR>
                      <a:noFill/>
                    </a:lnR>
                    <a:lnT>
                      <a:noFill/>
                    </a:lnT>
                    <a:lnB>
                      <a:noFill/>
                    </a:lnB>
                    <a:solidFill>
                      <a:srgbClr val="000000"/>
                    </a:solidFill>
                  </a:tcPr>
                </a:tc>
                <a:extLst>
                  <a:ext uri="{0D108BD9-81ED-4DB2-BD59-A6C34878D82A}">
                    <a16:rowId xmlns:a16="http://schemas.microsoft.com/office/drawing/2014/main" val="709053778"/>
                  </a:ext>
                </a:extLst>
              </a:tr>
              <a:tr h="2585970">
                <a:tc>
                  <a:txBody>
                    <a:bodyPr/>
                    <a:lstStyle/>
                    <a:p>
                      <a:pPr algn="l"/>
                      <a:r>
                        <a:rPr lang="en-IN" sz="2000" dirty="0">
                          <a:effectLst/>
                          <a:latin typeface="Arial" panose="020B0604020202020204" pitchFamily="34" charset="0"/>
                        </a:rPr>
                        <a:t>LEA DI, Array2 ; Starting address of Destination </a:t>
                      </a:r>
                      <a:endParaRPr lang="en-IN" sz="2000" dirty="0" smtClean="0">
                        <a:effectLst/>
                        <a:latin typeface="Arial" panose="020B0604020202020204" pitchFamily="34" charset="0"/>
                      </a:endParaRPr>
                    </a:p>
                    <a:p>
                      <a:pPr algn="l"/>
                      <a:r>
                        <a:rPr lang="en-IN" sz="2000" dirty="0" smtClean="0">
                          <a:effectLst/>
                          <a:latin typeface="Arial" panose="020B0604020202020204" pitchFamily="34" charset="0"/>
                        </a:rPr>
                        <a:t>LEA </a:t>
                      </a:r>
                      <a:r>
                        <a:rPr lang="en-IN" sz="2000" dirty="0">
                          <a:effectLst/>
                          <a:latin typeface="Arial" panose="020B0604020202020204" pitchFamily="34" charset="0"/>
                        </a:rPr>
                        <a:t>SI, Array1 ; Starting address of Source </a:t>
                      </a:r>
                      <a:endParaRPr lang="en-IN" sz="2000" dirty="0" smtClean="0">
                        <a:effectLst/>
                        <a:latin typeface="Arial" panose="020B0604020202020204" pitchFamily="34" charset="0"/>
                      </a:endParaRPr>
                    </a:p>
                    <a:p>
                      <a:pPr algn="l"/>
                      <a:r>
                        <a:rPr lang="en-IN" sz="2000" dirty="0" smtClean="0">
                          <a:effectLst/>
                          <a:latin typeface="Arial" panose="020B0604020202020204" pitchFamily="34" charset="0"/>
                        </a:rPr>
                        <a:t>MOV </a:t>
                      </a:r>
                      <a:r>
                        <a:rPr lang="en-IN" sz="2000" dirty="0">
                          <a:effectLst/>
                          <a:latin typeface="Arial" panose="020B0604020202020204" pitchFamily="34" charset="0"/>
                        </a:rPr>
                        <a:t>CX, 100 ; Number of elements = 100 </a:t>
                      </a:r>
                      <a:endParaRPr lang="en-IN" sz="2000" dirty="0" smtClean="0">
                        <a:effectLst/>
                        <a:latin typeface="Arial" panose="020B0604020202020204" pitchFamily="34" charset="0"/>
                      </a:endParaRPr>
                    </a:p>
                    <a:p>
                      <a:pPr algn="l"/>
                      <a:r>
                        <a:rPr lang="en-IN" sz="2000" dirty="0" smtClean="0">
                          <a:effectLst/>
                          <a:latin typeface="Arial" panose="020B0604020202020204" pitchFamily="34" charset="0"/>
                        </a:rPr>
                        <a:t>PUSH DS</a:t>
                      </a:r>
                    </a:p>
                    <a:p>
                      <a:pPr algn="l"/>
                      <a:r>
                        <a:rPr lang="en-IN" sz="2000" dirty="0" smtClean="0">
                          <a:effectLst/>
                          <a:latin typeface="Arial" panose="020B0604020202020204" pitchFamily="34" charset="0"/>
                        </a:rPr>
                        <a:t> </a:t>
                      </a:r>
                      <a:r>
                        <a:rPr lang="en-IN" sz="2000" dirty="0">
                          <a:effectLst/>
                          <a:latin typeface="Arial" panose="020B0604020202020204" pitchFamily="34" charset="0"/>
                        </a:rPr>
                        <a:t>POP ES ; make </a:t>
                      </a:r>
                      <a:r>
                        <a:rPr lang="en-IN" sz="2000" dirty="0" smtClean="0">
                          <a:effectLst/>
                          <a:latin typeface="Arial" panose="020B0604020202020204" pitchFamily="34" charset="0"/>
                        </a:rPr>
                        <a:t>ES=DS</a:t>
                      </a:r>
                    </a:p>
                    <a:p>
                      <a:pPr algn="l"/>
                      <a:r>
                        <a:rPr lang="en-IN" sz="2000" dirty="0" smtClean="0">
                          <a:effectLst/>
                          <a:latin typeface="Arial" panose="020B0604020202020204" pitchFamily="34" charset="0"/>
                        </a:rPr>
                        <a:t> </a:t>
                      </a:r>
                      <a:r>
                        <a:rPr lang="en-IN" sz="2000" dirty="0">
                          <a:effectLst/>
                          <a:latin typeface="Arial" panose="020B0604020202020204" pitchFamily="34" charset="0"/>
                        </a:rPr>
                        <a:t>CLD ; set SI and DI to </a:t>
                      </a:r>
                      <a:r>
                        <a:rPr lang="en-IN" sz="2000" dirty="0" smtClean="0">
                          <a:effectLst/>
                          <a:latin typeface="Arial" panose="020B0604020202020204" pitchFamily="34" charset="0"/>
                        </a:rPr>
                        <a:t>auto-increment</a:t>
                      </a:r>
                    </a:p>
                    <a:p>
                      <a:pPr algn="l"/>
                      <a:r>
                        <a:rPr lang="en-IN" sz="2000" dirty="0" smtClean="0">
                          <a:effectLst/>
                          <a:latin typeface="Arial" panose="020B0604020202020204" pitchFamily="34" charset="0"/>
                        </a:rPr>
                        <a:t> </a:t>
                      </a:r>
                      <a:r>
                        <a:rPr lang="en-IN" sz="2000" dirty="0">
                          <a:effectLst/>
                          <a:latin typeface="Arial" panose="020B0604020202020204" pitchFamily="34" charset="0"/>
                        </a:rPr>
                        <a:t>REP MOVSB</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2703999147"/>
                  </a:ext>
                </a:extLst>
              </a:tr>
            </a:tbl>
          </a:graphicData>
        </a:graphic>
      </p:graphicFrame>
    </p:spTree>
    <p:extLst>
      <p:ext uri="{BB962C8B-B14F-4D97-AF65-F5344CB8AC3E}">
        <p14:creationId xmlns:p14="http://schemas.microsoft.com/office/powerpoint/2010/main" val="34547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 Input</a:t>
            </a:r>
            <a:br>
              <a:rPr lang="en-IN" b="1" dirty="0"/>
            </a:br>
            <a:endParaRPr lang="en-IN" dirty="0"/>
          </a:p>
        </p:txBody>
      </p:sp>
      <p:sp>
        <p:nvSpPr>
          <p:cNvPr id="3" name="Content Placeholder 2"/>
          <p:cNvSpPr>
            <a:spLocks noGrp="1"/>
          </p:cNvSpPr>
          <p:nvPr>
            <p:ph idx="1"/>
          </p:nvPr>
        </p:nvSpPr>
        <p:spPr/>
        <p:txBody>
          <a:bodyPr>
            <a:normAutofit/>
          </a:bodyPr>
          <a:lstStyle/>
          <a:p>
            <a:r>
              <a:rPr lang="en-IN" dirty="0"/>
              <a:t>The task here is to read a single character from the keyboard. There are also three elements involved in performing character input</a:t>
            </a:r>
            <a:r>
              <a:rPr lang="en-IN" dirty="0" smtClean="0"/>
              <a:t>:</a:t>
            </a:r>
          </a:p>
          <a:p>
            <a:pPr marL="514350" indent="-514350">
              <a:buFont typeface="+mj-lt"/>
              <a:buAutoNum type="arabicPeriod"/>
            </a:pPr>
            <a:r>
              <a:rPr lang="en-IN" dirty="0"/>
              <a:t>As for character input, we specify which of MS-DOS’s I/O subprograms we wish to use, i.e. the character input from the keyboard subprogram. This is MS-DOS subprogram number </a:t>
            </a:r>
            <a:r>
              <a:rPr lang="en-IN" b="1" dirty="0"/>
              <a:t>1h</a:t>
            </a:r>
            <a:r>
              <a:rPr lang="en-IN" dirty="0"/>
              <a:t>. This number must be stored in the ah register</a:t>
            </a:r>
            <a:r>
              <a:rPr lang="en-IN" dirty="0" smtClean="0"/>
              <a:t>.</a:t>
            </a:r>
          </a:p>
          <a:p>
            <a:pPr marL="514350" indent="-514350">
              <a:buFont typeface="+mj-lt"/>
              <a:buAutoNum type="arabicPeriod"/>
            </a:pPr>
            <a:r>
              <a:rPr lang="en-IN" dirty="0"/>
              <a:t>We call MS-DOS to carry out the I/O operation using the</a:t>
            </a:r>
            <a:r>
              <a:rPr lang="en-IN" b="1" dirty="0"/>
              <a:t> </a:t>
            </a:r>
            <a:r>
              <a:rPr lang="en-IN" b="1" dirty="0" err="1"/>
              <a:t>int</a:t>
            </a:r>
            <a:r>
              <a:rPr lang="en-IN" dirty="0"/>
              <a:t> instruction as for character input</a:t>
            </a:r>
            <a:r>
              <a:rPr lang="en-IN" dirty="0" smtClean="0"/>
              <a:t>. </a:t>
            </a:r>
          </a:p>
          <a:p>
            <a:pPr marL="514350" indent="-514350">
              <a:buFont typeface="+mj-lt"/>
              <a:buAutoNum type="arabicPeriod"/>
            </a:pPr>
            <a:r>
              <a:rPr lang="en-IN" dirty="0" smtClean="0"/>
              <a:t>The </a:t>
            </a:r>
            <a:r>
              <a:rPr lang="en-IN" dirty="0"/>
              <a:t>MS-DOS subprogram uses the al register to store the character it reads from the keyboard.</a:t>
            </a:r>
          </a:p>
          <a:p>
            <a:endParaRPr lang="en-IN" dirty="0"/>
          </a:p>
        </p:txBody>
      </p:sp>
    </p:spTree>
    <p:extLst>
      <p:ext uri="{BB962C8B-B14F-4D97-AF65-F5344CB8AC3E}">
        <p14:creationId xmlns:p14="http://schemas.microsoft.com/office/powerpoint/2010/main" val="3295857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785937" y="1446664"/>
            <a:ext cx="8620125" cy="4245318"/>
          </a:xfrm>
          <a:prstGeom prst="rect">
            <a:avLst/>
          </a:prstGeom>
        </p:spPr>
      </p:pic>
    </p:spTree>
    <p:extLst>
      <p:ext uri="{BB962C8B-B14F-4D97-AF65-F5344CB8AC3E}">
        <p14:creationId xmlns:p14="http://schemas.microsoft.com/office/powerpoint/2010/main" val="2226115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CMPS/CMPSB/CMPSW</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The </a:t>
            </a:r>
            <a:r>
              <a:rPr lang="en-IN" b="1" dirty="0"/>
              <a:t>CMPSB(W) </a:t>
            </a:r>
            <a:r>
              <a:rPr lang="en-IN" dirty="0"/>
              <a:t>instruction can be used to compare a byte(word) in one string (</a:t>
            </a:r>
            <a:r>
              <a:rPr lang="en-IN" dirty="0" err="1"/>
              <a:t>DS:offset</a:t>
            </a:r>
            <a:r>
              <a:rPr lang="en-IN" dirty="0"/>
              <a:t> in SI) with a byte (word) in another string (</a:t>
            </a:r>
            <a:r>
              <a:rPr lang="en-IN" dirty="0" err="1"/>
              <a:t>ES:offset</a:t>
            </a:r>
            <a:r>
              <a:rPr lang="en-IN" dirty="0"/>
              <a:t> in DI). The comparison is executed by subtracting the byte (word) in DI from the byte (word) in SI. </a:t>
            </a:r>
            <a:endParaRPr lang="en-IN" dirty="0" smtClean="0"/>
          </a:p>
          <a:p>
            <a:r>
              <a:rPr lang="en-IN" dirty="0" smtClean="0"/>
              <a:t>The</a:t>
            </a:r>
            <a:r>
              <a:rPr lang="en-IN" b="1" dirty="0"/>
              <a:t> Direction Flag (DF)</a:t>
            </a:r>
            <a:r>
              <a:rPr lang="en-IN" dirty="0"/>
              <a:t> value determines whether SI and DI are to be incremented (DF = 0) or decremented (DF = 1) after each move. Increments/decrements happen by 1 for byte strings and by 2 for word strings</a:t>
            </a:r>
            <a:r>
              <a:rPr lang="en-IN" dirty="0" smtClean="0"/>
              <a:t>.</a:t>
            </a:r>
          </a:p>
          <a:p>
            <a:r>
              <a:rPr lang="en-IN" dirty="0"/>
              <a:t>The CMPSB(W) instruction is almost always used </a:t>
            </a:r>
            <a:r>
              <a:rPr lang="en-IN" b="1" dirty="0"/>
              <a:t>with a REP(E/Z)</a:t>
            </a:r>
            <a:r>
              <a:rPr lang="en-IN" dirty="0"/>
              <a:t> prefix to compare multiple words/bytes</a:t>
            </a:r>
            <a:r>
              <a:rPr lang="en-IN" dirty="0" smtClean="0"/>
              <a:t>.</a:t>
            </a:r>
          </a:p>
          <a:p>
            <a:r>
              <a:rPr lang="en-IN" dirty="0"/>
              <a:t>The result of the comparison can be gleaned from flag updates.</a:t>
            </a:r>
          </a:p>
          <a:p>
            <a:r>
              <a:rPr lang="en-IN" dirty="0"/>
              <a:t/>
            </a:r>
            <a:br>
              <a:rPr lang="en-IN" dirty="0"/>
            </a:br>
            <a:endParaRPr lang="en-IN" dirty="0"/>
          </a:p>
        </p:txBody>
      </p:sp>
    </p:spTree>
    <p:extLst>
      <p:ext uri="{BB962C8B-B14F-4D97-AF65-F5344CB8AC3E}">
        <p14:creationId xmlns:p14="http://schemas.microsoft.com/office/powerpoint/2010/main" val="4152527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Usage </a:t>
            </a:r>
            <a:r>
              <a:rPr lang="en-IN" dirty="0"/>
              <a:t>CMPS </a:t>
            </a:r>
            <a:r>
              <a:rPr lang="en-IN" dirty="0" err="1"/>
              <a:t>src</a:t>
            </a:r>
            <a:r>
              <a:rPr lang="en-IN" dirty="0"/>
              <a:t>, </a:t>
            </a:r>
            <a:r>
              <a:rPr lang="en-IN" dirty="0" err="1"/>
              <a:t>dest</a:t>
            </a:r>
            <a:endParaRPr lang="en-IN" dirty="0"/>
          </a:p>
          <a:p>
            <a:r>
              <a:rPr lang="en-IN" dirty="0"/>
              <a:t>          CMPSB</a:t>
            </a:r>
            <a:br>
              <a:rPr lang="en-IN" dirty="0"/>
            </a:br>
            <a:r>
              <a:rPr lang="en-IN" dirty="0"/>
              <a:t>          CMPSW</a:t>
            </a:r>
          </a:p>
          <a:p>
            <a:pPr marL="0" indent="0">
              <a:buNone/>
            </a:pPr>
            <a:r>
              <a:rPr lang="en-IN" dirty="0"/>
              <a:t/>
            </a:r>
            <a:br>
              <a:rPr lang="en-IN" dirty="0"/>
            </a:br>
            <a:endParaRPr lang="en-IN" dirty="0"/>
          </a:p>
          <a:p>
            <a:r>
              <a:rPr lang="en-IN" b="1" dirty="0"/>
              <a:t>Flags </a:t>
            </a:r>
            <a:r>
              <a:rPr lang="en-IN" dirty="0"/>
              <a:t>AF,CF,OF,PF,SF,ZF</a:t>
            </a:r>
          </a:p>
          <a:p>
            <a:pPr marL="0" indent="0">
              <a:buNone/>
            </a:pPr>
            <a:r>
              <a:rPr lang="en-IN" dirty="0"/>
              <a:t/>
            </a:r>
            <a:br>
              <a:rPr lang="en-IN" dirty="0"/>
            </a:br>
            <a:endParaRPr lang="en-IN" dirty="0"/>
          </a:p>
        </p:txBody>
      </p:sp>
    </p:spTree>
    <p:extLst>
      <p:ext uri="{BB962C8B-B14F-4D97-AF65-F5344CB8AC3E}">
        <p14:creationId xmlns:p14="http://schemas.microsoft.com/office/powerpoint/2010/main" val="2664575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SCAS/SCASB/SCASW</a:t>
            </a:r>
            <a:br>
              <a:rPr lang="en-IN" b="1" dirty="0"/>
            </a:br>
            <a:r>
              <a:rPr lang="en-IN" dirty="0"/>
              <a:t/>
            </a:r>
            <a:br>
              <a:rPr lang="en-IN" dirty="0"/>
            </a:br>
            <a:endParaRPr lang="en-IN" dirty="0"/>
          </a:p>
        </p:txBody>
      </p:sp>
      <p:sp>
        <p:nvSpPr>
          <p:cNvPr id="3" name="Content Placeholder 2"/>
          <p:cNvSpPr>
            <a:spLocks noGrp="1"/>
          </p:cNvSpPr>
          <p:nvPr>
            <p:ph idx="1"/>
          </p:nvPr>
        </p:nvSpPr>
        <p:spPr>
          <a:xfrm>
            <a:off x="838200" y="941696"/>
            <a:ext cx="10515600" cy="5235267"/>
          </a:xfrm>
        </p:spPr>
        <p:txBody>
          <a:bodyPr>
            <a:normAutofit/>
          </a:bodyPr>
          <a:lstStyle/>
          <a:p>
            <a:r>
              <a:rPr lang="en-IN" b="1" dirty="0"/>
              <a:t>SCAS(/B/W) </a:t>
            </a:r>
            <a:r>
              <a:rPr lang="en-IN" dirty="0"/>
              <a:t>compares a byte in AL or a word in AX with a byte or word pointed to by DI in ES. The direction flag determines the direction of </a:t>
            </a:r>
            <a:r>
              <a:rPr lang="en-IN" dirty="0" err="1"/>
              <a:t>scan.Used</a:t>
            </a:r>
            <a:r>
              <a:rPr lang="en-IN" dirty="0"/>
              <a:t> with the REP prefix to find the first occurrence of a specified byte(word) in a string. </a:t>
            </a:r>
          </a:p>
          <a:p>
            <a:pPr marL="0" indent="0">
              <a:buNone/>
            </a:pPr>
            <a:r>
              <a:rPr lang="en-IN" dirty="0"/>
              <a:t/>
            </a:r>
            <a:br>
              <a:rPr lang="en-IN" dirty="0"/>
            </a:br>
            <a:endParaRPr lang="en-IN" dirty="0"/>
          </a:p>
          <a:p>
            <a:r>
              <a:rPr lang="en-IN" b="1" dirty="0"/>
              <a:t>Usage </a:t>
            </a:r>
            <a:r>
              <a:rPr lang="en-IN" dirty="0"/>
              <a:t>SCAS &lt;String&gt;</a:t>
            </a:r>
          </a:p>
          <a:p>
            <a:r>
              <a:rPr lang="en-IN" dirty="0"/>
              <a:t>          SCASB</a:t>
            </a:r>
            <a:br>
              <a:rPr lang="en-IN" dirty="0"/>
            </a:br>
            <a:endParaRPr lang="en-IN" dirty="0"/>
          </a:p>
          <a:p>
            <a:r>
              <a:rPr lang="en-IN" dirty="0"/>
              <a:t> </a:t>
            </a:r>
            <a:r>
              <a:rPr lang="en-IN" dirty="0" smtClean="0"/>
              <a:t> </a:t>
            </a:r>
            <a:r>
              <a:rPr lang="en-IN" dirty="0"/>
              <a:t>       </a:t>
            </a:r>
            <a:r>
              <a:rPr lang="en-IN" dirty="0" smtClean="0"/>
              <a:t>SCASW</a:t>
            </a:r>
            <a:endParaRPr lang="en-IN" dirty="0"/>
          </a:p>
          <a:p>
            <a:r>
              <a:rPr lang="en-IN" b="1" dirty="0"/>
              <a:t>Flags </a:t>
            </a:r>
            <a:r>
              <a:rPr lang="en-IN" dirty="0"/>
              <a:t>AF,PF,OF,PF,SF,ZF</a:t>
            </a:r>
          </a:p>
          <a:p>
            <a:endParaRPr lang="en-IN" dirty="0"/>
          </a:p>
        </p:txBody>
      </p:sp>
    </p:spTree>
    <p:extLst>
      <p:ext uri="{BB962C8B-B14F-4D97-AF65-F5344CB8AC3E}">
        <p14:creationId xmlns:p14="http://schemas.microsoft.com/office/powerpoint/2010/main" val="4244031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Example </a:t>
            </a:r>
            <a:endParaRPr lang="en-IN" dirty="0"/>
          </a:p>
          <a:p>
            <a:r>
              <a:rPr lang="en-IN" dirty="0"/>
              <a:t>Scan a string STR of 100 characters for the 'space' character, 20H</a:t>
            </a:r>
          </a:p>
          <a:p>
            <a:pPr marL="0" indent="0">
              <a:buNone/>
            </a:pPr>
            <a:r>
              <a:rPr lang="en-IN" dirty="0"/>
              <a:t/>
            </a:r>
            <a:br>
              <a:rPr lang="en-IN" dirty="0"/>
            </a:br>
            <a:endParaRPr lang="en-IN" dirty="0"/>
          </a:p>
          <a:p>
            <a:r>
              <a:rPr lang="en-IN" dirty="0"/>
              <a:t>MOV CX, 100</a:t>
            </a:r>
          </a:p>
          <a:p>
            <a:r>
              <a:rPr lang="en-IN" dirty="0"/>
              <a:t>MOV DI, offset STR</a:t>
            </a:r>
          </a:p>
          <a:p>
            <a:r>
              <a:rPr lang="en-IN" dirty="0"/>
              <a:t>MOV AL, 20H</a:t>
            </a:r>
          </a:p>
          <a:p>
            <a:r>
              <a:rPr lang="en-IN" dirty="0"/>
              <a:t>REPNE SCASB</a:t>
            </a:r>
          </a:p>
          <a:p>
            <a:endParaRPr lang="en-IN" dirty="0"/>
          </a:p>
        </p:txBody>
      </p:sp>
    </p:spTree>
    <p:extLst>
      <p:ext uri="{BB962C8B-B14F-4D97-AF65-F5344CB8AC3E}">
        <p14:creationId xmlns:p14="http://schemas.microsoft.com/office/powerpoint/2010/main" val="1156158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LODS/LODSB/LODSW</a:t>
            </a:r>
            <a:br>
              <a:rPr lang="en-IN" b="1"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dirty="0"/>
              <a:t>This instruction copies a byte (word) of string from the location pointed to by SI. The SI value is automatically incremented (depending on the DF value) after each movement by 1 byte (2 bytes) for a byte string (word string).</a:t>
            </a:r>
            <a:br>
              <a:rPr lang="en-IN" dirty="0"/>
            </a:br>
            <a:endParaRPr lang="en-IN" dirty="0"/>
          </a:p>
          <a:p>
            <a:r>
              <a:rPr lang="en-IN" dirty="0"/>
              <a:t>This instruction is </a:t>
            </a:r>
            <a:r>
              <a:rPr lang="en-IN" b="1" dirty="0"/>
              <a:t>preferred over MOV</a:t>
            </a:r>
            <a:r>
              <a:rPr lang="en-IN" dirty="0"/>
              <a:t> for string manipulation due to its treatment of the SI pointer and the ability to use it with REP prefixes.</a:t>
            </a:r>
          </a:p>
          <a:p>
            <a:r>
              <a:rPr lang="en-IN" dirty="0"/>
              <a:t/>
            </a:r>
            <a:br>
              <a:rPr lang="en-IN" dirty="0"/>
            </a:br>
            <a:r>
              <a:rPr lang="da-DK" b="1" dirty="0"/>
              <a:t>Usage </a:t>
            </a:r>
            <a:r>
              <a:rPr lang="da-DK" dirty="0"/>
              <a:t>LODS &lt;String&gt;</a:t>
            </a:r>
          </a:p>
          <a:p>
            <a:r>
              <a:rPr lang="da-DK" dirty="0"/>
              <a:t>          LODSB</a:t>
            </a:r>
            <a:br>
              <a:rPr lang="da-DK" dirty="0"/>
            </a:br>
            <a:endParaRPr lang="da-DK" dirty="0"/>
          </a:p>
          <a:p>
            <a:r>
              <a:rPr lang="da-DK" dirty="0"/>
              <a:t>          LODSW</a:t>
            </a:r>
            <a:br>
              <a:rPr lang="da-DK" dirty="0"/>
            </a:br>
            <a:endParaRPr lang="da-DK" dirty="0"/>
          </a:p>
          <a:p>
            <a:pPr marL="0" indent="0">
              <a:buNone/>
            </a:pPr>
            <a:r>
              <a:rPr lang="da-DK" dirty="0"/>
              <a:t/>
            </a:r>
            <a:br>
              <a:rPr lang="da-DK" dirty="0"/>
            </a:br>
            <a:endParaRPr lang="da-DK" dirty="0"/>
          </a:p>
          <a:p>
            <a:r>
              <a:rPr lang="da-DK" b="1" dirty="0"/>
              <a:t>Flags </a:t>
            </a:r>
            <a:r>
              <a:rPr lang="da-DK" dirty="0"/>
              <a:t>None</a:t>
            </a:r>
          </a:p>
          <a:p>
            <a:endParaRPr lang="en-IN" dirty="0"/>
          </a:p>
        </p:txBody>
      </p:sp>
    </p:spTree>
    <p:extLst>
      <p:ext uri="{BB962C8B-B14F-4D97-AF65-F5344CB8AC3E}">
        <p14:creationId xmlns:p14="http://schemas.microsoft.com/office/powerpoint/2010/main" val="1301556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a:t>Example</a:t>
            </a:r>
            <a:endParaRPr lang="en-IN" dirty="0"/>
          </a:p>
          <a:p>
            <a:r>
              <a:rPr lang="en-IN" dirty="0"/>
              <a:t>CLD</a:t>
            </a:r>
          </a:p>
          <a:p>
            <a:r>
              <a:rPr lang="en-IN" dirty="0"/>
              <a:t>MOV SI, Offset STR</a:t>
            </a:r>
          </a:p>
          <a:p>
            <a:r>
              <a:rPr lang="en-IN" dirty="0"/>
              <a:t>LODSB</a:t>
            </a:r>
          </a:p>
          <a:p>
            <a:endParaRPr lang="en-IN" dirty="0"/>
          </a:p>
        </p:txBody>
      </p:sp>
    </p:spTree>
    <p:extLst>
      <p:ext uri="{BB962C8B-B14F-4D97-AF65-F5344CB8AC3E}">
        <p14:creationId xmlns:p14="http://schemas.microsoft.com/office/powerpoint/2010/main" val="4239252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STOS/STOSB/STOSW</a:t>
            </a:r>
          </a:p>
        </p:txBody>
      </p:sp>
      <p:sp>
        <p:nvSpPr>
          <p:cNvPr id="3" name="Content Placeholder 2"/>
          <p:cNvSpPr>
            <a:spLocks noGrp="1"/>
          </p:cNvSpPr>
          <p:nvPr>
            <p:ph idx="1"/>
          </p:nvPr>
        </p:nvSpPr>
        <p:spPr/>
        <p:txBody>
          <a:bodyPr>
            <a:normAutofit/>
          </a:bodyPr>
          <a:lstStyle/>
          <a:p>
            <a:r>
              <a:rPr lang="en-IN" dirty="0"/>
              <a:t>The STOS instruction </a:t>
            </a:r>
            <a:r>
              <a:rPr lang="en-IN" b="1" dirty="0"/>
              <a:t>copies</a:t>
            </a:r>
            <a:r>
              <a:rPr lang="en-IN" dirty="0"/>
              <a:t> a byte (word) from AL (AX) to a memory location stored in [ES:DI]. DI is automatically incremented after the copy, the DF determines the increment/decrement</a:t>
            </a:r>
            <a:r>
              <a:rPr lang="en-IN" dirty="0" smtClean="0"/>
              <a:t>.</a:t>
            </a:r>
          </a:p>
          <a:p>
            <a:pPr marL="0" indent="0">
              <a:buNone/>
            </a:pPr>
            <a:endParaRPr lang="en-IN" dirty="0" smtClean="0"/>
          </a:p>
          <a:p>
            <a:r>
              <a:rPr lang="en-IN" dirty="0"/>
              <a:t>In effect, it replaces a string element with a byte (word) from AL (AX). </a:t>
            </a:r>
          </a:p>
          <a:p>
            <a:r>
              <a:rPr lang="en-IN" b="1" dirty="0" smtClean="0"/>
              <a:t>Usage</a:t>
            </a:r>
            <a:r>
              <a:rPr lang="en-IN" b="1" dirty="0"/>
              <a:t> </a:t>
            </a:r>
            <a:r>
              <a:rPr lang="en-IN" dirty="0"/>
              <a:t>STOS &lt;String&gt;</a:t>
            </a:r>
          </a:p>
          <a:p>
            <a:r>
              <a:rPr lang="en-IN" dirty="0"/>
              <a:t>          STOSB</a:t>
            </a:r>
            <a:br>
              <a:rPr lang="en-IN" dirty="0"/>
            </a:br>
            <a:endParaRPr lang="en-IN" dirty="0"/>
          </a:p>
          <a:p>
            <a:r>
              <a:rPr lang="en-IN" dirty="0"/>
              <a:t>          STOSW</a:t>
            </a:r>
          </a:p>
          <a:p>
            <a:endParaRPr lang="en-IN" dirty="0"/>
          </a:p>
        </p:txBody>
      </p:sp>
    </p:spTree>
    <p:extLst>
      <p:ext uri="{BB962C8B-B14F-4D97-AF65-F5344CB8AC3E}">
        <p14:creationId xmlns:p14="http://schemas.microsoft.com/office/powerpoint/2010/main" val="4062040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Example</a:t>
            </a:r>
            <a:endParaRPr lang="en-IN" dirty="0"/>
          </a:p>
          <a:p>
            <a:r>
              <a:rPr lang="en-IN" dirty="0"/>
              <a:t>Copy AX to STR</a:t>
            </a:r>
          </a:p>
          <a:p>
            <a:r>
              <a:rPr lang="en-IN" dirty="0"/>
              <a:t/>
            </a:r>
            <a:br>
              <a:rPr lang="en-IN" dirty="0"/>
            </a:br>
            <a:endParaRPr lang="en-IN" dirty="0"/>
          </a:p>
          <a:p>
            <a:r>
              <a:rPr lang="en-IN" dirty="0"/>
              <a:t>MOV DI, offset STR</a:t>
            </a:r>
          </a:p>
          <a:p>
            <a:r>
              <a:rPr lang="en-IN" dirty="0"/>
              <a:t>STOSW</a:t>
            </a:r>
          </a:p>
          <a:p>
            <a:endParaRPr lang="en-IN" dirty="0"/>
          </a:p>
        </p:txBody>
      </p:sp>
    </p:spTree>
    <p:extLst>
      <p:ext uri="{BB962C8B-B14F-4D97-AF65-F5344CB8AC3E}">
        <p14:creationId xmlns:p14="http://schemas.microsoft.com/office/powerpoint/2010/main" val="3096890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65027" y="122830"/>
            <a:ext cx="8884692" cy="6054133"/>
          </a:xfrm>
          <a:prstGeom prst="rect">
            <a:avLst/>
          </a:prstGeom>
        </p:spPr>
      </p:pic>
    </p:spTree>
    <p:extLst>
      <p:ext uri="{BB962C8B-B14F-4D97-AF65-F5344CB8AC3E}">
        <p14:creationId xmlns:p14="http://schemas.microsoft.com/office/powerpoint/2010/main" val="274815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a:t>
            </a:r>
            <a:r>
              <a:rPr lang="en-IN" dirty="0"/>
              <a:t>Write a code fragment to read a character from the keyboard</a:t>
            </a:r>
            <a:r>
              <a:rPr lang="en-IN" dirty="0" smtClean="0"/>
              <a:t>: character input with echo</a:t>
            </a:r>
            <a:endParaRPr lang="en-IN" dirty="0"/>
          </a:p>
        </p:txBody>
      </p:sp>
      <p:sp>
        <p:nvSpPr>
          <p:cNvPr id="3" name="Content Placeholder 2"/>
          <p:cNvSpPr>
            <a:spLocks noGrp="1"/>
          </p:cNvSpPr>
          <p:nvPr>
            <p:ph idx="1"/>
          </p:nvPr>
        </p:nvSpPr>
        <p:spPr/>
        <p:txBody>
          <a:bodyPr/>
          <a:lstStyle/>
          <a:p>
            <a:r>
              <a:rPr lang="en-IN" dirty="0" err="1"/>
              <a:t>mov</a:t>
            </a:r>
            <a:r>
              <a:rPr lang="en-IN" dirty="0"/>
              <a:t> ah, 1h ; keyboard input subprogram</a:t>
            </a:r>
          </a:p>
          <a:p>
            <a:r>
              <a:rPr lang="en-IN" dirty="0" err="1"/>
              <a:t>int</a:t>
            </a:r>
            <a:r>
              <a:rPr lang="en-IN" dirty="0"/>
              <a:t> 21h</a:t>
            </a:r>
            <a:r>
              <a:rPr lang="en-IN" b="1" dirty="0"/>
              <a:t> </a:t>
            </a:r>
            <a:r>
              <a:rPr lang="en-IN" dirty="0"/>
              <a:t>; character </a:t>
            </a:r>
            <a:r>
              <a:rPr lang="en-IN" dirty="0" smtClean="0"/>
              <a:t>input ; </a:t>
            </a:r>
            <a:r>
              <a:rPr lang="en-IN" dirty="0"/>
              <a:t>character is stored in al</a:t>
            </a:r>
            <a:br>
              <a:rPr lang="en-IN" dirty="0"/>
            </a:br>
            <a:r>
              <a:rPr lang="en-IN" dirty="0" err="1"/>
              <a:t>mov</a:t>
            </a:r>
            <a:r>
              <a:rPr lang="en-IN" dirty="0"/>
              <a:t> </a:t>
            </a:r>
            <a:r>
              <a:rPr lang="en-IN" dirty="0" smtClean="0"/>
              <a:t>cl, </a:t>
            </a:r>
            <a:r>
              <a:rPr lang="en-IN" dirty="0"/>
              <a:t>al ; copy character from al to c</a:t>
            </a:r>
          </a:p>
        </p:txBody>
      </p:sp>
    </p:spTree>
    <p:extLst>
      <p:ext uri="{BB962C8B-B14F-4D97-AF65-F5344CB8AC3E}">
        <p14:creationId xmlns:p14="http://schemas.microsoft.com/office/powerpoint/2010/main" val="22142774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666666"/>
                </a:solidFill>
                <a:latin typeface="Roboto Condensed"/>
              </a:rPr>
              <a:t>XADD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6306684"/>
              </p:ext>
            </p:extLst>
          </p:nvPr>
        </p:nvGraphicFramePr>
        <p:xfrm>
          <a:off x="838200" y="1937982"/>
          <a:ext cx="10515600" cy="3706606"/>
        </p:xfrm>
        <a:graphic>
          <a:graphicData uri="http://schemas.openxmlformats.org/drawingml/2006/table">
            <a:tbl>
              <a:tblPr/>
              <a:tblGrid>
                <a:gridCol w="10515600">
                  <a:extLst>
                    <a:ext uri="{9D8B030D-6E8A-4147-A177-3AD203B41FA5}">
                      <a16:colId xmlns:a16="http://schemas.microsoft.com/office/drawing/2014/main" val="3706209689"/>
                    </a:ext>
                  </a:extLst>
                </a:gridCol>
              </a:tblGrid>
              <a:tr h="3706606">
                <a:tc>
                  <a:txBody>
                    <a:bodyPr/>
                    <a:lstStyle/>
                    <a:p>
                      <a:pPr rtl="0" fontAlgn="t"/>
                      <a:r>
                        <a:rPr lang="en-IN" sz="1700" b="1" dirty="0">
                          <a:effectLst/>
                          <a:latin typeface="courier new,monospace"/>
                        </a:rPr>
                        <a:t>EXCHANGE AND ADD </a:t>
                      </a:r>
                      <a:br>
                        <a:rPr lang="en-IN" sz="1700" b="1" dirty="0">
                          <a:effectLst/>
                          <a:latin typeface="courier new,monospace"/>
                        </a:rPr>
                      </a:br>
                      <a:endParaRPr lang="en-IN" sz="1700" dirty="0">
                        <a:effectLst/>
                      </a:endParaRPr>
                    </a:p>
                    <a:p>
                      <a:pPr rtl="0" fontAlgn="t"/>
                      <a:r>
                        <a:rPr lang="en-IN" sz="1700" b="1" dirty="0">
                          <a:effectLst/>
                          <a:latin typeface="courier new,monospace"/>
                        </a:rPr>
                        <a:t/>
                      </a:r>
                      <a:br>
                        <a:rPr lang="en-IN" sz="1700" b="1" dirty="0">
                          <a:effectLst/>
                          <a:latin typeface="courier new,monospace"/>
                        </a:rPr>
                      </a:br>
                      <a:r>
                        <a:rPr lang="en-IN" sz="1700" b="1" dirty="0">
                          <a:effectLst/>
                          <a:latin typeface="courier new,monospace"/>
                        </a:rPr>
                        <a:t>DESCRIPTION: </a:t>
                      </a:r>
                      <a:r>
                        <a:rPr lang="en-IN" sz="1700" dirty="0">
                          <a:effectLst/>
                          <a:latin typeface="courier new,monospace"/>
                        </a:rPr>
                        <a:t>The XADD instruction adds the source to the destination and stores the sum in the destination, as with any addition. The difference is that after the addition takes place, the original value of the destination is copied into source operand.</a:t>
                      </a:r>
                      <a:br>
                        <a:rPr lang="en-IN" sz="1700" dirty="0">
                          <a:effectLst/>
                          <a:latin typeface="courier new,monospace"/>
                        </a:rPr>
                      </a:br>
                      <a:r>
                        <a:rPr lang="en-IN" sz="1700" dirty="0">
                          <a:effectLst/>
                          <a:latin typeface="courier new,monospace"/>
                        </a:rPr>
                        <a:t/>
                      </a:r>
                      <a:br>
                        <a:rPr lang="en-IN" sz="1700" dirty="0">
                          <a:effectLst/>
                          <a:latin typeface="courier new,monospace"/>
                        </a:rPr>
                      </a:br>
                      <a:endParaRPr lang="en-IN" sz="1700" dirty="0">
                        <a:effectLst/>
                      </a:endParaRPr>
                    </a:p>
                    <a:p>
                      <a:pPr rtl="0" fontAlgn="t"/>
                      <a:r>
                        <a:rPr lang="en-IN" sz="1700" b="1" dirty="0">
                          <a:effectLst/>
                          <a:latin typeface="courier new,monospace"/>
                        </a:rPr>
                        <a:t>USAGE: XADD </a:t>
                      </a:r>
                      <a:r>
                        <a:rPr lang="en-IN" sz="1700" b="1" dirty="0" err="1">
                          <a:effectLst/>
                          <a:latin typeface="courier new,monospace"/>
                        </a:rPr>
                        <a:t>dest</a:t>
                      </a:r>
                      <a:r>
                        <a:rPr lang="en-IN" sz="1700" b="1" dirty="0">
                          <a:effectLst/>
                          <a:latin typeface="courier new,monospace"/>
                        </a:rPr>
                        <a:t>, </a:t>
                      </a:r>
                      <a:r>
                        <a:rPr lang="en-IN" sz="1700" b="1" dirty="0" err="1">
                          <a:effectLst/>
                          <a:latin typeface="courier new,monospace"/>
                        </a:rPr>
                        <a:t>src</a:t>
                      </a:r>
                      <a:r>
                        <a:rPr lang="en-IN" sz="1700" b="1" dirty="0">
                          <a:effectLst/>
                          <a:latin typeface="courier new,monospace"/>
                        </a:rPr>
                        <a:t/>
                      </a:r>
                      <a:br>
                        <a:rPr lang="en-IN" sz="1700" b="1" dirty="0">
                          <a:effectLst/>
                          <a:latin typeface="courier new,monospace"/>
                        </a:rPr>
                      </a:br>
                      <a:r>
                        <a:rPr lang="en-IN" sz="1700" b="1" dirty="0">
                          <a:effectLst/>
                          <a:latin typeface="courier new,monospace"/>
                        </a:rPr>
                        <a:t/>
                      </a:r>
                      <a:br>
                        <a:rPr lang="en-IN" sz="1700" b="1" dirty="0">
                          <a:effectLst/>
                          <a:latin typeface="courier new,monospace"/>
                        </a:rPr>
                      </a:br>
                      <a:endParaRPr lang="en-IN" sz="1700" dirty="0">
                        <a:effectLst/>
                      </a:endParaRPr>
                    </a:p>
                    <a:p>
                      <a:pPr rtl="0" fontAlgn="t"/>
                      <a:r>
                        <a:rPr lang="en-IN" sz="1700" b="1" dirty="0">
                          <a:effectLst/>
                          <a:latin typeface="courier new,monospace"/>
                        </a:rPr>
                        <a:t>FLAGS: </a:t>
                      </a:r>
                      <a:r>
                        <a:rPr lang="en-IN" sz="1700" dirty="0">
                          <a:effectLst/>
                          <a:latin typeface="Courier New" panose="02070309020205020404" pitchFamily="49" charset="0"/>
                        </a:rPr>
                        <a:t>AF CF OF PF SF ZF</a:t>
                      </a:r>
                      <a:endParaRPr lang="en-IN" sz="1700" dirty="0">
                        <a:effectLst/>
                      </a:endParaRPr>
                    </a:p>
                  </a:txBody>
                  <a:tcPr marL="88814" marR="88814" marT="88814" marB="88814">
                    <a:lnL>
                      <a:noFill/>
                    </a:lnL>
                    <a:lnR>
                      <a:noFill/>
                    </a:lnR>
                    <a:lnT>
                      <a:noFill/>
                    </a:lnT>
                    <a:lnB>
                      <a:noFill/>
                    </a:lnB>
                  </a:tcPr>
                </a:tc>
                <a:extLst>
                  <a:ext uri="{0D108BD9-81ED-4DB2-BD59-A6C34878D82A}">
                    <a16:rowId xmlns:a16="http://schemas.microsoft.com/office/drawing/2014/main" val="3701562996"/>
                  </a:ext>
                </a:extLst>
              </a:tr>
            </a:tbl>
          </a:graphicData>
        </a:graphic>
      </p:graphicFrame>
      <p:sp>
        <p:nvSpPr>
          <p:cNvPr id="5" name="Rectangle 1"/>
          <p:cNvSpPr>
            <a:spLocks noChangeArrowheads="1"/>
          </p:cNvSpPr>
          <p:nvPr/>
        </p:nvSpPr>
        <p:spPr bwMode="auto">
          <a:xfrm>
            <a:off x="0" y="-2232"/>
            <a:ext cx="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444444"/>
              </a:solidFill>
              <a:effectLst/>
              <a:latin typeface="Roboto Condense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25628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EXAMPLE:</a:t>
            </a:r>
            <a:br>
              <a:rPr lang="en-IN" b="1" dirty="0"/>
            </a:br>
            <a:r>
              <a:rPr lang="en-IN" b="1" dirty="0"/>
              <a:t/>
            </a:r>
            <a:br>
              <a:rPr lang="en-IN" b="1" dirty="0"/>
            </a:br>
            <a:endParaRPr lang="en-IN" dirty="0"/>
          </a:p>
          <a:p>
            <a:r>
              <a:rPr lang="en-IN" dirty="0"/>
              <a:t>If BL=12H and DL=02H,</a:t>
            </a:r>
            <a:br>
              <a:rPr lang="en-IN" dirty="0"/>
            </a:br>
            <a:endParaRPr lang="en-IN" dirty="0"/>
          </a:p>
          <a:p>
            <a:r>
              <a:rPr lang="en-IN" dirty="0"/>
              <a:t>XADD BL,DL</a:t>
            </a:r>
            <a:br>
              <a:rPr lang="en-IN" dirty="0"/>
            </a:br>
            <a:r>
              <a:rPr lang="en-IN" dirty="0"/>
              <a:t/>
            </a:r>
            <a:br>
              <a:rPr lang="en-IN" dirty="0"/>
            </a:br>
            <a:endParaRPr lang="en-IN" dirty="0"/>
          </a:p>
          <a:p>
            <a:r>
              <a:rPr lang="en-IN" dirty="0"/>
              <a:t>Now BL= 14H and DL= 12H</a:t>
            </a:r>
          </a:p>
        </p:txBody>
      </p:sp>
    </p:spTree>
    <p:extLst>
      <p:ext uri="{BB962C8B-B14F-4D97-AF65-F5344CB8AC3E}">
        <p14:creationId xmlns:p14="http://schemas.microsoft.com/office/powerpoint/2010/main" val="2870079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XLAT(B)</a:t>
            </a:r>
            <a:br>
              <a:rPr lang="en-IN" b="1" dirty="0"/>
            </a:br>
            <a:endParaRPr lang="en-IN" dirty="0"/>
          </a:p>
        </p:txBody>
      </p:sp>
      <p:sp>
        <p:nvSpPr>
          <p:cNvPr id="3" name="Content Placeholder 2"/>
          <p:cNvSpPr>
            <a:spLocks noGrp="1"/>
          </p:cNvSpPr>
          <p:nvPr>
            <p:ph idx="1"/>
          </p:nvPr>
        </p:nvSpPr>
        <p:spPr/>
        <p:txBody>
          <a:bodyPr/>
          <a:lstStyle/>
          <a:p>
            <a:r>
              <a:rPr lang="en-IN" dirty="0"/>
              <a:t>Replaces the byte in AL with byte from a user table addressed by BX. Before the XLAT instruction can be executed, the lookup table containing the values for the new code must be put in memory, and the offset of the starting address of the lookup table must be loaded in BX. The best way to describe this is MOV AL,[BX+AL].</a:t>
            </a:r>
            <a:br>
              <a:rPr lang="en-IN" dirty="0"/>
            </a:br>
            <a:endParaRPr lang="en-IN" dirty="0"/>
          </a:p>
          <a:p>
            <a:r>
              <a:rPr lang="en-IN" b="1" dirty="0"/>
              <a:t>Usage </a:t>
            </a:r>
            <a:r>
              <a:rPr lang="en-IN" dirty="0"/>
              <a:t>XLATB</a:t>
            </a:r>
          </a:p>
          <a:p>
            <a:r>
              <a:rPr lang="en-IN" dirty="0"/>
              <a:t>Example</a:t>
            </a:r>
          </a:p>
          <a:p>
            <a:r>
              <a:rPr lang="en-IN" b="1" dirty="0"/>
              <a:t>XLATB Set AL to memory byte DS:[(E)BX + unsigned AL]</a:t>
            </a:r>
            <a:endParaRPr lang="en-IN" dirty="0"/>
          </a:p>
          <a:p>
            <a:endParaRPr lang="en-IN" dirty="0"/>
          </a:p>
        </p:txBody>
      </p:sp>
    </p:spTree>
    <p:extLst>
      <p:ext uri="{BB962C8B-B14F-4D97-AF65-F5344CB8AC3E}">
        <p14:creationId xmlns:p14="http://schemas.microsoft.com/office/powerpoint/2010/main" val="504394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sites.google.com/site/microprocessorsbits/home</a:t>
            </a:r>
            <a:r>
              <a:rPr lang="en-IN" dirty="0" smtClean="0"/>
              <a:t> </a:t>
            </a:r>
            <a:endParaRPr lang="en-IN" dirty="0"/>
          </a:p>
          <a:p>
            <a:r>
              <a:rPr lang="en-IN" dirty="0" smtClean="0"/>
              <a:t>For list of instruction used in the class</a:t>
            </a:r>
            <a:endParaRPr lang="en-IN" dirty="0"/>
          </a:p>
        </p:txBody>
      </p:sp>
    </p:spTree>
    <p:extLst>
      <p:ext uri="{BB962C8B-B14F-4D97-AF65-F5344CB8AC3E}">
        <p14:creationId xmlns:p14="http://schemas.microsoft.com/office/powerpoint/2010/main" val="183731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Character input without echo: </a:t>
            </a:r>
            <a:br>
              <a:rPr lang="en-IN" dirty="0"/>
            </a:br>
            <a:endParaRPr lang="en-IN" dirty="0"/>
          </a:p>
        </p:txBody>
      </p:sp>
      <p:sp>
        <p:nvSpPr>
          <p:cNvPr id="3" name="Content Placeholder 2"/>
          <p:cNvSpPr>
            <a:spLocks noGrp="1"/>
          </p:cNvSpPr>
          <p:nvPr>
            <p:ph idx="1"/>
          </p:nvPr>
        </p:nvSpPr>
        <p:spPr/>
        <p:txBody>
          <a:bodyPr/>
          <a:lstStyle/>
          <a:p>
            <a:r>
              <a:rPr lang="en-IN" dirty="0"/>
              <a:t>MOV AH, 08H </a:t>
            </a:r>
          </a:p>
          <a:p>
            <a:r>
              <a:rPr lang="en-IN" dirty="0"/>
              <a:t>INT 21H </a:t>
            </a:r>
            <a:endParaRPr lang="en-IN" dirty="0" smtClean="0"/>
          </a:p>
          <a:p>
            <a:endParaRPr lang="en-IN" dirty="0"/>
          </a:p>
          <a:p>
            <a:r>
              <a:rPr lang="en-IN" dirty="0"/>
              <a:t>This instruction reads a character from the keyboard without echoing it on the screen or waits until character is available. AL register contains the character input. </a:t>
            </a:r>
          </a:p>
        </p:txBody>
      </p:sp>
    </p:spTree>
    <p:extLst>
      <p:ext uri="{BB962C8B-B14F-4D97-AF65-F5344CB8AC3E}">
        <p14:creationId xmlns:p14="http://schemas.microsoft.com/office/powerpoint/2010/main" val="2979200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 Output</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The task here is to display a single character on the screen. There are three elements involved in carrying out this operation using the </a:t>
            </a:r>
            <a:r>
              <a:rPr lang="en-IN" dirty="0" err="1"/>
              <a:t>int</a:t>
            </a:r>
            <a:r>
              <a:rPr lang="en-IN" dirty="0"/>
              <a:t> instruction</a:t>
            </a:r>
            <a:r>
              <a:rPr lang="en-IN" dirty="0" smtClean="0"/>
              <a:t>:</a:t>
            </a:r>
          </a:p>
          <a:p>
            <a:pPr marL="514350" indent="-514350">
              <a:buFont typeface="+mj-lt"/>
              <a:buAutoNum type="arabicPeriod"/>
            </a:pPr>
            <a:r>
              <a:rPr lang="en-IN" dirty="0"/>
              <a:t>We specify the character to be displayed. This is done by storing the character’s ASCII code in a specific 8086 register. In this case we use the </a:t>
            </a:r>
            <a:r>
              <a:rPr lang="en-IN" b="1" dirty="0"/>
              <a:t>dl</a:t>
            </a:r>
            <a:r>
              <a:rPr lang="en-IN" dirty="0"/>
              <a:t> register, i.e. we use dl to pass a parameter to the output subprogram</a:t>
            </a:r>
            <a:r>
              <a:rPr lang="en-IN" dirty="0" smtClean="0"/>
              <a:t>.  </a:t>
            </a:r>
          </a:p>
          <a:p>
            <a:pPr marL="514350" indent="-514350">
              <a:buFont typeface="+mj-lt"/>
              <a:buAutoNum type="arabicPeriod"/>
            </a:pPr>
            <a:r>
              <a:rPr lang="en-IN" dirty="0" smtClean="0"/>
              <a:t>We </a:t>
            </a:r>
            <a:r>
              <a:rPr lang="en-IN" dirty="0"/>
              <a:t>specify which of MS-DOS’s I/O subprograms we wish to use. The subprogram to display a character is subprogram number </a:t>
            </a:r>
            <a:r>
              <a:rPr lang="en-IN" b="1" dirty="0"/>
              <a:t>2h</a:t>
            </a:r>
            <a:r>
              <a:rPr lang="en-IN" dirty="0"/>
              <a:t>. This number is stored in the ah register</a:t>
            </a:r>
            <a:r>
              <a:rPr lang="en-IN" dirty="0" smtClean="0"/>
              <a:t>. </a:t>
            </a:r>
          </a:p>
          <a:p>
            <a:pPr marL="514350" indent="-514350">
              <a:buFont typeface="+mj-lt"/>
              <a:buAutoNum type="arabicPeriod"/>
            </a:pPr>
            <a:r>
              <a:rPr lang="en-IN" dirty="0" smtClean="0"/>
              <a:t>We </a:t>
            </a:r>
            <a:r>
              <a:rPr lang="en-IN" dirty="0"/>
              <a:t>request MS-DOS to carry out the I/O operation using the </a:t>
            </a:r>
            <a:r>
              <a:rPr lang="en-IN" dirty="0" err="1"/>
              <a:t>int</a:t>
            </a:r>
            <a:r>
              <a:rPr lang="en-IN" dirty="0"/>
              <a:t> instruction. This means that we </a:t>
            </a:r>
            <a:r>
              <a:rPr lang="en-IN" b="1" dirty="0"/>
              <a:t>interrupt</a:t>
            </a:r>
            <a:r>
              <a:rPr lang="en-IN" dirty="0"/>
              <a:t> our program and transfer control to the MS-DOS subprogram that we have specified using the ah register.</a:t>
            </a:r>
          </a:p>
          <a:p>
            <a:pPr marL="0" indent="0">
              <a:buNone/>
            </a:pPr>
            <a:endParaRPr lang="en-IN" dirty="0"/>
          </a:p>
        </p:txBody>
      </p:sp>
    </p:spTree>
    <p:extLst>
      <p:ext uri="{BB962C8B-B14F-4D97-AF65-F5344CB8AC3E}">
        <p14:creationId xmlns:p14="http://schemas.microsoft.com/office/powerpoint/2010/main" val="3826434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r>
              <a:rPr lang="en-IN" dirty="0"/>
              <a:t>Write a code fragment to display the character ’a’ on the screen:</a:t>
            </a:r>
          </a:p>
        </p:txBody>
      </p:sp>
      <p:sp>
        <p:nvSpPr>
          <p:cNvPr id="3" name="Content Placeholder 2"/>
          <p:cNvSpPr>
            <a:spLocks noGrp="1"/>
          </p:cNvSpPr>
          <p:nvPr>
            <p:ph idx="1"/>
          </p:nvPr>
        </p:nvSpPr>
        <p:spPr/>
        <p:txBody>
          <a:bodyPr/>
          <a:lstStyle/>
          <a:p>
            <a:r>
              <a:rPr lang="en-IN" dirty="0" err="1"/>
              <a:t>mov</a:t>
            </a:r>
            <a:r>
              <a:rPr lang="en-IN" dirty="0"/>
              <a:t> dl, ‘a‘ ; dl = ‘a‘</a:t>
            </a:r>
            <a:r>
              <a:rPr lang="en-IN" dirty="0" smtClean="0"/>
              <a:t/>
            </a:r>
            <a:br>
              <a:rPr lang="en-IN" dirty="0" smtClean="0"/>
            </a:br>
            <a:r>
              <a:rPr lang="en-IN" dirty="0" err="1"/>
              <a:t>mov</a:t>
            </a:r>
            <a:r>
              <a:rPr lang="en-IN" dirty="0"/>
              <a:t> ah, 2h ; character output subprogram</a:t>
            </a:r>
            <a:br>
              <a:rPr lang="en-IN" dirty="0"/>
            </a:br>
            <a:r>
              <a:rPr lang="en-IN" dirty="0" err="1"/>
              <a:t>int</a:t>
            </a:r>
            <a:r>
              <a:rPr lang="en-IN" dirty="0"/>
              <a:t> 21h ; call </a:t>
            </a:r>
            <a:r>
              <a:rPr lang="en-IN" dirty="0" err="1"/>
              <a:t>ms-dos</a:t>
            </a:r>
            <a:r>
              <a:rPr lang="en-IN" dirty="0"/>
              <a:t> output character</a:t>
            </a:r>
          </a:p>
        </p:txBody>
      </p:sp>
    </p:spTree>
    <p:extLst>
      <p:ext uri="{BB962C8B-B14F-4D97-AF65-F5344CB8AC3E}">
        <p14:creationId xmlns:p14="http://schemas.microsoft.com/office/powerpoint/2010/main" val="3137606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String output</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The task here is to display a string(Array of characters) on the screen. There are four elements involved in carrying out this operation using the INT instruction</a:t>
            </a:r>
            <a:r>
              <a:rPr lang="en-IN" dirty="0" smtClean="0"/>
              <a:t>:</a:t>
            </a:r>
          </a:p>
          <a:p>
            <a:pPr marL="514350" indent="-514350">
              <a:buAutoNum type="arabicPeriod"/>
            </a:pPr>
            <a:r>
              <a:rPr lang="en-IN" dirty="0" smtClean="0"/>
              <a:t>Under </a:t>
            </a:r>
            <a:r>
              <a:rPr lang="en-IN" dirty="0"/>
              <a:t>the data segment, we define a variable to serve as the starting address for the string, array of characters or ASCII codes ending with '$'.</a:t>
            </a:r>
            <a:r>
              <a:rPr lang="en-IN" dirty="0" smtClean="0"/>
              <a:t/>
            </a:r>
            <a:br>
              <a:rPr lang="en-IN" dirty="0" smtClean="0"/>
            </a:br>
            <a:r>
              <a:rPr lang="en-IN" dirty="0" err="1"/>
              <a:t>e.g</a:t>
            </a:r>
            <a:r>
              <a:rPr lang="en-IN" dirty="0"/>
              <a:t> message DB "Your text goes here",'$'</a:t>
            </a:r>
            <a:r>
              <a:rPr lang="en-IN" dirty="0" smtClean="0"/>
              <a:t/>
            </a:r>
            <a:br>
              <a:rPr lang="en-IN" dirty="0" smtClean="0"/>
            </a:br>
            <a:r>
              <a:rPr lang="en-IN" dirty="0"/>
              <a:t>OR message DB '</a:t>
            </a:r>
            <a:r>
              <a:rPr lang="en-IN" dirty="0" err="1"/>
              <a:t>Y','o','u','r</a:t>
            </a:r>
            <a:r>
              <a:rPr lang="en-IN" dirty="0"/>
              <a:t>',' ','</a:t>
            </a:r>
            <a:r>
              <a:rPr lang="en-IN" dirty="0" err="1"/>
              <a:t>t','e','x','t</a:t>
            </a:r>
            <a:r>
              <a:rPr lang="en-IN" dirty="0"/>
              <a:t>',' ','</a:t>
            </a:r>
            <a:r>
              <a:rPr lang="en-IN" dirty="0" err="1"/>
              <a:t>g','o','e','s</a:t>
            </a:r>
            <a:r>
              <a:rPr lang="en-IN" dirty="0"/>
              <a:t>',' ','</a:t>
            </a:r>
            <a:r>
              <a:rPr lang="en-IN" dirty="0" err="1"/>
              <a:t>h','e','r','e</a:t>
            </a:r>
            <a:r>
              <a:rPr lang="en-IN" dirty="0"/>
              <a:t>','$' ;Pretty long huh?</a:t>
            </a:r>
            <a:r>
              <a:rPr lang="en-IN" dirty="0" smtClean="0"/>
              <a:t/>
            </a:r>
            <a:br>
              <a:rPr lang="en-IN" dirty="0" smtClean="0"/>
            </a:br>
            <a:r>
              <a:rPr lang="en-IN" dirty="0"/>
              <a:t>OR message DB 89,111,117,114, ... ,$            ;In ASCII codes</a:t>
            </a:r>
            <a:r>
              <a:rPr lang="en-IN" dirty="0" smtClean="0"/>
              <a:t>.</a:t>
            </a:r>
          </a:p>
          <a:p>
            <a:pPr marL="0" indent="0">
              <a:buNone/>
            </a:pPr>
            <a:r>
              <a:rPr lang="en-IN" dirty="0"/>
              <a:t>where</a:t>
            </a:r>
            <a:r>
              <a:rPr lang="en-IN" dirty="0" smtClean="0"/>
              <a:t/>
            </a:r>
            <a:br>
              <a:rPr lang="en-IN" dirty="0" smtClean="0"/>
            </a:br>
            <a:r>
              <a:rPr lang="en-IN" dirty="0"/>
              <a:t> message is the name of the variable,</a:t>
            </a:r>
            <a:r>
              <a:rPr lang="en-IN" dirty="0" smtClean="0"/>
              <a:t/>
            </a:r>
            <a:br>
              <a:rPr lang="en-IN" dirty="0" smtClean="0"/>
            </a:br>
            <a:r>
              <a:rPr lang="en-IN" dirty="0"/>
              <a:t> DB means "Define byte",</a:t>
            </a:r>
            <a:r>
              <a:rPr lang="en-IN" dirty="0" smtClean="0"/>
              <a:t/>
            </a:r>
            <a:br>
              <a:rPr lang="en-IN" dirty="0" smtClean="0"/>
            </a:br>
            <a:r>
              <a:rPr lang="en-IN" dirty="0"/>
              <a:t> '$' indicates end of string, and</a:t>
            </a:r>
            <a:r>
              <a:rPr lang="en-IN" dirty="0" smtClean="0"/>
              <a:t/>
            </a:r>
            <a:br>
              <a:rPr lang="en-IN" dirty="0" smtClean="0"/>
            </a:br>
            <a:r>
              <a:rPr lang="en-IN" dirty="0"/>
              <a:t> the digits are the ASCII code of the characters.</a:t>
            </a:r>
          </a:p>
        </p:txBody>
      </p:sp>
    </p:spTree>
    <p:extLst>
      <p:ext uri="{BB962C8B-B14F-4D97-AF65-F5344CB8AC3E}">
        <p14:creationId xmlns:p14="http://schemas.microsoft.com/office/powerpoint/2010/main" val="1699160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2. Under </a:t>
            </a:r>
            <a:r>
              <a:rPr lang="en-IN" dirty="0"/>
              <a:t>the code segment(also explained in next post), </a:t>
            </a:r>
            <a:r>
              <a:rPr lang="en-IN" dirty="0" smtClean="0"/>
              <a:t>enter</a:t>
            </a:r>
          </a:p>
          <a:p>
            <a:r>
              <a:rPr lang="en-IN" dirty="0"/>
              <a:t>MOV AX, @data</a:t>
            </a:r>
            <a:r>
              <a:rPr lang="en-IN" dirty="0" smtClean="0"/>
              <a:t/>
            </a:r>
            <a:br>
              <a:rPr lang="en-IN" dirty="0" smtClean="0"/>
            </a:br>
            <a:r>
              <a:rPr lang="en-IN" dirty="0"/>
              <a:t>MOV DS, </a:t>
            </a:r>
            <a:r>
              <a:rPr lang="en-IN" dirty="0" smtClean="0"/>
              <a:t>AX ;   to </a:t>
            </a:r>
            <a:r>
              <a:rPr lang="en-IN" dirty="0"/>
              <a:t>initialize the DS </a:t>
            </a:r>
            <a:r>
              <a:rPr lang="en-IN" dirty="0" smtClean="0"/>
              <a:t>register</a:t>
            </a:r>
          </a:p>
          <a:p>
            <a:endParaRPr lang="en-IN" dirty="0"/>
          </a:p>
          <a:p>
            <a:r>
              <a:rPr lang="en-IN" dirty="0"/>
              <a:t>This moves the address of your data in memory to register DS.</a:t>
            </a:r>
            <a:r>
              <a:rPr lang="en-IN" dirty="0" smtClean="0"/>
              <a:t/>
            </a:r>
            <a:br>
              <a:rPr lang="en-IN" dirty="0" smtClean="0"/>
            </a:br>
            <a:r>
              <a:rPr lang="en-IN" dirty="0"/>
              <a:t>then, offset the variable to DX for display</a:t>
            </a:r>
            <a:r>
              <a:rPr lang="en-IN" dirty="0" smtClean="0"/>
              <a:t/>
            </a:r>
            <a:br>
              <a:rPr lang="en-IN" dirty="0" smtClean="0"/>
            </a:br>
            <a:r>
              <a:rPr lang="en-IN" dirty="0" err="1"/>
              <a:t>i.e</a:t>
            </a:r>
            <a:r>
              <a:rPr lang="en-IN" dirty="0"/>
              <a:t> MOV DX, OFFSET message </a:t>
            </a:r>
          </a:p>
        </p:txBody>
      </p:sp>
    </p:spTree>
    <p:extLst>
      <p:ext uri="{BB962C8B-B14F-4D97-AF65-F5344CB8AC3E}">
        <p14:creationId xmlns:p14="http://schemas.microsoft.com/office/powerpoint/2010/main" val="472961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3237</Words>
  <Application>Microsoft Office PowerPoint</Application>
  <PresentationFormat>Widescreen</PresentationFormat>
  <Paragraphs>285</Paragraphs>
  <Slides>43</Slides>
  <Notes>0</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-apple-system</vt:lpstr>
      <vt:lpstr>Arial</vt:lpstr>
      <vt:lpstr>Calibri</vt:lpstr>
      <vt:lpstr>Calibri Light</vt:lpstr>
      <vt:lpstr>Courier New</vt:lpstr>
      <vt:lpstr>courier new,monospace</vt:lpstr>
      <vt:lpstr>Roboto Condensed</vt:lpstr>
      <vt:lpstr>Tahoma</vt:lpstr>
      <vt:lpstr>Times New Roman</vt:lpstr>
      <vt:lpstr>var(--ff-mono)</vt:lpstr>
      <vt:lpstr>Office Theme</vt:lpstr>
      <vt:lpstr>Input and output in 8086 Assembly Language </vt:lpstr>
      <vt:lpstr>PowerPoint Presentation</vt:lpstr>
      <vt:lpstr>Character Input </vt:lpstr>
      <vt:lpstr>Example: Write a code fragment to read a character from the keyboard: character input with echo</vt:lpstr>
      <vt:lpstr> Character input without echo:  </vt:lpstr>
      <vt:lpstr>Character Output </vt:lpstr>
      <vt:lpstr>Example: Write a code fragment to display the character ’a’ on the screen:</vt:lpstr>
      <vt:lpstr>String output </vt:lpstr>
      <vt:lpstr>PowerPoint Presentation</vt:lpstr>
      <vt:lpstr>PowerPoint Presentation</vt:lpstr>
      <vt:lpstr>PowerPoint Presentation</vt:lpstr>
      <vt:lpstr>String input </vt:lpstr>
      <vt:lpstr>PowerPoint Presentation</vt:lpstr>
      <vt:lpstr>PowerPoint Presentation</vt:lpstr>
      <vt:lpstr>PowerPoint Presentation</vt:lpstr>
      <vt:lpstr>Example </vt:lpstr>
      <vt:lpstr>PowerPoint Presentation</vt:lpstr>
      <vt:lpstr>Inputting text using int 21h AH=0Ah </vt:lpstr>
      <vt:lpstr>PowerPoint Presentation</vt:lpstr>
      <vt:lpstr>Inputting text using int 21h AH=3Fh </vt:lpstr>
      <vt:lpstr>PowerPoint Presentation</vt:lpstr>
      <vt:lpstr>REP</vt:lpstr>
      <vt:lpstr>MOVSB: - </vt:lpstr>
      <vt:lpstr>PowerPoint Presentation</vt:lpstr>
      <vt:lpstr>PowerPoint Presentation</vt:lpstr>
      <vt:lpstr>PowerPoint Presentation</vt:lpstr>
      <vt:lpstr>PowerPoint Presentation</vt:lpstr>
      <vt:lpstr>PowerPoint Presentation</vt:lpstr>
      <vt:lpstr>With REP</vt:lpstr>
      <vt:lpstr>PowerPoint Presentation</vt:lpstr>
      <vt:lpstr>CMPS/CMPSB/CMPSW </vt:lpstr>
      <vt:lpstr>PowerPoint Presentation</vt:lpstr>
      <vt:lpstr>SCAS/SCASB/SCASW  </vt:lpstr>
      <vt:lpstr>PowerPoint Presentation</vt:lpstr>
      <vt:lpstr>LODS/LODSB/LODSW </vt:lpstr>
      <vt:lpstr>PowerPoint Presentation</vt:lpstr>
      <vt:lpstr>STOS/STOSB/STOSW</vt:lpstr>
      <vt:lpstr>PowerPoint Presentation</vt:lpstr>
      <vt:lpstr>PowerPoint Presentation</vt:lpstr>
      <vt:lpstr>XADD</vt:lpstr>
      <vt:lpstr>PowerPoint Presentation</vt:lpstr>
      <vt:lpstr>XLAT(B)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and output in 8086 Assembly Language </dc:title>
  <dc:creator>Varadaraj K B</dc:creator>
  <cp:lastModifiedBy>Varadaraj K B</cp:lastModifiedBy>
  <cp:revision>27</cp:revision>
  <dcterms:created xsi:type="dcterms:W3CDTF">2023-03-04T04:04:15Z</dcterms:created>
  <dcterms:modified xsi:type="dcterms:W3CDTF">2023-03-16T07:28:48Z</dcterms:modified>
</cp:coreProperties>
</file>