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3" r:id="rId6"/>
    <p:sldId id="259" r:id="rId7"/>
    <p:sldId id="260" r:id="rId8"/>
    <p:sldId id="261" r:id="rId9"/>
    <p:sldId id="262"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F6862BF-0DE2-430F-ACA0-FAB05E43FB53}" type="datetimeFigureOut">
              <a:rPr lang="en-IN" smtClean="0"/>
              <a:t>23-03-2023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88EADE-FCB8-40D1-958F-F55F9756F575}" type="slidenum">
              <a:rPr lang="en-IN" smtClean="0"/>
              <a:t>‹#›</a:t>
            </a:fld>
            <a:endParaRPr lang="en-IN"/>
          </a:p>
        </p:txBody>
      </p:sp>
    </p:spTree>
    <p:extLst>
      <p:ext uri="{BB962C8B-B14F-4D97-AF65-F5344CB8AC3E}">
        <p14:creationId xmlns:p14="http://schemas.microsoft.com/office/powerpoint/2010/main" val="4248134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F6862BF-0DE2-430F-ACA0-FAB05E43FB53}" type="datetimeFigureOut">
              <a:rPr lang="en-IN" smtClean="0"/>
              <a:t>23-03-2023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88EADE-FCB8-40D1-958F-F55F9756F575}" type="slidenum">
              <a:rPr lang="en-IN" smtClean="0"/>
              <a:t>‹#›</a:t>
            </a:fld>
            <a:endParaRPr lang="en-IN"/>
          </a:p>
        </p:txBody>
      </p:sp>
    </p:spTree>
    <p:extLst>
      <p:ext uri="{BB962C8B-B14F-4D97-AF65-F5344CB8AC3E}">
        <p14:creationId xmlns:p14="http://schemas.microsoft.com/office/powerpoint/2010/main" val="3455972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F6862BF-0DE2-430F-ACA0-FAB05E43FB53}" type="datetimeFigureOut">
              <a:rPr lang="en-IN" smtClean="0"/>
              <a:t>23-03-2023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88EADE-FCB8-40D1-958F-F55F9756F575}" type="slidenum">
              <a:rPr lang="en-IN" smtClean="0"/>
              <a:t>‹#›</a:t>
            </a:fld>
            <a:endParaRPr lang="en-IN"/>
          </a:p>
        </p:txBody>
      </p:sp>
    </p:spTree>
    <p:extLst>
      <p:ext uri="{BB962C8B-B14F-4D97-AF65-F5344CB8AC3E}">
        <p14:creationId xmlns:p14="http://schemas.microsoft.com/office/powerpoint/2010/main" val="2648963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F6862BF-0DE2-430F-ACA0-FAB05E43FB53}" type="datetimeFigureOut">
              <a:rPr lang="en-IN" smtClean="0"/>
              <a:t>23-03-2023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88EADE-FCB8-40D1-958F-F55F9756F575}" type="slidenum">
              <a:rPr lang="en-IN" smtClean="0"/>
              <a:t>‹#›</a:t>
            </a:fld>
            <a:endParaRPr lang="en-IN"/>
          </a:p>
        </p:txBody>
      </p:sp>
    </p:spTree>
    <p:extLst>
      <p:ext uri="{BB962C8B-B14F-4D97-AF65-F5344CB8AC3E}">
        <p14:creationId xmlns:p14="http://schemas.microsoft.com/office/powerpoint/2010/main" val="703290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6862BF-0DE2-430F-ACA0-FAB05E43FB53}" type="datetimeFigureOut">
              <a:rPr lang="en-IN" smtClean="0"/>
              <a:t>23-03-2023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88EADE-FCB8-40D1-958F-F55F9756F575}" type="slidenum">
              <a:rPr lang="en-IN" smtClean="0"/>
              <a:t>‹#›</a:t>
            </a:fld>
            <a:endParaRPr lang="en-IN"/>
          </a:p>
        </p:txBody>
      </p:sp>
    </p:spTree>
    <p:extLst>
      <p:ext uri="{BB962C8B-B14F-4D97-AF65-F5344CB8AC3E}">
        <p14:creationId xmlns:p14="http://schemas.microsoft.com/office/powerpoint/2010/main" val="2397708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F6862BF-0DE2-430F-ACA0-FAB05E43FB53}" type="datetimeFigureOut">
              <a:rPr lang="en-IN" smtClean="0"/>
              <a:t>23-03-2023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88EADE-FCB8-40D1-958F-F55F9756F575}" type="slidenum">
              <a:rPr lang="en-IN" smtClean="0"/>
              <a:t>‹#›</a:t>
            </a:fld>
            <a:endParaRPr lang="en-IN"/>
          </a:p>
        </p:txBody>
      </p:sp>
    </p:spTree>
    <p:extLst>
      <p:ext uri="{BB962C8B-B14F-4D97-AF65-F5344CB8AC3E}">
        <p14:creationId xmlns:p14="http://schemas.microsoft.com/office/powerpoint/2010/main" val="2789863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F6862BF-0DE2-430F-ACA0-FAB05E43FB53}" type="datetimeFigureOut">
              <a:rPr lang="en-IN" smtClean="0"/>
              <a:t>23-03-2023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88EADE-FCB8-40D1-958F-F55F9756F575}" type="slidenum">
              <a:rPr lang="en-IN" smtClean="0"/>
              <a:t>‹#›</a:t>
            </a:fld>
            <a:endParaRPr lang="en-IN"/>
          </a:p>
        </p:txBody>
      </p:sp>
    </p:spTree>
    <p:extLst>
      <p:ext uri="{BB962C8B-B14F-4D97-AF65-F5344CB8AC3E}">
        <p14:creationId xmlns:p14="http://schemas.microsoft.com/office/powerpoint/2010/main" val="1162121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F6862BF-0DE2-430F-ACA0-FAB05E43FB53}" type="datetimeFigureOut">
              <a:rPr lang="en-IN" smtClean="0"/>
              <a:t>23-03-2023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88EADE-FCB8-40D1-958F-F55F9756F575}" type="slidenum">
              <a:rPr lang="en-IN" smtClean="0"/>
              <a:t>‹#›</a:t>
            </a:fld>
            <a:endParaRPr lang="en-IN"/>
          </a:p>
        </p:txBody>
      </p:sp>
    </p:spTree>
    <p:extLst>
      <p:ext uri="{BB962C8B-B14F-4D97-AF65-F5344CB8AC3E}">
        <p14:creationId xmlns:p14="http://schemas.microsoft.com/office/powerpoint/2010/main" val="1951128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6862BF-0DE2-430F-ACA0-FAB05E43FB53}" type="datetimeFigureOut">
              <a:rPr lang="en-IN" smtClean="0"/>
              <a:t>23-03-2023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588EADE-FCB8-40D1-958F-F55F9756F575}" type="slidenum">
              <a:rPr lang="en-IN" smtClean="0"/>
              <a:t>‹#›</a:t>
            </a:fld>
            <a:endParaRPr lang="en-IN"/>
          </a:p>
        </p:txBody>
      </p:sp>
    </p:spTree>
    <p:extLst>
      <p:ext uri="{BB962C8B-B14F-4D97-AF65-F5344CB8AC3E}">
        <p14:creationId xmlns:p14="http://schemas.microsoft.com/office/powerpoint/2010/main" val="4233016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6862BF-0DE2-430F-ACA0-FAB05E43FB53}" type="datetimeFigureOut">
              <a:rPr lang="en-IN" smtClean="0"/>
              <a:t>23-03-2023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88EADE-FCB8-40D1-958F-F55F9756F575}" type="slidenum">
              <a:rPr lang="en-IN" smtClean="0"/>
              <a:t>‹#›</a:t>
            </a:fld>
            <a:endParaRPr lang="en-IN"/>
          </a:p>
        </p:txBody>
      </p:sp>
    </p:spTree>
    <p:extLst>
      <p:ext uri="{BB962C8B-B14F-4D97-AF65-F5344CB8AC3E}">
        <p14:creationId xmlns:p14="http://schemas.microsoft.com/office/powerpoint/2010/main" val="1059468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6862BF-0DE2-430F-ACA0-FAB05E43FB53}" type="datetimeFigureOut">
              <a:rPr lang="en-IN" smtClean="0"/>
              <a:t>23-03-2023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88EADE-FCB8-40D1-958F-F55F9756F575}" type="slidenum">
              <a:rPr lang="en-IN" smtClean="0"/>
              <a:t>‹#›</a:t>
            </a:fld>
            <a:endParaRPr lang="en-IN"/>
          </a:p>
        </p:txBody>
      </p:sp>
    </p:spTree>
    <p:extLst>
      <p:ext uri="{BB962C8B-B14F-4D97-AF65-F5344CB8AC3E}">
        <p14:creationId xmlns:p14="http://schemas.microsoft.com/office/powerpoint/2010/main" val="1771575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6862BF-0DE2-430F-ACA0-FAB05E43FB53}" type="datetimeFigureOut">
              <a:rPr lang="en-IN" smtClean="0"/>
              <a:t>23-03-2023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88EADE-FCB8-40D1-958F-F55F9756F575}" type="slidenum">
              <a:rPr lang="en-IN" smtClean="0"/>
              <a:t>‹#›</a:t>
            </a:fld>
            <a:endParaRPr lang="en-IN"/>
          </a:p>
        </p:txBody>
      </p:sp>
    </p:spTree>
    <p:extLst>
      <p:ext uri="{BB962C8B-B14F-4D97-AF65-F5344CB8AC3E}">
        <p14:creationId xmlns:p14="http://schemas.microsoft.com/office/powerpoint/2010/main" val="3274520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Interrupt in 8086</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118933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The interrupt vector (or interrupt pointer) table is the link between an interrupt type code and the procedure that has been designated to service interrupts associated with that code. 8086 supports total 256 types i.e. 00H to FFH.</a:t>
            </a:r>
          </a:p>
          <a:p>
            <a:r>
              <a:rPr lang="en-IN" dirty="0"/>
              <a:t>For each type it has to reserve four bytes i.e. double word. This double word pointer contains the address of the procedure that is to service interrupts of that </a:t>
            </a:r>
            <a:r>
              <a:rPr lang="en-IN" dirty="0" smtClean="0"/>
              <a:t>type</a:t>
            </a:r>
          </a:p>
          <a:p>
            <a:r>
              <a:rPr lang="en-IN" dirty="0" smtClean="0"/>
              <a:t>The </a:t>
            </a:r>
            <a:r>
              <a:rPr lang="en-IN" dirty="0"/>
              <a:t>higher addressed word of the pointer contains the base address of the segment containing the procedure. This base address of the segment is normally referred as NEW CS.</a:t>
            </a:r>
            <a:endParaRPr lang="en-IN" dirty="0"/>
          </a:p>
        </p:txBody>
      </p:sp>
    </p:spTree>
    <p:extLst>
      <p:ext uri="{BB962C8B-B14F-4D97-AF65-F5344CB8AC3E}">
        <p14:creationId xmlns:p14="http://schemas.microsoft.com/office/powerpoint/2010/main" val="3303134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The </a:t>
            </a:r>
            <a:r>
              <a:rPr lang="en-IN" dirty="0"/>
              <a:t>lower addressed word contains the procedure’s offset from the beginning of the segment. This offset is normally referred as NEW </a:t>
            </a:r>
            <a:r>
              <a:rPr lang="en-IN" dirty="0" smtClean="0"/>
              <a:t>IP</a:t>
            </a:r>
            <a:endParaRPr lang="en-IN" dirty="0"/>
          </a:p>
          <a:p>
            <a:r>
              <a:rPr lang="en-IN" dirty="0"/>
              <a:t>Thus NEW CS: NEW IP provides NEW physical address from where user ISR routine will start.</a:t>
            </a:r>
          </a:p>
          <a:p>
            <a:r>
              <a:rPr lang="en-IN" dirty="0"/>
              <a:t>As for each type, four bytes (2 for NEW CS and 2 for NEW IP) are required; therefore interrupt pointer table occupies up to the first 1k bytes (i.e. 256 x 4 = 1024 bytes) of low memory.</a:t>
            </a:r>
          </a:p>
          <a:p>
            <a:endParaRPr lang="en-IN" dirty="0" smtClean="0"/>
          </a:p>
          <a:p>
            <a:endParaRPr lang="en-IN" dirty="0"/>
          </a:p>
        </p:txBody>
      </p:sp>
    </p:spTree>
    <p:extLst>
      <p:ext uri="{BB962C8B-B14F-4D97-AF65-F5344CB8AC3E}">
        <p14:creationId xmlns:p14="http://schemas.microsoft.com/office/powerpoint/2010/main" val="1664167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The total interrupt vector table is divided into three groups namely,</a:t>
            </a:r>
          </a:p>
          <a:p>
            <a:r>
              <a:rPr lang="en-IN" dirty="0"/>
              <a:t>A. Dedicated interrupts (INT 0…..INT 4)</a:t>
            </a:r>
          </a:p>
          <a:p>
            <a:r>
              <a:rPr lang="en-IN" dirty="0"/>
              <a:t>B. Reserved interrupts (INT 5…..INT 31)</a:t>
            </a:r>
          </a:p>
          <a:p>
            <a:r>
              <a:rPr lang="en-IN" dirty="0"/>
              <a:t>C. Available interrupts (INT 32…..INT 225)</a:t>
            </a:r>
          </a:p>
          <a:p>
            <a:endParaRPr lang="en-IN" dirty="0"/>
          </a:p>
        </p:txBody>
      </p:sp>
    </p:spTree>
    <p:extLst>
      <p:ext uri="{BB962C8B-B14F-4D97-AF65-F5344CB8AC3E}">
        <p14:creationId xmlns:p14="http://schemas.microsoft.com/office/powerpoint/2010/main" val="3709536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 </a:t>
            </a:r>
            <a:r>
              <a:rPr lang="en-IN" dirty="0"/>
              <a:t> </a:t>
            </a:r>
            <a:r>
              <a:rPr lang="en-IN" b="1" dirty="0"/>
              <a:t>Dedicated interrupts (INT 0…..INT 4):</a:t>
            </a:r>
            <a:endParaRPr lang="en-IN" dirty="0"/>
          </a:p>
        </p:txBody>
      </p:sp>
      <p:sp>
        <p:nvSpPr>
          <p:cNvPr id="3" name="Content Placeholder 2"/>
          <p:cNvSpPr>
            <a:spLocks noGrp="1"/>
          </p:cNvSpPr>
          <p:nvPr>
            <p:ph idx="1"/>
          </p:nvPr>
        </p:nvSpPr>
        <p:spPr/>
        <p:txBody>
          <a:bodyPr>
            <a:normAutofit lnSpcReduction="10000"/>
          </a:bodyPr>
          <a:lstStyle/>
          <a:p>
            <a:r>
              <a:rPr lang="en-IN" dirty="0" smtClean="0"/>
              <a:t>1. I</a:t>
            </a:r>
            <a:r>
              <a:rPr lang="en-IN" b="1" dirty="0" smtClean="0"/>
              <a:t>NT </a:t>
            </a:r>
            <a:r>
              <a:rPr lang="en-IN" b="1" dirty="0"/>
              <a:t>0 (Divide Error)-</a:t>
            </a:r>
            <a:endParaRPr lang="en-IN" dirty="0"/>
          </a:p>
          <a:p>
            <a:pPr lvl="1"/>
            <a:r>
              <a:rPr lang="en-IN" dirty="0"/>
              <a:t>This interrupt occurs whenever there is division error i.e. when the result of a division is too large to be stored. This condition normally occurs when the divisor is very small as compared to the dividend or the divisor is zero.</a:t>
            </a:r>
          </a:p>
          <a:p>
            <a:pPr lvl="1"/>
            <a:r>
              <a:rPr lang="en-IN" dirty="0"/>
              <a:t>Its ISR address is stored at location 0 x 4 = 00000H in the IVT.</a:t>
            </a:r>
          </a:p>
          <a:p>
            <a:pPr marL="0" indent="0">
              <a:buNone/>
            </a:pPr>
            <a:r>
              <a:rPr lang="en-IN" b="1" dirty="0" smtClean="0"/>
              <a:t>2. INT </a:t>
            </a:r>
            <a:r>
              <a:rPr lang="en-IN" b="1" dirty="0"/>
              <a:t>1 (Single Step)-</a:t>
            </a:r>
            <a:endParaRPr lang="en-IN" dirty="0"/>
          </a:p>
          <a:p>
            <a:pPr lvl="1"/>
            <a:r>
              <a:rPr lang="en-IN" dirty="0"/>
              <a:t>The microprocessor executes this interrupt after every instruction if the TF is set.</a:t>
            </a:r>
          </a:p>
          <a:p>
            <a:pPr lvl="1"/>
            <a:r>
              <a:rPr lang="en-IN" dirty="0"/>
              <a:t>It puts microprocessor in single stepping mode i.e. the microprocessor pauses after executing every instruction. This is very useful during debugging.</a:t>
            </a:r>
          </a:p>
          <a:p>
            <a:pPr lvl="1"/>
            <a:r>
              <a:rPr lang="en-IN" dirty="0"/>
              <a:t>Its ISR generally displays contents of all registers. Its ISR address is stored at location 1 x 4 = 00004H in the IVT.</a:t>
            </a:r>
          </a:p>
          <a:p>
            <a:endParaRPr lang="en-IN" dirty="0"/>
          </a:p>
        </p:txBody>
      </p:sp>
    </p:spTree>
    <p:extLst>
      <p:ext uri="{BB962C8B-B14F-4D97-AF65-F5344CB8AC3E}">
        <p14:creationId xmlns:p14="http://schemas.microsoft.com/office/powerpoint/2010/main" val="3298328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IN" b="1" dirty="0"/>
              <a:t>INT 2 (Non mask-able Interrupt)-</a:t>
            </a:r>
            <a:endParaRPr lang="en-IN" dirty="0"/>
          </a:p>
          <a:p>
            <a:pPr lvl="1"/>
            <a:r>
              <a:rPr lang="en-IN" dirty="0"/>
              <a:t>The microprocessor executes this ISR in response to an interrupt on the NMI (Non mask-able Interrupt) line.</a:t>
            </a:r>
          </a:p>
          <a:p>
            <a:pPr lvl="1"/>
            <a:r>
              <a:rPr lang="en-IN" dirty="0"/>
              <a:t>Its ISR address is stored at location 2 x 4 = 00008H in the IVT.</a:t>
            </a:r>
          </a:p>
          <a:p>
            <a:r>
              <a:rPr lang="en-IN" b="1" dirty="0"/>
              <a:t>INT 3 (Breakpoint Interrupt)-</a:t>
            </a:r>
            <a:endParaRPr lang="en-IN" dirty="0"/>
          </a:p>
          <a:p>
            <a:pPr lvl="1"/>
            <a:r>
              <a:rPr lang="en-IN" dirty="0"/>
              <a:t>This interrupt is used to cause breakpoints in the program. It is caused by writing the instruction INT 03H or simply INT.</a:t>
            </a:r>
          </a:p>
          <a:p>
            <a:pPr lvl="1"/>
            <a:r>
              <a:rPr lang="en-IN" dirty="0"/>
              <a:t>It is useful in debugging large programs where single stepping is efficient.</a:t>
            </a:r>
          </a:p>
          <a:p>
            <a:pPr lvl="1"/>
            <a:r>
              <a:rPr lang="en-IN" dirty="0"/>
              <a:t>Its ISR is used to display the contents of all registers on the screen. Its ISR address is stored at location 3 x 4 = 0000CH in the IVT.</a:t>
            </a:r>
          </a:p>
          <a:p>
            <a:r>
              <a:rPr lang="en-IN" b="1" dirty="0"/>
              <a:t>INT 4 (Overflow Interrupt)-</a:t>
            </a:r>
            <a:endParaRPr lang="en-IN" dirty="0"/>
          </a:p>
          <a:p>
            <a:pPr lvl="1"/>
            <a:r>
              <a:rPr lang="en-IN" dirty="0"/>
              <a:t>This interrupt occurs if the overflow flag is set and the microprocessor executes the INTO (Interrupt on Overflow) instruction.</a:t>
            </a:r>
          </a:p>
          <a:p>
            <a:pPr lvl="1"/>
            <a:r>
              <a:rPr lang="en-IN" dirty="0"/>
              <a:t>It is used to detect overflow error in signed arithmetic operations.</a:t>
            </a:r>
          </a:p>
          <a:p>
            <a:pPr lvl="1"/>
            <a:r>
              <a:rPr lang="en-IN" dirty="0"/>
              <a:t>Its ISR address is stored at location 4 x 4 = 00010H in the IVT.</a:t>
            </a:r>
          </a:p>
          <a:p>
            <a:endParaRPr lang="en-IN" dirty="0"/>
          </a:p>
        </p:txBody>
      </p:sp>
    </p:spTree>
    <p:extLst>
      <p:ext uri="{BB962C8B-B14F-4D97-AF65-F5344CB8AC3E}">
        <p14:creationId xmlns:p14="http://schemas.microsoft.com/office/powerpoint/2010/main" val="3100448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 </a:t>
            </a:r>
            <a:r>
              <a:rPr lang="en-IN" dirty="0"/>
              <a:t> </a:t>
            </a:r>
            <a:r>
              <a:rPr lang="en-IN" b="1" dirty="0"/>
              <a:t>Reserved interrupts (INT 5…..INT 31):</a:t>
            </a:r>
            <a:endParaRPr lang="en-IN" dirty="0"/>
          </a:p>
        </p:txBody>
      </p:sp>
      <p:sp>
        <p:nvSpPr>
          <p:cNvPr id="3" name="Content Placeholder 2"/>
          <p:cNvSpPr>
            <a:spLocks noGrp="1"/>
          </p:cNvSpPr>
          <p:nvPr>
            <p:ph idx="1"/>
          </p:nvPr>
        </p:nvSpPr>
        <p:spPr/>
        <p:txBody>
          <a:bodyPr/>
          <a:lstStyle/>
          <a:p>
            <a:r>
              <a:rPr lang="en-IN" dirty="0"/>
              <a:t>These levels are reserved by Intel to be used in higher processors like 80386, Pentium etc. They are not available to the user.</a:t>
            </a:r>
          </a:p>
          <a:p>
            <a:endParaRPr lang="en-IN" dirty="0"/>
          </a:p>
        </p:txBody>
      </p:sp>
    </p:spTree>
    <p:extLst>
      <p:ext uri="{BB962C8B-B14F-4D97-AF65-F5344CB8AC3E}">
        <p14:creationId xmlns:p14="http://schemas.microsoft.com/office/powerpoint/2010/main" val="1713203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 </a:t>
            </a:r>
            <a:r>
              <a:rPr lang="en-IN" b="1" dirty="0"/>
              <a:t>Available interrupts (INT 32…..INT 225):</a:t>
            </a:r>
            <a:r>
              <a:rPr lang="en-IN" dirty="0"/>
              <a:t/>
            </a:r>
            <a:br>
              <a:rPr lang="en-IN" dirty="0"/>
            </a:br>
            <a:endParaRPr lang="en-IN" dirty="0"/>
          </a:p>
        </p:txBody>
      </p:sp>
      <p:sp>
        <p:nvSpPr>
          <p:cNvPr id="3" name="Content Placeholder 2"/>
          <p:cNvSpPr>
            <a:spLocks noGrp="1"/>
          </p:cNvSpPr>
          <p:nvPr>
            <p:ph idx="1"/>
          </p:nvPr>
        </p:nvSpPr>
        <p:spPr/>
        <p:txBody>
          <a:bodyPr/>
          <a:lstStyle/>
          <a:p>
            <a:r>
              <a:rPr lang="en-IN" dirty="0" smtClean="0"/>
              <a:t>These </a:t>
            </a:r>
            <a:r>
              <a:rPr lang="en-IN" dirty="0"/>
              <a:t>are user defined, software interrupts.</a:t>
            </a:r>
          </a:p>
          <a:p>
            <a:r>
              <a:rPr lang="en-IN" dirty="0"/>
              <a:t>ISRs for these interrupts are written by the users to service various user defined conditions.</a:t>
            </a:r>
          </a:p>
          <a:p>
            <a:r>
              <a:rPr lang="en-IN" dirty="0"/>
              <a:t>These interrupts are invoked by writing the instruction INT n. Its ISR address is obtained by the microprocessor from location n x 4 in the IVT.</a:t>
            </a:r>
          </a:p>
          <a:p>
            <a:endParaRPr lang="en-IN" dirty="0"/>
          </a:p>
        </p:txBody>
      </p:sp>
    </p:spTree>
    <p:extLst>
      <p:ext uri="{BB962C8B-B14F-4D97-AF65-F5344CB8AC3E}">
        <p14:creationId xmlns:p14="http://schemas.microsoft.com/office/powerpoint/2010/main" val="2326382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Hardware Interrupts:</a:t>
            </a:r>
            <a:r>
              <a:rPr lang="en-IN" dirty="0"/>
              <a:t/>
            </a:r>
            <a:br>
              <a:rPr lang="en-IN" dirty="0"/>
            </a:br>
            <a:endParaRPr lang="en-IN" dirty="0"/>
          </a:p>
        </p:txBody>
      </p:sp>
      <p:sp>
        <p:nvSpPr>
          <p:cNvPr id="3" name="Content Placeholder 2"/>
          <p:cNvSpPr>
            <a:spLocks noGrp="1"/>
          </p:cNvSpPr>
          <p:nvPr>
            <p:ph idx="1"/>
          </p:nvPr>
        </p:nvSpPr>
        <p:spPr/>
        <p:txBody>
          <a:bodyPr/>
          <a:lstStyle/>
          <a:p>
            <a:r>
              <a:rPr lang="en-IN" b="1" dirty="0" smtClean="0"/>
              <a:t>NMI </a:t>
            </a:r>
            <a:r>
              <a:rPr lang="en-IN" b="1" dirty="0"/>
              <a:t>(Non mask-able interrupt)-</a:t>
            </a:r>
            <a:endParaRPr lang="en-IN" dirty="0"/>
          </a:p>
          <a:p>
            <a:pPr lvl="1"/>
            <a:r>
              <a:rPr lang="en-IN" dirty="0"/>
              <a:t>This is a non-mask-able, edge triggered, high priority interrupt.</a:t>
            </a:r>
          </a:p>
          <a:p>
            <a:pPr lvl="1"/>
            <a:r>
              <a:rPr lang="en-IN" dirty="0"/>
              <a:t>On receiving an interrupt on NMI line, the microprocessor executes INT</a:t>
            </a:r>
          </a:p>
          <a:p>
            <a:pPr lvl="1"/>
            <a:r>
              <a:rPr lang="en-IN" dirty="0"/>
              <a:t>Microprocessor obtains the ISR address from location 2 x 4 = 00008H from the IVT.</a:t>
            </a:r>
          </a:p>
          <a:p>
            <a:pPr lvl="1"/>
            <a:r>
              <a:rPr lang="en-IN" dirty="0"/>
              <a:t>It reads 4 locations starting from this address to get the values for IP and CS to execute the ISR.</a:t>
            </a:r>
          </a:p>
          <a:p>
            <a:endParaRPr lang="en-IN" dirty="0"/>
          </a:p>
        </p:txBody>
      </p:sp>
    </p:spTree>
    <p:extLst>
      <p:ext uri="{BB962C8B-B14F-4D97-AF65-F5344CB8AC3E}">
        <p14:creationId xmlns:p14="http://schemas.microsoft.com/office/powerpoint/2010/main" val="27308317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IN" dirty="0" smtClean="0"/>
              <a:t>This </a:t>
            </a:r>
            <a:r>
              <a:rPr lang="en-IN" dirty="0"/>
              <a:t>is a mask-able, level triggered, low priority interrupt.</a:t>
            </a:r>
          </a:p>
          <a:p>
            <a:r>
              <a:rPr lang="en-IN" dirty="0"/>
              <a:t>On receiving an interrupt on INTR line, the microprocessor executes 2 INTA</a:t>
            </a:r>
            <a:r>
              <a:rPr lang="en-IN" dirty="0" smtClean="0"/>
              <a:t>¯ </a:t>
            </a:r>
            <a:r>
              <a:rPr lang="en-IN" dirty="0"/>
              <a:t>pulses.</a:t>
            </a:r>
          </a:p>
          <a:p>
            <a:r>
              <a:rPr lang="en-IN" dirty="0"/>
              <a:t>1st </a:t>
            </a:r>
            <a:r>
              <a:rPr lang="en-IN" dirty="0" smtClean="0"/>
              <a:t>INTA </a:t>
            </a:r>
            <a:r>
              <a:rPr lang="en-IN" dirty="0"/>
              <a:t>pulse – The interrupting device calculates (prepares to send) the vector number.</a:t>
            </a:r>
          </a:p>
          <a:p>
            <a:endParaRPr lang="en-IN" dirty="0"/>
          </a:p>
          <a:p>
            <a:r>
              <a:rPr lang="en-IN" dirty="0"/>
              <a:t>2nd </a:t>
            </a:r>
            <a:r>
              <a:rPr lang="en-IN" dirty="0" smtClean="0"/>
              <a:t>INTA</a:t>
            </a:r>
            <a:r>
              <a:rPr lang="en-IN" dirty="0"/>
              <a:t> </a:t>
            </a:r>
            <a:r>
              <a:rPr lang="en-IN" dirty="0" smtClean="0"/>
              <a:t> </a:t>
            </a:r>
            <a:r>
              <a:rPr lang="en-IN" dirty="0"/>
              <a:t>pulse – The interrupting device sends the vector number ‘N’ to the microprocessor.</a:t>
            </a:r>
          </a:p>
          <a:p>
            <a:endParaRPr lang="en-IN" dirty="0"/>
          </a:p>
          <a:p>
            <a:r>
              <a:rPr lang="en-IN" dirty="0"/>
              <a:t>Now microprocessor multiplies N x 4 and goes to the corresponding location in the IVT to obtain the ISR address. INTR is a mask-able interrupt.</a:t>
            </a:r>
          </a:p>
          <a:p>
            <a:r>
              <a:rPr lang="en-IN" dirty="0"/>
              <a:t>It is masked by making IF = 0 by software through CLI instruction.</a:t>
            </a:r>
          </a:p>
          <a:p>
            <a:r>
              <a:rPr lang="en-IN" dirty="0"/>
              <a:t>It is unmasked by making IF = 1 by software through STI instruction.</a:t>
            </a:r>
          </a:p>
        </p:txBody>
      </p:sp>
    </p:spTree>
    <p:extLst>
      <p:ext uri="{BB962C8B-B14F-4D97-AF65-F5344CB8AC3E}">
        <p14:creationId xmlns:p14="http://schemas.microsoft.com/office/powerpoint/2010/main" val="433233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dirty="0"/>
              <a:t>An interrupt is a condition that halts the microprocessor temporarily to work on a different task and then returns to its previous task</a:t>
            </a:r>
            <a:r>
              <a:rPr lang="en-IN" dirty="0" smtClean="0"/>
              <a:t>.</a:t>
            </a:r>
          </a:p>
          <a:p>
            <a:r>
              <a:rPr lang="en-IN" dirty="0"/>
              <a:t>An interrupt is an event or signal that requests the CPU’s </a:t>
            </a:r>
            <a:r>
              <a:rPr lang="en-IN" dirty="0" smtClean="0"/>
              <a:t>attention</a:t>
            </a:r>
          </a:p>
          <a:p>
            <a:r>
              <a:rPr lang="en-IN" dirty="0"/>
              <a:t>This halt allows peripheral devices to access the microprocessor</a:t>
            </a:r>
            <a:r>
              <a:rPr lang="en-IN" dirty="0" smtClean="0"/>
              <a:t>.</a:t>
            </a:r>
            <a:r>
              <a:rPr lang="en-IN" dirty="0"/>
              <a:t> </a:t>
            </a:r>
            <a:endParaRPr lang="en-IN" dirty="0" smtClean="0"/>
          </a:p>
          <a:p>
            <a:r>
              <a:rPr lang="en-IN" dirty="0" smtClean="0"/>
              <a:t>Whenever </a:t>
            </a:r>
            <a:r>
              <a:rPr lang="en-IN" dirty="0"/>
              <a:t>an interrupt occurs, the processor completes the current instruction and starts the implementation of an Interrupt Service Routine (ISR) or Interrupt </a:t>
            </a:r>
            <a:r>
              <a:rPr lang="en-IN" dirty="0" smtClean="0"/>
              <a:t>Handler</a:t>
            </a:r>
          </a:p>
          <a:p>
            <a:r>
              <a:rPr lang="en-IN" dirty="0"/>
              <a:t>ISR is a program that tells the processor what to do when the interrupt </a:t>
            </a:r>
            <a:r>
              <a:rPr lang="en-IN" dirty="0" smtClean="0"/>
              <a:t>occurs</a:t>
            </a:r>
          </a:p>
          <a:p>
            <a:r>
              <a:rPr lang="en-IN" dirty="0"/>
              <a:t>After the ISR execution, control returns to the main routine where it was interrupted</a:t>
            </a:r>
          </a:p>
        </p:txBody>
      </p:sp>
    </p:spTree>
    <p:extLst>
      <p:ext uri="{BB962C8B-B14F-4D97-AF65-F5344CB8AC3E}">
        <p14:creationId xmlns:p14="http://schemas.microsoft.com/office/powerpoint/2010/main" val="456112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a:t>In the 8086 microprocessor following tasks are performed when the microprocessor encounters an interrupt</a:t>
            </a:r>
            <a:r>
              <a:rPr lang="en-IN" dirty="0" smtClean="0"/>
              <a:t>:</a:t>
            </a:r>
          </a:p>
          <a:p>
            <a:endParaRPr lang="en-IN" dirty="0"/>
          </a:p>
          <a:p>
            <a:pPr marL="514350" indent="-514350" fontAlgn="base">
              <a:buAutoNum type="arabicPeriod"/>
            </a:pPr>
            <a:r>
              <a:rPr lang="en-IN" dirty="0" smtClean="0"/>
              <a:t>The </a:t>
            </a:r>
            <a:r>
              <a:rPr lang="en-IN" dirty="0"/>
              <a:t>value of the flag register is pushed into the stack. It means that first, the value of SP (Stack Pointer) is decremented by two then the value of the flag register is pushed to the memory address of the stack segment</a:t>
            </a:r>
            <a:r>
              <a:rPr lang="en-IN" dirty="0" smtClean="0"/>
              <a:t>. </a:t>
            </a:r>
          </a:p>
          <a:p>
            <a:pPr marL="514350" indent="-514350" fontAlgn="base">
              <a:buAutoNum type="arabicPeriod"/>
            </a:pPr>
            <a:r>
              <a:rPr lang="en-IN" dirty="0" smtClean="0"/>
              <a:t>The </a:t>
            </a:r>
            <a:r>
              <a:rPr lang="en-IN" dirty="0"/>
              <a:t>value of starting memory address of CS (Code Segment) is pushed into the stack</a:t>
            </a:r>
            <a:r>
              <a:rPr lang="en-IN" dirty="0" smtClean="0"/>
              <a:t>. </a:t>
            </a:r>
          </a:p>
          <a:p>
            <a:pPr marL="514350" indent="-514350" fontAlgn="base">
              <a:buAutoNum type="arabicPeriod"/>
            </a:pPr>
            <a:r>
              <a:rPr lang="en-IN" dirty="0" smtClean="0"/>
              <a:t>The </a:t>
            </a:r>
            <a:r>
              <a:rPr lang="en-IN" dirty="0"/>
              <a:t>value of IP (Instruction Pointer) is pushed into the stack</a:t>
            </a:r>
            <a:r>
              <a:rPr lang="en-IN" dirty="0" smtClean="0"/>
              <a:t>. </a:t>
            </a:r>
          </a:p>
          <a:p>
            <a:pPr marL="514350" indent="-514350" fontAlgn="base">
              <a:buAutoNum type="arabicPeriod"/>
            </a:pPr>
            <a:r>
              <a:rPr lang="en-IN" dirty="0" smtClean="0"/>
              <a:t>IP </a:t>
            </a:r>
            <a:r>
              <a:rPr lang="en-IN" dirty="0"/>
              <a:t>is loaded from word location (Interrupt type) * </a:t>
            </a:r>
            <a:r>
              <a:rPr lang="en-IN" dirty="0" smtClean="0"/>
              <a:t>04 (indirect far </a:t>
            </a:r>
            <a:r>
              <a:rPr lang="en-IN" dirty="0" err="1" smtClean="0"/>
              <a:t>jmp</a:t>
            </a:r>
            <a:r>
              <a:rPr lang="en-IN" dirty="0" smtClean="0"/>
              <a:t>)</a:t>
            </a:r>
          </a:p>
          <a:p>
            <a:pPr marL="514350" indent="-514350" fontAlgn="base">
              <a:buAutoNum type="arabicPeriod"/>
            </a:pPr>
            <a:r>
              <a:rPr lang="en-IN" dirty="0" smtClean="0"/>
              <a:t>CS </a:t>
            </a:r>
            <a:r>
              <a:rPr lang="en-IN" dirty="0"/>
              <a:t>is loaded from the following word location</a:t>
            </a:r>
            <a:r>
              <a:rPr lang="en-IN" dirty="0" smtClean="0"/>
              <a:t>. </a:t>
            </a:r>
          </a:p>
          <a:p>
            <a:pPr marL="514350" indent="-514350" fontAlgn="base">
              <a:buAutoNum type="arabicPeriod"/>
            </a:pPr>
            <a:r>
              <a:rPr lang="en-IN" dirty="0" smtClean="0"/>
              <a:t>Interrupt</a:t>
            </a:r>
            <a:r>
              <a:rPr lang="en-IN" dirty="0"/>
              <a:t>, and Trap flags are reset to 0.</a:t>
            </a:r>
          </a:p>
          <a:p>
            <a:endParaRPr lang="en-IN" dirty="0"/>
          </a:p>
        </p:txBody>
      </p:sp>
    </p:spTree>
    <p:extLst>
      <p:ext uri="{BB962C8B-B14F-4D97-AF65-F5344CB8AC3E}">
        <p14:creationId xmlns:p14="http://schemas.microsoft.com/office/powerpoint/2010/main" val="3029343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838200" y="477672"/>
            <a:ext cx="9711519" cy="5699291"/>
          </a:xfrm>
          <a:prstGeom prst="rect">
            <a:avLst/>
          </a:prstGeom>
        </p:spPr>
      </p:pic>
    </p:spTree>
    <p:extLst>
      <p:ext uri="{BB962C8B-B14F-4D97-AF65-F5344CB8AC3E}">
        <p14:creationId xmlns:p14="http://schemas.microsoft.com/office/powerpoint/2010/main" val="4265310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105469" y="1064525"/>
            <a:ext cx="9703558" cy="5112438"/>
          </a:xfrm>
          <a:prstGeom prst="rect">
            <a:avLst/>
          </a:prstGeom>
        </p:spPr>
      </p:pic>
    </p:spTree>
    <p:extLst>
      <p:ext uri="{BB962C8B-B14F-4D97-AF65-F5344CB8AC3E}">
        <p14:creationId xmlns:p14="http://schemas.microsoft.com/office/powerpoint/2010/main" val="2103417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a:t>The different types of interrupts present in the 8086 microprocessor are given </a:t>
            </a:r>
            <a:r>
              <a:rPr lang="en-IN" dirty="0" smtClean="0"/>
              <a:t>by</a:t>
            </a:r>
          </a:p>
          <a:p>
            <a:r>
              <a:rPr lang="en-IN" dirty="0" smtClean="0"/>
              <a:t>1. </a:t>
            </a:r>
            <a:r>
              <a:rPr lang="en-IN" b="1" dirty="0"/>
              <a:t>Hardware Interrupts –</a:t>
            </a:r>
            <a:r>
              <a:rPr lang="en-IN" dirty="0"/>
              <a:t> Hardware interrupts are those interrupts that are caused by any peripheral device by sending a signal through a specified pin to the microprocessor. There are two hardware interrupts in the 8086 microprocessor. They are</a:t>
            </a:r>
            <a:r>
              <a:rPr lang="en-IN" dirty="0" smtClean="0"/>
              <a:t>:</a:t>
            </a:r>
          </a:p>
          <a:p>
            <a:pPr marL="514350" indent="-514350">
              <a:buFont typeface="+mj-lt"/>
              <a:buAutoNum type="alphaLcPeriod"/>
            </a:pPr>
            <a:r>
              <a:rPr lang="en-IN" i="1" dirty="0"/>
              <a:t>NMI (Non-</a:t>
            </a:r>
            <a:r>
              <a:rPr lang="en-IN" i="1" dirty="0" err="1"/>
              <a:t>Maskable</a:t>
            </a:r>
            <a:r>
              <a:rPr lang="en-IN" i="1" dirty="0"/>
              <a:t> Interrupt):</a:t>
            </a:r>
            <a:r>
              <a:rPr lang="en-IN" dirty="0"/>
              <a:t> It is a single pin non-</a:t>
            </a:r>
            <a:r>
              <a:rPr lang="en-IN" dirty="0" err="1"/>
              <a:t>maskable</a:t>
            </a:r>
            <a:r>
              <a:rPr lang="en-IN" dirty="0"/>
              <a:t> hardware interrupt that cannot be disabled. It is the highest priority interrupt in the 8086 microprocessor. After its execution, this interrupt generates a TYPE 2 interrupt. IP is loaded from word location 00008 H, and CS is loaded from the word location 0000A H.</a:t>
            </a:r>
          </a:p>
          <a:p>
            <a:pPr marL="514350" indent="-514350">
              <a:buFont typeface="+mj-lt"/>
              <a:buAutoNum type="alphaLcPeriod"/>
            </a:pPr>
            <a:endParaRPr lang="en-IN" dirty="0"/>
          </a:p>
        </p:txBody>
      </p:sp>
    </p:spTree>
    <p:extLst>
      <p:ext uri="{BB962C8B-B14F-4D97-AF65-F5344CB8AC3E}">
        <p14:creationId xmlns:p14="http://schemas.microsoft.com/office/powerpoint/2010/main" val="4194775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B. </a:t>
            </a:r>
            <a:r>
              <a:rPr lang="en-IN" i="1" dirty="0"/>
              <a:t>INTR (Interrupt Request):</a:t>
            </a:r>
            <a:r>
              <a:rPr lang="en-IN" dirty="0"/>
              <a:t> It provides a single interrupt request and is activated by the I/O port. This interrupt can be masked or delayed. It is a level-triggered interrupt. It can receive any interrupt type, so the value of IP and CS will change on the interrupt type received.</a:t>
            </a:r>
          </a:p>
          <a:p>
            <a:endParaRPr lang="en-IN" dirty="0"/>
          </a:p>
        </p:txBody>
      </p:sp>
    </p:spTree>
    <p:extLst>
      <p:ext uri="{BB962C8B-B14F-4D97-AF65-F5344CB8AC3E}">
        <p14:creationId xmlns:p14="http://schemas.microsoft.com/office/powerpoint/2010/main" val="1707646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marL="0" indent="0" fontAlgn="base">
              <a:buNone/>
            </a:pPr>
            <a:r>
              <a:rPr lang="en-IN" b="1" dirty="0" smtClean="0"/>
              <a:t>2. Software </a:t>
            </a:r>
            <a:r>
              <a:rPr lang="en-IN" b="1" dirty="0"/>
              <a:t>Interrupts –</a:t>
            </a:r>
            <a:r>
              <a:rPr lang="en-IN" dirty="0"/>
              <a:t> These are instructions inserted within the program to generate interrupts. There are 256 software interrupts in the 8086 microprocessor. </a:t>
            </a:r>
            <a:endParaRPr lang="en-IN" dirty="0" smtClean="0"/>
          </a:p>
          <a:p>
            <a:pPr fontAlgn="base"/>
            <a:r>
              <a:rPr lang="en-IN" dirty="0" smtClean="0"/>
              <a:t>The </a:t>
            </a:r>
            <a:r>
              <a:rPr lang="en-IN" dirty="0"/>
              <a:t>instructions are of the format </a:t>
            </a:r>
            <a:r>
              <a:rPr lang="en-IN" dirty="0">
                <a:solidFill>
                  <a:srgbClr val="FF0000"/>
                </a:solidFill>
              </a:rPr>
              <a:t>INT</a:t>
            </a:r>
            <a:r>
              <a:rPr lang="en-IN" dirty="0"/>
              <a:t> type, where the type ranges from 00 to FF. The starting address ranges from 00000 H to 003FF H. </a:t>
            </a:r>
            <a:endParaRPr lang="en-IN" dirty="0" smtClean="0"/>
          </a:p>
          <a:p>
            <a:pPr fontAlgn="base"/>
            <a:r>
              <a:rPr lang="en-IN" dirty="0" smtClean="0"/>
              <a:t>These </a:t>
            </a:r>
            <a:r>
              <a:rPr lang="en-IN" dirty="0"/>
              <a:t>are 2-byte instructions. IP is loaded from type * 04 H, and CS is loaded from the following address given by (type * 04) + 02 H. </a:t>
            </a:r>
            <a:endParaRPr lang="en-IN" dirty="0" smtClean="0"/>
          </a:p>
          <a:p>
            <a:pPr fontAlgn="base"/>
            <a:r>
              <a:rPr lang="en-IN" dirty="0" smtClean="0"/>
              <a:t>Some </a:t>
            </a:r>
            <a:r>
              <a:rPr lang="en-IN" dirty="0"/>
              <a:t>important software interrupts are:</a:t>
            </a:r>
          </a:p>
          <a:p>
            <a:pPr lvl="1" fontAlgn="base"/>
            <a:r>
              <a:rPr lang="en-IN" i="1" dirty="0"/>
              <a:t>TYPE 0</a:t>
            </a:r>
            <a:r>
              <a:rPr lang="en-IN" dirty="0"/>
              <a:t> corresponds to division by zero(0).</a:t>
            </a:r>
          </a:p>
          <a:p>
            <a:pPr lvl="1" fontAlgn="base"/>
            <a:r>
              <a:rPr lang="en-IN" i="1" dirty="0"/>
              <a:t>TYPE 1</a:t>
            </a:r>
            <a:r>
              <a:rPr lang="en-IN" dirty="0"/>
              <a:t> is used for single-step execution for debugging the program.</a:t>
            </a:r>
          </a:p>
          <a:p>
            <a:pPr lvl="1" fontAlgn="base"/>
            <a:r>
              <a:rPr lang="en-IN" i="1" dirty="0"/>
              <a:t>TYPE 2</a:t>
            </a:r>
            <a:r>
              <a:rPr lang="en-IN" dirty="0"/>
              <a:t> represents NMI and is used in power failure conditions.</a:t>
            </a:r>
          </a:p>
          <a:p>
            <a:pPr lvl="1" fontAlgn="base"/>
            <a:r>
              <a:rPr lang="en-IN" i="1" dirty="0"/>
              <a:t>TYPE 3</a:t>
            </a:r>
            <a:r>
              <a:rPr lang="en-IN" dirty="0"/>
              <a:t> represents a break-point interrupt.</a:t>
            </a:r>
          </a:p>
          <a:p>
            <a:pPr lvl="1" fontAlgn="base"/>
            <a:r>
              <a:rPr lang="en-IN" i="1" dirty="0"/>
              <a:t>TYPE 4</a:t>
            </a:r>
            <a:r>
              <a:rPr lang="en-IN" dirty="0"/>
              <a:t> is the overflow interrupt.</a:t>
            </a:r>
          </a:p>
          <a:p>
            <a:endParaRPr lang="en-IN" dirty="0"/>
          </a:p>
        </p:txBody>
      </p:sp>
    </p:spTree>
    <p:extLst>
      <p:ext uri="{BB962C8B-B14F-4D97-AF65-F5344CB8AC3E}">
        <p14:creationId xmlns:p14="http://schemas.microsoft.com/office/powerpoint/2010/main" val="3129344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Interrupt Vector Table (IVT):</a:t>
            </a:r>
            <a:r>
              <a:rPr lang="en-IN" dirty="0"/>
              <a:t/>
            </a:r>
            <a:br>
              <a:rPr lang="en-IN" dirty="0"/>
            </a:br>
            <a:r>
              <a:rPr lang="en-IN" dirty="0"/>
              <a:t/>
            </a:r>
            <a:br>
              <a:rPr lang="en-IN" dirty="0"/>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9617" y="655093"/>
            <a:ext cx="8284191" cy="5270251"/>
          </a:xfrm>
        </p:spPr>
      </p:pic>
    </p:spTree>
    <p:extLst>
      <p:ext uri="{BB962C8B-B14F-4D97-AF65-F5344CB8AC3E}">
        <p14:creationId xmlns:p14="http://schemas.microsoft.com/office/powerpoint/2010/main" val="1015375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TotalTime>
  <Words>1418</Words>
  <Application>Microsoft Office PowerPoint</Application>
  <PresentationFormat>Widescreen</PresentationFormat>
  <Paragraphs>79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Interrupt in 8086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Interrupt Vector Table (IVT):  </vt:lpstr>
      <vt:lpstr>PowerPoint Presentation</vt:lpstr>
      <vt:lpstr>PowerPoint Presentation</vt:lpstr>
      <vt:lpstr>PowerPoint Presentation</vt:lpstr>
      <vt:lpstr>A.  Dedicated interrupts (INT 0…..INT 4):</vt:lpstr>
      <vt:lpstr>PowerPoint Presentation</vt:lpstr>
      <vt:lpstr>B.  Reserved interrupts (INT 5…..INT 31):</vt:lpstr>
      <vt:lpstr>c. Available interrupts (INT 32…..INT 225): </vt:lpstr>
      <vt:lpstr>Hardware Interrupts: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Varadaraj K B</dc:creator>
  <cp:lastModifiedBy>Varadaraj K B</cp:lastModifiedBy>
  <cp:revision>11</cp:revision>
  <dcterms:created xsi:type="dcterms:W3CDTF">2023-03-20T09:52:17Z</dcterms:created>
  <dcterms:modified xsi:type="dcterms:W3CDTF">2023-03-23T11:03:24Z</dcterms:modified>
</cp:coreProperties>
</file>