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2" r:id="rId5"/>
    <p:sldId id="263" r:id="rId6"/>
    <p:sldId id="270" r:id="rId7"/>
    <p:sldId id="271" r:id="rId8"/>
    <p:sldId id="264" r:id="rId9"/>
    <p:sldId id="272" r:id="rId10"/>
    <p:sldId id="266" r:id="rId11"/>
    <p:sldId id="269" r:id="rId12"/>
    <p:sldId id="273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8E38-8DD1-4371-951B-07712BF6C433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F302-A6EB-4AB7-B714-B1A566BAF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0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6F302-A6EB-4AB7-B714-B1A566BAF4A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27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F302-A6EB-4AB7-B714-B1A566BAF4A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21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Backtracking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	</a:t>
            </a:r>
          </a:p>
          <a:p>
            <a:r>
              <a:rPr lang="en-US" sz="2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0219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39"/>
    </mc:Choice>
    <mc:Fallback xmlns="">
      <p:transition spd="slow" advTm="284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1119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Traveling Salesperson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162"/>
            <a:ext cx="8229600" cy="6065838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Bounding function: If at node X (say), if cost of the partial tour built so far (cp) &gt;= cost of best tour found so far, no need search further.  Kill the node X.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A four vertex network </a:t>
            </a:r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Solution space tree for a four vertex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20" y="1472196"/>
            <a:ext cx="1505160" cy="151468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8" y="3276601"/>
            <a:ext cx="665890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322"/>
    </mc:Choice>
    <mc:Fallback xmlns="">
      <p:transition spd="slow" advTm="22732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72"/>
            <a:ext cx="8229600" cy="6835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 </a:t>
            </a:r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A -&gt; B -&gt; C -&gt; F -&gt; L,  First solution: Best solution=12341 Best cost=59</a:t>
            </a:r>
          </a:p>
          <a:p>
            <a:pPr marL="0" indent="0">
              <a:buNone/>
            </a:pPr>
            <a:r>
              <a:rPr lang="en-IN" sz="2000" dirty="0"/>
              <a:t>Back track to F then to C,  at C : cp =35 &lt; 59 so go to G -&gt; M another solution</a:t>
            </a:r>
          </a:p>
          <a:p>
            <a:pPr marL="0" indent="0">
              <a:buNone/>
            </a:pPr>
            <a:r>
              <a:rPr lang="en-IN" sz="2000" dirty="0"/>
              <a:t>12431, cost = 66 Best cost=59 .   Back track to B, cp=0 &lt;59, B to D ,  at D: cp=6 &lt; 59 go to H, at H: cp=10&lt;59 go to N.  One more solution 13241, cost=25. Update Best cost=25. </a:t>
            </a:r>
          </a:p>
          <a:p>
            <a:pPr marL="0" indent="0">
              <a:buNone/>
            </a:pPr>
            <a:r>
              <a:rPr lang="en-IN" sz="2000" dirty="0"/>
              <a:t>Backtrack to H then to D, at D cp=6 &lt; 25.  Go to I, at I: cp=26 &gt; 25 so kill node I.  Bac track to D then backtrack to B at B also cp=0&lt;25.  So move to E.  At E,  cp=4&lt; 25 move to J.  At J : cp=14&lt;25 go P one more solution: 14231 cost=25. </a:t>
            </a:r>
          </a:p>
          <a:p>
            <a:pPr marL="0" indent="0">
              <a:buNone/>
            </a:pPr>
            <a:r>
              <a:rPr lang="en-IN" sz="2000" dirty="0"/>
              <a:t>No need to update best cost. </a:t>
            </a:r>
          </a:p>
          <a:p>
            <a:pPr marL="0" indent="0">
              <a:buNone/>
            </a:pPr>
            <a:r>
              <a:rPr lang="en-IN" sz="2000" dirty="0"/>
              <a:t>Backtrack to J then to E, at E: cp &lt; 25 go to K: at K: cp=24&lt; 25 go to Q. One more solution 14321, cost = 50. No need to update Best cost.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Therefore, optimal solution is 13241 with cost =25.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19"/>
            <a:ext cx="1505160" cy="151468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60" y="55921"/>
            <a:ext cx="6658904" cy="288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7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0"/>
    </mc:Choice>
    <mc:Fallback xmlns="">
      <p:transition spd="slow" advTm="3657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351F-305F-4433-ACA1-5C880996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952A-EDA3-4C39-A1F6-2897F7A1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Worst case complexity of Backtracking algorithm for</a:t>
            </a:r>
          </a:p>
          <a:p>
            <a:pPr lvl="1"/>
            <a:r>
              <a:rPr lang="en-US" dirty="0"/>
              <a:t>0/1 Knapsack Problem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 clique Problem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TSP : O((n-1)!)</a:t>
            </a:r>
          </a:p>
        </p:txBody>
      </p:sp>
    </p:spTree>
    <p:extLst>
      <p:ext uri="{BB962C8B-B14F-4D97-AF65-F5344CB8AC3E}">
        <p14:creationId xmlns:p14="http://schemas.microsoft.com/office/powerpoint/2010/main" val="339317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Basics</a:t>
            </a:r>
          </a:p>
          <a:p>
            <a:r>
              <a:rPr lang="en-IN" dirty="0"/>
              <a:t>0/1 Knapsack</a:t>
            </a:r>
          </a:p>
          <a:p>
            <a:r>
              <a:rPr lang="en-IN" dirty="0"/>
              <a:t>Max Clique</a:t>
            </a:r>
          </a:p>
          <a:p>
            <a:r>
              <a:rPr lang="en-IN" dirty="0"/>
              <a:t>Travelling Salesperson Problem (TSP)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13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89"/>
    </mc:Choice>
    <mc:Fallback xmlns="">
      <p:transition spd="slow" advTm="2138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Solution space </a:t>
            </a:r>
          </a:p>
          <a:p>
            <a:r>
              <a:rPr lang="en-IN" dirty="0"/>
              <a:t>Data structure used: Stack</a:t>
            </a:r>
          </a:p>
          <a:p>
            <a:r>
              <a:rPr lang="en-IN" dirty="0"/>
              <a:t>Search Method: DFS</a:t>
            </a:r>
          </a:p>
        </p:txBody>
      </p:sp>
    </p:spTree>
    <p:extLst>
      <p:ext uri="{BB962C8B-B14F-4D97-AF65-F5344CB8AC3E}">
        <p14:creationId xmlns:p14="http://schemas.microsoft.com/office/powerpoint/2010/main" val="42544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12"/>
    </mc:Choice>
    <mc:Fallback xmlns="">
      <p:transition spd="slow" advTm="501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space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7" y="2153205"/>
            <a:ext cx="7744906" cy="34199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E9D1AC-CDD6-482C-A72A-062F7332C6FD}"/>
              </a:ext>
            </a:extLst>
          </p:cNvPr>
          <p:cNvSpPr txBox="1"/>
          <p:nvPr/>
        </p:nvSpPr>
        <p:spPr>
          <a:xfrm>
            <a:off x="838200" y="141763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generate all the subset of 3 items</a:t>
            </a:r>
          </a:p>
        </p:txBody>
      </p:sp>
    </p:spTree>
    <p:extLst>
      <p:ext uri="{BB962C8B-B14F-4D97-AF65-F5344CB8AC3E}">
        <p14:creationId xmlns:p14="http://schemas.microsoft.com/office/powerpoint/2010/main" val="135214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079"/>
    </mc:Choice>
    <mc:Fallback xmlns="">
      <p:transition spd="slow" advTm="11407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space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8" y="1872178"/>
            <a:ext cx="6658904" cy="39820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4963F7-8A2B-4999-A420-301D4D85DE8A}"/>
              </a:ext>
            </a:extLst>
          </p:cNvPr>
          <p:cNvSpPr txBox="1"/>
          <p:nvPr/>
        </p:nvSpPr>
        <p:spPr>
          <a:xfrm>
            <a:off x="609600" y="141763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permutation for 3 items</a:t>
            </a:r>
          </a:p>
        </p:txBody>
      </p:sp>
    </p:spTree>
    <p:extLst>
      <p:ext uri="{BB962C8B-B14F-4D97-AF65-F5344CB8AC3E}">
        <p14:creationId xmlns:p14="http://schemas.microsoft.com/office/powerpoint/2010/main" val="93481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81"/>
    </mc:Choice>
    <mc:Fallback xmlns="">
      <p:transition spd="slow" advTm="177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space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0" y="1208643"/>
            <a:ext cx="7744906" cy="341995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42F486-510A-4BB1-8CB8-180047598C7F}"/>
              </a:ext>
            </a:extLst>
          </p:cNvPr>
          <p:cNvSpPr txBox="1"/>
          <p:nvPr/>
        </p:nvSpPr>
        <p:spPr>
          <a:xfrm>
            <a:off x="2822245" y="4916573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25E7E-2F0C-4798-9D74-7B22E97C2A87}"/>
              </a:ext>
            </a:extLst>
          </p:cNvPr>
          <p:cNvSpPr txBox="1"/>
          <p:nvPr/>
        </p:nvSpPr>
        <p:spPr>
          <a:xfrm>
            <a:off x="2243708" y="4916573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83A9C-3905-4F14-B058-CCD70C953501}"/>
              </a:ext>
            </a:extLst>
          </p:cNvPr>
          <p:cNvSpPr txBox="1"/>
          <p:nvPr/>
        </p:nvSpPr>
        <p:spPr>
          <a:xfrm>
            <a:off x="1723197" y="4916573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1B6C1-8573-46A8-B1EA-1AFB8C2367B7}"/>
              </a:ext>
            </a:extLst>
          </p:cNvPr>
          <p:cNvSpPr txBox="1"/>
          <p:nvPr/>
        </p:nvSpPr>
        <p:spPr>
          <a:xfrm>
            <a:off x="1148241" y="4908397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6C0F3-049D-483C-B943-E86F387C1050}"/>
              </a:ext>
            </a:extLst>
          </p:cNvPr>
          <p:cNvSpPr txBox="1"/>
          <p:nvPr/>
        </p:nvSpPr>
        <p:spPr>
          <a:xfrm>
            <a:off x="591108" y="4888468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FDEC1-EB96-466F-9388-4F9FF3D679AF}"/>
              </a:ext>
            </a:extLst>
          </p:cNvPr>
          <p:cNvSpPr txBox="1"/>
          <p:nvPr/>
        </p:nvSpPr>
        <p:spPr>
          <a:xfrm>
            <a:off x="23977" y="4888468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191341-B9A8-45C8-A13F-15C2FE28D864}"/>
              </a:ext>
            </a:extLst>
          </p:cNvPr>
          <p:cNvSpPr txBox="1"/>
          <p:nvPr/>
        </p:nvSpPr>
        <p:spPr>
          <a:xfrm>
            <a:off x="3384027" y="4916573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B4595-A3B8-44FE-B706-FC621C43975B}"/>
              </a:ext>
            </a:extLst>
          </p:cNvPr>
          <p:cNvSpPr txBox="1"/>
          <p:nvPr/>
        </p:nvSpPr>
        <p:spPr>
          <a:xfrm>
            <a:off x="3898387" y="4908397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5CA6CE-BFE8-4218-8198-93EB36DBDADE}"/>
              </a:ext>
            </a:extLst>
          </p:cNvPr>
          <p:cNvSpPr txBox="1"/>
          <p:nvPr/>
        </p:nvSpPr>
        <p:spPr>
          <a:xfrm>
            <a:off x="8437820" y="4945297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70D54-605C-4785-9115-A1C16244BAF6}"/>
              </a:ext>
            </a:extLst>
          </p:cNvPr>
          <p:cNvSpPr txBox="1"/>
          <p:nvPr/>
        </p:nvSpPr>
        <p:spPr>
          <a:xfrm>
            <a:off x="7858859" y="4931284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B90DA6-C315-436B-8B1D-F2FA2EE31AAA}"/>
              </a:ext>
            </a:extLst>
          </p:cNvPr>
          <p:cNvSpPr txBox="1"/>
          <p:nvPr/>
        </p:nvSpPr>
        <p:spPr>
          <a:xfrm>
            <a:off x="7297501" y="4945297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0280D-5E40-4332-927C-97B53DB009E4}"/>
              </a:ext>
            </a:extLst>
          </p:cNvPr>
          <p:cNvSpPr txBox="1"/>
          <p:nvPr/>
        </p:nvSpPr>
        <p:spPr>
          <a:xfrm>
            <a:off x="6715109" y="4921851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B1A5F0-3BA4-4379-B79E-807CC7FFCB33}"/>
              </a:ext>
            </a:extLst>
          </p:cNvPr>
          <p:cNvSpPr txBox="1"/>
          <p:nvPr/>
        </p:nvSpPr>
        <p:spPr>
          <a:xfrm>
            <a:off x="6102719" y="4945297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0CF7C-21E9-4AB6-BB19-3FD929B19641}"/>
              </a:ext>
            </a:extLst>
          </p:cNvPr>
          <p:cNvSpPr txBox="1"/>
          <p:nvPr/>
        </p:nvSpPr>
        <p:spPr>
          <a:xfrm>
            <a:off x="5552699" y="4916573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A79F5-98F8-43BF-832F-5F7FF845EAC9}"/>
              </a:ext>
            </a:extLst>
          </p:cNvPr>
          <p:cNvSpPr txBox="1"/>
          <p:nvPr/>
        </p:nvSpPr>
        <p:spPr>
          <a:xfrm>
            <a:off x="4962400" y="4916573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0FCB50-6D67-4614-8A85-39DD5A2A784B}"/>
              </a:ext>
            </a:extLst>
          </p:cNvPr>
          <p:cNvSpPr txBox="1"/>
          <p:nvPr/>
        </p:nvSpPr>
        <p:spPr>
          <a:xfrm>
            <a:off x="4421805" y="4916573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49EDB4-43C7-4DCC-98AE-4283E2D1D1A9}"/>
              </a:ext>
            </a:extLst>
          </p:cNvPr>
          <p:cNvCxnSpPr>
            <a:endCxn id="11" idx="0"/>
          </p:cNvCxnSpPr>
          <p:nvPr/>
        </p:nvCxnSpPr>
        <p:spPr>
          <a:xfrm flipH="1">
            <a:off x="251670" y="4419600"/>
            <a:ext cx="377682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EFBF27-C667-4650-9B19-B6EAA9163710}"/>
              </a:ext>
            </a:extLst>
          </p:cNvPr>
          <p:cNvCxnSpPr/>
          <p:nvPr/>
        </p:nvCxnSpPr>
        <p:spPr>
          <a:xfrm>
            <a:off x="818801" y="4419600"/>
            <a:ext cx="0" cy="6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39053C-1B29-41FE-91D6-CFE008829BB2}"/>
              </a:ext>
            </a:extLst>
          </p:cNvPr>
          <p:cNvCxnSpPr/>
          <p:nvPr/>
        </p:nvCxnSpPr>
        <p:spPr>
          <a:xfrm flipV="1">
            <a:off x="1148241" y="4419600"/>
            <a:ext cx="455386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387783-84E7-4322-81A4-80E3219BD8B3}"/>
              </a:ext>
            </a:extLst>
          </p:cNvPr>
          <p:cNvCxnSpPr>
            <a:stCxn id="8" idx="0"/>
          </p:cNvCxnSpPr>
          <p:nvPr/>
        </p:nvCxnSpPr>
        <p:spPr>
          <a:xfrm flipV="1">
            <a:off x="1950890" y="4520010"/>
            <a:ext cx="35638" cy="39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5CA219-182C-4F6B-81C9-CBA0D5CB391B}"/>
              </a:ext>
            </a:extLst>
          </p:cNvPr>
          <p:cNvCxnSpPr>
            <a:stCxn id="7" idx="0"/>
          </p:cNvCxnSpPr>
          <p:nvPr/>
        </p:nvCxnSpPr>
        <p:spPr>
          <a:xfrm flipV="1">
            <a:off x="2471401" y="4419600"/>
            <a:ext cx="223838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6FC61F-05CB-4DEE-A7C4-46EF362C302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980912" y="4419600"/>
            <a:ext cx="69026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89818F-734A-46F1-AE51-B9135D1DF64B}"/>
              </a:ext>
            </a:extLst>
          </p:cNvPr>
          <p:cNvCxnSpPr>
            <a:stCxn id="12" idx="0"/>
          </p:cNvCxnSpPr>
          <p:nvPr/>
        </p:nvCxnSpPr>
        <p:spPr>
          <a:xfrm flipV="1">
            <a:off x="3611720" y="4419600"/>
            <a:ext cx="175451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99FE30-9474-47DA-A399-CC83D10A0DE1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4056001" y="4419600"/>
            <a:ext cx="70079" cy="48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FE5A25-A0A4-4F9C-B056-58E52275C2ED}"/>
              </a:ext>
            </a:extLst>
          </p:cNvPr>
          <p:cNvCxnSpPr>
            <a:stCxn id="21" idx="0"/>
          </p:cNvCxnSpPr>
          <p:nvPr/>
        </p:nvCxnSpPr>
        <p:spPr>
          <a:xfrm flipV="1">
            <a:off x="4649498" y="4419600"/>
            <a:ext cx="0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FB84F8-449D-43B4-81D1-2A6580373A8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4962400" y="4419600"/>
            <a:ext cx="227693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F62912-F8B7-4466-B25A-ECE1E3CCBF3B}"/>
              </a:ext>
            </a:extLst>
          </p:cNvPr>
          <p:cNvCxnSpPr>
            <a:stCxn id="19" idx="0"/>
          </p:cNvCxnSpPr>
          <p:nvPr/>
        </p:nvCxnSpPr>
        <p:spPr>
          <a:xfrm flipV="1">
            <a:off x="5780392" y="4419600"/>
            <a:ext cx="0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8C4CBA-A98E-469F-AB94-0CCA4B21A248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008085" y="4419600"/>
            <a:ext cx="322327" cy="52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1E278E-6BE0-4068-8C21-4A44EAE99E17}"/>
              </a:ext>
            </a:extLst>
          </p:cNvPr>
          <p:cNvCxnSpPr/>
          <p:nvPr/>
        </p:nvCxnSpPr>
        <p:spPr>
          <a:xfrm flipV="1">
            <a:off x="6715109" y="4419600"/>
            <a:ext cx="142891" cy="511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62AA81-E711-4C55-9BF1-145554235A51}"/>
              </a:ext>
            </a:extLst>
          </p:cNvPr>
          <p:cNvCxnSpPr>
            <a:cxnSpLocks/>
          </p:cNvCxnSpPr>
          <p:nvPr/>
        </p:nvCxnSpPr>
        <p:spPr>
          <a:xfrm flipH="1" flipV="1">
            <a:off x="6942802" y="4419600"/>
            <a:ext cx="478002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324F27-3035-4AD7-9AEC-9861CDF3A910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7752887" y="4419600"/>
            <a:ext cx="333665" cy="511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3A361C-CBC6-4F26-8842-2F49B5841536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8086552" y="4419600"/>
            <a:ext cx="578961" cy="52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C04ABCA-C9E1-4A99-991A-2E0036CF70B6}"/>
              </a:ext>
            </a:extLst>
          </p:cNvPr>
          <p:cNvSpPr/>
          <p:nvPr/>
        </p:nvSpPr>
        <p:spPr>
          <a:xfrm>
            <a:off x="0" y="5474423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C=7, P=[9,10,7,4], w=[3,5,2,1] Profit density=[3,2,3.5,4]</a:t>
            </a:r>
          </a:p>
          <a:p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Bounding Function: At any node X (say), if current profit (cp) + remaining profit( r) &lt;= Profit of best solution found so far , then no need to search the right subtree of x</a:t>
            </a:r>
          </a:p>
        </p:txBody>
      </p:sp>
    </p:spTree>
    <p:extLst>
      <p:ext uri="{BB962C8B-B14F-4D97-AF65-F5344CB8AC3E}">
        <p14:creationId xmlns:p14="http://schemas.microsoft.com/office/powerpoint/2010/main" val="25676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079"/>
    </mc:Choice>
    <mc:Fallback xmlns="">
      <p:transition spd="slow" advTm="11407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6" y="136356"/>
            <a:ext cx="7744906" cy="341995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42F486-510A-4BB1-8CB8-180047598C7F}"/>
              </a:ext>
            </a:extLst>
          </p:cNvPr>
          <p:cNvSpPr txBox="1"/>
          <p:nvPr/>
        </p:nvSpPr>
        <p:spPr>
          <a:xfrm>
            <a:off x="3045053" y="3833265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25E7E-2F0C-4798-9D74-7B22E97C2A87}"/>
              </a:ext>
            </a:extLst>
          </p:cNvPr>
          <p:cNvSpPr txBox="1"/>
          <p:nvPr/>
        </p:nvSpPr>
        <p:spPr>
          <a:xfrm>
            <a:off x="2442804" y="3876139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83A9C-3905-4F14-B058-CCD70C953501}"/>
              </a:ext>
            </a:extLst>
          </p:cNvPr>
          <p:cNvSpPr txBox="1"/>
          <p:nvPr/>
        </p:nvSpPr>
        <p:spPr>
          <a:xfrm>
            <a:off x="1840555" y="3772931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1B6C1-8573-46A8-B1EA-1AFB8C2367B7}"/>
              </a:ext>
            </a:extLst>
          </p:cNvPr>
          <p:cNvSpPr txBox="1"/>
          <p:nvPr/>
        </p:nvSpPr>
        <p:spPr>
          <a:xfrm>
            <a:off x="1272720" y="3881470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6C0F3-049D-483C-B943-E86F387C1050}"/>
              </a:ext>
            </a:extLst>
          </p:cNvPr>
          <p:cNvSpPr txBox="1"/>
          <p:nvPr/>
        </p:nvSpPr>
        <p:spPr>
          <a:xfrm>
            <a:off x="773195" y="3914781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FDEC1-EB96-466F-9388-4F9FF3D679AF}"/>
              </a:ext>
            </a:extLst>
          </p:cNvPr>
          <p:cNvSpPr txBox="1"/>
          <p:nvPr/>
        </p:nvSpPr>
        <p:spPr>
          <a:xfrm>
            <a:off x="175740" y="3868645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191341-B9A8-45C8-A13F-15C2FE28D864}"/>
              </a:ext>
            </a:extLst>
          </p:cNvPr>
          <p:cNvSpPr txBox="1"/>
          <p:nvPr/>
        </p:nvSpPr>
        <p:spPr>
          <a:xfrm>
            <a:off x="3582131" y="3938226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B4595-A3B8-44FE-B706-FC621C43975B}"/>
              </a:ext>
            </a:extLst>
          </p:cNvPr>
          <p:cNvSpPr txBox="1"/>
          <p:nvPr/>
        </p:nvSpPr>
        <p:spPr>
          <a:xfrm>
            <a:off x="4081656" y="3825199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5CA6CE-BFE8-4218-8198-93EB36DBDADE}"/>
              </a:ext>
            </a:extLst>
          </p:cNvPr>
          <p:cNvSpPr txBox="1"/>
          <p:nvPr/>
        </p:nvSpPr>
        <p:spPr>
          <a:xfrm>
            <a:off x="8465253" y="3862209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70D54-605C-4785-9115-A1C16244BAF6}"/>
              </a:ext>
            </a:extLst>
          </p:cNvPr>
          <p:cNvSpPr txBox="1"/>
          <p:nvPr/>
        </p:nvSpPr>
        <p:spPr>
          <a:xfrm>
            <a:off x="7797173" y="3862209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B90DA6-C315-436B-8B1D-F2FA2EE31AAA}"/>
              </a:ext>
            </a:extLst>
          </p:cNvPr>
          <p:cNvSpPr txBox="1"/>
          <p:nvPr/>
        </p:nvSpPr>
        <p:spPr>
          <a:xfrm>
            <a:off x="7297501" y="3862828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0280D-5E40-4332-927C-97B53DB009E4}"/>
              </a:ext>
            </a:extLst>
          </p:cNvPr>
          <p:cNvSpPr txBox="1"/>
          <p:nvPr/>
        </p:nvSpPr>
        <p:spPr>
          <a:xfrm>
            <a:off x="6797921" y="3882627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B1A5F0-3BA4-4379-B79E-807CC7FFCB33}"/>
              </a:ext>
            </a:extLst>
          </p:cNvPr>
          <p:cNvSpPr txBox="1"/>
          <p:nvPr/>
        </p:nvSpPr>
        <p:spPr>
          <a:xfrm>
            <a:off x="6259723" y="3902789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0CF7C-21E9-4AB6-BB19-3FD929B19641}"/>
              </a:ext>
            </a:extLst>
          </p:cNvPr>
          <p:cNvSpPr txBox="1"/>
          <p:nvPr/>
        </p:nvSpPr>
        <p:spPr>
          <a:xfrm>
            <a:off x="5638648" y="3833265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A79F5-98F8-43BF-832F-5F7FF845EAC9}"/>
              </a:ext>
            </a:extLst>
          </p:cNvPr>
          <p:cNvSpPr txBox="1"/>
          <p:nvPr/>
        </p:nvSpPr>
        <p:spPr>
          <a:xfrm>
            <a:off x="5148938" y="3833265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0FCB50-6D67-4614-8A85-39DD5A2A784B}"/>
              </a:ext>
            </a:extLst>
          </p:cNvPr>
          <p:cNvSpPr txBox="1"/>
          <p:nvPr/>
        </p:nvSpPr>
        <p:spPr>
          <a:xfrm>
            <a:off x="4559337" y="3825199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49EDB4-43C7-4DCC-98AE-4283E2D1D1A9}"/>
              </a:ext>
            </a:extLst>
          </p:cNvPr>
          <p:cNvCxnSpPr>
            <a:endCxn id="11" idx="0"/>
          </p:cNvCxnSpPr>
          <p:nvPr/>
        </p:nvCxnSpPr>
        <p:spPr>
          <a:xfrm flipH="1">
            <a:off x="403433" y="3399777"/>
            <a:ext cx="377682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EFBF27-C667-4650-9B19-B6EAA9163710}"/>
              </a:ext>
            </a:extLst>
          </p:cNvPr>
          <p:cNvCxnSpPr/>
          <p:nvPr/>
        </p:nvCxnSpPr>
        <p:spPr>
          <a:xfrm>
            <a:off x="1035301" y="3429000"/>
            <a:ext cx="0" cy="6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39053C-1B29-41FE-91D6-CFE008829BB2}"/>
              </a:ext>
            </a:extLst>
          </p:cNvPr>
          <p:cNvCxnSpPr/>
          <p:nvPr/>
        </p:nvCxnSpPr>
        <p:spPr>
          <a:xfrm flipV="1">
            <a:off x="1375444" y="3365855"/>
            <a:ext cx="455386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387783-84E7-4322-81A4-80E3219BD8B3}"/>
              </a:ext>
            </a:extLst>
          </p:cNvPr>
          <p:cNvCxnSpPr>
            <a:stCxn id="8" idx="0"/>
          </p:cNvCxnSpPr>
          <p:nvPr/>
        </p:nvCxnSpPr>
        <p:spPr>
          <a:xfrm flipV="1">
            <a:off x="2068248" y="3376368"/>
            <a:ext cx="35638" cy="39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5CA219-182C-4F6B-81C9-CBA0D5CB391B}"/>
              </a:ext>
            </a:extLst>
          </p:cNvPr>
          <p:cNvCxnSpPr>
            <a:stCxn id="7" idx="0"/>
          </p:cNvCxnSpPr>
          <p:nvPr/>
        </p:nvCxnSpPr>
        <p:spPr>
          <a:xfrm flipV="1">
            <a:off x="2670497" y="3379166"/>
            <a:ext cx="223838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6FC61F-05CB-4DEE-A7C4-46EF362C302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203720" y="3336292"/>
            <a:ext cx="69026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89818F-734A-46F1-AE51-B9135D1DF64B}"/>
              </a:ext>
            </a:extLst>
          </p:cNvPr>
          <p:cNvCxnSpPr>
            <a:stCxn id="12" idx="0"/>
          </p:cNvCxnSpPr>
          <p:nvPr/>
        </p:nvCxnSpPr>
        <p:spPr>
          <a:xfrm flipV="1">
            <a:off x="3809824" y="3441253"/>
            <a:ext cx="175451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99FE30-9474-47DA-A399-CC83D10A0DE1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4239270" y="3336402"/>
            <a:ext cx="70079" cy="48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FE5A25-A0A4-4F9C-B056-58E52275C2ED}"/>
              </a:ext>
            </a:extLst>
          </p:cNvPr>
          <p:cNvCxnSpPr>
            <a:stCxn id="21" idx="0"/>
          </p:cNvCxnSpPr>
          <p:nvPr/>
        </p:nvCxnSpPr>
        <p:spPr>
          <a:xfrm flipV="1">
            <a:off x="4787030" y="3328226"/>
            <a:ext cx="0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FB84F8-449D-43B4-81D1-2A6580373A8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5148938" y="3336292"/>
            <a:ext cx="227693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F62912-F8B7-4466-B25A-ECE1E3CCBF3B}"/>
              </a:ext>
            </a:extLst>
          </p:cNvPr>
          <p:cNvCxnSpPr>
            <a:stCxn id="19" idx="0"/>
          </p:cNvCxnSpPr>
          <p:nvPr/>
        </p:nvCxnSpPr>
        <p:spPr>
          <a:xfrm flipV="1">
            <a:off x="5866341" y="3336292"/>
            <a:ext cx="0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8C4CBA-A98E-469F-AB94-0CCA4B21A248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165089" y="3377092"/>
            <a:ext cx="322327" cy="52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1E278E-6BE0-4068-8C21-4A44EAE99E17}"/>
              </a:ext>
            </a:extLst>
          </p:cNvPr>
          <p:cNvCxnSpPr/>
          <p:nvPr/>
        </p:nvCxnSpPr>
        <p:spPr>
          <a:xfrm flipV="1">
            <a:off x="6882723" y="3394111"/>
            <a:ext cx="142891" cy="511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62AA81-E711-4C55-9BF1-145554235A51}"/>
              </a:ext>
            </a:extLst>
          </p:cNvPr>
          <p:cNvCxnSpPr>
            <a:cxnSpLocks/>
          </p:cNvCxnSpPr>
          <p:nvPr/>
        </p:nvCxnSpPr>
        <p:spPr>
          <a:xfrm flipH="1" flipV="1">
            <a:off x="7192723" y="3364397"/>
            <a:ext cx="478002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324F27-3035-4AD7-9AEC-9861CDF3A910}"/>
              </a:ext>
            </a:extLst>
          </p:cNvPr>
          <p:cNvCxnSpPr>
            <a:cxnSpLocks/>
          </p:cNvCxnSpPr>
          <p:nvPr/>
        </p:nvCxnSpPr>
        <p:spPr>
          <a:xfrm flipH="1" flipV="1">
            <a:off x="7730921" y="3311017"/>
            <a:ext cx="333665" cy="511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3A361C-CBC6-4F26-8842-2F49B5841536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8113985" y="3336512"/>
            <a:ext cx="578961" cy="52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C04ABCA-C9E1-4A99-991A-2E0036CF70B6}"/>
              </a:ext>
            </a:extLst>
          </p:cNvPr>
          <p:cNvSpPr/>
          <p:nvPr/>
        </p:nvSpPr>
        <p:spPr>
          <a:xfrm>
            <a:off x="7779" y="4197121"/>
            <a:ext cx="899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-&gt;B-&gt;D -&gt; H.  From H we cant go to p, it exceed the capacity.  A-&gt;B-&gt;D-&gt;H-&gt; q,  leaf node. Solution = [1, 1, 0, 1] Best Profit = 20. Back track to H, then H to D:</a:t>
            </a: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D: 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cp+r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=11+10=21&gt;20 so search right subtree of D.  Go to I.  I to r we cant move since it exceed the capacity of the knapsack.  At I: 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cp+r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=11+0&lt;20 no need to search right subtree.  Back track to D then to B.  </a:t>
            </a:r>
          </a:p>
          <a:p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B: 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cp+r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=4+19=23&gt;20 so search right subtree of B.   B-&gt;E=&gt;J, J to t exceed the capacity. At J: 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cp+r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=13+0&lt;20.  Back track to E: at E:4+10 &lt; 20 no need to search right subtree of E.  Backtrack to B then to A.   At A: 0 + 26 &gt;20 search right subtree. And so on….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7A5995-48AD-441F-B84F-FF2821B94E5D}"/>
              </a:ext>
            </a:extLst>
          </p:cNvPr>
          <p:cNvSpPr/>
          <p:nvPr/>
        </p:nvSpPr>
        <p:spPr>
          <a:xfrm>
            <a:off x="-24705" y="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C=7, P=[9,10,7,4], w=[3,5,2,1] </a:t>
            </a: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Profit/ density=[3, 2, 3.5, 4]</a:t>
            </a: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P=[4, 7, 9, 10] w=[1, 2, 3, 5]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413DB-DFBD-4633-AAB6-F77C6406A5E1}"/>
              </a:ext>
            </a:extLst>
          </p:cNvPr>
          <p:cNvSpPr txBox="1"/>
          <p:nvPr/>
        </p:nvSpPr>
        <p:spPr>
          <a:xfrm>
            <a:off x="6954168" y="1049587"/>
            <a:ext cx="143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0+19&lt;20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5820BE-D255-4791-9CC9-A461475EE876}"/>
              </a:ext>
            </a:extLst>
          </p:cNvPr>
          <p:cNvSpPr txBox="1"/>
          <p:nvPr/>
        </p:nvSpPr>
        <p:spPr>
          <a:xfrm>
            <a:off x="5826653" y="2037183"/>
            <a:ext cx="143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7+10&lt;20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A4A96-864C-45AE-8F1F-93C58E34735C}"/>
              </a:ext>
            </a:extLst>
          </p:cNvPr>
          <p:cNvSpPr txBox="1"/>
          <p:nvPr/>
        </p:nvSpPr>
        <p:spPr>
          <a:xfrm>
            <a:off x="4672037" y="3071921"/>
            <a:ext cx="143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16+0&lt;20 </a:t>
            </a:r>
          </a:p>
        </p:txBody>
      </p:sp>
    </p:spTree>
    <p:extLst>
      <p:ext uri="{BB962C8B-B14F-4D97-AF65-F5344CB8AC3E}">
        <p14:creationId xmlns:p14="http://schemas.microsoft.com/office/powerpoint/2010/main" val="7269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079"/>
    </mc:Choice>
    <mc:Fallback xmlns="">
      <p:transition spd="slow" advTm="11407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 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Clique</a:t>
            </a:r>
          </a:p>
          <a:p>
            <a:r>
              <a:rPr lang="en-IN" dirty="0"/>
              <a:t>Max clique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76600"/>
            <a:ext cx="329611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53"/>
    </mc:Choice>
    <mc:Fallback xmlns="">
      <p:transition spd="slow" advTm="7315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0" y="1208643"/>
            <a:ext cx="7744906" cy="341995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42F486-510A-4BB1-8CB8-180047598C7F}"/>
              </a:ext>
            </a:extLst>
          </p:cNvPr>
          <p:cNvSpPr txBox="1"/>
          <p:nvPr/>
        </p:nvSpPr>
        <p:spPr>
          <a:xfrm>
            <a:off x="2822245" y="4916573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25E7E-2F0C-4798-9D74-7B22E97C2A87}"/>
              </a:ext>
            </a:extLst>
          </p:cNvPr>
          <p:cNvSpPr txBox="1"/>
          <p:nvPr/>
        </p:nvSpPr>
        <p:spPr>
          <a:xfrm>
            <a:off x="2243708" y="4916573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83A9C-3905-4F14-B058-CCD70C953501}"/>
              </a:ext>
            </a:extLst>
          </p:cNvPr>
          <p:cNvSpPr txBox="1"/>
          <p:nvPr/>
        </p:nvSpPr>
        <p:spPr>
          <a:xfrm>
            <a:off x="1723197" y="4916573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1B6C1-8573-46A8-B1EA-1AFB8C2367B7}"/>
              </a:ext>
            </a:extLst>
          </p:cNvPr>
          <p:cNvSpPr txBox="1"/>
          <p:nvPr/>
        </p:nvSpPr>
        <p:spPr>
          <a:xfrm>
            <a:off x="1148241" y="4908397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6C0F3-049D-483C-B943-E86F387C1050}"/>
              </a:ext>
            </a:extLst>
          </p:cNvPr>
          <p:cNvSpPr txBox="1"/>
          <p:nvPr/>
        </p:nvSpPr>
        <p:spPr>
          <a:xfrm>
            <a:off x="591108" y="4888468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FDEC1-EB96-466F-9388-4F9FF3D679AF}"/>
              </a:ext>
            </a:extLst>
          </p:cNvPr>
          <p:cNvSpPr txBox="1"/>
          <p:nvPr/>
        </p:nvSpPr>
        <p:spPr>
          <a:xfrm>
            <a:off x="23977" y="4888468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191341-B9A8-45C8-A13F-15C2FE28D864}"/>
              </a:ext>
            </a:extLst>
          </p:cNvPr>
          <p:cNvSpPr txBox="1"/>
          <p:nvPr/>
        </p:nvSpPr>
        <p:spPr>
          <a:xfrm>
            <a:off x="3384027" y="4916573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B4595-A3B8-44FE-B706-FC621C43975B}"/>
              </a:ext>
            </a:extLst>
          </p:cNvPr>
          <p:cNvSpPr txBox="1"/>
          <p:nvPr/>
        </p:nvSpPr>
        <p:spPr>
          <a:xfrm>
            <a:off x="3898387" y="4908397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5CA6CE-BFE8-4218-8198-93EB36DBDADE}"/>
              </a:ext>
            </a:extLst>
          </p:cNvPr>
          <p:cNvSpPr txBox="1"/>
          <p:nvPr/>
        </p:nvSpPr>
        <p:spPr>
          <a:xfrm>
            <a:off x="8437820" y="4945297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70D54-605C-4785-9115-A1C16244BAF6}"/>
              </a:ext>
            </a:extLst>
          </p:cNvPr>
          <p:cNvSpPr txBox="1"/>
          <p:nvPr/>
        </p:nvSpPr>
        <p:spPr>
          <a:xfrm>
            <a:off x="7858859" y="4931284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B90DA6-C315-436B-8B1D-F2FA2EE31AAA}"/>
              </a:ext>
            </a:extLst>
          </p:cNvPr>
          <p:cNvSpPr txBox="1"/>
          <p:nvPr/>
        </p:nvSpPr>
        <p:spPr>
          <a:xfrm>
            <a:off x="7297501" y="4945297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0280D-5E40-4332-927C-97B53DB009E4}"/>
              </a:ext>
            </a:extLst>
          </p:cNvPr>
          <p:cNvSpPr txBox="1"/>
          <p:nvPr/>
        </p:nvSpPr>
        <p:spPr>
          <a:xfrm>
            <a:off x="6715109" y="4921851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B1A5F0-3BA4-4379-B79E-807CC7FFCB33}"/>
              </a:ext>
            </a:extLst>
          </p:cNvPr>
          <p:cNvSpPr txBox="1"/>
          <p:nvPr/>
        </p:nvSpPr>
        <p:spPr>
          <a:xfrm>
            <a:off x="6102719" y="4945297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0CF7C-21E9-4AB6-BB19-3FD929B19641}"/>
              </a:ext>
            </a:extLst>
          </p:cNvPr>
          <p:cNvSpPr txBox="1"/>
          <p:nvPr/>
        </p:nvSpPr>
        <p:spPr>
          <a:xfrm>
            <a:off x="5552699" y="4916573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A79F5-98F8-43BF-832F-5F7FF845EAC9}"/>
              </a:ext>
            </a:extLst>
          </p:cNvPr>
          <p:cNvSpPr txBox="1"/>
          <p:nvPr/>
        </p:nvSpPr>
        <p:spPr>
          <a:xfrm>
            <a:off x="4962400" y="4916573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0FCB50-6D67-4614-8A85-39DD5A2A784B}"/>
              </a:ext>
            </a:extLst>
          </p:cNvPr>
          <p:cNvSpPr txBox="1"/>
          <p:nvPr/>
        </p:nvSpPr>
        <p:spPr>
          <a:xfrm>
            <a:off x="4421805" y="4916573"/>
            <a:ext cx="4553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49EDB4-43C7-4DCC-98AE-4283E2D1D1A9}"/>
              </a:ext>
            </a:extLst>
          </p:cNvPr>
          <p:cNvCxnSpPr>
            <a:endCxn id="11" idx="0"/>
          </p:cNvCxnSpPr>
          <p:nvPr/>
        </p:nvCxnSpPr>
        <p:spPr>
          <a:xfrm flipH="1">
            <a:off x="251670" y="4419600"/>
            <a:ext cx="377682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EFBF27-C667-4650-9B19-B6EAA9163710}"/>
              </a:ext>
            </a:extLst>
          </p:cNvPr>
          <p:cNvCxnSpPr/>
          <p:nvPr/>
        </p:nvCxnSpPr>
        <p:spPr>
          <a:xfrm>
            <a:off x="818801" y="4419600"/>
            <a:ext cx="0" cy="6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39053C-1B29-41FE-91D6-CFE008829BB2}"/>
              </a:ext>
            </a:extLst>
          </p:cNvPr>
          <p:cNvCxnSpPr/>
          <p:nvPr/>
        </p:nvCxnSpPr>
        <p:spPr>
          <a:xfrm flipV="1">
            <a:off x="1148241" y="4419600"/>
            <a:ext cx="455386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387783-84E7-4322-81A4-80E3219BD8B3}"/>
              </a:ext>
            </a:extLst>
          </p:cNvPr>
          <p:cNvCxnSpPr>
            <a:stCxn id="8" idx="0"/>
          </p:cNvCxnSpPr>
          <p:nvPr/>
        </p:nvCxnSpPr>
        <p:spPr>
          <a:xfrm flipV="1">
            <a:off x="1950890" y="4520010"/>
            <a:ext cx="35638" cy="39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5CA219-182C-4F6B-81C9-CBA0D5CB391B}"/>
              </a:ext>
            </a:extLst>
          </p:cNvPr>
          <p:cNvCxnSpPr>
            <a:stCxn id="7" idx="0"/>
          </p:cNvCxnSpPr>
          <p:nvPr/>
        </p:nvCxnSpPr>
        <p:spPr>
          <a:xfrm flipV="1">
            <a:off x="2471401" y="4419600"/>
            <a:ext cx="223838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6FC61F-05CB-4DEE-A7C4-46EF362C302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980912" y="4419600"/>
            <a:ext cx="69026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89818F-734A-46F1-AE51-B9135D1DF64B}"/>
              </a:ext>
            </a:extLst>
          </p:cNvPr>
          <p:cNvCxnSpPr>
            <a:stCxn id="12" idx="0"/>
          </p:cNvCxnSpPr>
          <p:nvPr/>
        </p:nvCxnSpPr>
        <p:spPr>
          <a:xfrm flipV="1">
            <a:off x="3611720" y="4419600"/>
            <a:ext cx="175451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99FE30-9474-47DA-A399-CC83D10A0DE1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4056001" y="4419600"/>
            <a:ext cx="70079" cy="48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FE5A25-A0A4-4F9C-B056-58E52275C2ED}"/>
              </a:ext>
            </a:extLst>
          </p:cNvPr>
          <p:cNvCxnSpPr>
            <a:stCxn id="21" idx="0"/>
          </p:cNvCxnSpPr>
          <p:nvPr/>
        </p:nvCxnSpPr>
        <p:spPr>
          <a:xfrm flipV="1">
            <a:off x="4649498" y="4419600"/>
            <a:ext cx="0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FB84F8-449D-43B4-81D1-2A6580373A8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4962400" y="4419600"/>
            <a:ext cx="227693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F62912-F8B7-4466-B25A-ECE1E3CCBF3B}"/>
              </a:ext>
            </a:extLst>
          </p:cNvPr>
          <p:cNvCxnSpPr>
            <a:stCxn id="19" idx="0"/>
          </p:cNvCxnSpPr>
          <p:nvPr/>
        </p:nvCxnSpPr>
        <p:spPr>
          <a:xfrm flipV="1">
            <a:off x="5780392" y="4419600"/>
            <a:ext cx="0" cy="4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8C4CBA-A98E-469F-AB94-0CCA4B21A248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008085" y="4419600"/>
            <a:ext cx="322327" cy="52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1E278E-6BE0-4068-8C21-4A44EAE99E17}"/>
              </a:ext>
            </a:extLst>
          </p:cNvPr>
          <p:cNvCxnSpPr/>
          <p:nvPr/>
        </p:nvCxnSpPr>
        <p:spPr>
          <a:xfrm flipV="1">
            <a:off x="6715109" y="4419600"/>
            <a:ext cx="142891" cy="511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62AA81-E711-4C55-9BF1-145554235A51}"/>
              </a:ext>
            </a:extLst>
          </p:cNvPr>
          <p:cNvCxnSpPr>
            <a:cxnSpLocks/>
          </p:cNvCxnSpPr>
          <p:nvPr/>
        </p:nvCxnSpPr>
        <p:spPr>
          <a:xfrm flipH="1" flipV="1">
            <a:off x="6942802" y="4419600"/>
            <a:ext cx="478002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324F27-3035-4AD7-9AEC-9861CDF3A910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7752887" y="4419600"/>
            <a:ext cx="333665" cy="511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3A361C-CBC6-4F26-8842-2F49B5841536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8086552" y="4419600"/>
            <a:ext cx="578961" cy="52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C04ABCA-C9E1-4A99-991A-2E0036CF70B6}"/>
              </a:ext>
            </a:extLst>
          </p:cNvPr>
          <p:cNvSpPr/>
          <p:nvPr/>
        </p:nvSpPr>
        <p:spPr>
          <a:xfrm>
            <a:off x="0" y="5474423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Bounding Function: At any node X (say), if no. of nodes considered at current node (</a:t>
            </a:r>
            <a:r>
              <a:rPr lang="en-I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+ remaining nodes( r) &lt;= number of nodes in the best solution found so far , then no need to search the right subtree of x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6570861-3FDF-46AD-A85E-242C6CDB4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7" y="-55984"/>
            <a:ext cx="3296110" cy="18957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2E1E6F-24BC-453A-BF86-D23A0482FFE3}"/>
              </a:ext>
            </a:extLst>
          </p:cNvPr>
          <p:cNvSpPr txBox="1"/>
          <p:nvPr/>
        </p:nvSpPr>
        <p:spPr>
          <a:xfrm>
            <a:off x="2822245" y="1600200"/>
            <a:ext cx="31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D7419-FA05-43AB-B50F-EF86350F5708}"/>
              </a:ext>
            </a:extLst>
          </p:cNvPr>
          <p:cNvSpPr/>
          <p:nvPr/>
        </p:nvSpPr>
        <p:spPr>
          <a:xfrm>
            <a:off x="1950890" y="36374"/>
            <a:ext cx="1397499" cy="14834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2D3B31-B65F-4A72-A650-5C47A176A870}"/>
              </a:ext>
            </a:extLst>
          </p:cNvPr>
          <p:cNvSpPr txBox="1"/>
          <p:nvPr/>
        </p:nvSpPr>
        <p:spPr>
          <a:xfrm>
            <a:off x="1643852" y="1361888"/>
            <a:ext cx="38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76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079"/>
    </mc:Choice>
    <mc:Fallback xmlns="">
      <p:transition spd="slow" advTm="11407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14FFDE7D-2B3E-43DA-A69A-75DB0FDA2570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FFFD\uFFFD\uFFFDj{96304526-8665-404F-BBA5-E965F95999A9}&quot;,&quot;E:\\MIT\\1. MIT_Lecturer_Materials\\2. Design and Analysis of Algorithms Aug-Nov 2014\\Presentation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PRESENTATION_TITLE" val="L6. Backtracking"/>
  <p:tag name="ISPRING_FIRST_PUBLISH" val="1"/>
  <p:tag name="ISPRING_UUID" val="{B925F4FC-E682-4307-89D2-A99E0D55CD68}"/>
  <p:tag name="ISPRING_RESOURCE_FOLDER" val="E:\MIT\1. MIT_Lecturer_Materials\2. Design and Analysis of Algorithms Aug-Nov 2014\Presentation\L6. Backtracking\"/>
  <p:tag name="ISPRING_PRESENTATION_PATH" val="E:\MIT\1. MIT_Lecturer_Materials\2. Design and Analysis of Algorithms Aug-Nov 2014\Presentation\L6. Backtracking.pptx"/>
  <p:tag name="ISPRING_PROJECT_VERSION" val="9.32"/>
  <p:tag name="ISPRING_PROJECT_FOLDER_UPDA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795</Words>
  <Application>Microsoft Office PowerPoint</Application>
  <PresentationFormat>On-screen Show (4:3)</PresentationFormat>
  <Paragraphs>123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Tahoma</vt:lpstr>
      <vt:lpstr>Office Theme</vt:lpstr>
      <vt:lpstr> Backtracking</vt:lpstr>
      <vt:lpstr>Contents</vt:lpstr>
      <vt:lpstr>Basics</vt:lpstr>
      <vt:lpstr>Solution space</vt:lpstr>
      <vt:lpstr>Solution space</vt:lpstr>
      <vt:lpstr>Solution space</vt:lpstr>
      <vt:lpstr>PowerPoint Presentation</vt:lpstr>
      <vt:lpstr>Max Clique</vt:lpstr>
      <vt:lpstr>PowerPoint Presentation</vt:lpstr>
      <vt:lpstr>Traveling Salesperson Problem</vt:lpstr>
      <vt:lpstr>PowerPoint Presentation</vt:lpstr>
      <vt:lpstr>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L6. Backtracking</dc:title>
  <dc:creator>ACER</dc:creator>
  <cp:lastModifiedBy>MAHE</cp:lastModifiedBy>
  <cp:revision>51</cp:revision>
  <dcterms:created xsi:type="dcterms:W3CDTF">2006-08-16T00:00:00Z</dcterms:created>
  <dcterms:modified xsi:type="dcterms:W3CDTF">2020-05-14T10:30:50Z</dcterms:modified>
</cp:coreProperties>
</file>