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315" r:id="rId3"/>
    <p:sldId id="316" r:id="rId4"/>
    <p:sldId id="317" r:id="rId5"/>
    <p:sldId id="262" r:id="rId6"/>
    <p:sldId id="263" r:id="rId7"/>
    <p:sldId id="276" r:id="rId8"/>
    <p:sldId id="279" r:id="rId9"/>
    <p:sldId id="265" r:id="rId10"/>
    <p:sldId id="266" r:id="rId11"/>
    <p:sldId id="280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81" r:id="rId20"/>
    <p:sldId id="304" r:id="rId21"/>
    <p:sldId id="305" r:id="rId22"/>
    <p:sldId id="306" r:id="rId23"/>
    <p:sldId id="282" r:id="rId24"/>
    <p:sldId id="283" r:id="rId25"/>
    <p:sldId id="284" r:id="rId26"/>
    <p:sldId id="285" r:id="rId27"/>
    <p:sldId id="308" r:id="rId28"/>
    <p:sldId id="309" r:id="rId29"/>
    <p:sldId id="311" r:id="rId30"/>
    <p:sldId id="310" r:id="rId31"/>
    <p:sldId id="312" r:id="rId32"/>
    <p:sldId id="286" r:id="rId33"/>
    <p:sldId id="287" r:id="rId34"/>
    <p:sldId id="288" r:id="rId35"/>
    <p:sldId id="289" r:id="rId36"/>
    <p:sldId id="31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99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6C6C6-9A4F-42F8-A2F5-6458D0F6D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06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ACDA-3F0B-478C-86FA-B4EB5DAD2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5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840B2-2D6C-4066-82D8-03272F2CE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A17FF-DC84-496C-B322-108937B87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5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0669E-AA94-44B9-96DF-9898659379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F619A-ED85-4146-BBAE-7A87614F8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8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4E0FF-71C2-4AE7-9597-6AFF985CEF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6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4C9B9-4BC6-424A-85E4-8172033DF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1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405B-A67D-40A8-B128-0255692B9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9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3D890-A5BD-46E0-97D0-76A7A4FFB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88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D86BF-E23A-4243-AE4B-03BA3E6A3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>
                <a:latin typeface="+mn-lt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i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9BA7E0-B68B-430B-BA4D-D652C745B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Hashing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64008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Goal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Perform inserts, deletes, and finds in 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constant average time</a:t>
            </a: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Topics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Hash table, hash function, collisions</a:t>
            </a:r>
          </a:p>
          <a:p>
            <a:pPr lvl="1" eaLnBrk="1" hangingPunct="1">
              <a:buFontTx/>
              <a:buChar char="•"/>
              <a:defRPr/>
            </a:pPr>
            <a:endParaRPr lang="en-US" b="0" i="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Collision handling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  <a:p>
            <a:pPr lvl="1" eaLnBrk="1" hangingPunct="1">
              <a:buFontTx/>
              <a:buChar char="•"/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 Open addressing: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linear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eaLnBrk="1" hangingPunct="1">
              <a:defRPr/>
            </a:pPr>
            <a:r>
              <a:rPr lang="en-US" b="0" i="0" dirty="0">
                <a:latin typeface="Times New Roman" charset="0"/>
                <a:ea typeface="ＭＳ Ｐゴシック" charset="0"/>
              </a:rPr>
              <a:t>	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quadratic probing</a:t>
            </a:r>
            <a:r>
              <a:rPr lang="en-US" b="0" i="0" dirty="0">
                <a:latin typeface="Times New Roman" charset="0"/>
                <a:ea typeface="ＭＳ Ｐゴシック" charset="0"/>
              </a:rPr>
              <a:t>, </a:t>
            </a:r>
            <a:r>
              <a:rPr lang="en-US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19420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chain: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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16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47          65  36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127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99  25 2501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14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               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35             129                   </a:t>
            </a:r>
            <a:r>
              <a:rPr lang="en-US" sz="1600" b="0" i="0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29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Linear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521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Where do you store </a:t>
            </a:r>
            <a:r>
              <a:rPr lang="en-US" altLang="en-US" sz="3200" b="0" dirty="0" smtClean="0">
                <a:latin typeface="Times New Roman" pitchFamily="18" charset="0"/>
              </a:rPr>
              <a:t>65 </a:t>
            </a:r>
            <a:r>
              <a:rPr lang="en-US" altLang="en-US" sz="3200" b="0" i="0" dirty="0" smtClean="0">
                <a:latin typeface="Times New Roman" pitchFamily="18" charset="0"/>
              </a:rPr>
              <a:t>?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47          35  36  65     129  25 2501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   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attempts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4195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                  </a:t>
            </a:r>
            <a:r>
              <a:rPr lang="en-US" altLang="en-US" sz="1600" b="0" i="0" dirty="0" smtClean="0"/>
              <a:t>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3171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2147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</a:t>
            </a:r>
            <a:r>
              <a:rPr lang="en-US" altLang="en-US" sz="1600" b="0" i="0" dirty="0" smtClean="0">
                <a:sym typeface="Symbol" pitchFamily="18" charset="2"/>
              </a:rPr>
              <a:t>                                                     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1123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10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Linear Probing</a:t>
            </a:r>
          </a:p>
        </p:txBody>
      </p:sp>
      <p:sp>
        <p:nvSpPr>
          <p:cNvPr id="260099" name="Rectangle 1027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14  16  47          35  36  65 127 129  25 2501  99      29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  <a:r>
              <a:rPr lang="en-US" altLang="en-US" sz="1600" b="0" i="0" dirty="0" smtClean="0"/>
              <a:t>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Quadratic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818"/>
            <a:ext cx="7772400" cy="1143000"/>
          </a:xfrm>
        </p:spPr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Example: 15, 55, 60, 10, 5, 36.       n=6 </a:t>
            </a:r>
          </a:p>
          <a:p>
            <a:endParaRPr lang="en-US" b="0" i="0" dirty="0" smtClean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Linear Search : O(n)</a:t>
            </a:r>
          </a:p>
          <a:p>
            <a:r>
              <a:rPr lang="en-US" b="0" i="0" dirty="0" smtClean="0">
                <a:latin typeface="+mj-lt"/>
              </a:rPr>
              <a:t>Binary Search (if elements are sorted) will take O(</a:t>
            </a:r>
            <a:r>
              <a:rPr lang="en-US" b="0" i="0" dirty="0" err="1" smtClean="0">
                <a:latin typeface="+mj-lt"/>
              </a:rPr>
              <a:t>logn</a:t>
            </a:r>
            <a:r>
              <a:rPr lang="en-US" b="0" i="0" dirty="0" smtClean="0">
                <a:latin typeface="+mj-lt"/>
              </a:rPr>
              <a:t>)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Insert, delete and search operation using array or linked list : O(n)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Question: Can we do search/insertion/deletion operation in O(1) Time?</a:t>
            </a:r>
          </a:p>
          <a:p>
            <a:r>
              <a:rPr lang="en-US" b="0" i="0" dirty="0" smtClean="0">
                <a:latin typeface="+mj-lt"/>
              </a:rPr>
              <a:t>Answer is yes, using Hashing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>
                <a:latin typeface="+mj-lt"/>
              </a:rPr>
              <a:t>Keys are given elements which we want to store in Hash Table</a:t>
            </a:r>
          </a:p>
          <a:p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272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Where do you store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 dirty="0" smtClean="0"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latin typeface="Times New Roman" pitchFamily="18" charset="0"/>
              </a:rPr>
              <a:t>?  </a:t>
            </a:r>
            <a:r>
              <a:rPr lang="en-US" altLang="en-US" sz="3200" b="0" dirty="0" smtClean="0">
                <a:latin typeface="Times New Roman" pitchFamily="18" charset="0"/>
              </a:rPr>
              <a:t>f(65)=t=5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  </a:t>
            </a:r>
            <a:r>
              <a:rPr lang="en-US" altLang="en-US" sz="1600" b="0" i="0" dirty="0" smtClean="0"/>
              <a:t> </a:t>
            </a:r>
            <a:r>
              <a:rPr lang="en-US" altLang="en-US" sz="1600" b="0" i="0" dirty="0" smtClean="0">
                <a:sym typeface="Symbol" pitchFamily="18" charset="2"/>
              </a:rPr>
              <a:t>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t t+1         t+4                  t+9                          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29      47          35  36         129  25 2501          65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</a:t>
            </a:r>
            <a:r>
              <a:rPr lang="en-US" altLang="en-US" sz="1600" b="0" i="0" dirty="0" smtClean="0"/>
              <a:t>                                                        </a:t>
            </a:r>
            <a:r>
              <a:rPr lang="en-US" altLang="en-US" sz="1600" b="0" i="0" dirty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t+1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282633" name="Rectangle 9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29  16  47          35  36         129  25 2501          65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t</a:t>
            </a:r>
            <a:r>
              <a:rPr lang="en-US" altLang="en-US" sz="1600" b="0" i="0" dirty="0" smtClean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29  16  47  14      35  36         129  25 2501          65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                                           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t+1         t+4                                            t     </a:t>
            </a:r>
            <a:r>
              <a:rPr lang="en-US" altLang="en-US" sz="1600" b="0" i="0" dirty="0" smtClean="0"/>
              <a:t>                                                    attempts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29  16  47  14      35  36         129  25 2501      99  65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               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t t+1          t+4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        attempts   </a:t>
            </a:r>
            <a:r>
              <a:rPr lang="en-US" altLang="en-US" sz="1600" b="0" i="0" dirty="0" smtClean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Quadratic Probing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+1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i="0" baseline="30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29  16  47  14      35  36 127     129  25 2501      99  65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   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   t </a:t>
            </a:r>
          </a:p>
          <a:p>
            <a:pPr eaLnBrk="1" hangingPunct="1">
              <a:defRPr/>
            </a:pPr>
            <a:r>
              <a:rPr lang="en-US" altLang="en-US" sz="1600" b="0" i="0" dirty="0" smtClean="0">
                <a:sym typeface="Symbol" pitchFamily="18" charset="2"/>
              </a:rPr>
              <a:t>                              attempts   </a:t>
            </a:r>
            <a:r>
              <a:rPr lang="en-US" altLang="en-US" sz="1600" b="0" i="0" dirty="0" smtClean="0"/>
              <a:t>                                                                             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Let key </a:t>
            </a:r>
            <a:r>
              <a:rPr lang="en-US" altLang="en-US" sz="3200" b="0" dirty="0" smtClean="0">
                <a:latin typeface="Times New Roman" pitchFamily="18" charset="0"/>
              </a:rPr>
              <a:t>x</a:t>
            </a:r>
            <a:r>
              <a:rPr lang="en-US" altLang="en-US" sz="3200" b="0" i="0" dirty="0" smtClean="0">
                <a:latin typeface="Times New Roman" pitchFamily="18" charset="0"/>
              </a:rPr>
              <a:t> be stored in element </a:t>
            </a:r>
            <a:r>
              <a:rPr lang="en-US" altLang="en-US" sz="3200" b="0" dirty="0" smtClean="0">
                <a:latin typeface="Times New Roman" pitchFamily="18" charset="0"/>
              </a:rPr>
              <a:t>f(x)=t </a:t>
            </a:r>
            <a:r>
              <a:rPr lang="en-US" altLang="en-US" sz="3200" b="0" i="0" dirty="0" smtClean="0">
                <a:latin typeface="Times New Roman" pitchFamily="18" charset="0"/>
              </a:rPr>
              <a:t>of the array</a:t>
            </a:r>
          </a:p>
          <a:p>
            <a:pPr eaLnBrk="1" hangingPunct="1">
              <a:defRPr/>
            </a:pPr>
            <a:endParaRPr lang="en-US" altLang="en-US" sz="3200" b="0" i="0" dirty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47          35  36         129  25 2501</a:t>
            </a:r>
          </a:p>
          <a:p>
            <a:pPr eaLnBrk="1" hangingPunct="1">
              <a:defRPr/>
            </a:pPr>
            <a:r>
              <a:rPr lang="en-US" altLang="en-US" sz="1600" b="0" i="0" dirty="0" smtClean="0"/>
              <a:t>                        65(?)</a:t>
            </a:r>
          </a:p>
          <a:p>
            <a:pPr eaLnBrk="1" hangingPunct="1">
              <a:defRPr/>
            </a:pPr>
            <a:endParaRPr lang="en-US" altLang="en-US" sz="1600" b="0" i="0" dirty="0" smtClean="0"/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What do you do in case of a collision?</a:t>
            </a:r>
          </a:p>
          <a:p>
            <a:pPr lvl="1" eaLnBrk="1" hangingPunct="1">
              <a:defRPr/>
            </a:pP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Define a second hash function 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en-US" sz="2800" b="0" baseline="-250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(x)=d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.  Attempt to store key in array elements (</a:t>
            </a:r>
            <a:r>
              <a:rPr lang="en-US" altLang="en-US" sz="2800" b="0" dirty="0" err="1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err="1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 dirty="0" err="1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dirty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dirty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dirty="0" smtClean="0">
                <a:latin typeface="Times New Roman" pitchFamily="18" charset="0"/>
              </a:rPr>
              <a:t>until you find an empty slot.</a:t>
            </a:r>
          </a:p>
          <a:p>
            <a:pPr lvl="1" eaLnBrk="1" hangingPunct="1">
              <a:defRPr/>
            </a:pPr>
            <a:endParaRPr lang="en-US" altLang="en-US" sz="2800" b="0" dirty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Double Hashing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Typical second hash function</a:t>
            </a:r>
          </a:p>
          <a:p>
            <a:pPr lvl="1" algn="ctr" eaLnBrk="1" hangingPunct="1">
              <a:buFontTx/>
              <a:buNone/>
              <a:defRPr/>
            </a:pPr>
            <a:r>
              <a:rPr lang="en-US" altLang="en-US" sz="3200" i="1" smtClean="0"/>
              <a:t>f</a:t>
            </a:r>
            <a:r>
              <a:rPr lang="en-US" altLang="en-US" sz="3200" i="1" baseline="-25000" smtClean="0"/>
              <a:t>2</a:t>
            </a:r>
            <a:r>
              <a:rPr lang="en-US" altLang="en-US" sz="3200" i="1" smtClean="0"/>
              <a:t>(x)=R </a:t>
            </a:r>
            <a:r>
              <a:rPr lang="en-US" altLang="en-US" sz="3200" i="1" smtClean="0">
                <a:cs typeface="Times New Roman" pitchFamily="18" charset="0"/>
              </a:rPr>
              <a:t>− </a:t>
            </a:r>
            <a:r>
              <a:rPr lang="en-US" altLang="en-US" sz="3200" smtClean="0">
                <a:cs typeface="Times New Roman" pitchFamily="18" charset="0"/>
              </a:rPr>
              <a:t>( </a:t>
            </a:r>
            <a:r>
              <a:rPr lang="en-US" altLang="en-US" sz="3200" i="1" smtClean="0">
                <a:cs typeface="Times New Roman" pitchFamily="18" charset="0"/>
              </a:rPr>
              <a:t>x % R</a:t>
            </a:r>
            <a:r>
              <a:rPr lang="en-US" altLang="en-US" sz="3200" smtClean="0">
                <a:cs typeface="Times New Roman" pitchFamily="18" charset="0"/>
              </a:rPr>
              <a:t> )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3200" smtClean="0">
                <a:cs typeface="Times New Roman" pitchFamily="18" charset="0"/>
              </a:rPr>
              <a:t>where </a:t>
            </a:r>
            <a:r>
              <a:rPr lang="en-US" altLang="en-US" sz="3200" i="1" smtClean="0">
                <a:cs typeface="Times New Roman" pitchFamily="18" charset="0"/>
              </a:rPr>
              <a:t>R </a:t>
            </a:r>
            <a:r>
              <a:rPr lang="en-US" altLang="en-US" sz="3200" smtClean="0">
                <a:cs typeface="Times New Roman" pitchFamily="18" charset="0"/>
              </a:rPr>
              <a:t>is a prime number, </a:t>
            </a:r>
            <a:r>
              <a:rPr lang="en-US" altLang="en-US" sz="3200" i="1" smtClean="0">
                <a:cs typeface="Times New Roman" pitchFamily="18" charset="0"/>
              </a:rPr>
              <a:t>R &lt; N</a:t>
            </a:r>
            <a:endParaRPr lang="en-US" altLang="en-US" sz="32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</a:rPr>
              <a:t>Hash Function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Assume table (array) size is </a:t>
            </a:r>
            <a:r>
              <a:rPr lang="en-US" altLang="en-US" i="1" dirty="0" smtClean="0"/>
              <a:t>N</a:t>
            </a: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Function </a:t>
            </a:r>
            <a:r>
              <a:rPr lang="en-US" altLang="en-US" i="1" dirty="0" smtClean="0"/>
              <a:t>f(x)</a:t>
            </a:r>
            <a:r>
              <a:rPr lang="en-US" altLang="en-US" dirty="0" smtClean="0"/>
              <a:t> maps any key </a:t>
            </a:r>
            <a:r>
              <a:rPr lang="en-US" altLang="en-US" i="1" dirty="0" smtClean="0"/>
              <a:t>x </a:t>
            </a:r>
            <a:r>
              <a:rPr lang="en-US" altLang="en-US" dirty="0" smtClean="0"/>
              <a:t>to an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between 0 and </a:t>
            </a:r>
            <a:r>
              <a:rPr lang="en-US" altLang="en-US" i="1" dirty="0" smtClean="0"/>
              <a:t>N</a:t>
            </a:r>
            <a:r>
              <a:rPr lang="en-US" altLang="en-US" i="1" dirty="0" smtClean="0">
                <a:cs typeface="Times New Roman" pitchFamily="18" charset="0"/>
              </a:rPr>
              <a:t>−</a:t>
            </a:r>
            <a:r>
              <a:rPr lang="en-US" altLang="en-US" dirty="0" smtClean="0">
                <a:cs typeface="Times New Roman" pitchFamily="18" charset="0"/>
              </a:rPr>
              <a:t>1</a:t>
            </a:r>
          </a:p>
          <a:p>
            <a:pPr eaLnBrk="1" hangingPunct="1">
              <a:defRPr/>
            </a:pPr>
            <a:r>
              <a:rPr lang="en-US" altLang="en-US" dirty="0" smtClean="0">
                <a:cs typeface="Times New Roman" pitchFamily="18" charset="0"/>
              </a:rPr>
              <a:t>For example, assume that </a:t>
            </a:r>
            <a:r>
              <a:rPr lang="en-US" altLang="en-US" i="1" dirty="0" smtClean="0">
                <a:cs typeface="Times New Roman" pitchFamily="18" charset="0"/>
              </a:rPr>
              <a:t>N=</a:t>
            </a:r>
            <a:r>
              <a:rPr lang="en-US" altLang="en-US" dirty="0" smtClean="0">
                <a:cs typeface="Times New Roman" pitchFamily="18" charset="0"/>
              </a:rPr>
              <a:t>15, that key </a:t>
            </a:r>
            <a:r>
              <a:rPr lang="en-US" altLang="en-US" i="1" dirty="0" smtClean="0">
                <a:cs typeface="Times New Roman" pitchFamily="18" charset="0"/>
              </a:rPr>
              <a:t>x </a:t>
            </a:r>
            <a:r>
              <a:rPr lang="en-US" altLang="en-US" dirty="0" smtClean="0">
                <a:cs typeface="Times New Roman" pitchFamily="18" charset="0"/>
              </a:rPr>
              <a:t>is a non-negative </a:t>
            </a:r>
            <a:r>
              <a:rPr lang="en-US" altLang="en-US" dirty="0" err="1" smtClean="0">
                <a:cs typeface="Times New Roman" pitchFamily="18" charset="0"/>
              </a:rPr>
              <a:t>int</a:t>
            </a:r>
            <a:r>
              <a:rPr lang="en-US" altLang="en-US" dirty="0" smtClean="0">
                <a:cs typeface="Times New Roman" pitchFamily="18" charset="0"/>
              </a:rPr>
              <a:t> between 0 and MAX_INT, and hash function</a:t>
            </a:r>
          </a:p>
          <a:p>
            <a:pPr algn="ctr" eaLnBrk="1" hangingPunct="1">
              <a:buFontTx/>
              <a:buNone/>
              <a:defRPr/>
            </a:pPr>
            <a:r>
              <a:rPr lang="en-US" altLang="en-US" i="1" dirty="0" smtClean="0">
                <a:cs typeface="Times New Roman" pitchFamily="18" charset="0"/>
              </a:rPr>
              <a:t>f(x) = x mod 15 = x </a:t>
            </a:r>
            <a:r>
              <a:rPr lang="en-US" altLang="en-US" dirty="0" smtClean="0">
                <a:cs typeface="Times New Roman" pitchFamily="18" charset="0"/>
              </a:rPr>
              <a:t>% 15</a:t>
            </a:r>
            <a:endParaRPr lang="en-US" altLang="en-US" i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Where do you store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65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i="0" smtClean="0">
                <a:latin typeface="Times New Roman" pitchFamily="18" charset="0"/>
              </a:rPr>
              <a:t>?  </a:t>
            </a:r>
            <a:r>
              <a:rPr lang="en-US" altLang="en-US" sz="3200" b="0" smtClean="0">
                <a:latin typeface="Times New Roman" pitchFamily="18" charset="0"/>
              </a:rPr>
              <a:t>f(65)=t=5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(65)=d=1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R=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11,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=15</a:t>
            </a:r>
          </a:p>
          <a:p>
            <a:pPr lvl="1" eaLnBrk="1" hangingPunct="1">
              <a:defRPr/>
            </a:pP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, (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+3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28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2800" b="0" smtClean="0">
                <a:solidFill>
                  <a:srgbClr val="FF0000"/>
                </a:solidFill>
                <a:latin typeface="Times New Roman" pitchFamily="18" charset="0"/>
              </a:rPr>
              <a:t>N 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47          35  36  65     129  25 2501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</a:t>
            </a:r>
            <a:r>
              <a:rPr lang="en-US" altLang="en-US" sz="1600" b="0" i="0" smtClean="0">
                <a:sym typeface="Symbol" pitchFamily="18" charset="2"/>
              </a:rPr>
              <a:t>  </a:t>
            </a:r>
            <a:r>
              <a:rPr lang="en-US" altLang="en-US" sz="1600" b="0" i="0" smtClean="0"/>
              <a:t> </a:t>
            </a:r>
            <a:r>
              <a:rPr lang="en-US" altLang="en-US" sz="1600" b="0" i="0" smtClean="0">
                <a:sym typeface="Symbol" pitchFamily="18" charset="2"/>
              </a:rPr>
              <a:t>             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t t+1 t+2                          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attempts</a:t>
            </a:r>
          </a:p>
          <a:p>
            <a:pPr lvl="1" eaLnBrk="1" hangingPunct="1">
              <a:defRPr/>
            </a:pPr>
            <a:endParaRPr lang="en-US" altLang="en-US" sz="2800" b="0" smtClean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smtClean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2800" b="0" i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(29)=d=4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</a:t>
            </a:r>
            <a:r>
              <a:rPr lang="en-US" altLang="en-US" sz="1600" b="0" i="0" smtClean="0"/>
              <a:t>                                                        </a:t>
            </a:r>
            <a:r>
              <a:rPr lang="en-US" altLang="en-US" sz="1600" b="0" i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                                            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                                           attempt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29, 16,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2085" name="Rectangle 5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(16)=d=6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</a:t>
            </a:r>
            <a:r>
              <a:rPr lang="en-US" altLang="en-US" sz="1600" b="0" i="0" smtClean="0">
                <a:sym typeface="Symbol" pitchFamily="18" charset="2"/>
              </a:rPr>
              <a:t>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16,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1059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(14)=d=8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14  16  47          35  36  65     129  25 2501          29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</a:t>
            </a:r>
            <a:r>
              <a:rPr lang="en-US" altLang="en-US" sz="1600" b="0" i="0" smtClean="0">
                <a:sym typeface="Symbol" pitchFamily="18" charset="2"/>
              </a:rPr>
              <a:t>                                           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t+16                         t+8                            t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14,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(99)=d=11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</a:t>
            </a:r>
            <a:r>
              <a:rPr lang="en-US" altLang="en-US" sz="1600" b="0" i="0" smtClean="0">
                <a:sym typeface="Symbol" pitchFamily="18" charset="2"/>
              </a:rPr>
              <a:t>                              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t+22            t+11               t         t+33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99,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Double Hashing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685800" y="1600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eaLnBrk="0" hangingPunct="0"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If the hash table is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not full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,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attempt to store key in array elements 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N, 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+2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)%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…</a:t>
            </a: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Let  </a:t>
            </a:r>
            <a:r>
              <a:rPr lang="en-US" altLang="en-US" sz="3200" b="0" smtClean="0">
                <a:latin typeface="Times New Roman" pitchFamily="18" charset="0"/>
              </a:rPr>
              <a:t>f</a:t>
            </a:r>
            <a:r>
              <a:rPr lang="en-US" altLang="en-US" sz="3200" b="0" baseline="-25000" smtClean="0">
                <a:latin typeface="Times New Roman" pitchFamily="18" charset="0"/>
              </a:rPr>
              <a:t>2</a:t>
            </a:r>
            <a:r>
              <a:rPr lang="en-US" altLang="en-US" sz="3200" b="0" smtClean="0">
                <a:latin typeface="Times New Roman" pitchFamily="18" charset="0"/>
              </a:rPr>
              <a:t>(x)= </a:t>
            </a:r>
            <a:r>
              <a:rPr lang="en-US" altLang="en-US" sz="3200" b="0" i="0" smtClean="0">
                <a:latin typeface="Times New Roman" pitchFamily="18" charset="0"/>
              </a:rPr>
              <a:t>11</a:t>
            </a:r>
            <a:r>
              <a:rPr lang="en-US" altLang="en-US" sz="3200" b="0" smtClean="0">
                <a:latin typeface="Times New Roman" pitchFamily="18" charset="0"/>
              </a:rPr>
              <a:t> 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3200" b="0" smtClean="0">
                <a:latin typeface="Times New Roman" pitchFamily="18" charset="0"/>
                <a:cs typeface="Times New Roman" pitchFamily="18" charset="0"/>
              </a:rPr>
              <a:t>x % </a:t>
            </a:r>
            <a:r>
              <a:rPr lang="en-US" altLang="en-US" sz="3200" b="0" i="0" smtClean="0">
                <a:latin typeface="Times New Roman" pitchFamily="18" charset="0"/>
                <a:cs typeface="Times New Roman" pitchFamily="18" charset="0"/>
              </a:rPr>
              <a:t>11)          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en-US" sz="3200" b="0" baseline="-2500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en-US" sz="3200" b="0" smtClean="0">
                <a:solidFill>
                  <a:srgbClr val="FF0000"/>
                </a:solidFill>
                <a:latin typeface="Times New Roman" pitchFamily="18" charset="0"/>
              </a:rPr>
              <a:t>(127)=d=5</a:t>
            </a:r>
            <a:endParaRPr lang="en-US" altLang="en-US" sz="3200" b="0" baseline="-2500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3200" b="0" i="0" smtClean="0">
                <a:latin typeface="Times New Roman" pitchFamily="18" charset="0"/>
              </a:rPr>
              <a:t>Array: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0   1   2   3   4   5   6   7   8   9  10   11  12  13  14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14  16  47          35  36  65     129  25 2501  99      29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          </a:t>
            </a:r>
            <a:r>
              <a:rPr lang="en-US" altLang="en-US" sz="1600" b="0" i="0" smtClean="0">
                <a:sym typeface="Symbol" pitchFamily="18" charset="2"/>
              </a:rPr>
              <a:t>                                       </a:t>
            </a:r>
          </a:p>
          <a:p>
            <a:pPr eaLnBrk="1" hangingPunct="1">
              <a:defRPr/>
            </a:pPr>
            <a:r>
              <a:rPr lang="en-US" altLang="en-US" sz="1600" b="0" i="0" smtClean="0">
                <a:sym typeface="Symbol" pitchFamily="18" charset="2"/>
              </a:rPr>
              <a:t>          t+10                   t                  t+5</a:t>
            </a:r>
          </a:p>
          <a:p>
            <a:pPr eaLnBrk="1" hangingPunct="1">
              <a:defRPr/>
            </a:pPr>
            <a:r>
              <a:rPr lang="en-US" altLang="en-US" sz="1600" b="0" i="0" smtClean="0"/>
              <a:t>   attempts</a:t>
            </a:r>
          </a:p>
          <a:p>
            <a:pPr eaLnBrk="1" hangingPunct="1">
              <a:defRPr/>
            </a:pPr>
            <a:endParaRPr lang="en-US" altLang="en-US" sz="1600" b="0" i="0" smtClean="0"/>
          </a:p>
          <a:p>
            <a:pPr eaLnBrk="1" hangingPunct="1">
              <a:defRPr/>
            </a:pPr>
            <a:r>
              <a:rPr lang="en-US" altLang="en-US" sz="3200" b="0" i="0" smtClean="0">
                <a:solidFill>
                  <a:srgbClr val="FF0000"/>
                </a:solidFill>
                <a:latin typeface="Times New Roman" pitchFamily="18" charset="0"/>
              </a:rPr>
              <a:t>Where would you store:  127 ?</a:t>
            </a:r>
            <a:endParaRPr lang="en-US" altLang="en-US" sz="3200" b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lang="en-US" altLang="en-US" sz="3200" b="0" i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smtClean="0">
                <a:latin typeface="+mj-lt"/>
              </a:rPr>
              <a:t>Homework:  (Kindly note the correction in audio it was mentioned as f(x)=x mod 91 , please correct it as f(x)=x mod 21)</a:t>
            </a:r>
          </a:p>
          <a:p>
            <a:r>
              <a:rPr lang="en-US" b="0" i="0" dirty="0" smtClean="0">
                <a:latin typeface="+mj-lt"/>
              </a:rPr>
              <a:t>Using hash function f(x)= x </a:t>
            </a:r>
            <a:r>
              <a:rPr lang="en-US" b="0" i="0" smtClean="0">
                <a:latin typeface="+mj-lt"/>
              </a:rPr>
              <a:t>mod 21</a:t>
            </a:r>
            <a:r>
              <a:rPr lang="en-US" b="0" i="0" dirty="0" smtClean="0">
                <a:latin typeface="+mj-lt"/>
              </a:rPr>
              <a:t>, insert the following elements in the hash table</a:t>
            </a:r>
          </a:p>
          <a:p>
            <a:r>
              <a:rPr lang="en-US" b="0" i="0" dirty="0" smtClean="0">
                <a:latin typeface="+mj-lt"/>
              </a:rPr>
              <a:t>101, 589, 2455, 1044, 910, 2088, 1820, 91, 455, 1178, 522, 650, 444, 121, 182, 273, 364, 546, 637, 728, 819</a:t>
            </a:r>
          </a:p>
          <a:p>
            <a:endParaRPr lang="en-US" b="0" i="0" dirty="0">
              <a:latin typeface="+mj-lt"/>
            </a:endParaRPr>
          </a:p>
          <a:p>
            <a:r>
              <a:rPr lang="en-US" b="0" i="0" dirty="0" smtClean="0">
                <a:latin typeface="+mj-lt"/>
              </a:rPr>
              <a:t>To handle the collision make use of 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Separate chaining or open hashing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Linear Probing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Quadratic Probing</a:t>
            </a:r>
          </a:p>
          <a:p>
            <a:pPr marL="514350" indent="-514350">
              <a:buAutoNum type="romanLcPeriod"/>
            </a:pPr>
            <a:r>
              <a:rPr lang="en-US" b="0" i="0" dirty="0" smtClean="0">
                <a:latin typeface="+mj-lt"/>
              </a:rPr>
              <a:t>Double Hashing</a:t>
            </a:r>
          </a:p>
          <a:p>
            <a:pPr marL="514350" indent="-514350">
              <a:buAutoNum type="romanLcPeriod"/>
            </a:pPr>
            <a:endParaRPr lang="en-US" b="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59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Thus, since  </a:t>
            </a:r>
            <a:r>
              <a:rPr lang="en-US" sz="3200" b="0" dirty="0">
                <a:latin typeface="Times New Roman" charset="0"/>
                <a:ea typeface="ＭＳ Ｐゴシック" charset="0"/>
                <a:cs typeface="Times New Roman" charset="0"/>
              </a:rPr>
              <a:t>f(x) = x </a:t>
            </a:r>
            <a:r>
              <a:rPr lang="en-US" sz="3200" b="0" i="0" dirty="0">
                <a:latin typeface="Times New Roman" charset="0"/>
                <a:ea typeface="ＭＳ Ｐゴシック" charset="0"/>
                <a:cs typeface="Times New Roman" charset="0"/>
              </a:rPr>
              <a:t>% 15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if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25  129   35 2501  47  36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   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f(x)	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10    9    5   11   2   6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Storing the keys in the array is not a problem. 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</p:txBody>
      </p:sp>
    </p:spTree>
    <p:extLst>
      <p:ext uri="{BB962C8B-B14F-4D97-AF65-F5344CB8AC3E}">
        <p14:creationId xmlns:p14="http://schemas.microsoft.com/office/powerpoint/2010/main" val="31846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   =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 =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_   _  47   _   _  35  36   _   _ 129  25 2501   _   _   _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Hash Function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What happens when you try to insert:  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 = 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 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?</a:t>
            </a: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				</a:t>
            </a:r>
            <a:r>
              <a:rPr lang="en-US" sz="3200" b="0" dirty="0">
                <a:latin typeface="Times New Roman" charset="0"/>
                <a:ea typeface="ＭＳ Ｐゴシック" charset="0"/>
              </a:rPr>
              <a:t>x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65</a:t>
            </a:r>
            <a:endParaRPr lang="en-US" sz="3200" b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dirty="0">
                <a:latin typeface="Times New Roman" charset="0"/>
                <a:ea typeface="ＭＳ Ｐゴシック" charset="0"/>
              </a:rPr>
              <a:t>				f(x)		</a:t>
            </a:r>
            <a:r>
              <a:rPr lang="en-US" sz="3200" b="0" i="0" dirty="0">
                <a:latin typeface="Courier New" charset="0"/>
                <a:ea typeface="ＭＳ Ｐゴシック" charset="0"/>
              </a:rPr>
              <a:t> 5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47          35  36         129  25 2501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65(?)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This is called a </a:t>
            </a:r>
            <a:r>
              <a:rPr lang="en-US" sz="3200" b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collision</a:t>
            </a:r>
            <a:r>
              <a:rPr lang="en-US" sz="3200" b="0" i="0" dirty="0">
                <a:latin typeface="Times New Roman" charset="0"/>
                <a:ea typeface="ＭＳ Ｐゴシック" charset="0"/>
              </a:rPr>
              <a:t>.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Separate Chaining (Open Hashing)</a:t>
            </a:r>
          </a:p>
          <a:p>
            <a:pPr eaLnBrk="1" hangingPunct="1">
              <a:defRPr/>
            </a:pPr>
            <a:r>
              <a:rPr lang="en-US" dirty="0" smtClean="0">
                <a:ea typeface="+mn-ea"/>
              </a:rPr>
              <a:t>Open Addressing (Closed Hashing)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Linear Probing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Quadratic Probing</a:t>
            </a:r>
          </a:p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Double Hashing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Handling Collisions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</a:rPr>
              <a:t>Separate Chaining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0" i="0" dirty="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Separate Chaining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Let each array element be the head of a chain.</a:t>
            </a:r>
          </a:p>
          <a:p>
            <a:pPr marL="342900" indent="-342900" eaLnBrk="1" hangingPunct="1">
              <a:defRPr/>
            </a:pPr>
            <a:endParaRPr lang="en-US" sz="3200" b="0" i="0" dirty="0"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latin typeface="Times New Roman" charset="0"/>
                <a:ea typeface="ＭＳ Ｐゴシック" charset="0"/>
              </a:rPr>
              <a:t>Array: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0   1   2   3   4   5   6   7   8   9  10   11  12  13  14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          </a:t>
            </a: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                     </a:t>
            </a:r>
            <a:r>
              <a:rPr lang="en-US" sz="1600" b="0" i="0" dirty="0">
                <a:latin typeface="Courier New" charset="0"/>
                <a:ea typeface="ＭＳ Ｐゴシック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47          65  36         129  25 2501</a:t>
            </a: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  <a:sym typeface="Symbol" charset="0"/>
              </a:rPr>
              <a:t>                         </a:t>
            </a: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1600" b="0" i="0" dirty="0">
                <a:latin typeface="Courier New" charset="0"/>
                <a:ea typeface="ＭＳ Ｐゴシック" charset="0"/>
              </a:rPr>
              <a:t>                        35</a:t>
            </a: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1600" b="0" i="0" dirty="0">
              <a:latin typeface="Courier New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r>
              <a:rPr lang="en-US" sz="3200" b="0" i="0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Where would you store:  29, 16, 14,  99, 127 ?</a:t>
            </a:r>
            <a:endParaRPr lang="en-US" sz="3200" b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 marL="342900" indent="-342900" eaLnBrk="1" hangingPunct="1">
              <a:defRPr/>
            </a:pPr>
            <a:endParaRPr lang="en-US" sz="3200" b="0" i="0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2113</Words>
  <Application>Microsoft Office PowerPoint</Application>
  <PresentationFormat>On-screen Show (4:3)</PresentationFormat>
  <Paragraphs>337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ＭＳ Ｐゴシック</vt:lpstr>
      <vt:lpstr>Courier New</vt:lpstr>
      <vt:lpstr>Symbol</vt:lpstr>
      <vt:lpstr>Times New Roman</vt:lpstr>
      <vt:lpstr>Default Design</vt:lpstr>
      <vt:lpstr>Hashing</vt:lpstr>
      <vt:lpstr>Hashing</vt:lpstr>
      <vt:lpstr>Hash Function</vt:lpstr>
      <vt:lpstr>PowerPoint Presentation</vt:lpstr>
      <vt:lpstr>PowerPoint Presentation</vt:lpstr>
      <vt:lpstr>PowerPoint Presentation</vt:lpstr>
      <vt:lpstr>Handling Collisions</vt:lpstr>
      <vt:lpstr>Handling Collisions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Collisions</vt:lpstr>
      <vt:lpstr>PowerPoint Presentation</vt:lpstr>
      <vt:lpstr>Double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MAHE</cp:lastModifiedBy>
  <cp:revision>91</cp:revision>
  <dcterms:created xsi:type="dcterms:W3CDTF">1601-01-01T00:00:00Z</dcterms:created>
  <dcterms:modified xsi:type="dcterms:W3CDTF">2020-04-13T16:03:03Z</dcterms:modified>
</cp:coreProperties>
</file>