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41.xml" ContentType="application/vnd.openxmlformats-officedocument.presentationml.slide+xml"/>
  <Override PartName="/ppt/slides/slide2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87" r:id="rId25"/>
    <p:sldId id="281" r:id="rId26"/>
    <p:sldId id="282" r:id="rId27"/>
    <p:sldId id="283" r:id="rId28"/>
    <p:sldId id="284" r:id="rId29"/>
    <p:sldId id="285" r:id="rId30"/>
    <p:sldId id="288" r:id="rId31"/>
    <p:sldId id="289" r:id="rId32"/>
    <p:sldId id="290" r:id="rId33"/>
    <p:sldId id="291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ustomXml" Target="../customXml/item3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31595" y="452120"/>
            <a:ext cx="648080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2909" y="1621790"/>
            <a:ext cx="8298180" cy="4131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nt.edu/~rada/CSCE311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1029" y="550214"/>
            <a:ext cx="5276418" cy="576724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5910" y="1023620"/>
            <a:ext cx="60617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Binary</a:t>
            </a:r>
            <a:r>
              <a:rPr sz="5400" spc="-45" dirty="0"/>
              <a:t> </a:t>
            </a:r>
            <a:r>
              <a:rPr sz="5400" spc="-5" dirty="0"/>
              <a:t>Search</a:t>
            </a:r>
            <a:r>
              <a:rPr sz="5400" spc="-40" dirty="0"/>
              <a:t> </a:t>
            </a:r>
            <a:r>
              <a:rPr sz="5400" spc="-5" dirty="0"/>
              <a:t>Tree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5739" y="330200"/>
            <a:ext cx="618680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0330" algn="ctr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What</a:t>
            </a:r>
            <a:r>
              <a:rPr sz="4000" spc="-20" dirty="0"/>
              <a:t> </a:t>
            </a:r>
            <a:r>
              <a:rPr sz="4000" spc="-5" dirty="0"/>
              <a:t>is</a:t>
            </a:r>
            <a:r>
              <a:rPr sz="4000" spc="-25" dirty="0"/>
              <a:t> </a:t>
            </a:r>
            <a:r>
              <a:rPr sz="4000" spc="-5" dirty="0"/>
              <a:t>the</a:t>
            </a:r>
            <a:r>
              <a:rPr sz="4000" spc="-15" dirty="0"/>
              <a:t> </a:t>
            </a:r>
            <a:r>
              <a:rPr sz="4000" spc="-5" dirty="0"/>
              <a:t>height</a:t>
            </a:r>
            <a:r>
              <a:rPr sz="4000" spc="-15" dirty="0"/>
              <a:t> </a:t>
            </a:r>
            <a:r>
              <a:rPr sz="4000" dirty="0"/>
              <a:t>h</a:t>
            </a:r>
            <a:endParaRPr sz="4000"/>
          </a:p>
          <a:p>
            <a:pPr algn="ctr">
              <a:lnSpc>
                <a:spcPct val="100000"/>
              </a:lnSpc>
            </a:pPr>
            <a:r>
              <a:rPr sz="4000" spc="-5" dirty="0"/>
              <a:t>of</a:t>
            </a:r>
            <a:r>
              <a:rPr sz="4000" spc="-25" dirty="0"/>
              <a:t> </a:t>
            </a:r>
            <a:r>
              <a:rPr sz="4000" dirty="0"/>
              <a:t>a</a:t>
            </a:r>
            <a:r>
              <a:rPr sz="4000" spc="-25" dirty="0"/>
              <a:t> </a:t>
            </a:r>
            <a:r>
              <a:rPr sz="4000" spc="-5" dirty="0"/>
              <a:t>full</a:t>
            </a:r>
            <a:r>
              <a:rPr sz="4000" spc="-15" dirty="0"/>
              <a:t> </a:t>
            </a:r>
            <a:r>
              <a:rPr sz="4000" spc="-5" dirty="0"/>
              <a:t>tree</a:t>
            </a:r>
            <a:r>
              <a:rPr sz="4000" spc="-20" dirty="0"/>
              <a:t> </a:t>
            </a:r>
            <a:r>
              <a:rPr sz="4000" spc="-5" dirty="0"/>
              <a:t>with</a:t>
            </a:r>
            <a:r>
              <a:rPr sz="4000" spc="-20" dirty="0"/>
              <a:t> </a:t>
            </a:r>
            <a:r>
              <a:rPr sz="4000" dirty="0"/>
              <a:t>N</a:t>
            </a:r>
            <a:r>
              <a:rPr sz="4000" spc="-25" dirty="0"/>
              <a:t> </a:t>
            </a:r>
            <a:r>
              <a:rPr sz="4000" spc="-5" dirty="0"/>
              <a:t>nodes?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979929" y="2363470"/>
            <a:ext cx="449580" cy="575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5400" spc="60" baseline="-24691" dirty="0">
                <a:latin typeface="Times New Roman"/>
                <a:cs typeface="Times New Roman"/>
              </a:rPr>
              <a:t>2</a:t>
            </a:r>
            <a:r>
              <a:rPr sz="2100" i="1" spc="40" dirty="0">
                <a:latin typeface="Times New Roman"/>
                <a:cs typeface="Times New Roman"/>
              </a:rPr>
              <a:t>h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0789" y="2569209"/>
            <a:ext cx="1308735" cy="575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600" spc="295" dirty="0">
                <a:latin typeface="Symbol"/>
                <a:cs typeface="Symbol"/>
              </a:rPr>
              <a:t></a:t>
            </a:r>
            <a:r>
              <a:rPr sz="3600" spc="5" dirty="0">
                <a:latin typeface="Times New Roman"/>
                <a:cs typeface="Times New Roman"/>
              </a:rPr>
              <a:t>1</a:t>
            </a:r>
            <a:r>
              <a:rPr sz="3600" spc="-330" dirty="0">
                <a:latin typeface="Times New Roman"/>
                <a:cs typeface="Times New Roman"/>
              </a:rPr>
              <a:t> </a:t>
            </a:r>
            <a:r>
              <a:rPr sz="3600" spc="5" dirty="0">
                <a:latin typeface="Symbol"/>
                <a:cs typeface="Symbol"/>
              </a:rPr>
              <a:t></a:t>
            </a:r>
            <a:r>
              <a:rPr sz="3600" spc="150" dirty="0">
                <a:latin typeface="Times New Roman"/>
                <a:cs typeface="Times New Roman"/>
              </a:rPr>
              <a:t> </a:t>
            </a:r>
            <a:r>
              <a:rPr sz="3600" i="1" spc="10" dirty="0">
                <a:latin typeface="Times New Roman"/>
                <a:cs typeface="Times New Roman"/>
              </a:rPr>
              <a:t>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5960" y="3177794"/>
            <a:ext cx="5511800" cy="1402080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95"/>
              </a:spcBef>
              <a:tabLst>
                <a:tab pos="1132205" algn="l"/>
              </a:tabLst>
            </a:pPr>
            <a:r>
              <a:rPr sz="3600" spc="15" dirty="0">
                <a:latin typeface="Symbol"/>
                <a:cs typeface="Symbol"/>
              </a:rPr>
              <a:t>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85" dirty="0">
                <a:latin typeface="Times New Roman"/>
                <a:cs typeface="Times New Roman"/>
              </a:rPr>
              <a:t>2</a:t>
            </a:r>
            <a:r>
              <a:rPr sz="3150" i="1" spc="-7" baseline="43650" dirty="0">
                <a:latin typeface="Times New Roman"/>
                <a:cs typeface="Times New Roman"/>
              </a:rPr>
              <a:t>h</a:t>
            </a:r>
            <a:r>
              <a:rPr sz="3150" i="1" baseline="43650" dirty="0">
                <a:latin typeface="Times New Roman"/>
                <a:cs typeface="Times New Roman"/>
              </a:rPr>
              <a:t>	</a:t>
            </a:r>
            <a:r>
              <a:rPr sz="3600" spc="5" dirty="0">
                <a:latin typeface="Symbol"/>
                <a:cs typeface="Symbol"/>
              </a:rPr>
              <a:t></a:t>
            </a:r>
            <a:r>
              <a:rPr sz="3600" spc="155" dirty="0">
                <a:latin typeface="Times New Roman"/>
                <a:cs typeface="Times New Roman"/>
              </a:rPr>
              <a:t> </a:t>
            </a:r>
            <a:r>
              <a:rPr sz="3600" i="1" spc="10" dirty="0">
                <a:latin typeface="Times New Roman"/>
                <a:cs typeface="Times New Roman"/>
              </a:rPr>
              <a:t>N</a:t>
            </a:r>
            <a:r>
              <a:rPr sz="3600" i="1" spc="150" dirty="0">
                <a:latin typeface="Times New Roman"/>
                <a:cs typeface="Times New Roman"/>
              </a:rPr>
              <a:t> </a:t>
            </a:r>
            <a:r>
              <a:rPr sz="3600" spc="5" dirty="0">
                <a:latin typeface="Symbol"/>
                <a:cs typeface="Symbol"/>
              </a:rPr>
              <a:t></a:t>
            </a:r>
            <a:r>
              <a:rPr sz="3600" spc="-545" dirty="0">
                <a:latin typeface="Times New Roman"/>
                <a:cs typeface="Times New Roman"/>
              </a:rPr>
              <a:t> </a:t>
            </a:r>
            <a:r>
              <a:rPr sz="3600" spc="5" dirty="0">
                <a:latin typeface="Times New Roman"/>
                <a:cs typeface="Times New Roman"/>
              </a:rPr>
              <a:t>1</a:t>
            </a:r>
            <a:endParaRPr sz="3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100"/>
              </a:spcBef>
            </a:pPr>
            <a:r>
              <a:rPr sz="3600" spc="15" dirty="0">
                <a:latin typeface="Symbol"/>
                <a:cs typeface="Symbol"/>
              </a:rPr>
              <a:t>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i="1" spc="5" dirty="0">
                <a:latin typeface="Times New Roman"/>
                <a:cs typeface="Times New Roman"/>
              </a:rPr>
              <a:t>h</a:t>
            </a:r>
            <a:r>
              <a:rPr sz="3600" i="1" spc="-15" dirty="0">
                <a:latin typeface="Times New Roman"/>
                <a:cs typeface="Times New Roman"/>
              </a:rPr>
              <a:t> </a:t>
            </a:r>
            <a:r>
              <a:rPr sz="3600" spc="5" dirty="0">
                <a:latin typeface="Symbol"/>
                <a:cs typeface="Symbol"/>
              </a:rPr>
              <a:t>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spc="-45" dirty="0">
                <a:latin typeface="Times New Roman"/>
                <a:cs typeface="Times New Roman"/>
              </a:rPr>
              <a:t>l</a:t>
            </a:r>
            <a:r>
              <a:rPr sz="3600" spc="5" dirty="0">
                <a:latin typeface="Times New Roman"/>
                <a:cs typeface="Times New Roman"/>
              </a:rPr>
              <a:t>o</a:t>
            </a:r>
            <a:r>
              <a:rPr sz="3600" spc="-10" dirty="0">
                <a:latin typeface="Times New Roman"/>
                <a:cs typeface="Times New Roman"/>
              </a:rPr>
              <a:t>g</a:t>
            </a:r>
            <a:r>
              <a:rPr sz="3600" spc="280" dirty="0">
                <a:latin typeface="Times New Roman"/>
                <a:cs typeface="Times New Roman"/>
              </a:rPr>
              <a:t>(</a:t>
            </a:r>
            <a:r>
              <a:rPr sz="3600" i="1" spc="10" dirty="0">
                <a:latin typeface="Times New Roman"/>
                <a:cs typeface="Times New Roman"/>
              </a:rPr>
              <a:t>N</a:t>
            </a:r>
            <a:r>
              <a:rPr sz="3600" i="1" spc="145" dirty="0">
                <a:latin typeface="Times New Roman"/>
                <a:cs typeface="Times New Roman"/>
              </a:rPr>
              <a:t> </a:t>
            </a:r>
            <a:r>
              <a:rPr sz="3600" spc="5" dirty="0">
                <a:latin typeface="Symbol"/>
                <a:cs typeface="Symbol"/>
              </a:rPr>
              <a:t></a:t>
            </a:r>
            <a:r>
              <a:rPr sz="3600" spc="-545" dirty="0">
                <a:latin typeface="Times New Roman"/>
                <a:cs typeface="Times New Roman"/>
              </a:rPr>
              <a:t> </a:t>
            </a:r>
            <a:r>
              <a:rPr sz="3600" spc="-270" dirty="0">
                <a:latin typeface="Times New Roman"/>
                <a:cs typeface="Times New Roman"/>
              </a:rPr>
              <a:t>1</a:t>
            </a:r>
            <a:r>
              <a:rPr sz="3600" spc="5" dirty="0">
                <a:latin typeface="Times New Roman"/>
                <a:cs typeface="Times New Roman"/>
              </a:rPr>
              <a:t>)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15" dirty="0">
                <a:latin typeface="Symbol"/>
                <a:cs typeface="Symbol"/>
              </a:rPr>
              <a:t></a:t>
            </a:r>
            <a:r>
              <a:rPr sz="3600" spc="-190" dirty="0">
                <a:latin typeface="Times New Roman"/>
                <a:cs typeface="Times New Roman"/>
              </a:rPr>
              <a:t> </a:t>
            </a:r>
            <a:r>
              <a:rPr sz="3600" i="1" spc="120" dirty="0">
                <a:latin typeface="Times New Roman"/>
                <a:cs typeface="Times New Roman"/>
              </a:rPr>
              <a:t>O</a:t>
            </a:r>
            <a:r>
              <a:rPr sz="3600" spc="-20" dirty="0">
                <a:latin typeface="Times New Roman"/>
                <a:cs typeface="Times New Roman"/>
              </a:rPr>
              <a:t>(</a:t>
            </a:r>
            <a:r>
              <a:rPr sz="3600" spc="-45" dirty="0">
                <a:latin typeface="Times New Roman"/>
                <a:cs typeface="Times New Roman"/>
              </a:rPr>
              <a:t>l</a:t>
            </a:r>
            <a:r>
              <a:rPr sz="3600" dirty="0">
                <a:latin typeface="Times New Roman"/>
                <a:cs typeface="Times New Roman"/>
              </a:rPr>
              <a:t>o</a:t>
            </a:r>
            <a:r>
              <a:rPr sz="3600" spc="5" dirty="0">
                <a:latin typeface="Times New Roman"/>
                <a:cs typeface="Times New Roman"/>
              </a:rPr>
              <a:t>g</a:t>
            </a:r>
            <a:r>
              <a:rPr sz="3600" spc="-275" dirty="0">
                <a:latin typeface="Times New Roman"/>
                <a:cs typeface="Times New Roman"/>
              </a:rPr>
              <a:t> </a:t>
            </a:r>
            <a:r>
              <a:rPr sz="3600" i="1" spc="10" dirty="0">
                <a:latin typeface="Times New Roman"/>
                <a:cs typeface="Times New Roman"/>
              </a:rPr>
              <a:t>N</a:t>
            </a:r>
            <a:r>
              <a:rPr sz="3600" i="1" spc="-475" dirty="0">
                <a:latin typeface="Times New Roman"/>
                <a:cs typeface="Times New Roman"/>
              </a:rPr>
              <a:t> </a:t>
            </a:r>
            <a:r>
              <a:rPr sz="3600" spc="5" dirty="0"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7229" y="497840"/>
            <a:ext cx="5203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Why</a:t>
            </a:r>
            <a:r>
              <a:rPr spc="-15" dirty="0"/>
              <a:t> </a:t>
            </a:r>
            <a:r>
              <a:rPr spc="-5" dirty="0"/>
              <a:t>is</a:t>
            </a:r>
            <a:r>
              <a:rPr spc="-20" dirty="0"/>
              <a:t> </a:t>
            </a:r>
            <a:r>
              <a:rPr dirty="0"/>
              <a:t>h</a:t>
            </a:r>
            <a:r>
              <a:rPr spc="-10" dirty="0"/>
              <a:t> important?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633220"/>
            <a:ext cx="8282940" cy="224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163195" indent="-342900" algn="just">
              <a:lnSpc>
                <a:spcPct val="100000"/>
              </a:lnSpc>
              <a:spcBef>
                <a:spcPts val="100"/>
              </a:spcBef>
              <a:buFont typeface="Symbol"/>
              <a:buChar char="▪"/>
              <a:tabLst>
                <a:tab pos="368300" algn="l"/>
              </a:tabLst>
            </a:pPr>
            <a:r>
              <a:rPr sz="2800" spc="-5" dirty="0">
                <a:latin typeface="Cambria"/>
                <a:cs typeface="Cambria"/>
              </a:rPr>
              <a:t>The Tree operations like insert, delete, retrieve </a:t>
            </a:r>
            <a:r>
              <a:rPr sz="2800" spc="-155" dirty="0">
                <a:latin typeface="Cambria"/>
                <a:cs typeface="Cambria"/>
              </a:rPr>
              <a:t>etc. </a:t>
            </a:r>
            <a:r>
              <a:rPr sz="2800" spc="-15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are </a:t>
            </a:r>
            <a:r>
              <a:rPr sz="2800" spc="-10" dirty="0">
                <a:latin typeface="Cambria"/>
                <a:cs typeface="Cambria"/>
              </a:rPr>
              <a:t>typically </a:t>
            </a:r>
            <a:r>
              <a:rPr sz="2800" spc="-5" dirty="0">
                <a:latin typeface="Cambria"/>
                <a:cs typeface="Cambria"/>
              </a:rPr>
              <a:t>expressed </a:t>
            </a:r>
            <a:r>
              <a:rPr sz="2800" dirty="0">
                <a:latin typeface="Cambria"/>
                <a:cs typeface="Cambria"/>
              </a:rPr>
              <a:t>in </a:t>
            </a:r>
            <a:r>
              <a:rPr sz="2800" spc="-5" dirty="0">
                <a:latin typeface="Cambria"/>
                <a:cs typeface="Cambria"/>
              </a:rPr>
              <a:t>terms </a:t>
            </a:r>
            <a:r>
              <a:rPr sz="2800" dirty="0">
                <a:latin typeface="Cambria"/>
                <a:cs typeface="Cambria"/>
              </a:rPr>
              <a:t>of </a:t>
            </a:r>
            <a:r>
              <a:rPr sz="2800" spc="-5" dirty="0">
                <a:latin typeface="Cambria"/>
                <a:cs typeface="Cambria"/>
              </a:rPr>
              <a:t>the height </a:t>
            </a:r>
            <a:r>
              <a:rPr sz="2800" dirty="0">
                <a:latin typeface="Cambria"/>
                <a:cs typeface="Cambria"/>
              </a:rPr>
              <a:t>of </a:t>
            </a:r>
            <a:r>
              <a:rPr sz="2800" spc="-5" dirty="0">
                <a:latin typeface="Cambria"/>
                <a:cs typeface="Cambria"/>
              </a:rPr>
              <a:t>the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tree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b="1" spc="-5" dirty="0">
                <a:latin typeface="Cambria"/>
                <a:cs typeface="Cambria"/>
              </a:rPr>
              <a:t>h</a:t>
            </a:r>
            <a:r>
              <a:rPr sz="2800" spc="-5" dirty="0">
                <a:latin typeface="Cambria"/>
                <a:cs typeface="Cambria"/>
              </a:rPr>
              <a:t>.</a:t>
            </a:r>
            <a:endParaRPr sz="2800">
              <a:latin typeface="Cambria"/>
              <a:cs typeface="Cambria"/>
            </a:endParaRPr>
          </a:p>
          <a:p>
            <a:pPr marL="368300" marR="17780" indent="-342900" algn="just">
              <a:lnSpc>
                <a:spcPts val="3350"/>
              </a:lnSpc>
              <a:spcBef>
                <a:spcPts val="810"/>
              </a:spcBef>
              <a:buFont typeface="Symbol"/>
              <a:buChar char="▪"/>
              <a:tabLst>
                <a:tab pos="368300" algn="l"/>
              </a:tabLst>
            </a:pPr>
            <a:r>
              <a:rPr sz="2800" spc="-5" dirty="0">
                <a:latin typeface="Cambria"/>
                <a:cs typeface="Cambria"/>
              </a:rPr>
              <a:t>So, </a:t>
            </a:r>
            <a:r>
              <a:rPr sz="2800" dirty="0">
                <a:latin typeface="Cambria"/>
                <a:cs typeface="Cambria"/>
              </a:rPr>
              <a:t>it </a:t>
            </a:r>
            <a:r>
              <a:rPr sz="2800" spc="-5" dirty="0">
                <a:latin typeface="Cambria"/>
                <a:cs typeface="Cambria"/>
              </a:rPr>
              <a:t>can be stated that the tree height </a:t>
            </a:r>
            <a:r>
              <a:rPr sz="2800" b="1" dirty="0">
                <a:latin typeface="Cambria"/>
                <a:cs typeface="Cambria"/>
              </a:rPr>
              <a:t>h </a:t>
            </a:r>
            <a:r>
              <a:rPr sz="2800" spc="-85" dirty="0">
                <a:latin typeface="Cambria"/>
                <a:cs typeface="Cambria"/>
              </a:rPr>
              <a:t>determines </a:t>
            </a:r>
            <a:r>
              <a:rPr sz="2800" spc="-8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running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time!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554990"/>
            <a:ext cx="6705600" cy="574421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23669" y="4072890"/>
            <a:ext cx="514985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730" marR="648335" indent="-341630">
              <a:lnSpc>
                <a:spcPct val="100000"/>
              </a:lnSpc>
              <a:spcBef>
                <a:spcPts val="100"/>
              </a:spcBef>
              <a:buFont typeface="Symbol"/>
              <a:buChar char="▪"/>
              <a:tabLst>
                <a:tab pos="379095" algn="l"/>
                <a:tab pos="379730" algn="l"/>
              </a:tabLst>
            </a:pPr>
            <a:r>
              <a:rPr sz="2400" spc="-5" dirty="0">
                <a:latin typeface="Cambria"/>
                <a:cs typeface="Cambria"/>
              </a:rPr>
              <a:t>What </a:t>
            </a:r>
            <a:r>
              <a:rPr sz="2400" spc="5" dirty="0">
                <a:latin typeface="Cambria"/>
                <a:cs typeface="Cambria"/>
              </a:rPr>
              <a:t>is </a:t>
            </a:r>
            <a:r>
              <a:rPr sz="2400" dirty="0">
                <a:latin typeface="Cambria"/>
                <a:cs typeface="Cambria"/>
              </a:rPr>
              <a:t>the </a:t>
            </a:r>
            <a:r>
              <a:rPr sz="2400" spc="-5" dirty="0">
                <a:latin typeface="Cambria"/>
                <a:cs typeface="Cambria"/>
              </a:rPr>
              <a:t>max height of </a:t>
            </a:r>
            <a:r>
              <a:rPr sz="2400" dirty="0">
                <a:latin typeface="Cambria"/>
                <a:cs typeface="Cambria"/>
              </a:rPr>
              <a:t>a tree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with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N</a:t>
            </a:r>
            <a:r>
              <a:rPr sz="2400" spc="-5" dirty="0">
                <a:latin typeface="Cambria"/>
                <a:cs typeface="Cambria"/>
              </a:rPr>
              <a:t> nodes?</a:t>
            </a:r>
            <a:endParaRPr sz="2400">
              <a:latin typeface="Cambria"/>
              <a:cs typeface="Cambria"/>
            </a:endParaRPr>
          </a:p>
          <a:p>
            <a:pPr marL="417830">
              <a:lnSpc>
                <a:spcPts val="2520"/>
              </a:lnSpc>
            </a:pPr>
            <a:r>
              <a:rPr sz="2400" i="1" dirty="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r>
              <a:rPr sz="2400" i="1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(same as</a:t>
            </a:r>
            <a:r>
              <a:rPr sz="2400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 linked</a:t>
            </a:r>
            <a:r>
              <a:rPr sz="2400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list)</a:t>
            </a:r>
            <a:endParaRPr sz="2400">
              <a:latin typeface="Cambria"/>
              <a:cs typeface="Cambria"/>
            </a:endParaRPr>
          </a:p>
          <a:p>
            <a:pPr marL="379730" marR="30480" indent="-341630">
              <a:lnSpc>
                <a:spcPct val="100000"/>
              </a:lnSpc>
              <a:spcBef>
                <a:spcPts val="780"/>
              </a:spcBef>
              <a:buFont typeface="Symbol"/>
              <a:buChar char="▪"/>
              <a:tabLst>
                <a:tab pos="379095" algn="l"/>
                <a:tab pos="379730" algn="l"/>
              </a:tabLst>
            </a:pPr>
            <a:r>
              <a:rPr sz="2400" spc="-5" dirty="0">
                <a:latin typeface="Cambria"/>
                <a:cs typeface="Cambria"/>
              </a:rPr>
              <a:t>What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is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the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min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height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 </a:t>
            </a:r>
            <a:r>
              <a:rPr sz="2400" dirty="0">
                <a:latin typeface="Cambria"/>
                <a:cs typeface="Cambria"/>
              </a:rPr>
              <a:t>a </a:t>
            </a:r>
            <a:r>
              <a:rPr sz="2400" spc="-5" dirty="0">
                <a:latin typeface="Cambria"/>
                <a:cs typeface="Cambria"/>
              </a:rPr>
              <a:t>tree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with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N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nodes?</a:t>
            </a:r>
            <a:endParaRPr sz="2400">
              <a:latin typeface="Cambria"/>
              <a:cs typeface="Cambria"/>
            </a:endParaRPr>
          </a:p>
          <a:p>
            <a:pPr marL="424180">
              <a:lnSpc>
                <a:spcPts val="2460"/>
              </a:lnSpc>
            </a:pP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log(N+1)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4789" y="299720"/>
            <a:ext cx="36118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Binary</a:t>
            </a:r>
            <a:r>
              <a:rPr spc="-70" dirty="0"/>
              <a:t> </a:t>
            </a:r>
            <a:r>
              <a:rPr spc="-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0979" y="1252220"/>
            <a:ext cx="864997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Symbol"/>
              <a:buChar char="▪"/>
              <a:tabLst>
                <a:tab pos="354965" algn="l"/>
                <a:tab pos="355600" algn="l"/>
              </a:tabLst>
            </a:pPr>
            <a:r>
              <a:rPr sz="2400" spc="-5" dirty="0">
                <a:latin typeface="Cambria"/>
                <a:cs typeface="Cambria"/>
              </a:rPr>
              <a:t>Suppose DATA </a:t>
            </a:r>
            <a:r>
              <a:rPr sz="2400" dirty="0">
                <a:latin typeface="Cambria"/>
                <a:cs typeface="Cambria"/>
              </a:rPr>
              <a:t>is an array </a:t>
            </a:r>
            <a:r>
              <a:rPr sz="2400" spc="-5" dirty="0">
                <a:latin typeface="Cambria"/>
                <a:cs typeface="Cambria"/>
              </a:rPr>
              <a:t>which </a:t>
            </a:r>
            <a:r>
              <a:rPr sz="2400" dirty="0">
                <a:latin typeface="Cambria"/>
                <a:cs typeface="Cambria"/>
              </a:rPr>
              <a:t>is </a:t>
            </a:r>
            <a:r>
              <a:rPr sz="2400" spc="-5" dirty="0">
                <a:latin typeface="Cambria"/>
                <a:cs typeface="Cambria"/>
              </a:rPr>
              <a:t>sorted </a:t>
            </a:r>
            <a:r>
              <a:rPr sz="2400" spc="5" dirty="0">
                <a:latin typeface="Cambria"/>
                <a:cs typeface="Cambria"/>
              </a:rPr>
              <a:t>in </a:t>
            </a:r>
            <a:r>
              <a:rPr sz="2400" dirty="0">
                <a:latin typeface="Cambria"/>
                <a:cs typeface="Cambria"/>
              </a:rPr>
              <a:t>increasing 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numerical </a:t>
            </a:r>
            <a:r>
              <a:rPr sz="2400" dirty="0">
                <a:latin typeface="Cambria"/>
                <a:cs typeface="Cambria"/>
              </a:rPr>
              <a:t>order and </a:t>
            </a:r>
            <a:r>
              <a:rPr sz="2400" spc="-5" dirty="0">
                <a:latin typeface="Cambria"/>
                <a:cs typeface="Cambria"/>
              </a:rPr>
              <a:t>we want to </a:t>
            </a:r>
            <a:r>
              <a:rPr sz="2400" dirty="0">
                <a:latin typeface="Cambria"/>
                <a:cs typeface="Cambria"/>
              </a:rPr>
              <a:t>find the </a:t>
            </a:r>
            <a:r>
              <a:rPr sz="2400" spc="-5" dirty="0">
                <a:latin typeface="Cambria"/>
                <a:cs typeface="Cambria"/>
              </a:rPr>
              <a:t>location LOC </a:t>
            </a:r>
            <a:r>
              <a:rPr sz="2400" dirty="0">
                <a:latin typeface="Cambria"/>
                <a:cs typeface="Cambria"/>
              </a:rPr>
              <a:t>of a given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ITEM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in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DATA. Then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there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-5" dirty="0">
                <a:latin typeface="Cambria"/>
                <a:cs typeface="Cambria"/>
              </a:rPr>
              <a:t> an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extremely </a:t>
            </a:r>
            <a:r>
              <a:rPr sz="2400" dirty="0">
                <a:latin typeface="Cambria"/>
                <a:cs typeface="Cambria"/>
              </a:rPr>
              <a:t>efficient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searching 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algorithm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called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Binary Search</a:t>
            </a:r>
            <a:r>
              <a:rPr sz="2400" spc="-5" dirty="0">
                <a:latin typeface="Cambria"/>
                <a:cs typeface="Cambria"/>
              </a:rPr>
              <a:t>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4789" y="299720"/>
            <a:ext cx="36118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Binary</a:t>
            </a:r>
            <a:r>
              <a:rPr spc="-70" dirty="0"/>
              <a:t> </a:t>
            </a:r>
            <a:r>
              <a:rPr spc="-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8279" y="1252220"/>
            <a:ext cx="8836025" cy="5083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531495" indent="-342900" algn="just">
              <a:lnSpc>
                <a:spcPct val="100000"/>
              </a:lnSpc>
              <a:spcBef>
                <a:spcPts val="100"/>
              </a:spcBef>
              <a:buFont typeface="Symbol"/>
              <a:buChar char="▪"/>
              <a:tabLst>
                <a:tab pos="368300" algn="l"/>
              </a:tabLst>
            </a:pPr>
            <a:r>
              <a:rPr sz="2400" spc="-5" dirty="0">
                <a:latin typeface="Cambria"/>
                <a:cs typeface="Cambria"/>
              </a:rPr>
              <a:t>Consider that </a:t>
            </a:r>
            <a:r>
              <a:rPr sz="2400" dirty="0">
                <a:latin typeface="Cambria"/>
                <a:cs typeface="Cambria"/>
              </a:rPr>
              <a:t>you </a:t>
            </a:r>
            <a:r>
              <a:rPr sz="2400" spc="-5" dirty="0">
                <a:latin typeface="Cambria"/>
                <a:cs typeface="Cambria"/>
              </a:rPr>
              <a:t>want </a:t>
            </a:r>
            <a:r>
              <a:rPr sz="2400" dirty="0">
                <a:latin typeface="Cambria"/>
                <a:cs typeface="Cambria"/>
              </a:rPr>
              <a:t>to </a:t>
            </a:r>
            <a:r>
              <a:rPr sz="2400" spc="-5" dirty="0">
                <a:latin typeface="Cambria"/>
                <a:cs typeface="Cambria"/>
              </a:rPr>
              <a:t>find </a:t>
            </a:r>
            <a:r>
              <a:rPr sz="2400" dirty="0">
                <a:latin typeface="Cambria"/>
                <a:cs typeface="Cambria"/>
              </a:rPr>
              <a:t>the </a:t>
            </a:r>
            <a:r>
              <a:rPr sz="2400" spc="-5" dirty="0">
                <a:latin typeface="Cambria"/>
                <a:cs typeface="Cambria"/>
              </a:rPr>
              <a:t>location of some word </a:t>
            </a:r>
            <a:r>
              <a:rPr sz="2400" dirty="0">
                <a:latin typeface="Cambria"/>
                <a:cs typeface="Cambria"/>
              </a:rPr>
              <a:t>in </a:t>
            </a:r>
            <a:r>
              <a:rPr sz="2400" spc="-675" dirty="0">
                <a:latin typeface="Cambria"/>
                <a:cs typeface="Cambria"/>
              </a:rPr>
              <a:t>a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dictionary.</a:t>
            </a:r>
            <a:endParaRPr sz="2400">
              <a:latin typeface="Cambria"/>
              <a:cs typeface="Cambria"/>
            </a:endParaRPr>
          </a:p>
          <a:p>
            <a:pPr marL="368300" marR="259715" indent="-342900" algn="just">
              <a:lnSpc>
                <a:spcPct val="100000"/>
              </a:lnSpc>
              <a:spcBef>
                <a:spcPts val="600"/>
              </a:spcBef>
              <a:buFont typeface="Symbol"/>
              <a:buChar char="▪"/>
              <a:tabLst>
                <a:tab pos="368300" algn="l"/>
              </a:tabLst>
            </a:pPr>
            <a:r>
              <a:rPr sz="2400" dirty="0">
                <a:latin typeface="Cambria"/>
                <a:cs typeface="Cambria"/>
              </a:rPr>
              <a:t>I </a:t>
            </a:r>
            <a:r>
              <a:rPr sz="2400" spc="-5" dirty="0">
                <a:latin typeface="Cambria"/>
                <a:cs typeface="Cambria"/>
              </a:rPr>
              <a:t>guess </a:t>
            </a:r>
            <a:r>
              <a:rPr sz="2400" dirty="0">
                <a:latin typeface="Cambria"/>
                <a:cs typeface="Cambria"/>
              </a:rPr>
              <a:t>you are not </a:t>
            </a:r>
            <a:r>
              <a:rPr sz="2400" spc="-5" dirty="0">
                <a:latin typeface="Cambria"/>
                <a:cs typeface="Cambria"/>
              </a:rPr>
              <a:t>fool enough </a:t>
            </a:r>
            <a:r>
              <a:rPr sz="2400" dirty="0">
                <a:latin typeface="Cambria"/>
                <a:cs typeface="Cambria"/>
              </a:rPr>
              <a:t>to search </a:t>
            </a:r>
            <a:r>
              <a:rPr sz="2400" spc="5" dirty="0">
                <a:latin typeface="Cambria"/>
                <a:cs typeface="Cambria"/>
              </a:rPr>
              <a:t>it </a:t>
            </a:r>
            <a:r>
              <a:rPr sz="2400" dirty="0">
                <a:latin typeface="Cambria"/>
                <a:cs typeface="Cambria"/>
              </a:rPr>
              <a:t>in a </a:t>
            </a:r>
            <a:r>
              <a:rPr sz="2400" spc="-5" dirty="0">
                <a:latin typeface="Cambria"/>
                <a:cs typeface="Cambria"/>
              </a:rPr>
              <a:t>linear way or </a:t>
            </a:r>
            <a:r>
              <a:rPr sz="2400" spc="-335" dirty="0">
                <a:latin typeface="Cambria"/>
                <a:cs typeface="Cambria"/>
              </a:rPr>
              <a:t>in </a:t>
            </a:r>
            <a:r>
              <a:rPr sz="2400" spc="-33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other words apply linear search.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That </a:t>
            </a:r>
            <a:r>
              <a:rPr sz="2400" dirty="0">
                <a:latin typeface="Cambria"/>
                <a:cs typeface="Cambria"/>
              </a:rPr>
              <a:t>is no </a:t>
            </a:r>
            <a:r>
              <a:rPr sz="2400" spc="-5" dirty="0">
                <a:latin typeface="Cambria"/>
                <a:cs typeface="Cambria"/>
              </a:rPr>
              <a:t>one search page by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page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from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the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start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to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end</a:t>
            </a:r>
            <a:r>
              <a:rPr sz="2400" spc="-5" dirty="0">
                <a:latin typeface="Cambria"/>
                <a:cs typeface="Cambria"/>
              </a:rPr>
              <a:t> of</a:t>
            </a:r>
            <a:r>
              <a:rPr sz="2400" dirty="0">
                <a:latin typeface="Cambria"/>
                <a:cs typeface="Cambria"/>
              </a:rPr>
              <a:t> the </a:t>
            </a:r>
            <a:r>
              <a:rPr sz="2400" spc="-5" dirty="0">
                <a:latin typeface="Cambria"/>
                <a:cs typeface="Cambria"/>
              </a:rPr>
              <a:t>book.</a:t>
            </a:r>
            <a:endParaRPr sz="2400">
              <a:latin typeface="Cambria"/>
              <a:cs typeface="Cambria"/>
            </a:endParaRPr>
          </a:p>
          <a:p>
            <a:pPr marL="368300" marR="799465" indent="-342900">
              <a:lnSpc>
                <a:spcPct val="100000"/>
              </a:lnSpc>
              <a:spcBef>
                <a:spcPts val="600"/>
              </a:spcBef>
              <a:buFont typeface="Symbol"/>
              <a:buChar char="▪"/>
              <a:tabLst>
                <a:tab pos="367665" algn="l"/>
                <a:tab pos="368300" algn="l"/>
              </a:tabLst>
            </a:pPr>
            <a:r>
              <a:rPr sz="2400" spc="-5" dirty="0">
                <a:latin typeface="Cambria"/>
                <a:cs typeface="Cambria"/>
              </a:rPr>
              <a:t>Rather, </a:t>
            </a:r>
            <a:r>
              <a:rPr sz="2400" dirty="0">
                <a:latin typeface="Cambria"/>
                <a:cs typeface="Cambria"/>
              </a:rPr>
              <a:t>I </a:t>
            </a:r>
            <a:r>
              <a:rPr sz="2400" spc="-5" dirty="0">
                <a:latin typeface="Cambria"/>
                <a:cs typeface="Cambria"/>
              </a:rPr>
              <a:t>guess you will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open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or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divide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the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dictionary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in</a:t>
            </a:r>
            <a:r>
              <a:rPr sz="2400" spc="-5" dirty="0">
                <a:latin typeface="Cambria"/>
                <a:cs typeface="Cambria"/>
              </a:rPr>
              <a:t> the </a:t>
            </a:r>
            <a:r>
              <a:rPr sz="2400" spc="-509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middle </a:t>
            </a:r>
            <a:r>
              <a:rPr sz="2400" dirty="0">
                <a:latin typeface="Cambria"/>
                <a:cs typeface="Cambria"/>
              </a:rPr>
              <a:t>to</a:t>
            </a:r>
            <a:r>
              <a:rPr sz="2400" spc="-5" dirty="0">
                <a:latin typeface="Cambria"/>
                <a:cs typeface="Cambria"/>
              </a:rPr>
              <a:t> determine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which half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contains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the</a:t>
            </a:r>
            <a:r>
              <a:rPr sz="2400" dirty="0">
                <a:latin typeface="Cambria"/>
                <a:cs typeface="Cambria"/>
              </a:rPr>
              <a:t> word.</a:t>
            </a:r>
            <a:endParaRPr sz="2400">
              <a:latin typeface="Cambria"/>
              <a:cs typeface="Cambria"/>
            </a:endParaRPr>
          </a:p>
          <a:p>
            <a:pPr marL="368300" marR="202565" indent="-342900">
              <a:lnSpc>
                <a:spcPct val="100000"/>
              </a:lnSpc>
              <a:spcBef>
                <a:spcPts val="590"/>
              </a:spcBef>
              <a:buFont typeface="Symbol"/>
              <a:buChar char="▪"/>
              <a:tabLst>
                <a:tab pos="367665" algn="l"/>
                <a:tab pos="368300" algn="l"/>
                <a:tab pos="7546340" algn="l"/>
              </a:tabLst>
            </a:pPr>
            <a:r>
              <a:rPr sz="2400" spc="-5" dirty="0">
                <a:latin typeface="Cambria"/>
                <a:cs typeface="Cambria"/>
              </a:rPr>
              <a:t>Then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consider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new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probable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half</a:t>
            </a:r>
            <a:r>
              <a:rPr sz="2400" dirty="0">
                <a:latin typeface="Cambria"/>
                <a:cs typeface="Cambria"/>
              </a:rPr>
              <a:t> and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open</a:t>
            </a:r>
            <a:r>
              <a:rPr sz="2400" dirty="0">
                <a:latin typeface="Cambria"/>
                <a:cs typeface="Cambria"/>
              </a:rPr>
              <a:t> or</a:t>
            </a:r>
            <a:r>
              <a:rPr sz="2400" spc="-5" dirty="0">
                <a:latin typeface="Cambria"/>
                <a:cs typeface="Cambria"/>
              </a:rPr>
              <a:t> divide</a:t>
            </a:r>
            <a:r>
              <a:rPr sz="2400" dirty="0">
                <a:latin typeface="Cambria"/>
                <a:cs typeface="Cambria"/>
              </a:rPr>
              <a:t> that</a:t>
            </a:r>
            <a:r>
              <a:rPr sz="2400" spc="-5" dirty="0">
                <a:latin typeface="Cambria"/>
                <a:cs typeface="Cambria"/>
              </a:rPr>
              <a:t> half</a:t>
            </a:r>
            <a:r>
              <a:rPr sz="2400" dirty="0">
                <a:latin typeface="Cambria"/>
                <a:cs typeface="Cambria"/>
              </a:rPr>
              <a:t> in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the </a:t>
            </a:r>
            <a:r>
              <a:rPr sz="2400" spc="-5" dirty="0">
                <a:latin typeface="Cambria"/>
                <a:cs typeface="Cambria"/>
              </a:rPr>
              <a:t>middle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to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determine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which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half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contains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the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word.	</a:t>
            </a:r>
            <a:r>
              <a:rPr sz="2400" dirty="0">
                <a:latin typeface="Cambria"/>
                <a:cs typeface="Cambria"/>
              </a:rPr>
              <a:t>This 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process goes </a:t>
            </a:r>
            <a:r>
              <a:rPr sz="2400" dirty="0">
                <a:latin typeface="Cambria"/>
                <a:cs typeface="Cambria"/>
              </a:rPr>
              <a:t>on.</a:t>
            </a:r>
            <a:endParaRPr sz="2400">
              <a:latin typeface="Cambria"/>
              <a:cs typeface="Cambria"/>
            </a:endParaRPr>
          </a:p>
          <a:p>
            <a:pPr marL="368300" marR="17780" indent="-342900">
              <a:lnSpc>
                <a:spcPct val="100000"/>
              </a:lnSpc>
              <a:spcBef>
                <a:spcPts val="600"/>
              </a:spcBef>
              <a:buFont typeface="Symbol"/>
              <a:buChar char="▪"/>
              <a:tabLst>
                <a:tab pos="367665" algn="l"/>
                <a:tab pos="368300" algn="l"/>
              </a:tabLst>
            </a:pPr>
            <a:r>
              <a:rPr sz="2400" spc="-5" dirty="0">
                <a:latin typeface="Cambria"/>
                <a:cs typeface="Cambria"/>
              </a:rPr>
              <a:t>Eventually</a:t>
            </a:r>
            <a:r>
              <a:rPr sz="2400" spc="4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you</a:t>
            </a:r>
            <a:r>
              <a:rPr sz="2400" spc="3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will</a:t>
            </a:r>
            <a:r>
              <a:rPr sz="2400" spc="4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find</a:t>
            </a:r>
            <a:r>
              <a:rPr sz="2400" spc="4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the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location</a:t>
            </a:r>
            <a:r>
              <a:rPr sz="2400" spc="4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4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the</a:t>
            </a:r>
            <a:r>
              <a:rPr sz="2400" spc="4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word</a:t>
            </a:r>
            <a:r>
              <a:rPr sz="2400" spc="4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and</a:t>
            </a:r>
            <a:r>
              <a:rPr sz="2400" spc="4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thus</a:t>
            </a:r>
            <a:r>
              <a:rPr sz="2400" spc="4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you </a:t>
            </a:r>
            <a:r>
              <a:rPr sz="2400" dirty="0">
                <a:latin typeface="Cambria"/>
                <a:cs typeface="Cambria"/>
              </a:rPr>
              <a:t> are </a:t>
            </a:r>
            <a:r>
              <a:rPr sz="2400" spc="-5" dirty="0">
                <a:latin typeface="Cambria"/>
                <a:cs typeface="Cambria"/>
              </a:rPr>
              <a:t>reducing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the number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possible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locations for</a:t>
            </a:r>
            <a:r>
              <a:rPr sz="2400" dirty="0">
                <a:latin typeface="Cambria"/>
                <a:cs typeface="Cambria"/>
              </a:rPr>
              <a:t> the</a:t>
            </a:r>
            <a:r>
              <a:rPr sz="2400" spc="-5" dirty="0">
                <a:latin typeface="Cambria"/>
                <a:cs typeface="Cambria"/>
              </a:rPr>
              <a:t> word </a:t>
            </a:r>
            <a:r>
              <a:rPr sz="2400" dirty="0">
                <a:latin typeface="Cambria"/>
                <a:cs typeface="Cambria"/>
              </a:rPr>
              <a:t>in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the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dictionary.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23520"/>
            <a:ext cx="7335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</a:t>
            </a:r>
            <a:r>
              <a:rPr spc="-15" dirty="0"/>
              <a:t> </a:t>
            </a:r>
            <a:r>
              <a:rPr spc="-5" dirty="0"/>
              <a:t>to</a:t>
            </a:r>
            <a:r>
              <a:rPr spc="-20" dirty="0"/>
              <a:t> </a:t>
            </a:r>
            <a:r>
              <a:rPr spc="-5" dirty="0"/>
              <a:t>search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5" dirty="0"/>
              <a:t>binary</a:t>
            </a:r>
            <a:r>
              <a:rPr spc="-15" dirty="0"/>
              <a:t> </a:t>
            </a:r>
            <a:r>
              <a:rPr spc="-5" dirty="0"/>
              <a:t>tree?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315719"/>
            <a:ext cx="8093709" cy="464185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5" dirty="0">
                <a:latin typeface="Cambria"/>
                <a:cs typeface="Cambria"/>
              </a:rPr>
              <a:t>Start</a:t>
            </a:r>
            <a:r>
              <a:rPr sz="2800" spc="-3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at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the</a:t>
            </a:r>
            <a:r>
              <a:rPr sz="2800" spc="-3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root</a:t>
            </a:r>
            <a:endParaRPr sz="2800">
              <a:latin typeface="Cambria"/>
              <a:cs typeface="Cambria"/>
            </a:endParaRPr>
          </a:p>
          <a:p>
            <a:pPr marL="526415" marR="2702560" indent="-52641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5" dirty="0">
                <a:latin typeface="Cambria"/>
                <a:cs typeface="Cambria"/>
              </a:rPr>
              <a:t>Search the tree level </a:t>
            </a:r>
            <a:r>
              <a:rPr sz="2800" dirty="0">
                <a:latin typeface="Cambria"/>
                <a:cs typeface="Cambria"/>
              </a:rPr>
              <a:t>by </a:t>
            </a:r>
            <a:r>
              <a:rPr sz="2800" spc="-5" dirty="0">
                <a:latin typeface="Cambria"/>
                <a:cs typeface="Cambria"/>
              </a:rPr>
              <a:t>level, 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until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you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find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the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element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you</a:t>
            </a:r>
            <a:endParaRPr sz="2800">
              <a:latin typeface="Cambria"/>
              <a:cs typeface="Cambria"/>
            </a:endParaRPr>
          </a:p>
          <a:p>
            <a:pPr marL="2700655">
              <a:lnSpc>
                <a:spcPts val="3354"/>
              </a:lnSpc>
            </a:pPr>
            <a:r>
              <a:rPr sz="2800" spc="-5" dirty="0">
                <a:latin typeface="Cambria"/>
                <a:cs typeface="Cambria"/>
              </a:rPr>
              <a:t>are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searching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for</a:t>
            </a:r>
            <a:r>
              <a:rPr sz="2800" spc="-3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or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you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reach</a:t>
            </a:r>
            <a:endParaRPr sz="2800">
              <a:latin typeface="Cambria"/>
              <a:cs typeface="Cambria"/>
            </a:endParaRPr>
          </a:p>
          <a:p>
            <a:pPr marL="7205345">
              <a:lnSpc>
                <a:spcPts val="3354"/>
              </a:lnSpc>
            </a:pPr>
            <a:r>
              <a:rPr sz="2800" dirty="0">
                <a:latin typeface="Cambria"/>
                <a:cs typeface="Cambria"/>
              </a:rPr>
              <a:t>a</a:t>
            </a:r>
            <a:r>
              <a:rPr sz="2800" spc="-8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leaf.</a:t>
            </a:r>
            <a:endParaRPr sz="2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3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mbria"/>
                <a:cs typeface="Cambria"/>
              </a:rPr>
              <a:t>Is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this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better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than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searching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a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linked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list?</a:t>
            </a:r>
            <a:endParaRPr sz="2800">
              <a:latin typeface="Cambria"/>
              <a:cs typeface="Cambria"/>
            </a:endParaRPr>
          </a:p>
          <a:p>
            <a:pPr marL="2677795">
              <a:lnSpc>
                <a:spcPct val="100000"/>
              </a:lnSpc>
              <a:spcBef>
                <a:spcPts val="2150"/>
              </a:spcBef>
            </a:pPr>
            <a:r>
              <a:rPr sz="3200" b="1" spc="-5" dirty="0">
                <a:solidFill>
                  <a:srgbClr val="FF0000"/>
                </a:solidFill>
                <a:latin typeface="Cambria"/>
                <a:cs typeface="Cambria"/>
              </a:rPr>
              <a:t>No</a:t>
            </a:r>
            <a:r>
              <a:rPr sz="3200" b="1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200" spc="1750" dirty="0">
                <a:solidFill>
                  <a:srgbClr val="FF0000"/>
                </a:solidFill>
                <a:latin typeface="Symbol"/>
                <a:cs typeface="Symbol"/>
              </a:rPr>
              <a:t></a:t>
            </a:r>
            <a:r>
              <a:rPr sz="3200" spc="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ambria"/>
                <a:cs typeface="Cambria"/>
              </a:rPr>
              <a:t>O(N)</a:t>
            </a:r>
            <a:endParaRPr sz="32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8800" y="1827529"/>
            <a:ext cx="2971800" cy="26276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8810" y="147320"/>
            <a:ext cx="51993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Binary</a:t>
            </a:r>
            <a:r>
              <a:rPr spc="-25" dirty="0"/>
              <a:t> </a:t>
            </a:r>
            <a:r>
              <a:rPr spc="-5" dirty="0"/>
              <a:t>Search</a:t>
            </a:r>
            <a:r>
              <a:rPr spc="-25"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63319"/>
            <a:ext cx="5218430" cy="36322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Symbol"/>
              <a:buChar char="▪"/>
              <a:tabLst>
                <a:tab pos="354965" algn="l"/>
                <a:tab pos="355600" algn="l"/>
                <a:tab pos="2792095" algn="l"/>
              </a:tabLst>
            </a:pPr>
            <a:r>
              <a:rPr sz="2800" b="1" spc="-5" dirty="0">
                <a:latin typeface="Cambria"/>
                <a:cs typeface="Cambria"/>
              </a:rPr>
              <a:t>Binary Search	Tree</a:t>
            </a:r>
            <a:r>
              <a:rPr sz="2800" b="1" spc="-70" dirty="0">
                <a:latin typeface="Cambria"/>
                <a:cs typeface="Cambria"/>
              </a:rPr>
              <a:t> </a:t>
            </a:r>
            <a:r>
              <a:rPr sz="2800" b="1" dirty="0">
                <a:latin typeface="Cambria"/>
                <a:cs typeface="Cambria"/>
              </a:rPr>
              <a:t>Property</a:t>
            </a:r>
            <a:r>
              <a:rPr sz="2800" dirty="0">
                <a:latin typeface="Cambria"/>
                <a:cs typeface="Cambria"/>
              </a:rPr>
              <a:t>:</a:t>
            </a:r>
            <a:endParaRPr sz="28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latin typeface="Cambria"/>
                <a:cs typeface="Cambria"/>
              </a:rPr>
              <a:t>The</a:t>
            </a:r>
            <a:r>
              <a:rPr sz="2800" spc="-3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value</a:t>
            </a:r>
            <a:r>
              <a:rPr sz="2800" spc="-3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stored</a:t>
            </a:r>
            <a:r>
              <a:rPr sz="2800" spc="-3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at</a:t>
            </a:r>
            <a:endParaRPr sz="2800">
              <a:latin typeface="Cambria"/>
              <a:cs typeface="Cambria"/>
            </a:endParaRPr>
          </a:p>
          <a:p>
            <a:pPr marL="355600" marR="1516380">
              <a:lnSpc>
                <a:spcPts val="4060"/>
              </a:lnSpc>
              <a:spcBef>
                <a:spcPts val="240"/>
              </a:spcBef>
            </a:pPr>
            <a:r>
              <a:rPr sz="2800" dirty="0">
                <a:latin typeface="Cambria"/>
                <a:cs typeface="Cambria"/>
              </a:rPr>
              <a:t>a </a:t>
            </a:r>
            <a:r>
              <a:rPr sz="2800" spc="-5" dirty="0">
                <a:latin typeface="Cambria"/>
                <a:cs typeface="Cambria"/>
              </a:rPr>
              <a:t>node </a:t>
            </a:r>
            <a:r>
              <a:rPr sz="2800" dirty="0">
                <a:latin typeface="Cambria"/>
                <a:cs typeface="Cambria"/>
              </a:rPr>
              <a:t>is </a:t>
            </a:r>
            <a:r>
              <a:rPr sz="2800" i="1" spc="-5" dirty="0">
                <a:latin typeface="Cambria"/>
                <a:cs typeface="Cambria"/>
              </a:rPr>
              <a:t>greater </a:t>
            </a:r>
            <a:r>
              <a:rPr sz="2800" spc="-5" dirty="0">
                <a:latin typeface="Cambria"/>
                <a:cs typeface="Cambria"/>
              </a:rPr>
              <a:t>than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the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value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stored</a:t>
            </a:r>
            <a:r>
              <a:rPr sz="2800" spc="-3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at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its</a:t>
            </a:r>
            <a:endParaRPr sz="2800">
              <a:latin typeface="Cambria"/>
              <a:cs typeface="Cambria"/>
            </a:endParaRPr>
          </a:p>
          <a:p>
            <a:pPr marL="355600" marR="1516380">
              <a:lnSpc>
                <a:spcPts val="4050"/>
              </a:lnSpc>
              <a:spcBef>
                <a:spcPts val="10"/>
              </a:spcBef>
            </a:pPr>
            <a:r>
              <a:rPr sz="2800" spc="-5" dirty="0">
                <a:latin typeface="Cambria"/>
                <a:cs typeface="Cambria"/>
              </a:rPr>
              <a:t>left child and </a:t>
            </a:r>
            <a:r>
              <a:rPr sz="2800" i="1" spc="-10" dirty="0">
                <a:latin typeface="Cambria"/>
                <a:cs typeface="Cambria"/>
              </a:rPr>
              <a:t>less </a:t>
            </a:r>
            <a:r>
              <a:rPr sz="2800" spc="-5" dirty="0">
                <a:latin typeface="Cambria"/>
                <a:cs typeface="Cambria"/>
              </a:rPr>
              <a:t>than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the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value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stored</a:t>
            </a:r>
            <a:r>
              <a:rPr sz="2800" spc="-3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at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its</a:t>
            </a:r>
            <a:endParaRPr sz="28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450"/>
              </a:spcBef>
            </a:pPr>
            <a:r>
              <a:rPr sz="2800" spc="-5" dirty="0">
                <a:latin typeface="Cambria"/>
                <a:cs typeface="Cambria"/>
              </a:rPr>
              <a:t>right</a:t>
            </a:r>
            <a:r>
              <a:rPr sz="2800" spc="-4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child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25720" y="1752600"/>
            <a:ext cx="3789679" cy="4966335"/>
            <a:chOff x="5125720" y="1752600"/>
            <a:chExt cx="3789679" cy="49663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5720" y="1752600"/>
              <a:ext cx="3789679" cy="4794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81600" y="5638800"/>
              <a:ext cx="1600200" cy="990600"/>
            </a:xfrm>
            <a:custGeom>
              <a:avLst/>
              <a:gdLst/>
              <a:ahLst/>
              <a:cxnLst/>
              <a:rect l="l" t="t" r="r" b="b"/>
              <a:pathLst>
                <a:path w="1600200" h="990600">
                  <a:moveTo>
                    <a:pt x="798829" y="0"/>
                  </a:moveTo>
                  <a:lnTo>
                    <a:pt x="857501" y="1204"/>
                  </a:lnTo>
                  <a:lnTo>
                    <a:pt x="914831" y="4771"/>
                  </a:lnTo>
                  <a:lnTo>
                    <a:pt x="970700" y="10624"/>
                  </a:lnTo>
                  <a:lnTo>
                    <a:pt x="1024992" y="18693"/>
                  </a:lnTo>
                  <a:lnTo>
                    <a:pt x="1077589" y="28903"/>
                  </a:lnTo>
                  <a:lnTo>
                    <a:pt x="1128373" y="41180"/>
                  </a:lnTo>
                  <a:lnTo>
                    <a:pt x="1177226" y="55453"/>
                  </a:lnTo>
                  <a:lnTo>
                    <a:pt x="1224030" y="71646"/>
                  </a:lnTo>
                  <a:lnTo>
                    <a:pt x="1268668" y="89688"/>
                  </a:lnTo>
                  <a:lnTo>
                    <a:pt x="1311021" y="109505"/>
                  </a:lnTo>
                  <a:lnTo>
                    <a:pt x="1350973" y="131024"/>
                  </a:lnTo>
                  <a:lnTo>
                    <a:pt x="1388406" y="154171"/>
                  </a:lnTo>
                  <a:lnTo>
                    <a:pt x="1423201" y="178873"/>
                  </a:lnTo>
                  <a:lnTo>
                    <a:pt x="1455241" y="205056"/>
                  </a:lnTo>
                  <a:lnTo>
                    <a:pt x="1484409" y="232648"/>
                  </a:lnTo>
                  <a:lnTo>
                    <a:pt x="1510586" y="261576"/>
                  </a:lnTo>
                  <a:lnTo>
                    <a:pt x="1553497" y="323143"/>
                  </a:lnTo>
                  <a:lnTo>
                    <a:pt x="1583033" y="389173"/>
                  </a:lnTo>
                  <a:lnTo>
                    <a:pt x="1598253" y="459077"/>
                  </a:lnTo>
                  <a:lnTo>
                    <a:pt x="1600200" y="495300"/>
                  </a:lnTo>
                  <a:lnTo>
                    <a:pt x="1598253" y="531522"/>
                  </a:lnTo>
                  <a:lnTo>
                    <a:pt x="1583033" y="601426"/>
                  </a:lnTo>
                  <a:lnTo>
                    <a:pt x="1553497" y="667456"/>
                  </a:lnTo>
                  <a:lnTo>
                    <a:pt x="1510586" y="729023"/>
                  </a:lnTo>
                  <a:lnTo>
                    <a:pt x="1484409" y="757951"/>
                  </a:lnTo>
                  <a:lnTo>
                    <a:pt x="1455241" y="785543"/>
                  </a:lnTo>
                  <a:lnTo>
                    <a:pt x="1423201" y="811726"/>
                  </a:lnTo>
                  <a:lnTo>
                    <a:pt x="1388406" y="836428"/>
                  </a:lnTo>
                  <a:lnTo>
                    <a:pt x="1350973" y="859575"/>
                  </a:lnTo>
                  <a:lnTo>
                    <a:pt x="1311021" y="881094"/>
                  </a:lnTo>
                  <a:lnTo>
                    <a:pt x="1268668" y="900911"/>
                  </a:lnTo>
                  <a:lnTo>
                    <a:pt x="1224030" y="918953"/>
                  </a:lnTo>
                  <a:lnTo>
                    <a:pt x="1177226" y="935146"/>
                  </a:lnTo>
                  <a:lnTo>
                    <a:pt x="1128373" y="949419"/>
                  </a:lnTo>
                  <a:lnTo>
                    <a:pt x="1077589" y="961696"/>
                  </a:lnTo>
                  <a:lnTo>
                    <a:pt x="1024992" y="971906"/>
                  </a:lnTo>
                  <a:lnTo>
                    <a:pt x="970700" y="979975"/>
                  </a:lnTo>
                  <a:lnTo>
                    <a:pt x="914831" y="985828"/>
                  </a:lnTo>
                  <a:lnTo>
                    <a:pt x="857501" y="989395"/>
                  </a:lnTo>
                  <a:lnTo>
                    <a:pt x="798829" y="990600"/>
                  </a:lnTo>
                  <a:lnTo>
                    <a:pt x="737695" y="989283"/>
                  </a:lnTo>
                  <a:lnTo>
                    <a:pt x="678033" y="985390"/>
                  </a:lnTo>
                  <a:lnTo>
                    <a:pt x="619976" y="979003"/>
                  </a:lnTo>
                  <a:lnTo>
                    <a:pt x="563659" y="970207"/>
                  </a:lnTo>
                  <a:lnTo>
                    <a:pt x="509216" y="959085"/>
                  </a:lnTo>
                  <a:lnTo>
                    <a:pt x="456780" y="945721"/>
                  </a:lnTo>
                  <a:lnTo>
                    <a:pt x="406485" y="930199"/>
                  </a:lnTo>
                  <a:lnTo>
                    <a:pt x="358465" y="912602"/>
                  </a:lnTo>
                  <a:lnTo>
                    <a:pt x="312854" y="893014"/>
                  </a:lnTo>
                  <a:lnTo>
                    <a:pt x="269785" y="871519"/>
                  </a:lnTo>
                  <a:lnTo>
                    <a:pt x="229393" y="848201"/>
                  </a:lnTo>
                  <a:lnTo>
                    <a:pt x="191811" y="823143"/>
                  </a:lnTo>
                  <a:lnTo>
                    <a:pt x="157174" y="796429"/>
                  </a:lnTo>
                  <a:lnTo>
                    <a:pt x="125614" y="768142"/>
                  </a:lnTo>
                  <a:lnTo>
                    <a:pt x="97266" y="738368"/>
                  </a:lnTo>
                  <a:lnTo>
                    <a:pt x="72264" y="707188"/>
                  </a:lnTo>
                  <a:lnTo>
                    <a:pt x="50740" y="674688"/>
                  </a:lnTo>
                  <a:lnTo>
                    <a:pt x="32831" y="640950"/>
                  </a:lnTo>
                  <a:lnTo>
                    <a:pt x="8386" y="570097"/>
                  </a:lnTo>
                  <a:lnTo>
                    <a:pt x="0" y="495300"/>
                  </a:lnTo>
                  <a:lnTo>
                    <a:pt x="2118" y="457450"/>
                  </a:lnTo>
                  <a:lnTo>
                    <a:pt x="18668" y="384541"/>
                  </a:lnTo>
                  <a:lnTo>
                    <a:pt x="50740" y="315911"/>
                  </a:lnTo>
                  <a:lnTo>
                    <a:pt x="72264" y="283411"/>
                  </a:lnTo>
                  <a:lnTo>
                    <a:pt x="97266" y="252231"/>
                  </a:lnTo>
                  <a:lnTo>
                    <a:pt x="125614" y="222457"/>
                  </a:lnTo>
                  <a:lnTo>
                    <a:pt x="157174" y="194170"/>
                  </a:lnTo>
                  <a:lnTo>
                    <a:pt x="191811" y="167456"/>
                  </a:lnTo>
                  <a:lnTo>
                    <a:pt x="229393" y="142398"/>
                  </a:lnTo>
                  <a:lnTo>
                    <a:pt x="269785" y="119080"/>
                  </a:lnTo>
                  <a:lnTo>
                    <a:pt x="312854" y="97585"/>
                  </a:lnTo>
                  <a:lnTo>
                    <a:pt x="358465" y="77997"/>
                  </a:lnTo>
                  <a:lnTo>
                    <a:pt x="406485" y="60400"/>
                  </a:lnTo>
                  <a:lnTo>
                    <a:pt x="456780" y="44878"/>
                  </a:lnTo>
                  <a:lnTo>
                    <a:pt x="509216" y="31514"/>
                  </a:lnTo>
                  <a:lnTo>
                    <a:pt x="563659" y="20392"/>
                  </a:lnTo>
                  <a:lnTo>
                    <a:pt x="619976" y="11596"/>
                  </a:lnTo>
                  <a:lnTo>
                    <a:pt x="678033" y="5209"/>
                  </a:lnTo>
                  <a:lnTo>
                    <a:pt x="737695" y="1316"/>
                  </a:lnTo>
                  <a:lnTo>
                    <a:pt x="798829" y="0"/>
                  </a:lnTo>
                  <a:close/>
                </a:path>
              </a:pathLst>
            </a:custGeom>
            <a:ln w="255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68836" y="5626049"/>
              <a:ext cx="1626235" cy="1016635"/>
            </a:xfrm>
            <a:custGeom>
              <a:avLst/>
              <a:gdLst/>
              <a:ahLst/>
              <a:cxnLst/>
              <a:rect l="l" t="t" r="r" b="b"/>
              <a:pathLst>
                <a:path w="1626234" h="1016634">
                  <a:moveTo>
                    <a:pt x="25514" y="12750"/>
                  </a:moveTo>
                  <a:lnTo>
                    <a:pt x="21780" y="3733"/>
                  </a:lnTo>
                  <a:lnTo>
                    <a:pt x="12763" y="0"/>
                  </a:lnTo>
                  <a:lnTo>
                    <a:pt x="3733" y="3733"/>
                  </a:lnTo>
                  <a:lnTo>
                    <a:pt x="0" y="12750"/>
                  </a:lnTo>
                  <a:lnTo>
                    <a:pt x="3733" y="21780"/>
                  </a:lnTo>
                  <a:lnTo>
                    <a:pt x="12763" y="25514"/>
                  </a:lnTo>
                  <a:lnTo>
                    <a:pt x="21780" y="21780"/>
                  </a:lnTo>
                  <a:lnTo>
                    <a:pt x="25514" y="12750"/>
                  </a:lnTo>
                  <a:close/>
                </a:path>
                <a:path w="1626234" h="1016634">
                  <a:moveTo>
                    <a:pt x="1625714" y="1003350"/>
                  </a:moveTo>
                  <a:lnTo>
                    <a:pt x="1621980" y="994333"/>
                  </a:lnTo>
                  <a:lnTo>
                    <a:pt x="1612963" y="990600"/>
                  </a:lnTo>
                  <a:lnTo>
                    <a:pt x="1603933" y="994333"/>
                  </a:lnTo>
                  <a:lnTo>
                    <a:pt x="1600200" y="1003350"/>
                  </a:lnTo>
                  <a:lnTo>
                    <a:pt x="1603933" y="1012380"/>
                  </a:lnTo>
                  <a:lnTo>
                    <a:pt x="1612963" y="1016114"/>
                  </a:lnTo>
                  <a:lnTo>
                    <a:pt x="1621980" y="1012380"/>
                  </a:lnTo>
                  <a:lnTo>
                    <a:pt x="1625714" y="10033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10400" y="5615940"/>
              <a:ext cx="1828800" cy="1089660"/>
            </a:xfrm>
            <a:custGeom>
              <a:avLst/>
              <a:gdLst/>
              <a:ahLst/>
              <a:cxnLst/>
              <a:rect l="l" t="t" r="r" b="b"/>
              <a:pathLst>
                <a:path w="1828800" h="1089659">
                  <a:moveTo>
                    <a:pt x="914400" y="0"/>
                  </a:moveTo>
                  <a:lnTo>
                    <a:pt x="975976" y="1123"/>
                  </a:lnTo>
                  <a:lnTo>
                    <a:pt x="1036277" y="4451"/>
                  </a:lnTo>
                  <a:lnTo>
                    <a:pt x="1095196" y="9921"/>
                  </a:lnTo>
                  <a:lnTo>
                    <a:pt x="1152629" y="17470"/>
                  </a:lnTo>
                  <a:lnTo>
                    <a:pt x="1208471" y="27035"/>
                  </a:lnTo>
                  <a:lnTo>
                    <a:pt x="1262615" y="38554"/>
                  </a:lnTo>
                  <a:lnTo>
                    <a:pt x="1314956" y="51962"/>
                  </a:lnTo>
                  <a:lnTo>
                    <a:pt x="1365390" y="67198"/>
                  </a:lnTo>
                  <a:lnTo>
                    <a:pt x="1413811" y="84198"/>
                  </a:lnTo>
                  <a:lnTo>
                    <a:pt x="1460113" y="102900"/>
                  </a:lnTo>
                  <a:lnTo>
                    <a:pt x="1504192" y="123240"/>
                  </a:lnTo>
                  <a:lnTo>
                    <a:pt x="1545941" y="145156"/>
                  </a:lnTo>
                  <a:lnTo>
                    <a:pt x="1585256" y="168585"/>
                  </a:lnTo>
                  <a:lnTo>
                    <a:pt x="1622031" y="193464"/>
                  </a:lnTo>
                  <a:lnTo>
                    <a:pt x="1656161" y="219730"/>
                  </a:lnTo>
                  <a:lnTo>
                    <a:pt x="1687540" y="247320"/>
                  </a:lnTo>
                  <a:lnTo>
                    <a:pt x="1716063" y="276170"/>
                  </a:lnTo>
                  <a:lnTo>
                    <a:pt x="1741626" y="306220"/>
                  </a:lnTo>
                  <a:lnTo>
                    <a:pt x="1764121" y="337404"/>
                  </a:lnTo>
                  <a:lnTo>
                    <a:pt x="1799492" y="402927"/>
                  </a:lnTo>
                  <a:lnTo>
                    <a:pt x="1821332" y="472237"/>
                  </a:lnTo>
                  <a:lnTo>
                    <a:pt x="1828800" y="544830"/>
                  </a:lnTo>
                  <a:lnTo>
                    <a:pt x="1826915" y="581505"/>
                  </a:lnTo>
                  <a:lnTo>
                    <a:pt x="1812156" y="652519"/>
                  </a:lnTo>
                  <a:lnTo>
                    <a:pt x="1783445" y="719998"/>
                  </a:lnTo>
                  <a:lnTo>
                    <a:pt x="1741626" y="783439"/>
                  </a:lnTo>
                  <a:lnTo>
                    <a:pt x="1716063" y="813489"/>
                  </a:lnTo>
                  <a:lnTo>
                    <a:pt x="1687540" y="842339"/>
                  </a:lnTo>
                  <a:lnTo>
                    <a:pt x="1656161" y="869929"/>
                  </a:lnTo>
                  <a:lnTo>
                    <a:pt x="1622031" y="896195"/>
                  </a:lnTo>
                  <a:lnTo>
                    <a:pt x="1585256" y="921074"/>
                  </a:lnTo>
                  <a:lnTo>
                    <a:pt x="1545941" y="944503"/>
                  </a:lnTo>
                  <a:lnTo>
                    <a:pt x="1504192" y="966419"/>
                  </a:lnTo>
                  <a:lnTo>
                    <a:pt x="1460113" y="986759"/>
                  </a:lnTo>
                  <a:lnTo>
                    <a:pt x="1413811" y="1005461"/>
                  </a:lnTo>
                  <a:lnTo>
                    <a:pt x="1365390" y="1022461"/>
                  </a:lnTo>
                  <a:lnTo>
                    <a:pt x="1314956" y="1037697"/>
                  </a:lnTo>
                  <a:lnTo>
                    <a:pt x="1262615" y="1051105"/>
                  </a:lnTo>
                  <a:lnTo>
                    <a:pt x="1208471" y="1062624"/>
                  </a:lnTo>
                  <a:lnTo>
                    <a:pt x="1152629" y="1072189"/>
                  </a:lnTo>
                  <a:lnTo>
                    <a:pt x="1095196" y="1079738"/>
                  </a:lnTo>
                  <a:lnTo>
                    <a:pt x="1036277" y="1085208"/>
                  </a:lnTo>
                  <a:lnTo>
                    <a:pt x="975976" y="1088536"/>
                  </a:lnTo>
                  <a:lnTo>
                    <a:pt x="914400" y="1089660"/>
                  </a:lnTo>
                  <a:lnTo>
                    <a:pt x="852823" y="1088536"/>
                  </a:lnTo>
                  <a:lnTo>
                    <a:pt x="792522" y="1085208"/>
                  </a:lnTo>
                  <a:lnTo>
                    <a:pt x="733603" y="1079738"/>
                  </a:lnTo>
                  <a:lnTo>
                    <a:pt x="676170" y="1072189"/>
                  </a:lnTo>
                  <a:lnTo>
                    <a:pt x="620328" y="1062624"/>
                  </a:lnTo>
                  <a:lnTo>
                    <a:pt x="566184" y="1051105"/>
                  </a:lnTo>
                  <a:lnTo>
                    <a:pt x="513843" y="1037697"/>
                  </a:lnTo>
                  <a:lnTo>
                    <a:pt x="463409" y="1022461"/>
                  </a:lnTo>
                  <a:lnTo>
                    <a:pt x="414988" y="1005461"/>
                  </a:lnTo>
                  <a:lnTo>
                    <a:pt x="368686" y="986759"/>
                  </a:lnTo>
                  <a:lnTo>
                    <a:pt x="324607" y="966419"/>
                  </a:lnTo>
                  <a:lnTo>
                    <a:pt x="282858" y="944503"/>
                  </a:lnTo>
                  <a:lnTo>
                    <a:pt x="243543" y="921074"/>
                  </a:lnTo>
                  <a:lnTo>
                    <a:pt x="206768" y="896195"/>
                  </a:lnTo>
                  <a:lnTo>
                    <a:pt x="172638" y="869929"/>
                  </a:lnTo>
                  <a:lnTo>
                    <a:pt x="141259" y="842339"/>
                  </a:lnTo>
                  <a:lnTo>
                    <a:pt x="112736" y="813489"/>
                  </a:lnTo>
                  <a:lnTo>
                    <a:pt x="87173" y="783439"/>
                  </a:lnTo>
                  <a:lnTo>
                    <a:pt x="64678" y="752255"/>
                  </a:lnTo>
                  <a:lnTo>
                    <a:pt x="29307" y="686732"/>
                  </a:lnTo>
                  <a:lnTo>
                    <a:pt x="7467" y="617422"/>
                  </a:lnTo>
                  <a:lnTo>
                    <a:pt x="0" y="544830"/>
                  </a:lnTo>
                  <a:lnTo>
                    <a:pt x="1884" y="508154"/>
                  </a:lnTo>
                  <a:lnTo>
                    <a:pt x="16643" y="437140"/>
                  </a:lnTo>
                  <a:lnTo>
                    <a:pt x="45354" y="369661"/>
                  </a:lnTo>
                  <a:lnTo>
                    <a:pt x="87173" y="306220"/>
                  </a:lnTo>
                  <a:lnTo>
                    <a:pt x="112736" y="276170"/>
                  </a:lnTo>
                  <a:lnTo>
                    <a:pt x="141259" y="247320"/>
                  </a:lnTo>
                  <a:lnTo>
                    <a:pt x="172638" y="219730"/>
                  </a:lnTo>
                  <a:lnTo>
                    <a:pt x="206768" y="193464"/>
                  </a:lnTo>
                  <a:lnTo>
                    <a:pt x="243543" y="168585"/>
                  </a:lnTo>
                  <a:lnTo>
                    <a:pt x="282858" y="145156"/>
                  </a:lnTo>
                  <a:lnTo>
                    <a:pt x="324607" y="123240"/>
                  </a:lnTo>
                  <a:lnTo>
                    <a:pt x="368686" y="102900"/>
                  </a:lnTo>
                  <a:lnTo>
                    <a:pt x="414988" y="84198"/>
                  </a:lnTo>
                  <a:lnTo>
                    <a:pt x="463409" y="67198"/>
                  </a:lnTo>
                  <a:lnTo>
                    <a:pt x="513843" y="51962"/>
                  </a:lnTo>
                  <a:lnTo>
                    <a:pt x="566184" y="38554"/>
                  </a:lnTo>
                  <a:lnTo>
                    <a:pt x="620328" y="27035"/>
                  </a:lnTo>
                  <a:lnTo>
                    <a:pt x="676170" y="17470"/>
                  </a:lnTo>
                  <a:lnTo>
                    <a:pt x="733603" y="9921"/>
                  </a:lnTo>
                  <a:lnTo>
                    <a:pt x="792522" y="4451"/>
                  </a:lnTo>
                  <a:lnTo>
                    <a:pt x="852823" y="1123"/>
                  </a:lnTo>
                  <a:lnTo>
                    <a:pt x="914400" y="0"/>
                  </a:lnTo>
                  <a:close/>
                </a:path>
              </a:pathLst>
            </a:custGeom>
            <a:ln w="255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97636" y="5603188"/>
              <a:ext cx="1854835" cy="1115695"/>
            </a:xfrm>
            <a:custGeom>
              <a:avLst/>
              <a:gdLst/>
              <a:ahLst/>
              <a:cxnLst/>
              <a:rect l="l" t="t" r="r" b="b"/>
              <a:pathLst>
                <a:path w="1854834" h="1115695">
                  <a:moveTo>
                    <a:pt x="25514" y="12750"/>
                  </a:moveTo>
                  <a:lnTo>
                    <a:pt x="21780" y="3733"/>
                  </a:lnTo>
                  <a:lnTo>
                    <a:pt x="12763" y="0"/>
                  </a:lnTo>
                  <a:lnTo>
                    <a:pt x="3733" y="3733"/>
                  </a:lnTo>
                  <a:lnTo>
                    <a:pt x="0" y="12750"/>
                  </a:lnTo>
                  <a:lnTo>
                    <a:pt x="3733" y="21780"/>
                  </a:lnTo>
                  <a:lnTo>
                    <a:pt x="12763" y="25514"/>
                  </a:lnTo>
                  <a:lnTo>
                    <a:pt x="21780" y="21780"/>
                  </a:lnTo>
                  <a:lnTo>
                    <a:pt x="25514" y="12750"/>
                  </a:lnTo>
                  <a:close/>
                </a:path>
                <a:path w="1854834" h="1115695">
                  <a:moveTo>
                    <a:pt x="1854314" y="1102410"/>
                  </a:moveTo>
                  <a:lnTo>
                    <a:pt x="1850580" y="1093393"/>
                  </a:lnTo>
                  <a:lnTo>
                    <a:pt x="1841563" y="1089660"/>
                  </a:lnTo>
                  <a:lnTo>
                    <a:pt x="1832533" y="1093393"/>
                  </a:lnTo>
                  <a:lnTo>
                    <a:pt x="1828800" y="1102410"/>
                  </a:lnTo>
                  <a:lnTo>
                    <a:pt x="1832533" y="1111440"/>
                  </a:lnTo>
                  <a:lnTo>
                    <a:pt x="1841563" y="1115174"/>
                  </a:lnTo>
                  <a:lnTo>
                    <a:pt x="1850580" y="1111440"/>
                  </a:lnTo>
                  <a:lnTo>
                    <a:pt x="1854314" y="110241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5509" y="1606550"/>
            <a:ext cx="3709670" cy="46939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10869" y="1750059"/>
            <a:ext cx="1898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90" dirty="0">
                <a:latin typeface="Symbol"/>
                <a:cs typeface="Symbol"/>
              </a:rPr>
              <a:t>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8069" y="1786890"/>
            <a:ext cx="3058795" cy="3011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574800" algn="l"/>
              </a:tabLst>
            </a:pPr>
            <a:r>
              <a:rPr sz="2800" spc="-5" dirty="0">
                <a:latin typeface="Cambria"/>
                <a:cs typeface="Cambria"/>
              </a:rPr>
              <a:t>In </a:t>
            </a:r>
            <a:r>
              <a:rPr sz="2800" dirty="0">
                <a:latin typeface="Cambria"/>
                <a:cs typeface="Cambria"/>
              </a:rPr>
              <a:t>a </a:t>
            </a:r>
            <a:r>
              <a:rPr sz="2800" spc="-5" dirty="0">
                <a:latin typeface="Cambria"/>
                <a:cs typeface="Cambria"/>
              </a:rPr>
              <a:t>BST, the </a:t>
            </a:r>
            <a:r>
              <a:rPr sz="2800" spc="-10" dirty="0">
                <a:latin typeface="Cambria"/>
                <a:cs typeface="Cambria"/>
              </a:rPr>
              <a:t>value </a:t>
            </a:r>
            <a:r>
              <a:rPr sz="2800" spc="-5" dirty="0">
                <a:latin typeface="Cambria"/>
                <a:cs typeface="Cambria"/>
              </a:rPr>
              <a:t> stored at the root </a:t>
            </a:r>
            <a:r>
              <a:rPr sz="2800" dirty="0">
                <a:latin typeface="Cambria"/>
                <a:cs typeface="Cambria"/>
              </a:rPr>
              <a:t>of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a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subtree	</a:t>
            </a:r>
            <a:r>
              <a:rPr sz="2800" dirty="0">
                <a:latin typeface="Cambria"/>
                <a:cs typeface="Cambria"/>
              </a:rPr>
              <a:t>is </a:t>
            </a:r>
            <a:r>
              <a:rPr sz="2800" i="1" spc="-10" dirty="0">
                <a:latin typeface="Cambria"/>
                <a:cs typeface="Cambria"/>
              </a:rPr>
              <a:t>greater </a:t>
            </a:r>
            <a:r>
              <a:rPr sz="2800" i="1" spc="-6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than</a:t>
            </a:r>
            <a:r>
              <a:rPr sz="2800" spc="-3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any</a:t>
            </a:r>
            <a:r>
              <a:rPr sz="2800" spc="-30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value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in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its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left subtree and </a:t>
            </a:r>
            <a:r>
              <a:rPr sz="2800" i="1" spc="-10" dirty="0">
                <a:latin typeface="Cambria"/>
                <a:cs typeface="Cambria"/>
              </a:rPr>
              <a:t>less </a:t>
            </a:r>
            <a:r>
              <a:rPr sz="2800" i="1" spc="-60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than</a:t>
            </a:r>
            <a:r>
              <a:rPr sz="2800" spc="-3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any</a:t>
            </a:r>
            <a:r>
              <a:rPr sz="2800" spc="-30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value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in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its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right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subtree!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08810" y="262890"/>
            <a:ext cx="51993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Binary</a:t>
            </a:r>
            <a:r>
              <a:rPr spc="-25" dirty="0"/>
              <a:t> </a:t>
            </a:r>
            <a:r>
              <a:rPr spc="-5" dirty="0"/>
              <a:t>Search</a:t>
            </a:r>
            <a:r>
              <a:rPr spc="-25" dirty="0"/>
              <a:t> </a:t>
            </a:r>
            <a:r>
              <a:rPr spc="-5" dirty="0"/>
              <a:t>Trees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5990" y="1600200"/>
            <a:ext cx="3712210" cy="46939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57200" y="1854200"/>
            <a:ext cx="3569970" cy="3366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7815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ambria"/>
                <a:cs typeface="Cambria"/>
              </a:rPr>
              <a:t>Where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is</a:t>
            </a:r>
            <a:r>
              <a:rPr sz="2800" spc="-3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the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smallest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element?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latin typeface="Cambria"/>
                <a:cs typeface="Cambria"/>
              </a:rPr>
              <a:t>Ans:</a:t>
            </a:r>
            <a:r>
              <a:rPr sz="2800" spc="-3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leftmost</a:t>
            </a:r>
            <a:r>
              <a:rPr sz="2800" spc="-3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element</a:t>
            </a:r>
            <a:endParaRPr sz="2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4050">
              <a:latin typeface="Cambria"/>
              <a:cs typeface="Cambria"/>
            </a:endParaRPr>
          </a:p>
          <a:p>
            <a:pPr marL="12700" marR="519430">
              <a:lnSpc>
                <a:spcPct val="100000"/>
              </a:lnSpc>
            </a:pPr>
            <a:r>
              <a:rPr sz="2800" spc="-5" dirty="0">
                <a:latin typeface="Cambria"/>
                <a:cs typeface="Cambria"/>
              </a:rPr>
              <a:t>Where</a:t>
            </a:r>
            <a:r>
              <a:rPr sz="2800" spc="-3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is</a:t>
            </a:r>
            <a:r>
              <a:rPr sz="2800" spc="-4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the</a:t>
            </a:r>
            <a:r>
              <a:rPr sz="2800" spc="-3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largest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element?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latin typeface="Cambria"/>
                <a:cs typeface="Cambria"/>
              </a:rPr>
              <a:t>Ans:</a:t>
            </a:r>
            <a:r>
              <a:rPr sz="2800" spc="-5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rightmost</a:t>
            </a:r>
            <a:r>
              <a:rPr sz="2800" spc="-4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element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08810" y="185420"/>
            <a:ext cx="51993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Binary</a:t>
            </a:r>
            <a:r>
              <a:rPr spc="-25" dirty="0"/>
              <a:t> </a:t>
            </a:r>
            <a:r>
              <a:rPr spc="-5" dirty="0"/>
              <a:t>Search</a:t>
            </a:r>
            <a:r>
              <a:rPr spc="-25" dirty="0"/>
              <a:t> </a:t>
            </a:r>
            <a:r>
              <a:rPr spc="-5" dirty="0"/>
              <a:t>Trees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6639" y="254000"/>
            <a:ext cx="702500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5120" marR="5080" indent="-285242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How</a:t>
            </a:r>
            <a:r>
              <a:rPr sz="4000" spc="-30" dirty="0"/>
              <a:t> </a:t>
            </a:r>
            <a:r>
              <a:rPr sz="4000" spc="-5" dirty="0"/>
              <a:t>to</a:t>
            </a:r>
            <a:r>
              <a:rPr sz="4000" spc="-25" dirty="0"/>
              <a:t> </a:t>
            </a:r>
            <a:r>
              <a:rPr sz="4000" spc="-5" dirty="0"/>
              <a:t>search</a:t>
            </a:r>
            <a:r>
              <a:rPr sz="4000" spc="-15" dirty="0"/>
              <a:t> </a:t>
            </a:r>
            <a:r>
              <a:rPr sz="4000" dirty="0"/>
              <a:t>a</a:t>
            </a:r>
            <a:r>
              <a:rPr sz="4000" spc="-35" dirty="0"/>
              <a:t> </a:t>
            </a:r>
            <a:r>
              <a:rPr sz="4000" spc="-5" dirty="0"/>
              <a:t>binary</a:t>
            </a:r>
            <a:r>
              <a:rPr sz="4000" spc="-25" dirty="0"/>
              <a:t> </a:t>
            </a:r>
            <a:r>
              <a:rPr sz="4000" spc="-5" dirty="0"/>
              <a:t>search </a:t>
            </a:r>
            <a:r>
              <a:rPr sz="4000" spc="-865" dirty="0"/>
              <a:t> </a:t>
            </a:r>
            <a:r>
              <a:rPr sz="4000" spc="-5" dirty="0"/>
              <a:t>tree?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752600"/>
            <a:ext cx="3550920" cy="4495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4752340" indent="-51308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4751705" algn="l"/>
                <a:tab pos="4752340" algn="l"/>
              </a:tabLst>
            </a:pPr>
            <a:r>
              <a:rPr spc="-5" dirty="0"/>
              <a:t>Start</a:t>
            </a:r>
            <a:r>
              <a:rPr spc="-30" dirty="0"/>
              <a:t> </a:t>
            </a:r>
            <a:r>
              <a:rPr spc="-5" dirty="0"/>
              <a:t>at</a:t>
            </a:r>
            <a:r>
              <a:rPr spc="-25" dirty="0"/>
              <a:t> </a:t>
            </a:r>
            <a:r>
              <a:rPr spc="-5" dirty="0"/>
              <a:t>the</a:t>
            </a:r>
            <a:r>
              <a:rPr spc="-25" dirty="0"/>
              <a:t> </a:t>
            </a:r>
            <a:r>
              <a:rPr spc="-5" dirty="0"/>
              <a:t>root</a:t>
            </a:r>
          </a:p>
          <a:p>
            <a:pPr marL="4751705" marR="5080" indent="-513080">
              <a:lnSpc>
                <a:spcPct val="99900"/>
              </a:lnSpc>
              <a:spcBef>
                <a:spcPts val="700"/>
              </a:spcBef>
              <a:buAutoNum type="arabicPeriod"/>
              <a:tabLst>
                <a:tab pos="4751705" algn="l"/>
                <a:tab pos="4752340" algn="l"/>
              </a:tabLst>
            </a:pPr>
            <a:r>
              <a:rPr spc="-5" dirty="0"/>
              <a:t>Compare the </a:t>
            </a:r>
            <a:r>
              <a:rPr spc="-10" dirty="0"/>
              <a:t>value </a:t>
            </a:r>
            <a:r>
              <a:rPr dirty="0"/>
              <a:t>of </a:t>
            </a:r>
            <a:r>
              <a:rPr spc="5" dirty="0"/>
              <a:t> </a:t>
            </a:r>
            <a:r>
              <a:rPr spc="-5" dirty="0"/>
              <a:t>the item you are </a:t>
            </a:r>
            <a:r>
              <a:rPr dirty="0"/>
              <a:t> </a:t>
            </a:r>
            <a:r>
              <a:rPr spc="-5" dirty="0"/>
              <a:t>searching </a:t>
            </a:r>
            <a:r>
              <a:rPr dirty="0"/>
              <a:t>for </a:t>
            </a:r>
            <a:r>
              <a:rPr spc="-5" dirty="0"/>
              <a:t>with the </a:t>
            </a:r>
            <a:r>
              <a:rPr dirty="0"/>
              <a:t> </a:t>
            </a:r>
            <a:r>
              <a:rPr spc="-5" dirty="0"/>
              <a:t>value</a:t>
            </a:r>
            <a:r>
              <a:rPr spc="-30" dirty="0"/>
              <a:t> </a:t>
            </a:r>
            <a:r>
              <a:rPr spc="-5" dirty="0"/>
              <a:t>stored</a:t>
            </a:r>
            <a:r>
              <a:rPr spc="-30" dirty="0"/>
              <a:t> </a:t>
            </a:r>
            <a:r>
              <a:rPr spc="-5" dirty="0"/>
              <a:t>at</a:t>
            </a:r>
            <a:r>
              <a:rPr spc="-30" dirty="0"/>
              <a:t> </a:t>
            </a:r>
            <a:r>
              <a:rPr spc="-5" dirty="0"/>
              <a:t>the</a:t>
            </a:r>
            <a:r>
              <a:rPr spc="-25" dirty="0"/>
              <a:t> </a:t>
            </a:r>
            <a:r>
              <a:rPr spc="-5" dirty="0"/>
              <a:t>root</a:t>
            </a:r>
          </a:p>
          <a:p>
            <a:pPr marL="4751705" marR="144145" indent="-51308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751705" algn="l"/>
                <a:tab pos="4752340" algn="l"/>
              </a:tabLst>
            </a:pPr>
            <a:r>
              <a:rPr spc="5" dirty="0"/>
              <a:t>If</a:t>
            </a:r>
            <a:r>
              <a:rPr spc="-35" dirty="0"/>
              <a:t> </a:t>
            </a:r>
            <a:r>
              <a:rPr spc="-5" dirty="0"/>
              <a:t>the</a:t>
            </a:r>
            <a:r>
              <a:rPr spc="-30" dirty="0"/>
              <a:t> </a:t>
            </a:r>
            <a:r>
              <a:rPr spc="-5" dirty="0"/>
              <a:t>values</a:t>
            </a:r>
            <a:r>
              <a:rPr spc="-40" dirty="0"/>
              <a:t> </a:t>
            </a:r>
            <a:r>
              <a:rPr spc="-5" dirty="0"/>
              <a:t>are</a:t>
            </a:r>
            <a:r>
              <a:rPr spc="-30" dirty="0"/>
              <a:t> </a:t>
            </a:r>
            <a:r>
              <a:rPr spc="-5" dirty="0"/>
              <a:t>equal, </a:t>
            </a:r>
            <a:r>
              <a:rPr spc="-600" dirty="0"/>
              <a:t> </a:t>
            </a:r>
            <a:r>
              <a:rPr spc="-5" dirty="0"/>
              <a:t>then </a:t>
            </a:r>
            <a:r>
              <a:rPr i="1" spc="-10" dirty="0">
                <a:latin typeface="Cambria"/>
                <a:cs typeface="Cambria"/>
              </a:rPr>
              <a:t>item </a:t>
            </a:r>
            <a:r>
              <a:rPr i="1" spc="-5" dirty="0">
                <a:latin typeface="Cambria"/>
                <a:cs typeface="Cambria"/>
              </a:rPr>
              <a:t>found</a:t>
            </a:r>
            <a:r>
              <a:rPr spc="-5" dirty="0"/>
              <a:t>; </a:t>
            </a:r>
            <a:r>
              <a:rPr dirty="0"/>
              <a:t> </a:t>
            </a:r>
            <a:r>
              <a:rPr spc="-5" dirty="0"/>
              <a:t>otherwise,</a:t>
            </a:r>
            <a:r>
              <a:rPr spc="-30" dirty="0"/>
              <a:t> </a:t>
            </a:r>
            <a:r>
              <a:rPr dirty="0"/>
              <a:t>if</a:t>
            </a:r>
            <a:r>
              <a:rPr spc="-15" dirty="0"/>
              <a:t> </a:t>
            </a:r>
            <a:r>
              <a:rPr dirty="0"/>
              <a:t>it</a:t>
            </a:r>
            <a:r>
              <a:rPr spc="-25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5" dirty="0"/>
              <a:t>leaf </a:t>
            </a:r>
            <a:r>
              <a:rPr spc="-600" dirty="0"/>
              <a:t> </a:t>
            </a:r>
            <a:r>
              <a:rPr spc="-5" dirty="0"/>
              <a:t>node,</a:t>
            </a:r>
            <a:r>
              <a:rPr spc="-15" dirty="0"/>
              <a:t> </a:t>
            </a:r>
            <a:r>
              <a:rPr spc="-5" dirty="0"/>
              <a:t>then</a:t>
            </a:r>
            <a:r>
              <a:rPr dirty="0"/>
              <a:t> </a:t>
            </a:r>
            <a:r>
              <a:rPr i="1" spc="-5" dirty="0">
                <a:latin typeface="Cambria"/>
                <a:cs typeface="Cambria"/>
              </a:rPr>
              <a:t>not</a:t>
            </a:r>
            <a:r>
              <a:rPr i="1" spc="-25" dirty="0">
                <a:latin typeface="Cambria"/>
                <a:cs typeface="Cambria"/>
              </a:rPr>
              <a:t> </a:t>
            </a:r>
            <a:r>
              <a:rPr i="1" spc="-10" dirty="0">
                <a:latin typeface="Cambria"/>
                <a:cs typeface="Cambria"/>
              </a:rPr>
              <a:t>found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469" y="185420"/>
            <a:ext cx="58121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</a:t>
            </a:r>
            <a:r>
              <a:rPr spc="-15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10" dirty="0"/>
              <a:t>Binary</a:t>
            </a:r>
            <a:r>
              <a:rPr spc="-5" dirty="0"/>
              <a:t> Tree?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099820"/>
            <a:ext cx="66541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Symbol"/>
              <a:buChar char="▪"/>
              <a:tabLst>
                <a:tab pos="354965" algn="l"/>
                <a:tab pos="355600" algn="l"/>
              </a:tabLst>
            </a:pPr>
            <a:r>
              <a:rPr sz="2800" spc="-10" dirty="0">
                <a:latin typeface="Cambria"/>
                <a:cs typeface="Cambria"/>
              </a:rPr>
              <a:t>Property 1: </a:t>
            </a:r>
            <a:r>
              <a:rPr sz="2800" spc="-5" dirty="0">
                <a:latin typeface="Cambria"/>
                <a:cs typeface="Cambria"/>
              </a:rPr>
              <a:t>Each node can have </a:t>
            </a:r>
            <a:r>
              <a:rPr sz="2800" dirty="0">
                <a:latin typeface="Cambria"/>
                <a:cs typeface="Cambria"/>
              </a:rPr>
              <a:t>up </a:t>
            </a:r>
            <a:r>
              <a:rPr sz="2800" spc="-5" dirty="0">
                <a:latin typeface="Cambria"/>
                <a:cs typeface="Cambria"/>
              </a:rPr>
              <a:t>to two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successor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nodes.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2515870"/>
            <a:ext cx="4002690" cy="351535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6639" y="254000"/>
            <a:ext cx="702500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5120" marR="5080" indent="-285242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How</a:t>
            </a:r>
            <a:r>
              <a:rPr sz="4000" spc="-30" dirty="0"/>
              <a:t> </a:t>
            </a:r>
            <a:r>
              <a:rPr sz="4000" spc="-5" dirty="0"/>
              <a:t>to</a:t>
            </a:r>
            <a:r>
              <a:rPr sz="4000" spc="-25" dirty="0"/>
              <a:t> </a:t>
            </a:r>
            <a:r>
              <a:rPr sz="4000" spc="-5" dirty="0"/>
              <a:t>search</a:t>
            </a:r>
            <a:r>
              <a:rPr sz="4000" spc="-15" dirty="0"/>
              <a:t> </a:t>
            </a:r>
            <a:r>
              <a:rPr sz="4000" dirty="0"/>
              <a:t>a</a:t>
            </a:r>
            <a:r>
              <a:rPr sz="4000" spc="-35" dirty="0"/>
              <a:t> </a:t>
            </a:r>
            <a:r>
              <a:rPr sz="4000" spc="-5" dirty="0"/>
              <a:t>binary</a:t>
            </a:r>
            <a:r>
              <a:rPr sz="4000" spc="-25" dirty="0"/>
              <a:t> </a:t>
            </a:r>
            <a:r>
              <a:rPr sz="4000" spc="-5" dirty="0"/>
              <a:t>search </a:t>
            </a:r>
            <a:r>
              <a:rPr sz="4000" spc="-865" dirty="0"/>
              <a:t> </a:t>
            </a:r>
            <a:r>
              <a:rPr sz="4000" spc="-5" dirty="0"/>
              <a:t>tree?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752600"/>
            <a:ext cx="3550920" cy="4495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73270" y="1751329"/>
            <a:ext cx="4364355" cy="44665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46100" marR="5080" indent="-533400">
              <a:lnSpc>
                <a:spcPts val="3020"/>
              </a:lnSpc>
              <a:spcBef>
                <a:spcPts val="480"/>
              </a:spcBef>
              <a:buFont typeface="Cambria"/>
              <a:buAutoNum type="arabicPeriod" startAt="4"/>
              <a:tabLst>
                <a:tab pos="622935" algn="l"/>
                <a:tab pos="623570" algn="l"/>
              </a:tabLst>
            </a:pPr>
            <a:r>
              <a:rPr dirty="0"/>
              <a:t>	</a:t>
            </a:r>
            <a:r>
              <a:rPr sz="2800" spc="-5" dirty="0">
                <a:latin typeface="Cambria"/>
                <a:cs typeface="Cambria"/>
              </a:rPr>
              <a:t>If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it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is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less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than</a:t>
            </a:r>
            <a:r>
              <a:rPr sz="2800" spc="-3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the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value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stored at the root, then 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search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the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left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subtree</a:t>
            </a:r>
            <a:endParaRPr sz="2800">
              <a:latin typeface="Cambria"/>
              <a:cs typeface="Cambria"/>
            </a:endParaRPr>
          </a:p>
          <a:p>
            <a:pPr marL="546100" marR="204470" indent="-533400">
              <a:lnSpc>
                <a:spcPct val="90000"/>
              </a:lnSpc>
              <a:spcBef>
                <a:spcPts val="655"/>
              </a:spcBef>
              <a:buAutoNum type="arabicPeriod" startAt="4"/>
              <a:tabLst>
                <a:tab pos="545465" algn="l"/>
                <a:tab pos="546100" algn="l"/>
              </a:tabLst>
            </a:pPr>
            <a:r>
              <a:rPr sz="2800" spc="-5" dirty="0">
                <a:latin typeface="Cambria"/>
                <a:cs typeface="Cambria"/>
              </a:rPr>
              <a:t>If </a:t>
            </a:r>
            <a:r>
              <a:rPr sz="2800" dirty="0">
                <a:latin typeface="Cambria"/>
                <a:cs typeface="Cambria"/>
              </a:rPr>
              <a:t>it is </a:t>
            </a:r>
            <a:r>
              <a:rPr sz="2800" spc="-5" dirty="0">
                <a:latin typeface="Cambria"/>
                <a:cs typeface="Cambria"/>
              </a:rPr>
              <a:t>greater than the 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value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stored</a:t>
            </a:r>
            <a:r>
              <a:rPr sz="2800" spc="-3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at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the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root,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then search the right 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subtree</a:t>
            </a:r>
            <a:endParaRPr sz="2800">
              <a:latin typeface="Cambria"/>
              <a:cs typeface="Cambria"/>
            </a:endParaRPr>
          </a:p>
          <a:p>
            <a:pPr marL="546100" marR="201295" indent="-533400">
              <a:lnSpc>
                <a:spcPts val="3020"/>
              </a:lnSpc>
              <a:spcBef>
                <a:spcPts val="745"/>
              </a:spcBef>
              <a:buAutoNum type="arabicPeriod" startAt="4"/>
              <a:tabLst>
                <a:tab pos="545465" algn="l"/>
                <a:tab pos="546100" algn="l"/>
              </a:tabLst>
            </a:pPr>
            <a:r>
              <a:rPr sz="2800" spc="-5" dirty="0">
                <a:latin typeface="Cambria"/>
                <a:cs typeface="Cambria"/>
              </a:rPr>
              <a:t>Repeat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steps</a:t>
            </a:r>
            <a:r>
              <a:rPr sz="2800" spc="-30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2-6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for</a:t>
            </a:r>
            <a:r>
              <a:rPr sz="2800" spc="-3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the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root </a:t>
            </a:r>
            <a:r>
              <a:rPr sz="2800" dirty="0">
                <a:latin typeface="Cambria"/>
                <a:cs typeface="Cambria"/>
              </a:rPr>
              <a:t>of </a:t>
            </a:r>
            <a:r>
              <a:rPr sz="2800" spc="-5" dirty="0">
                <a:latin typeface="Cambria"/>
                <a:cs typeface="Cambria"/>
              </a:rPr>
              <a:t>the subtree 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chosen </a:t>
            </a:r>
            <a:r>
              <a:rPr sz="2800" dirty="0">
                <a:latin typeface="Cambria"/>
                <a:cs typeface="Cambria"/>
              </a:rPr>
              <a:t>in </a:t>
            </a:r>
            <a:r>
              <a:rPr sz="2800" spc="-5" dirty="0">
                <a:latin typeface="Cambria"/>
                <a:cs typeface="Cambria"/>
              </a:rPr>
              <a:t>the previous 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step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4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or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5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6639" y="223520"/>
            <a:ext cx="702500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5120" marR="5080" indent="-285242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How</a:t>
            </a:r>
            <a:r>
              <a:rPr sz="4000" spc="-30" dirty="0"/>
              <a:t> </a:t>
            </a:r>
            <a:r>
              <a:rPr sz="4000" spc="-5" dirty="0"/>
              <a:t>to</a:t>
            </a:r>
            <a:r>
              <a:rPr sz="4000" spc="-25" dirty="0"/>
              <a:t> </a:t>
            </a:r>
            <a:r>
              <a:rPr sz="4000" spc="-5" dirty="0"/>
              <a:t>search</a:t>
            </a:r>
            <a:r>
              <a:rPr sz="4000" spc="-15" dirty="0"/>
              <a:t> </a:t>
            </a:r>
            <a:r>
              <a:rPr sz="4000" dirty="0"/>
              <a:t>a</a:t>
            </a:r>
            <a:r>
              <a:rPr sz="4000" spc="-35" dirty="0"/>
              <a:t> </a:t>
            </a:r>
            <a:r>
              <a:rPr sz="4000" spc="-5" dirty="0"/>
              <a:t>binary</a:t>
            </a:r>
            <a:r>
              <a:rPr sz="4000" spc="-25" dirty="0"/>
              <a:t> </a:t>
            </a:r>
            <a:r>
              <a:rPr sz="4000" spc="-5" dirty="0"/>
              <a:t>search </a:t>
            </a:r>
            <a:r>
              <a:rPr sz="4000" spc="-865" dirty="0"/>
              <a:t> </a:t>
            </a:r>
            <a:r>
              <a:rPr sz="4000" spc="-5" dirty="0"/>
              <a:t>tree?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752600"/>
            <a:ext cx="3550920" cy="4495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82490" y="2612389"/>
            <a:ext cx="4259580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700"/>
              </a:lnSpc>
              <a:spcBef>
                <a:spcPts val="100"/>
              </a:spcBef>
            </a:pPr>
            <a:r>
              <a:rPr sz="2800" spc="-5" dirty="0">
                <a:latin typeface="Cambria"/>
                <a:cs typeface="Cambria"/>
              </a:rPr>
              <a:t>Is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this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better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than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searching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a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linked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list?</a:t>
            </a:r>
            <a:endParaRPr sz="2800">
              <a:latin typeface="Cambria"/>
              <a:cs typeface="Cambria"/>
            </a:endParaRPr>
          </a:p>
          <a:p>
            <a:pPr marL="242570">
              <a:lnSpc>
                <a:spcPct val="100000"/>
              </a:lnSpc>
              <a:spcBef>
                <a:spcPts val="1660"/>
              </a:spcBef>
              <a:tabLst>
                <a:tab pos="1431925" algn="l"/>
              </a:tabLst>
            </a:pPr>
            <a:r>
              <a:rPr sz="3200" b="1" dirty="0">
                <a:solidFill>
                  <a:srgbClr val="FF0000"/>
                </a:solidFill>
                <a:latin typeface="Cambria"/>
                <a:cs typeface="Cambria"/>
              </a:rPr>
              <a:t>Yes</a:t>
            </a:r>
            <a:r>
              <a:rPr sz="3200" b="1" spc="-5" dirty="0">
                <a:solidFill>
                  <a:srgbClr val="FF0000"/>
                </a:solidFill>
                <a:latin typeface="Cambria"/>
                <a:cs typeface="Cambria"/>
              </a:rPr>
              <a:t> !!	</a:t>
            </a:r>
            <a:r>
              <a:rPr sz="3200" spc="1614" dirty="0">
                <a:solidFill>
                  <a:srgbClr val="FF0000"/>
                </a:solidFill>
                <a:latin typeface="Symbol"/>
                <a:cs typeface="Symbol"/>
              </a:rPr>
              <a:t></a:t>
            </a:r>
            <a:r>
              <a:rPr sz="3200" spc="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1614" dirty="0">
                <a:solidFill>
                  <a:srgbClr val="FF0000"/>
                </a:solidFill>
                <a:latin typeface="Symbol"/>
                <a:cs typeface="Symbol"/>
              </a:rPr>
              <a:t></a:t>
            </a:r>
            <a:r>
              <a:rPr sz="3200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ambria"/>
                <a:cs typeface="Cambria"/>
              </a:rPr>
              <a:t>O(logN)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1819" y="375920"/>
            <a:ext cx="81026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Difference</a:t>
            </a:r>
            <a:r>
              <a:rPr spc="-10" dirty="0"/>
              <a:t> </a:t>
            </a:r>
            <a:r>
              <a:rPr spc="-5" dirty="0"/>
              <a:t>between</a:t>
            </a:r>
            <a:r>
              <a:rPr spc="-10" dirty="0"/>
              <a:t> </a:t>
            </a:r>
            <a:r>
              <a:rPr spc="-5" dirty="0"/>
              <a:t>BT</a:t>
            </a:r>
            <a:r>
              <a:rPr dirty="0"/>
              <a:t> </a:t>
            </a:r>
            <a:r>
              <a:rPr spc="-10" dirty="0"/>
              <a:t>and</a:t>
            </a:r>
            <a:r>
              <a:rPr spc="-15" dirty="0"/>
              <a:t> </a:t>
            </a:r>
            <a:r>
              <a:rPr spc="-10" dirty="0"/>
              <a:t>BST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640" y="1328420"/>
            <a:ext cx="8671560" cy="4875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161290" indent="-342900">
              <a:lnSpc>
                <a:spcPct val="100000"/>
              </a:lnSpc>
              <a:spcBef>
                <a:spcPts val="100"/>
              </a:spcBef>
              <a:buFont typeface="Symbol"/>
              <a:buChar char="▪"/>
              <a:tabLst>
                <a:tab pos="367665" algn="l"/>
                <a:tab pos="368300" algn="l"/>
              </a:tabLst>
            </a:pPr>
            <a:r>
              <a:rPr sz="2600" dirty="0">
                <a:latin typeface="Cambria"/>
                <a:cs typeface="Cambria"/>
              </a:rPr>
              <a:t>A</a:t>
            </a:r>
            <a:r>
              <a:rPr sz="2600" spc="-5" dirty="0">
                <a:latin typeface="Cambria"/>
                <a:cs typeface="Cambria"/>
              </a:rPr>
              <a:t> binary tree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is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simply </a:t>
            </a:r>
            <a:r>
              <a:rPr sz="2600" dirty="0">
                <a:latin typeface="Cambria"/>
                <a:cs typeface="Cambria"/>
              </a:rPr>
              <a:t>a </a:t>
            </a:r>
            <a:r>
              <a:rPr sz="2600" spc="-5" dirty="0">
                <a:latin typeface="Cambria"/>
                <a:cs typeface="Cambria"/>
              </a:rPr>
              <a:t>tree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in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which</a:t>
            </a:r>
            <a:r>
              <a:rPr sz="2600" dirty="0">
                <a:latin typeface="Cambria"/>
                <a:cs typeface="Cambria"/>
              </a:rPr>
              <a:t> each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node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can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have </a:t>
            </a:r>
            <a:r>
              <a:rPr sz="2600" spc="-56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at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most</a:t>
            </a:r>
            <a:r>
              <a:rPr sz="2600" spc="-5" dirty="0">
                <a:latin typeface="Cambria"/>
                <a:cs typeface="Cambria"/>
              </a:rPr>
              <a:t> two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children.</a:t>
            </a:r>
            <a:endParaRPr sz="2600">
              <a:latin typeface="Cambria"/>
              <a:cs typeface="Cambria"/>
            </a:endParaRPr>
          </a:p>
          <a:p>
            <a:pPr marL="368300" marR="17780" indent="-342900">
              <a:lnSpc>
                <a:spcPct val="100000"/>
              </a:lnSpc>
              <a:spcBef>
                <a:spcPts val="640"/>
              </a:spcBef>
              <a:buFont typeface="Symbol"/>
              <a:buChar char="▪"/>
              <a:tabLst>
                <a:tab pos="367665" algn="l"/>
                <a:tab pos="368300" algn="l"/>
              </a:tabLst>
            </a:pPr>
            <a:r>
              <a:rPr sz="2600" dirty="0">
                <a:latin typeface="Cambria"/>
                <a:cs typeface="Cambria"/>
              </a:rPr>
              <a:t>A</a:t>
            </a:r>
            <a:r>
              <a:rPr sz="2600" spc="-5" dirty="0">
                <a:latin typeface="Cambria"/>
                <a:cs typeface="Cambria"/>
              </a:rPr>
              <a:t> binary search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tree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is</a:t>
            </a:r>
            <a:r>
              <a:rPr sz="2600" dirty="0">
                <a:latin typeface="Cambria"/>
                <a:cs typeface="Cambria"/>
              </a:rPr>
              <a:t> a </a:t>
            </a:r>
            <a:r>
              <a:rPr sz="2600" spc="-5" dirty="0">
                <a:latin typeface="Cambria"/>
                <a:cs typeface="Cambria"/>
              </a:rPr>
              <a:t>binary tree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in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which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the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nodes </a:t>
            </a:r>
            <a:r>
              <a:rPr sz="2600" dirty="0">
                <a:latin typeface="Cambria"/>
                <a:cs typeface="Cambria"/>
              </a:rPr>
              <a:t>are </a:t>
            </a:r>
            <a:r>
              <a:rPr sz="2600" spc="-55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assigned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values,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with the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following restrictions </a:t>
            </a:r>
            <a:r>
              <a:rPr sz="2600" dirty="0">
                <a:latin typeface="Cambria"/>
                <a:cs typeface="Cambria"/>
              </a:rPr>
              <a:t>:</a:t>
            </a:r>
            <a:endParaRPr sz="2600">
              <a:latin typeface="Cambria"/>
              <a:cs typeface="Cambria"/>
            </a:endParaRPr>
          </a:p>
          <a:p>
            <a:pPr marL="368300" indent="-34290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368300" algn="l"/>
              </a:tabLst>
            </a:pPr>
            <a:r>
              <a:rPr sz="2600" spc="-5" dirty="0">
                <a:latin typeface="Cambria"/>
                <a:cs typeface="Cambria"/>
              </a:rPr>
              <a:t>No</a:t>
            </a:r>
            <a:r>
              <a:rPr sz="2600" spc="-2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duplicate</a:t>
            </a:r>
            <a:r>
              <a:rPr sz="2600" spc="-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values.</a:t>
            </a:r>
            <a:endParaRPr sz="2600">
              <a:latin typeface="Cambria"/>
              <a:cs typeface="Cambria"/>
            </a:endParaRPr>
          </a:p>
          <a:p>
            <a:pPr marL="368300" marR="422909" indent="-34290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368300" algn="l"/>
              </a:tabLst>
            </a:pPr>
            <a:r>
              <a:rPr sz="2600" spc="-5" dirty="0">
                <a:latin typeface="Cambria"/>
                <a:cs typeface="Cambria"/>
              </a:rPr>
              <a:t>The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left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subtree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of</a:t>
            </a:r>
            <a:r>
              <a:rPr sz="2600" spc="-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a </a:t>
            </a:r>
            <a:r>
              <a:rPr sz="2600" spc="-5" dirty="0">
                <a:latin typeface="Cambria"/>
                <a:cs typeface="Cambria"/>
              </a:rPr>
              <a:t>node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can</a:t>
            </a:r>
            <a:r>
              <a:rPr sz="2600" spc="-5" dirty="0">
                <a:latin typeface="Cambria"/>
                <a:cs typeface="Cambria"/>
              </a:rPr>
              <a:t> only have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values less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than </a:t>
            </a:r>
            <a:r>
              <a:rPr sz="2600" spc="-56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the node</a:t>
            </a:r>
            <a:endParaRPr sz="2600">
              <a:latin typeface="Cambria"/>
              <a:cs typeface="Cambria"/>
            </a:endParaRPr>
          </a:p>
          <a:p>
            <a:pPr marL="368300" marR="415925" indent="-342900">
              <a:lnSpc>
                <a:spcPct val="100000"/>
              </a:lnSpc>
              <a:spcBef>
                <a:spcPts val="640"/>
              </a:spcBef>
              <a:buAutoNum type="arabicPeriod"/>
              <a:tabLst>
                <a:tab pos="368300" algn="l"/>
              </a:tabLst>
            </a:pPr>
            <a:r>
              <a:rPr sz="2600" spc="-5" dirty="0">
                <a:latin typeface="Cambria"/>
                <a:cs typeface="Cambria"/>
              </a:rPr>
              <a:t>The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right subtree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of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a</a:t>
            </a:r>
            <a:r>
              <a:rPr sz="2600" spc="-5" dirty="0">
                <a:latin typeface="Cambria"/>
                <a:cs typeface="Cambria"/>
              </a:rPr>
              <a:t> node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can only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have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values greater </a:t>
            </a:r>
            <a:r>
              <a:rPr sz="2600" spc="-55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than the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node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and recursively defined</a:t>
            </a:r>
            <a:endParaRPr sz="2600">
              <a:latin typeface="Cambria"/>
              <a:cs typeface="Cambria"/>
            </a:endParaRPr>
          </a:p>
          <a:p>
            <a:pPr marL="368300" indent="-34290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368300" algn="l"/>
              </a:tabLst>
            </a:pPr>
            <a:r>
              <a:rPr sz="2600" spc="-5" dirty="0">
                <a:latin typeface="Cambria"/>
                <a:cs typeface="Cambria"/>
              </a:rPr>
              <a:t>The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left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subtree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of</a:t>
            </a:r>
            <a:r>
              <a:rPr sz="2600" spc="-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a </a:t>
            </a:r>
            <a:r>
              <a:rPr sz="2600" spc="-5" dirty="0">
                <a:latin typeface="Cambria"/>
                <a:cs typeface="Cambria"/>
              </a:rPr>
              <a:t>node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is </a:t>
            </a:r>
            <a:r>
              <a:rPr sz="2600" dirty="0">
                <a:latin typeface="Cambria"/>
                <a:cs typeface="Cambria"/>
              </a:rPr>
              <a:t>a </a:t>
            </a:r>
            <a:r>
              <a:rPr sz="2600" spc="-5" dirty="0">
                <a:latin typeface="Cambria"/>
                <a:cs typeface="Cambria"/>
              </a:rPr>
              <a:t>binary search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tree.</a:t>
            </a:r>
            <a:endParaRPr sz="2600">
              <a:latin typeface="Cambria"/>
              <a:cs typeface="Cambria"/>
            </a:endParaRPr>
          </a:p>
          <a:p>
            <a:pPr marL="368300" indent="-342900">
              <a:lnSpc>
                <a:spcPct val="100000"/>
              </a:lnSpc>
              <a:spcBef>
                <a:spcPts val="640"/>
              </a:spcBef>
              <a:buAutoNum type="arabicPeriod"/>
              <a:tabLst>
                <a:tab pos="368300" algn="l"/>
              </a:tabLst>
            </a:pPr>
            <a:r>
              <a:rPr sz="2600" spc="-5" dirty="0">
                <a:latin typeface="Cambria"/>
                <a:cs typeface="Cambria"/>
              </a:rPr>
              <a:t>The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right subtree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of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a</a:t>
            </a:r>
            <a:r>
              <a:rPr sz="2600" spc="-5" dirty="0">
                <a:latin typeface="Cambria"/>
                <a:cs typeface="Cambria"/>
              </a:rPr>
              <a:t> node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is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a </a:t>
            </a:r>
            <a:r>
              <a:rPr sz="2600" spc="-5" dirty="0">
                <a:latin typeface="Cambria"/>
                <a:cs typeface="Cambria"/>
              </a:rPr>
              <a:t>binary search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tree.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223520"/>
            <a:ext cx="76784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Binary</a:t>
            </a:r>
            <a:r>
              <a:rPr spc="-20" dirty="0"/>
              <a:t> </a:t>
            </a:r>
            <a:r>
              <a:rPr spc="-5" dirty="0"/>
              <a:t>Tree</a:t>
            </a:r>
            <a:r>
              <a:rPr spc="-15" dirty="0"/>
              <a:t> </a:t>
            </a:r>
            <a:r>
              <a:rPr spc="-5" dirty="0"/>
              <a:t>Search</a:t>
            </a:r>
            <a:r>
              <a:rPr spc="-15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088390"/>
            <a:ext cx="5781675" cy="3109441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800" spc="-10" dirty="0">
                <a:latin typeface="Cambria"/>
                <a:cs typeface="Cambria"/>
              </a:rPr>
              <a:t>TREE-SEARCH(x,k)</a:t>
            </a:r>
            <a:endParaRPr sz="2800" dirty="0">
              <a:latin typeface="Cambria"/>
              <a:cs typeface="Cambria"/>
            </a:endParaRPr>
          </a:p>
          <a:p>
            <a:pPr marL="282575" indent="-270510">
              <a:lnSpc>
                <a:spcPct val="100000"/>
              </a:lnSpc>
              <a:spcBef>
                <a:spcPts val="690"/>
              </a:spcBef>
              <a:buSzPct val="96428"/>
              <a:buAutoNum type="arabicPeriod"/>
              <a:tabLst>
                <a:tab pos="283210" algn="l"/>
              </a:tabLst>
            </a:pPr>
            <a:r>
              <a:rPr sz="2800" spc="-5" dirty="0">
                <a:latin typeface="Cambria"/>
                <a:cs typeface="Cambria"/>
              </a:rPr>
              <a:t>If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x==NIL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or</a:t>
            </a:r>
            <a:r>
              <a:rPr sz="2800" spc="-3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k==</a:t>
            </a:r>
            <a:r>
              <a:rPr sz="2800" spc="-5" dirty="0" err="1">
                <a:latin typeface="Cambria"/>
                <a:cs typeface="Cambria"/>
              </a:rPr>
              <a:t>x.key</a:t>
            </a:r>
            <a:endParaRPr lang="en-US" sz="2800" dirty="0">
              <a:latin typeface="Cambria"/>
              <a:cs typeface="Cambria"/>
            </a:endParaRPr>
          </a:p>
          <a:p>
            <a:pPr marL="282575" indent="-270510">
              <a:lnSpc>
                <a:spcPct val="100000"/>
              </a:lnSpc>
              <a:spcBef>
                <a:spcPts val="690"/>
              </a:spcBef>
              <a:buSzPct val="96428"/>
              <a:buAutoNum type="arabicPeriod"/>
              <a:tabLst>
                <a:tab pos="283210" algn="l"/>
              </a:tabLst>
            </a:pPr>
            <a:r>
              <a:rPr lang="en-US" sz="2800" spc="-5" dirty="0">
                <a:latin typeface="Cambria"/>
                <a:cs typeface="Cambria"/>
              </a:rPr>
              <a:t>                 </a:t>
            </a:r>
            <a:r>
              <a:rPr sz="2800" spc="-5" dirty="0">
                <a:latin typeface="Cambria"/>
                <a:cs typeface="Cambria"/>
              </a:rPr>
              <a:t>return</a:t>
            </a:r>
            <a:r>
              <a:rPr sz="2800" spc="-10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x </a:t>
            </a:r>
            <a:endParaRPr lang="en-US" sz="2800" spc="-5" dirty="0">
              <a:latin typeface="Cambria"/>
              <a:cs typeface="Cambria"/>
            </a:endParaRPr>
          </a:p>
          <a:p>
            <a:pPr marL="12700" marR="3328035">
              <a:lnSpc>
                <a:spcPct val="120800"/>
              </a:lnSpc>
              <a:buSzPct val="96428"/>
              <a:buAutoNum type="arabicPeriod"/>
              <a:tabLst>
                <a:tab pos="1214755" algn="l"/>
                <a:tab pos="1215390" algn="l"/>
              </a:tabLst>
            </a:pPr>
            <a:r>
              <a:rPr sz="2800" spc="-5" dirty="0">
                <a:latin typeface="Cambria"/>
                <a:cs typeface="Cambria"/>
              </a:rPr>
              <a:t>If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k</a:t>
            </a:r>
            <a:r>
              <a:rPr sz="2800" spc="-3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&lt;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x.key</a:t>
            </a:r>
            <a:endParaRPr sz="2800" dirty="0">
              <a:latin typeface="Cambria"/>
              <a:cs typeface="Cambria"/>
            </a:endParaRPr>
          </a:p>
          <a:p>
            <a:pPr marL="12700" marR="5080">
              <a:lnSpc>
                <a:spcPts val="4060"/>
              </a:lnSpc>
              <a:spcBef>
                <a:spcPts val="90"/>
              </a:spcBef>
              <a:tabLst>
                <a:tab pos="1214755" algn="l"/>
              </a:tabLst>
            </a:pPr>
            <a:r>
              <a:rPr sz="2800" spc="-5" dirty="0">
                <a:latin typeface="Cambria"/>
                <a:cs typeface="Cambria"/>
              </a:rPr>
              <a:t>4.	return </a:t>
            </a:r>
            <a:r>
              <a:rPr sz="2800" spc="-10" dirty="0">
                <a:latin typeface="Cambria"/>
                <a:cs typeface="Cambria"/>
              </a:rPr>
              <a:t>TREE-SEARCH(x.left,k)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5.else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return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TREE-SEARCH(x.right,k)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1329690"/>
            <a:ext cx="8698865" cy="471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00FF"/>
                </a:solidFill>
                <a:latin typeface="Cambria"/>
                <a:cs typeface="Cambria"/>
              </a:rPr>
              <a:t>if</a:t>
            </a:r>
            <a:r>
              <a:rPr sz="2800" spc="-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the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tree</a:t>
            </a:r>
            <a:r>
              <a:rPr sz="2800" spc="-3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is</a:t>
            </a:r>
            <a:r>
              <a:rPr sz="2800" spc="-3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empty</a:t>
            </a:r>
            <a:endParaRPr sz="28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2800" spc="-5" dirty="0">
                <a:latin typeface="Cambria"/>
                <a:cs typeface="Cambria"/>
              </a:rPr>
              <a:t>return</a:t>
            </a:r>
            <a:r>
              <a:rPr sz="2800" spc="-9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NULL</a:t>
            </a:r>
            <a:endParaRPr sz="2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Cambria"/>
              <a:cs typeface="Cambria"/>
            </a:endParaRPr>
          </a:p>
          <a:p>
            <a:pPr marL="927100" marR="332740" indent="-914400">
              <a:lnSpc>
                <a:spcPts val="3350"/>
              </a:lnSpc>
              <a:tabLst>
                <a:tab pos="1049655" algn="l"/>
              </a:tabLst>
            </a:pPr>
            <a:r>
              <a:rPr sz="2800" spc="-5" dirty="0">
                <a:solidFill>
                  <a:srgbClr val="0000FF"/>
                </a:solidFill>
                <a:latin typeface="Cambria"/>
                <a:cs typeface="Cambria"/>
              </a:rPr>
              <a:t>else</a:t>
            </a:r>
            <a:r>
              <a:rPr sz="2800" dirty="0">
                <a:solidFill>
                  <a:srgbClr val="0000FF"/>
                </a:solidFill>
                <a:latin typeface="Cambria"/>
                <a:cs typeface="Cambria"/>
              </a:rPr>
              <a:t> if		</a:t>
            </a:r>
            <a:r>
              <a:rPr sz="2800" spc="-5" dirty="0">
                <a:latin typeface="Cambria"/>
                <a:cs typeface="Cambria"/>
              </a:rPr>
              <a:t>the key value </a:t>
            </a:r>
            <a:r>
              <a:rPr sz="2800" dirty="0">
                <a:latin typeface="Cambria"/>
                <a:cs typeface="Cambria"/>
              </a:rPr>
              <a:t>in </a:t>
            </a:r>
            <a:r>
              <a:rPr sz="2800" spc="-5" dirty="0">
                <a:latin typeface="Cambria"/>
                <a:cs typeface="Cambria"/>
              </a:rPr>
              <a:t>the node(root) equals the target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return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the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node</a:t>
            </a:r>
            <a:r>
              <a:rPr sz="2800" spc="-10" dirty="0">
                <a:latin typeface="Cambria"/>
                <a:cs typeface="Cambria"/>
              </a:rPr>
              <a:t> value</a:t>
            </a:r>
            <a:endParaRPr sz="2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Cambria"/>
              <a:cs typeface="Cambria"/>
            </a:endParaRPr>
          </a:p>
          <a:p>
            <a:pPr marL="927100" marR="30480" indent="-914400">
              <a:lnSpc>
                <a:spcPct val="100000"/>
              </a:lnSpc>
              <a:tabLst>
                <a:tab pos="1049655" algn="l"/>
              </a:tabLst>
            </a:pPr>
            <a:r>
              <a:rPr sz="2800" spc="-5" dirty="0">
                <a:solidFill>
                  <a:srgbClr val="0000FF"/>
                </a:solidFill>
                <a:latin typeface="Cambria"/>
                <a:cs typeface="Cambria"/>
              </a:rPr>
              <a:t>else</a:t>
            </a:r>
            <a:r>
              <a:rPr sz="2800" dirty="0">
                <a:solidFill>
                  <a:srgbClr val="0000FF"/>
                </a:solidFill>
                <a:latin typeface="Cambria"/>
                <a:cs typeface="Cambria"/>
              </a:rPr>
              <a:t> if		</a:t>
            </a:r>
            <a:r>
              <a:rPr sz="2800" spc="-5" dirty="0">
                <a:latin typeface="Cambria"/>
                <a:cs typeface="Cambria"/>
              </a:rPr>
              <a:t>the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key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value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in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the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node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is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greater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than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the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target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return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the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result of searching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the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left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subtree</a:t>
            </a:r>
            <a:endParaRPr sz="2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Cambria"/>
              <a:cs typeface="Cambria"/>
            </a:endParaRPr>
          </a:p>
          <a:p>
            <a:pPr marL="927100" marR="5080" indent="-914400">
              <a:lnSpc>
                <a:spcPct val="100000"/>
              </a:lnSpc>
              <a:tabLst>
                <a:tab pos="1049655" algn="l"/>
              </a:tabLst>
            </a:pPr>
            <a:r>
              <a:rPr sz="2800" spc="-5" dirty="0">
                <a:solidFill>
                  <a:srgbClr val="0000FF"/>
                </a:solidFill>
                <a:latin typeface="Cambria"/>
                <a:cs typeface="Cambria"/>
              </a:rPr>
              <a:t>else</a:t>
            </a:r>
            <a:r>
              <a:rPr sz="2800" dirty="0">
                <a:solidFill>
                  <a:srgbClr val="0000FF"/>
                </a:solidFill>
                <a:latin typeface="Cambria"/>
                <a:cs typeface="Cambria"/>
              </a:rPr>
              <a:t> if		</a:t>
            </a:r>
            <a:r>
              <a:rPr sz="2800" spc="-5" dirty="0">
                <a:latin typeface="Cambria"/>
                <a:cs typeface="Cambria"/>
              </a:rPr>
              <a:t>the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key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value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in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the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node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is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smaller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than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the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target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return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the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result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searching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the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right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subtree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479" y="375920"/>
            <a:ext cx="46799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BST</a:t>
            </a:r>
            <a:r>
              <a:rPr spc="-3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5" dirty="0"/>
              <a:t>Pseudo</a:t>
            </a:r>
            <a:r>
              <a:rPr spc="-35" dirty="0"/>
              <a:t> </a:t>
            </a:r>
            <a:r>
              <a:rPr spc="-5" dirty="0"/>
              <a:t>code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223520"/>
            <a:ext cx="76784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Binary</a:t>
            </a:r>
            <a:r>
              <a:rPr spc="-20" dirty="0"/>
              <a:t> </a:t>
            </a:r>
            <a:r>
              <a:rPr spc="-5" dirty="0"/>
              <a:t>Tree</a:t>
            </a:r>
            <a:r>
              <a:rPr spc="-15" dirty="0"/>
              <a:t> </a:t>
            </a:r>
            <a:r>
              <a:rPr spc="-5" dirty="0"/>
              <a:t>Search</a:t>
            </a:r>
            <a:r>
              <a:rPr spc="-15" dirty="0"/>
              <a:t> </a:t>
            </a:r>
            <a:r>
              <a:rPr spc="-5" dirty="0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640" y="1671727"/>
            <a:ext cx="6654918" cy="37131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60140" y="171704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6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9939" y="270764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2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6540" y="278384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9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8530" y="3794759"/>
            <a:ext cx="222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10" dirty="0">
                <a:latin typeface="Cambria"/>
                <a:cs typeface="Cambria"/>
              </a:rPr>
              <a:t>1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21939" y="376174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4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6940" y="377317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8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25670" y="1320800"/>
            <a:ext cx="3808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mbria"/>
                <a:cs typeface="Cambria"/>
              </a:rPr>
              <a:t>Example: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key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=4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then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find(4)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82870" y="1649729"/>
            <a:ext cx="3087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mbria"/>
                <a:cs typeface="Cambria"/>
              </a:rPr>
              <a:t>Call</a:t>
            </a:r>
            <a:r>
              <a:rPr sz="2400" spc="-6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TREE-SEARCH(x,k)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223520"/>
            <a:ext cx="76784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Binary</a:t>
            </a:r>
            <a:r>
              <a:rPr spc="-20" dirty="0"/>
              <a:t> </a:t>
            </a:r>
            <a:r>
              <a:rPr spc="-5" dirty="0"/>
              <a:t>Tree</a:t>
            </a:r>
            <a:r>
              <a:rPr spc="-15" dirty="0"/>
              <a:t> </a:t>
            </a:r>
            <a:r>
              <a:rPr spc="-5" dirty="0"/>
              <a:t>Search</a:t>
            </a:r>
            <a:r>
              <a:rPr spc="-15" dirty="0"/>
              <a:t> </a:t>
            </a:r>
            <a:r>
              <a:rPr spc="-5" dirty="0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640" y="1511300"/>
            <a:ext cx="6654918" cy="38735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60140" y="171704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6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9939" y="270764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2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8530" y="3794759"/>
            <a:ext cx="222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10" dirty="0">
                <a:latin typeface="Cambria"/>
                <a:cs typeface="Cambria"/>
              </a:rPr>
              <a:t>1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1939" y="376174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4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6940" y="377317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8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5670" y="1357629"/>
            <a:ext cx="4046220" cy="1878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mbria"/>
                <a:cs typeface="Cambria"/>
              </a:rPr>
              <a:t>Example: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k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=4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and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x=root</a:t>
            </a:r>
            <a:endParaRPr sz="2200">
              <a:latin typeface="Cambria"/>
              <a:cs typeface="Cambria"/>
            </a:endParaRPr>
          </a:p>
          <a:p>
            <a:pPr marL="469900" marR="386080">
              <a:lnSpc>
                <a:spcPct val="100000"/>
              </a:lnSpc>
            </a:pPr>
            <a:r>
              <a:rPr sz="2200" spc="-5" dirty="0">
                <a:latin typeface="Cambria"/>
                <a:cs typeface="Cambria"/>
              </a:rPr>
              <a:t>Call</a:t>
            </a:r>
            <a:r>
              <a:rPr sz="2200" spc="-7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TREE-SEARCH(root,4)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Now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x.key=6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then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k&lt;x.key</a:t>
            </a:r>
            <a:endParaRPr sz="2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</a:pPr>
            <a:r>
              <a:rPr sz="2200" spc="-5" dirty="0">
                <a:latin typeface="Cambria"/>
                <a:cs typeface="Cambria"/>
              </a:rPr>
              <a:t>So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call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TREE-SEARCH(x.left,k)</a:t>
            </a:r>
            <a:endParaRPr sz="2200">
              <a:latin typeface="Cambria"/>
              <a:cs typeface="Cambria"/>
            </a:endParaRPr>
          </a:p>
          <a:p>
            <a:pPr marL="622935">
              <a:lnSpc>
                <a:spcPct val="100000"/>
              </a:lnSpc>
              <a:spcBef>
                <a:spcPts val="670"/>
              </a:spcBef>
            </a:pPr>
            <a:r>
              <a:rPr sz="2800" b="1" dirty="0">
                <a:latin typeface="Cambria"/>
                <a:cs typeface="Cambria"/>
              </a:rPr>
              <a:t>9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2760" y="1248409"/>
            <a:ext cx="964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mbria"/>
                <a:cs typeface="Cambria"/>
              </a:rPr>
              <a:t>x=</a:t>
            </a:r>
            <a:r>
              <a:rPr sz="2400" b="1" spc="-10" dirty="0">
                <a:latin typeface="Cambria"/>
                <a:cs typeface="Cambria"/>
              </a:rPr>
              <a:t>r</a:t>
            </a:r>
            <a:r>
              <a:rPr sz="2400" b="1" dirty="0">
                <a:latin typeface="Cambria"/>
                <a:cs typeface="Cambria"/>
              </a:rPr>
              <a:t>oot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223520"/>
            <a:ext cx="76784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Binary</a:t>
            </a:r>
            <a:r>
              <a:rPr spc="-20" dirty="0"/>
              <a:t> </a:t>
            </a:r>
            <a:r>
              <a:rPr spc="-5" dirty="0"/>
              <a:t>Tree</a:t>
            </a:r>
            <a:r>
              <a:rPr spc="-15" dirty="0"/>
              <a:t> </a:t>
            </a:r>
            <a:r>
              <a:rPr spc="-5" dirty="0"/>
              <a:t>Search</a:t>
            </a:r>
            <a:r>
              <a:rPr spc="-15" dirty="0"/>
              <a:t> </a:t>
            </a:r>
            <a:r>
              <a:rPr spc="-5" dirty="0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640" y="1671727"/>
            <a:ext cx="6654918" cy="37131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60140" y="171704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6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9939" y="270764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2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8530" y="3794759"/>
            <a:ext cx="222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10" dirty="0">
                <a:latin typeface="Cambria"/>
                <a:cs typeface="Cambria"/>
              </a:rPr>
              <a:t>1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1939" y="376174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4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6940" y="377317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8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5670" y="1357629"/>
            <a:ext cx="35121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mbria"/>
                <a:cs typeface="Cambria"/>
              </a:rPr>
              <a:t>Example: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k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=4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and</a:t>
            </a:r>
            <a:r>
              <a:rPr sz="2200" spc="-10" dirty="0">
                <a:latin typeface="Cambria"/>
                <a:cs typeface="Cambria"/>
              </a:rPr>
              <a:t> x=root.left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Call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TREE-SEARCH(x,4)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2870" y="2028190"/>
            <a:ext cx="3138170" cy="1207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mbria"/>
                <a:cs typeface="Cambria"/>
              </a:rPr>
              <a:t>Now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x.key=2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then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k&gt;x.key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TREE-SEARCH(x.right,k)</a:t>
            </a:r>
            <a:endParaRPr sz="2200">
              <a:latin typeface="Cambria"/>
              <a:cs typeface="Cambria"/>
            </a:endParaRPr>
          </a:p>
          <a:p>
            <a:pPr marL="165735">
              <a:lnSpc>
                <a:spcPct val="100000"/>
              </a:lnSpc>
              <a:spcBef>
                <a:spcPts val="670"/>
              </a:spcBef>
            </a:pPr>
            <a:r>
              <a:rPr sz="2800" b="1" dirty="0">
                <a:latin typeface="Cambria"/>
                <a:cs typeface="Cambria"/>
              </a:rPr>
              <a:t>9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129" y="2015490"/>
            <a:ext cx="1500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mbria"/>
                <a:cs typeface="Cambria"/>
              </a:rPr>
              <a:t>x=</a:t>
            </a:r>
            <a:r>
              <a:rPr sz="2400" b="1" spc="-10" dirty="0">
                <a:latin typeface="Cambria"/>
                <a:cs typeface="Cambria"/>
              </a:rPr>
              <a:t>r</a:t>
            </a:r>
            <a:r>
              <a:rPr sz="2400" b="1" dirty="0">
                <a:latin typeface="Cambria"/>
                <a:cs typeface="Cambria"/>
              </a:rPr>
              <a:t>oot</a:t>
            </a:r>
            <a:r>
              <a:rPr sz="2400" b="1" spc="-10" dirty="0">
                <a:latin typeface="Cambria"/>
                <a:cs typeface="Cambria"/>
              </a:rPr>
              <a:t>.</a:t>
            </a:r>
            <a:r>
              <a:rPr sz="2400" b="1" spc="-5" dirty="0">
                <a:latin typeface="Cambria"/>
                <a:cs typeface="Cambria"/>
              </a:rPr>
              <a:t>lef</a:t>
            </a:r>
            <a:r>
              <a:rPr sz="2400" b="1" dirty="0">
                <a:latin typeface="Cambria"/>
                <a:cs typeface="Cambria"/>
              </a:rPr>
              <a:t>t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223520"/>
            <a:ext cx="76784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Binary</a:t>
            </a:r>
            <a:r>
              <a:rPr spc="-20" dirty="0"/>
              <a:t> </a:t>
            </a:r>
            <a:r>
              <a:rPr spc="-5" dirty="0"/>
              <a:t>Tree</a:t>
            </a:r>
            <a:r>
              <a:rPr spc="-15" dirty="0"/>
              <a:t> </a:t>
            </a:r>
            <a:r>
              <a:rPr spc="-5" dirty="0"/>
              <a:t>Search</a:t>
            </a:r>
            <a:r>
              <a:rPr spc="-15" dirty="0"/>
              <a:t> </a:t>
            </a:r>
            <a:r>
              <a:rPr spc="-5" dirty="0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640" y="1671727"/>
            <a:ext cx="6654918" cy="37131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60140" y="171704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6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8530" y="3794759"/>
            <a:ext cx="222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10" dirty="0">
                <a:latin typeface="Cambria"/>
                <a:cs typeface="Cambria"/>
              </a:rPr>
              <a:t>1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1939" y="372237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4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6940" y="377317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8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5670" y="1357629"/>
            <a:ext cx="4149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mbria"/>
                <a:cs typeface="Cambria"/>
              </a:rPr>
              <a:t>Example: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k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=4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and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x=root.left.right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Call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TREE-SEARCH(x,4)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2870" y="2028190"/>
            <a:ext cx="3138170" cy="1207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mbria"/>
                <a:cs typeface="Cambria"/>
              </a:rPr>
              <a:t>Now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x.key=4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then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k=x.key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Search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terminates</a:t>
            </a:r>
            <a:endParaRPr sz="2200">
              <a:latin typeface="Cambria"/>
              <a:cs typeface="Cambria"/>
            </a:endParaRPr>
          </a:p>
          <a:p>
            <a:pPr marL="165735">
              <a:lnSpc>
                <a:spcPct val="100000"/>
              </a:lnSpc>
              <a:spcBef>
                <a:spcPts val="670"/>
              </a:spcBef>
            </a:pPr>
            <a:r>
              <a:rPr sz="2800" b="1" dirty="0">
                <a:latin typeface="Cambria"/>
                <a:cs typeface="Cambria"/>
              </a:rPr>
              <a:t>9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469" y="1877241"/>
            <a:ext cx="2256155" cy="128270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785"/>
              </a:spcBef>
            </a:pPr>
            <a:r>
              <a:rPr sz="2400" b="1" spc="-5" dirty="0">
                <a:latin typeface="Cambria"/>
                <a:cs typeface="Cambria"/>
              </a:rPr>
              <a:t>x=root.left.right</a:t>
            </a:r>
            <a:endParaRPr sz="2400">
              <a:latin typeface="Cambria"/>
              <a:cs typeface="Cambria"/>
            </a:endParaRPr>
          </a:p>
          <a:p>
            <a:pPr marR="42545" algn="r">
              <a:lnSpc>
                <a:spcPct val="100000"/>
              </a:lnSpc>
              <a:spcBef>
                <a:spcPts val="1970"/>
              </a:spcBef>
            </a:pPr>
            <a:r>
              <a:rPr sz="2800" b="1" dirty="0">
                <a:latin typeface="Cambria"/>
                <a:cs typeface="Cambria"/>
              </a:rPr>
              <a:t>2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223520"/>
            <a:ext cx="76784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Binary</a:t>
            </a:r>
            <a:r>
              <a:rPr spc="-20" dirty="0"/>
              <a:t> </a:t>
            </a:r>
            <a:r>
              <a:rPr spc="-5" dirty="0"/>
              <a:t>Tree</a:t>
            </a:r>
            <a:r>
              <a:rPr spc="-15" dirty="0"/>
              <a:t> </a:t>
            </a:r>
            <a:r>
              <a:rPr spc="-5" dirty="0"/>
              <a:t>Search</a:t>
            </a:r>
            <a:r>
              <a:rPr spc="-15" dirty="0"/>
              <a:t> </a:t>
            </a:r>
            <a:r>
              <a:rPr spc="-5" dirty="0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640" y="1671727"/>
            <a:ext cx="6654918" cy="37131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60140" y="171704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6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6540" y="278384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9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8530" y="3794759"/>
            <a:ext cx="222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10" dirty="0">
                <a:latin typeface="Cambria"/>
                <a:cs typeface="Cambria"/>
              </a:rPr>
              <a:t>1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1939" y="372237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4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6940" y="377317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8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0600" y="1253490"/>
            <a:ext cx="41478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mbria"/>
                <a:cs typeface="Cambria"/>
              </a:rPr>
              <a:t>Example: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k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=4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and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x=root.left.right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Now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x.key=4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then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k=x.key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57800" y="1924050"/>
            <a:ext cx="35629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mbria"/>
                <a:cs typeface="Cambria"/>
              </a:rPr>
              <a:t>Search </a:t>
            </a:r>
            <a:r>
              <a:rPr sz="2200" spc="-10" dirty="0">
                <a:latin typeface="Cambria"/>
                <a:cs typeface="Cambria"/>
              </a:rPr>
              <a:t>terminates </a:t>
            </a:r>
            <a:r>
              <a:rPr sz="2200" spc="-5" dirty="0">
                <a:latin typeface="Cambria"/>
                <a:cs typeface="Cambria"/>
              </a:rPr>
              <a:t>and 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x=root.left.right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the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desired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29400" y="2594609"/>
            <a:ext cx="19627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mbria"/>
                <a:cs typeface="Cambria"/>
              </a:rPr>
              <a:t>node</a:t>
            </a:r>
            <a:r>
              <a:rPr sz="2200" spc="-6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or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location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469" y="1877241"/>
            <a:ext cx="2256155" cy="128270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785"/>
              </a:spcBef>
            </a:pPr>
            <a:r>
              <a:rPr sz="2400" b="1" spc="-5" dirty="0">
                <a:latin typeface="Cambria"/>
                <a:cs typeface="Cambria"/>
              </a:rPr>
              <a:t>x=root.left.right</a:t>
            </a:r>
            <a:endParaRPr sz="2400">
              <a:latin typeface="Cambria"/>
              <a:cs typeface="Cambria"/>
            </a:endParaRPr>
          </a:p>
          <a:p>
            <a:pPr marR="42545" algn="r">
              <a:lnSpc>
                <a:spcPct val="100000"/>
              </a:lnSpc>
              <a:spcBef>
                <a:spcPts val="1970"/>
              </a:spcBef>
            </a:pPr>
            <a:r>
              <a:rPr sz="2800" b="1" dirty="0">
                <a:latin typeface="Cambria"/>
                <a:cs typeface="Cambria"/>
              </a:rPr>
              <a:t>2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630" y="1404620"/>
            <a:ext cx="72910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mbria"/>
                <a:cs typeface="Cambria"/>
              </a:rPr>
              <a:t>Property 2: </a:t>
            </a:r>
            <a:r>
              <a:rPr sz="2800" dirty="0">
                <a:latin typeface="Cambria"/>
                <a:cs typeface="Cambria"/>
              </a:rPr>
              <a:t>a </a:t>
            </a:r>
            <a:r>
              <a:rPr sz="2800" spc="-5" dirty="0">
                <a:latin typeface="Cambria"/>
                <a:cs typeface="Cambria"/>
              </a:rPr>
              <a:t>unique path exists from the root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to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every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other</a:t>
            </a:r>
            <a:r>
              <a:rPr sz="2800" spc="-10" dirty="0">
                <a:latin typeface="Cambria"/>
                <a:cs typeface="Cambria"/>
              </a:rPr>
              <a:t> node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1469" y="223520"/>
            <a:ext cx="58121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</a:t>
            </a:r>
            <a:r>
              <a:rPr spc="-15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10" dirty="0"/>
              <a:t>Binary</a:t>
            </a:r>
            <a:r>
              <a:rPr spc="-5" dirty="0"/>
              <a:t> Tree?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7050" y="2514600"/>
            <a:ext cx="2724150" cy="396367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1939" y="223520"/>
            <a:ext cx="5880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Search</a:t>
            </a:r>
            <a:r>
              <a:rPr spc="-20" dirty="0"/>
              <a:t> </a:t>
            </a:r>
            <a:r>
              <a:rPr spc="-5" dirty="0"/>
              <a:t>in</a:t>
            </a:r>
            <a:r>
              <a:rPr spc="-1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spc="-5" dirty="0"/>
              <a:t>BST:</a:t>
            </a:r>
            <a:r>
              <a:rPr spc="-15" dirty="0"/>
              <a:t> </a:t>
            </a:r>
            <a:r>
              <a:rPr dirty="0"/>
              <a:t>C</a:t>
            </a:r>
            <a:r>
              <a:rPr spc="-25" dirty="0"/>
              <a:t> </a:t>
            </a:r>
            <a:r>
              <a:rPr spc="-5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330959"/>
            <a:ext cx="6609080" cy="465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9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Ptnode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search(ptnode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root,</a:t>
            </a:r>
            <a:endParaRPr sz="2400">
              <a:latin typeface="Courier New"/>
              <a:cs typeface="Courier New"/>
            </a:endParaRPr>
          </a:p>
          <a:p>
            <a:pPr marL="2573020">
              <a:lnSpc>
                <a:spcPts val="2590"/>
              </a:lnSpc>
            </a:pP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7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key)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61340" indent="-548640">
              <a:lnSpc>
                <a:spcPct val="100000"/>
              </a:lnSpc>
              <a:spcBef>
                <a:spcPts val="20"/>
              </a:spcBef>
            </a:pPr>
            <a:r>
              <a:rPr sz="2400" b="1" spc="-5" dirty="0">
                <a:latin typeface="Courier New"/>
                <a:cs typeface="Courier New"/>
              </a:rPr>
              <a:t>/*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return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a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pointer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the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node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that</a:t>
            </a:r>
            <a:endParaRPr sz="2400">
              <a:latin typeface="Courier New"/>
              <a:cs typeface="Courier New"/>
            </a:endParaRPr>
          </a:p>
          <a:p>
            <a:pPr marL="538480" marR="5080" indent="22860">
              <a:lnSpc>
                <a:spcPts val="2310"/>
              </a:lnSpc>
              <a:spcBef>
                <a:spcPts val="570"/>
              </a:spcBef>
            </a:pPr>
            <a:r>
              <a:rPr sz="2400" b="1" spc="-5" dirty="0">
                <a:latin typeface="Courier New"/>
                <a:cs typeface="Courier New"/>
              </a:rPr>
              <a:t>contains key. If there is no such </a:t>
            </a:r>
            <a:r>
              <a:rPr sz="2400" b="1" spc="-14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node,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return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NULL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*/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if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(!root)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return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NULL;</a:t>
            </a:r>
            <a:endParaRPr sz="2400">
              <a:latin typeface="Courier New"/>
              <a:cs typeface="Courier New"/>
            </a:endParaRPr>
          </a:p>
          <a:p>
            <a:pPr marL="377825" marR="5080">
              <a:lnSpc>
                <a:spcPct val="100699"/>
              </a:lnSpc>
            </a:pPr>
            <a:r>
              <a:rPr sz="2400" b="1" spc="-5" dirty="0">
                <a:latin typeface="Courier New"/>
                <a:cs typeface="Courier New"/>
              </a:rPr>
              <a:t>if (key == root-&gt;key) return root; </a:t>
            </a:r>
            <a:r>
              <a:rPr sz="2400" b="1" spc="-14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if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(key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root-&gt;key)</a:t>
            </a:r>
            <a:endParaRPr sz="2400">
              <a:latin typeface="Courier New"/>
              <a:cs typeface="Courier New"/>
            </a:endParaRPr>
          </a:p>
          <a:p>
            <a:pPr marL="377825" marR="5080" indent="731520">
              <a:lnSpc>
                <a:spcPts val="2900"/>
              </a:lnSpc>
              <a:spcBef>
                <a:spcPts val="90"/>
              </a:spcBef>
            </a:pPr>
            <a:r>
              <a:rPr sz="2400" b="1" spc="-5" dirty="0">
                <a:latin typeface="Courier New"/>
                <a:cs typeface="Courier New"/>
              </a:rPr>
              <a:t>return search(root-&gt;left,key); </a:t>
            </a:r>
            <a:r>
              <a:rPr sz="2400" b="1" spc="-14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return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search(root-&gt;right,key);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00"/>
              </a:lnSpc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0010" y="223520"/>
            <a:ext cx="65608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Minimum</a:t>
            </a:r>
            <a:r>
              <a:rPr spc="-15" dirty="0"/>
              <a:t> </a:t>
            </a:r>
            <a:r>
              <a:rPr spc="-5" dirty="0"/>
              <a:t>Key</a:t>
            </a:r>
            <a:r>
              <a:rPr spc="-15" dirty="0"/>
              <a:t> </a:t>
            </a:r>
            <a:r>
              <a:rPr spc="-5" dirty="0"/>
              <a:t>or</a:t>
            </a:r>
            <a:r>
              <a:rPr spc="-25" dirty="0"/>
              <a:t> </a:t>
            </a:r>
            <a:r>
              <a:rPr spc="-5" dirty="0"/>
              <a:t>Element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339" y="1176020"/>
            <a:ext cx="8572500" cy="487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130" marR="30480" indent="-341630">
              <a:lnSpc>
                <a:spcPct val="100000"/>
              </a:lnSpc>
              <a:spcBef>
                <a:spcPts val="100"/>
              </a:spcBef>
              <a:buFont typeface="Symbol"/>
              <a:buChar char="▪"/>
              <a:tabLst>
                <a:tab pos="404495" algn="l"/>
                <a:tab pos="405130" algn="l"/>
              </a:tabLst>
            </a:pPr>
            <a:r>
              <a:rPr sz="2600" spc="5" dirty="0">
                <a:latin typeface="Cambria"/>
                <a:cs typeface="Cambria"/>
              </a:rPr>
              <a:t>We </a:t>
            </a:r>
            <a:r>
              <a:rPr sz="2600" dirty="0">
                <a:latin typeface="Cambria"/>
                <a:cs typeface="Cambria"/>
              </a:rPr>
              <a:t>can </a:t>
            </a:r>
            <a:r>
              <a:rPr sz="2600" spc="-5" dirty="0">
                <a:latin typeface="Cambria"/>
                <a:cs typeface="Cambria"/>
              </a:rPr>
              <a:t>always </a:t>
            </a:r>
            <a:r>
              <a:rPr sz="2600" dirty="0">
                <a:latin typeface="Cambria"/>
                <a:cs typeface="Cambria"/>
              </a:rPr>
              <a:t>find an </a:t>
            </a:r>
            <a:r>
              <a:rPr sz="2600" spc="-5" dirty="0">
                <a:latin typeface="Cambria"/>
                <a:cs typeface="Cambria"/>
              </a:rPr>
              <a:t>element in </a:t>
            </a:r>
            <a:r>
              <a:rPr sz="2600" dirty="0">
                <a:latin typeface="Cambria"/>
                <a:cs typeface="Cambria"/>
              </a:rPr>
              <a:t>a </a:t>
            </a:r>
            <a:r>
              <a:rPr sz="2600" spc="-5" dirty="0">
                <a:latin typeface="Cambria"/>
                <a:cs typeface="Cambria"/>
              </a:rPr>
              <a:t>binary </a:t>
            </a:r>
            <a:r>
              <a:rPr sz="2600" dirty="0">
                <a:latin typeface="Cambria"/>
                <a:cs typeface="Cambria"/>
              </a:rPr>
              <a:t>search </a:t>
            </a:r>
            <a:r>
              <a:rPr sz="2600" spc="-5" dirty="0">
                <a:latin typeface="Cambria"/>
                <a:cs typeface="Cambria"/>
              </a:rPr>
              <a:t>tree 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whose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key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is </a:t>
            </a:r>
            <a:r>
              <a:rPr sz="2600" dirty="0">
                <a:latin typeface="Cambria"/>
                <a:cs typeface="Cambria"/>
              </a:rPr>
              <a:t>minimum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by following the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left children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from </a:t>
            </a:r>
            <a:r>
              <a:rPr sz="2600" spc="-55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the root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until </a:t>
            </a:r>
            <a:r>
              <a:rPr sz="2600" dirty="0">
                <a:latin typeface="Cambria"/>
                <a:cs typeface="Cambria"/>
              </a:rPr>
              <a:t>we </a:t>
            </a:r>
            <a:r>
              <a:rPr sz="2600" spc="-5" dirty="0">
                <a:latin typeface="Cambria"/>
                <a:cs typeface="Cambria"/>
              </a:rPr>
              <a:t>encounter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a </a:t>
            </a:r>
            <a:r>
              <a:rPr sz="2600" spc="-5" dirty="0">
                <a:latin typeface="Cambria"/>
                <a:cs typeface="Cambria"/>
              </a:rPr>
              <a:t>NIL.</a:t>
            </a:r>
            <a:endParaRPr sz="2600" dirty="0">
              <a:latin typeface="Cambria"/>
              <a:cs typeface="Cambria"/>
            </a:endParaRPr>
          </a:p>
          <a:p>
            <a:pPr marL="405130" marR="187325" indent="-341630">
              <a:lnSpc>
                <a:spcPct val="100000"/>
              </a:lnSpc>
              <a:spcBef>
                <a:spcPts val="640"/>
              </a:spcBef>
              <a:buFont typeface="Symbol"/>
              <a:buChar char="▪"/>
              <a:tabLst>
                <a:tab pos="404495" algn="l"/>
                <a:tab pos="405130" algn="l"/>
              </a:tabLst>
            </a:pPr>
            <a:r>
              <a:rPr sz="2600" spc="-5" dirty="0">
                <a:latin typeface="Cambria"/>
                <a:cs typeface="Cambria"/>
              </a:rPr>
              <a:t>Otherwise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if</a:t>
            </a:r>
            <a:r>
              <a:rPr sz="2600" dirty="0">
                <a:latin typeface="Cambria"/>
                <a:cs typeface="Cambria"/>
              </a:rPr>
              <a:t> a </a:t>
            </a:r>
            <a:r>
              <a:rPr sz="2600" spc="-5" dirty="0">
                <a:latin typeface="Cambria"/>
                <a:cs typeface="Cambria"/>
              </a:rPr>
              <a:t>node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x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has</a:t>
            </a:r>
            <a:r>
              <a:rPr sz="2600" dirty="0">
                <a:latin typeface="Cambria"/>
                <a:cs typeface="Cambria"/>
              </a:rPr>
              <a:t> no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left subtree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then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the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value 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x.key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contained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in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root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x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is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the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minimum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key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or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element. </a:t>
            </a:r>
            <a:r>
              <a:rPr sz="2600" spc="-55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The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procedure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for</a:t>
            </a:r>
            <a:r>
              <a:rPr sz="2600" spc="-5" dirty="0">
                <a:latin typeface="Cambria"/>
                <a:cs typeface="Cambria"/>
              </a:rPr>
              <a:t> finding the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minimum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key:</a:t>
            </a:r>
            <a:endParaRPr sz="26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Symbol"/>
              <a:buChar char="▪"/>
            </a:pPr>
            <a:endParaRPr sz="3750" dirty="0">
              <a:latin typeface="Cambria"/>
              <a:cs typeface="Cambria"/>
            </a:endParaRPr>
          </a:p>
          <a:p>
            <a:pPr marL="405130" indent="-341630">
              <a:lnSpc>
                <a:spcPct val="100000"/>
              </a:lnSpc>
              <a:buFont typeface="Symbol"/>
              <a:buChar char="▪"/>
              <a:tabLst>
                <a:tab pos="404495" algn="l"/>
                <a:tab pos="405130" algn="l"/>
              </a:tabLst>
            </a:pPr>
            <a:r>
              <a:rPr sz="2600" spc="-5" dirty="0">
                <a:latin typeface="Cambria"/>
                <a:cs typeface="Cambria"/>
              </a:rPr>
              <a:t>TREE-MINIMUM(x)</a:t>
            </a:r>
            <a:endParaRPr sz="2600" dirty="0">
              <a:latin typeface="Cambria"/>
              <a:cs typeface="Cambria"/>
            </a:endParaRPr>
          </a:p>
          <a:p>
            <a:pPr marL="405130" indent="-34163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405130" algn="l"/>
              </a:tabLst>
            </a:pPr>
            <a:r>
              <a:rPr sz="2600" spc="-5" dirty="0">
                <a:latin typeface="Cambria"/>
                <a:cs typeface="Cambria"/>
              </a:rPr>
              <a:t>while</a:t>
            </a:r>
            <a:r>
              <a:rPr sz="2600" spc="-2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x.left</a:t>
            </a:r>
            <a:r>
              <a:rPr sz="2600" spc="-2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≠</a:t>
            </a:r>
            <a:r>
              <a:rPr sz="2600" spc="-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NIL</a:t>
            </a:r>
            <a:endParaRPr sz="2600" dirty="0">
              <a:latin typeface="Cambria"/>
              <a:cs typeface="Cambria"/>
            </a:endParaRPr>
          </a:p>
          <a:p>
            <a:pPr marL="1283970" indent="-122047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1283335" algn="l"/>
                <a:tab pos="1283970" algn="l"/>
              </a:tabLst>
            </a:pPr>
            <a:r>
              <a:rPr sz="2600" dirty="0">
                <a:latin typeface="Cambria"/>
                <a:cs typeface="Cambria"/>
              </a:rPr>
              <a:t>x</a:t>
            </a:r>
            <a:r>
              <a:rPr sz="2600" spc="-3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=</a:t>
            </a:r>
            <a:r>
              <a:rPr sz="2600" spc="-3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x.left</a:t>
            </a:r>
          </a:p>
          <a:p>
            <a:pPr marL="405130" indent="-34163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405130" algn="l"/>
              </a:tabLst>
            </a:pPr>
            <a:r>
              <a:rPr sz="2600" spc="-5" dirty="0">
                <a:latin typeface="Cambria"/>
                <a:cs typeface="Cambria"/>
              </a:rPr>
              <a:t>return</a:t>
            </a:r>
            <a:r>
              <a:rPr sz="2600" spc="-3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9369" y="223520"/>
            <a:ext cx="66408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Maximum</a:t>
            </a:r>
            <a:r>
              <a:rPr spc="-15" dirty="0"/>
              <a:t> </a:t>
            </a:r>
            <a:r>
              <a:rPr spc="-5" dirty="0"/>
              <a:t>Key</a:t>
            </a:r>
            <a:r>
              <a:rPr spc="-15" dirty="0"/>
              <a:t> </a:t>
            </a:r>
            <a:r>
              <a:rPr spc="-5" dirty="0"/>
              <a:t>or</a:t>
            </a:r>
            <a:r>
              <a:rPr spc="-25" dirty="0"/>
              <a:t> </a:t>
            </a:r>
            <a:r>
              <a:rPr spc="-5" dirty="0"/>
              <a:t>Element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339" y="1176020"/>
            <a:ext cx="8840470" cy="487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130" marR="30480" indent="-341630">
              <a:lnSpc>
                <a:spcPct val="100000"/>
              </a:lnSpc>
              <a:spcBef>
                <a:spcPts val="100"/>
              </a:spcBef>
              <a:buFont typeface="Symbol"/>
              <a:buChar char="▪"/>
              <a:tabLst>
                <a:tab pos="404495" algn="l"/>
                <a:tab pos="405130" algn="l"/>
              </a:tabLst>
            </a:pPr>
            <a:r>
              <a:rPr sz="2600" spc="5" dirty="0">
                <a:latin typeface="Cambria"/>
                <a:cs typeface="Cambria"/>
              </a:rPr>
              <a:t>We </a:t>
            </a:r>
            <a:r>
              <a:rPr sz="2600" dirty="0">
                <a:latin typeface="Cambria"/>
                <a:cs typeface="Cambria"/>
              </a:rPr>
              <a:t>can </a:t>
            </a:r>
            <a:r>
              <a:rPr sz="2600" spc="-5" dirty="0">
                <a:latin typeface="Cambria"/>
                <a:cs typeface="Cambria"/>
              </a:rPr>
              <a:t>always </a:t>
            </a:r>
            <a:r>
              <a:rPr sz="2600" dirty="0">
                <a:latin typeface="Cambria"/>
                <a:cs typeface="Cambria"/>
              </a:rPr>
              <a:t>find an </a:t>
            </a:r>
            <a:r>
              <a:rPr sz="2600" spc="-5" dirty="0">
                <a:latin typeface="Cambria"/>
                <a:cs typeface="Cambria"/>
              </a:rPr>
              <a:t>element in </a:t>
            </a:r>
            <a:r>
              <a:rPr sz="2600" dirty="0">
                <a:latin typeface="Cambria"/>
                <a:cs typeface="Cambria"/>
              </a:rPr>
              <a:t>a </a:t>
            </a:r>
            <a:r>
              <a:rPr sz="2600" spc="-5" dirty="0">
                <a:latin typeface="Cambria"/>
                <a:cs typeface="Cambria"/>
              </a:rPr>
              <a:t>binary </a:t>
            </a:r>
            <a:r>
              <a:rPr sz="2600" dirty="0">
                <a:latin typeface="Cambria"/>
                <a:cs typeface="Cambria"/>
              </a:rPr>
              <a:t>search </a:t>
            </a:r>
            <a:r>
              <a:rPr sz="2600" spc="-5" dirty="0">
                <a:latin typeface="Cambria"/>
                <a:cs typeface="Cambria"/>
              </a:rPr>
              <a:t>tree 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whose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key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is </a:t>
            </a:r>
            <a:r>
              <a:rPr sz="2600" dirty="0">
                <a:latin typeface="Cambria"/>
                <a:cs typeface="Cambria"/>
              </a:rPr>
              <a:t>maximum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by following the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right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children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from </a:t>
            </a:r>
            <a:r>
              <a:rPr sz="2600" spc="-55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the root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until </a:t>
            </a:r>
            <a:r>
              <a:rPr sz="2600" dirty="0">
                <a:latin typeface="Cambria"/>
                <a:cs typeface="Cambria"/>
              </a:rPr>
              <a:t>we </a:t>
            </a:r>
            <a:r>
              <a:rPr sz="2600" spc="-5" dirty="0">
                <a:latin typeface="Cambria"/>
                <a:cs typeface="Cambria"/>
              </a:rPr>
              <a:t>encounter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a </a:t>
            </a:r>
            <a:r>
              <a:rPr sz="2600" spc="-5" dirty="0">
                <a:latin typeface="Cambria"/>
                <a:cs typeface="Cambria"/>
              </a:rPr>
              <a:t>NIL.</a:t>
            </a:r>
            <a:endParaRPr sz="2600" dirty="0">
              <a:latin typeface="Cambria"/>
              <a:cs typeface="Cambria"/>
            </a:endParaRPr>
          </a:p>
          <a:p>
            <a:pPr marL="405130" marR="408940" indent="-341630" algn="just">
              <a:lnSpc>
                <a:spcPct val="100000"/>
              </a:lnSpc>
              <a:spcBef>
                <a:spcPts val="640"/>
              </a:spcBef>
              <a:buFont typeface="Symbol"/>
              <a:buChar char="▪"/>
              <a:tabLst>
                <a:tab pos="405130" algn="l"/>
              </a:tabLst>
            </a:pPr>
            <a:r>
              <a:rPr sz="2600" spc="-5" dirty="0">
                <a:latin typeface="Cambria"/>
                <a:cs typeface="Cambria"/>
              </a:rPr>
              <a:t>Otherwise if </a:t>
            </a:r>
            <a:r>
              <a:rPr sz="2600" dirty="0">
                <a:latin typeface="Cambria"/>
                <a:cs typeface="Cambria"/>
              </a:rPr>
              <a:t>a </a:t>
            </a:r>
            <a:r>
              <a:rPr sz="2600" spc="-5" dirty="0">
                <a:latin typeface="Cambria"/>
                <a:cs typeface="Cambria"/>
              </a:rPr>
              <a:t>node </a:t>
            </a:r>
            <a:r>
              <a:rPr sz="2600" dirty="0">
                <a:latin typeface="Cambria"/>
                <a:cs typeface="Cambria"/>
              </a:rPr>
              <a:t>x </a:t>
            </a:r>
            <a:r>
              <a:rPr sz="2600" spc="-5" dirty="0">
                <a:latin typeface="Cambria"/>
                <a:cs typeface="Cambria"/>
              </a:rPr>
              <a:t>has </a:t>
            </a:r>
            <a:r>
              <a:rPr sz="2600" dirty="0">
                <a:latin typeface="Cambria"/>
                <a:cs typeface="Cambria"/>
              </a:rPr>
              <a:t>no </a:t>
            </a:r>
            <a:r>
              <a:rPr sz="2600" spc="-5" dirty="0">
                <a:latin typeface="Cambria"/>
                <a:cs typeface="Cambria"/>
              </a:rPr>
              <a:t>right subtree then the </a:t>
            </a:r>
            <a:r>
              <a:rPr sz="2600" spc="-20" dirty="0">
                <a:latin typeface="Cambria"/>
                <a:cs typeface="Cambria"/>
              </a:rPr>
              <a:t>value </a:t>
            </a:r>
            <a:r>
              <a:rPr sz="2600" spc="-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x.key contained in root </a:t>
            </a:r>
            <a:r>
              <a:rPr sz="2600" dirty="0">
                <a:latin typeface="Cambria"/>
                <a:cs typeface="Cambria"/>
              </a:rPr>
              <a:t>x </a:t>
            </a:r>
            <a:r>
              <a:rPr sz="2600" spc="-5" dirty="0">
                <a:latin typeface="Cambria"/>
                <a:cs typeface="Cambria"/>
              </a:rPr>
              <a:t>is the </a:t>
            </a:r>
            <a:r>
              <a:rPr sz="2600" dirty="0">
                <a:latin typeface="Cambria"/>
                <a:cs typeface="Cambria"/>
              </a:rPr>
              <a:t>maximum key </a:t>
            </a:r>
            <a:r>
              <a:rPr sz="2600" spc="-5" dirty="0">
                <a:latin typeface="Cambria"/>
                <a:cs typeface="Cambria"/>
              </a:rPr>
              <a:t>or element. </a:t>
            </a:r>
            <a:r>
              <a:rPr sz="2600" spc="-56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The </a:t>
            </a:r>
            <a:r>
              <a:rPr sz="2600" spc="-5" dirty="0">
                <a:latin typeface="Cambria"/>
                <a:cs typeface="Cambria"/>
              </a:rPr>
              <a:t>procedure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for</a:t>
            </a:r>
            <a:r>
              <a:rPr sz="2600" spc="-5" dirty="0">
                <a:latin typeface="Cambria"/>
                <a:cs typeface="Cambria"/>
              </a:rPr>
              <a:t> finding the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maximum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key:</a:t>
            </a:r>
            <a:endParaRPr sz="26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Symbol"/>
              <a:buChar char="▪"/>
            </a:pPr>
            <a:endParaRPr sz="3750" dirty="0">
              <a:latin typeface="Cambria"/>
              <a:cs typeface="Cambria"/>
            </a:endParaRPr>
          </a:p>
          <a:p>
            <a:pPr marL="405130" indent="-341630">
              <a:lnSpc>
                <a:spcPct val="100000"/>
              </a:lnSpc>
              <a:buFont typeface="Symbol"/>
              <a:buChar char="▪"/>
              <a:tabLst>
                <a:tab pos="404495" algn="l"/>
                <a:tab pos="405130" algn="l"/>
              </a:tabLst>
            </a:pPr>
            <a:r>
              <a:rPr sz="2600" spc="-5" dirty="0">
                <a:latin typeface="Cambria"/>
                <a:cs typeface="Cambria"/>
              </a:rPr>
              <a:t>TREE-MAXIMUM(x)</a:t>
            </a:r>
            <a:endParaRPr sz="2600" dirty="0">
              <a:latin typeface="Cambria"/>
              <a:cs typeface="Cambria"/>
            </a:endParaRPr>
          </a:p>
          <a:p>
            <a:pPr marL="405130" indent="-34163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405130" algn="l"/>
              </a:tabLst>
            </a:pPr>
            <a:r>
              <a:rPr sz="2600" spc="-5" dirty="0">
                <a:latin typeface="Cambria"/>
                <a:cs typeface="Cambria"/>
              </a:rPr>
              <a:t>while</a:t>
            </a:r>
            <a:r>
              <a:rPr sz="2600" spc="-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x.right</a:t>
            </a:r>
            <a:r>
              <a:rPr sz="2600" spc="-2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≠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NIL</a:t>
            </a:r>
            <a:endParaRPr sz="2600" dirty="0">
              <a:latin typeface="Cambria"/>
              <a:cs typeface="Cambria"/>
            </a:endParaRPr>
          </a:p>
          <a:p>
            <a:pPr marL="1283970" indent="-122047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1283335" algn="l"/>
                <a:tab pos="1283970" algn="l"/>
              </a:tabLst>
            </a:pPr>
            <a:r>
              <a:rPr sz="2600" dirty="0">
                <a:latin typeface="Cambria"/>
                <a:cs typeface="Cambria"/>
              </a:rPr>
              <a:t>x</a:t>
            </a:r>
            <a:r>
              <a:rPr sz="2600" spc="-3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=</a:t>
            </a:r>
            <a:r>
              <a:rPr sz="2600" spc="-2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x.right</a:t>
            </a:r>
            <a:endParaRPr sz="2600" dirty="0">
              <a:latin typeface="Cambria"/>
              <a:cs typeface="Cambria"/>
            </a:endParaRPr>
          </a:p>
          <a:p>
            <a:pPr marL="405130" indent="-34163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405130" algn="l"/>
              </a:tabLst>
            </a:pPr>
            <a:r>
              <a:rPr sz="2600" spc="-5" dirty="0">
                <a:latin typeface="Cambria"/>
                <a:cs typeface="Cambria"/>
              </a:rPr>
              <a:t>return</a:t>
            </a:r>
            <a:r>
              <a:rPr sz="2600" spc="-3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8719" y="71120"/>
            <a:ext cx="6757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Insert</a:t>
            </a:r>
            <a:r>
              <a:rPr spc="-2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value</a:t>
            </a:r>
            <a:r>
              <a:rPr spc="-15" dirty="0"/>
              <a:t> </a:t>
            </a:r>
            <a:r>
              <a:rPr spc="-5" dirty="0"/>
              <a:t>into</a:t>
            </a:r>
            <a:r>
              <a:rPr spc="-15" dirty="0"/>
              <a:t> </a:t>
            </a:r>
            <a:r>
              <a:rPr spc="-5" dirty="0"/>
              <a:t>the</a:t>
            </a:r>
            <a:r>
              <a:rPr spc="-10" dirty="0"/>
              <a:t> BST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8440" y="1023620"/>
            <a:ext cx="8672830" cy="2566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030" marR="156210" indent="-341630">
              <a:lnSpc>
                <a:spcPct val="100000"/>
              </a:lnSpc>
              <a:spcBef>
                <a:spcPts val="100"/>
              </a:spcBef>
              <a:buFont typeface="Symbol"/>
              <a:buChar char="▪"/>
              <a:tabLst>
                <a:tab pos="366395" algn="l"/>
                <a:tab pos="367030" algn="l"/>
              </a:tabLst>
            </a:pPr>
            <a:r>
              <a:rPr sz="2600" dirty="0">
                <a:latin typeface="Cambria"/>
                <a:cs typeface="Cambria"/>
              </a:rPr>
              <a:t>To</a:t>
            </a:r>
            <a:r>
              <a:rPr sz="2600" spc="-5" dirty="0">
                <a:latin typeface="Cambria"/>
                <a:cs typeface="Cambria"/>
              </a:rPr>
              <a:t> insert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a </a:t>
            </a:r>
            <a:r>
              <a:rPr sz="2600" spc="-5" dirty="0">
                <a:latin typeface="Cambria"/>
                <a:cs typeface="Cambria"/>
              </a:rPr>
              <a:t>new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value</a:t>
            </a:r>
            <a:r>
              <a:rPr sz="2600" dirty="0">
                <a:latin typeface="Cambria"/>
                <a:cs typeface="Cambria"/>
              </a:rPr>
              <a:t> v</a:t>
            </a:r>
            <a:r>
              <a:rPr sz="2600" spc="-5" dirty="0">
                <a:latin typeface="Cambria"/>
                <a:cs typeface="Cambria"/>
              </a:rPr>
              <a:t> into</a:t>
            </a:r>
            <a:r>
              <a:rPr sz="2600" dirty="0">
                <a:latin typeface="Cambria"/>
                <a:cs typeface="Cambria"/>
              </a:rPr>
              <a:t> a </a:t>
            </a:r>
            <a:r>
              <a:rPr sz="2600" spc="-5" dirty="0">
                <a:latin typeface="Cambria"/>
                <a:cs typeface="Cambria"/>
              </a:rPr>
              <a:t>binary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search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tree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T,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we </a:t>
            </a:r>
            <a:r>
              <a:rPr sz="2600" spc="-5" dirty="0">
                <a:latin typeface="Cambria"/>
                <a:cs typeface="Cambria"/>
              </a:rPr>
              <a:t>use </a:t>
            </a:r>
            <a:r>
              <a:rPr sz="2600" spc="-56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the procedure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TREE-INSERT.</a:t>
            </a:r>
            <a:endParaRPr sz="2600">
              <a:latin typeface="Cambria"/>
              <a:cs typeface="Cambria"/>
            </a:endParaRPr>
          </a:p>
          <a:p>
            <a:pPr marL="367030" marR="17780" indent="-341630">
              <a:lnSpc>
                <a:spcPct val="100000"/>
              </a:lnSpc>
              <a:spcBef>
                <a:spcPts val="650"/>
              </a:spcBef>
              <a:buFont typeface="Symbol"/>
              <a:buChar char="▪"/>
              <a:tabLst>
                <a:tab pos="366395" algn="l"/>
                <a:tab pos="367030" algn="l"/>
              </a:tabLst>
            </a:pPr>
            <a:r>
              <a:rPr sz="2600" dirty="0">
                <a:latin typeface="Cambria"/>
                <a:cs typeface="Cambria"/>
              </a:rPr>
              <a:t>The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procedure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takes </a:t>
            </a:r>
            <a:r>
              <a:rPr sz="2600" dirty="0">
                <a:latin typeface="Cambria"/>
                <a:cs typeface="Cambria"/>
              </a:rPr>
              <a:t>a </a:t>
            </a:r>
            <a:r>
              <a:rPr sz="2600" spc="-5" dirty="0">
                <a:latin typeface="Cambria"/>
                <a:cs typeface="Cambria"/>
              </a:rPr>
              <a:t>node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z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for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which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z.key=v</a:t>
            </a:r>
            <a:r>
              <a:rPr sz="2600" dirty="0">
                <a:latin typeface="Cambria"/>
                <a:cs typeface="Cambria"/>
              </a:rPr>
              <a:t> , z.left=NIL </a:t>
            </a:r>
            <a:r>
              <a:rPr sz="2600" spc="-55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and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z.right=NIL.</a:t>
            </a:r>
            <a:endParaRPr sz="2600">
              <a:latin typeface="Cambria"/>
              <a:cs typeface="Cambria"/>
            </a:endParaRPr>
          </a:p>
          <a:p>
            <a:pPr marL="367030" marR="217170" indent="-341630">
              <a:lnSpc>
                <a:spcPct val="100000"/>
              </a:lnSpc>
              <a:spcBef>
                <a:spcPts val="640"/>
              </a:spcBef>
              <a:buFont typeface="Symbol"/>
              <a:buChar char="▪"/>
              <a:tabLst>
                <a:tab pos="366395" algn="l"/>
                <a:tab pos="367030" algn="l"/>
              </a:tabLst>
            </a:pPr>
            <a:r>
              <a:rPr sz="2600" spc="-5" dirty="0">
                <a:latin typeface="Cambria"/>
                <a:cs typeface="Cambria"/>
              </a:rPr>
              <a:t>It modifies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T </a:t>
            </a:r>
            <a:r>
              <a:rPr sz="2600" spc="-5" dirty="0">
                <a:latin typeface="Cambria"/>
                <a:cs typeface="Cambria"/>
              </a:rPr>
              <a:t>and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some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of the attributes of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z </a:t>
            </a:r>
            <a:r>
              <a:rPr sz="2600" spc="-5" dirty="0">
                <a:latin typeface="Cambria"/>
                <a:cs typeface="Cambria"/>
              </a:rPr>
              <a:t>in</a:t>
            </a:r>
            <a:r>
              <a:rPr sz="2600" dirty="0">
                <a:latin typeface="Cambria"/>
                <a:cs typeface="Cambria"/>
              </a:rPr>
              <a:t> such a </a:t>
            </a:r>
            <a:r>
              <a:rPr sz="2600" spc="-5" dirty="0">
                <a:latin typeface="Cambria"/>
                <a:cs typeface="Cambria"/>
              </a:rPr>
              <a:t>way </a:t>
            </a:r>
            <a:r>
              <a:rPr sz="2600" spc="-56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that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it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inserts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z </a:t>
            </a:r>
            <a:r>
              <a:rPr sz="2600" spc="-5" dirty="0">
                <a:latin typeface="Cambria"/>
                <a:cs typeface="Cambria"/>
              </a:rPr>
              <a:t>into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an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appropriate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position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in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the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tree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8719" y="71120"/>
            <a:ext cx="6757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Insert</a:t>
            </a:r>
            <a:r>
              <a:rPr spc="-2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value</a:t>
            </a:r>
            <a:r>
              <a:rPr spc="-15" dirty="0"/>
              <a:t> </a:t>
            </a:r>
            <a:r>
              <a:rPr spc="-5" dirty="0"/>
              <a:t>into</a:t>
            </a:r>
            <a:r>
              <a:rPr spc="-15" dirty="0"/>
              <a:t> </a:t>
            </a:r>
            <a:r>
              <a:rPr spc="-5" dirty="0"/>
              <a:t>the</a:t>
            </a:r>
            <a:r>
              <a:rPr spc="-10" dirty="0"/>
              <a:t> BST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765809"/>
            <a:ext cx="16065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400" dirty="0">
                <a:latin typeface="Symbol"/>
                <a:cs typeface="Symbol"/>
              </a:rPr>
              <a:t>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3639" y="795020"/>
            <a:ext cx="248983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latin typeface="Cambria"/>
                <a:cs typeface="Cambria"/>
              </a:rPr>
              <a:t>TREE-INSERT(T</a:t>
            </a:r>
            <a:r>
              <a:rPr sz="2300" spc="-4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,</a:t>
            </a:r>
            <a:r>
              <a:rPr sz="2300" spc="-4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z)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1145539"/>
            <a:ext cx="2047875" cy="129413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355600" algn="l"/>
              </a:tabLst>
            </a:pPr>
            <a:r>
              <a:rPr sz="2300" spc="-5" dirty="0">
                <a:latin typeface="Cambria"/>
                <a:cs typeface="Cambria"/>
              </a:rPr>
              <a:t>y=NIL</a:t>
            </a:r>
            <a:endParaRPr sz="23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AutoNum type="arabicPeriod"/>
              <a:tabLst>
                <a:tab pos="355600" algn="l"/>
              </a:tabLst>
            </a:pPr>
            <a:r>
              <a:rPr sz="2300" dirty="0">
                <a:latin typeface="Cambria"/>
                <a:cs typeface="Cambria"/>
              </a:rPr>
              <a:t>x=</a:t>
            </a:r>
            <a:r>
              <a:rPr sz="2300" spc="-50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T.root</a:t>
            </a:r>
            <a:endParaRPr sz="23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AutoNum type="arabicPeriod"/>
              <a:tabLst>
                <a:tab pos="355600" algn="l"/>
              </a:tabLst>
            </a:pPr>
            <a:r>
              <a:rPr sz="2300" spc="-5" dirty="0">
                <a:latin typeface="Cambria"/>
                <a:cs typeface="Cambria"/>
              </a:rPr>
              <a:t>While</a:t>
            </a:r>
            <a:r>
              <a:rPr sz="2300" spc="-3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x</a:t>
            </a:r>
            <a:r>
              <a:rPr sz="2300" spc="-2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≠</a:t>
            </a:r>
            <a:r>
              <a:rPr sz="2300" spc="-4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NIL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1989" y="2414269"/>
            <a:ext cx="1700530" cy="171703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300" spc="-5" dirty="0">
                <a:latin typeface="Cambria"/>
                <a:cs typeface="Cambria"/>
              </a:rPr>
              <a:t>y=x</a:t>
            </a:r>
            <a:endParaRPr sz="2300">
              <a:latin typeface="Cambria"/>
              <a:cs typeface="Cambria"/>
            </a:endParaRPr>
          </a:p>
          <a:p>
            <a:pPr marL="267970" marR="5080" indent="-255270">
              <a:lnSpc>
                <a:spcPts val="3329"/>
              </a:lnSpc>
              <a:spcBef>
                <a:spcPts val="204"/>
              </a:spcBef>
            </a:pPr>
            <a:r>
              <a:rPr sz="2300" spc="-5" dirty="0">
                <a:latin typeface="Cambria"/>
                <a:cs typeface="Cambria"/>
              </a:rPr>
              <a:t>if</a:t>
            </a:r>
            <a:r>
              <a:rPr sz="2300" spc="-60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z.key&lt;x.key </a:t>
            </a:r>
            <a:r>
              <a:rPr sz="2300" spc="-490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x=x.left</a:t>
            </a:r>
            <a:endParaRPr sz="2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300" dirty="0">
                <a:latin typeface="Cambria"/>
                <a:cs typeface="Cambria"/>
              </a:rPr>
              <a:t>else</a:t>
            </a:r>
            <a:r>
              <a:rPr sz="2300" spc="-55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x=x.right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739" y="2414269"/>
            <a:ext cx="1032510" cy="214122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300" spc="-5" dirty="0">
                <a:latin typeface="Cambria"/>
                <a:cs typeface="Cambria"/>
              </a:rPr>
              <a:t>4.</a:t>
            </a:r>
            <a:endParaRPr sz="2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300" spc="-5" dirty="0">
                <a:latin typeface="Cambria"/>
                <a:cs typeface="Cambria"/>
              </a:rPr>
              <a:t>5.</a:t>
            </a:r>
            <a:endParaRPr sz="2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300" spc="-5" dirty="0">
                <a:latin typeface="Cambria"/>
                <a:cs typeface="Cambria"/>
              </a:rPr>
              <a:t>6.</a:t>
            </a:r>
            <a:endParaRPr sz="2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300" spc="-5" dirty="0">
                <a:latin typeface="Cambria"/>
                <a:cs typeface="Cambria"/>
              </a:rPr>
              <a:t>7.</a:t>
            </a:r>
            <a:endParaRPr sz="2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300" spc="-5" dirty="0">
                <a:latin typeface="Cambria"/>
                <a:cs typeface="Cambria"/>
              </a:rPr>
              <a:t>8.</a:t>
            </a:r>
            <a:r>
              <a:rPr sz="2300" spc="375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z.p=y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739" y="4530089"/>
            <a:ext cx="4569461" cy="2145203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AutoNum type="arabicPeriod" startAt="9"/>
              <a:tabLst>
                <a:tab pos="355600" algn="l"/>
              </a:tabLst>
            </a:pPr>
            <a:r>
              <a:rPr sz="2300" spc="-5" dirty="0">
                <a:latin typeface="Cambria"/>
                <a:cs typeface="Cambria"/>
              </a:rPr>
              <a:t>if</a:t>
            </a:r>
            <a:r>
              <a:rPr sz="2300" spc="-30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y==</a:t>
            </a:r>
            <a:r>
              <a:rPr sz="2300" spc="-30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NIL</a:t>
            </a:r>
            <a:endParaRPr sz="2300" dirty="0">
              <a:latin typeface="Cambria"/>
              <a:cs typeface="Cambria"/>
            </a:endParaRPr>
          </a:p>
          <a:p>
            <a:pPr marL="12700" marR="5080">
              <a:lnSpc>
                <a:spcPts val="3329"/>
              </a:lnSpc>
              <a:spcBef>
                <a:spcPts val="204"/>
              </a:spcBef>
              <a:buAutoNum type="arabicPeriod" startAt="9"/>
              <a:tabLst>
                <a:tab pos="906144" algn="l"/>
                <a:tab pos="906780" algn="l"/>
                <a:tab pos="1183005" algn="l"/>
              </a:tabLst>
            </a:pPr>
            <a:r>
              <a:rPr lang="en-US" sz="2300" spc="-5" dirty="0">
                <a:latin typeface="Cambria"/>
                <a:cs typeface="Cambria"/>
              </a:rPr>
              <a:t>            </a:t>
            </a:r>
            <a:r>
              <a:rPr sz="2300" spc="-5" dirty="0" err="1">
                <a:latin typeface="Cambria"/>
                <a:cs typeface="Cambria"/>
              </a:rPr>
              <a:t>T.root</a:t>
            </a:r>
            <a:r>
              <a:rPr sz="2300" spc="-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= z </a:t>
            </a:r>
            <a:r>
              <a:rPr sz="2300" spc="5" dirty="0">
                <a:latin typeface="Cambria"/>
                <a:cs typeface="Cambria"/>
              </a:rPr>
              <a:t> </a:t>
            </a:r>
            <a:endParaRPr lang="en-US" sz="2300" spc="5" dirty="0">
              <a:latin typeface="Cambria"/>
              <a:cs typeface="Cambria"/>
            </a:endParaRPr>
          </a:p>
          <a:p>
            <a:pPr marL="12700" marR="5080">
              <a:lnSpc>
                <a:spcPts val="3329"/>
              </a:lnSpc>
              <a:spcBef>
                <a:spcPts val="204"/>
              </a:spcBef>
              <a:buAutoNum type="arabicPeriod" startAt="9"/>
              <a:tabLst>
                <a:tab pos="906144" algn="l"/>
                <a:tab pos="906780" algn="l"/>
                <a:tab pos="1183005" algn="l"/>
              </a:tabLst>
            </a:pPr>
            <a:r>
              <a:rPr sz="2300" spc="-5" dirty="0">
                <a:latin typeface="Cambria"/>
                <a:cs typeface="Cambria"/>
              </a:rPr>
              <a:t>elseif	z.key</a:t>
            </a:r>
            <a:r>
              <a:rPr sz="2300" spc="-4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&lt;</a:t>
            </a:r>
            <a:r>
              <a:rPr sz="2300" spc="-5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y.key</a:t>
            </a:r>
          </a:p>
          <a:p>
            <a:pPr marL="12700" marR="579755">
              <a:lnSpc>
                <a:spcPts val="3329"/>
              </a:lnSpc>
              <a:tabLst>
                <a:tab pos="1162685" algn="l"/>
              </a:tabLst>
            </a:pPr>
            <a:r>
              <a:rPr sz="2300" dirty="0">
                <a:latin typeface="Cambria"/>
                <a:cs typeface="Cambria"/>
              </a:rPr>
              <a:t>12.	</a:t>
            </a:r>
            <a:r>
              <a:rPr sz="2300" spc="-5" dirty="0">
                <a:latin typeface="Cambria"/>
                <a:cs typeface="Cambria"/>
              </a:rPr>
              <a:t>y.left=z </a:t>
            </a:r>
            <a:r>
              <a:rPr sz="2300" dirty="0">
                <a:latin typeface="Cambria"/>
                <a:cs typeface="Cambria"/>
              </a:rPr>
              <a:t> </a:t>
            </a:r>
            <a:endParaRPr lang="en-US" sz="2300" dirty="0">
              <a:latin typeface="Cambria"/>
              <a:cs typeface="Cambria"/>
            </a:endParaRPr>
          </a:p>
          <a:p>
            <a:pPr marL="12700" marR="579755">
              <a:lnSpc>
                <a:spcPts val="3329"/>
              </a:lnSpc>
              <a:tabLst>
                <a:tab pos="1162685" algn="l"/>
              </a:tabLst>
            </a:pPr>
            <a:r>
              <a:rPr sz="2300" spc="-5" dirty="0">
                <a:latin typeface="Cambria"/>
                <a:cs typeface="Cambria"/>
              </a:rPr>
              <a:t>13.else</a:t>
            </a:r>
            <a:r>
              <a:rPr sz="2300" spc="-30" dirty="0">
                <a:latin typeface="Cambria"/>
                <a:cs typeface="Cambria"/>
              </a:rPr>
              <a:t> </a:t>
            </a:r>
            <a:r>
              <a:rPr lang="en-US" sz="2300" spc="-30" dirty="0">
                <a:latin typeface="Cambria"/>
                <a:cs typeface="Cambria"/>
              </a:rPr>
              <a:t>    </a:t>
            </a:r>
            <a:r>
              <a:rPr sz="2300" spc="-5" dirty="0" err="1">
                <a:latin typeface="Cambria"/>
                <a:cs typeface="Cambria"/>
              </a:rPr>
              <a:t>y.right</a:t>
            </a:r>
            <a:r>
              <a:rPr sz="2300" spc="-3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=</a:t>
            </a:r>
            <a:r>
              <a:rPr sz="2300" spc="-2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z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BST</a:t>
            </a:r>
            <a:r>
              <a:rPr spc="-25" dirty="0"/>
              <a:t> </a:t>
            </a:r>
            <a:r>
              <a:rPr spc="-10" dirty="0"/>
              <a:t>Insertion</a:t>
            </a:r>
            <a:r>
              <a:rPr spc="-30" dirty="0"/>
              <a:t> </a:t>
            </a:r>
            <a:r>
              <a:rPr spc="-5" dirty="0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527" y="1671727"/>
            <a:ext cx="5085534" cy="26204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32529" y="17373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6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2329" y="27279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2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410" y="3774440"/>
            <a:ext cx="2940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94" dirty="0">
                <a:latin typeface="Cambria"/>
                <a:cs typeface="Cambria"/>
              </a:rPr>
              <a:t>1</a:t>
            </a:r>
            <a:r>
              <a:rPr sz="4200" baseline="-2976" dirty="0">
                <a:latin typeface="Cambria"/>
                <a:cs typeface="Cambria"/>
              </a:rPr>
              <a:t>1</a:t>
            </a:r>
            <a:endParaRPr sz="4200" baseline="-2976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4329" y="37820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4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9329" y="379349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8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2870" y="1482090"/>
            <a:ext cx="3425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mbria"/>
                <a:cs typeface="Cambria"/>
              </a:rPr>
              <a:t>We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are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supposed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to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insert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2870" y="1847850"/>
            <a:ext cx="3531870" cy="1408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703070" algn="l"/>
              </a:tabLst>
            </a:pPr>
            <a:r>
              <a:rPr sz="2400" spc="-5" dirty="0">
                <a:latin typeface="Cambria"/>
                <a:cs typeface="Cambria"/>
              </a:rPr>
              <a:t>an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item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value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5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and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find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an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appropriate	node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z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for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it</a:t>
            </a:r>
            <a:endParaRPr sz="2400">
              <a:latin typeface="Cambria"/>
              <a:cs typeface="Cambria"/>
            </a:endParaRPr>
          </a:p>
          <a:p>
            <a:pPr marL="238125">
              <a:lnSpc>
                <a:spcPct val="100000"/>
              </a:lnSpc>
              <a:spcBef>
                <a:spcPts val="1770"/>
              </a:spcBef>
            </a:pPr>
            <a:r>
              <a:rPr sz="2800" b="1" dirty="0">
                <a:latin typeface="Cambria"/>
                <a:cs typeface="Cambria"/>
              </a:rPr>
              <a:t>9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527" y="1511300"/>
            <a:ext cx="5085534" cy="278089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32329" y="27279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2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08929" y="28041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9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7410" y="3774440"/>
            <a:ext cx="2940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94" dirty="0">
                <a:latin typeface="Cambria"/>
                <a:cs typeface="Cambria"/>
              </a:rPr>
              <a:t>1</a:t>
            </a:r>
            <a:r>
              <a:rPr sz="4200" baseline="-2976" dirty="0">
                <a:latin typeface="Cambria"/>
                <a:cs typeface="Cambria"/>
              </a:rPr>
              <a:t>1</a:t>
            </a:r>
            <a:endParaRPr sz="4200" baseline="-2976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4329" y="37820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4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9329" y="379349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8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1469" y="1177290"/>
            <a:ext cx="6153785" cy="1012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40"/>
              </a:lnSpc>
              <a:spcBef>
                <a:spcPts val="100"/>
              </a:spcBef>
            </a:pPr>
            <a:r>
              <a:rPr sz="2400" b="1" spc="-5" dirty="0">
                <a:latin typeface="Cambria"/>
                <a:cs typeface="Cambria"/>
              </a:rPr>
              <a:t>x=T.root</a:t>
            </a:r>
            <a:endParaRPr sz="2400">
              <a:latin typeface="Cambria"/>
              <a:cs typeface="Cambria"/>
            </a:endParaRPr>
          </a:p>
          <a:p>
            <a:pPr marL="3594100">
              <a:lnSpc>
                <a:spcPts val="2205"/>
              </a:lnSpc>
            </a:pPr>
            <a:r>
              <a:rPr sz="2400" spc="-5" dirty="0">
                <a:latin typeface="Cambria"/>
                <a:cs typeface="Cambria"/>
              </a:rPr>
              <a:t>Y=NIL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and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x=T.root</a:t>
            </a:r>
            <a:endParaRPr sz="2400">
              <a:latin typeface="Cambria"/>
              <a:cs typeface="Cambria"/>
            </a:endParaRPr>
          </a:p>
          <a:p>
            <a:pPr marR="1647189" algn="ctr">
              <a:lnSpc>
                <a:spcPts val="2925"/>
              </a:lnSpc>
            </a:pPr>
            <a:r>
              <a:rPr sz="2800" b="1" dirty="0">
                <a:latin typeface="Cambria"/>
                <a:cs typeface="Cambria"/>
              </a:rPr>
              <a:t>6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BST</a:t>
            </a:r>
            <a:r>
              <a:rPr spc="-25" dirty="0"/>
              <a:t> </a:t>
            </a:r>
            <a:r>
              <a:rPr spc="-10" dirty="0"/>
              <a:t>Insertion</a:t>
            </a:r>
            <a:r>
              <a:rPr spc="-30" dirty="0"/>
              <a:t> </a:t>
            </a:r>
            <a:r>
              <a:rPr spc="-5" dirty="0"/>
              <a:t>Algorithm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527" y="1511300"/>
            <a:ext cx="5085534" cy="278089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732529" y="17373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6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2329" y="27279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2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8929" y="28041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9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410" y="3774440"/>
            <a:ext cx="2940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94" dirty="0">
                <a:latin typeface="Cambria"/>
                <a:cs typeface="Cambria"/>
              </a:rPr>
              <a:t>1</a:t>
            </a:r>
            <a:r>
              <a:rPr sz="4200" baseline="-2976" dirty="0">
                <a:latin typeface="Cambria"/>
                <a:cs typeface="Cambria"/>
              </a:rPr>
              <a:t>1</a:t>
            </a:r>
            <a:endParaRPr sz="4200" baseline="-2976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4329" y="37820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4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9329" y="379349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8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1469" y="1177290"/>
            <a:ext cx="71901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40"/>
              </a:lnSpc>
              <a:spcBef>
                <a:spcPts val="100"/>
              </a:spcBef>
            </a:pPr>
            <a:r>
              <a:rPr sz="2400" b="1" spc="-5" dirty="0">
                <a:latin typeface="Cambria"/>
                <a:cs typeface="Cambria"/>
              </a:rPr>
              <a:t>x=T.root</a:t>
            </a:r>
            <a:endParaRPr sz="2400">
              <a:latin typeface="Cambria"/>
              <a:cs typeface="Cambria"/>
            </a:endParaRPr>
          </a:p>
          <a:p>
            <a:pPr marL="3594100">
              <a:lnSpc>
                <a:spcPts val="2640"/>
              </a:lnSpc>
            </a:pPr>
            <a:r>
              <a:rPr sz="2400" spc="-5" dirty="0">
                <a:latin typeface="Cambria"/>
                <a:cs typeface="Cambria"/>
              </a:rPr>
              <a:t>Now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x≠NIL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and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z.key&lt;x.key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BST</a:t>
            </a:r>
            <a:r>
              <a:rPr spc="-25" dirty="0"/>
              <a:t> </a:t>
            </a:r>
            <a:r>
              <a:rPr spc="-10" dirty="0"/>
              <a:t>Insertion</a:t>
            </a:r>
            <a:r>
              <a:rPr spc="-3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182870" y="1847850"/>
            <a:ext cx="1696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mbria"/>
                <a:cs typeface="Cambria"/>
              </a:rPr>
              <a:t>That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is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[5&lt;6]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527" y="1662429"/>
            <a:ext cx="5085534" cy="26297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732529" y="17373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6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2329" y="27279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2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8929" y="28041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9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410" y="3774440"/>
            <a:ext cx="2940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94" dirty="0">
                <a:latin typeface="Cambria"/>
                <a:cs typeface="Cambria"/>
              </a:rPr>
              <a:t>1</a:t>
            </a:r>
            <a:r>
              <a:rPr sz="4200" baseline="-2976" dirty="0">
                <a:latin typeface="Cambria"/>
                <a:cs typeface="Cambria"/>
              </a:rPr>
              <a:t>1</a:t>
            </a:r>
            <a:endParaRPr sz="4200" baseline="-2976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4329" y="37820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4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9329" y="379349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8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7900" y="2167890"/>
            <a:ext cx="186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mbria"/>
                <a:cs typeface="Cambria"/>
              </a:rPr>
              <a:t>x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BST</a:t>
            </a:r>
            <a:r>
              <a:rPr spc="-25" dirty="0"/>
              <a:t> </a:t>
            </a:r>
            <a:r>
              <a:rPr spc="-10" dirty="0"/>
              <a:t>Insertion</a:t>
            </a:r>
            <a:r>
              <a:rPr spc="-3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182870" y="1482090"/>
            <a:ext cx="33889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mbria"/>
                <a:cs typeface="Cambria"/>
              </a:rPr>
              <a:t>Y=T.root </a:t>
            </a:r>
            <a:r>
              <a:rPr sz="2400" dirty="0">
                <a:latin typeface="Cambria"/>
                <a:cs typeface="Cambria"/>
              </a:rPr>
              <a:t>and </a:t>
            </a:r>
            <a:r>
              <a:rPr sz="2400" spc="-5" dirty="0">
                <a:latin typeface="Cambria"/>
                <a:cs typeface="Cambria"/>
              </a:rPr>
              <a:t>x=T.root.left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And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z.key&gt;x.key[5&gt;2]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53639" y="1400809"/>
            <a:ext cx="187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mbria"/>
                <a:cs typeface="Cambria"/>
              </a:rPr>
              <a:t>y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527" y="1671727"/>
            <a:ext cx="5085534" cy="262046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732529" y="17373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6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2329" y="27279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2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7410" y="3774440"/>
            <a:ext cx="2940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94" dirty="0">
                <a:latin typeface="Cambria"/>
                <a:cs typeface="Cambria"/>
              </a:rPr>
              <a:t>1</a:t>
            </a:r>
            <a:r>
              <a:rPr sz="4200" baseline="-2976" dirty="0">
                <a:latin typeface="Cambria"/>
                <a:cs typeface="Cambria"/>
              </a:rPr>
              <a:t>1</a:t>
            </a:r>
            <a:endParaRPr sz="4200" baseline="-2976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4329" y="374269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4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9329" y="379349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8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BST</a:t>
            </a:r>
            <a:r>
              <a:rPr spc="-25" dirty="0"/>
              <a:t> </a:t>
            </a:r>
            <a:r>
              <a:rPr spc="-10" dirty="0"/>
              <a:t>Insertion</a:t>
            </a:r>
            <a:r>
              <a:rPr spc="-3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182870" y="1482090"/>
            <a:ext cx="2211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mbria"/>
                <a:cs typeface="Cambria"/>
              </a:rPr>
              <a:t>Y=T.root.left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and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2870" y="1847850"/>
            <a:ext cx="2846705" cy="1408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mbria"/>
                <a:cs typeface="Cambria"/>
              </a:rPr>
              <a:t>x=T.root.left.right 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And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z.key&gt;x.key[5&gt;4]</a:t>
            </a:r>
            <a:endParaRPr sz="2400">
              <a:latin typeface="Cambria"/>
              <a:cs typeface="Cambria"/>
            </a:endParaRPr>
          </a:p>
          <a:p>
            <a:pPr marL="238125">
              <a:lnSpc>
                <a:spcPct val="100000"/>
              </a:lnSpc>
              <a:spcBef>
                <a:spcPts val="1770"/>
              </a:spcBef>
            </a:pPr>
            <a:r>
              <a:rPr sz="2800" b="1" dirty="0">
                <a:latin typeface="Cambria"/>
                <a:cs typeface="Cambria"/>
              </a:rPr>
              <a:t>9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9469" y="1771650"/>
            <a:ext cx="3257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8430">
              <a:lnSpc>
                <a:spcPct val="125000"/>
              </a:lnSpc>
              <a:spcBef>
                <a:spcPts val="100"/>
              </a:spcBef>
            </a:pPr>
            <a:r>
              <a:rPr sz="2400" b="1" dirty="0">
                <a:latin typeface="Cambria"/>
                <a:cs typeface="Cambria"/>
              </a:rPr>
              <a:t>y  x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3839" y="299720"/>
            <a:ext cx="35725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40" dirty="0"/>
              <a:t> </a:t>
            </a:r>
            <a:r>
              <a:rPr spc="-10" dirty="0"/>
              <a:t>Binary</a:t>
            </a:r>
            <a:r>
              <a:rPr spc="-30" dirty="0"/>
              <a:t> </a:t>
            </a:r>
            <a:r>
              <a:rPr spc="-5" dirty="0"/>
              <a:t>Tree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3229" y="1137919"/>
            <a:ext cx="5716270" cy="53022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527" y="1671727"/>
            <a:ext cx="5085534" cy="262046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732529" y="17373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6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2329" y="27279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2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8929" y="28041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9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410" y="3774440"/>
            <a:ext cx="2940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94" dirty="0">
                <a:latin typeface="Cambria"/>
                <a:cs typeface="Cambria"/>
              </a:rPr>
              <a:t>1</a:t>
            </a:r>
            <a:r>
              <a:rPr sz="4200" baseline="-2976" dirty="0">
                <a:latin typeface="Cambria"/>
                <a:cs typeface="Cambria"/>
              </a:rPr>
              <a:t>1</a:t>
            </a:r>
            <a:endParaRPr sz="4200" baseline="-2976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4329" y="374269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4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9329" y="379349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8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0269" y="2315209"/>
            <a:ext cx="187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mbria"/>
                <a:cs typeface="Cambria"/>
              </a:rPr>
              <a:t>y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BST</a:t>
            </a:r>
            <a:r>
              <a:rPr spc="-25" dirty="0"/>
              <a:t> </a:t>
            </a:r>
            <a:r>
              <a:rPr spc="-10" dirty="0"/>
              <a:t>Insertion</a:t>
            </a:r>
            <a:r>
              <a:rPr spc="-3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182870" y="1482090"/>
            <a:ext cx="3758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mbria"/>
                <a:cs typeface="Cambria"/>
              </a:rPr>
              <a:t>Y=T.root.left.right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and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x=NIL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2870" y="1847850"/>
            <a:ext cx="3281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mbria"/>
                <a:cs typeface="Cambria"/>
              </a:rPr>
              <a:t>Then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z.p=T.root.left.right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527" y="1671727"/>
            <a:ext cx="5085534" cy="293335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732529" y="17373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6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2329" y="27279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2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4329" y="374269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4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99329" y="379349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8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0269" y="2315209"/>
            <a:ext cx="187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mbria"/>
                <a:cs typeface="Cambria"/>
              </a:rPr>
              <a:t>y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BST</a:t>
            </a:r>
            <a:r>
              <a:rPr spc="-25" dirty="0"/>
              <a:t> </a:t>
            </a:r>
            <a:r>
              <a:rPr spc="-10" dirty="0"/>
              <a:t>Insertion</a:t>
            </a:r>
            <a:r>
              <a:rPr spc="-3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35270" y="1253490"/>
            <a:ext cx="3555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mbria"/>
                <a:cs typeface="Cambria"/>
              </a:rPr>
              <a:t>Y=T.root.left.right [y </a:t>
            </a:r>
            <a:r>
              <a:rPr sz="2400" dirty="0">
                <a:latin typeface="Cambria"/>
                <a:cs typeface="Cambria"/>
              </a:rPr>
              <a:t>≠ </a:t>
            </a:r>
            <a:r>
              <a:rPr sz="2400" spc="-5" dirty="0">
                <a:latin typeface="Cambria"/>
                <a:cs typeface="Cambria"/>
              </a:rPr>
              <a:t>NIL]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And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z.key&gt;y.key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[5&gt;4]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35270" y="1985009"/>
            <a:ext cx="3009900" cy="127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mbria"/>
                <a:cs typeface="Cambria"/>
              </a:rPr>
              <a:t>So y.right=z that </a:t>
            </a:r>
            <a:r>
              <a:rPr sz="2400" dirty="0">
                <a:latin typeface="Cambria"/>
                <a:cs typeface="Cambria"/>
              </a:rPr>
              <a:t>is 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T.root.left.right.right=z</a:t>
            </a:r>
            <a:endParaRPr sz="2400">
              <a:latin typeface="Cambria"/>
              <a:cs typeface="Cambria"/>
            </a:endParaRPr>
          </a:p>
          <a:p>
            <a:pPr marL="85725">
              <a:lnSpc>
                <a:spcPct val="100000"/>
              </a:lnSpc>
              <a:spcBef>
                <a:spcPts val="690"/>
              </a:spcBef>
            </a:pPr>
            <a:r>
              <a:rPr sz="2800" b="1" dirty="0">
                <a:latin typeface="Cambria"/>
                <a:cs typeface="Cambria"/>
              </a:rPr>
              <a:t>9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05560" y="4491127"/>
            <a:ext cx="2734310" cy="563245"/>
            <a:chOff x="1305560" y="4491127"/>
            <a:chExt cx="2734310" cy="563245"/>
          </a:xfrm>
        </p:grpSpPr>
        <p:sp>
          <p:nvSpPr>
            <p:cNvPr id="12" name="object 12"/>
            <p:cNvSpPr/>
            <p:nvPr/>
          </p:nvSpPr>
          <p:spPr>
            <a:xfrm>
              <a:off x="1390650" y="4886960"/>
              <a:ext cx="2002789" cy="1270"/>
            </a:xfrm>
            <a:custGeom>
              <a:avLst/>
              <a:gdLst/>
              <a:ahLst/>
              <a:cxnLst/>
              <a:rect l="l" t="t" r="r" b="b"/>
              <a:pathLst>
                <a:path w="2002789" h="1270">
                  <a:moveTo>
                    <a:pt x="0" y="0"/>
                  </a:moveTo>
                  <a:lnTo>
                    <a:pt x="2002789" y="126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5820" y="4829810"/>
              <a:ext cx="115569" cy="11556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318260" y="4866640"/>
              <a:ext cx="2004060" cy="1270"/>
            </a:xfrm>
            <a:custGeom>
              <a:avLst/>
              <a:gdLst/>
              <a:ahLst/>
              <a:cxnLst/>
              <a:rect l="l" t="t" r="r" b="b"/>
              <a:pathLst>
                <a:path w="2004060" h="1270">
                  <a:moveTo>
                    <a:pt x="0" y="0"/>
                  </a:moveTo>
                  <a:lnTo>
                    <a:pt x="2004060" y="127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4700" y="4809490"/>
              <a:ext cx="114300" cy="11557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501389" y="451612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7750" y="4170"/>
                  </a:lnTo>
                  <a:lnTo>
                    <a:pt x="172092" y="16243"/>
                  </a:lnTo>
                  <a:lnTo>
                    <a:pt x="130386" y="35559"/>
                  </a:lnTo>
                  <a:lnTo>
                    <a:pt x="93290" y="61461"/>
                  </a:lnTo>
                  <a:lnTo>
                    <a:pt x="61461" y="93290"/>
                  </a:lnTo>
                  <a:lnTo>
                    <a:pt x="35560" y="130386"/>
                  </a:lnTo>
                  <a:lnTo>
                    <a:pt x="16243" y="172092"/>
                  </a:lnTo>
                  <a:lnTo>
                    <a:pt x="4170" y="217750"/>
                  </a:lnTo>
                  <a:lnTo>
                    <a:pt x="0" y="266699"/>
                  </a:lnTo>
                  <a:lnTo>
                    <a:pt x="4170" y="315649"/>
                  </a:lnTo>
                  <a:lnTo>
                    <a:pt x="16243" y="361307"/>
                  </a:lnTo>
                  <a:lnTo>
                    <a:pt x="35560" y="403013"/>
                  </a:lnTo>
                  <a:lnTo>
                    <a:pt x="61461" y="440109"/>
                  </a:lnTo>
                  <a:lnTo>
                    <a:pt x="93290" y="471938"/>
                  </a:lnTo>
                  <a:lnTo>
                    <a:pt x="130386" y="497839"/>
                  </a:lnTo>
                  <a:lnTo>
                    <a:pt x="172092" y="517156"/>
                  </a:lnTo>
                  <a:lnTo>
                    <a:pt x="217750" y="529229"/>
                  </a:lnTo>
                  <a:lnTo>
                    <a:pt x="266700" y="533399"/>
                  </a:lnTo>
                  <a:lnTo>
                    <a:pt x="315649" y="529229"/>
                  </a:lnTo>
                  <a:lnTo>
                    <a:pt x="361307" y="517156"/>
                  </a:lnTo>
                  <a:lnTo>
                    <a:pt x="403013" y="497839"/>
                  </a:lnTo>
                  <a:lnTo>
                    <a:pt x="440109" y="471938"/>
                  </a:lnTo>
                  <a:lnTo>
                    <a:pt x="471938" y="440109"/>
                  </a:lnTo>
                  <a:lnTo>
                    <a:pt x="497839" y="403013"/>
                  </a:lnTo>
                  <a:lnTo>
                    <a:pt x="517156" y="361307"/>
                  </a:lnTo>
                  <a:lnTo>
                    <a:pt x="529229" y="315649"/>
                  </a:lnTo>
                  <a:lnTo>
                    <a:pt x="533400" y="266699"/>
                  </a:lnTo>
                  <a:lnTo>
                    <a:pt x="529229" y="217750"/>
                  </a:lnTo>
                  <a:lnTo>
                    <a:pt x="517156" y="172092"/>
                  </a:lnTo>
                  <a:lnTo>
                    <a:pt x="497839" y="130386"/>
                  </a:lnTo>
                  <a:lnTo>
                    <a:pt x="471938" y="93290"/>
                  </a:lnTo>
                  <a:lnTo>
                    <a:pt x="440109" y="61461"/>
                  </a:lnTo>
                  <a:lnTo>
                    <a:pt x="403013" y="35559"/>
                  </a:lnTo>
                  <a:lnTo>
                    <a:pt x="361307" y="16243"/>
                  </a:lnTo>
                  <a:lnTo>
                    <a:pt x="315649" y="417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0000">
                <a:alpha val="3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01389" y="451612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315649" y="4170"/>
                  </a:lnTo>
                  <a:lnTo>
                    <a:pt x="361307" y="16243"/>
                  </a:lnTo>
                  <a:lnTo>
                    <a:pt x="403013" y="35559"/>
                  </a:lnTo>
                  <a:lnTo>
                    <a:pt x="440109" y="61461"/>
                  </a:lnTo>
                  <a:lnTo>
                    <a:pt x="471938" y="93290"/>
                  </a:lnTo>
                  <a:lnTo>
                    <a:pt x="497839" y="130386"/>
                  </a:lnTo>
                  <a:lnTo>
                    <a:pt x="517156" y="172092"/>
                  </a:lnTo>
                  <a:lnTo>
                    <a:pt x="529229" y="217750"/>
                  </a:lnTo>
                  <a:lnTo>
                    <a:pt x="533400" y="266699"/>
                  </a:lnTo>
                  <a:lnTo>
                    <a:pt x="529229" y="315649"/>
                  </a:lnTo>
                  <a:lnTo>
                    <a:pt x="517156" y="361307"/>
                  </a:lnTo>
                  <a:lnTo>
                    <a:pt x="497839" y="403013"/>
                  </a:lnTo>
                  <a:lnTo>
                    <a:pt x="471938" y="440109"/>
                  </a:lnTo>
                  <a:lnTo>
                    <a:pt x="440109" y="471938"/>
                  </a:lnTo>
                  <a:lnTo>
                    <a:pt x="403013" y="497839"/>
                  </a:lnTo>
                  <a:lnTo>
                    <a:pt x="361307" y="517156"/>
                  </a:lnTo>
                  <a:lnTo>
                    <a:pt x="315649" y="529229"/>
                  </a:lnTo>
                  <a:lnTo>
                    <a:pt x="266700" y="533399"/>
                  </a:lnTo>
                  <a:lnTo>
                    <a:pt x="217750" y="529229"/>
                  </a:lnTo>
                  <a:lnTo>
                    <a:pt x="172092" y="517156"/>
                  </a:lnTo>
                  <a:lnTo>
                    <a:pt x="130386" y="497839"/>
                  </a:lnTo>
                  <a:lnTo>
                    <a:pt x="93290" y="471938"/>
                  </a:lnTo>
                  <a:lnTo>
                    <a:pt x="61461" y="440109"/>
                  </a:lnTo>
                  <a:lnTo>
                    <a:pt x="35560" y="403013"/>
                  </a:lnTo>
                  <a:lnTo>
                    <a:pt x="16243" y="361307"/>
                  </a:lnTo>
                  <a:lnTo>
                    <a:pt x="4170" y="315649"/>
                  </a:lnTo>
                  <a:lnTo>
                    <a:pt x="0" y="266699"/>
                  </a:lnTo>
                  <a:lnTo>
                    <a:pt x="4170" y="217750"/>
                  </a:lnTo>
                  <a:lnTo>
                    <a:pt x="16243" y="172092"/>
                  </a:lnTo>
                  <a:lnTo>
                    <a:pt x="35560" y="130386"/>
                  </a:lnTo>
                  <a:lnTo>
                    <a:pt x="61461" y="93290"/>
                  </a:lnTo>
                  <a:lnTo>
                    <a:pt x="93290" y="61461"/>
                  </a:lnTo>
                  <a:lnTo>
                    <a:pt x="130386" y="35559"/>
                  </a:lnTo>
                  <a:lnTo>
                    <a:pt x="172092" y="16243"/>
                  </a:lnTo>
                  <a:lnTo>
                    <a:pt x="217750" y="4170"/>
                  </a:lnTo>
                  <a:lnTo>
                    <a:pt x="26670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96716" y="4511459"/>
              <a:ext cx="542925" cy="54292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542925" h="542925">
                  <a:moveTo>
                    <a:pt x="542734" y="538060"/>
                  </a:moveTo>
                  <a:lnTo>
                    <a:pt x="541375" y="534758"/>
                  </a:lnTo>
                  <a:lnTo>
                    <a:pt x="538073" y="533400"/>
                  </a:lnTo>
                  <a:lnTo>
                    <a:pt x="534758" y="534758"/>
                  </a:lnTo>
                  <a:lnTo>
                    <a:pt x="533400" y="538060"/>
                  </a:lnTo>
                  <a:lnTo>
                    <a:pt x="534758" y="541375"/>
                  </a:lnTo>
                  <a:lnTo>
                    <a:pt x="538073" y="542734"/>
                  </a:lnTo>
                  <a:lnTo>
                    <a:pt x="541375" y="541375"/>
                  </a:lnTo>
                  <a:lnTo>
                    <a:pt x="542734" y="538060"/>
                  </a:lnTo>
                  <a:close/>
                </a:path>
              </a:pathLst>
            </a:custGeom>
            <a:solidFill>
              <a:srgbClr val="000000">
                <a:alpha val="3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29000" y="44958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7750" y="4170"/>
                  </a:lnTo>
                  <a:lnTo>
                    <a:pt x="172092" y="16243"/>
                  </a:lnTo>
                  <a:lnTo>
                    <a:pt x="130386" y="35560"/>
                  </a:lnTo>
                  <a:lnTo>
                    <a:pt x="93290" y="61461"/>
                  </a:lnTo>
                  <a:lnTo>
                    <a:pt x="61461" y="93290"/>
                  </a:lnTo>
                  <a:lnTo>
                    <a:pt x="35560" y="130386"/>
                  </a:lnTo>
                  <a:lnTo>
                    <a:pt x="16243" y="172092"/>
                  </a:lnTo>
                  <a:lnTo>
                    <a:pt x="4170" y="217750"/>
                  </a:lnTo>
                  <a:lnTo>
                    <a:pt x="0" y="266700"/>
                  </a:lnTo>
                  <a:lnTo>
                    <a:pt x="4170" y="315649"/>
                  </a:lnTo>
                  <a:lnTo>
                    <a:pt x="16243" y="361307"/>
                  </a:lnTo>
                  <a:lnTo>
                    <a:pt x="35560" y="403013"/>
                  </a:lnTo>
                  <a:lnTo>
                    <a:pt x="61461" y="440109"/>
                  </a:lnTo>
                  <a:lnTo>
                    <a:pt x="93290" y="471938"/>
                  </a:lnTo>
                  <a:lnTo>
                    <a:pt x="130386" y="497840"/>
                  </a:lnTo>
                  <a:lnTo>
                    <a:pt x="172092" y="517156"/>
                  </a:lnTo>
                  <a:lnTo>
                    <a:pt x="217750" y="529229"/>
                  </a:lnTo>
                  <a:lnTo>
                    <a:pt x="266700" y="533400"/>
                  </a:lnTo>
                  <a:lnTo>
                    <a:pt x="315649" y="529229"/>
                  </a:lnTo>
                  <a:lnTo>
                    <a:pt x="361307" y="517156"/>
                  </a:lnTo>
                  <a:lnTo>
                    <a:pt x="403013" y="497839"/>
                  </a:lnTo>
                  <a:lnTo>
                    <a:pt x="440109" y="471938"/>
                  </a:lnTo>
                  <a:lnTo>
                    <a:pt x="471938" y="440109"/>
                  </a:lnTo>
                  <a:lnTo>
                    <a:pt x="497839" y="403013"/>
                  </a:lnTo>
                  <a:lnTo>
                    <a:pt x="517156" y="361307"/>
                  </a:lnTo>
                  <a:lnTo>
                    <a:pt x="529229" y="315649"/>
                  </a:lnTo>
                  <a:lnTo>
                    <a:pt x="533400" y="266700"/>
                  </a:lnTo>
                  <a:lnTo>
                    <a:pt x="529229" y="217750"/>
                  </a:lnTo>
                  <a:lnTo>
                    <a:pt x="517156" y="172092"/>
                  </a:lnTo>
                  <a:lnTo>
                    <a:pt x="497839" y="130386"/>
                  </a:lnTo>
                  <a:lnTo>
                    <a:pt x="471938" y="93290"/>
                  </a:lnTo>
                  <a:lnTo>
                    <a:pt x="440109" y="61461"/>
                  </a:lnTo>
                  <a:lnTo>
                    <a:pt x="403013" y="35559"/>
                  </a:lnTo>
                  <a:lnTo>
                    <a:pt x="361307" y="16243"/>
                  </a:lnTo>
                  <a:lnTo>
                    <a:pt x="315649" y="417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00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29000" y="44958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315649" y="4170"/>
                  </a:lnTo>
                  <a:lnTo>
                    <a:pt x="361307" y="16243"/>
                  </a:lnTo>
                  <a:lnTo>
                    <a:pt x="403013" y="35559"/>
                  </a:lnTo>
                  <a:lnTo>
                    <a:pt x="440109" y="61461"/>
                  </a:lnTo>
                  <a:lnTo>
                    <a:pt x="471938" y="93290"/>
                  </a:lnTo>
                  <a:lnTo>
                    <a:pt x="497839" y="130386"/>
                  </a:lnTo>
                  <a:lnTo>
                    <a:pt x="517156" y="172092"/>
                  </a:lnTo>
                  <a:lnTo>
                    <a:pt x="529229" y="217750"/>
                  </a:lnTo>
                  <a:lnTo>
                    <a:pt x="533400" y="266700"/>
                  </a:lnTo>
                  <a:lnTo>
                    <a:pt x="529229" y="315649"/>
                  </a:lnTo>
                  <a:lnTo>
                    <a:pt x="517156" y="361307"/>
                  </a:lnTo>
                  <a:lnTo>
                    <a:pt x="497839" y="403013"/>
                  </a:lnTo>
                  <a:lnTo>
                    <a:pt x="471938" y="440109"/>
                  </a:lnTo>
                  <a:lnTo>
                    <a:pt x="440109" y="471938"/>
                  </a:lnTo>
                  <a:lnTo>
                    <a:pt x="403013" y="497839"/>
                  </a:lnTo>
                  <a:lnTo>
                    <a:pt x="361307" y="517156"/>
                  </a:lnTo>
                  <a:lnTo>
                    <a:pt x="315649" y="529229"/>
                  </a:lnTo>
                  <a:lnTo>
                    <a:pt x="266700" y="533400"/>
                  </a:lnTo>
                  <a:lnTo>
                    <a:pt x="217750" y="529229"/>
                  </a:lnTo>
                  <a:lnTo>
                    <a:pt x="172092" y="517156"/>
                  </a:lnTo>
                  <a:lnTo>
                    <a:pt x="130386" y="497840"/>
                  </a:lnTo>
                  <a:lnTo>
                    <a:pt x="93290" y="471938"/>
                  </a:lnTo>
                  <a:lnTo>
                    <a:pt x="61461" y="440109"/>
                  </a:lnTo>
                  <a:lnTo>
                    <a:pt x="35560" y="403013"/>
                  </a:lnTo>
                  <a:lnTo>
                    <a:pt x="16243" y="361307"/>
                  </a:lnTo>
                  <a:lnTo>
                    <a:pt x="4170" y="315649"/>
                  </a:lnTo>
                  <a:lnTo>
                    <a:pt x="0" y="266700"/>
                  </a:lnTo>
                  <a:lnTo>
                    <a:pt x="4170" y="217750"/>
                  </a:lnTo>
                  <a:lnTo>
                    <a:pt x="16243" y="172092"/>
                  </a:lnTo>
                  <a:lnTo>
                    <a:pt x="35560" y="130386"/>
                  </a:lnTo>
                  <a:lnTo>
                    <a:pt x="61461" y="93290"/>
                  </a:lnTo>
                  <a:lnTo>
                    <a:pt x="93290" y="61461"/>
                  </a:lnTo>
                  <a:lnTo>
                    <a:pt x="130386" y="35560"/>
                  </a:lnTo>
                  <a:lnTo>
                    <a:pt x="172092" y="16243"/>
                  </a:lnTo>
                  <a:lnTo>
                    <a:pt x="217750" y="4170"/>
                  </a:lnTo>
                  <a:lnTo>
                    <a:pt x="26670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24326" y="4491139"/>
              <a:ext cx="542925" cy="54292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542925" h="542925">
                  <a:moveTo>
                    <a:pt x="542734" y="538060"/>
                  </a:moveTo>
                  <a:lnTo>
                    <a:pt x="541375" y="534758"/>
                  </a:lnTo>
                  <a:lnTo>
                    <a:pt x="538073" y="533400"/>
                  </a:lnTo>
                  <a:lnTo>
                    <a:pt x="534758" y="534758"/>
                  </a:lnTo>
                  <a:lnTo>
                    <a:pt x="533400" y="538060"/>
                  </a:lnTo>
                  <a:lnTo>
                    <a:pt x="534758" y="541375"/>
                  </a:lnTo>
                  <a:lnTo>
                    <a:pt x="538073" y="542734"/>
                  </a:lnTo>
                  <a:lnTo>
                    <a:pt x="541375" y="541375"/>
                  </a:lnTo>
                  <a:lnTo>
                    <a:pt x="542734" y="53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67410" y="3774440"/>
            <a:ext cx="368935" cy="132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0" dirty="0">
                <a:latin typeface="Cambria"/>
                <a:cs typeface="Cambria"/>
              </a:rPr>
              <a:t>1</a:t>
            </a:r>
            <a:r>
              <a:rPr sz="4200" spc="-750" baseline="-2976" dirty="0">
                <a:latin typeface="Cambria"/>
                <a:cs typeface="Cambria"/>
              </a:rPr>
              <a:t>1</a:t>
            </a:r>
            <a:endParaRPr sz="4200" baseline="-2976">
              <a:latin typeface="Cambria"/>
              <a:cs typeface="Cambria"/>
            </a:endParaRPr>
          </a:p>
          <a:p>
            <a:pPr marL="136525">
              <a:lnSpc>
                <a:spcPct val="100000"/>
              </a:lnSpc>
              <a:spcBef>
                <a:spcPts val="2580"/>
              </a:spcBef>
            </a:pPr>
            <a:r>
              <a:rPr sz="3600" b="1" dirty="0">
                <a:solidFill>
                  <a:srgbClr val="FF0000"/>
                </a:solidFill>
                <a:latin typeface="Cambria"/>
                <a:cs typeface="Cambria"/>
              </a:rPr>
              <a:t>z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82670" y="4530090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5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861059"/>
            <a:ext cx="6328410" cy="576199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  <a:tabLst>
                <a:tab pos="325755" algn="l"/>
              </a:tabLst>
            </a:pPr>
            <a:r>
              <a:rPr sz="2400" spc="5" dirty="0">
                <a:solidFill>
                  <a:srgbClr val="0000FF"/>
                </a:solidFill>
                <a:latin typeface="Cambria"/>
                <a:cs typeface="Cambria"/>
              </a:rPr>
              <a:t>if	</a:t>
            </a:r>
            <a:r>
              <a:rPr sz="2400" spc="-5" dirty="0">
                <a:latin typeface="Cambria"/>
                <a:cs typeface="Cambria"/>
              </a:rPr>
              <a:t>tree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empty</a:t>
            </a:r>
            <a:endParaRPr sz="2400" dirty="0">
              <a:latin typeface="Cambria"/>
              <a:cs typeface="Cambria"/>
            </a:endParaRPr>
          </a:p>
          <a:p>
            <a:pPr marL="12700" marR="1186180" indent="476250">
              <a:lnSpc>
                <a:spcPct val="111800"/>
              </a:lnSpc>
              <a:spcBef>
                <a:spcPts val="10"/>
              </a:spcBef>
            </a:pPr>
            <a:r>
              <a:rPr sz="2400" i="1" spc="-5" dirty="0">
                <a:latin typeface="Cambria"/>
                <a:cs typeface="Cambria"/>
              </a:rPr>
              <a:t>create</a:t>
            </a:r>
            <a:r>
              <a:rPr sz="2400" i="1" spc="-25" dirty="0">
                <a:latin typeface="Cambria"/>
                <a:cs typeface="Cambria"/>
              </a:rPr>
              <a:t> </a:t>
            </a:r>
            <a:r>
              <a:rPr sz="2400" i="1" dirty="0">
                <a:latin typeface="Cambria"/>
                <a:cs typeface="Cambria"/>
              </a:rPr>
              <a:t>a</a:t>
            </a:r>
            <a:r>
              <a:rPr sz="2400" i="1" spc="-15" dirty="0">
                <a:latin typeface="Cambria"/>
                <a:cs typeface="Cambria"/>
              </a:rPr>
              <a:t> </a:t>
            </a:r>
            <a:r>
              <a:rPr sz="2400" i="1" spc="-10" dirty="0">
                <a:latin typeface="Cambria"/>
                <a:cs typeface="Cambria"/>
              </a:rPr>
              <a:t>root</a:t>
            </a:r>
            <a:r>
              <a:rPr sz="2400" i="1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node </a:t>
            </a:r>
            <a:r>
              <a:rPr sz="2400" dirty="0">
                <a:latin typeface="Cambria"/>
                <a:cs typeface="Cambria"/>
              </a:rPr>
              <a:t>with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the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new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key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mbria"/>
                <a:cs typeface="Cambria"/>
              </a:rPr>
              <a:t>else</a:t>
            </a:r>
            <a:endParaRPr sz="2400" dirty="0">
              <a:latin typeface="Cambria"/>
              <a:cs typeface="Cambria"/>
            </a:endParaRPr>
          </a:p>
          <a:p>
            <a:pPr marL="488950" marR="1825625">
              <a:lnSpc>
                <a:spcPct val="111800"/>
              </a:lnSpc>
              <a:spcBef>
                <a:spcPts val="10"/>
              </a:spcBef>
              <a:tabLst>
                <a:tab pos="1616710" algn="l"/>
              </a:tabLst>
            </a:pPr>
            <a:r>
              <a:rPr sz="2400" i="1" spc="-5" dirty="0">
                <a:latin typeface="Cambria"/>
                <a:cs typeface="Cambria"/>
              </a:rPr>
              <a:t>compare</a:t>
            </a:r>
            <a:r>
              <a:rPr sz="2400" i="1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key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with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the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top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node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if</a:t>
            </a:r>
            <a:r>
              <a:rPr sz="2400" spc="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key </a:t>
            </a:r>
            <a:r>
              <a:rPr sz="2400" b="1" dirty="0">
                <a:latin typeface="Cambria"/>
                <a:cs typeface="Cambria"/>
              </a:rPr>
              <a:t>=	</a:t>
            </a:r>
            <a:r>
              <a:rPr sz="2400" b="1" spc="-5" dirty="0">
                <a:latin typeface="Cambria"/>
                <a:cs typeface="Cambria"/>
              </a:rPr>
              <a:t>node</a:t>
            </a:r>
            <a:r>
              <a:rPr sz="2400" b="1" spc="-1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key</a:t>
            </a:r>
            <a:endParaRPr sz="2400" dirty="0">
              <a:latin typeface="Cambria"/>
              <a:cs typeface="Cambria"/>
            </a:endParaRPr>
          </a:p>
          <a:p>
            <a:pPr marL="488950" marR="692785" indent="438150">
              <a:lnSpc>
                <a:spcPct val="111800"/>
              </a:lnSpc>
              <a:spcBef>
                <a:spcPts val="10"/>
              </a:spcBef>
              <a:tabLst>
                <a:tab pos="1379855" algn="l"/>
                <a:tab pos="2263140" algn="l"/>
              </a:tabLst>
            </a:pPr>
            <a:r>
              <a:rPr sz="2400" spc="-5" dirty="0">
                <a:latin typeface="Cambria"/>
                <a:cs typeface="Cambria"/>
              </a:rPr>
              <a:t>replace </a:t>
            </a:r>
            <a:r>
              <a:rPr sz="2400" dirty="0">
                <a:latin typeface="Cambria"/>
                <a:cs typeface="Cambria"/>
              </a:rPr>
              <a:t>the </a:t>
            </a:r>
            <a:r>
              <a:rPr sz="2400" spc="-5" dirty="0">
                <a:latin typeface="Cambria"/>
                <a:cs typeface="Cambria"/>
              </a:rPr>
              <a:t>node with </a:t>
            </a:r>
            <a:r>
              <a:rPr sz="2400" dirty="0">
                <a:latin typeface="Cambria"/>
                <a:cs typeface="Cambria"/>
              </a:rPr>
              <a:t>the new </a:t>
            </a:r>
            <a:r>
              <a:rPr sz="2400" spc="-5" dirty="0">
                <a:latin typeface="Cambria"/>
                <a:cs typeface="Cambria"/>
              </a:rPr>
              <a:t>value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mbria"/>
                <a:cs typeface="Cambria"/>
              </a:rPr>
              <a:t>else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5" dirty="0">
                <a:solidFill>
                  <a:srgbClr val="0000FF"/>
                </a:solidFill>
                <a:latin typeface="Cambria"/>
                <a:cs typeface="Cambria"/>
              </a:rPr>
              <a:t>if	</a:t>
            </a:r>
            <a:r>
              <a:rPr sz="2400" b="1" spc="-5" dirty="0">
                <a:latin typeface="Cambria"/>
                <a:cs typeface="Cambria"/>
              </a:rPr>
              <a:t>key </a:t>
            </a:r>
            <a:r>
              <a:rPr sz="2400" b="1" dirty="0">
                <a:latin typeface="Cambria"/>
                <a:cs typeface="Cambria"/>
              </a:rPr>
              <a:t>&gt;	</a:t>
            </a:r>
            <a:r>
              <a:rPr sz="2400" b="1" spc="-5" dirty="0">
                <a:latin typeface="Cambria"/>
                <a:cs typeface="Cambria"/>
              </a:rPr>
              <a:t>node</a:t>
            </a:r>
            <a:r>
              <a:rPr sz="2400" b="1" spc="-1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key</a:t>
            </a:r>
            <a:endParaRPr sz="2400" dirty="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350"/>
              </a:spcBef>
            </a:pPr>
            <a:r>
              <a:rPr sz="2400" i="1" spc="-5" dirty="0">
                <a:latin typeface="Cambria"/>
                <a:cs typeface="Cambria"/>
              </a:rPr>
              <a:t>compare</a:t>
            </a:r>
            <a:r>
              <a:rPr sz="2400" i="1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key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with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the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right</a:t>
            </a:r>
            <a:r>
              <a:rPr sz="2400" spc="-5" dirty="0">
                <a:latin typeface="Cambria"/>
                <a:cs typeface="Cambria"/>
              </a:rPr>
              <a:t> subtree:</a:t>
            </a:r>
            <a:endParaRPr sz="2400" dirty="0">
              <a:latin typeface="Cambria"/>
              <a:cs typeface="Cambria"/>
            </a:endParaRPr>
          </a:p>
          <a:p>
            <a:pPr marL="1061720" marR="424180">
              <a:lnSpc>
                <a:spcPct val="111800"/>
              </a:lnSpc>
              <a:spcBef>
                <a:spcPts val="10"/>
              </a:spcBef>
              <a:tabLst>
                <a:tab pos="1373505" algn="l"/>
                <a:tab pos="2792095" algn="l"/>
              </a:tabLst>
            </a:pP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if	</a:t>
            </a:r>
            <a:r>
              <a:rPr sz="2400" spc="-5" dirty="0">
                <a:latin typeface="Cambria"/>
                <a:cs typeface="Cambria"/>
              </a:rPr>
              <a:t>subtree </a:t>
            </a:r>
            <a:r>
              <a:rPr sz="2400" spc="5" dirty="0">
                <a:latin typeface="Cambria"/>
                <a:cs typeface="Cambria"/>
              </a:rPr>
              <a:t>is </a:t>
            </a:r>
            <a:r>
              <a:rPr sz="2400" spc="-5" dirty="0">
                <a:latin typeface="Cambria"/>
                <a:cs typeface="Cambria"/>
              </a:rPr>
              <a:t>empty </a:t>
            </a:r>
            <a:r>
              <a:rPr sz="2400" dirty="0">
                <a:latin typeface="Cambria"/>
                <a:cs typeface="Cambria"/>
              </a:rPr>
              <a:t>create a </a:t>
            </a:r>
            <a:r>
              <a:rPr sz="2400" spc="-5" dirty="0">
                <a:latin typeface="Cambria"/>
                <a:cs typeface="Cambria"/>
              </a:rPr>
              <a:t>leaf node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mbria"/>
                <a:cs typeface="Cambria"/>
              </a:rPr>
              <a:t>else</a:t>
            </a:r>
            <a:r>
              <a:rPr sz="2400" spc="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7F00"/>
                </a:solidFill>
                <a:latin typeface="Cambria"/>
                <a:cs typeface="Cambria"/>
              </a:rPr>
              <a:t>add</a:t>
            </a:r>
            <a:r>
              <a:rPr sz="2400" spc="-5" dirty="0">
                <a:solidFill>
                  <a:srgbClr val="007F00"/>
                </a:solidFill>
                <a:latin typeface="Cambria"/>
                <a:cs typeface="Cambria"/>
              </a:rPr>
              <a:t> key	</a:t>
            </a:r>
            <a:r>
              <a:rPr sz="2400" dirty="0">
                <a:latin typeface="Cambria"/>
                <a:cs typeface="Cambria"/>
              </a:rPr>
              <a:t>in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right </a:t>
            </a:r>
            <a:r>
              <a:rPr sz="2400" spc="-5" dirty="0">
                <a:latin typeface="Cambria"/>
                <a:cs typeface="Cambria"/>
              </a:rPr>
              <a:t>subtree</a:t>
            </a:r>
            <a:endParaRPr sz="2400" dirty="0">
              <a:latin typeface="Cambria"/>
              <a:cs typeface="Cambria"/>
            </a:endParaRPr>
          </a:p>
          <a:p>
            <a:pPr marL="556260">
              <a:lnSpc>
                <a:spcPct val="100000"/>
              </a:lnSpc>
              <a:spcBef>
                <a:spcPts val="350"/>
              </a:spcBef>
              <a:tabLst>
                <a:tab pos="1202055" algn="l"/>
                <a:tab pos="2085339" algn="l"/>
              </a:tabLst>
            </a:pPr>
            <a:r>
              <a:rPr sz="2400" spc="-5" dirty="0">
                <a:solidFill>
                  <a:srgbClr val="0000FF"/>
                </a:solidFill>
                <a:latin typeface="Cambria"/>
                <a:cs typeface="Cambria"/>
              </a:rPr>
              <a:t>else	</a:t>
            </a:r>
            <a:r>
              <a:rPr sz="2400" b="1" spc="-10" dirty="0">
                <a:latin typeface="Cambria"/>
                <a:cs typeface="Cambria"/>
              </a:rPr>
              <a:t>key</a:t>
            </a:r>
            <a:r>
              <a:rPr sz="2400" b="1" spc="-5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&lt;	</a:t>
            </a:r>
            <a:r>
              <a:rPr sz="2400" b="1" spc="-5" dirty="0">
                <a:latin typeface="Cambria"/>
                <a:cs typeface="Cambria"/>
              </a:rPr>
              <a:t>node</a:t>
            </a:r>
            <a:r>
              <a:rPr sz="2400" b="1" spc="-35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key</a:t>
            </a:r>
            <a:endParaRPr sz="2400" dirty="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340"/>
              </a:spcBef>
            </a:pPr>
            <a:r>
              <a:rPr sz="2400" i="1" spc="-5" dirty="0">
                <a:latin typeface="Cambria"/>
                <a:cs typeface="Cambria"/>
              </a:rPr>
              <a:t>compare</a:t>
            </a:r>
            <a:r>
              <a:rPr sz="2400" i="1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key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with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the </a:t>
            </a:r>
            <a:r>
              <a:rPr sz="2400" dirty="0">
                <a:latin typeface="Cambria"/>
                <a:cs typeface="Cambria"/>
              </a:rPr>
              <a:t>left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subtree:</a:t>
            </a:r>
            <a:endParaRPr sz="2400" dirty="0">
              <a:latin typeface="Cambria"/>
              <a:cs typeface="Cambria"/>
            </a:endParaRPr>
          </a:p>
          <a:p>
            <a:pPr marL="1061720" marR="5080">
              <a:lnSpc>
                <a:spcPts val="3229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if</a:t>
            </a:r>
            <a:r>
              <a:rPr sz="2400" spc="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the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subtree</a:t>
            </a:r>
            <a:r>
              <a:rPr sz="2400" dirty="0">
                <a:latin typeface="Cambria"/>
                <a:cs typeface="Cambria"/>
              </a:rPr>
              <a:t> is</a:t>
            </a:r>
            <a:r>
              <a:rPr sz="2400" spc="-5" dirty="0">
                <a:latin typeface="Cambria"/>
                <a:cs typeface="Cambria"/>
              </a:rPr>
              <a:t> empty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create</a:t>
            </a:r>
            <a:r>
              <a:rPr sz="2400" dirty="0">
                <a:latin typeface="Cambria"/>
                <a:cs typeface="Cambria"/>
              </a:rPr>
              <a:t> a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leaf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node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else </a:t>
            </a:r>
            <a:r>
              <a:rPr sz="2400" dirty="0">
                <a:solidFill>
                  <a:srgbClr val="007F00"/>
                </a:solidFill>
                <a:latin typeface="Cambria"/>
                <a:cs typeface="Cambria"/>
              </a:rPr>
              <a:t>add</a:t>
            </a:r>
            <a:r>
              <a:rPr sz="2400" spc="-5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7F00"/>
                </a:solidFill>
                <a:latin typeface="Cambria"/>
                <a:cs typeface="Cambria"/>
              </a:rPr>
              <a:t>key</a:t>
            </a:r>
            <a:r>
              <a:rPr sz="2400" spc="5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to </a:t>
            </a:r>
            <a:r>
              <a:rPr sz="2400" dirty="0">
                <a:latin typeface="Cambria"/>
                <a:cs typeface="Cambria"/>
              </a:rPr>
              <a:t>the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left</a:t>
            </a:r>
            <a:r>
              <a:rPr sz="2400" spc="-5" dirty="0">
                <a:latin typeface="Cambria"/>
                <a:cs typeface="Cambria"/>
              </a:rPr>
              <a:t> subtree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8069" y="177800"/>
            <a:ext cx="71837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Insertion</a:t>
            </a:r>
            <a:r>
              <a:rPr sz="4000" spc="-35" dirty="0"/>
              <a:t> </a:t>
            </a:r>
            <a:r>
              <a:rPr sz="4000" spc="-5" dirty="0"/>
              <a:t>in</a:t>
            </a:r>
            <a:r>
              <a:rPr sz="4000" spc="-25" dirty="0"/>
              <a:t> </a:t>
            </a:r>
            <a:r>
              <a:rPr sz="4000" spc="-5" dirty="0"/>
              <a:t>BST</a:t>
            </a:r>
            <a:r>
              <a:rPr sz="4000" spc="-20" dirty="0"/>
              <a:t> </a:t>
            </a:r>
            <a:r>
              <a:rPr sz="4000" dirty="0"/>
              <a:t>–</a:t>
            </a:r>
            <a:r>
              <a:rPr sz="4000" spc="-15" dirty="0"/>
              <a:t> </a:t>
            </a:r>
            <a:r>
              <a:rPr sz="4000" spc="-5" dirty="0"/>
              <a:t>Pseudo</a:t>
            </a:r>
            <a:r>
              <a:rPr sz="4000" spc="-15" dirty="0"/>
              <a:t> </a:t>
            </a:r>
            <a:r>
              <a:rPr sz="4000" spc="-10" dirty="0"/>
              <a:t>code</a:t>
            </a:r>
            <a:endParaRPr sz="4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539" y="223520"/>
            <a:ext cx="70415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Insertion</a:t>
            </a:r>
            <a:r>
              <a:rPr spc="-30" dirty="0"/>
              <a:t> </a:t>
            </a:r>
            <a:r>
              <a:rPr spc="-5" dirty="0"/>
              <a:t>into</a:t>
            </a:r>
            <a:r>
              <a:rPr spc="-2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5" dirty="0"/>
              <a:t>BST:</a:t>
            </a:r>
            <a:r>
              <a:rPr spc="-15" dirty="0"/>
              <a:t> </a:t>
            </a:r>
            <a:r>
              <a:rPr dirty="0"/>
              <a:t>C</a:t>
            </a:r>
            <a:r>
              <a:rPr spc="-25" dirty="0"/>
              <a:t> </a:t>
            </a:r>
            <a:r>
              <a:rPr spc="-5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343659"/>
            <a:ext cx="6882765" cy="5551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void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insert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(ptnode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*node,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int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key)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Courier New"/>
                <a:cs typeface="Courier New"/>
              </a:rPr>
              <a:t>ptnode</a:t>
            </a:r>
            <a:r>
              <a:rPr sz="2000" b="1" spc="-7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ptr,</a:t>
            </a:r>
            <a:endParaRPr sz="2000">
              <a:latin typeface="Courier New"/>
              <a:cs typeface="Courier New"/>
            </a:endParaRPr>
          </a:p>
          <a:p>
            <a:pPr marL="317500" marR="1985645" indent="609600">
              <a:lnSpc>
                <a:spcPct val="100400"/>
              </a:lnSpc>
              <a:spcBef>
                <a:spcPts val="10"/>
              </a:spcBef>
            </a:pPr>
            <a:r>
              <a:rPr sz="2000" b="1" spc="-5" dirty="0">
                <a:latin typeface="Courier New"/>
                <a:cs typeface="Courier New"/>
              </a:rPr>
              <a:t>temp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search(*node, key); </a:t>
            </a:r>
            <a:r>
              <a:rPr sz="2000" b="1" spc="-119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if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(temp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||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!(*node))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 marR="766445">
              <a:lnSpc>
                <a:spcPct val="100800"/>
              </a:lnSpc>
            </a:pPr>
            <a:r>
              <a:rPr sz="2000" b="1" spc="-5" dirty="0">
                <a:latin typeface="Courier New"/>
                <a:cs typeface="Courier New"/>
              </a:rPr>
              <a:t>ptr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(ptnode) malloc(sizeof(tnode)); </a:t>
            </a:r>
            <a:r>
              <a:rPr sz="2000" b="1" spc="-119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if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(IS_FULL(ptr))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774700" marR="5080">
              <a:lnSpc>
                <a:spcPct val="100800"/>
              </a:lnSpc>
            </a:pPr>
            <a:r>
              <a:rPr sz="2000" b="1" spc="-5" dirty="0">
                <a:latin typeface="Courier New"/>
                <a:cs typeface="Courier New"/>
              </a:rPr>
              <a:t>fprintf(stderr, “The memory is full\n”); </a:t>
            </a:r>
            <a:r>
              <a:rPr sz="2000" b="1" spc="-119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exit(1);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Courier New"/>
                <a:cs typeface="Courier New"/>
              </a:rPr>
              <a:t>ptr-&gt;key</a:t>
            </a:r>
            <a:r>
              <a:rPr sz="2000" b="1" spc="-4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4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key;</a:t>
            </a:r>
            <a:endParaRPr sz="2000">
              <a:latin typeface="Courier New"/>
              <a:cs typeface="Courier New"/>
            </a:endParaRPr>
          </a:p>
          <a:p>
            <a:pPr marL="469900" marR="1833245">
              <a:lnSpc>
                <a:spcPct val="100800"/>
              </a:lnSpc>
            </a:pPr>
            <a:r>
              <a:rPr sz="2000" b="1" spc="-5" dirty="0">
                <a:latin typeface="Courier New"/>
                <a:cs typeface="Courier New"/>
              </a:rPr>
              <a:t>ptr-&gt;left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ptr-&gt;right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NULL; </a:t>
            </a:r>
            <a:r>
              <a:rPr sz="2000" b="1" spc="-119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if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(*node)</a:t>
            </a:r>
            <a:endParaRPr sz="2000">
              <a:latin typeface="Courier New"/>
              <a:cs typeface="Courier New"/>
            </a:endParaRPr>
          </a:p>
          <a:p>
            <a:pPr marL="1231900" marR="918844" indent="-457200">
              <a:lnSpc>
                <a:spcPct val="100400"/>
              </a:lnSpc>
              <a:spcBef>
                <a:spcPts val="10"/>
              </a:spcBef>
            </a:pPr>
            <a:r>
              <a:rPr sz="2000" b="1" spc="-5" dirty="0">
                <a:latin typeface="Courier New"/>
                <a:cs typeface="Courier New"/>
              </a:rPr>
              <a:t>if (key&lt;temp-&gt;key) temp-&gt;left=ptr; </a:t>
            </a:r>
            <a:r>
              <a:rPr sz="2000" b="1" spc="-119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else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temp-&gt;right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ptr;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latin typeface="Courier New"/>
                <a:cs typeface="Courier New"/>
              </a:rPr>
              <a:t>else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*node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ptr;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20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69" y="839470"/>
            <a:ext cx="1720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434" dirty="0">
                <a:latin typeface="Symbol"/>
                <a:cs typeface="Symbol"/>
              </a:rPr>
              <a:t>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872490"/>
            <a:ext cx="8584565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spc="-10" dirty="0">
                <a:latin typeface="Cambria"/>
                <a:cs typeface="Cambria"/>
              </a:rPr>
              <a:t>Removing </a:t>
            </a:r>
            <a:r>
              <a:rPr sz="2500" dirty="0">
                <a:latin typeface="Cambria"/>
                <a:cs typeface="Cambria"/>
              </a:rPr>
              <a:t>a </a:t>
            </a:r>
            <a:r>
              <a:rPr sz="2500" spc="-5" dirty="0">
                <a:latin typeface="Cambria"/>
                <a:cs typeface="Cambria"/>
              </a:rPr>
              <a:t>node from </a:t>
            </a:r>
            <a:r>
              <a:rPr sz="2500" dirty="0">
                <a:latin typeface="Cambria"/>
                <a:cs typeface="Cambria"/>
              </a:rPr>
              <a:t>a </a:t>
            </a:r>
            <a:r>
              <a:rPr sz="2500" spc="-10" dirty="0">
                <a:latin typeface="Cambria"/>
                <a:cs typeface="Cambria"/>
              </a:rPr>
              <a:t>BST </a:t>
            </a:r>
            <a:r>
              <a:rPr sz="2500" dirty="0">
                <a:latin typeface="Cambria"/>
                <a:cs typeface="Cambria"/>
              </a:rPr>
              <a:t>is a </a:t>
            </a:r>
            <a:r>
              <a:rPr sz="2500" spc="-5" dirty="0">
                <a:latin typeface="Cambria"/>
                <a:cs typeface="Cambria"/>
              </a:rPr>
              <a:t>bit </a:t>
            </a:r>
            <a:r>
              <a:rPr sz="2500" spc="-10" dirty="0">
                <a:latin typeface="Cambria"/>
                <a:cs typeface="Cambria"/>
              </a:rPr>
              <a:t>more complex, </a:t>
            </a:r>
            <a:r>
              <a:rPr sz="2500" spc="-5" dirty="0">
                <a:latin typeface="Cambria"/>
                <a:cs typeface="Cambria"/>
              </a:rPr>
              <a:t>since we do </a:t>
            </a:r>
            <a:r>
              <a:rPr sz="2500" spc="-540" dirty="0">
                <a:latin typeface="Cambria"/>
                <a:cs typeface="Cambria"/>
              </a:rPr>
              <a:t> </a:t>
            </a:r>
            <a:r>
              <a:rPr sz="2500" spc="-10" dirty="0">
                <a:latin typeface="Cambria"/>
                <a:cs typeface="Cambria"/>
              </a:rPr>
              <a:t>not </a:t>
            </a:r>
            <a:r>
              <a:rPr sz="2500" spc="-5" dirty="0">
                <a:latin typeface="Cambria"/>
                <a:cs typeface="Cambria"/>
              </a:rPr>
              <a:t>want</a:t>
            </a:r>
            <a:r>
              <a:rPr sz="2500" spc="-10" dirty="0">
                <a:latin typeface="Cambria"/>
                <a:cs typeface="Cambria"/>
              </a:rPr>
              <a:t> </a:t>
            </a:r>
            <a:r>
              <a:rPr sz="2500" spc="-5" dirty="0">
                <a:latin typeface="Cambria"/>
                <a:cs typeface="Cambria"/>
              </a:rPr>
              <a:t>to</a:t>
            </a:r>
            <a:r>
              <a:rPr sz="2500" spc="-10" dirty="0">
                <a:latin typeface="Cambria"/>
                <a:cs typeface="Cambria"/>
              </a:rPr>
              <a:t> </a:t>
            </a:r>
            <a:r>
              <a:rPr sz="2500" spc="-5" dirty="0">
                <a:latin typeface="Cambria"/>
                <a:cs typeface="Cambria"/>
              </a:rPr>
              <a:t>create any</a:t>
            </a:r>
            <a:r>
              <a:rPr sz="2500" dirty="0">
                <a:latin typeface="Cambria"/>
                <a:cs typeface="Cambria"/>
              </a:rPr>
              <a:t> </a:t>
            </a:r>
            <a:r>
              <a:rPr sz="2500" spc="-10" dirty="0">
                <a:latin typeface="Cambria"/>
                <a:cs typeface="Cambria"/>
              </a:rPr>
              <a:t>"holes"</a:t>
            </a:r>
            <a:r>
              <a:rPr sz="2500" dirty="0">
                <a:latin typeface="Cambria"/>
                <a:cs typeface="Cambria"/>
              </a:rPr>
              <a:t> </a:t>
            </a:r>
            <a:r>
              <a:rPr sz="2500" spc="-5" dirty="0">
                <a:latin typeface="Cambria"/>
                <a:cs typeface="Cambria"/>
              </a:rPr>
              <a:t>in</a:t>
            </a:r>
            <a:r>
              <a:rPr sz="2500" dirty="0">
                <a:latin typeface="Cambria"/>
                <a:cs typeface="Cambria"/>
              </a:rPr>
              <a:t> </a:t>
            </a:r>
            <a:r>
              <a:rPr sz="2500" spc="-5" dirty="0">
                <a:latin typeface="Cambria"/>
                <a:cs typeface="Cambria"/>
              </a:rPr>
              <a:t>the</a:t>
            </a:r>
            <a:r>
              <a:rPr sz="2500" spc="-10" dirty="0">
                <a:latin typeface="Cambria"/>
                <a:cs typeface="Cambria"/>
              </a:rPr>
              <a:t> tree.</a:t>
            </a:r>
            <a:r>
              <a:rPr sz="2500" dirty="0">
                <a:latin typeface="Cambria"/>
                <a:cs typeface="Cambria"/>
              </a:rPr>
              <a:t> </a:t>
            </a:r>
            <a:r>
              <a:rPr sz="2500" spc="-10" dirty="0">
                <a:latin typeface="Cambria"/>
                <a:cs typeface="Cambria"/>
              </a:rPr>
              <a:t>The</a:t>
            </a:r>
            <a:r>
              <a:rPr sz="2500" dirty="0">
                <a:latin typeface="Cambria"/>
                <a:cs typeface="Cambria"/>
              </a:rPr>
              <a:t> </a:t>
            </a:r>
            <a:r>
              <a:rPr sz="2500" spc="-10" dirty="0">
                <a:latin typeface="Cambria"/>
                <a:cs typeface="Cambria"/>
              </a:rPr>
              <a:t>intention</a:t>
            </a:r>
            <a:r>
              <a:rPr sz="2500" dirty="0">
                <a:latin typeface="Cambria"/>
                <a:cs typeface="Cambria"/>
              </a:rPr>
              <a:t> </a:t>
            </a:r>
            <a:r>
              <a:rPr sz="2500" spc="-5" dirty="0">
                <a:latin typeface="Cambria"/>
                <a:cs typeface="Cambria"/>
              </a:rPr>
              <a:t>is to </a:t>
            </a:r>
            <a:r>
              <a:rPr sz="2500" dirty="0">
                <a:latin typeface="Cambria"/>
                <a:cs typeface="Cambria"/>
              </a:rPr>
              <a:t> </a:t>
            </a:r>
            <a:r>
              <a:rPr sz="2500" b="1" spc="-10" dirty="0">
                <a:latin typeface="Cambria"/>
                <a:cs typeface="Cambria"/>
              </a:rPr>
              <a:t>remove</a:t>
            </a:r>
            <a:r>
              <a:rPr sz="2500" b="1" spc="-5" dirty="0">
                <a:latin typeface="Cambria"/>
                <a:cs typeface="Cambria"/>
              </a:rPr>
              <a:t> </a:t>
            </a:r>
            <a:r>
              <a:rPr sz="2500" spc="-5" dirty="0">
                <a:latin typeface="Cambria"/>
                <a:cs typeface="Cambria"/>
              </a:rPr>
              <a:t>the</a:t>
            </a:r>
            <a:r>
              <a:rPr sz="2500" spc="-10" dirty="0">
                <a:latin typeface="Cambria"/>
                <a:cs typeface="Cambria"/>
              </a:rPr>
              <a:t> </a:t>
            </a:r>
            <a:r>
              <a:rPr sz="2500" spc="-5" dirty="0">
                <a:latin typeface="Cambria"/>
                <a:cs typeface="Cambria"/>
              </a:rPr>
              <a:t>specified</a:t>
            </a:r>
            <a:r>
              <a:rPr sz="2500" dirty="0">
                <a:latin typeface="Cambria"/>
                <a:cs typeface="Cambria"/>
              </a:rPr>
              <a:t> </a:t>
            </a:r>
            <a:r>
              <a:rPr sz="2500" spc="-10" dirty="0">
                <a:latin typeface="Cambria"/>
                <a:cs typeface="Cambria"/>
              </a:rPr>
              <a:t>item</a:t>
            </a:r>
            <a:r>
              <a:rPr sz="2500" spc="-5" dirty="0">
                <a:latin typeface="Cambria"/>
                <a:cs typeface="Cambria"/>
              </a:rPr>
              <a:t> from</a:t>
            </a:r>
            <a:r>
              <a:rPr sz="2500" spc="-10" dirty="0">
                <a:latin typeface="Cambria"/>
                <a:cs typeface="Cambria"/>
              </a:rPr>
              <a:t> </a:t>
            </a:r>
            <a:r>
              <a:rPr sz="2500" spc="-5" dirty="0">
                <a:latin typeface="Cambria"/>
                <a:cs typeface="Cambria"/>
              </a:rPr>
              <a:t>the</a:t>
            </a:r>
            <a:r>
              <a:rPr sz="2500" spc="-10" dirty="0">
                <a:latin typeface="Cambria"/>
                <a:cs typeface="Cambria"/>
              </a:rPr>
              <a:t> BST</a:t>
            </a:r>
            <a:r>
              <a:rPr sz="2500" spc="-5" dirty="0">
                <a:latin typeface="Cambria"/>
                <a:cs typeface="Cambria"/>
              </a:rPr>
              <a:t> and</a:t>
            </a:r>
            <a:r>
              <a:rPr sz="2500" spc="15" dirty="0">
                <a:latin typeface="Cambria"/>
                <a:cs typeface="Cambria"/>
              </a:rPr>
              <a:t> </a:t>
            </a:r>
            <a:r>
              <a:rPr sz="2500" b="1" spc="-10" dirty="0">
                <a:latin typeface="Cambria"/>
                <a:cs typeface="Cambria"/>
              </a:rPr>
              <a:t>adjusts</a:t>
            </a:r>
            <a:r>
              <a:rPr sz="2500" b="1" dirty="0">
                <a:latin typeface="Cambria"/>
                <a:cs typeface="Cambria"/>
              </a:rPr>
              <a:t> </a:t>
            </a:r>
            <a:r>
              <a:rPr sz="2500" spc="-5" dirty="0">
                <a:latin typeface="Cambria"/>
                <a:cs typeface="Cambria"/>
              </a:rPr>
              <a:t>the</a:t>
            </a:r>
            <a:r>
              <a:rPr sz="2500" spc="-15" dirty="0">
                <a:latin typeface="Cambria"/>
                <a:cs typeface="Cambria"/>
              </a:rPr>
              <a:t> </a:t>
            </a:r>
            <a:r>
              <a:rPr sz="2500" spc="-5" dirty="0">
                <a:latin typeface="Cambria"/>
                <a:cs typeface="Cambria"/>
              </a:rPr>
              <a:t>tree</a:t>
            </a:r>
            <a:endParaRPr sz="2500" dirty="0"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9810" y="34290"/>
            <a:ext cx="70929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Delete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5" dirty="0"/>
              <a:t>value</a:t>
            </a:r>
            <a:r>
              <a:rPr spc="-10" dirty="0"/>
              <a:t> </a:t>
            </a:r>
            <a:r>
              <a:rPr spc="-5" dirty="0"/>
              <a:t>from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spc="-5" dirty="0"/>
              <a:t>BST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039" y="1252220"/>
            <a:ext cx="8749665" cy="343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ambria"/>
                <a:cs typeface="Cambria"/>
              </a:rPr>
              <a:t>Experimenting</a:t>
            </a:r>
            <a:r>
              <a:rPr sz="2800" b="1" spc="-35" dirty="0">
                <a:latin typeface="Cambria"/>
                <a:cs typeface="Cambria"/>
              </a:rPr>
              <a:t> </a:t>
            </a:r>
            <a:r>
              <a:rPr sz="2800" b="1" spc="-10" dirty="0">
                <a:latin typeface="Cambria"/>
                <a:cs typeface="Cambria"/>
              </a:rPr>
              <a:t>the</a:t>
            </a:r>
            <a:r>
              <a:rPr sz="2800" b="1" spc="-30" dirty="0">
                <a:latin typeface="Cambria"/>
                <a:cs typeface="Cambria"/>
              </a:rPr>
              <a:t> </a:t>
            </a:r>
            <a:r>
              <a:rPr sz="2800" b="1" spc="-5" dirty="0">
                <a:latin typeface="Cambria"/>
                <a:cs typeface="Cambria"/>
              </a:rPr>
              <a:t>cases:</a:t>
            </a:r>
            <a:endParaRPr sz="2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50">
              <a:latin typeface="Cambria"/>
              <a:cs typeface="Cambria"/>
            </a:endParaRPr>
          </a:p>
          <a:p>
            <a:pPr marL="392430" indent="-341630">
              <a:lnSpc>
                <a:spcPct val="100000"/>
              </a:lnSpc>
              <a:buFont typeface="Symbol"/>
              <a:buChar char="▪"/>
              <a:tabLst>
                <a:tab pos="391795" algn="l"/>
                <a:tab pos="392430" algn="l"/>
              </a:tabLst>
            </a:pPr>
            <a:r>
              <a:rPr sz="2800" dirty="0">
                <a:solidFill>
                  <a:srgbClr val="0000FF"/>
                </a:solidFill>
                <a:latin typeface="Cambria"/>
                <a:cs typeface="Cambria"/>
              </a:rPr>
              <a:t>if</a:t>
            </a:r>
            <a:r>
              <a:rPr sz="2800" spc="-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the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tree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is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empty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return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false</a:t>
            </a:r>
            <a:endParaRPr sz="2800">
              <a:latin typeface="Cambria"/>
              <a:cs typeface="Cambria"/>
            </a:endParaRPr>
          </a:p>
          <a:p>
            <a:pPr marL="392430" marR="414020" indent="-341630">
              <a:lnSpc>
                <a:spcPct val="100000"/>
              </a:lnSpc>
              <a:buFont typeface="Symbol"/>
              <a:buChar char="▪"/>
              <a:tabLst>
                <a:tab pos="391795" algn="l"/>
                <a:tab pos="392430" algn="l"/>
                <a:tab pos="4080510" algn="l"/>
              </a:tabLst>
            </a:pPr>
            <a:r>
              <a:rPr sz="2800" spc="-5" dirty="0">
                <a:solidFill>
                  <a:srgbClr val="0000FF"/>
                </a:solidFill>
                <a:latin typeface="Cambria"/>
                <a:cs typeface="Cambria"/>
              </a:rPr>
              <a:t>else </a:t>
            </a:r>
            <a:r>
              <a:rPr sz="2800" spc="-5" dirty="0">
                <a:latin typeface="Cambria"/>
                <a:cs typeface="Cambria"/>
              </a:rPr>
              <a:t>Attempt to locate the node containing the target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using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the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binary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search	algorithm:</a:t>
            </a:r>
            <a:endParaRPr sz="2800">
              <a:latin typeface="Cambria"/>
              <a:cs typeface="Cambria"/>
            </a:endParaRPr>
          </a:p>
          <a:p>
            <a:pPr marL="963294">
              <a:lnSpc>
                <a:spcPct val="100000"/>
              </a:lnSpc>
            </a:pPr>
            <a:r>
              <a:rPr sz="2800" dirty="0">
                <a:solidFill>
                  <a:srgbClr val="0000FF"/>
                </a:solidFill>
                <a:latin typeface="Cambria"/>
                <a:cs typeface="Cambria"/>
              </a:rPr>
              <a:t>if </a:t>
            </a:r>
            <a:r>
              <a:rPr sz="2800" spc="-5" dirty="0">
                <a:latin typeface="Cambria"/>
                <a:cs typeface="Cambria"/>
              </a:rPr>
              <a:t>the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target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is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not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found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return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false</a:t>
            </a:r>
            <a:endParaRPr sz="2800">
              <a:latin typeface="Cambria"/>
              <a:cs typeface="Cambria"/>
            </a:endParaRPr>
          </a:p>
          <a:p>
            <a:pPr marL="963294" marR="43180">
              <a:lnSpc>
                <a:spcPct val="100000"/>
              </a:lnSpc>
              <a:tabLst>
                <a:tab pos="4636770" algn="l"/>
              </a:tabLst>
            </a:pPr>
            <a:r>
              <a:rPr sz="2800" spc="-5" dirty="0">
                <a:solidFill>
                  <a:srgbClr val="0000FF"/>
                </a:solidFill>
                <a:latin typeface="Cambria"/>
                <a:cs typeface="Cambria"/>
              </a:rPr>
              <a:t>else</a:t>
            </a:r>
            <a:r>
              <a:rPr sz="2800" spc="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the target </a:t>
            </a:r>
            <a:r>
              <a:rPr sz="2800" dirty="0">
                <a:latin typeface="Cambria"/>
                <a:cs typeface="Cambria"/>
              </a:rPr>
              <a:t>is</a:t>
            </a:r>
            <a:r>
              <a:rPr sz="2800" spc="-5" dirty="0">
                <a:latin typeface="Cambria"/>
                <a:cs typeface="Cambria"/>
              </a:rPr>
              <a:t> found,	then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remove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its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node.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Now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while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removing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the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node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four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cases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may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happen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9810" y="223520"/>
            <a:ext cx="70929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Delete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5" dirty="0"/>
              <a:t>value</a:t>
            </a:r>
            <a:r>
              <a:rPr spc="-10" dirty="0"/>
              <a:t> </a:t>
            </a:r>
            <a:r>
              <a:rPr spc="-5" dirty="0"/>
              <a:t>from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spc="-5" dirty="0"/>
              <a:t>BST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720090"/>
            <a:ext cx="8249920" cy="5965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15"/>
              </a:lnSpc>
              <a:spcBef>
                <a:spcPts val="100"/>
              </a:spcBef>
              <a:tabLst>
                <a:tab pos="1214755" algn="l"/>
              </a:tabLst>
            </a:pPr>
            <a:r>
              <a:rPr sz="2600" b="1" spc="-5" dirty="0">
                <a:latin typeface="Cambria"/>
                <a:cs typeface="Cambria"/>
              </a:rPr>
              <a:t>Case</a:t>
            </a:r>
            <a:r>
              <a:rPr sz="2600" b="1" spc="5" dirty="0">
                <a:latin typeface="Cambria"/>
                <a:cs typeface="Cambria"/>
              </a:rPr>
              <a:t> </a:t>
            </a:r>
            <a:r>
              <a:rPr sz="2600" b="1" dirty="0">
                <a:latin typeface="Cambria"/>
                <a:cs typeface="Cambria"/>
              </a:rPr>
              <a:t>1:	</a:t>
            </a:r>
            <a:r>
              <a:rPr sz="2600" spc="-5" dirty="0">
                <a:solidFill>
                  <a:srgbClr val="0000FF"/>
                </a:solidFill>
                <a:latin typeface="Cambria"/>
                <a:cs typeface="Cambria"/>
              </a:rPr>
              <a:t>if</a:t>
            </a:r>
            <a:r>
              <a:rPr sz="2600" spc="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the node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has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2</a:t>
            </a:r>
            <a:r>
              <a:rPr sz="2600" spc="-5" dirty="0">
                <a:latin typeface="Cambria"/>
                <a:cs typeface="Cambria"/>
              </a:rPr>
              <a:t> empty subtrees</a:t>
            </a:r>
            <a:endParaRPr sz="2600">
              <a:latin typeface="Cambria"/>
              <a:cs typeface="Cambria"/>
            </a:endParaRPr>
          </a:p>
          <a:p>
            <a:pPr marL="1183640">
              <a:lnSpc>
                <a:spcPts val="3115"/>
              </a:lnSpc>
            </a:pPr>
            <a:r>
              <a:rPr sz="2600" dirty="0">
                <a:latin typeface="Cambria"/>
                <a:cs typeface="Cambria"/>
              </a:rPr>
              <a:t>-</a:t>
            </a:r>
            <a:r>
              <a:rPr sz="2600" spc="-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replace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the link in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the</a:t>
            </a:r>
            <a:r>
              <a:rPr sz="2600" spc="-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parent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with null</a:t>
            </a:r>
            <a:endParaRPr sz="2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tabLst>
                <a:tab pos="1214755" algn="l"/>
              </a:tabLst>
            </a:pPr>
            <a:r>
              <a:rPr sz="2600" b="1" spc="-5" dirty="0">
                <a:latin typeface="Cambria"/>
                <a:cs typeface="Cambria"/>
              </a:rPr>
              <a:t>Case</a:t>
            </a:r>
            <a:r>
              <a:rPr sz="2600" b="1" spc="5" dirty="0">
                <a:latin typeface="Cambria"/>
                <a:cs typeface="Cambria"/>
              </a:rPr>
              <a:t> </a:t>
            </a:r>
            <a:r>
              <a:rPr sz="2600" b="1" dirty="0">
                <a:latin typeface="Cambria"/>
                <a:cs typeface="Cambria"/>
              </a:rPr>
              <a:t>2:	</a:t>
            </a:r>
            <a:r>
              <a:rPr sz="2600" spc="-5" dirty="0">
                <a:solidFill>
                  <a:srgbClr val="0000FF"/>
                </a:solidFill>
                <a:latin typeface="Cambria"/>
                <a:cs typeface="Cambria"/>
              </a:rPr>
              <a:t>if</a:t>
            </a:r>
            <a:r>
              <a:rPr sz="2600" spc="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the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node has </a:t>
            </a:r>
            <a:r>
              <a:rPr sz="2600" dirty="0">
                <a:latin typeface="Cambria"/>
                <a:cs typeface="Cambria"/>
              </a:rPr>
              <a:t>a</a:t>
            </a:r>
            <a:r>
              <a:rPr sz="2600" spc="-5" dirty="0">
                <a:latin typeface="Cambria"/>
                <a:cs typeface="Cambria"/>
              </a:rPr>
              <a:t> left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and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a</a:t>
            </a:r>
            <a:r>
              <a:rPr sz="2600" spc="-5" dirty="0">
                <a:latin typeface="Cambria"/>
                <a:cs typeface="Cambria"/>
              </a:rPr>
              <a:t> right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subtree</a:t>
            </a:r>
            <a:endParaRPr sz="2600">
              <a:latin typeface="Cambria"/>
              <a:cs typeface="Cambria"/>
            </a:endParaRPr>
          </a:p>
          <a:p>
            <a:pPr marL="1183640" marR="5080" indent="-146050">
              <a:lnSpc>
                <a:spcPct val="100000"/>
              </a:lnSpc>
              <a:buFont typeface="Cambria"/>
              <a:buChar char="-"/>
              <a:tabLst>
                <a:tab pos="1220470" algn="l"/>
              </a:tabLst>
            </a:pPr>
            <a:r>
              <a:rPr dirty="0"/>
              <a:t>	</a:t>
            </a:r>
            <a:r>
              <a:rPr sz="2600" dirty="0">
                <a:latin typeface="Cambria"/>
                <a:cs typeface="Cambria"/>
              </a:rPr>
              <a:t>replace </a:t>
            </a:r>
            <a:r>
              <a:rPr sz="2600" spc="-5" dirty="0">
                <a:latin typeface="Cambria"/>
                <a:cs typeface="Cambria"/>
              </a:rPr>
              <a:t>the node's value with the </a:t>
            </a:r>
            <a:r>
              <a:rPr sz="2600" dirty="0">
                <a:latin typeface="Cambria"/>
                <a:cs typeface="Cambria"/>
              </a:rPr>
              <a:t>max </a:t>
            </a:r>
            <a:r>
              <a:rPr sz="2600" spc="-5" dirty="0">
                <a:latin typeface="Cambria"/>
                <a:cs typeface="Cambria"/>
              </a:rPr>
              <a:t>value in the </a:t>
            </a:r>
            <a:r>
              <a:rPr sz="2600" spc="-56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left</a:t>
            </a:r>
            <a:r>
              <a:rPr sz="2600" spc="-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subtree</a:t>
            </a:r>
            <a:endParaRPr sz="2600">
              <a:latin typeface="Cambria"/>
              <a:cs typeface="Cambria"/>
            </a:endParaRPr>
          </a:p>
          <a:p>
            <a:pPr marL="1219835" indent="-182880">
              <a:lnSpc>
                <a:spcPts val="3110"/>
              </a:lnSpc>
              <a:buChar char="-"/>
              <a:tabLst>
                <a:tab pos="1220470" algn="l"/>
              </a:tabLst>
            </a:pPr>
            <a:r>
              <a:rPr sz="2600" spc="-5" dirty="0">
                <a:latin typeface="Cambria"/>
                <a:cs typeface="Cambria"/>
              </a:rPr>
              <a:t>delete</a:t>
            </a:r>
            <a:r>
              <a:rPr sz="2600" spc="-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the </a:t>
            </a:r>
            <a:r>
              <a:rPr sz="2600" dirty="0">
                <a:latin typeface="Cambria"/>
                <a:cs typeface="Cambria"/>
              </a:rPr>
              <a:t>max </a:t>
            </a:r>
            <a:r>
              <a:rPr sz="2600" spc="-5" dirty="0">
                <a:latin typeface="Cambria"/>
                <a:cs typeface="Cambria"/>
              </a:rPr>
              <a:t>node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in the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left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subtree</a:t>
            </a:r>
            <a:endParaRPr sz="2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mbria"/>
              <a:buChar char="-"/>
            </a:pPr>
            <a:endParaRPr sz="26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tabLst>
                <a:tab pos="1214755" algn="l"/>
                <a:tab pos="1553845" algn="l"/>
              </a:tabLst>
            </a:pPr>
            <a:r>
              <a:rPr sz="2600" b="1" spc="-5" dirty="0">
                <a:latin typeface="Cambria"/>
                <a:cs typeface="Cambria"/>
              </a:rPr>
              <a:t>Case</a:t>
            </a:r>
            <a:r>
              <a:rPr sz="2600" b="1" spc="5" dirty="0">
                <a:latin typeface="Cambria"/>
                <a:cs typeface="Cambria"/>
              </a:rPr>
              <a:t> </a:t>
            </a:r>
            <a:r>
              <a:rPr sz="2600" b="1" dirty="0">
                <a:latin typeface="Cambria"/>
                <a:cs typeface="Cambria"/>
              </a:rPr>
              <a:t>3:	</a:t>
            </a:r>
            <a:r>
              <a:rPr sz="2600" spc="-5" dirty="0">
                <a:solidFill>
                  <a:srgbClr val="0000FF"/>
                </a:solidFill>
                <a:latin typeface="Cambria"/>
                <a:cs typeface="Cambria"/>
              </a:rPr>
              <a:t>if	</a:t>
            </a:r>
            <a:r>
              <a:rPr sz="2600" spc="-5" dirty="0">
                <a:latin typeface="Cambria"/>
                <a:cs typeface="Cambria"/>
              </a:rPr>
              <a:t>the node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has no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left</a:t>
            </a:r>
            <a:r>
              <a:rPr sz="2600" spc="-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child</a:t>
            </a:r>
            <a:endParaRPr sz="2600">
              <a:latin typeface="Cambria"/>
              <a:cs typeface="Cambria"/>
            </a:endParaRPr>
          </a:p>
          <a:p>
            <a:pPr marL="1292860" marR="1537335" lvl="1" indent="-146050">
              <a:lnSpc>
                <a:spcPct val="100000"/>
              </a:lnSpc>
              <a:buFont typeface="Cambria"/>
              <a:buChar char="-"/>
              <a:tabLst>
                <a:tab pos="1329690" algn="l"/>
              </a:tabLst>
            </a:pPr>
            <a:r>
              <a:rPr dirty="0"/>
              <a:t>	</a:t>
            </a:r>
            <a:r>
              <a:rPr sz="2600" spc="-5" dirty="0">
                <a:latin typeface="Cambria"/>
                <a:cs typeface="Cambria"/>
              </a:rPr>
              <a:t>link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the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parent</a:t>
            </a:r>
            <a:r>
              <a:rPr sz="2600" spc="-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of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the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node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to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the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right </a:t>
            </a:r>
            <a:r>
              <a:rPr sz="2600" spc="-56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(non-empty) subtree</a:t>
            </a:r>
            <a:endParaRPr sz="26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buFont typeface="Cambria"/>
              <a:buChar char="-"/>
            </a:pPr>
            <a:endParaRPr sz="26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288415" algn="l"/>
              </a:tabLst>
            </a:pPr>
            <a:r>
              <a:rPr sz="2600" b="1" spc="-5" dirty="0">
                <a:latin typeface="Cambria"/>
                <a:cs typeface="Cambria"/>
              </a:rPr>
              <a:t>Case</a:t>
            </a:r>
            <a:r>
              <a:rPr sz="2600" b="1" spc="5" dirty="0">
                <a:latin typeface="Cambria"/>
                <a:cs typeface="Cambria"/>
              </a:rPr>
              <a:t> </a:t>
            </a:r>
            <a:r>
              <a:rPr sz="2600" b="1" dirty="0">
                <a:latin typeface="Cambria"/>
                <a:cs typeface="Cambria"/>
              </a:rPr>
              <a:t>4:	</a:t>
            </a:r>
            <a:r>
              <a:rPr sz="2600" spc="-5" dirty="0">
                <a:solidFill>
                  <a:srgbClr val="0000FF"/>
                </a:solidFill>
                <a:latin typeface="Cambria"/>
                <a:cs typeface="Cambria"/>
              </a:rPr>
              <a:t>if</a:t>
            </a:r>
            <a:r>
              <a:rPr sz="2600" spc="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the</a:t>
            </a:r>
            <a:r>
              <a:rPr sz="2600" spc="-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node</a:t>
            </a:r>
            <a:r>
              <a:rPr sz="2600" spc="-1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has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no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right</a:t>
            </a:r>
            <a:r>
              <a:rPr sz="2600" spc="-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child</a:t>
            </a:r>
            <a:endParaRPr sz="2600">
              <a:latin typeface="Cambria"/>
              <a:cs typeface="Cambria"/>
            </a:endParaRPr>
          </a:p>
          <a:p>
            <a:pPr marL="1292860" marR="1618615" lvl="1" indent="-146050">
              <a:lnSpc>
                <a:spcPct val="100000"/>
              </a:lnSpc>
              <a:buFont typeface="Cambria"/>
              <a:buChar char="-"/>
              <a:tabLst>
                <a:tab pos="1329690" algn="l"/>
              </a:tabLst>
            </a:pPr>
            <a:r>
              <a:rPr dirty="0"/>
              <a:t>	</a:t>
            </a:r>
            <a:r>
              <a:rPr sz="2600" spc="-5" dirty="0">
                <a:latin typeface="Cambria"/>
                <a:cs typeface="Cambria"/>
              </a:rPr>
              <a:t>link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the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parent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of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the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target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to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the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left </a:t>
            </a:r>
            <a:r>
              <a:rPr sz="2600" spc="-56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(non-empty) subtree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9810" y="34290"/>
            <a:ext cx="70929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Delete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5" dirty="0"/>
              <a:t>value</a:t>
            </a:r>
            <a:r>
              <a:rPr spc="-10" dirty="0"/>
              <a:t> </a:t>
            </a:r>
            <a:r>
              <a:rPr spc="-5" dirty="0"/>
              <a:t>from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spc="-5" dirty="0"/>
              <a:t>BST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780" y="2967127"/>
            <a:ext cx="4433162" cy="199816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3869" y="3839209"/>
            <a:ext cx="198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mbria"/>
                <a:cs typeface="Cambria"/>
              </a:rPr>
              <a:t>Z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9810" y="185420"/>
            <a:ext cx="70929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Delete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5" dirty="0"/>
              <a:t>value</a:t>
            </a:r>
            <a:r>
              <a:rPr spc="-10" dirty="0"/>
              <a:t> </a:t>
            </a:r>
            <a:r>
              <a:rPr spc="-5" dirty="0"/>
              <a:t>from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spc="-5" dirty="0"/>
              <a:t>BST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32230" y="44170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4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9929" y="3642359"/>
            <a:ext cx="22936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69464" algn="l"/>
              </a:tabLst>
            </a:pPr>
            <a:r>
              <a:rPr sz="2800" b="1" dirty="0">
                <a:latin typeface="Cambria"/>
                <a:cs typeface="Cambria"/>
              </a:rPr>
              <a:t>5	9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9529" y="44424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6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7729" y="44678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8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57927" y="2967127"/>
            <a:ext cx="3307534" cy="202356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44059" y="4469129"/>
            <a:ext cx="356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445" dirty="0">
                <a:latin typeface="Calibri"/>
                <a:cs typeface="Calibri"/>
              </a:rPr>
              <a:t>1</a:t>
            </a:r>
            <a:r>
              <a:rPr sz="3000" b="1" spc="-855" baseline="-4166" dirty="0">
                <a:latin typeface="Calibri"/>
                <a:cs typeface="Calibri"/>
              </a:rPr>
              <a:t>1</a:t>
            </a:r>
            <a:r>
              <a:rPr sz="2000" b="1" spc="-445" dirty="0">
                <a:latin typeface="Calibri"/>
                <a:cs typeface="Calibri"/>
              </a:rPr>
              <a:t>0</a:t>
            </a:r>
            <a:r>
              <a:rPr sz="3000" b="1" baseline="-4166" dirty="0">
                <a:latin typeface="Calibri"/>
                <a:cs typeface="Calibri"/>
              </a:rPr>
              <a:t>0</a:t>
            </a:r>
            <a:endParaRPr sz="3000" baseline="-4166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600" y="1177290"/>
            <a:ext cx="7696200" cy="2307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5770">
              <a:lnSpc>
                <a:spcPts val="3115"/>
              </a:lnSpc>
              <a:spcBef>
                <a:spcPts val="100"/>
              </a:spcBef>
              <a:tabLst>
                <a:tab pos="4081145" algn="l"/>
              </a:tabLst>
            </a:pPr>
            <a:r>
              <a:rPr sz="2600" b="1" spc="-5" dirty="0">
                <a:latin typeface="Cambria"/>
                <a:cs typeface="Cambria"/>
              </a:rPr>
              <a:t>Case </a:t>
            </a:r>
            <a:r>
              <a:rPr sz="2600" b="1" spc="5" dirty="0">
                <a:latin typeface="Cambria"/>
                <a:cs typeface="Cambria"/>
              </a:rPr>
              <a:t>1</a:t>
            </a:r>
            <a:r>
              <a:rPr sz="2600" spc="5" dirty="0">
                <a:latin typeface="Cambria"/>
                <a:cs typeface="Cambria"/>
              </a:rPr>
              <a:t>: </a:t>
            </a:r>
            <a:r>
              <a:rPr sz="2600" spc="-5" dirty="0">
                <a:latin typeface="Cambria"/>
                <a:cs typeface="Cambria"/>
              </a:rPr>
              <a:t>removing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a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node	with</a:t>
            </a:r>
            <a:r>
              <a:rPr sz="2600" spc="-2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2</a:t>
            </a:r>
            <a:r>
              <a:rPr sz="2600" spc="-3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EMPTY</a:t>
            </a:r>
            <a:r>
              <a:rPr sz="2600" spc="-2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SUBTREES</a:t>
            </a:r>
            <a:endParaRPr sz="2600">
              <a:latin typeface="Cambria"/>
              <a:cs typeface="Cambria"/>
            </a:endParaRPr>
          </a:p>
          <a:p>
            <a:pPr marL="606425" algn="ctr">
              <a:lnSpc>
                <a:spcPts val="3115"/>
              </a:lnSpc>
              <a:tabLst>
                <a:tab pos="5641975" algn="l"/>
              </a:tabLst>
            </a:pPr>
            <a:r>
              <a:rPr sz="2600" spc="-5" dirty="0">
                <a:latin typeface="Cambria"/>
                <a:cs typeface="Cambria"/>
              </a:rPr>
              <a:t>-replace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the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link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in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the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parent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with	null</a:t>
            </a:r>
            <a:endParaRPr sz="2600">
              <a:latin typeface="Cambria"/>
              <a:cs typeface="Cambria"/>
            </a:endParaRPr>
          </a:p>
          <a:p>
            <a:pPr marL="3530600">
              <a:lnSpc>
                <a:spcPct val="100000"/>
              </a:lnSpc>
              <a:spcBef>
                <a:spcPts val="1989"/>
              </a:spcBef>
              <a:tabLst>
                <a:tab pos="5325745" algn="l"/>
              </a:tabLst>
            </a:pPr>
            <a:r>
              <a:rPr sz="2800" b="1" spc="-5" dirty="0">
                <a:latin typeface="Cambria"/>
                <a:cs typeface="Cambria"/>
              </a:rPr>
              <a:t>Removing	</a:t>
            </a:r>
            <a:r>
              <a:rPr sz="2800" b="1" dirty="0">
                <a:latin typeface="Cambria"/>
                <a:cs typeface="Cambria"/>
              </a:rPr>
              <a:t>4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ts val="2445"/>
              </a:lnSpc>
              <a:spcBef>
                <a:spcPts val="1019"/>
              </a:spcBef>
            </a:pPr>
            <a:r>
              <a:rPr sz="2400" dirty="0">
                <a:latin typeface="Cambria"/>
                <a:cs typeface="Cambria"/>
              </a:rPr>
              <a:t>Parent</a:t>
            </a:r>
            <a:endParaRPr sz="2400">
              <a:latin typeface="Cambria"/>
              <a:cs typeface="Cambria"/>
            </a:endParaRPr>
          </a:p>
          <a:p>
            <a:pPr marL="2830830">
              <a:lnSpc>
                <a:spcPts val="2925"/>
              </a:lnSpc>
              <a:tabLst>
                <a:tab pos="6487795" algn="l"/>
              </a:tabLst>
            </a:pPr>
            <a:r>
              <a:rPr sz="2800" b="1" dirty="0">
                <a:latin typeface="Cambria"/>
                <a:cs typeface="Cambria"/>
              </a:rPr>
              <a:t>7	7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89929" y="37185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5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23329" y="44932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6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56830" y="36931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9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22309" y="4472940"/>
            <a:ext cx="356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445" dirty="0">
                <a:latin typeface="Calibri"/>
                <a:cs typeface="Calibri"/>
              </a:rPr>
              <a:t>1</a:t>
            </a:r>
            <a:r>
              <a:rPr sz="3000" b="1" spc="-855" baseline="-4166" dirty="0">
                <a:latin typeface="Calibri"/>
                <a:cs typeface="Calibri"/>
              </a:rPr>
              <a:t>1</a:t>
            </a:r>
            <a:r>
              <a:rPr sz="2000" b="1" spc="-445" dirty="0">
                <a:latin typeface="Calibri"/>
                <a:cs typeface="Calibri"/>
              </a:rPr>
              <a:t>0</a:t>
            </a:r>
            <a:r>
              <a:rPr sz="3000" b="1" baseline="-4166" dirty="0">
                <a:latin typeface="Calibri"/>
                <a:cs typeface="Calibri"/>
              </a:rPr>
              <a:t>0</a:t>
            </a:r>
            <a:endParaRPr sz="3000" baseline="-4166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97700" y="44805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8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670" y="985520"/>
            <a:ext cx="8907780" cy="121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latin typeface="Cambria"/>
                <a:cs typeface="Cambria"/>
              </a:rPr>
              <a:t>Case</a:t>
            </a:r>
            <a:r>
              <a:rPr sz="2600" b="1" spc="-15" dirty="0">
                <a:latin typeface="Cambria"/>
                <a:cs typeface="Cambria"/>
              </a:rPr>
              <a:t> </a:t>
            </a:r>
            <a:r>
              <a:rPr sz="2600" b="1" spc="5" dirty="0">
                <a:latin typeface="Cambria"/>
                <a:cs typeface="Cambria"/>
              </a:rPr>
              <a:t>2</a:t>
            </a:r>
            <a:r>
              <a:rPr sz="2600" spc="5" dirty="0">
                <a:latin typeface="Cambria"/>
                <a:cs typeface="Cambria"/>
              </a:rPr>
              <a:t>: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removing </a:t>
            </a:r>
            <a:r>
              <a:rPr sz="2600" dirty="0">
                <a:latin typeface="Cambria"/>
                <a:cs typeface="Cambria"/>
              </a:rPr>
              <a:t>a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node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with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2</a:t>
            </a:r>
            <a:r>
              <a:rPr sz="2600" spc="-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SUBTREES</a:t>
            </a:r>
            <a:endParaRPr sz="2600">
              <a:latin typeface="Cambria"/>
              <a:cs typeface="Cambria"/>
            </a:endParaRPr>
          </a:p>
          <a:p>
            <a:pPr marL="194945" indent="-182880">
              <a:lnSpc>
                <a:spcPts val="3115"/>
              </a:lnSpc>
              <a:buChar char="-"/>
              <a:tabLst>
                <a:tab pos="195580" algn="l"/>
              </a:tabLst>
            </a:pPr>
            <a:r>
              <a:rPr sz="2600" dirty="0">
                <a:latin typeface="Cambria"/>
                <a:cs typeface="Cambria"/>
              </a:rPr>
              <a:t>replace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the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node's value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with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the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max</a:t>
            </a:r>
            <a:r>
              <a:rPr sz="2600" spc="-5" dirty="0">
                <a:latin typeface="Cambria"/>
                <a:cs typeface="Cambria"/>
              </a:rPr>
              <a:t> value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in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the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left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subtree</a:t>
            </a:r>
            <a:endParaRPr sz="2600">
              <a:latin typeface="Cambria"/>
              <a:cs typeface="Cambria"/>
            </a:endParaRPr>
          </a:p>
          <a:p>
            <a:pPr marL="194945" indent="-182880">
              <a:lnSpc>
                <a:spcPts val="3115"/>
              </a:lnSpc>
              <a:buChar char="-"/>
              <a:tabLst>
                <a:tab pos="195580" algn="l"/>
              </a:tabLst>
            </a:pPr>
            <a:r>
              <a:rPr sz="2600" spc="-5" dirty="0">
                <a:latin typeface="Cambria"/>
                <a:cs typeface="Cambria"/>
              </a:rPr>
              <a:t>delete the </a:t>
            </a:r>
            <a:r>
              <a:rPr sz="2600" dirty="0">
                <a:latin typeface="Cambria"/>
                <a:cs typeface="Cambria"/>
              </a:rPr>
              <a:t>max </a:t>
            </a:r>
            <a:r>
              <a:rPr sz="2600" spc="-5" dirty="0">
                <a:latin typeface="Cambria"/>
                <a:cs typeface="Cambria"/>
              </a:rPr>
              <a:t>node in the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left</a:t>
            </a:r>
            <a:r>
              <a:rPr sz="2600" spc="-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subtree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3469" y="2620009"/>
            <a:ext cx="198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mbria"/>
                <a:cs typeface="Cambria"/>
              </a:rPr>
              <a:t>Z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317" y="2806700"/>
            <a:ext cx="3985714" cy="23109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348990" y="2548890"/>
            <a:ext cx="1953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ambria"/>
                <a:cs typeface="Cambria"/>
              </a:rPr>
              <a:t>Removing</a:t>
            </a:r>
            <a:r>
              <a:rPr sz="2800" b="1" spc="-95" dirty="0">
                <a:latin typeface="Cambria"/>
                <a:cs typeface="Cambria"/>
              </a:rPr>
              <a:t> </a:t>
            </a:r>
            <a:r>
              <a:rPr sz="2800" b="1" dirty="0">
                <a:latin typeface="Cambria"/>
                <a:cs typeface="Cambria"/>
              </a:rPr>
              <a:t>7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9810" y="185420"/>
            <a:ext cx="70929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Delete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5" dirty="0"/>
              <a:t>value</a:t>
            </a:r>
            <a:r>
              <a:rPr spc="-10" dirty="0"/>
              <a:t> </a:t>
            </a:r>
            <a:r>
              <a:rPr spc="-5" dirty="0"/>
              <a:t>from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spc="-5" dirty="0"/>
              <a:t>BST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30019" y="37947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5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2319" y="45694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4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8089" y="31851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7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87420" y="37947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9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40889" y="45948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6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79089" y="46202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8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95420" y="4621529"/>
            <a:ext cx="3549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455" dirty="0">
                <a:latin typeface="Calibri"/>
                <a:cs typeface="Calibri"/>
              </a:rPr>
              <a:t>1</a:t>
            </a:r>
            <a:r>
              <a:rPr sz="3000" b="1" spc="-839" baseline="-4166" dirty="0">
                <a:latin typeface="Calibri"/>
                <a:cs typeface="Calibri"/>
              </a:rPr>
              <a:t>1</a:t>
            </a:r>
            <a:r>
              <a:rPr sz="2000" b="1" spc="-455" dirty="0">
                <a:latin typeface="Calibri"/>
                <a:cs typeface="Calibri"/>
              </a:rPr>
              <a:t>0</a:t>
            </a:r>
            <a:r>
              <a:rPr sz="3000" b="1" baseline="-4166" dirty="0">
                <a:latin typeface="Calibri"/>
                <a:cs typeface="Calibri"/>
              </a:rPr>
              <a:t>0</a:t>
            </a:r>
            <a:endParaRPr sz="3000" baseline="-4166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1497" y="3056027"/>
            <a:ext cx="3928564" cy="206166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667500" y="31216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6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6900" y="38074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5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43500" y="45694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4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24700" y="45694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8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34300" y="38074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9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96909" y="4634229"/>
            <a:ext cx="356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445" dirty="0">
                <a:latin typeface="Calibri"/>
                <a:cs typeface="Calibri"/>
              </a:rPr>
              <a:t>1</a:t>
            </a:r>
            <a:r>
              <a:rPr sz="3000" b="1" spc="-839" baseline="-4166" dirty="0">
                <a:latin typeface="Calibri"/>
                <a:cs typeface="Calibri"/>
              </a:rPr>
              <a:t>1</a:t>
            </a:r>
            <a:r>
              <a:rPr sz="2000" b="1" spc="-455" dirty="0">
                <a:latin typeface="Calibri"/>
                <a:cs typeface="Calibri"/>
              </a:rPr>
              <a:t>0</a:t>
            </a:r>
            <a:r>
              <a:rPr sz="3000" b="1" baseline="-4166" dirty="0">
                <a:latin typeface="Calibri"/>
                <a:cs typeface="Calibri"/>
              </a:rPr>
              <a:t>0</a:t>
            </a:r>
            <a:endParaRPr sz="3000" baseline="-4166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670" y="1024890"/>
            <a:ext cx="860742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4755" algn="l"/>
                <a:tab pos="1552575" algn="l"/>
              </a:tabLst>
            </a:pPr>
            <a:r>
              <a:rPr sz="2600" b="1" spc="-5" dirty="0">
                <a:latin typeface="Cambria"/>
                <a:cs typeface="Cambria"/>
              </a:rPr>
              <a:t>Case </a:t>
            </a:r>
            <a:r>
              <a:rPr sz="2600" b="1" dirty="0">
                <a:latin typeface="Cambria"/>
                <a:cs typeface="Cambria"/>
              </a:rPr>
              <a:t>3:	</a:t>
            </a:r>
            <a:r>
              <a:rPr sz="2600" spc="-5" dirty="0">
                <a:solidFill>
                  <a:srgbClr val="0000FF"/>
                </a:solidFill>
                <a:latin typeface="Cambria"/>
                <a:cs typeface="Cambria"/>
              </a:rPr>
              <a:t>if	</a:t>
            </a:r>
            <a:r>
              <a:rPr sz="2600" spc="-5" dirty="0">
                <a:latin typeface="Cambria"/>
                <a:cs typeface="Cambria"/>
              </a:rPr>
              <a:t>the node has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no left</a:t>
            </a:r>
            <a:r>
              <a:rPr sz="2600" spc="-2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child</a:t>
            </a:r>
            <a:endParaRPr sz="2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latin typeface="Cambria"/>
                <a:cs typeface="Cambria"/>
              </a:rPr>
              <a:t>- </a:t>
            </a:r>
            <a:r>
              <a:rPr sz="2600" spc="-5" dirty="0">
                <a:latin typeface="Cambria"/>
                <a:cs typeface="Cambria"/>
              </a:rPr>
              <a:t>link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the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parent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of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the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node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to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the right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(non-empty)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subtree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7669" y="2853690"/>
            <a:ext cx="198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mbria"/>
                <a:cs typeface="Cambria"/>
              </a:rPr>
              <a:t>Z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100" y="2692400"/>
            <a:ext cx="3862932" cy="242529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9810" y="185420"/>
            <a:ext cx="70929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Delete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5" dirty="0"/>
              <a:t>value</a:t>
            </a:r>
            <a:r>
              <a:rPr spc="-10" dirty="0"/>
              <a:t> </a:t>
            </a:r>
            <a:r>
              <a:rPr spc="-5" dirty="0"/>
              <a:t>from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spc="-5" dirty="0"/>
              <a:t>BST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30019" y="37947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5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98089" y="31851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7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87420" y="37947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9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0889" y="45948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6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9089" y="46202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8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95420" y="4621529"/>
            <a:ext cx="3549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455" dirty="0">
                <a:latin typeface="Calibri"/>
                <a:cs typeface="Calibri"/>
              </a:rPr>
              <a:t>1</a:t>
            </a:r>
            <a:r>
              <a:rPr sz="3000" b="1" spc="-839" baseline="-4166" dirty="0">
                <a:latin typeface="Calibri"/>
                <a:cs typeface="Calibri"/>
              </a:rPr>
              <a:t>1</a:t>
            </a:r>
            <a:r>
              <a:rPr sz="2000" b="1" spc="-455" dirty="0">
                <a:latin typeface="Calibri"/>
                <a:cs typeface="Calibri"/>
              </a:rPr>
              <a:t>0</a:t>
            </a:r>
            <a:r>
              <a:rPr sz="3000" b="1" baseline="-4166" dirty="0">
                <a:latin typeface="Calibri"/>
                <a:cs typeface="Calibri"/>
              </a:rPr>
              <a:t>0</a:t>
            </a:r>
            <a:endParaRPr sz="3000" baseline="-4166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73827" y="2540000"/>
            <a:ext cx="3066234" cy="251546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667500" y="30581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7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24700" y="45059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8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34300" y="37439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9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96909" y="4572000"/>
            <a:ext cx="356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445" dirty="0">
                <a:latin typeface="Calibri"/>
                <a:cs typeface="Calibri"/>
              </a:rPr>
              <a:t>1</a:t>
            </a:r>
            <a:r>
              <a:rPr sz="3000" b="1" spc="-839" baseline="-4166" dirty="0">
                <a:latin typeface="Calibri"/>
                <a:cs typeface="Calibri"/>
              </a:rPr>
              <a:t>1</a:t>
            </a:r>
            <a:r>
              <a:rPr sz="2000" b="1" spc="-455" dirty="0">
                <a:latin typeface="Calibri"/>
                <a:cs typeface="Calibri"/>
              </a:rPr>
              <a:t>0</a:t>
            </a:r>
            <a:r>
              <a:rPr sz="3000" b="1" baseline="-4166" dirty="0">
                <a:latin typeface="Calibri"/>
                <a:cs typeface="Calibri"/>
              </a:rPr>
              <a:t>0</a:t>
            </a:r>
            <a:endParaRPr sz="3000" baseline="-4166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2000" y="2320290"/>
            <a:ext cx="897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Cambria"/>
                <a:cs typeface="Cambria"/>
              </a:rPr>
              <a:t>Pa</a:t>
            </a:r>
            <a:r>
              <a:rPr sz="2400" spc="-5" dirty="0">
                <a:latin typeface="Cambria"/>
                <a:cs typeface="Cambria"/>
              </a:rPr>
              <a:t>r</a:t>
            </a:r>
            <a:r>
              <a:rPr sz="2400" spc="5" dirty="0">
                <a:latin typeface="Cambria"/>
                <a:cs typeface="Cambria"/>
              </a:rPr>
              <a:t>e</a:t>
            </a:r>
            <a:r>
              <a:rPr sz="2400" spc="-5" dirty="0">
                <a:latin typeface="Cambria"/>
                <a:cs typeface="Cambria"/>
              </a:rPr>
              <a:t>nt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48990" y="2167890"/>
            <a:ext cx="24257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051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Cambria"/>
                <a:cs typeface="Cambria"/>
              </a:rPr>
              <a:t>Pa</a:t>
            </a:r>
            <a:r>
              <a:rPr sz="2400" spc="-5" dirty="0">
                <a:latin typeface="Cambria"/>
                <a:cs typeface="Cambria"/>
              </a:rPr>
              <a:t>r</a:t>
            </a:r>
            <a:r>
              <a:rPr sz="2400" spc="5" dirty="0">
                <a:latin typeface="Cambria"/>
                <a:cs typeface="Cambria"/>
              </a:rPr>
              <a:t>e</a:t>
            </a:r>
            <a:r>
              <a:rPr sz="2400" spc="-5" dirty="0">
                <a:latin typeface="Cambria"/>
                <a:cs typeface="Cambria"/>
              </a:rPr>
              <a:t>nt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b="1" spc="-5" dirty="0">
                <a:latin typeface="Cambria"/>
                <a:cs typeface="Cambria"/>
              </a:rPr>
              <a:t>Removing</a:t>
            </a:r>
            <a:r>
              <a:rPr sz="2800" b="1" spc="-55" dirty="0">
                <a:latin typeface="Cambria"/>
                <a:cs typeface="Cambria"/>
              </a:rPr>
              <a:t> </a:t>
            </a:r>
            <a:r>
              <a:rPr sz="2800" b="1" dirty="0">
                <a:latin typeface="Cambria"/>
                <a:cs typeface="Cambria"/>
              </a:rPr>
              <a:t>5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05829" y="39090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6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7679" y="497840"/>
            <a:ext cx="3086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Binary</a:t>
            </a:r>
            <a:r>
              <a:rPr spc="-55"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6220460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96619" indent="-3429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typedef struct tnode *ptnode; </a:t>
            </a:r>
            <a:r>
              <a:rPr sz="2400" b="1" spc="-14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typedef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struct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node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2733040" marR="5080">
              <a:lnSpc>
                <a:spcPct val="100000"/>
              </a:lnSpc>
              <a:tabLst>
                <a:tab pos="4744085" algn="l"/>
              </a:tabLst>
            </a:pPr>
            <a:r>
              <a:rPr sz="2400" b="1" spc="-5" dirty="0">
                <a:latin typeface="Courier New"/>
                <a:cs typeface="Courier New"/>
              </a:rPr>
              <a:t>short</a:t>
            </a:r>
            <a:r>
              <a:rPr sz="2400" b="1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	key; </a:t>
            </a:r>
            <a:r>
              <a:rPr sz="2400" b="1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ptnode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right,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left;</a:t>
            </a:r>
            <a:endParaRPr sz="2400">
              <a:latin typeface="Courier New"/>
              <a:cs typeface="Courier New"/>
            </a:endParaRPr>
          </a:p>
          <a:p>
            <a:pPr marL="743585">
              <a:lnSpc>
                <a:spcPct val="100000"/>
              </a:lnSpc>
              <a:spcBef>
                <a:spcPts val="6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r>
              <a:rPr sz="2400" b="1" spc="-7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670" y="1024890"/>
            <a:ext cx="838644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4755" algn="l"/>
                <a:tab pos="1552575" algn="l"/>
              </a:tabLst>
            </a:pPr>
            <a:r>
              <a:rPr sz="2600" b="1" spc="-5" dirty="0">
                <a:latin typeface="Cambria"/>
                <a:cs typeface="Cambria"/>
              </a:rPr>
              <a:t>Case </a:t>
            </a:r>
            <a:r>
              <a:rPr sz="2600" b="1" dirty="0">
                <a:latin typeface="Cambria"/>
                <a:cs typeface="Cambria"/>
              </a:rPr>
              <a:t>4:	</a:t>
            </a:r>
            <a:r>
              <a:rPr sz="2600" spc="-5" dirty="0">
                <a:solidFill>
                  <a:srgbClr val="0000FF"/>
                </a:solidFill>
                <a:latin typeface="Cambria"/>
                <a:cs typeface="Cambria"/>
              </a:rPr>
              <a:t>if	</a:t>
            </a:r>
            <a:r>
              <a:rPr sz="2600" spc="-5" dirty="0">
                <a:latin typeface="Cambria"/>
                <a:cs typeface="Cambria"/>
              </a:rPr>
              <a:t>the node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has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no right</a:t>
            </a:r>
            <a:r>
              <a:rPr sz="2600" spc="-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child</a:t>
            </a:r>
            <a:endParaRPr sz="2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latin typeface="Cambria"/>
                <a:cs typeface="Cambria"/>
              </a:rPr>
              <a:t>- </a:t>
            </a:r>
            <a:r>
              <a:rPr sz="2600" spc="-5" dirty="0">
                <a:latin typeface="Cambria"/>
                <a:cs typeface="Cambria"/>
              </a:rPr>
              <a:t>link the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parent of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the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node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to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the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left </a:t>
            </a:r>
            <a:r>
              <a:rPr sz="2600" spc="-5" dirty="0">
                <a:latin typeface="Cambria"/>
                <a:cs typeface="Cambria"/>
              </a:rPr>
              <a:t>(non-empty)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subtree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7669" y="2853690"/>
            <a:ext cx="198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mbria"/>
                <a:cs typeface="Cambria"/>
              </a:rPr>
              <a:t>Z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100" y="2692400"/>
            <a:ext cx="3862932" cy="243799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9810" y="185420"/>
            <a:ext cx="70929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Delete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5" dirty="0"/>
              <a:t>value</a:t>
            </a:r>
            <a:r>
              <a:rPr spc="-10" dirty="0"/>
              <a:t> </a:t>
            </a:r>
            <a:r>
              <a:rPr spc="-5" dirty="0"/>
              <a:t>from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spc="-5" dirty="0"/>
              <a:t>BST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30019" y="37947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5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98089" y="31851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7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87420" y="37947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9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9089" y="46202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8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95420" y="4621529"/>
            <a:ext cx="3549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455" dirty="0">
                <a:latin typeface="Calibri"/>
                <a:cs typeface="Calibri"/>
              </a:rPr>
              <a:t>1</a:t>
            </a:r>
            <a:r>
              <a:rPr sz="3000" b="1" spc="-839" baseline="-4166" dirty="0">
                <a:latin typeface="Calibri"/>
                <a:cs typeface="Calibri"/>
              </a:rPr>
              <a:t>1</a:t>
            </a:r>
            <a:r>
              <a:rPr sz="2000" b="1" spc="-455" dirty="0">
                <a:latin typeface="Calibri"/>
                <a:cs typeface="Calibri"/>
              </a:rPr>
              <a:t>0</a:t>
            </a:r>
            <a:r>
              <a:rPr sz="3000" b="1" baseline="-4166" dirty="0">
                <a:latin typeface="Calibri"/>
                <a:cs typeface="Calibri"/>
              </a:rPr>
              <a:t>0</a:t>
            </a:r>
            <a:endParaRPr sz="3000" baseline="-4166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4127" y="2540000"/>
            <a:ext cx="3205934" cy="251546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667500" y="30581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7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24700" y="45059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8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34300" y="37439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9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96909" y="4572000"/>
            <a:ext cx="356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445" dirty="0">
                <a:latin typeface="Calibri"/>
                <a:cs typeface="Calibri"/>
              </a:rPr>
              <a:t>1</a:t>
            </a:r>
            <a:r>
              <a:rPr sz="3000" b="1" spc="-839" baseline="-4166" dirty="0">
                <a:latin typeface="Calibri"/>
                <a:cs typeface="Calibri"/>
              </a:rPr>
              <a:t>1</a:t>
            </a:r>
            <a:r>
              <a:rPr sz="2000" b="1" spc="-455" dirty="0">
                <a:latin typeface="Calibri"/>
                <a:cs typeface="Calibri"/>
              </a:rPr>
              <a:t>0</a:t>
            </a:r>
            <a:r>
              <a:rPr sz="3000" b="1" baseline="-4166" dirty="0">
                <a:latin typeface="Calibri"/>
                <a:cs typeface="Calibri"/>
              </a:rPr>
              <a:t>0</a:t>
            </a:r>
            <a:endParaRPr sz="3000" baseline="-4166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2000" y="2320290"/>
            <a:ext cx="897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Cambria"/>
                <a:cs typeface="Cambria"/>
              </a:rPr>
              <a:t>Pa</a:t>
            </a:r>
            <a:r>
              <a:rPr sz="2400" spc="-5" dirty="0">
                <a:latin typeface="Cambria"/>
                <a:cs typeface="Cambria"/>
              </a:rPr>
              <a:t>r</a:t>
            </a:r>
            <a:r>
              <a:rPr sz="2400" spc="5" dirty="0">
                <a:latin typeface="Cambria"/>
                <a:cs typeface="Cambria"/>
              </a:rPr>
              <a:t>e</a:t>
            </a:r>
            <a:r>
              <a:rPr sz="2400" spc="-5" dirty="0">
                <a:latin typeface="Cambria"/>
                <a:cs typeface="Cambria"/>
              </a:rPr>
              <a:t>nt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48990" y="2167890"/>
            <a:ext cx="24257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051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Cambria"/>
                <a:cs typeface="Cambria"/>
              </a:rPr>
              <a:t>Pa</a:t>
            </a:r>
            <a:r>
              <a:rPr sz="2400" spc="-5" dirty="0">
                <a:latin typeface="Cambria"/>
                <a:cs typeface="Cambria"/>
              </a:rPr>
              <a:t>r</a:t>
            </a:r>
            <a:r>
              <a:rPr sz="2400" spc="5" dirty="0">
                <a:latin typeface="Cambria"/>
                <a:cs typeface="Cambria"/>
              </a:rPr>
              <a:t>e</a:t>
            </a:r>
            <a:r>
              <a:rPr sz="2400" spc="-5" dirty="0">
                <a:latin typeface="Cambria"/>
                <a:cs typeface="Cambria"/>
              </a:rPr>
              <a:t>nt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b="1" spc="-5" dirty="0">
                <a:latin typeface="Cambria"/>
                <a:cs typeface="Cambria"/>
              </a:rPr>
              <a:t>Removing</a:t>
            </a:r>
            <a:r>
              <a:rPr sz="2800" b="1" spc="-55" dirty="0">
                <a:latin typeface="Cambria"/>
                <a:cs typeface="Cambria"/>
              </a:rPr>
              <a:t> </a:t>
            </a:r>
            <a:r>
              <a:rPr sz="2800" b="1" dirty="0">
                <a:latin typeface="Cambria"/>
                <a:cs typeface="Cambria"/>
              </a:rPr>
              <a:t>5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66129" y="39471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4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3130" y="4632959"/>
            <a:ext cx="236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mbria"/>
                <a:cs typeface="Cambria"/>
              </a:rPr>
              <a:t>4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39" y="147320"/>
            <a:ext cx="60858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BST</a:t>
            </a:r>
            <a:r>
              <a:rPr spc="-40" dirty="0"/>
              <a:t> </a:t>
            </a:r>
            <a:r>
              <a:rPr spc="-5" dirty="0"/>
              <a:t>Deletion</a:t>
            </a:r>
            <a:r>
              <a:rPr spc="-35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439" y="858520"/>
            <a:ext cx="80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3639" y="871220"/>
            <a:ext cx="2092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mbria"/>
                <a:cs typeface="Cambria"/>
              </a:rPr>
              <a:t>TREE-DELETE</a:t>
            </a:r>
            <a:r>
              <a:rPr sz="1800" b="1" spc="-25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(T,</a:t>
            </a:r>
            <a:r>
              <a:rPr sz="1800" b="1" spc="-20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z)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1144269"/>
            <a:ext cx="4052570" cy="565658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50"/>
              </a:spcBef>
              <a:buAutoNum type="arabicPeriod"/>
              <a:tabLst>
                <a:tab pos="354965" algn="l"/>
                <a:tab pos="355600" algn="l"/>
                <a:tab pos="1951989" algn="l"/>
                <a:tab pos="2587625" algn="l"/>
              </a:tabLst>
            </a:pPr>
            <a:r>
              <a:rPr sz="1800" spc="-5" dirty="0">
                <a:latin typeface="Cambria"/>
                <a:cs typeface="Cambria"/>
              </a:rPr>
              <a:t>if </a:t>
            </a:r>
            <a:r>
              <a:rPr sz="1800" spc="-10" dirty="0">
                <a:latin typeface="Cambria"/>
                <a:cs typeface="Cambria"/>
              </a:rPr>
              <a:t>left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[z]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=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NIL	</a:t>
            </a:r>
            <a:r>
              <a:rPr sz="1800" spc="-5" dirty="0">
                <a:latin typeface="Cambria"/>
                <a:cs typeface="Cambria"/>
              </a:rPr>
              <a:t>.OR.	right[z]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=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NIL</a:t>
            </a:r>
            <a:endParaRPr sz="1800">
              <a:latin typeface="Cambria"/>
              <a:cs typeface="Cambria"/>
            </a:endParaRPr>
          </a:p>
          <a:p>
            <a:pPr marL="556260" indent="-543560">
              <a:lnSpc>
                <a:spcPct val="100000"/>
              </a:lnSpc>
              <a:spcBef>
                <a:spcPts val="450"/>
              </a:spcBef>
              <a:buAutoNum type="arabicPeriod"/>
              <a:tabLst>
                <a:tab pos="555625" algn="l"/>
                <a:tab pos="556260" algn="l"/>
              </a:tabLst>
            </a:pPr>
            <a:r>
              <a:rPr sz="1800" spc="-5" dirty="0">
                <a:latin typeface="Cambria"/>
                <a:cs typeface="Cambria"/>
              </a:rPr>
              <a:t>t</a:t>
            </a:r>
            <a:r>
              <a:rPr sz="1800" spc="5" dirty="0">
                <a:latin typeface="Cambria"/>
                <a:cs typeface="Cambria"/>
              </a:rPr>
              <a:t>h</a:t>
            </a:r>
            <a:r>
              <a:rPr sz="1800" spc="-10" dirty="0">
                <a:latin typeface="Cambria"/>
                <a:cs typeface="Cambria"/>
              </a:rPr>
              <a:t>e</a:t>
            </a:r>
            <a:r>
              <a:rPr sz="1800" dirty="0">
                <a:latin typeface="Cambria"/>
                <a:cs typeface="Cambria"/>
              </a:rPr>
              <a:t>n y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520" dirty="0">
                <a:latin typeface="Arial"/>
                <a:cs typeface="Arial"/>
              </a:rPr>
              <a:t>←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Cambria"/>
                <a:cs typeface="Cambria"/>
              </a:rPr>
              <a:t>z</a:t>
            </a:r>
            <a:endParaRPr sz="1800">
              <a:latin typeface="Cambria"/>
              <a:cs typeface="Cambria"/>
            </a:endParaRPr>
          </a:p>
          <a:p>
            <a:pPr marL="556260" indent="-543560">
              <a:lnSpc>
                <a:spcPct val="100000"/>
              </a:lnSpc>
              <a:spcBef>
                <a:spcPts val="450"/>
              </a:spcBef>
              <a:buAutoNum type="arabicPeriod"/>
              <a:tabLst>
                <a:tab pos="555625" algn="l"/>
                <a:tab pos="556260" algn="l"/>
              </a:tabLst>
            </a:pPr>
            <a:r>
              <a:rPr sz="1800" dirty="0">
                <a:latin typeface="Cambria"/>
                <a:cs typeface="Cambria"/>
              </a:rPr>
              <a:t>e</a:t>
            </a:r>
            <a:r>
              <a:rPr sz="1800" spc="-5" dirty="0">
                <a:latin typeface="Cambria"/>
                <a:cs typeface="Cambria"/>
              </a:rPr>
              <a:t>ls</a:t>
            </a:r>
            <a:r>
              <a:rPr sz="1800" dirty="0">
                <a:latin typeface="Cambria"/>
                <a:cs typeface="Cambria"/>
              </a:rPr>
              <a:t>e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y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520" dirty="0">
                <a:latin typeface="Arial"/>
                <a:cs typeface="Arial"/>
              </a:rPr>
              <a:t>←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0" dirty="0">
                <a:latin typeface="Cambria"/>
                <a:cs typeface="Cambria"/>
              </a:rPr>
              <a:t>T</a:t>
            </a:r>
            <a:r>
              <a:rPr sz="1800" spc="-5" dirty="0">
                <a:latin typeface="Cambria"/>
                <a:cs typeface="Cambria"/>
              </a:rPr>
              <a:t>R</a:t>
            </a:r>
            <a:r>
              <a:rPr sz="1800" spc="-10" dirty="0">
                <a:latin typeface="Cambria"/>
                <a:cs typeface="Cambria"/>
              </a:rPr>
              <a:t>E</a:t>
            </a:r>
            <a:r>
              <a:rPr sz="1800" dirty="0">
                <a:latin typeface="Cambria"/>
                <a:cs typeface="Cambria"/>
              </a:rPr>
              <a:t>E</a:t>
            </a:r>
            <a:r>
              <a:rPr sz="1800" spc="-5" dirty="0">
                <a:latin typeface="Cambria"/>
                <a:cs typeface="Cambria"/>
              </a:rPr>
              <a:t>-</a:t>
            </a:r>
            <a:r>
              <a:rPr sz="1800" spc="-15" dirty="0">
                <a:latin typeface="Cambria"/>
                <a:cs typeface="Cambria"/>
              </a:rPr>
              <a:t>S</a:t>
            </a:r>
            <a:r>
              <a:rPr sz="1800" dirty="0">
                <a:latin typeface="Cambria"/>
                <a:cs typeface="Cambria"/>
              </a:rPr>
              <a:t>U</a:t>
            </a:r>
            <a:r>
              <a:rPr sz="1800" spc="-15" dirty="0">
                <a:latin typeface="Cambria"/>
                <a:cs typeface="Cambria"/>
              </a:rPr>
              <a:t>C</a:t>
            </a:r>
            <a:r>
              <a:rPr sz="1800" spc="-5" dirty="0">
                <a:latin typeface="Cambria"/>
                <a:cs typeface="Cambria"/>
              </a:rPr>
              <a:t>C</a:t>
            </a:r>
            <a:r>
              <a:rPr sz="1800" dirty="0">
                <a:latin typeface="Cambria"/>
                <a:cs typeface="Cambria"/>
              </a:rPr>
              <a:t>E</a:t>
            </a:r>
            <a:r>
              <a:rPr sz="1800" spc="-15" dirty="0">
                <a:latin typeface="Cambria"/>
                <a:cs typeface="Cambria"/>
              </a:rPr>
              <a:t>S</a:t>
            </a:r>
            <a:r>
              <a:rPr sz="1800" spc="-5" dirty="0">
                <a:latin typeface="Cambria"/>
                <a:cs typeface="Cambria"/>
              </a:rPr>
              <a:t>S</a:t>
            </a:r>
            <a:r>
              <a:rPr sz="1800" dirty="0">
                <a:latin typeface="Cambria"/>
                <a:cs typeface="Cambria"/>
              </a:rPr>
              <a:t>OR</a:t>
            </a:r>
            <a:r>
              <a:rPr sz="1800" spc="-10" dirty="0">
                <a:latin typeface="Cambria"/>
                <a:cs typeface="Cambria"/>
              </a:rPr>
              <a:t> (</a:t>
            </a:r>
            <a:r>
              <a:rPr sz="1800" dirty="0">
                <a:latin typeface="Cambria"/>
                <a:cs typeface="Cambria"/>
              </a:rPr>
              <a:t>z)</a:t>
            </a:r>
            <a:endParaRPr sz="18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45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Cambria"/>
                <a:cs typeface="Cambria"/>
              </a:rPr>
              <a:t>if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left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[y]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≠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NIL</a:t>
            </a:r>
            <a:endParaRPr sz="1800">
              <a:latin typeface="Cambria"/>
              <a:cs typeface="Cambria"/>
            </a:endParaRPr>
          </a:p>
          <a:p>
            <a:pPr marL="556260" indent="-543560">
              <a:lnSpc>
                <a:spcPct val="100000"/>
              </a:lnSpc>
              <a:spcBef>
                <a:spcPts val="450"/>
              </a:spcBef>
              <a:buAutoNum type="arabicPeriod"/>
              <a:tabLst>
                <a:tab pos="555625" algn="l"/>
                <a:tab pos="556260" algn="l"/>
              </a:tabLst>
            </a:pPr>
            <a:r>
              <a:rPr sz="1800" spc="-5" dirty="0">
                <a:latin typeface="Cambria"/>
                <a:cs typeface="Cambria"/>
              </a:rPr>
              <a:t>t</a:t>
            </a:r>
            <a:r>
              <a:rPr sz="1800" spc="5" dirty="0">
                <a:latin typeface="Cambria"/>
                <a:cs typeface="Cambria"/>
              </a:rPr>
              <a:t>h</a:t>
            </a:r>
            <a:r>
              <a:rPr sz="1800" spc="-10" dirty="0">
                <a:latin typeface="Cambria"/>
                <a:cs typeface="Cambria"/>
              </a:rPr>
              <a:t>e</a:t>
            </a:r>
            <a:r>
              <a:rPr sz="1800" dirty="0">
                <a:latin typeface="Cambria"/>
                <a:cs typeface="Cambria"/>
              </a:rPr>
              <a:t>n x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520" dirty="0">
                <a:latin typeface="Arial"/>
                <a:cs typeface="Arial"/>
              </a:rPr>
              <a:t>←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" dirty="0">
                <a:latin typeface="Cambria"/>
                <a:cs typeface="Cambria"/>
              </a:rPr>
              <a:t>l</a:t>
            </a:r>
            <a:r>
              <a:rPr sz="1800" dirty="0">
                <a:latin typeface="Cambria"/>
                <a:cs typeface="Cambria"/>
              </a:rPr>
              <a:t>e</a:t>
            </a:r>
            <a:r>
              <a:rPr sz="1800" spc="-5" dirty="0">
                <a:latin typeface="Cambria"/>
                <a:cs typeface="Cambria"/>
              </a:rPr>
              <a:t>ft</a:t>
            </a:r>
            <a:r>
              <a:rPr sz="1800" spc="5" dirty="0">
                <a:latin typeface="Cambria"/>
                <a:cs typeface="Cambria"/>
              </a:rPr>
              <a:t>[</a:t>
            </a:r>
            <a:r>
              <a:rPr sz="1800" dirty="0">
                <a:latin typeface="Cambria"/>
                <a:cs typeface="Cambria"/>
              </a:rPr>
              <a:t>y]</a:t>
            </a:r>
            <a:endParaRPr sz="1800">
              <a:latin typeface="Cambria"/>
              <a:cs typeface="Cambria"/>
            </a:endParaRPr>
          </a:p>
          <a:p>
            <a:pPr marL="556260" indent="-543560">
              <a:lnSpc>
                <a:spcPct val="100000"/>
              </a:lnSpc>
              <a:spcBef>
                <a:spcPts val="439"/>
              </a:spcBef>
              <a:buAutoNum type="arabicPeriod"/>
              <a:tabLst>
                <a:tab pos="555625" algn="l"/>
                <a:tab pos="556260" algn="l"/>
              </a:tabLst>
            </a:pPr>
            <a:r>
              <a:rPr sz="1800" dirty="0">
                <a:latin typeface="Cambria"/>
                <a:cs typeface="Cambria"/>
              </a:rPr>
              <a:t>e</a:t>
            </a:r>
            <a:r>
              <a:rPr sz="1800" spc="-5" dirty="0">
                <a:latin typeface="Cambria"/>
                <a:cs typeface="Cambria"/>
              </a:rPr>
              <a:t>ls</a:t>
            </a:r>
            <a:r>
              <a:rPr sz="1800" dirty="0">
                <a:latin typeface="Cambria"/>
                <a:cs typeface="Cambria"/>
              </a:rPr>
              <a:t>e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x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20" dirty="0">
                <a:latin typeface="Arial"/>
                <a:cs typeface="Arial"/>
              </a:rPr>
              <a:t>←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" dirty="0">
                <a:latin typeface="Cambria"/>
                <a:cs typeface="Cambria"/>
              </a:rPr>
              <a:t>r</a:t>
            </a:r>
            <a:r>
              <a:rPr sz="1800" spc="5" dirty="0">
                <a:latin typeface="Cambria"/>
                <a:cs typeface="Cambria"/>
              </a:rPr>
              <a:t>i</a:t>
            </a:r>
            <a:r>
              <a:rPr sz="1800" spc="-5" dirty="0">
                <a:latin typeface="Cambria"/>
                <a:cs typeface="Cambria"/>
              </a:rPr>
              <a:t>gh</a:t>
            </a:r>
            <a:r>
              <a:rPr sz="1800" dirty="0">
                <a:latin typeface="Cambria"/>
                <a:cs typeface="Cambria"/>
              </a:rPr>
              <a:t>t </a:t>
            </a:r>
            <a:r>
              <a:rPr sz="1800" spc="5" dirty="0">
                <a:latin typeface="Cambria"/>
                <a:cs typeface="Cambria"/>
              </a:rPr>
              <a:t>[</a:t>
            </a:r>
            <a:r>
              <a:rPr sz="1800" dirty="0">
                <a:latin typeface="Cambria"/>
                <a:cs typeface="Cambria"/>
              </a:rPr>
              <a:t>y]</a:t>
            </a:r>
            <a:endParaRPr sz="18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45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Cambria"/>
                <a:cs typeface="Cambria"/>
              </a:rPr>
              <a:t>if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x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≠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NIL</a:t>
            </a:r>
            <a:endParaRPr sz="1800">
              <a:latin typeface="Cambria"/>
              <a:cs typeface="Cambria"/>
            </a:endParaRPr>
          </a:p>
          <a:p>
            <a:pPr marL="556260" indent="-543560">
              <a:lnSpc>
                <a:spcPct val="100000"/>
              </a:lnSpc>
              <a:spcBef>
                <a:spcPts val="450"/>
              </a:spcBef>
              <a:buAutoNum type="arabicPeriod"/>
              <a:tabLst>
                <a:tab pos="555625" algn="l"/>
                <a:tab pos="556260" algn="l"/>
              </a:tabLst>
            </a:pPr>
            <a:r>
              <a:rPr sz="1800" spc="-5" dirty="0">
                <a:latin typeface="Cambria"/>
                <a:cs typeface="Cambria"/>
              </a:rPr>
              <a:t>t</a:t>
            </a:r>
            <a:r>
              <a:rPr sz="1800" spc="5" dirty="0">
                <a:latin typeface="Cambria"/>
                <a:cs typeface="Cambria"/>
              </a:rPr>
              <a:t>h</a:t>
            </a:r>
            <a:r>
              <a:rPr sz="1800" spc="-10" dirty="0">
                <a:latin typeface="Cambria"/>
                <a:cs typeface="Cambria"/>
              </a:rPr>
              <a:t>e</a:t>
            </a:r>
            <a:r>
              <a:rPr sz="1800" dirty="0">
                <a:latin typeface="Cambria"/>
                <a:cs typeface="Cambria"/>
              </a:rPr>
              <a:t>n </a:t>
            </a:r>
            <a:r>
              <a:rPr sz="1800" spc="-5" dirty="0">
                <a:latin typeface="Cambria"/>
                <a:cs typeface="Cambria"/>
              </a:rPr>
              <a:t>p[</a:t>
            </a:r>
            <a:r>
              <a:rPr sz="1800" spc="5" dirty="0">
                <a:latin typeface="Cambria"/>
                <a:cs typeface="Cambria"/>
              </a:rPr>
              <a:t>x</a:t>
            </a:r>
            <a:r>
              <a:rPr sz="1800" dirty="0">
                <a:latin typeface="Cambria"/>
                <a:cs typeface="Cambria"/>
              </a:rPr>
              <a:t>]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520" dirty="0">
                <a:latin typeface="Arial"/>
                <a:cs typeface="Arial"/>
              </a:rPr>
              <a:t>←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15" dirty="0">
                <a:latin typeface="Cambria"/>
                <a:cs typeface="Cambria"/>
              </a:rPr>
              <a:t>p</a:t>
            </a:r>
            <a:r>
              <a:rPr sz="1800" spc="5" dirty="0">
                <a:latin typeface="Cambria"/>
                <a:cs typeface="Cambria"/>
              </a:rPr>
              <a:t>[</a:t>
            </a:r>
            <a:r>
              <a:rPr sz="1800" dirty="0">
                <a:latin typeface="Cambria"/>
                <a:cs typeface="Cambria"/>
              </a:rPr>
              <a:t>y]</a:t>
            </a:r>
            <a:endParaRPr sz="18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45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Cambria"/>
                <a:cs typeface="Cambria"/>
              </a:rPr>
              <a:t>if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p[y]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=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NIL</a:t>
            </a:r>
            <a:endParaRPr sz="1800">
              <a:latin typeface="Cambria"/>
              <a:cs typeface="Cambria"/>
            </a:endParaRPr>
          </a:p>
          <a:p>
            <a:pPr marL="556260" indent="-543560">
              <a:lnSpc>
                <a:spcPct val="100000"/>
              </a:lnSpc>
              <a:spcBef>
                <a:spcPts val="440"/>
              </a:spcBef>
              <a:buAutoNum type="arabicPeriod"/>
              <a:tabLst>
                <a:tab pos="555625" algn="l"/>
                <a:tab pos="556260" algn="l"/>
              </a:tabLst>
            </a:pPr>
            <a:r>
              <a:rPr sz="1800" spc="-5" dirty="0">
                <a:latin typeface="Cambria"/>
                <a:cs typeface="Cambria"/>
              </a:rPr>
              <a:t>t</a:t>
            </a:r>
            <a:r>
              <a:rPr sz="1800" spc="5" dirty="0">
                <a:latin typeface="Cambria"/>
                <a:cs typeface="Cambria"/>
              </a:rPr>
              <a:t>h</a:t>
            </a:r>
            <a:r>
              <a:rPr sz="1800" spc="-10" dirty="0">
                <a:latin typeface="Cambria"/>
                <a:cs typeface="Cambria"/>
              </a:rPr>
              <a:t>e</a:t>
            </a:r>
            <a:r>
              <a:rPr sz="1800" dirty="0">
                <a:latin typeface="Cambria"/>
                <a:cs typeface="Cambria"/>
              </a:rPr>
              <a:t>n </a:t>
            </a:r>
            <a:r>
              <a:rPr sz="1800" spc="-5" dirty="0">
                <a:latin typeface="Cambria"/>
                <a:cs typeface="Cambria"/>
              </a:rPr>
              <a:t>r</a:t>
            </a:r>
            <a:r>
              <a:rPr sz="1800" dirty="0">
                <a:latin typeface="Cambria"/>
                <a:cs typeface="Cambria"/>
              </a:rPr>
              <a:t>oot </a:t>
            </a:r>
            <a:r>
              <a:rPr sz="1800" spc="5" dirty="0">
                <a:latin typeface="Cambria"/>
                <a:cs typeface="Cambria"/>
              </a:rPr>
              <a:t>[</a:t>
            </a:r>
            <a:r>
              <a:rPr sz="1800" spc="-10" dirty="0">
                <a:latin typeface="Cambria"/>
                <a:cs typeface="Cambria"/>
              </a:rPr>
              <a:t>T</a:t>
            </a:r>
            <a:r>
              <a:rPr sz="1800" dirty="0">
                <a:latin typeface="Cambria"/>
                <a:cs typeface="Cambria"/>
              </a:rPr>
              <a:t>]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spc="-520" dirty="0">
                <a:latin typeface="Arial"/>
                <a:cs typeface="Arial"/>
              </a:rPr>
              <a:t>←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Cambria"/>
                <a:cs typeface="Cambria"/>
              </a:rPr>
              <a:t>x</a:t>
            </a:r>
            <a:endParaRPr sz="1800">
              <a:latin typeface="Cambria"/>
              <a:cs typeface="Cambria"/>
            </a:endParaRPr>
          </a:p>
          <a:p>
            <a:pPr marL="556260" indent="-543560">
              <a:lnSpc>
                <a:spcPct val="100000"/>
              </a:lnSpc>
              <a:spcBef>
                <a:spcPts val="450"/>
              </a:spcBef>
              <a:buAutoNum type="arabicPeriod"/>
              <a:tabLst>
                <a:tab pos="555625" algn="l"/>
                <a:tab pos="556260" algn="l"/>
              </a:tabLst>
            </a:pPr>
            <a:r>
              <a:rPr sz="1800" spc="-5" dirty="0">
                <a:latin typeface="Cambria"/>
                <a:cs typeface="Cambria"/>
              </a:rPr>
              <a:t>else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if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y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=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left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[p[y]]</a:t>
            </a:r>
            <a:endParaRPr sz="1800">
              <a:latin typeface="Cambria"/>
              <a:cs typeface="Cambria"/>
            </a:endParaRPr>
          </a:p>
          <a:p>
            <a:pPr marL="758190" indent="-745490">
              <a:lnSpc>
                <a:spcPct val="100000"/>
              </a:lnSpc>
              <a:spcBef>
                <a:spcPts val="450"/>
              </a:spcBef>
              <a:buAutoNum type="arabicPeriod"/>
              <a:tabLst>
                <a:tab pos="757555" algn="l"/>
                <a:tab pos="758190" algn="l"/>
              </a:tabLst>
            </a:pPr>
            <a:r>
              <a:rPr sz="1800" spc="-5" dirty="0">
                <a:latin typeface="Cambria"/>
                <a:cs typeface="Cambria"/>
              </a:rPr>
              <a:t>th</a:t>
            </a:r>
            <a:r>
              <a:rPr sz="1800" dirty="0">
                <a:latin typeface="Cambria"/>
                <a:cs typeface="Cambria"/>
              </a:rPr>
              <a:t>en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5" dirty="0">
                <a:latin typeface="Cambria"/>
                <a:cs typeface="Cambria"/>
              </a:rPr>
              <a:t>l</a:t>
            </a:r>
            <a:r>
              <a:rPr sz="1800" spc="-10" dirty="0">
                <a:latin typeface="Cambria"/>
                <a:cs typeface="Cambria"/>
              </a:rPr>
              <a:t>e</a:t>
            </a:r>
            <a:r>
              <a:rPr sz="1800" spc="-5" dirty="0">
                <a:latin typeface="Cambria"/>
                <a:cs typeface="Cambria"/>
              </a:rPr>
              <a:t>f</a:t>
            </a:r>
            <a:r>
              <a:rPr sz="1800" dirty="0">
                <a:latin typeface="Cambria"/>
                <a:cs typeface="Cambria"/>
              </a:rPr>
              <a:t>t </a:t>
            </a:r>
            <a:r>
              <a:rPr sz="1800" spc="5" dirty="0">
                <a:latin typeface="Cambria"/>
                <a:cs typeface="Cambria"/>
              </a:rPr>
              <a:t>[</a:t>
            </a:r>
            <a:r>
              <a:rPr sz="1800" spc="-15" dirty="0">
                <a:latin typeface="Cambria"/>
                <a:cs typeface="Cambria"/>
              </a:rPr>
              <a:t>p</a:t>
            </a:r>
            <a:r>
              <a:rPr sz="1800" spc="5" dirty="0">
                <a:latin typeface="Cambria"/>
                <a:cs typeface="Cambria"/>
              </a:rPr>
              <a:t>[</a:t>
            </a:r>
            <a:r>
              <a:rPr sz="1800" dirty="0">
                <a:latin typeface="Cambria"/>
                <a:cs typeface="Cambria"/>
              </a:rPr>
              <a:t>y</a:t>
            </a:r>
            <a:r>
              <a:rPr sz="1800" spc="5" dirty="0">
                <a:latin typeface="Cambria"/>
                <a:cs typeface="Cambria"/>
              </a:rPr>
              <a:t>]</a:t>
            </a:r>
            <a:r>
              <a:rPr sz="1800" dirty="0">
                <a:latin typeface="Cambria"/>
                <a:cs typeface="Cambria"/>
              </a:rPr>
              <a:t>]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520" dirty="0">
                <a:latin typeface="Arial"/>
                <a:cs typeface="Arial"/>
              </a:rPr>
              <a:t>←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Cambria"/>
                <a:cs typeface="Cambria"/>
              </a:rPr>
              <a:t>x</a:t>
            </a:r>
            <a:endParaRPr sz="1800">
              <a:latin typeface="Cambria"/>
              <a:cs typeface="Cambria"/>
            </a:endParaRPr>
          </a:p>
          <a:p>
            <a:pPr marL="758190" indent="-745490">
              <a:lnSpc>
                <a:spcPct val="100000"/>
              </a:lnSpc>
              <a:spcBef>
                <a:spcPts val="450"/>
              </a:spcBef>
              <a:buAutoNum type="arabicPeriod"/>
              <a:tabLst>
                <a:tab pos="757555" algn="l"/>
                <a:tab pos="758190" algn="l"/>
              </a:tabLst>
            </a:pPr>
            <a:r>
              <a:rPr sz="1800" spc="-10" dirty="0">
                <a:latin typeface="Cambria"/>
                <a:cs typeface="Cambria"/>
              </a:rPr>
              <a:t>e</a:t>
            </a:r>
            <a:r>
              <a:rPr sz="1800" spc="-5" dirty="0">
                <a:latin typeface="Cambria"/>
                <a:cs typeface="Cambria"/>
              </a:rPr>
              <a:t>ls</a:t>
            </a:r>
            <a:r>
              <a:rPr sz="1800" dirty="0">
                <a:latin typeface="Cambria"/>
                <a:cs typeface="Cambria"/>
              </a:rPr>
              <a:t>e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r</a:t>
            </a:r>
            <a:r>
              <a:rPr sz="1800" spc="-5" dirty="0">
                <a:latin typeface="Cambria"/>
                <a:cs typeface="Cambria"/>
              </a:rPr>
              <a:t>ig</a:t>
            </a:r>
            <a:r>
              <a:rPr sz="1800" spc="5" dirty="0">
                <a:latin typeface="Cambria"/>
                <a:cs typeface="Cambria"/>
              </a:rPr>
              <a:t>h</a:t>
            </a:r>
            <a:r>
              <a:rPr sz="1800" dirty="0">
                <a:latin typeface="Cambria"/>
                <a:cs typeface="Cambria"/>
              </a:rPr>
              <a:t>t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5" dirty="0">
                <a:latin typeface="Cambria"/>
                <a:cs typeface="Cambria"/>
              </a:rPr>
              <a:t>[</a:t>
            </a:r>
            <a:r>
              <a:rPr sz="1800" spc="-5" dirty="0">
                <a:latin typeface="Cambria"/>
                <a:cs typeface="Cambria"/>
              </a:rPr>
              <a:t>p[</a:t>
            </a:r>
            <a:r>
              <a:rPr sz="1800" dirty="0">
                <a:latin typeface="Cambria"/>
                <a:cs typeface="Cambria"/>
              </a:rPr>
              <a:t>y</a:t>
            </a:r>
            <a:r>
              <a:rPr sz="1800" spc="5" dirty="0">
                <a:latin typeface="Cambria"/>
                <a:cs typeface="Cambria"/>
              </a:rPr>
              <a:t>]</a:t>
            </a:r>
            <a:r>
              <a:rPr sz="1800" dirty="0">
                <a:latin typeface="Cambria"/>
                <a:cs typeface="Cambria"/>
              </a:rPr>
              <a:t>]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520" dirty="0">
                <a:latin typeface="Arial"/>
                <a:cs typeface="Arial"/>
              </a:rPr>
              <a:t>←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Cambria"/>
                <a:cs typeface="Cambria"/>
              </a:rPr>
              <a:t>x</a:t>
            </a:r>
            <a:endParaRPr sz="18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450"/>
              </a:spcBef>
              <a:buAutoNum type="arabicPeriod"/>
              <a:tabLst>
                <a:tab pos="355600" algn="l"/>
              </a:tabLst>
            </a:pPr>
            <a:r>
              <a:rPr sz="1800" spc="-5" dirty="0">
                <a:latin typeface="Cambria"/>
                <a:cs typeface="Cambria"/>
              </a:rPr>
              <a:t>if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y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≠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z</a:t>
            </a:r>
            <a:endParaRPr sz="1800">
              <a:latin typeface="Cambria"/>
              <a:cs typeface="Cambria"/>
            </a:endParaRPr>
          </a:p>
          <a:p>
            <a:pPr marL="556260" indent="-543560">
              <a:lnSpc>
                <a:spcPct val="100000"/>
              </a:lnSpc>
              <a:spcBef>
                <a:spcPts val="440"/>
              </a:spcBef>
              <a:buAutoNum type="arabicPeriod"/>
              <a:tabLst>
                <a:tab pos="555625" algn="l"/>
                <a:tab pos="556260" algn="l"/>
              </a:tabLst>
            </a:pPr>
            <a:r>
              <a:rPr sz="1800" spc="-5" dirty="0">
                <a:latin typeface="Cambria"/>
                <a:cs typeface="Cambria"/>
              </a:rPr>
              <a:t>t</a:t>
            </a:r>
            <a:r>
              <a:rPr sz="1800" spc="5" dirty="0">
                <a:latin typeface="Cambria"/>
                <a:cs typeface="Cambria"/>
              </a:rPr>
              <a:t>h</a:t>
            </a:r>
            <a:r>
              <a:rPr sz="1800" spc="-10" dirty="0">
                <a:latin typeface="Cambria"/>
                <a:cs typeface="Cambria"/>
              </a:rPr>
              <a:t>e</a:t>
            </a:r>
            <a:r>
              <a:rPr sz="1800" dirty="0">
                <a:latin typeface="Cambria"/>
                <a:cs typeface="Cambria"/>
              </a:rPr>
              <a:t>n k</a:t>
            </a:r>
            <a:r>
              <a:rPr sz="1800" spc="-10" dirty="0">
                <a:latin typeface="Cambria"/>
                <a:cs typeface="Cambria"/>
              </a:rPr>
              <a:t>e</a:t>
            </a:r>
            <a:r>
              <a:rPr sz="1800" dirty="0">
                <a:latin typeface="Cambria"/>
                <a:cs typeface="Cambria"/>
              </a:rPr>
              <a:t>y</a:t>
            </a:r>
            <a:r>
              <a:rPr sz="1800" spc="5" dirty="0">
                <a:latin typeface="Cambria"/>
                <a:cs typeface="Cambria"/>
              </a:rPr>
              <a:t> [</a:t>
            </a:r>
            <a:r>
              <a:rPr sz="1800" spc="-10" dirty="0">
                <a:latin typeface="Cambria"/>
                <a:cs typeface="Cambria"/>
              </a:rPr>
              <a:t>z</a:t>
            </a:r>
            <a:r>
              <a:rPr sz="1800" dirty="0">
                <a:latin typeface="Cambria"/>
                <a:cs typeface="Cambria"/>
              </a:rPr>
              <a:t>]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520" dirty="0">
                <a:latin typeface="Arial"/>
                <a:cs typeface="Arial"/>
              </a:rPr>
              <a:t>←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Cambria"/>
                <a:cs typeface="Cambria"/>
              </a:rPr>
              <a:t>key </a:t>
            </a:r>
            <a:r>
              <a:rPr sz="1800" spc="-5" dirty="0">
                <a:latin typeface="Cambria"/>
                <a:cs typeface="Cambria"/>
              </a:rPr>
              <a:t>[</a:t>
            </a:r>
            <a:r>
              <a:rPr sz="1800" dirty="0">
                <a:latin typeface="Cambria"/>
                <a:cs typeface="Cambria"/>
              </a:rPr>
              <a:t>y]</a:t>
            </a:r>
            <a:endParaRPr sz="1800">
              <a:latin typeface="Cambria"/>
              <a:cs typeface="Cambria"/>
            </a:endParaRPr>
          </a:p>
          <a:p>
            <a:pPr marL="758190" indent="-745490">
              <a:lnSpc>
                <a:spcPct val="100000"/>
              </a:lnSpc>
              <a:spcBef>
                <a:spcPts val="450"/>
              </a:spcBef>
              <a:buAutoNum type="arabicPeriod"/>
              <a:tabLst>
                <a:tab pos="757555" algn="l"/>
                <a:tab pos="758190" algn="l"/>
              </a:tabLst>
            </a:pPr>
            <a:r>
              <a:rPr sz="1800" spc="-5" dirty="0">
                <a:latin typeface="Cambria"/>
                <a:cs typeface="Cambria"/>
              </a:rPr>
              <a:t>if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y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has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other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field, copy them, too</a:t>
            </a:r>
            <a:endParaRPr sz="18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450"/>
              </a:spcBef>
              <a:buAutoNum type="arabicPeriod"/>
              <a:tabLst>
                <a:tab pos="355600" algn="l"/>
              </a:tabLst>
            </a:pPr>
            <a:r>
              <a:rPr sz="1800" spc="-5" dirty="0">
                <a:latin typeface="Cambria"/>
                <a:cs typeface="Cambria"/>
              </a:rPr>
              <a:t>return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y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5469" y="1710690"/>
            <a:ext cx="7839709" cy="3455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indent="-320040">
              <a:lnSpc>
                <a:spcPct val="100000"/>
              </a:lnSpc>
              <a:spcBef>
                <a:spcPts val="100"/>
              </a:spcBef>
              <a:buFont typeface="Symbol"/>
              <a:buChar char="▪"/>
              <a:tabLst>
                <a:tab pos="357505" algn="l"/>
                <a:tab pos="358140" algn="l"/>
              </a:tabLst>
            </a:pPr>
            <a:r>
              <a:rPr sz="2800" spc="-5" dirty="0">
                <a:latin typeface="Cambria"/>
                <a:cs typeface="Cambria"/>
              </a:rPr>
              <a:t>The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complexity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of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operations</a:t>
            </a:r>
            <a:r>
              <a:rPr sz="2800" spc="25" dirty="0"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mbria"/>
                <a:cs typeface="Cambria"/>
              </a:rPr>
              <a:t>search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,</a:t>
            </a:r>
            <a:r>
              <a:rPr sz="28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mbria"/>
                <a:cs typeface="Cambria"/>
              </a:rPr>
              <a:t>insert</a:t>
            </a:r>
            <a:r>
              <a:rPr sz="2800" b="1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and</a:t>
            </a:r>
            <a:endParaRPr sz="28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tabLst>
                <a:tab pos="2498090" algn="l"/>
              </a:tabLst>
            </a:pPr>
            <a:r>
              <a:rPr sz="2800" b="1" spc="-5" dirty="0">
                <a:solidFill>
                  <a:srgbClr val="FF0000"/>
                </a:solidFill>
                <a:latin typeface="Cambria"/>
                <a:cs typeface="Cambria"/>
              </a:rPr>
              <a:t>remove</a:t>
            </a:r>
            <a:r>
              <a:rPr sz="2800" b="1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in</a:t>
            </a:r>
            <a:r>
              <a:rPr sz="2800" spc="-5" dirty="0">
                <a:latin typeface="Cambria"/>
                <a:cs typeface="Cambria"/>
              </a:rPr>
              <a:t> BST	</a:t>
            </a:r>
            <a:r>
              <a:rPr sz="2800" dirty="0">
                <a:latin typeface="Cambria"/>
                <a:cs typeface="Cambria"/>
              </a:rPr>
              <a:t>is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O(h)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,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where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h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is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the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height.</a:t>
            </a:r>
            <a:endParaRPr sz="2800">
              <a:latin typeface="Cambria"/>
              <a:cs typeface="Cambria"/>
            </a:endParaRPr>
          </a:p>
          <a:p>
            <a:pPr marL="38100" marR="106045">
              <a:lnSpc>
                <a:spcPct val="100000"/>
              </a:lnSpc>
              <a:spcBef>
                <a:spcPts val="1750"/>
              </a:spcBef>
              <a:buFont typeface="Symbol"/>
              <a:buChar char="▪"/>
              <a:tabLst>
                <a:tab pos="279400" algn="l"/>
                <a:tab pos="4357370" algn="l"/>
              </a:tabLst>
            </a:pPr>
            <a:r>
              <a:rPr sz="2800" spc="-5" dirty="0">
                <a:latin typeface="Cambria"/>
                <a:cs typeface="Cambria"/>
              </a:rPr>
              <a:t>When the tree </a:t>
            </a:r>
            <a:r>
              <a:rPr sz="2800" dirty="0">
                <a:latin typeface="Cambria"/>
                <a:cs typeface="Cambria"/>
              </a:rPr>
              <a:t>is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balanced	then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it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is</a:t>
            </a:r>
            <a:r>
              <a:rPr sz="2800" spc="25" dirty="0"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mbria"/>
                <a:cs typeface="Cambria"/>
              </a:rPr>
              <a:t>O(log</a:t>
            </a:r>
            <a:r>
              <a:rPr sz="2800" spc="-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000FF"/>
                </a:solidFill>
                <a:latin typeface="Cambria"/>
                <a:cs typeface="Cambria"/>
              </a:rPr>
              <a:t>n)</a:t>
            </a:r>
            <a:r>
              <a:rPr sz="2800" dirty="0">
                <a:latin typeface="Cambria"/>
                <a:cs typeface="Cambria"/>
              </a:rPr>
              <a:t>.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The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updating operations cause the tree to become 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unbalanced.</a:t>
            </a:r>
            <a:endParaRPr sz="2800">
              <a:latin typeface="Cambria"/>
              <a:cs typeface="Cambria"/>
            </a:endParaRPr>
          </a:p>
          <a:p>
            <a:pPr marL="38100" marR="30480">
              <a:lnSpc>
                <a:spcPct val="100000"/>
              </a:lnSpc>
              <a:spcBef>
                <a:spcPts val="1740"/>
              </a:spcBef>
              <a:buFont typeface="Symbol"/>
              <a:buChar char="▪"/>
              <a:tabLst>
                <a:tab pos="357505" algn="l"/>
                <a:tab pos="358140" algn="l"/>
              </a:tabLst>
            </a:pPr>
            <a:r>
              <a:rPr sz="2800" spc="-5" dirty="0">
                <a:latin typeface="Cambria"/>
                <a:cs typeface="Cambria"/>
              </a:rPr>
              <a:t>The tree can degenerate to </a:t>
            </a:r>
            <a:r>
              <a:rPr sz="2800" dirty="0">
                <a:latin typeface="Cambria"/>
                <a:cs typeface="Cambria"/>
              </a:rPr>
              <a:t>a </a:t>
            </a:r>
            <a:r>
              <a:rPr sz="2800" spc="-5" dirty="0">
                <a:latin typeface="Cambria"/>
                <a:cs typeface="Cambria"/>
              </a:rPr>
              <a:t>linear shape and the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operations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will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become</a:t>
            </a:r>
            <a:r>
              <a:rPr sz="2800" spc="25" dirty="0"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000FF"/>
                </a:solidFill>
                <a:latin typeface="Cambria"/>
                <a:cs typeface="Cambria"/>
              </a:rPr>
              <a:t>O</a:t>
            </a:r>
            <a:r>
              <a:rPr sz="2800" spc="-1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mbria"/>
                <a:cs typeface="Cambria"/>
              </a:rPr>
              <a:t>(n)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4269" y="452120"/>
            <a:ext cx="69202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10" dirty="0"/>
              <a:t>BST</a:t>
            </a:r>
            <a:r>
              <a:rPr spc="-5" dirty="0"/>
              <a:t> </a:t>
            </a:r>
            <a:r>
              <a:rPr spc="-10" dirty="0"/>
              <a:t>Operations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6750" y="223520"/>
            <a:ext cx="52622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Applications</a:t>
            </a:r>
            <a:r>
              <a:rPr spc="-30" dirty="0"/>
              <a:t> </a:t>
            </a:r>
            <a:r>
              <a:rPr spc="-5" dirty="0"/>
              <a:t>for</a:t>
            </a:r>
            <a:r>
              <a:rPr spc="-20" dirty="0"/>
              <a:t> </a:t>
            </a:r>
            <a:r>
              <a:rPr spc="-10" dirty="0"/>
              <a:t>BST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918209"/>
            <a:ext cx="16065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400" dirty="0">
                <a:latin typeface="Symbol"/>
                <a:cs typeface="Symbol"/>
              </a:rPr>
              <a:t>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40" y="947420"/>
            <a:ext cx="8620125" cy="571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02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latin typeface="Cambria"/>
                <a:cs typeface="Cambria"/>
              </a:rPr>
              <a:t>Binary Search </a:t>
            </a:r>
            <a:r>
              <a:rPr sz="2300" dirty="0">
                <a:latin typeface="Cambria"/>
                <a:cs typeface="Cambria"/>
              </a:rPr>
              <a:t>Tree:</a:t>
            </a:r>
            <a:r>
              <a:rPr sz="2300" spc="-1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Used</a:t>
            </a:r>
            <a:r>
              <a:rPr sz="2300" spc="-5" dirty="0">
                <a:latin typeface="Cambria"/>
                <a:cs typeface="Cambria"/>
              </a:rPr>
              <a:t> in</a:t>
            </a:r>
            <a:r>
              <a:rPr sz="2300" spc="40" dirty="0">
                <a:latin typeface="Cambria"/>
                <a:cs typeface="Cambria"/>
              </a:rPr>
              <a:t> </a:t>
            </a:r>
            <a:r>
              <a:rPr sz="2300" i="1" spc="-5" dirty="0">
                <a:latin typeface="Cambria"/>
                <a:cs typeface="Cambria"/>
              </a:rPr>
              <a:t>many</a:t>
            </a:r>
            <a:r>
              <a:rPr sz="2300" i="1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search</a:t>
            </a:r>
            <a:r>
              <a:rPr sz="2300" spc="-5" dirty="0">
                <a:latin typeface="Cambria"/>
                <a:cs typeface="Cambria"/>
              </a:rPr>
              <a:t> applications where </a:t>
            </a:r>
            <a:r>
              <a:rPr sz="2300" dirty="0">
                <a:latin typeface="Cambria"/>
                <a:cs typeface="Cambria"/>
              </a:rPr>
              <a:t>data</a:t>
            </a:r>
            <a:r>
              <a:rPr sz="2300" spc="-5" dirty="0">
                <a:latin typeface="Cambria"/>
                <a:cs typeface="Cambria"/>
              </a:rPr>
              <a:t> is </a:t>
            </a:r>
            <a:r>
              <a:rPr sz="2300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constantly entering/leaving, </a:t>
            </a:r>
            <a:r>
              <a:rPr sz="2300" dirty="0">
                <a:latin typeface="Cambria"/>
                <a:cs typeface="Cambria"/>
              </a:rPr>
              <a:t>such</a:t>
            </a:r>
            <a:r>
              <a:rPr sz="2300" spc="-1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as</a:t>
            </a:r>
            <a:r>
              <a:rPr sz="2300" spc="5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the </a:t>
            </a:r>
            <a:r>
              <a:rPr sz="2300" dirty="0">
                <a:latin typeface="Cambria"/>
                <a:cs typeface="Cambria"/>
              </a:rPr>
              <a:t>map</a:t>
            </a:r>
            <a:r>
              <a:rPr sz="2300" spc="5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and</a:t>
            </a:r>
            <a:r>
              <a:rPr sz="2300" spc="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set</a:t>
            </a:r>
            <a:r>
              <a:rPr sz="2300" spc="-5" dirty="0">
                <a:latin typeface="Cambria"/>
                <a:cs typeface="Cambria"/>
              </a:rPr>
              <a:t> objects</a:t>
            </a:r>
            <a:r>
              <a:rPr sz="2300" spc="5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in many </a:t>
            </a:r>
            <a:r>
              <a:rPr sz="2300" spc="-49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languages'</a:t>
            </a:r>
            <a:r>
              <a:rPr sz="2300" spc="-20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libraries.</a:t>
            </a:r>
            <a:endParaRPr sz="2300" dirty="0">
              <a:latin typeface="Cambria"/>
              <a:cs typeface="Cambria"/>
            </a:endParaRPr>
          </a:p>
          <a:p>
            <a:pPr marL="12700" marR="775335" indent="63500">
              <a:lnSpc>
                <a:spcPts val="2750"/>
              </a:lnSpc>
              <a:spcBef>
                <a:spcPts val="670"/>
              </a:spcBef>
            </a:pPr>
            <a:r>
              <a:rPr sz="2300" spc="-5" dirty="0">
                <a:latin typeface="Cambria"/>
                <a:cs typeface="Cambria"/>
              </a:rPr>
              <a:t>Binary Space Partition: </a:t>
            </a:r>
            <a:r>
              <a:rPr sz="2300" dirty="0">
                <a:latin typeface="Cambria"/>
                <a:cs typeface="Cambria"/>
              </a:rPr>
              <a:t>Used </a:t>
            </a:r>
            <a:r>
              <a:rPr sz="2300" spc="-5" dirty="0">
                <a:latin typeface="Cambria"/>
                <a:cs typeface="Cambria"/>
              </a:rPr>
              <a:t>in almost </a:t>
            </a:r>
            <a:r>
              <a:rPr sz="2300" dirty="0">
                <a:latin typeface="Cambria"/>
                <a:cs typeface="Cambria"/>
              </a:rPr>
              <a:t>every </a:t>
            </a:r>
            <a:r>
              <a:rPr sz="2300" spc="-5" dirty="0">
                <a:latin typeface="Cambria"/>
                <a:cs typeface="Cambria"/>
              </a:rPr>
              <a:t>3D video </a:t>
            </a:r>
            <a:r>
              <a:rPr sz="2300" dirty="0">
                <a:latin typeface="Cambria"/>
                <a:cs typeface="Cambria"/>
              </a:rPr>
              <a:t>game </a:t>
            </a:r>
            <a:r>
              <a:rPr sz="2300" spc="-5" dirty="0">
                <a:latin typeface="Cambria"/>
                <a:cs typeface="Cambria"/>
              </a:rPr>
              <a:t>to </a:t>
            </a:r>
            <a:r>
              <a:rPr sz="2300" spc="-495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determine</a:t>
            </a:r>
            <a:r>
              <a:rPr sz="2300" spc="-1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what</a:t>
            </a:r>
            <a:r>
              <a:rPr sz="2300" spc="-10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objects</a:t>
            </a:r>
            <a:r>
              <a:rPr sz="2300" spc="10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need</a:t>
            </a:r>
            <a:r>
              <a:rPr sz="2300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to</a:t>
            </a:r>
            <a:r>
              <a:rPr sz="2300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be </a:t>
            </a:r>
            <a:r>
              <a:rPr sz="2300" dirty="0">
                <a:latin typeface="Cambria"/>
                <a:cs typeface="Cambria"/>
              </a:rPr>
              <a:t>rendered.</a:t>
            </a:r>
          </a:p>
          <a:p>
            <a:pPr marL="12700" marR="5080">
              <a:lnSpc>
                <a:spcPct val="100000"/>
              </a:lnSpc>
              <a:spcBef>
                <a:spcPts val="480"/>
              </a:spcBef>
            </a:pPr>
            <a:r>
              <a:rPr sz="2300" spc="-5" dirty="0">
                <a:latin typeface="Cambria"/>
                <a:cs typeface="Cambria"/>
              </a:rPr>
              <a:t>Binary</a:t>
            </a:r>
            <a:r>
              <a:rPr sz="2300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Tries:</a:t>
            </a:r>
            <a:r>
              <a:rPr sz="2300" spc="5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Used</a:t>
            </a:r>
            <a:r>
              <a:rPr sz="2300" spc="5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in</a:t>
            </a:r>
            <a:r>
              <a:rPr sz="2300" dirty="0">
                <a:latin typeface="Cambria"/>
                <a:cs typeface="Cambria"/>
              </a:rPr>
              <a:t> almost</a:t>
            </a:r>
            <a:r>
              <a:rPr sz="2300" spc="-5" dirty="0">
                <a:latin typeface="Cambria"/>
                <a:cs typeface="Cambria"/>
              </a:rPr>
              <a:t> every</a:t>
            </a:r>
            <a:r>
              <a:rPr sz="2300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high-bandwidth router</a:t>
            </a:r>
            <a:r>
              <a:rPr sz="2300" spc="5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for storing </a:t>
            </a:r>
            <a:r>
              <a:rPr sz="2300" spc="-490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router-tables.</a:t>
            </a:r>
            <a:endParaRPr sz="2300" dirty="0">
              <a:latin typeface="Cambria"/>
              <a:cs typeface="Cambria"/>
            </a:endParaRPr>
          </a:p>
          <a:p>
            <a:pPr marL="12700" marR="210185">
              <a:lnSpc>
                <a:spcPct val="100000"/>
              </a:lnSpc>
              <a:spcBef>
                <a:spcPts val="570"/>
              </a:spcBef>
            </a:pPr>
            <a:r>
              <a:rPr sz="2300" dirty="0">
                <a:latin typeface="Cambria"/>
                <a:cs typeface="Cambria"/>
              </a:rPr>
              <a:t>Heaps: </a:t>
            </a:r>
            <a:r>
              <a:rPr sz="2300" spc="-5" dirty="0">
                <a:latin typeface="Cambria"/>
                <a:cs typeface="Cambria"/>
              </a:rPr>
              <a:t>Used</a:t>
            </a:r>
            <a:r>
              <a:rPr sz="2300" spc="5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in</a:t>
            </a:r>
            <a:r>
              <a:rPr sz="2300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implementing</a:t>
            </a:r>
            <a:r>
              <a:rPr sz="2300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efficient</a:t>
            </a:r>
            <a:r>
              <a:rPr sz="2300" spc="5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priority-queues. </a:t>
            </a:r>
            <a:r>
              <a:rPr sz="2300" dirty="0">
                <a:latin typeface="Cambria"/>
                <a:cs typeface="Cambria"/>
              </a:rPr>
              <a:t>Also used </a:t>
            </a:r>
            <a:r>
              <a:rPr sz="2300" spc="-5" dirty="0">
                <a:latin typeface="Cambria"/>
                <a:cs typeface="Cambria"/>
              </a:rPr>
              <a:t>in </a:t>
            </a:r>
            <a:r>
              <a:rPr sz="2300" spc="-490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heap-sort.</a:t>
            </a:r>
            <a:endParaRPr sz="2300" dirty="0">
              <a:latin typeface="Cambria"/>
              <a:cs typeface="Cambria"/>
            </a:endParaRPr>
          </a:p>
          <a:p>
            <a:pPr marL="12700" marR="609600" indent="63500">
              <a:lnSpc>
                <a:spcPct val="100000"/>
              </a:lnSpc>
              <a:spcBef>
                <a:spcPts val="570"/>
              </a:spcBef>
            </a:pPr>
            <a:r>
              <a:rPr sz="2300" spc="-5" dirty="0">
                <a:latin typeface="Cambria"/>
                <a:cs typeface="Cambria"/>
              </a:rPr>
              <a:t>Huffman</a:t>
            </a:r>
            <a:r>
              <a:rPr sz="2300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Coding</a:t>
            </a:r>
            <a:r>
              <a:rPr sz="2300" spc="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Tree:- used </a:t>
            </a:r>
            <a:r>
              <a:rPr sz="2300" spc="-5" dirty="0">
                <a:latin typeface="Cambria"/>
                <a:cs typeface="Cambria"/>
              </a:rPr>
              <a:t>in</a:t>
            </a:r>
            <a:r>
              <a:rPr sz="2300" spc="5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compression algorithms, </a:t>
            </a:r>
            <a:r>
              <a:rPr sz="2300" dirty="0">
                <a:latin typeface="Cambria"/>
                <a:cs typeface="Cambria"/>
              </a:rPr>
              <a:t>such </a:t>
            </a:r>
            <a:r>
              <a:rPr sz="2300" spc="-5" dirty="0">
                <a:latin typeface="Cambria"/>
                <a:cs typeface="Cambria"/>
              </a:rPr>
              <a:t>as </a:t>
            </a:r>
            <a:r>
              <a:rPr sz="2300" spc="-490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those </a:t>
            </a:r>
            <a:r>
              <a:rPr sz="2300" dirty="0">
                <a:latin typeface="Cambria"/>
                <a:cs typeface="Cambria"/>
              </a:rPr>
              <a:t>used </a:t>
            </a:r>
            <a:r>
              <a:rPr sz="2300" spc="-5" dirty="0">
                <a:latin typeface="Cambria"/>
                <a:cs typeface="Cambria"/>
              </a:rPr>
              <a:t>by</a:t>
            </a:r>
            <a:r>
              <a:rPr sz="2300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the</a:t>
            </a:r>
            <a:r>
              <a:rPr sz="2300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.jpeg</a:t>
            </a:r>
            <a:r>
              <a:rPr sz="2300" spc="-1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and </a:t>
            </a:r>
            <a:r>
              <a:rPr sz="2300" spc="-5" dirty="0">
                <a:latin typeface="Cambria"/>
                <a:cs typeface="Cambria"/>
              </a:rPr>
              <a:t>.mp3</a:t>
            </a:r>
            <a:r>
              <a:rPr sz="2300" spc="-15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file-formats.</a:t>
            </a:r>
            <a:endParaRPr sz="2300" dirty="0">
              <a:latin typeface="Cambria"/>
              <a:cs typeface="Cambria"/>
            </a:endParaRPr>
          </a:p>
          <a:p>
            <a:pPr marL="12700" marR="110489">
              <a:lnSpc>
                <a:spcPct val="100000"/>
              </a:lnSpc>
              <a:spcBef>
                <a:spcPts val="570"/>
              </a:spcBef>
            </a:pPr>
            <a:r>
              <a:rPr sz="2300" spc="-5" dirty="0">
                <a:latin typeface="Cambria"/>
                <a:cs typeface="Cambria"/>
              </a:rPr>
              <a:t>GGM</a:t>
            </a:r>
            <a:r>
              <a:rPr sz="2300" spc="-1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Trees - </a:t>
            </a:r>
            <a:r>
              <a:rPr sz="2300" spc="-5" dirty="0">
                <a:latin typeface="Cambria"/>
                <a:cs typeface="Cambria"/>
              </a:rPr>
              <a:t>Used</a:t>
            </a:r>
            <a:r>
              <a:rPr sz="2300" spc="5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in cryptographic</a:t>
            </a:r>
            <a:r>
              <a:rPr sz="2300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applications</a:t>
            </a:r>
            <a:r>
              <a:rPr sz="2300" spc="5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to</a:t>
            </a:r>
            <a:r>
              <a:rPr sz="2300" spc="5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generate</a:t>
            </a:r>
            <a:r>
              <a:rPr sz="2300" spc="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a</a:t>
            </a:r>
            <a:r>
              <a:rPr sz="2300" spc="-5" dirty="0">
                <a:latin typeface="Cambria"/>
                <a:cs typeface="Cambria"/>
              </a:rPr>
              <a:t> tree</a:t>
            </a:r>
            <a:r>
              <a:rPr sz="2300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of </a:t>
            </a:r>
            <a:r>
              <a:rPr sz="2300" spc="-490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pseudo-random numbers.</a:t>
            </a:r>
            <a:endParaRPr sz="2300" dirty="0">
              <a:latin typeface="Cambria"/>
              <a:cs typeface="Cambria"/>
            </a:endParaRPr>
          </a:p>
          <a:p>
            <a:pPr marL="12700" marR="31750">
              <a:lnSpc>
                <a:spcPct val="100000"/>
              </a:lnSpc>
              <a:spcBef>
                <a:spcPts val="570"/>
              </a:spcBef>
            </a:pPr>
            <a:r>
              <a:rPr sz="2300" spc="-5" dirty="0">
                <a:latin typeface="Cambria"/>
                <a:cs typeface="Cambria"/>
              </a:rPr>
              <a:t>Syntax</a:t>
            </a:r>
            <a:r>
              <a:rPr sz="2300" dirty="0">
                <a:latin typeface="Cambria"/>
                <a:cs typeface="Cambria"/>
              </a:rPr>
              <a:t> Tree:</a:t>
            </a:r>
            <a:r>
              <a:rPr sz="2300" spc="-5" dirty="0">
                <a:latin typeface="Cambria"/>
                <a:cs typeface="Cambria"/>
              </a:rPr>
              <a:t> Constructed</a:t>
            </a:r>
            <a:r>
              <a:rPr sz="2300" spc="5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by</a:t>
            </a:r>
            <a:r>
              <a:rPr sz="2300" spc="5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compilers</a:t>
            </a:r>
            <a:r>
              <a:rPr sz="2300" spc="5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and</a:t>
            </a:r>
            <a:r>
              <a:rPr sz="2300" spc="5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(implicitly) calculators</a:t>
            </a:r>
            <a:r>
              <a:rPr sz="2300" spc="5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to </a:t>
            </a:r>
            <a:r>
              <a:rPr sz="2300" spc="-49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parse</a:t>
            </a:r>
            <a:r>
              <a:rPr sz="2300" spc="-10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expressions.</a:t>
            </a:r>
            <a:endParaRPr sz="2300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042159"/>
            <a:ext cx="16065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400" dirty="0">
                <a:latin typeface="Symbol"/>
                <a:cs typeface="Symbol"/>
              </a:rPr>
              <a:t>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2815590"/>
            <a:ext cx="16065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400" dirty="0">
                <a:latin typeface="Symbol"/>
                <a:cs typeface="Symbol"/>
              </a:rPr>
              <a:t>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3587750"/>
            <a:ext cx="16065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400" dirty="0">
                <a:latin typeface="Symbol"/>
                <a:cs typeface="Symbol"/>
              </a:rPr>
              <a:t>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4361179"/>
            <a:ext cx="16065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400" dirty="0">
                <a:latin typeface="Symbol"/>
                <a:cs typeface="Symbol"/>
              </a:rPr>
              <a:t>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5134609"/>
            <a:ext cx="16065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400" dirty="0">
                <a:latin typeface="Symbol"/>
                <a:cs typeface="Symbol"/>
              </a:rPr>
              <a:t>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5908040"/>
            <a:ext cx="16065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400" dirty="0">
                <a:latin typeface="Symbol"/>
                <a:cs typeface="Symbol"/>
              </a:rPr>
              <a:t></a:t>
            </a:r>
            <a:endParaRPr sz="23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223520"/>
            <a:ext cx="68516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</a:t>
            </a:r>
            <a:r>
              <a:rPr spc="-15" dirty="0"/>
              <a:t> </a:t>
            </a:r>
            <a:r>
              <a:rPr spc="-5" dirty="0"/>
              <a:t>is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5" dirty="0"/>
              <a:t>Degenerate</a:t>
            </a:r>
            <a:r>
              <a:rPr spc="-15" dirty="0"/>
              <a:t> </a:t>
            </a:r>
            <a:r>
              <a:rPr spc="-5" dirty="0"/>
              <a:t>BST?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640" y="1176020"/>
            <a:ext cx="8071484" cy="2962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92075" indent="-342900">
              <a:lnSpc>
                <a:spcPct val="100000"/>
              </a:lnSpc>
              <a:spcBef>
                <a:spcPts val="100"/>
              </a:spcBef>
              <a:buFont typeface="Symbol"/>
              <a:buChar char="▪"/>
              <a:tabLst>
                <a:tab pos="367665" algn="l"/>
                <a:tab pos="368300" algn="l"/>
                <a:tab pos="3369310" algn="l"/>
              </a:tabLst>
            </a:pPr>
            <a:r>
              <a:rPr sz="2600" dirty="0">
                <a:latin typeface="Cambria"/>
                <a:cs typeface="Cambria"/>
              </a:rPr>
              <a:t>A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degenerate</a:t>
            </a:r>
            <a:r>
              <a:rPr sz="2600" spc="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binary	</a:t>
            </a:r>
            <a:r>
              <a:rPr sz="2600" dirty="0">
                <a:latin typeface="Cambria"/>
                <a:cs typeface="Cambria"/>
              </a:rPr>
              <a:t>search </a:t>
            </a:r>
            <a:r>
              <a:rPr sz="2600" spc="-5" dirty="0">
                <a:latin typeface="Cambria"/>
                <a:cs typeface="Cambria"/>
              </a:rPr>
              <a:t>tree is one where most or </a:t>
            </a:r>
            <a:r>
              <a:rPr sz="2600" spc="-56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all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of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the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nodes contain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only one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sub node.</a:t>
            </a:r>
            <a:endParaRPr sz="2600">
              <a:latin typeface="Cambria"/>
              <a:cs typeface="Cambria"/>
            </a:endParaRPr>
          </a:p>
          <a:p>
            <a:pPr marL="368300" marR="379095" indent="-342900">
              <a:lnSpc>
                <a:spcPct val="100000"/>
              </a:lnSpc>
              <a:spcBef>
                <a:spcPts val="640"/>
              </a:spcBef>
              <a:buFont typeface="Symbol"/>
              <a:buChar char="▪"/>
              <a:tabLst>
                <a:tab pos="367665" algn="l"/>
                <a:tab pos="368300" algn="l"/>
              </a:tabLst>
            </a:pPr>
            <a:r>
              <a:rPr sz="2600" spc="-5" dirty="0">
                <a:latin typeface="Cambria"/>
                <a:cs typeface="Cambria"/>
              </a:rPr>
              <a:t>It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is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unbalanced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and,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in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the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worst case,</a:t>
            </a:r>
            <a:r>
              <a:rPr sz="2600" spc="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performance </a:t>
            </a:r>
            <a:r>
              <a:rPr sz="2600" spc="-55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degrades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to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that of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a </a:t>
            </a:r>
            <a:r>
              <a:rPr sz="2600" spc="-5" dirty="0">
                <a:latin typeface="Cambria"/>
                <a:cs typeface="Cambria"/>
              </a:rPr>
              <a:t>linked</a:t>
            </a:r>
            <a:r>
              <a:rPr sz="2600" spc="-1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list.</a:t>
            </a:r>
            <a:endParaRPr sz="2600">
              <a:latin typeface="Cambria"/>
              <a:cs typeface="Cambria"/>
            </a:endParaRPr>
          </a:p>
          <a:p>
            <a:pPr marL="368300" marR="17780" indent="-342900">
              <a:lnSpc>
                <a:spcPct val="100000"/>
              </a:lnSpc>
              <a:spcBef>
                <a:spcPts val="650"/>
              </a:spcBef>
              <a:buFont typeface="Symbol"/>
              <a:buChar char="▪"/>
              <a:tabLst>
                <a:tab pos="367665" algn="l"/>
                <a:tab pos="368300" algn="l"/>
              </a:tabLst>
            </a:pPr>
            <a:r>
              <a:rPr sz="2600" spc="-5" dirty="0">
                <a:latin typeface="Cambria"/>
                <a:cs typeface="Cambria"/>
              </a:rPr>
              <a:t>If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your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add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node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function does not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handle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rebalancing, </a:t>
            </a:r>
            <a:r>
              <a:rPr sz="2600" spc="-56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then you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can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easily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construct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a </a:t>
            </a:r>
            <a:r>
              <a:rPr sz="2600" spc="-5" dirty="0">
                <a:latin typeface="Cambria"/>
                <a:cs typeface="Cambria"/>
              </a:rPr>
              <a:t>degenerate</a:t>
            </a:r>
            <a:r>
              <a:rPr sz="260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tree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by 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feeding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it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data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that is</a:t>
            </a:r>
            <a:r>
              <a:rPr sz="2600" spc="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already sorted.</a:t>
            </a:r>
            <a:endParaRPr sz="26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400" y="2057400"/>
            <a:ext cx="4114800" cy="42418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042159"/>
            <a:ext cx="8015605" cy="17881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55600" marR="1717039" indent="-342900">
              <a:lnSpc>
                <a:spcPts val="3270"/>
              </a:lnSpc>
              <a:spcBef>
                <a:spcPts val="280"/>
              </a:spcBef>
              <a:buFont typeface="Symbol"/>
              <a:buChar char="▪"/>
              <a:tabLst>
                <a:tab pos="354965" algn="l"/>
                <a:tab pos="355600" algn="l"/>
              </a:tabLst>
            </a:pPr>
            <a:r>
              <a:rPr sz="2800" spc="-5" dirty="0">
                <a:latin typeface="Cambria"/>
                <a:cs typeface="Cambria"/>
              </a:rPr>
              <a:t>Yes, certain orders might produce </a:t>
            </a:r>
            <a:r>
              <a:rPr sz="2800" spc="-10" dirty="0">
                <a:latin typeface="Cambria"/>
                <a:cs typeface="Cambria"/>
              </a:rPr>
              <a:t>very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unbalanced</a:t>
            </a:r>
            <a:r>
              <a:rPr sz="2800" spc="-3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trees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or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degenerated</a:t>
            </a:r>
            <a:r>
              <a:rPr sz="2800" spc="-3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trees!</a:t>
            </a:r>
            <a:endParaRPr sz="2800">
              <a:latin typeface="Cambria"/>
              <a:cs typeface="Cambria"/>
            </a:endParaRPr>
          </a:p>
          <a:p>
            <a:pPr marL="355600" marR="5080" indent="-342900">
              <a:lnSpc>
                <a:spcPts val="3270"/>
              </a:lnSpc>
              <a:spcBef>
                <a:spcPts val="710"/>
              </a:spcBef>
              <a:buFont typeface="Symbol"/>
              <a:buChar char="▪"/>
              <a:tabLst>
                <a:tab pos="354965" algn="l"/>
                <a:tab pos="355600" algn="l"/>
              </a:tabLst>
            </a:pPr>
            <a:r>
              <a:rPr sz="2800" spc="-5" dirty="0">
                <a:latin typeface="Cambria"/>
                <a:cs typeface="Cambria"/>
              </a:rPr>
              <a:t>Unbalanced trees are not desirable because search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time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increases!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860800"/>
            <a:ext cx="1898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90" dirty="0">
                <a:latin typeface="Symbol"/>
                <a:cs typeface="Symbol"/>
              </a:rPr>
              <a:t>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3883659"/>
            <a:ext cx="6758305" cy="86741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>
              <a:lnSpc>
                <a:spcPts val="3270"/>
              </a:lnSpc>
              <a:spcBef>
                <a:spcPts val="284"/>
              </a:spcBef>
            </a:pPr>
            <a:r>
              <a:rPr sz="2800" spc="-10" dirty="0">
                <a:latin typeface="Cambria"/>
                <a:cs typeface="Cambria"/>
              </a:rPr>
              <a:t>Advanced </a:t>
            </a:r>
            <a:r>
              <a:rPr sz="2800" spc="-5" dirty="0">
                <a:latin typeface="Cambria"/>
                <a:cs typeface="Cambria"/>
              </a:rPr>
              <a:t>tree structures, such as </a:t>
            </a:r>
            <a:r>
              <a:rPr sz="2800" b="1" spc="-5" dirty="0">
                <a:solidFill>
                  <a:srgbClr val="FF0000"/>
                </a:solidFill>
                <a:latin typeface="Cambria"/>
                <a:cs typeface="Cambria"/>
              </a:rPr>
              <a:t>red-black </a:t>
            </a:r>
            <a:r>
              <a:rPr sz="2800" b="1" spc="-6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mbria"/>
                <a:cs typeface="Cambria"/>
              </a:rPr>
              <a:t>trees,</a:t>
            </a:r>
            <a:r>
              <a:rPr sz="2800" b="1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mbria"/>
                <a:cs typeface="Cambria"/>
              </a:rPr>
              <a:t>AVL</a:t>
            </a:r>
            <a:r>
              <a:rPr sz="2800" b="1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mbria"/>
                <a:cs typeface="Cambria"/>
              </a:rPr>
              <a:t>trees</a:t>
            </a:r>
            <a:r>
              <a:rPr sz="2800" b="1" dirty="0">
                <a:latin typeface="Cambria"/>
                <a:cs typeface="Cambria"/>
              </a:rPr>
              <a:t>,</a:t>
            </a:r>
            <a:r>
              <a:rPr sz="2800" b="1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guarantee</a:t>
            </a:r>
            <a:r>
              <a:rPr sz="2800" spc="-2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balanced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trees.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9950" y="163829"/>
            <a:ext cx="7272655" cy="1365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3840">
              <a:lnSpc>
                <a:spcPct val="100000"/>
              </a:lnSpc>
              <a:spcBef>
                <a:spcPts val="100"/>
              </a:spcBef>
            </a:pPr>
            <a:r>
              <a:rPr dirty="0"/>
              <a:t>Does </a:t>
            </a:r>
            <a:r>
              <a:rPr spc="-5" dirty="0"/>
              <a:t>the order of inserting </a:t>
            </a:r>
            <a:r>
              <a:rPr spc="-955" dirty="0"/>
              <a:t> </a:t>
            </a:r>
            <a:r>
              <a:rPr spc="-5" dirty="0"/>
              <a:t>elements</a:t>
            </a:r>
            <a:r>
              <a:rPr spc="-20" dirty="0"/>
              <a:t> </a:t>
            </a:r>
            <a:r>
              <a:rPr spc="-5" dirty="0"/>
              <a:t>into</a:t>
            </a:r>
            <a:r>
              <a:rPr spc="-3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5" dirty="0"/>
              <a:t>tree matter?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7069" y="1648459"/>
            <a:ext cx="2178685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0000"/>
                </a:solidFill>
                <a:latin typeface="Cambria"/>
                <a:cs typeface="Cambria"/>
              </a:rPr>
              <a:t>Does the </a:t>
            </a:r>
            <a:r>
              <a:rPr sz="3600" b="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1" spc="-10" dirty="0">
                <a:solidFill>
                  <a:srgbClr val="FF0000"/>
                </a:solidFill>
                <a:latin typeface="Cambria"/>
                <a:cs typeface="Cambria"/>
              </a:rPr>
              <a:t>order </a:t>
            </a:r>
            <a:r>
              <a:rPr sz="3600" b="1" spc="-5" dirty="0">
                <a:solidFill>
                  <a:srgbClr val="FF0000"/>
                </a:solidFill>
                <a:latin typeface="Cambria"/>
                <a:cs typeface="Cambria"/>
              </a:rPr>
              <a:t>of </a:t>
            </a:r>
            <a:r>
              <a:rPr sz="3600" b="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1" spc="-5" dirty="0">
                <a:solidFill>
                  <a:srgbClr val="FF0000"/>
                </a:solidFill>
                <a:latin typeface="Cambria"/>
                <a:cs typeface="Cambria"/>
              </a:rPr>
              <a:t>inserting </a:t>
            </a:r>
            <a:r>
              <a:rPr sz="3600" b="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1" spc="-5" dirty="0">
                <a:solidFill>
                  <a:srgbClr val="FF0000"/>
                </a:solidFill>
                <a:latin typeface="Cambria"/>
                <a:cs typeface="Cambria"/>
              </a:rPr>
              <a:t>elements </a:t>
            </a:r>
            <a:r>
              <a:rPr sz="3600" b="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1" spc="-5" dirty="0">
                <a:solidFill>
                  <a:srgbClr val="FF0000"/>
                </a:solidFill>
                <a:latin typeface="Cambria"/>
                <a:cs typeface="Cambria"/>
              </a:rPr>
              <a:t>into</a:t>
            </a:r>
            <a:r>
              <a:rPr sz="3600" b="1" spc="-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1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3600" b="1" spc="-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1" spc="-10" dirty="0">
                <a:solidFill>
                  <a:srgbClr val="FF0000"/>
                </a:solidFill>
                <a:latin typeface="Cambria"/>
                <a:cs typeface="Cambria"/>
              </a:rPr>
              <a:t>tree </a:t>
            </a:r>
            <a:r>
              <a:rPr sz="3600" b="1" spc="-7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1" spc="-5" dirty="0">
                <a:solidFill>
                  <a:srgbClr val="FF0000"/>
                </a:solidFill>
                <a:latin typeface="Cambria"/>
                <a:cs typeface="Cambria"/>
              </a:rPr>
              <a:t>matter?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4657" y="218847"/>
            <a:ext cx="5248094" cy="6267904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245869"/>
            <a:ext cx="7700645" cy="420116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400" dirty="0">
                <a:latin typeface="Cambria"/>
                <a:cs typeface="Cambria"/>
              </a:rPr>
              <a:t>Prevent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the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degeneration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the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BST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:</a:t>
            </a:r>
            <a:endParaRPr sz="2400">
              <a:latin typeface="Cambria"/>
              <a:cs typeface="Cambria"/>
            </a:endParaRPr>
          </a:p>
          <a:p>
            <a:pPr marL="355600" marR="5080" indent="-342900">
              <a:lnSpc>
                <a:spcPts val="2800"/>
              </a:lnSpc>
              <a:spcBef>
                <a:spcPts val="690"/>
              </a:spcBef>
              <a:buFont typeface="Symbol"/>
              <a:buChar char="▪"/>
              <a:tabLst>
                <a:tab pos="354965" algn="l"/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A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BST can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be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set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up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to</a:t>
            </a:r>
            <a:r>
              <a:rPr sz="2400" spc="-5" dirty="0">
                <a:latin typeface="Cambria"/>
                <a:cs typeface="Cambria"/>
              </a:rPr>
              <a:t> maintain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balance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during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updating </a:t>
            </a:r>
            <a:r>
              <a:rPr sz="2400" spc="-509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operations (insertions </a:t>
            </a:r>
            <a:r>
              <a:rPr sz="2400" dirty="0">
                <a:latin typeface="Cambria"/>
                <a:cs typeface="Cambria"/>
              </a:rPr>
              <a:t>and</a:t>
            </a:r>
            <a:r>
              <a:rPr sz="2400" spc="-5" dirty="0">
                <a:latin typeface="Cambria"/>
                <a:cs typeface="Cambria"/>
              </a:rPr>
              <a:t> removals)</a:t>
            </a:r>
            <a:endParaRPr sz="2400">
              <a:latin typeface="Cambria"/>
              <a:cs typeface="Cambria"/>
            </a:endParaRPr>
          </a:p>
          <a:p>
            <a:pPr marL="355600" marR="48260" indent="-342900">
              <a:lnSpc>
                <a:spcPts val="2810"/>
              </a:lnSpc>
              <a:spcBef>
                <a:spcPts val="600"/>
              </a:spcBef>
              <a:buFont typeface="Symbol"/>
              <a:buChar char="▪"/>
              <a:tabLst>
                <a:tab pos="354965" algn="l"/>
                <a:tab pos="355600" algn="l"/>
                <a:tab pos="1592580" algn="l"/>
              </a:tabLst>
            </a:pPr>
            <a:r>
              <a:rPr sz="2400" spc="-5" dirty="0">
                <a:latin typeface="Cambria"/>
                <a:cs typeface="Cambria"/>
              </a:rPr>
              <a:t>Types </a:t>
            </a:r>
            <a:r>
              <a:rPr sz="2400" dirty="0">
                <a:latin typeface="Cambria"/>
                <a:cs typeface="Cambria"/>
              </a:rPr>
              <a:t>of	</a:t>
            </a:r>
            <a:r>
              <a:rPr sz="2400" spc="-5" dirty="0">
                <a:latin typeface="Cambria"/>
                <a:cs typeface="Cambria"/>
              </a:rPr>
              <a:t>ST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which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maintain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the </a:t>
            </a:r>
            <a:r>
              <a:rPr sz="2400" spc="-5" dirty="0">
                <a:latin typeface="Cambria"/>
                <a:cs typeface="Cambria"/>
              </a:rPr>
              <a:t>optimal performance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in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other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words balanced trees:</a:t>
            </a:r>
            <a:endParaRPr sz="2400">
              <a:latin typeface="Cambria"/>
              <a:cs typeface="Cambria"/>
            </a:endParaRPr>
          </a:p>
          <a:p>
            <a:pPr marL="755650" lvl="1" indent="-285750">
              <a:lnSpc>
                <a:spcPct val="100000"/>
              </a:lnSpc>
              <a:spcBef>
                <a:spcPts val="45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mbria"/>
                <a:cs typeface="Cambria"/>
              </a:rPr>
              <a:t>splay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trees</a:t>
            </a:r>
            <a:endParaRPr sz="2400">
              <a:latin typeface="Cambria"/>
              <a:cs typeface="Cambria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mbria"/>
                <a:cs typeface="Cambria"/>
              </a:rPr>
              <a:t>AVL</a:t>
            </a:r>
            <a:r>
              <a:rPr sz="2400" spc="-9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trees</a:t>
            </a:r>
            <a:endParaRPr sz="2400">
              <a:latin typeface="Cambria"/>
              <a:cs typeface="Cambria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mbria"/>
                <a:cs typeface="Cambria"/>
              </a:rPr>
              <a:t>2-4</a:t>
            </a:r>
            <a:r>
              <a:rPr sz="2400" spc="-8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Trees</a:t>
            </a:r>
            <a:endParaRPr sz="2400">
              <a:latin typeface="Cambria"/>
              <a:cs typeface="Cambria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mbria"/>
                <a:cs typeface="Cambria"/>
              </a:rPr>
              <a:t>Red-Black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trees</a:t>
            </a:r>
            <a:endParaRPr sz="2400">
              <a:latin typeface="Cambria"/>
              <a:cs typeface="Cambria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mbria"/>
                <a:cs typeface="Cambria"/>
              </a:rPr>
              <a:t>B-trees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3110" y="299720"/>
            <a:ext cx="50946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Better</a:t>
            </a:r>
            <a:r>
              <a:rPr spc="-40" dirty="0"/>
              <a:t> </a:t>
            </a:r>
            <a:r>
              <a:rPr spc="-5" dirty="0"/>
              <a:t>Search</a:t>
            </a:r>
            <a:r>
              <a:rPr spc="-30" dirty="0"/>
              <a:t> </a:t>
            </a:r>
            <a:r>
              <a:rPr spc="-5" dirty="0"/>
              <a:t>Trees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869" y="1673859"/>
            <a:ext cx="1898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90" dirty="0">
                <a:latin typeface="Symbol"/>
                <a:cs typeface="Symbol"/>
              </a:rPr>
              <a:t>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599" rIns="0" bIns="0" rtlCol="0">
            <a:spAutoFit/>
          </a:bodyPr>
          <a:lstStyle/>
          <a:p>
            <a:pPr marL="65786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 to Algorithms </a:t>
            </a:r>
            <a:r>
              <a:rPr dirty="0"/>
              <a:t>by </a:t>
            </a:r>
            <a:r>
              <a:rPr spc="-5" dirty="0"/>
              <a:t>Thomas H. Cormen </a:t>
            </a:r>
            <a:r>
              <a:rPr spc="-605" dirty="0"/>
              <a:t> </a:t>
            </a:r>
            <a:r>
              <a:rPr spc="-5" dirty="0"/>
              <a:t>and</a:t>
            </a:r>
            <a:r>
              <a:rPr spc="-20" dirty="0"/>
              <a:t> </a:t>
            </a:r>
            <a:r>
              <a:rPr spc="-5" dirty="0"/>
              <a:t>others</a:t>
            </a:r>
          </a:p>
          <a:p>
            <a:pPr marL="735330" marR="1443990" indent="-77470">
              <a:lnSpc>
                <a:spcPts val="3350"/>
              </a:lnSpc>
              <a:spcBef>
                <a:spcPts val="110"/>
              </a:spcBef>
            </a:pPr>
            <a:r>
              <a:rPr spc="-10" dirty="0"/>
              <a:t>Binary </a:t>
            </a:r>
            <a:r>
              <a:rPr spc="-5" dirty="0"/>
              <a:t>Search </a:t>
            </a:r>
            <a:r>
              <a:rPr spc="-10" dirty="0"/>
              <a:t>Tree </a:t>
            </a:r>
            <a:r>
              <a:rPr dirty="0"/>
              <a:t>by </a:t>
            </a:r>
            <a:r>
              <a:rPr spc="-5" dirty="0"/>
              <a:t>Penelope Hofsdal </a:t>
            </a:r>
            <a:r>
              <a:rPr spc="-605" dirty="0"/>
              <a:t> </a:t>
            </a:r>
            <a:r>
              <a:rPr spc="-5" dirty="0"/>
              <a:t>Rada</a:t>
            </a:r>
            <a:r>
              <a:rPr spc="-15" dirty="0"/>
              <a:t> </a:t>
            </a:r>
            <a:r>
              <a:rPr spc="-5" dirty="0"/>
              <a:t>Mihalcea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0869" y="2527300"/>
            <a:ext cx="1898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90" dirty="0">
                <a:latin typeface="Symbol"/>
                <a:cs typeface="Symbol"/>
              </a:rPr>
              <a:t></a:t>
            </a:r>
            <a:endParaRPr sz="2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</a:pPr>
            <a:r>
              <a:rPr sz="2800" spc="-490" dirty="0">
                <a:latin typeface="Symbol"/>
                <a:cs typeface="Symbol"/>
              </a:rPr>
              <a:t>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869" y="3416300"/>
            <a:ext cx="63874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FF"/>
                </a:solidFill>
                <a:latin typeface="Cambria"/>
                <a:cs typeface="Cambria"/>
                <a:hlinkClick r:id="rId2"/>
              </a:rPr>
              <a:t>http://www.cs.unt.edu/~rada/CSCE3110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31820" y="299720"/>
            <a:ext cx="28778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References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0" y="223520"/>
            <a:ext cx="48171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Basic</a:t>
            </a:r>
            <a:r>
              <a:rPr spc="-80" dirty="0"/>
              <a:t> </a:t>
            </a:r>
            <a:r>
              <a:rPr spc="-5" dirty="0"/>
              <a:t>Terminology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023620"/>
            <a:ext cx="7515859" cy="17919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700"/>
              </a:spcBef>
              <a:buFont typeface="Symbol"/>
              <a:buChar char="▪"/>
              <a:tabLst>
                <a:tab pos="367665" algn="l"/>
                <a:tab pos="368300" algn="l"/>
              </a:tabLst>
            </a:pPr>
            <a:r>
              <a:rPr sz="2400" spc="-5" dirty="0">
                <a:latin typeface="Cambria"/>
                <a:cs typeface="Cambria"/>
              </a:rPr>
              <a:t>The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successor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nodes of</a:t>
            </a:r>
            <a:r>
              <a:rPr sz="2400" dirty="0">
                <a:latin typeface="Cambria"/>
                <a:cs typeface="Cambria"/>
              </a:rPr>
              <a:t> a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node </a:t>
            </a:r>
            <a:r>
              <a:rPr sz="2400" dirty="0">
                <a:latin typeface="Cambria"/>
                <a:cs typeface="Cambria"/>
              </a:rPr>
              <a:t>are </a:t>
            </a:r>
            <a:r>
              <a:rPr sz="2400" spc="-5" dirty="0">
                <a:latin typeface="Cambria"/>
                <a:cs typeface="Cambria"/>
              </a:rPr>
              <a:t>called </a:t>
            </a:r>
            <a:r>
              <a:rPr sz="2400" dirty="0">
                <a:latin typeface="Cambria"/>
                <a:cs typeface="Cambria"/>
              </a:rPr>
              <a:t>its</a:t>
            </a:r>
            <a:r>
              <a:rPr sz="2400" spc="-5" dirty="0">
                <a:latin typeface="Cambria"/>
                <a:cs typeface="Cambria"/>
              </a:rPr>
              <a:t> children</a:t>
            </a:r>
            <a:endParaRPr sz="2400">
              <a:latin typeface="Cambria"/>
              <a:cs typeface="Cambria"/>
            </a:endParaRPr>
          </a:p>
          <a:p>
            <a:pPr marL="368300" indent="-342900">
              <a:lnSpc>
                <a:spcPct val="100000"/>
              </a:lnSpc>
              <a:spcBef>
                <a:spcPts val="600"/>
              </a:spcBef>
              <a:buFont typeface="Symbol"/>
              <a:buChar char="▪"/>
              <a:tabLst>
                <a:tab pos="367665" algn="l"/>
                <a:tab pos="368300" algn="l"/>
              </a:tabLst>
            </a:pPr>
            <a:r>
              <a:rPr sz="2400" spc="-5" dirty="0">
                <a:latin typeface="Cambria"/>
                <a:cs typeface="Cambria"/>
              </a:rPr>
              <a:t>The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predecessor node</a:t>
            </a:r>
            <a:r>
              <a:rPr sz="2400" dirty="0">
                <a:latin typeface="Cambria"/>
                <a:cs typeface="Cambria"/>
              </a:rPr>
              <a:t> of a</a:t>
            </a:r>
            <a:r>
              <a:rPr sz="2400" spc="-5" dirty="0">
                <a:latin typeface="Cambria"/>
                <a:cs typeface="Cambria"/>
              </a:rPr>
              <a:t> node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-5" dirty="0">
                <a:latin typeface="Cambria"/>
                <a:cs typeface="Cambria"/>
              </a:rPr>
              <a:t> called </a:t>
            </a:r>
            <a:r>
              <a:rPr sz="2400" dirty="0">
                <a:latin typeface="Cambria"/>
                <a:cs typeface="Cambria"/>
              </a:rPr>
              <a:t>its</a:t>
            </a:r>
            <a:r>
              <a:rPr sz="2400" spc="-5" dirty="0">
                <a:latin typeface="Cambria"/>
                <a:cs typeface="Cambria"/>
              </a:rPr>
              <a:t> parent</a:t>
            </a:r>
            <a:endParaRPr sz="2400">
              <a:latin typeface="Cambria"/>
              <a:cs typeface="Cambria"/>
            </a:endParaRPr>
          </a:p>
          <a:p>
            <a:pPr marL="368300" indent="-342900">
              <a:lnSpc>
                <a:spcPct val="100000"/>
              </a:lnSpc>
              <a:spcBef>
                <a:spcPts val="590"/>
              </a:spcBef>
              <a:buFont typeface="Symbol"/>
              <a:buChar char="▪"/>
              <a:tabLst>
                <a:tab pos="367665" algn="l"/>
                <a:tab pos="368300" algn="l"/>
              </a:tabLst>
            </a:pPr>
            <a:r>
              <a:rPr sz="2400" spc="-5" dirty="0">
                <a:latin typeface="Cambria"/>
                <a:cs typeface="Cambria"/>
              </a:rPr>
              <a:t>The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"beginning"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node </a:t>
            </a:r>
            <a:r>
              <a:rPr sz="2400" dirty="0">
                <a:latin typeface="Cambria"/>
                <a:cs typeface="Cambria"/>
              </a:rPr>
              <a:t>is </a:t>
            </a:r>
            <a:r>
              <a:rPr sz="2400" spc="-5" dirty="0">
                <a:latin typeface="Cambria"/>
                <a:cs typeface="Cambria"/>
              </a:rPr>
              <a:t>called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the</a:t>
            </a:r>
            <a:r>
              <a:rPr sz="2400" dirty="0">
                <a:latin typeface="Cambria"/>
                <a:cs typeface="Cambria"/>
              </a:rPr>
              <a:t> root </a:t>
            </a:r>
            <a:r>
              <a:rPr sz="2400" spc="-5" dirty="0">
                <a:latin typeface="Cambria"/>
                <a:cs typeface="Cambria"/>
              </a:rPr>
              <a:t>(has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no parent)</a:t>
            </a:r>
            <a:endParaRPr sz="2400">
              <a:latin typeface="Cambria"/>
              <a:cs typeface="Cambria"/>
            </a:endParaRPr>
          </a:p>
          <a:p>
            <a:pPr marL="368300" indent="-342900">
              <a:lnSpc>
                <a:spcPct val="100000"/>
              </a:lnSpc>
              <a:spcBef>
                <a:spcPts val="600"/>
              </a:spcBef>
              <a:buFont typeface="Symbol"/>
              <a:buChar char="▪"/>
              <a:tabLst>
                <a:tab pos="367665" algn="l"/>
                <a:tab pos="368300" algn="l"/>
              </a:tabLst>
            </a:pPr>
            <a:r>
              <a:rPr sz="2400" dirty="0">
                <a:latin typeface="Cambria"/>
                <a:cs typeface="Cambria"/>
              </a:rPr>
              <a:t>A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node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without children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called </a:t>
            </a:r>
            <a:r>
              <a:rPr sz="2400" dirty="0">
                <a:latin typeface="Cambria"/>
                <a:cs typeface="Cambria"/>
              </a:rPr>
              <a:t>a</a:t>
            </a:r>
            <a:r>
              <a:rPr sz="2400" spc="-5" dirty="0">
                <a:latin typeface="Cambria"/>
                <a:cs typeface="Cambria"/>
              </a:rPr>
              <a:t> leaf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6520" y="3103879"/>
            <a:ext cx="4022089" cy="34963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0" y="223520"/>
            <a:ext cx="48171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Basic</a:t>
            </a:r>
            <a:r>
              <a:rPr spc="-80" dirty="0"/>
              <a:t> </a:t>
            </a:r>
            <a:r>
              <a:rPr spc="-5" dirty="0"/>
              <a:t>Terminology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76020"/>
            <a:ext cx="7750809" cy="1639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Symbol"/>
              <a:buChar char="▪"/>
              <a:tabLst>
                <a:tab pos="354965" algn="l"/>
                <a:tab pos="355600" algn="l"/>
              </a:tabLst>
            </a:pPr>
            <a:r>
              <a:rPr sz="2400" spc="-5" dirty="0">
                <a:latin typeface="Cambria"/>
                <a:cs typeface="Cambria"/>
              </a:rPr>
              <a:t>Nodes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are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organize </a:t>
            </a:r>
            <a:r>
              <a:rPr sz="2400" dirty="0">
                <a:latin typeface="Cambria"/>
                <a:cs typeface="Cambria"/>
              </a:rPr>
              <a:t>in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levels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(indexed </a:t>
            </a:r>
            <a:r>
              <a:rPr sz="2400" dirty="0">
                <a:latin typeface="Cambria"/>
                <a:cs typeface="Cambria"/>
              </a:rPr>
              <a:t>from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0).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▪"/>
            </a:pPr>
            <a:endParaRPr sz="3450">
              <a:latin typeface="Cambria"/>
              <a:cs typeface="Cambria"/>
            </a:endParaRPr>
          </a:p>
          <a:p>
            <a:pPr marL="355600" marR="5080" indent="-342900">
              <a:lnSpc>
                <a:spcPct val="100000"/>
              </a:lnSpc>
              <a:buFont typeface="Symbol"/>
              <a:buChar char="▪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mbria"/>
                <a:cs typeface="Cambria"/>
              </a:rPr>
              <a:t>Level (or depth) of </a:t>
            </a:r>
            <a:r>
              <a:rPr sz="2400" b="1" dirty="0">
                <a:latin typeface="Cambria"/>
                <a:cs typeface="Cambria"/>
              </a:rPr>
              <a:t>a node</a:t>
            </a:r>
            <a:r>
              <a:rPr sz="2400" dirty="0">
                <a:latin typeface="Cambria"/>
                <a:cs typeface="Cambria"/>
              </a:rPr>
              <a:t>: </a:t>
            </a:r>
            <a:r>
              <a:rPr sz="2400" spc="-5" dirty="0">
                <a:latin typeface="Cambria"/>
                <a:cs typeface="Cambria"/>
              </a:rPr>
              <a:t>number of edges </a:t>
            </a:r>
            <a:r>
              <a:rPr sz="2400" spc="5" dirty="0">
                <a:latin typeface="Cambria"/>
                <a:cs typeface="Cambria"/>
              </a:rPr>
              <a:t>in </a:t>
            </a:r>
            <a:r>
              <a:rPr sz="2400" spc="-5" dirty="0">
                <a:latin typeface="Cambria"/>
                <a:cs typeface="Cambria"/>
              </a:rPr>
              <a:t>the path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from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the root </a:t>
            </a:r>
            <a:r>
              <a:rPr sz="2400" dirty="0">
                <a:latin typeface="Cambria"/>
                <a:cs typeface="Cambria"/>
              </a:rPr>
              <a:t>to</a:t>
            </a:r>
            <a:r>
              <a:rPr sz="2400" spc="-5" dirty="0">
                <a:latin typeface="Cambria"/>
                <a:cs typeface="Cambria"/>
              </a:rPr>
              <a:t> that </a:t>
            </a:r>
            <a:r>
              <a:rPr sz="2400" dirty="0">
                <a:latin typeface="Cambria"/>
                <a:cs typeface="Cambria"/>
              </a:rPr>
              <a:t>node.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3308350"/>
            <a:ext cx="43065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54965">
              <a:lnSpc>
                <a:spcPct val="100000"/>
              </a:lnSpc>
              <a:spcBef>
                <a:spcPts val="100"/>
              </a:spcBef>
              <a:buFont typeface="Symbol"/>
              <a:buChar char="▪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mbria"/>
                <a:cs typeface="Cambria"/>
              </a:rPr>
              <a:t>Height</a:t>
            </a:r>
            <a:r>
              <a:rPr sz="2400" b="1" spc="-20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of</a:t>
            </a:r>
            <a:r>
              <a:rPr sz="2400" b="1" spc="-15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a</a:t>
            </a:r>
            <a:r>
              <a:rPr sz="2400" b="1" spc="-2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tree</a:t>
            </a:r>
            <a:r>
              <a:rPr sz="2400" b="1" spc="-15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h</a:t>
            </a:r>
            <a:r>
              <a:rPr sz="2400" dirty="0">
                <a:latin typeface="Cambria"/>
                <a:cs typeface="Cambria"/>
              </a:rPr>
              <a:t>:</a:t>
            </a:r>
            <a:r>
              <a:rPr sz="2400" spc="-5" dirty="0">
                <a:latin typeface="Cambria"/>
                <a:cs typeface="Cambria"/>
              </a:rPr>
              <a:t> #levels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=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L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(some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books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define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h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as</a:t>
            </a:r>
            <a:endParaRPr sz="2400">
              <a:latin typeface="Cambria"/>
              <a:cs typeface="Cambria"/>
            </a:endParaRPr>
          </a:p>
          <a:p>
            <a:pPr marL="1024255">
              <a:lnSpc>
                <a:spcPct val="100000"/>
              </a:lnSpc>
            </a:pPr>
            <a:r>
              <a:rPr sz="2400" spc="-5" dirty="0">
                <a:latin typeface="Cambria"/>
                <a:cs typeface="Cambria"/>
              </a:rPr>
              <a:t>number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levels-1).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840" y="4923790"/>
            <a:ext cx="48812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17780" indent="-342900">
              <a:lnSpc>
                <a:spcPct val="100000"/>
              </a:lnSpc>
              <a:spcBef>
                <a:spcPts val="100"/>
              </a:spcBef>
              <a:buFont typeface="Symbol"/>
              <a:buChar char="▪"/>
              <a:tabLst>
                <a:tab pos="367665" algn="l"/>
                <a:tab pos="368300" algn="l"/>
              </a:tabLst>
            </a:pPr>
            <a:r>
              <a:rPr sz="2400" b="1" spc="-5" dirty="0">
                <a:latin typeface="Cambria"/>
                <a:cs typeface="Cambria"/>
              </a:rPr>
              <a:t>Full tree: </a:t>
            </a:r>
            <a:r>
              <a:rPr sz="2400" dirty="0">
                <a:latin typeface="Cambria"/>
                <a:cs typeface="Cambria"/>
              </a:rPr>
              <a:t>every </a:t>
            </a:r>
            <a:r>
              <a:rPr sz="2400" spc="-5" dirty="0">
                <a:latin typeface="Cambria"/>
                <a:cs typeface="Cambria"/>
              </a:rPr>
              <a:t>node </a:t>
            </a:r>
            <a:r>
              <a:rPr sz="2400" dirty="0">
                <a:latin typeface="Cambria"/>
                <a:cs typeface="Cambria"/>
              </a:rPr>
              <a:t>has </a:t>
            </a:r>
            <a:r>
              <a:rPr sz="2400" spc="-5" dirty="0">
                <a:latin typeface="Cambria"/>
                <a:cs typeface="Cambria"/>
              </a:rPr>
              <a:t>exactly </a:t>
            </a:r>
            <a:r>
              <a:rPr sz="2400" dirty="0">
                <a:latin typeface="Cambria"/>
                <a:cs typeface="Cambria"/>
              </a:rPr>
              <a:t> two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children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b="1" i="1" spc="-5" dirty="0">
                <a:latin typeface="Cambria"/>
                <a:cs typeface="Cambria"/>
              </a:rPr>
              <a:t>and</a:t>
            </a:r>
            <a:r>
              <a:rPr sz="2400" b="1" i="1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all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the leaves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are</a:t>
            </a:r>
            <a:endParaRPr sz="2400">
              <a:latin typeface="Cambria"/>
              <a:cs typeface="Cambria"/>
            </a:endParaRPr>
          </a:p>
          <a:p>
            <a:pPr marL="2240280">
              <a:lnSpc>
                <a:spcPct val="100000"/>
              </a:lnSpc>
            </a:pPr>
            <a:r>
              <a:rPr sz="2400" spc="-5" dirty="0">
                <a:latin typeface="Cambria"/>
                <a:cs typeface="Cambria"/>
              </a:rPr>
              <a:t>on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the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same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level.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7500" y="3200400"/>
            <a:ext cx="3581400" cy="275082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012940" y="3300729"/>
            <a:ext cx="865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not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full!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3730" y="139700"/>
            <a:ext cx="79121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29180" marR="5080" indent="-2316480">
              <a:lnSpc>
                <a:spcPct val="100000"/>
              </a:lnSpc>
              <a:spcBef>
                <a:spcPts val="100"/>
              </a:spcBef>
              <a:tabLst>
                <a:tab pos="3966845" algn="l"/>
                <a:tab pos="6497955" algn="l"/>
              </a:tabLst>
            </a:pPr>
            <a:r>
              <a:rPr sz="4000" spc="-10" dirty="0"/>
              <a:t>W</a:t>
            </a:r>
            <a:r>
              <a:rPr sz="4000" dirty="0"/>
              <a:t>h</a:t>
            </a:r>
            <a:r>
              <a:rPr sz="4000" spc="-5" dirty="0"/>
              <a:t>a</a:t>
            </a:r>
            <a:r>
              <a:rPr sz="4000" dirty="0"/>
              <a:t>t</a:t>
            </a:r>
            <a:r>
              <a:rPr sz="4000" spc="-15" dirty="0"/>
              <a:t> </a:t>
            </a:r>
            <a:r>
              <a:rPr sz="4000" spc="10" dirty="0"/>
              <a:t>i</a:t>
            </a:r>
            <a:r>
              <a:rPr sz="4000" dirty="0"/>
              <a:t>s</a:t>
            </a:r>
            <a:r>
              <a:rPr sz="4000" spc="-10" dirty="0"/>
              <a:t> </a:t>
            </a:r>
            <a:r>
              <a:rPr sz="4000" spc="-5" dirty="0"/>
              <a:t>t</a:t>
            </a:r>
            <a:r>
              <a:rPr sz="4000" dirty="0"/>
              <a:t>he</a:t>
            </a:r>
            <a:r>
              <a:rPr sz="4000" spc="-10" dirty="0"/>
              <a:t> </a:t>
            </a:r>
            <a:r>
              <a:rPr sz="4000" spc="-15" dirty="0"/>
              <a:t>m</a:t>
            </a:r>
            <a:r>
              <a:rPr sz="4000" spc="-5" dirty="0"/>
              <a:t>a</a:t>
            </a:r>
            <a:r>
              <a:rPr sz="4000" dirty="0"/>
              <a:t>x</a:t>
            </a:r>
            <a:r>
              <a:rPr sz="4000" spc="-15" dirty="0"/>
              <a:t> </a:t>
            </a:r>
            <a:r>
              <a:rPr sz="4000" dirty="0"/>
              <a:t>n</a:t>
            </a:r>
            <a:r>
              <a:rPr sz="4000" spc="-10" dirty="0"/>
              <a:t>u</a:t>
            </a:r>
            <a:r>
              <a:rPr sz="4000" spc="-15" dirty="0"/>
              <a:t>m</a:t>
            </a:r>
            <a:r>
              <a:rPr sz="4000" dirty="0"/>
              <a:t>b</a:t>
            </a:r>
            <a:r>
              <a:rPr sz="4000" spc="-5" dirty="0"/>
              <a:t>e</a:t>
            </a:r>
            <a:r>
              <a:rPr sz="4000" dirty="0"/>
              <a:t>r </a:t>
            </a:r>
            <a:r>
              <a:rPr sz="4000" spc="-5" dirty="0"/>
              <a:t>o</a:t>
            </a:r>
            <a:r>
              <a:rPr sz="4000" dirty="0"/>
              <a:t>f	</a:t>
            </a:r>
            <a:r>
              <a:rPr sz="4000" spc="-10" dirty="0"/>
              <a:t>n</a:t>
            </a:r>
            <a:r>
              <a:rPr sz="4000" spc="-5" dirty="0"/>
              <a:t>odes  at</a:t>
            </a:r>
            <a:r>
              <a:rPr sz="4000" dirty="0"/>
              <a:t> </a:t>
            </a:r>
            <a:r>
              <a:rPr sz="4000" spc="-10" dirty="0"/>
              <a:t>any	</a:t>
            </a:r>
            <a:r>
              <a:rPr sz="4000" spc="-5" dirty="0"/>
              <a:t>level</a:t>
            </a:r>
            <a:r>
              <a:rPr sz="4000" spc="-15" dirty="0"/>
              <a:t> </a:t>
            </a:r>
            <a:r>
              <a:rPr sz="4000" dirty="0"/>
              <a:t>l</a:t>
            </a:r>
            <a:r>
              <a:rPr sz="4000" spc="-15" dirty="0"/>
              <a:t> </a:t>
            </a:r>
            <a:r>
              <a:rPr sz="4000" dirty="0"/>
              <a:t>?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5020" y="3199129"/>
            <a:ext cx="4259580" cy="32740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5660" y="1822450"/>
            <a:ext cx="7883525" cy="4525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ambria"/>
                <a:cs typeface="Cambria"/>
              </a:rPr>
              <a:t>The maximum number </a:t>
            </a:r>
            <a:r>
              <a:rPr sz="2800" dirty="0">
                <a:latin typeface="Cambria"/>
                <a:cs typeface="Cambria"/>
              </a:rPr>
              <a:t>of </a:t>
            </a:r>
            <a:r>
              <a:rPr sz="2800" spc="-5" dirty="0">
                <a:latin typeface="Cambria"/>
                <a:cs typeface="Cambria"/>
              </a:rPr>
              <a:t>nodes at any level </a:t>
            </a:r>
            <a:r>
              <a:rPr sz="2800" i="1" dirty="0">
                <a:latin typeface="Cambria"/>
                <a:cs typeface="Cambria"/>
              </a:rPr>
              <a:t>l </a:t>
            </a:r>
            <a:r>
              <a:rPr sz="2800" dirty="0">
                <a:latin typeface="Cambria"/>
                <a:cs typeface="Cambria"/>
              </a:rPr>
              <a:t>is </a:t>
            </a:r>
            <a:r>
              <a:rPr sz="2800" spc="-5" dirty="0">
                <a:latin typeface="Cambria"/>
                <a:cs typeface="Cambria"/>
              </a:rPr>
              <a:t>less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than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or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equal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to </a:t>
            </a:r>
            <a:r>
              <a:rPr sz="2800" spc="15" dirty="0">
                <a:latin typeface="Cambria"/>
                <a:cs typeface="Cambria"/>
              </a:rPr>
              <a:t>2</a:t>
            </a:r>
            <a:r>
              <a:rPr sz="2400" spc="22" baseline="29513" dirty="0">
                <a:latin typeface="Cambria"/>
                <a:cs typeface="Cambria"/>
              </a:rPr>
              <a:t>l</a:t>
            </a:r>
            <a:r>
              <a:rPr sz="2400" spc="382" baseline="29513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where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i="1" spc="-5" dirty="0">
                <a:latin typeface="Cambria"/>
                <a:cs typeface="Cambria"/>
              </a:rPr>
              <a:t>l</a:t>
            </a:r>
            <a:r>
              <a:rPr sz="2800" spc="-5" dirty="0">
                <a:latin typeface="Cambria"/>
                <a:cs typeface="Cambria"/>
              </a:rPr>
              <a:t>=0,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1,</a:t>
            </a:r>
            <a:r>
              <a:rPr sz="2800" spc="-10" dirty="0">
                <a:latin typeface="Cambria"/>
                <a:cs typeface="Cambria"/>
              </a:rPr>
              <a:t> 2,</a:t>
            </a:r>
            <a:r>
              <a:rPr sz="2800" spc="-5" dirty="0">
                <a:latin typeface="Cambria"/>
                <a:cs typeface="Cambria"/>
              </a:rPr>
              <a:t> 3,…..</a:t>
            </a:r>
            <a:r>
              <a:rPr sz="2800" spc="-10" dirty="0">
                <a:latin typeface="Cambria"/>
                <a:cs typeface="Cambria"/>
              </a:rPr>
              <a:t> L-1</a:t>
            </a:r>
            <a:endParaRPr sz="2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00">
              <a:latin typeface="Cambria"/>
              <a:cs typeface="Cambria"/>
            </a:endParaRPr>
          </a:p>
          <a:p>
            <a:pPr marL="3902710">
              <a:lnSpc>
                <a:spcPct val="100000"/>
              </a:lnSpc>
            </a:pPr>
            <a:r>
              <a:rPr sz="4100" spc="-1205" dirty="0">
                <a:latin typeface="Symbol"/>
                <a:cs typeface="Symbol"/>
              </a:rPr>
              <a:t></a:t>
            </a:r>
            <a:r>
              <a:rPr sz="4100" spc="155" dirty="0">
                <a:latin typeface="Times New Roman"/>
                <a:cs typeface="Times New Roman"/>
              </a:rPr>
              <a:t> </a:t>
            </a:r>
            <a:r>
              <a:rPr sz="4100" spc="-615" dirty="0">
                <a:latin typeface="Times New Roman"/>
                <a:cs typeface="Times New Roman"/>
              </a:rPr>
              <a:t>2</a:t>
            </a:r>
            <a:r>
              <a:rPr sz="3525" spc="-547" baseline="43735" dirty="0">
                <a:latin typeface="Times New Roman"/>
                <a:cs typeface="Times New Roman"/>
              </a:rPr>
              <a:t>0</a:t>
            </a:r>
            <a:endParaRPr sz="3525" baseline="43735">
              <a:latin typeface="Times New Roman"/>
              <a:cs typeface="Times New Roman"/>
            </a:endParaRPr>
          </a:p>
          <a:p>
            <a:pPr marL="4512310">
              <a:lnSpc>
                <a:spcPct val="100000"/>
              </a:lnSpc>
              <a:spcBef>
                <a:spcPts val="1220"/>
              </a:spcBef>
            </a:pPr>
            <a:r>
              <a:rPr sz="4100" spc="-1205" dirty="0">
                <a:latin typeface="Symbol"/>
                <a:cs typeface="Symbol"/>
              </a:rPr>
              <a:t></a:t>
            </a:r>
            <a:r>
              <a:rPr sz="4100" spc="155" dirty="0">
                <a:latin typeface="Times New Roman"/>
                <a:cs typeface="Times New Roman"/>
              </a:rPr>
              <a:t> </a:t>
            </a:r>
            <a:r>
              <a:rPr sz="4100" spc="-765" dirty="0">
                <a:latin typeface="Times New Roman"/>
                <a:cs typeface="Times New Roman"/>
              </a:rPr>
              <a:t>2</a:t>
            </a:r>
            <a:r>
              <a:rPr sz="3525" spc="-547" baseline="43735" dirty="0">
                <a:latin typeface="Times New Roman"/>
                <a:cs typeface="Times New Roman"/>
              </a:rPr>
              <a:t>1</a:t>
            </a:r>
            <a:endParaRPr sz="3525" baseline="43735">
              <a:latin typeface="Times New Roman"/>
              <a:cs typeface="Times New Roman"/>
            </a:endParaRPr>
          </a:p>
          <a:p>
            <a:pPr marL="4359910">
              <a:lnSpc>
                <a:spcPct val="100000"/>
              </a:lnSpc>
              <a:spcBef>
                <a:spcPts val="1230"/>
              </a:spcBef>
            </a:pPr>
            <a:r>
              <a:rPr sz="4100" spc="-1205" dirty="0">
                <a:latin typeface="Symbol"/>
                <a:cs typeface="Symbol"/>
              </a:rPr>
              <a:t></a:t>
            </a:r>
            <a:r>
              <a:rPr sz="4100" spc="155" dirty="0">
                <a:latin typeface="Times New Roman"/>
                <a:cs typeface="Times New Roman"/>
              </a:rPr>
              <a:t> </a:t>
            </a:r>
            <a:r>
              <a:rPr sz="4100" spc="-595" dirty="0">
                <a:latin typeface="Times New Roman"/>
                <a:cs typeface="Times New Roman"/>
              </a:rPr>
              <a:t>2</a:t>
            </a:r>
            <a:r>
              <a:rPr sz="3525" spc="-547" baseline="43735" dirty="0">
                <a:latin typeface="Times New Roman"/>
                <a:cs typeface="Times New Roman"/>
              </a:rPr>
              <a:t>2</a:t>
            </a:r>
            <a:endParaRPr sz="3525" baseline="43735">
              <a:latin typeface="Times New Roman"/>
              <a:cs typeface="Times New Roman"/>
            </a:endParaRPr>
          </a:p>
          <a:p>
            <a:pPr marL="4512310">
              <a:lnSpc>
                <a:spcPct val="100000"/>
              </a:lnSpc>
              <a:spcBef>
                <a:spcPts val="2110"/>
              </a:spcBef>
            </a:pPr>
            <a:r>
              <a:rPr sz="4100" spc="-1205" dirty="0">
                <a:latin typeface="Symbol"/>
                <a:cs typeface="Symbol"/>
              </a:rPr>
              <a:t></a:t>
            </a:r>
            <a:r>
              <a:rPr sz="4100" spc="155" dirty="0">
                <a:latin typeface="Times New Roman"/>
                <a:cs typeface="Times New Roman"/>
              </a:rPr>
              <a:t> </a:t>
            </a:r>
            <a:r>
              <a:rPr sz="4100" spc="-645" dirty="0">
                <a:latin typeface="Times New Roman"/>
                <a:cs typeface="Times New Roman"/>
              </a:rPr>
              <a:t>2</a:t>
            </a:r>
            <a:r>
              <a:rPr sz="3525" spc="-547" baseline="43735" dirty="0">
                <a:latin typeface="Times New Roman"/>
                <a:cs typeface="Times New Roman"/>
              </a:rPr>
              <a:t>3</a:t>
            </a:r>
            <a:endParaRPr sz="3525" baseline="4373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3750" y="284479"/>
            <a:ext cx="75228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1080" marR="5080" indent="-100838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0000"/>
                </a:solidFill>
                <a:latin typeface="Cambria"/>
                <a:cs typeface="Cambria"/>
              </a:rPr>
              <a:t>What</a:t>
            </a:r>
            <a:r>
              <a:rPr sz="3600" b="1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1" spc="-5" dirty="0">
                <a:solidFill>
                  <a:srgbClr val="FF0000"/>
                </a:solidFill>
                <a:latin typeface="Cambria"/>
                <a:cs typeface="Cambria"/>
              </a:rPr>
              <a:t>is</a:t>
            </a:r>
            <a:r>
              <a:rPr sz="3600" b="1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1" spc="-5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3600" b="1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1" dirty="0">
                <a:solidFill>
                  <a:srgbClr val="FF0000"/>
                </a:solidFill>
                <a:latin typeface="Cambria"/>
                <a:cs typeface="Cambria"/>
              </a:rPr>
              <a:t>total</a:t>
            </a:r>
            <a:r>
              <a:rPr sz="3600" b="1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1" spc="-5" dirty="0">
                <a:solidFill>
                  <a:srgbClr val="FF0000"/>
                </a:solidFill>
                <a:latin typeface="Cambria"/>
                <a:cs typeface="Cambria"/>
              </a:rPr>
              <a:t>number</a:t>
            </a:r>
            <a:r>
              <a:rPr sz="3600" b="1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1" spc="-5" dirty="0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sz="3600" b="1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1" spc="-5" dirty="0">
                <a:solidFill>
                  <a:srgbClr val="FF0000"/>
                </a:solidFill>
                <a:latin typeface="Cambria"/>
                <a:cs typeface="Cambria"/>
              </a:rPr>
              <a:t>nodes</a:t>
            </a:r>
            <a:r>
              <a:rPr sz="3600" b="1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1" dirty="0">
                <a:solidFill>
                  <a:srgbClr val="FF0000"/>
                </a:solidFill>
                <a:latin typeface="Cambria"/>
                <a:cs typeface="Cambria"/>
              </a:rPr>
              <a:t>N </a:t>
            </a:r>
            <a:r>
              <a:rPr sz="3600" b="1" spc="-7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1" spc="-5" dirty="0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sz="3600" b="1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1" dirty="0">
                <a:solidFill>
                  <a:srgbClr val="FF0000"/>
                </a:solidFill>
                <a:latin typeface="Cambria"/>
                <a:cs typeface="Cambria"/>
              </a:rPr>
              <a:t>a </a:t>
            </a:r>
            <a:r>
              <a:rPr sz="3600" b="1" spc="-5" dirty="0">
                <a:solidFill>
                  <a:srgbClr val="FF0000"/>
                </a:solidFill>
                <a:latin typeface="Cambria"/>
                <a:cs typeface="Cambria"/>
              </a:rPr>
              <a:t>full</a:t>
            </a:r>
            <a:r>
              <a:rPr sz="3600" b="1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1" spc="-5" dirty="0">
                <a:solidFill>
                  <a:srgbClr val="FF0000"/>
                </a:solidFill>
                <a:latin typeface="Cambria"/>
                <a:cs typeface="Cambria"/>
              </a:rPr>
              <a:t>tree</a:t>
            </a:r>
            <a:r>
              <a:rPr sz="3600" b="1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1" spc="-5" dirty="0">
                <a:solidFill>
                  <a:srgbClr val="FF0000"/>
                </a:solidFill>
                <a:latin typeface="Cambria"/>
                <a:cs typeface="Cambria"/>
              </a:rPr>
              <a:t>with</a:t>
            </a:r>
            <a:r>
              <a:rPr sz="3600" b="1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1" spc="-5" dirty="0">
                <a:solidFill>
                  <a:srgbClr val="FF0000"/>
                </a:solidFill>
                <a:latin typeface="Cambria"/>
                <a:cs typeface="Cambria"/>
              </a:rPr>
              <a:t>height</a:t>
            </a:r>
            <a:r>
              <a:rPr sz="3600" b="1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b="1" spc="-5" dirty="0">
                <a:solidFill>
                  <a:srgbClr val="FF0000"/>
                </a:solidFill>
                <a:latin typeface="Cambria"/>
                <a:cs typeface="Cambria"/>
              </a:rPr>
              <a:t>h?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02450" y="4941570"/>
            <a:ext cx="595630" cy="0"/>
          </a:xfrm>
          <a:custGeom>
            <a:avLst/>
            <a:gdLst/>
            <a:ahLst/>
            <a:cxnLst/>
            <a:rect l="l" t="t" r="r" b="b"/>
            <a:pathLst>
              <a:path w="595629">
                <a:moveTo>
                  <a:pt x="0" y="0"/>
                </a:moveTo>
                <a:lnTo>
                  <a:pt x="595629" y="0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00860" y="2469038"/>
            <a:ext cx="5613400" cy="103378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05"/>
              </a:spcBef>
              <a:tabLst>
                <a:tab pos="1400175" algn="l"/>
                <a:tab pos="4144645" algn="l"/>
                <a:tab pos="5047615" algn="l"/>
              </a:tabLst>
            </a:pPr>
            <a:r>
              <a:rPr sz="4200" b="0" i="1" spc="-30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200" b="0" i="1" spc="2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200" b="0" spc="-47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4200" b="0"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200" b="0" spc="-175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3600" b="0" spc="-172" baseline="43981" dirty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sz="3600" b="0" baseline="43981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4200" b="0" spc="-470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4200" b="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200" b="0" spc="-365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3600" b="0" spc="-172" baseline="43981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3600" b="0" spc="382" baseline="439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200" b="0" spc="-470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4200" b="0" spc="-2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200" b="0" spc="-114" dirty="0">
                <a:solidFill>
                  <a:srgbClr val="000000"/>
                </a:solidFill>
                <a:latin typeface="Times New Roman"/>
                <a:cs typeface="Times New Roman"/>
              </a:rPr>
              <a:t>...</a:t>
            </a:r>
            <a:r>
              <a:rPr sz="4200" b="0" spc="-5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200" b="0" spc="-470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4200"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200" b="0" spc="-13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3600" b="0" i="1" spc="-37" baseline="43981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600" b="0" spc="-412" baseline="43981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3600" b="0" spc="-172" baseline="43981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3600" b="0" baseline="43981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4200" b="0" spc="-47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4200" b="0" spc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200" b="0" spc="-12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3600" b="0" i="1" spc="-172" baseline="43981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3600" b="0" i="1" baseline="43981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4200" b="0" spc="-470" dirty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sz="4200" b="0" spc="-5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200" b="0" spc="-229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endParaRPr sz="4200">
              <a:latin typeface="Times New Roman"/>
              <a:cs typeface="Times New Roman"/>
            </a:endParaRPr>
          </a:p>
          <a:p>
            <a:pPr marL="956944">
              <a:lnSpc>
                <a:spcPct val="100000"/>
              </a:lnSpc>
              <a:spcBef>
                <a:spcPts val="270"/>
              </a:spcBef>
              <a:tabLst>
                <a:tab pos="1795145" algn="l"/>
                <a:tab pos="3319145" algn="l"/>
              </a:tabLst>
            </a:pPr>
            <a:r>
              <a:rPr sz="1600" b="0" spc="-5" dirty="0">
                <a:solidFill>
                  <a:srgbClr val="FF3300"/>
                </a:solidFill>
                <a:latin typeface="Arial"/>
                <a:cs typeface="Arial"/>
              </a:rPr>
              <a:t>l=0	l=1	l=h-1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6720" y="4212590"/>
            <a:ext cx="44704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i="1" spc="-25" dirty="0">
                <a:latin typeface="Times New Roman"/>
                <a:cs typeface="Times New Roman"/>
              </a:rPr>
              <a:t>n</a:t>
            </a:r>
            <a:r>
              <a:rPr sz="2400" spc="-270" dirty="0">
                <a:latin typeface="Symbol"/>
                <a:cs typeface="Symbol"/>
              </a:rPr>
              <a:t></a:t>
            </a:r>
            <a:r>
              <a:rPr sz="2400" spc="-114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8160" y="4528820"/>
            <a:ext cx="357060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39115" algn="l"/>
                <a:tab pos="3298825" algn="l"/>
              </a:tabLst>
            </a:pPr>
            <a:r>
              <a:rPr sz="4200" i="1" spc="-80" dirty="0">
                <a:latin typeface="Times New Roman"/>
                <a:cs typeface="Times New Roman"/>
              </a:rPr>
              <a:t>x</a:t>
            </a:r>
            <a:r>
              <a:rPr sz="3600" spc="-120" baseline="43981" dirty="0">
                <a:latin typeface="Times New Roman"/>
                <a:cs typeface="Times New Roman"/>
              </a:rPr>
              <a:t>0	</a:t>
            </a:r>
            <a:r>
              <a:rPr sz="4200" spc="-470" dirty="0">
                <a:latin typeface="Symbol"/>
                <a:cs typeface="Symbol"/>
              </a:rPr>
              <a:t></a:t>
            </a:r>
            <a:r>
              <a:rPr sz="4200" spc="105" dirty="0">
                <a:latin typeface="Times New Roman"/>
                <a:cs typeface="Times New Roman"/>
              </a:rPr>
              <a:t> </a:t>
            </a:r>
            <a:r>
              <a:rPr sz="4200" i="1" spc="-175" dirty="0">
                <a:latin typeface="Times New Roman"/>
                <a:cs typeface="Times New Roman"/>
              </a:rPr>
              <a:t>x</a:t>
            </a:r>
            <a:r>
              <a:rPr sz="3600" spc="-262" baseline="43981" dirty="0">
                <a:latin typeface="Times New Roman"/>
                <a:cs typeface="Times New Roman"/>
              </a:rPr>
              <a:t>1</a:t>
            </a:r>
            <a:r>
              <a:rPr sz="3600" spc="390" baseline="43981" dirty="0">
                <a:latin typeface="Times New Roman"/>
                <a:cs typeface="Times New Roman"/>
              </a:rPr>
              <a:t> </a:t>
            </a:r>
            <a:r>
              <a:rPr sz="4200" spc="-470" dirty="0">
                <a:latin typeface="Symbol"/>
                <a:cs typeface="Symbol"/>
              </a:rPr>
              <a:t></a:t>
            </a:r>
            <a:r>
              <a:rPr sz="4200" spc="-275" dirty="0">
                <a:latin typeface="Times New Roman"/>
                <a:cs typeface="Times New Roman"/>
              </a:rPr>
              <a:t> </a:t>
            </a:r>
            <a:r>
              <a:rPr sz="4200" spc="-114" dirty="0">
                <a:latin typeface="Times New Roman"/>
                <a:cs typeface="Times New Roman"/>
              </a:rPr>
              <a:t>...</a:t>
            </a:r>
            <a:r>
              <a:rPr sz="4200" spc="-560" dirty="0">
                <a:latin typeface="Times New Roman"/>
                <a:cs typeface="Times New Roman"/>
              </a:rPr>
              <a:t> </a:t>
            </a:r>
            <a:r>
              <a:rPr sz="4200" spc="-470" dirty="0">
                <a:latin typeface="Symbol"/>
                <a:cs typeface="Symbol"/>
              </a:rPr>
              <a:t></a:t>
            </a:r>
            <a:r>
              <a:rPr sz="4200" spc="100" dirty="0">
                <a:latin typeface="Times New Roman"/>
                <a:cs typeface="Times New Roman"/>
              </a:rPr>
              <a:t> </a:t>
            </a:r>
            <a:r>
              <a:rPr sz="4200" i="1" spc="-100" dirty="0">
                <a:latin typeface="Times New Roman"/>
                <a:cs typeface="Times New Roman"/>
              </a:rPr>
              <a:t>x</a:t>
            </a:r>
            <a:r>
              <a:rPr sz="3600" i="1" spc="-150" baseline="43981" dirty="0">
                <a:latin typeface="Times New Roman"/>
                <a:cs typeface="Times New Roman"/>
              </a:rPr>
              <a:t>n</a:t>
            </a:r>
            <a:r>
              <a:rPr sz="3600" spc="-150" baseline="43981" dirty="0">
                <a:latin typeface="Symbol"/>
                <a:cs typeface="Symbol"/>
              </a:rPr>
              <a:t></a:t>
            </a:r>
            <a:r>
              <a:rPr sz="3600" spc="-150" baseline="43981" dirty="0">
                <a:latin typeface="Times New Roman"/>
                <a:cs typeface="Times New Roman"/>
              </a:rPr>
              <a:t>1	</a:t>
            </a:r>
            <a:r>
              <a:rPr sz="4200" spc="-470" dirty="0">
                <a:latin typeface="Symbol"/>
                <a:cs typeface="Symbol"/>
              </a:rPr>
              <a:t></a:t>
            </a:r>
            <a:endParaRPr sz="42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0840" y="4385309"/>
            <a:ext cx="480059" cy="127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7240"/>
              </a:lnSpc>
              <a:spcBef>
                <a:spcPts val="100"/>
              </a:spcBef>
            </a:pPr>
            <a:r>
              <a:rPr sz="6300" spc="-915" dirty="0">
                <a:latin typeface="Symbol"/>
                <a:cs typeface="Symbol"/>
              </a:rPr>
              <a:t></a:t>
            </a:r>
            <a:endParaRPr sz="6300">
              <a:latin typeface="Symbol"/>
              <a:cs typeface="Symbol"/>
            </a:endParaRPr>
          </a:p>
          <a:p>
            <a:pPr marL="68580">
              <a:lnSpc>
                <a:spcPts val="2560"/>
              </a:lnSpc>
            </a:pPr>
            <a:r>
              <a:rPr sz="2400" i="1" spc="-35" dirty="0">
                <a:latin typeface="Times New Roman"/>
                <a:cs typeface="Times New Roman"/>
              </a:rPr>
              <a:t>i</a:t>
            </a:r>
            <a:r>
              <a:rPr sz="2400" spc="-35" dirty="0">
                <a:latin typeface="Symbol"/>
                <a:cs typeface="Symbol"/>
              </a:rPr>
              <a:t></a:t>
            </a:r>
            <a:r>
              <a:rPr sz="2400" spc="-35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1359" y="4518659"/>
            <a:ext cx="125730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i="1" spc="-90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35469" y="4573270"/>
            <a:ext cx="57277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87655" algn="l"/>
              </a:tabLst>
            </a:pPr>
            <a:r>
              <a:rPr sz="2400" i="1" spc="-105" dirty="0">
                <a:latin typeface="Times New Roman"/>
                <a:cs typeface="Times New Roman"/>
              </a:rPr>
              <a:t>x	</a:t>
            </a:r>
            <a:r>
              <a:rPr sz="2400" spc="-270" dirty="0">
                <a:latin typeface="Symbol"/>
                <a:cs typeface="Symbol"/>
              </a:rPr>
              <a:t></a:t>
            </a:r>
            <a:r>
              <a:rPr sz="2400" spc="-114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05319" y="4899660"/>
            <a:ext cx="43434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i="1" spc="10" dirty="0">
                <a:latin typeface="Times New Roman"/>
                <a:cs typeface="Times New Roman"/>
              </a:rPr>
              <a:t>x</a:t>
            </a:r>
            <a:r>
              <a:rPr sz="2400" spc="-270" dirty="0">
                <a:latin typeface="Symbol"/>
                <a:cs typeface="Symbol"/>
              </a:rPr>
              <a:t></a:t>
            </a:r>
            <a:r>
              <a:rPr sz="2400" spc="-114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9461" y="4513579"/>
            <a:ext cx="102235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i="1" spc="-65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29913" y="4528820"/>
            <a:ext cx="7302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3870" algn="l"/>
              </a:tabLst>
            </a:pPr>
            <a:r>
              <a:rPr sz="4200" i="1" spc="-200" dirty="0">
                <a:latin typeface="Times New Roman"/>
                <a:cs typeface="Times New Roman"/>
              </a:rPr>
              <a:t>x	</a:t>
            </a:r>
            <a:r>
              <a:rPr sz="4200" spc="-470" dirty="0">
                <a:latin typeface="Symbol"/>
                <a:cs typeface="Symbol"/>
              </a:rPr>
              <a:t></a:t>
            </a:r>
            <a:endParaRPr sz="42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53870" y="3768090"/>
            <a:ext cx="5522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"/>
                <a:cs typeface="Cambria"/>
              </a:rPr>
              <a:t>Derived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according to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the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geometric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series: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4499EBB9A2143B41292FBB776AE28" ma:contentTypeVersion="4" ma:contentTypeDescription="Create a new document." ma:contentTypeScope="" ma:versionID="2d217dbc6603cc21ad272a94923c1b26">
  <xsd:schema xmlns:xsd="http://www.w3.org/2001/XMLSchema" xmlns:xs="http://www.w3.org/2001/XMLSchema" xmlns:p="http://schemas.microsoft.com/office/2006/metadata/properties" xmlns:ns2="cad27b39-ca83-4003-91da-302305d93db0" targetNamespace="http://schemas.microsoft.com/office/2006/metadata/properties" ma:root="true" ma:fieldsID="f395c2906868324c8af3a13d8b404cd4" ns2:_="">
    <xsd:import namespace="cad27b39-ca83-4003-91da-302305d93d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d27b39-ca83-4003-91da-302305d93d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044CB2-24F7-470A-8441-B913E00F3F53}"/>
</file>

<file path=customXml/itemProps2.xml><?xml version="1.0" encoding="utf-8"?>
<ds:datastoreItem xmlns:ds="http://schemas.openxmlformats.org/officeDocument/2006/customXml" ds:itemID="{B6AEB393-09E8-4644-B1D3-4F7B2BF5F796}"/>
</file>

<file path=customXml/itemProps3.xml><?xml version="1.0" encoding="utf-8"?>
<ds:datastoreItem xmlns:ds="http://schemas.openxmlformats.org/officeDocument/2006/customXml" ds:itemID="{781F9105-DB4C-4AEB-91DD-A5F52051B33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3250</Words>
  <Application>Microsoft Office PowerPoint</Application>
  <PresentationFormat>On-screen Show (4:3)</PresentationFormat>
  <Paragraphs>479</Paragraphs>
  <Slides>58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Cambria</vt:lpstr>
      <vt:lpstr>Courier New</vt:lpstr>
      <vt:lpstr>Symbol</vt:lpstr>
      <vt:lpstr>Times New Roman</vt:lpstr>
      <vt:lpstr>Office Theme</vt:lpstr>
      <vt:lpstr>Binary Search Tree</vt:lpstr>
      <vt:lpstr>What is a Binary Tree?</vt:lpstr>
      <vt:lpstr>What is a Binary Tree?</vt:lpstr>
      <vt:lpstr>A Binary Tree</vt:lpstr>
      <vt:lpstr>Binary Tree</vt:lpstr>
      <vt:lpstr>Basic Terminology</vt:lpstr>
      <vt:lpstr>Basic Terminology</vt:lpstr>
      <vt:lpstr>What is the max number of nodes  at any level l ?</vt:lpstr>
      <vt:lpstr>N  20  21  ...  2h1  2h  1 l=0 l=1 l=h-1</vt:lpstr>
      <vt:lpstr>What is the height h of a full tree with N nodes?</vt:lpstr>
      <vt:lpstr>Why is h important?</vt:lpstr>
      <vt:lpstr>PowerPoint Presentation</vt:lpstr>
      <vt:lpstr>Binary Search</vt:lpstr>
      <vt:lpstr>Binary Search</vt:lpstr>
      <vt:lpstr>How to search a binary tree?</vt:lpstr>
      <vt:lpstr>Binary Search Trees</vt:lpstr>
      <vt:lpstr>Binary Search Trees</vt:lpstr>
      <vt:lpstr>Binary Search Trees</vt:lpstr>
      <vt:lpstr>How to search a binary search  tree?</vt:lpstr>
      <vt:lpstr>How to search a binary search  tree?</vt:lpstr>
      <vt:lpstr>How to search a binary search  tree?</vt:lpstr>
      <vt:lpstr>Difference between BT and BST</vt:lpstr>
      <vt:lpstr>Binary Tree Search Algorithm</vt:lpstr>
      <vt:lpstr>BST - Pseudo code</vt:lpstr>
      <vt:lpstr>Binary Tree Search Algorithm</vt:lpstr>
      <vt:lpstr>Binary Tree Search Algorithm</vt:lpstr>
      <vt:lpstr>Binary Tree Search Algorithm</vt:lpstr>
      <vt:lpstr>Binary Tree Search Algorithm</vt:lpstr>
      <vt:lpstr>Binary Tree Search Algorithm</vt:lpstr>
      <vt:lpstr>Search in a BST: C code</vt:lpstr>
      <vt:lpstr>Minimum Key or Element</vt:lpstr>
      <vt:lpstr>Maximum Key or Element</vt:lpstr>
      <vt:lpstr>Insert a value into the BST</vt:lpstr>
      <vt:lpstr>Insert a value into the BST</vt:lpstr>
      <vt:lpstr>BST Insertion Algorithm</vt:lpstr>
      <vt:lpstr>BST Insertion Algorithm</vt:lpstr>
      <vt:lpstr>BST Insertion Algorithm</vt:lpstr>
      <vt:lpstr>BST Insertion Algorithm</vt:lpstr>
      <vt:lpstr>BST Insertion Algorithm</vt:lpstr>
      <vt:lpstr>BST Insertion Algorithm</vt:lpstr>
      <vt:lpstr>BST Insertion Algorithm</vt:lpstr>
      <vt:lpstr>Insertion in BST – Pseudo code</vt:lpstr>
      <vt:lpstr>Insertion into a BST: C code</vt:lpstr>
      <vt:lpstr>Delete a value from the BST</vt:lpstr>
      <vt:lpstr>Delete a value from the BST</vt:lpstr>
      <vt:lpstr>Delete a value from the BST</vt:lpstr>
      <vt:lpstr>Delete a value from the BST</vt:lpstr>
      <vt:lpstr>Delete a value from the BST</vt:lpstr>
      <vt:lpstr>Delete a value from the BST</vt:lpstr>
      <vt:lpstr>Delete a value from the BST</vt:lpstr>
      <vt:lpstr>BST Deletion Algorithm</vt:lpstr>
      <vt:lpstr>Analysis of BST Operations</vt:lpstr>
      <vt:lpstr>Applications for BST</vt:lpstr>
      <vt:lpstr>What is a Degenerate BST?</vt:lpstr>
      <vt:lpstr>Does the order of inserting  elements into a tree matter?</vt:lpstr>
      <vt:lpstr>PowerPoint Presentation</vt:lpstr>
      <vt:lpstr>Better Search Trees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</dc:title>
  <cp:lastModifiedBy>Raghavendra S [MAHE-MIT]</cp:lastModifiedBy>
  <cp:revision>2</cp:revision>
  <dcterms:created xsi:type="dcterms:W3CDTF">2022-05-23T06:17:24Z</dcterms:created>
  <dcterms:modified xsi:type="dcterms:W3CDTF">2022-05-23T10:16:56Z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2014-09-28T00:00:00Z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2022-05-23T00:00:00Z</vt:filetime>
  </property>
  <property fmtid="{D5CDD505-2E9C-101B-9397-08002B2CF9AE}" pid="5" name="ContentTypeId">
    <vt:lpwstr>0x0101003F14499EBB9A2143B41292FBB776AE28</vt:lpwstr>
  </property>
</Properties>
</file>