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7" r:id="rId9"/>
    <p:sldId id="260" r:id="rId10"/>
    <p:sldId id="268" r:id="rId11"/>
    <p:sldId id="261" r:id="rId12"/>
    <p:sldId id="262" r:id="rId13"/>
    <p:sldId id="263" r:id="rId14"/>
    <p:sldId id="264" r:id="rId15"/>
    <p:sldId id="269" r:id="rId16"/>
    <p:sldId id="265" r:id="rId17"/>
    <p:sldId id="271" r:id="rId18"/>
    <p:sldId id="272" r:id="rId19"/>
    <p:sldId id="273" r:id="rId20"/>
    <p:sldId id="274" r:id="rId21"/>
    <p:sldId id="281" r:id="rId22"/>
    <p:sldId id="275" r:id="rId23"/>
    <p:sldId id="276" r:id="rId24"/>
    <p:sldId id="277" r:id="rId25"/>
    <p:sldId id="284" r:id="rId26"/>
    <p:sldId id="278" r:id="rId27"/>
    <p:sldId id="279" r:id="rId28"/>
    <p:sldId id="283" r:id="rId29"/>
    <p:sldId id="285" r:id="rId30"/>
    <p:sldId id="286" r:id="rId31"/>
    <p:sldId id="287" r:id="rId32"/>
    <p:sldId id="288" r:id="rId33"/>
    <p:sldId id="280" r:id="rId34"/>
    <p:sldId id="282" r:id="rId35"/>
    <p:sldId id="266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viewProps" Target="viewProp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6186-0F5D-4542-AD6B-2A6E5824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18337-D7FB-4032-8BFE-84C373CAA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7DC6-5CC0-4F6C-B819-5AC3FEBA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60B7-EC8C-432D-A019-FB090C56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CCDE-2BBD-43BE-B0FA-DBC573D1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3D59-A169-4840-A02A-40ACD49B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1CAA-F998-4E32-BE40-70DE97CA2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B576-1DAF-43C4-8027-8A695979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38BC-CDB9-4C82-910F-C3D4AEB7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131A-C122-453A-B603-8E42930F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7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B15B2-429A-457C-9607-6C292F3A4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38DD0-00AE-42A7-9DFF-6110608D3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FDD3-F729-4357-9D84-F6460C2E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FF7D-158D-48F5-B4CF-01B405D2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B159-30B2-46CE-9671-81F20552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3429-B73D-4805-9B61-295D9365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2493-9A41-433D-B120-70C2AFAE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7BB8-801A-464E-BF9C-A02E2089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DABD-D1E6-4FAD-8D70-D831396A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AFE8-8924-412B-85DE-5281C9B6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2D3D-E717-4286-A11F-C7677728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B6291-C851-4286-9EEF-C722CB7C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2BB1-964B-4623-A91C-873EE051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0A8A-B1F5-47FA-9304-E7C952FC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B8A9-C25D-4081-9960-BCD368FC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EE3E-3BA9-4059-B297-062392A4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1CBE-69C9-47A4-A1ED-8051A9F98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AD8AB-F22A-44BF-96A1-D2FAE912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04BC6-48B4-4382-A224-76FF021C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76C1-D6FA-459F-8E63-06AEF303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E3C4-A60E-4AFD-838E-BEE6FDC8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43C3-DACD-49A7-AC57-B081D643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BEA2-9EFF-4307-AE4C-7BD19B62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F973E-C497-4B70-8BF6-1B080BF8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6300-D9D5-4490-8A8B-2FA3A72E2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29379-F088-40AD-83DE-EFEF6FC49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864AD-3C65-44F0-AD23-6FDB5EE7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25916-3975-49CD-B1E8-77118749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9E3E1-91FF-4375-A4D2-542DE6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1CE5-25D6-4987-9DD5-C8DF1B4A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914A6-C65B-416A-97B5-A8D91F3E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CE09E-F8F6-4E7A-AA36-E0387A70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5AE23-68EE-4FE9-8A32-50D3D50A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4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72B56-7A00-4921-9596-3BDD2C96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FF84D-3323-4F3C-8046-E04E3E45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B39F3-0D19-4FA9-8B4E-E302F92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2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BF1D-3F84-44FF-8E3C-782E67E5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0360-F2DD-4C3A-A5CE-170F7DBA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85B1A-A227-47A2-9F5D-81889B0D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3366A-EDBF-4376-9135-5C58B64A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AA6B-0842-4B16-974B-8A37ABCC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93B1A-BD4A-4448-975D-92D3E2D3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1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210-5965-4BD2-9E8A-BF6E85AC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2964C-F60C-42CA-ABED-13D41A20B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B03B-F1C5-4436-AF27-1C3BF7286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087C3-87F0-4FD7-A64F-6D99E84C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5E8DF-F4AE-43E3-A109-CEA65AE6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74A2-2B69-4223-8CC0-2971CEA2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0FF49-7D23-4C78-851A-7C9806D3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964F1-232C-4453-A5CF-113BAA05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17AB-99FF-4954-9432-D9F6B499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EDA3-CF1C-4ABF-8185-DD734BDB70C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0E7F-DDC3-4F4D-A7EB-59DC080B5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CCD0-D25E-4CBC-AD96-C4C30DE19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6723-5696-479B-BBD1-FD5E168D3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 /><Relationship Id="rId2" Type="http://schemas.openxmlformats.org/officeDocument/2006/relationships/image" Target="../media/image10.emf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emf" /><Relationship Id="rId4" Type="http://schemas.openxmlformats.org/officeDocument/2006/relationships/image" Target="../media/image12.emf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 /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emf" /><Relationship Id="rId4" Type="http://schemas.openxmlformats.org/officeDocument/2006/relationships/image" Target="../media/image3.emf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s.tutorialhorizon.com/kruskals-algorithm-minimum-spanning-tree-mst-complete-java-implementation/" TargetMode="Externa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s.tutorialhorizon.com/prims-algorithm-minimum-spanning-tree-mst/" TargetMode="Externa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 /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7.JPG" /><Relationship Id="rId4" Type="http://schemas.openxmlformats.org/officeDocument/2006/relationships/image" Target="../media/image26.JP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 /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1.JPG" /><Relationship Id="rId4" Type="http://schemas.openxmlformats.org/officeDocument/2006/relationships/image" Target="../media/image30.JP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 /><Relationship Id="rId2" Type="http://schemas.openxmlformats.org/officeDocument/2006/relationships/image" Target="../media/image32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5.JPG" /><Relationship Id="rId4" Type="http://schemas.openxmlformats.org/officeDocument/2006/relationships/image" Target="../media/image34.JPG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hms.tutorialhorizon.com/prims-algorithm-minimum-spanning-tree-mst/" TargetMode="External" /><Relationship Id="rId2" Type="http://schemas.openxmlformats.org/officeDocument/2006/relationships/hyperlink" Target="https://courses.cs.washington.edu/courses/cse326/03wi/lectures/RaoLect20.pdf#:~:text=R.%20Rao%2C%20CSE%20326%202%20Topological%20Sort%20Definition,find%20a%20linear%20ordering%20of%20vertices%20such%20that%3A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algorithms.tutorialhorizon.com/kruskals-algorithm-minimum-spanning-tree-mst-complete-java-implementation/" TargetMode="Externa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versity_of_Amsterdam" TargetMode="External" /><Relationship Id="rId13" Type="http://schemas.openxmlformats.org/officeDocument/2006/relationships/hyperlink" Target="https://en.wikipedia.org/wiki/Dijkstra_Prize" TargetMode="External" /><Relationship Id="rId18" Type="http://schemas.openxmlformats.org/officeDocument/2006/relationships/hyperlink" Target="https://en.wikipedia.org/wiki/Burroughs_Corporation" TargetMode="External" /><Relationship Id="rId3" Type="http://schemas.openxmlformats.org/officeDocument/2006/relationships/hyperlink" Target="https://en.wikipedia.org/wiki/Edsger_W._Dijkstra" TargetMode="External" /><Relationship Id="rId7" Type="http://schemas.openxmlformats.org/officeDocument/2006/relationships/hyperlink" Target="https://en.wikipedia.org/wiki/Leiden_University" TargetMode="External" /><Relationship Id="rId12" Type="http://schemas.openxmlformats.org/officeDocument/2006/relationships/hyperlink" Target="https://en.wikipedia.org/wiki/ACM_Fellow" TargetMode="External" /><Relationship Id="rId17" Type="http://schemas.openxmlformats.org/officeDocument/2006/relationships/hyperlink" Target="https://en.wikipedia.org/wiki/Eindhoven_University_of_Technology" TargetMode="External" /><Relationship Id="rId2" Type="http://schemas.openxmlformats.org/officeDocument/2006/relationships/image" Target="../media/image5.jpeg" /><Relationship Id="rId16" Type="http://schemas.openxmlformats.org/officeDocument/2006/relationships/hyperlink" Target="https://en.wikipedia.org/wiki/Centrum_Wiskunde_%26_Informatica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en.wikipedia.org/wiki/Netherlands" TargetMode="External" /><Relationship Id="rId11" Type="http://schemas.openxmlformats.org/officeDocument/2006/relationships/hyperlink" Target="https://en.wikipedia.org/wiki/Turing_Award" TargetMode="External" /><Relationship Id="rId5" Type="http://schemas.openxmlformats.org/officeDocument/2006/relationships/hyperlink" Target="https://en.wikipedia.org/wiki/Nuenen" TargetMode="External" /><Relationship Id="rId15" Type="http://schemas.openxmlformats.org/officeDocument/2006/relationships/hyperlink" Target="https://en.wikipedia.org/wiki/Theoretical_computer_science" TargetMode="External" /><Relationship Id="rId10" Type="http://schemas.openxmlformats.org/officeDocument/2006/relationships/hyperlink" Target="https://en.wikipedia.org/wiki/Outstanding_Contribution_to_Computer_Science_Education" TargetMode="External" /><Relationship Id="rId19" Type="http://schemas.openxmlformats.org/officeDocument/2006/relationships/hyperlink" Target="https://en.wikipedia.org/wiki/University_of_Texas_at_Austin" TargetMode="External" /><Relationship Id="rId4" Type="http://schemas.openxmlformats.org/officeDocument/2006/relationships/hyperlink" Target="https://en.wikipedia.org/wiki/Rotterdam" TargetMode="External" /><Relationship Id="rId9" Type="http://schemas.openxmlformats.org/officeDocument/2006/relationships/hyperlink" Target="https://en.wikipedia.org/wiki/Edsger_W._Dijkstra#Pioneering_contributions_and_impact_on_computing_science" TargetMode="External" /><Relationship Id="rId14" Type="http://schemas.openxmlformats.org/officeDocument/2006/relationships/hyperlink" Target="https://en.wikipedia.org/wiki/Computer_science" TargetMode="Externa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5016-85D7-49D8-B5E0-ECA5EC062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Method</a:t>
            </a:r>
          </a:p>
        </p:txBody>
      </p:sp>
    </p:spTree>
    <p:extLst>
      <p:ext uri="{BB962C8B-B14F-4D97-AF65-F5344CB8AC3E}">
        <p14:creationId xmlns:p14="http://schemas.microsoft.com/office/powerpoint/2010/main" val="65960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1AAD-18E5-4326-A2A4-4FE94A37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38774-621E-4610-B880-4713B300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920" y="3611646"/>
            <a:ext cx="3156415" cy="203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BFD496-6DB4-42FF-9AF2-00BDB945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4872"/>
            <a:ext cx="3787618" cy="1915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981A57-5C92-4AB0-AAF4-7C6E847E5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818" y="3878668"/>
            <a:ext cx="3118720" cy="1171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97F17A-309D-4E84-A9D5-EA2FF5727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228" y="2234395"/>
            <a:ext cx="3721470" cy="1100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4099D3-FA5E-4F85-9382-CC3745A4E386}"/>
              </a:ext>
            </a:extLst>
          </p:cNvPr>
          <p:cNvSpPr txBox="1"/>
          <p:nvPr/>
        </p:nvSpPr>
        <p:spPr>
          <a:xfrm>
            <a:off x="1156010" y="4727136"/>
            <a:ext cx="259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on Vertex (AOV) network</a:t>
            </a:r>
          </a:p>
        </p:txBody>
      </p:sp>
    </p:spTree>
    <p:extLst>
      <p:ext uri="{BB962C8B-B14F-4D97-AF65-F5344CB8AC3E}">
        <p14:creationId xmlns:p14="http://schemas.microsoft.com/office/powerpoint/2010/main" val="18771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F4BA-78A8-41D2-BC67-F35DD424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Topological Sort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771B8-89B0-4240-9E4D-49B23940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2" y="2035986"/>
            <a:ext cx="9723966" cy="32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3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810B-541E-4F9C-B959-D3ABEC42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Topological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9E96C-66BC-40E9-9ECF-A0FFF591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32" y="2144426"/>
            <a:ext cx="8846154" cy="39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FC93-2EB1-44CD-B05F-FDA7040D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Topological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CA45F-9E98-4277-90CD-31CE0DB43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969"/>
            <a:ext cx="8839200" cy="4343365"/>
          </a:xfrm>
        </p:spPr>
      </p:pic>
    </p:spTree>
    <p:extLst>
      <p:ext uri="{BB962C8B-B14F-4D97-AF65-F5344CB8AC3E}">
        <p14:creationId xmlns:p14="http://schemas.microsoft.com/office/powerpoint/2010/main" val="341127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CA63-A894-4305-B04D-5EBD410B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Cover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ECBB-F02D-44CA-AB0C-B3EBDFA9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undirected graph G is said to be Bipartite graph if its vertices can be partitioned in to sets A and B such that no edge in the graph connects two vertices in the same set.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A’ subset of A,  is said to cover the set B </a:t>
            </a:r>
            <a:r>
              <a:rPr lang="en-US" dirty="0" err="1"/>
              <a:t>iff</a:t>
            </a:r>
            <a:r>
              <a:rPr lang="en-US" dirty="0"/>
              <a:t> every vertex in B is connected to at least one vertex of A’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A’ is said to be minimum cover if A has no subset of smaller size that covers 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problem of finding minimum cover in a Bipartite graph is Bipartite cover problem</a:t>
            </a:r>
          </a:p>
        </p:txBody>
      </p:sp>
    </p:spTree>
    <p:extLst>
      <p:ext uri="{BB962C8B-B14F-4D97-AF65-F5344CB8AC3E}">
        <p14:creationId xmlns:p14="http://schemas.microsoft.com/office/powerpoint/2010/main" val="4114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8CC79-9762-441C-911A-B7D40A2A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376" y="1429401"/>
            <a:ext cx="10174183" cy="3348252"/>
          </a:xfrm>
        </p:spPr>
      </p:pic>
    </p:spTree>
    <p:extLst>
      <p:ext uri="{BB962C8B-B14F-4D97-AF65-F5344CB8AC3E}">
        <p14:creationId xmlns:p14="http://schemas.microsoft.com/office/powerpoint/2010/main" val="266575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0EB1-C761-449E-8516-0098127B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AB8FE-B186-4FE4-8BE0-7E62CA567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630900"/>
            <a:ext cx="6938430" cy="41470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54505A-2B29-4FA1-B7FA-46DA307CD44A}"/>
              </a:ext>
            </a:extLst>
          </p:cNvPr>
          <p:cNvSpPr txBox="1"/>
          <p:nvPr/>
        </p:nvSpPr>
        <p:spPr>
          <a:xfrm>
            <a:off x="8362122" y="1690688"/>
            <a:ext cx="25311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O(n)</a:t>
            </a:r>
          </a:p>
          <a:p>
            <a:endParaRPr lang="en-US" dirty="0"/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if adjacency matrix is used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O(n)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Complexity 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7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9207-3597-4891-8DE2-E78B3A2C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Cost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56B7-3FBF-4827-B4F6-D956BF09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Calibri (Body)"/>
              </a:rPr>
              <a:t>Select n-1 edges from given n-vertex graph such that the selected edges form least cost spanning tree.</a:t>
            </a:r>
          </a:p>
          <a:p>
            <a:pPr algn="l"/>
            <a:endParaRPr lang="en-US" dirty="0">
              <a:solidFill>
                <a:srgbClr val="3333B3"/>
              </a:solidFill>
              <a:latin typeface="Calibri (Body)"/>
            </a:endParaRP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Calibri (Body)"/>
              </a:rPr>
              <a:t>There are three different greedy strategies to select n-1 edges resulting in three different algorithms for Minimum cost spanning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 (Body)"/>
              </a:rPr>
              <a:t>Kruskal’s</a:t>
            </a:r>
          </a:p>
          <a:p>
            <a:pPr lvl="1"/>
            <a:r>
              <a:rPr lang="en-US" sz="2800" b="0" i="0" u="none" strike="noStrike" baseline="0" dirty="0">
                <a:solidFill>
                  <a:srgbClr val="000000"/>
                </a:solidFill>
                <a:latin typeface="Calibri (Body)"/>
              </a:rPr>
              <a:t>Prim’s</a:t>
            </a:r>
          </a:p>
          <a:p>
            <a:pPr lvl="1"/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 (Body)"/>
              </a:rPr>
              <a:t>Sollin’s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5768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AB43-79D6-4597-8258-7679D2D0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number of distinct minimum spanning trees for the weighted graph given below: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A07FE-8B46-47D2-BC7D-3DB1C0C4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02" y="2257372"/>
            <a:ext cx="8075171" cy="3819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33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74C5-ABD1-4ACB-B6ED-0F26E3AF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8DB9-1E12-48A7-A6DD-85B482E8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CMSS10"/>
              </a:rPr>
              <a:t>Greedy criterion: From the remaining edges, select a least cost edge that does not result in a cycle when added to a set of already selected 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30DD-C402-4435-A204-308E84C9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76"/>
            <a:ext cx="10515600" cy="732155"/>
          </a:xfrm>
        </p:spPr>
        <p:txBody>
          <a:bodyPr/>
          <a:lstStyle/>
          <a:p>
            <a:r>
              <a:rPr lang="en-US" dirty="0"/>
              <a:t>0/1 Knapsack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B9BD0-5692-43A4-A61A-2C1CCC1BD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64" y="1004111"/>
            <a:ext cx="6973251" cy="12858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559C7-8517-4A5A-BA67-4C72F32CA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64" y="2578371"/>
            <a:ext cx="8227715" cy="98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F346A-A3A5-4072-8FDE-FF4091A92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3" y="5175699"/>
            <a:ext cx="8227715" cy="144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28C375-337D-4E73-A761-1A1F8D6FB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03" y="3828927"/>
            <a:ext cx="8227715" cy="857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0BE60F-1EF3-49D2-ABEC-0A32FA100F87}"/>
              </a:ext>
            </a:extLst>
          </p:cNvPr>
          <p:cNvSpPr txBox="1"/>
          <p:nvPr/>
        </p:nvSpPr>
        <p:spPr>
          <a:xfrm>
            <a:off x="9475304" y="3828927"/>
            <a:ext cx="243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All the greedy criterion fails to give optimum solution for the 0/1 knapsack problem.</a:t>
            </a:r>
          </a:p>
        </p:txBody>
      </p:sp>
    </p:spTree>
    <p:extLst>
      <p:ext uri="{BB962C8B-B14F-4D97-AF65-F5344CB8AC3E}">
        <p14:creationId xmlns:p14="http://schemas.microsoft.com/office/powerpoint/2010/main" val="15138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46A7-2D86-4ED1-AFC1-E9C063D7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8A47E-8E58-4A29-9C6D-5B31EF00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6705"/>
            <a:ext cx="8995117" cy="4906170"/>
          </a:xfrm>
        </p:spPr>
      </p:pic>
    </p:spTree>
    <p:extLst>
      <p:ext uri="{BB962C8B-B14F-4D97-AF65-F5344CB8AC3E}">
        <p14:creationId xmlns:p14="http://schemas.microsoft.com/office/powerpoint/2010/main" val="312600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14EE-6E6C-43DE-9FCA-CD549F0D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Kruskal’s Algorithm for the graph given below: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7C95F-7403-4111-A8FA-BB4BDD781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689" y="1801851"/>
            <a:ext cx="6625883" cy="4788618"/>
          </a:xfrm>
        </p:spPr>
      </p:pic>
    </p:spTree>
    <p:extLst>
      <p:ext uri="{BB962C8B-B14F-4D97-AF65-F5344CB8AC3E}">
        <p14:creationId xmlns:p14="http://schemas.microsoft.com/office/powerpoint/2010/main" val="54311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D9F4-C1A6-4458-B9BC-9C72FE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6629-0832-4D59-B475-892462B8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 = ∅</a:t>
            </a:r>
          </a:p>
          <a:p>
            <a:pPr marL="0" indent="0">
              <a:buNone/>
            </a:pPr>
            <a:r>
              <a:rPr lang="en-US" dirty="0"/>
              <a:t>foreach v ∈ V: MAKE-SET(v)</a:t>
            </a:r>
          </a:p>
          <a:p>
            <a:pPr marL="0" indent="0">
              <a:buNone/>
            </a:pPr>
            <a:r>
              <a:rPr lang="en-US" dirty="0"/>
              <a:t>foreach (u, v) in E ordered by weight(u, v), increasing:</a:t>
            </a:r>
          </a:p>
          <a:p>
            <a:pPr marL="0" indent="0">
              <a:buNone/>
            </a:pPr>
            <a:r>
              <a:rPr lang="en-US" dirty="0"/>
              <a:t>   if FIND-SET(u) ≠ FIND-SET(v):</a:t>
            </a:r>
          </a:p>
          <a:p>
            <a:pPr marL="0" indent="0">
              <a:buNone/>
            </a:pPr>
            <a:r>
              <a:rPr lang="en-US" dirty="0"/>
              <a:t>      T = T ∪ {(u, v)}</a:t>
            </a:r>
          </a:p>
          <a:p>
            <a:pPr marL="0" indent="0">
              <a:buNone/>
            </a:pPr>
            <a:r>
              <a:rPr lang="en-US" dirty="0"/>
              <a:t>      UNION(u, v)</a:t>
            </a:r>
          </a:p>
          <a:p>
            <a:pPr marL="0" indent="0">
              <a:buNone/>
            </a:pPr>
            <a:r>
              <a:rPr lang="en-US" dirty="0"/>
              <a:t>return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54008-24B7-41E4-A3B5-3DB24E02B6B8}"/>
              </a:ext>
            </a:extLst>
          </p:cNvPr>
          <p:cNvSpPr txBox="1"/>
          <p:nvPr/>
        </p:nvSpPr>
        <p:spPr>
          <a:xfrm>
            <a:off x="684144" y="6311900"/>
            <a:ext cx="1082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Kruskal's Algorithm – Minimum Spanning Tree (MST) - Complete Java Implementation | </a:t>
            </a:r>
            <a:r>
              <a:rPr lang="en-US" dirty="0" err="1">
                <a:hlinkClick r:id="rId2"/>
              </a:rPr>
              <a:t>TutorialHorizon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3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E3B8-EA7D-40FF-9E97-0E575D71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830CB-454A-457E-8698-70810DE27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76" y="2753882"/>
            <a:ext cx="11140647" cy="1684382"/>
          </a:xfrm>
        </p:spPr>
      </p:pic>
    </p:spTree>
    <p:extLst>
      <p:ext uri="{BB962C8B-B14F-4D97-AF65-F5344CB8AC3E}">
        <p14:creationId xmlns:p14="http://schemas.microsoft.com/office/powerpoint/2010/main" val="394342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9356-7EB0-4C16-B159-8C42D0D3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177"/>
            <a:ext cx="10515600" cy="1325563"/>
          </a:xfrm>
        </p:spPr>
        <p:txBody>
          <a:bodyPr/>
          <a:lstStyle/>
          <a:p>
            <a:r>
              <a:rPr lang="en-US" dirty="0"/>
              <a:t>Prim’s </a:t>
            </a:r>
            <a:r>
              <a:rPr lang="en-US" dirty="0" err="1"/>
              <a:t>Algroithm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4A5E5-4DC7-420D-AB6E-EB752492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83" y="859760"/>
            <a:ext cx="9228680" cy="57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23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2312-7CC1-47D6-A658-C04EB7F1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665B-0327-4884-BA92-EBC274EB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22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mst</a:t>
            </a:r>
            <a:r>
              <a:rPr lang="en-US" dirty="0"/>
              <a:t>[] to keep track to vertices included in MST.</a:t>
            </a:r>
          </a:p>
          <a:p>
            <a:pPr marL="0" indent="0">
              <a:buNone/>
            </a:pPr>
            <a:r>
              <a:rPr lang="en-US" dirty="0"/>
              <a:t>2. key[s]=0 and key[v]= +∞ for all v in V-{1}, s is the start vertex</a:t>
            </a:r>
          </a:p>
          <a:p>
            <a:pPr marL="0" indent="0">
              <a:buNone/>
            </a:pPr>
            <a:r>
              <a:rPr lang="en-US" dirty="0"/>
              <a:t>3. Repeat the following steps until all vertices are processed</a:t>
            </a:r>
          </a:p>
          <a:p>
            <a:pPr lvl="1"/>
            <a:r>
              <a:rPr lang="en-US" dirty="0"/>
              <a:t>Pick the vertex u which is not in </a:t>
            </a:r>
            <a:r>
              <a:rPr lang="en-US" dirty="0" err="1"/>
              <a:t>mst</a:t>
            </a:r>
            <a:r>
              <a:rPr lang="en-US" dirty="0"/>
              <a:t>[] and has minimum key.</a:t>
            </a:r>
          </a:p>
          <a:p>
            <a:pPr lvl="1"/>
            <a:r>
              <a:rPr lang="en-US" dirty="0"/>
              <a:t>Add vertex u to </a:t>
            </a:r>
            <a:r>
              <a:rPr lang="en-US" dirty="0" err="1"/>
              <a:t>mst</a:t>
            </a:r>
            <a:r>
              <a:rPr lang="en-US" dirty="0"/>
              <a:t>[].</a:t>
            </a:r>
          </a:p>
          <a:p>
            <a:pPr lvl="1"/>
            <a:r>
              <a:rPr lang="en-US" dirty="0"/>
              <a:t>For adjacent vertex v, if v is not in </a:t>
            </a:r>
            <a:r>
              <a:rPr lang="en-US" dirty="0" err="1"/>
              <a:t>mst</a:t>
            </a:r>
            <a:r>
              <a:rPr lang="en-US" dirty="0"/>
              <a:t>[] and edge u-v weight is less than the key of vertex v, key[v] then update the key[v]= edge u-v weight.</a:t>
            </a:r>
          </a:p>
          <a:p>
            <a:pPr marL="0" indent="0">
              <a:buNone/>
            </a:pPr>
            <a:r>
              <a:rPr lang="en-US" dirty="0"/>
              <a:t>4. Return </a:t>
            </a:r>
            <a:r>
              <a:rPr lang="en-US" dirty="0" err="1"/>
              <a:t>mst</a:t>
            </a:r>
            <a:r>
              <a:rPr lang="en-US" dirty="0"/>
              <a:t>[].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4F24C-E307-4AE0-B84E-99E4AB005DDE}"/>
              </a:ext>
            </a:extLst>
          </p:cNvPr>
          <p:cNvSpPr txBox="1"/>
          <p:nvPr/>
        </p:nvSpPr>
        <p:spPr>
          <a:xfrm>
            <a:off x="1249018" y="6265416"/>
            <a:ext cx="92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for algo and example: </a:t>
            </a:r>
            <a:r>
              <a:rPr lang="en-US" dirty="0">
                <a:hlinkClick r:id="rId2"/>
              </a:rPr>
              <a:t>Prim’s Algorithm - Minimum Spanning Tree (MST) | </a:t>
            </a:r>
            <a:r>
              <a:rPr lang="en-US" dirty="0" err="1">
                <a:hlinkClick r:id="rId2"/>
              </a:rPr>
              <a:t>TutorialHorizon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8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22F-1DB9-4085-ABBD-3CD85636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5977C50-0953-4B4D-A025-416863A0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5381625" cy="3552825"/>
          </a:xfr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A7A773CC-E91D-47E6-8E03-DCC0A51C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-142875"/>
            <a:ext cx="5372100" cy="35718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94ABBEB-783D-4457-BDA7-03A864746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2" y="3285025"/>
            <a:ext cx="5505450" cy="35052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C3276AB-EF42-4965-ACE4-AE0820E33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390900"/>
            <a:ext cx="5686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98A7-2BD7-44AC-AFF9-486C5A6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FA63063-5B9C-4682-A871-BAEA7E71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86350" cy="33909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545568F-07B7-4225-9923-DD51868D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4" y="0"/>
            <a:ext cx="5067300" cy="34575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33350D2-580B-446B-8F51-BDF6384AE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541230"/>
            <a:ext cx="4743450" cy="3343275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2644A3-2638-40B1-8904-C8F745489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4" y="3454404"/>
            <a:ext cx="48863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86F5-267F-44D8-A90B-EC3FCD48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EB998B8-C578-4BDA-8D33-D23FE9C5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9" y="47625"/>
            <a:ext cx="4848225" cy="3381375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4FCED06D-FC28-4658-80E5-7E54D403F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30" y="-3728"/>
            <a:ext cx="4810125" cy="3362325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9E9320B6-B658-45F3-A32A-5825A2687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2" y="3366647"/>
            <a:ext cx="4895850" cy="3381375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BA97BEB2-BF8C-4800-97EE-42AFC1F8E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29" y="3429000"/>
            <a:ext cx="48101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9CB20D7-93F2-4EB0-8EB1-B2EADCAEF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609237"/>
            <a:ext cx="8482819" cy="6191960"/>
          </a:xfrm>
        </p:spPr>
      </p:pic>
    </p:spTree>
    <p:extLst>
      <p:ext uri="{BB962C8B-B14F-4D97-AF65-F5344CB8AC3E}">
        <p14:creationId xmlns:p14="http://schemas.microsoft.com/office/powerpoint/2010/main" val="9662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1BED-D484-4753-897A-727489A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3C4A21-CC1F-4574-9500-676CCE016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928"/>
            <a:ext cx="8952914" cy="1567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2DDF3-E5CF-4E0C-9DF1-89BB79BC47AF}"/>
              </a:ext>
            </a:extLst>
          </p:cNvPr>
          <p:cNvSpPr txBox="1"/>
          <p:nvPr/>
        </p:nvSpPr>
        <p:spPr>
          <a:xfrm>
            <a:off x="1166191" y="5088834"/>
            <a:ext cx="960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profit by density greedy criterion gives optimum solution for fractional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159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14EE-6E6C-43DE-9FCA-CD549F0D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Prim’s Algorithm for the graph given below: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7C95F-7403-4111-A8FA-BB4BDD781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689" y="1801851"/>
            <a:ext cx="6625883" cy="4788618"/>
          </a:xfrm>
        </p:spPr>
      </p:pic>
    </p:spTree>
    <p:extLst>
      <p:ext uri="{BB962C8B-B14F-4D97-AF65-F5344CB8AC3E}">
        <p14:creationId xmlns:p14="http://schemas.microsoft.com/office/powerpoint/2010/main" val="3752417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612" y="277325"/>
            <a:ext cx="10515600" cy="32067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 Nova" panose="020B0504020202020204" pitchFamily="34" charset="0"/>
              </a:rPr>
              <a:t>DAA-ICT 2257 (Tutorial) </a:t>
            </a:r>
            <a:r>
              <a:rPr lang="en-US" sz="2800" dirty="0">
                <a:latin typeface="Arial Nova" panose="020B0504020202020204" pitchFamily="34" charset="0"/>
              </a:rPr>
              <a:t>25-03-2022</a:t>
            </a:r>
            <a:endParaRPr lang="en-US" sz="3200" dirty="0">
              <a:latin typeface="Arial Nova" panose="020B05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175" y="785812"/>
            <a:ext cx="11758613" cy="58578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Fig 1  			                                              Fig 2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topological sequence for the graph given in Fig 1. using greedy technique.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Bipartite cover for the graph given in Fig 2. using greedy technique.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8" y="1452561"/>
            <a:ext cx="4170053" cy="2262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748" r="24882" b="27500"/>
          <a:stretch/>
        </p:blipFill>
        <p:spPr>
          <a:xfrm>
            <a:off x="6418468" y="1353412"/>
            <a:ext cx="3186950" cy="2858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789D8A-647D-45A6-9511-E36ADE3C71B3}"/>
              </a:ext>
            </a:extLst>
          </p:cNvPr>
          <p:cNvSpPr txBox="1"/>
          <p:nvPr/>
        </p:nvSpPr>
        <p:spPr>
          <a:xfrm>
            <a:off x="176212" y="705508"/>
            <a:ext cx="120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all the questions trace the algorithm and show the steps clearly.  Also specify the time complexity of algorithm used.</a:t>
            </a:r>
          </a:p>
        </p:txBody>
      </p:sp>
    </p:spTree>
    <p:extLst>
      <p:ext uri="{BB962C8B-B14F-4D97-AF65-F5344CB8AC3E}">
        <p14:creationId xmlns:p14="http://schemas.microsoft.com/office/powerpoint/2010/main" val="1209903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361E-AF7A-4469-952F-3F160D46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63B2-E3F2-4F83-9D10-81819CC8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PowerPoint - Lecture20 (washington.edu)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Sartaj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Sahani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Data Structures, Algorithms and Applications in C++ (2e), Silicon Press, 2005.</a:t>
            </a:r>
          </a:p>
          <a:p>
            <a:r>
              <a:rPr lang="en-US" dirty="0">
                <a:hlinkClick r:id="rId3"/>
              </a:rPr>
              <a:t>Prim’s Algorithm - Minimum Spanning Tree (MST) | </a:t>
            </a:r>
            <a:r>
              <a:rPr lang="en-US" dirty="0" err="1">
                <a:hlinkClick r:id="rId3"/>
              </a:rPr>
              <a:t>TutorialHorizon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hlinkClick r:id="rId4"/>
              </a:rPr>
              <a:t>Kruskal's Algorithm – Minimum Spanning Tree (MST) - Complete Java Implementation | </a:t>
            </a:r>
            <a:r>
              <a:rPr lang="en-US" dirty="0" err="1">
                <a:hlinkClick r:id="rId4"/>
              </a:rPr>
              <a:t>TutorialHorizon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40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A5F4-E431-44C7-A9C8-A18BCEAB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842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17ED-AE32-4189-923A-A510A427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 Problem: 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2B75-B7B3-4BEB-9154-2B51A35E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 of finding shortest paths from a source vertex s to all other vertices in the graph.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/p: weighted graph G = (E, V)  and source vertex s</a:t>
            </a:r>
          </a:p>
          <a:p>
            <a:pPr lvl="1"/>
            <a:r>
              <a:rPr lang="en-US" dirty="0"/>
              <a:t>o/p: shortest path from source vertex s to all other vertices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Works for :</a:t>
            </a:r>
          </a:p>
          <a:p>
            <a:pPr lvl="1"/>
            <a:r>
              <a:rPr lang="en-US" dirty="0"/>
              <a:t>both directed and undirected graph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 edges must have non-negative weights ?!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809570-EDF1-4E5C-B5B7-1A9795C90C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" y="861773"/>
            <a:ext cx="32624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677FD-1EA5-4781-8969-83343BCE38DE}"/>
              </a:ext>
            </a:extLst>
          </p:cNvPr>
          <p:cNvSpPr txBox="1"/>
          <p:nvPr/>
        </p:nvSpPr>
        <p:spPr>
          <a:xfrm>
            <a:off x="228549" y="59623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Edsger</a:t>
            </a:r>
            <a:r>
              <a:rPr lang="en-US" dirty="0">
                <a:hlinkClick r:id="rId3"/>
              </a:rPr>
              <a:t> W. Dijkstra - Wikipedia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9728D5-92FA-43E8-A5C8-EAE79044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30630"/>
              </p:ext>
            </p:extLst>
          </p:nvPr>
        </p:nvGraphicFramePr>
        <p:xfrm>
          <a:off x="3826412" y="112542"/>
          <a:ext cx="8257736" cy="6611816"/>
        </p:xfrm>
        <a:graphic>
          <a:graphicData uri="http://schemas.openxmlformats.org/drawingml/2006/table">
            <a:tbl>
              <a:tblPr/>
              <a:tblGrid>
                <a:gridCol w="4128868">
                  <a:extLst>
                    <a:ext uri="{9D8B030D-6E8A-4147-A177-3AD203B41FA5}">
                      <a16:colId xmlns:a16="http://schemas.microsoft.com/office/drawing/2014/main" val="3103241496"/>
                    </a:ext>
                  </a:extLst>
                </a:gridCol>
                <a:gridCol w="4128868">
                  <a:extLst>
                    <a:ext uri="{9D8B030D-6E8A-4147-A177-3AD203B41FA5}">
                      <a16:colId xmlns:a16="http://schemas.microsoft.com/office/drawing/2014/main" val="1022896899"/>
                    </a:ext>
                  </a:extLst>
                </a:gridCol>
              </a:tblGrid>
              <a:tr h="6611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Born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11 May 1930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4" tooltip="Rotterdam"/>
                        </a:rPr>
                        <a:t>Rotterdam</a:t>
                      </a:r>
                      <a:r>
                        <a:rPr lang="en-US" sz="1200">
                          <a:effectLst/>
                        </a:rPr>
                        <a:t>, Netherlands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31283"/>
                  </a:ext>
                </a:extLst>
              </a:tr>
              <a:tr h="6611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Died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6 August 2002 (aged 72)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5" tooltip="Nuenen"/>
                        </a:rPr>
                        <a:t>Nuenen</a:t>
                      </a:r>
                      <a:r>
                        <a:rPr lang="en-US" sz="1200">
                          <a:effectLst/>
                        </a:rPr>
                        <a:t>, Netherlands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6375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Citizenship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6" tooltip="Netherlands"/>
                        </a:rPr>
                        <a:t>Netherlands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68648"/>
                  </a:ext>
                </a:extLst>
              </a:tr>
              <a:tr h="6611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Education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7" tooltip="Leiden University"/>
                        </a:rPr>
                        <a:t>Leiden University</a:t>
                      </a:r>
                      <a:r>
                        <a:rPr lang="en-US" sz="1200">
                          <a:effectLst/>
                        </a:rPr>
                        <a:t> (B.S., M.S.)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8" tooltip="University of Amsterdam"/>
                        </a:rPr>
                        <a:t>University of Amsterdam</a:t>
                      </a:r>
                      <a:r>
                        <a:rPr lang="en-US" sz="1200">
                          <a:effectLst/>
                        </a:rPr>
                        <a:t> (Ph.D.)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30211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Known for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9"/>
                        </a:rPr>
                        <a:t>See below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28543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Spouse(s)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Maria (Ria) C. Debets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00651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Awards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sng">
                          <a:solidFill>
                            <a:srgbClr val="FAA700"/>
                          </a:solidFill>
                          <a:effectLst/>
                          <a:hlinkClick r:id="rId10"/>
                        </a:rPr>
                        <a:t>SIGCSE Outstanding Contribution</a:t>
                      </a:r>
                      <a:r>
                        <a:rPr lang="en-US" sz="1200">
                          <a:effectLst/>
                        </a:rPr>
                        <a:t> (1989)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11" tooltip="Turing Award"/>
                        </a:rPr>
                        <a:t>Turing Award</a:t>
                      </a:r>
                      <a:r>
                        <a:rPr lang="en-US" sz="1200">
                          <a:effectLst/>
                        </a:rPr>
                        <a:t> (1972)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12" tooltip="ACM Fellow"/>
                        </a:rPr>
                        <a:t>ACM Fellow</a:t>
                      </a:r>
                      <a:r>
                        <a:rPr lang="en-US" sz="1200">
                          <a:effectLst/>
                        </a:rPr>
                        <a:t> (1994)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13" tooltip="Dijkstra Prize"/>
                        </a:rPr>
                        <a:t>Dijkstra Prize</a:t>
                      </a:r>
                      <a:r>
                        <a:rPr lang="en-US" sz="1200">
                          <a:effectLst/>
                        </a:rPr>
                        <a:t> (2002)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39760"/>
                  </a:ext>
                </a:extLst>
              </a:tr>
              <a:tr h="37781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Scientific career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68142"/>
                  </a:ext>
                </a:extLst>
              </a:tr>
              <a:tr h="6611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Fields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14" tooltip="Computer science"/>
                        </a:rPr>
                        <a:t>Computer science</a:t>
                      </a:r>
                      <a:endParaRPr lang="en-US" sz="12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0645AD"/>
                          </a:solidFill>
                          <a:effectLst/>
                          <a:hlinkClick r:id="rId15" tooltip="Theoretical computer science"/>
                        </a:rPr>
                        <a:t>Theoretical computer science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1794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Institutions</a:t>
                      </a: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 err="1">
                          <a:solidFill>
                            <a:srgbClr val="0645AD"/>
                          </a:solidFill>
                          <a:effectLst/>
                          <a:hlinkClick r:id="rId16" tooltip="Centrum Wiskunde &amp; Informatica"/>
                        </a:rPr>
                        <a:t>Mathematisch</a:t>
                      </a:r>
                      <a:r>
                        <a:rPr lang="en-US" sz="1200" u="none" strike="noStrike" dirty="0">
                          <a:solidFill>
                            <a:srgbClr val="0645AD"/>
                          </a:solidFill>
                          <a:effectLst/>
                          <a:hlinkClick r:id="rId16" tooltip="Centrum Wiskunde &amp; Informatica"/>
                        </a:rPr>
                        <a:t> Centrum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0645AD"/>
                          </a:solidFill>
                          <a:effectLst/>
                          <a:hlinkClick r:id="rId17" tooltip="Eindhoven University of Technology"/>
                        </a:rPr>
                        <a:t>Eindhoven University of Technology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0645AD"/>
                          </a:solidFill>
                          <a:effectLst/>
                          <a:hlinkClick r:id="rId18" tooltip="Burroughs Corporation"/>
                        </a:rPr>
                        <a:t>Burroughs Corporation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0645AD"/>
                          </a:solidFill>
                          <a:effectLst/>
                          <a:hlinkClick r:id="rId19" tooltip="University of Texas at Austin"/>
                        </a:rPr>
                        <a:t>University of Texas at Austin</a:t>
                      </a:r>
                      <a:endParaRPr lang="en-US" sz="1200" dirty="0">
                        <a:effectLst/>
                      </a:endParaRPr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30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13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E0F7-A78A-4F82-9932-7BF308AA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-5935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88F3-FB19-4D13-9E58-FD892B5D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815871"/>
            <a:ext cx="11767930" cy="52262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Initialize D[s] = 0 and D[v]= ꚙ  for all v in V – {s}   and Q=V  (Q, the queue initially contains all vertices)     Visited[v] = 0    and     path[v] = -1  and path[s]=s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While (Q is not empty)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delete a min distance vertex u (say) from Q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Visited [u]=1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for (all un-visited neighbors v of u)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 if (D[v] &gt; D[u] + w (u, v))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	D[v] = D[u] + w (u, v)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	path[v]= 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71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E209-B7C1-4F20-986A-889AB0B7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5" y="397279"/>
            <a:ext cx="11119338" cy="1325563"/>
          </a:xfrm>
        </p:spPr>
        <p:txBody>
          <a:bodyPr/>
          <a:lstStyle/>
          <a:p>
            <a:r>
              <a:rPr lang="en-US" dirty="0"/>
              <a:t>Trace Dijkstra’s algorithm for the following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5F671-7BF1-42A5-987C-20AA7CB7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50" y="1877586"/>
            <a:ext cx="5921912" cy="49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7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9B1B6-D7DE-49A0-B17D-318E9C843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5" y="2582207"/>
            <a:ext cx="2756888" cy="23428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14B422-1FCF-41CE-88DE-02201B02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82" y="494437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Dijkstra’s Algorithm won’t work if graph has negative edge weights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CB8B7-3762-46F2-A5F1-1684C192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57" y="2709862"/>
            <a:ext cx="4355025" cy="174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03D380-1D74-4199-A985-D19C9CAAE1EC}"/>
              </a:ext>
            </a:extLst>
          </p:cNvPr>
          <p:cNvSpPr txBox="1"/>
          <p:nvPr/>
        </p:nvSpPr>
        <p:spPr>
          <a:xfrm>
            <a:off x="1349375" y="5645426"/>
            <a:ext cx="9557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cost of every edge is increased by 1, whether the shortest path remains same?!</a:t>
            </a:r>
          </a:p>
        </p:txBody>
      </p:sp>
    </p:spTree>
    <p:extLst>
      <p:ext uri="{BB962C8B-B14F-4D97-AF65-F5344CB8AC3E}">
        <p14:creationId xmlns:p14="http://schemas.microsoft.com/office/powerpoint/2010/main" val="225566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3533-26E0-4266-866E-125E1F48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0AE93-B193-47AA-8E2E-84F836BB1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423" y="1922460"/>
            <a:ext cx="9120180" cy="1506539"/>
          </a:xfrm>
        </p:spPr>
      </p:pic>
    </p:spTree>
    <p:extLst>
      <p:ext uri="{BB962C8B-B14F-4D97-AF65-F5344CB8AC3E}">
        <p14:creationId xmlns:p14="http://schemas.microsoft.com/office/powerpoint/2010/main" val="103161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4499EBB9A2143B41292FBB776AE28" ma:contentTypeVersion="4" ma:contentTypeDescription="Create a new document." ma:contentTypeScope="" ma:versionID="2d217dbc6603cc21ad272a94923c1b26">
  <xsd:schema xmlns:xsd="http://www.w3.org/2001/XMLSchema" xmlns:xs="http://www.w3.org/2001/XMLSchema" xmlns:p="http://schemas.microsoft.com/office/2006/metadata/properties" xmlns:ns2="cad27b39-ca83-4003-91da-302305d93db0" targetNamespace="http://schemas.microsoft.com/office/2006/metadata/properties" ma:root="true" ma:fieldsID="f395c2906868324c8af3a13d8b404cd4" ns2:_="">
    <xsd:import namespace="cad27b39-ca83-4003-91da-302305d93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27b39-ca83-4003-91da-302305d9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9D183-A753-464D-A4D4-D1A24E9B9E5B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8938C4AC-CEAE-44B3-90AC-8D55BD2B55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21E183-F800-4D87-8756-807D49E74C6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ad27b39-ca83-4003-91da-302305d93d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1010</Words>
  <Application>Microsoft Office PowerPoint</Application>
  <PresentationFormat>Widescreen</PresentationFormat>
  <Paragraphs>146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Greedy Method</vt:lpstr>
      <vt:lpstr>0/1 Knapsack Problem</vt:lpstr>
      <vt:lpstr>Fractional Knapsack Problem</vt:lpstr>
      <vt:lpstr>Single Source Shortest Path Problem: Dijkstra’s Algorithm</vt:lpstr>
      <vt:lpstr>PowerPoint Presentation</vt:lpstr>
      <vt:lpstr>Dijkstra’s Algorithm</vt:lpstr>
      <vt:lpstr>Trace Dijkstra’s algorithm for the following graph</vt:lpstr>
      <vt:lpstr>Dijkstra’s Algorithm won’t work if graph has negative edge weights</vt:lpstr>
      <vt:lpstr>Topological Sort</vt:lpstr>
      <vt:lpstr>Example</vt:lpstr>
      <vt:lpstr>Algorithm: Topological Sort</vt:lpstr>
      <vt:lpstr>Example: Topological Sort</vt:lpstr>
      <vt:lpstr>Time complexity of Topological Sort</vt:lpstr>
      <vt:lpstr>Bipartite Cover Problem</vt:lpstr>
      <vt:lpstr>PowerPoint Presentation</vt:lpstr>
      <vt:lpstr>Pseudocode</vt:lpstr>
      <vt:lpstr>Minimum Cost Spanning Tree</vt:lpstr>
      <vt:lpstr>Identify the number of distinct minimum spanning trees for the weighted graph given below: </vt:lpstr>
      <vt:lpstr>Kruskal’s Algorithm</vt:lpstr>
      <vt:lpstr>Kruskal’s Algorithm</vt:lpstr>
      <vt:lpstr>Trace Kruskal’s Algorithm for the graph given below:</vt:lpstr>
      <vt:lpstr>Kruskal’s Algorithm</vt:lpstr>
      <vt:lpstr>Prim’s Algorithm</vt:lpstr>
      <vt:lpstr>Prim’s Algroithm</vt:lpstr>
      <vt:lpstr>Prim’s Algorithm</vt:lpstr>
      <vt:lpstr>PowerPoint Presentation</vt:lpstr>
      <vt:lpstr>PowerPoint Presentation</vt:lpstr>
      <vt:lpstr>PowerPoint Presentation</vt:lpstr>
      <vt:lpstr>PowerPoint Presentation</vt:lpstr>
      <vt:lpstr>Trace Prim’s Algorithm for the graph given below:</vt:lpstr>
      <vt:lpstr>DAA-ICT 2257 (Tutorial) 25-03-2022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Method</dc:title>
  <dc:creator>Ajitha Shenoy K B [MAHE-MIT]</dc:creator>
  <cp:lastModifiedBy>ANUSHKA SINGH 210911212</cp:lastModifiedBy>
  <cp:revision>10</cp:revision>
  <dcterms:created xsi:type="dcterms:W3CDTF">2022-03-13T14:09:57Z</dcterms:created>
  <dcterms:modified xsi:type="dcterms:W3CDTF">2023-03-08T15:29:49Z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0x0101003F14499EBB9A2143B41292FBB776AE28</vt:lpwstr>
  </property>
</Properties>
</file>