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5" r:id="rId10"/>
    <p:sldId id="264" r:id="rId11"/>
    <p:sldId id="266" r:id="rId12"/>
    <p:sldId id="267" r:id="rId13"/>
    <p:sldId id="280" r:id="rId14"/>
    <p:sldId id="268" r:id="rId15"/>
    <p:sldId id="271" r:id="rId16"/>
    <p:sldId id="269" r:id="rId17"/>
    <p:sldId id="272" r:id="rId18"/>
    <p:sldId id="281" r:id="rId19"/>
    <p:sldId id="270" r:id="rId20"/>
    <p:sldId id="273" r:id="rId21"/>
    <p:sldId id="274" r:id="rId22"/>
    <p:sldId id="275" r:id="rId23"/>
    <p:sldId id="276" r:id="rId24"/>
    <p:sldId id="282" r:id="rId25"/>
    <p:sldId id="283" r:id="rId26"/>
    <p:sldId id="277" r:id="rId27"/>
    <p:sldId id="284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2D1F1-106B-4235-B933-21B1C2BC2B1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F8A3A-7E57-4CFF-B79A-119C0BB5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942D-C421-4319-825F-F9CD6BEE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0A2D-516C-4096-AFF9-32602422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5880-30A8-42D1-9447-BD7E3C6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6EF0-36D8-49F5-A3EE-BA9E5B580DB2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700E-AE85-41E8-BB55-4E33EC3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EA35-AD14-4B8A-A330-A0DC4104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E2E4-0F46-4FAD-9339-B455F3C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F60BB-B962-4F33-A06D-8EB7CABF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143D-9DD0-4D92-BE17-1E196F33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854C-D707-4E2F-AA49-F62437666620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7346-2590-4E7A-AACE-C3BB8BC1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CE3A-4D18-4E51-97E2-A9129F5D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B599A-EF86-4287-AC59-EDF25B5C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9FAF-FE6F-4D10-9A7E-FE3CF545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2424-064C-4131-AC18-DBAD13A5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6349-81CB-403C-84C5-8EEE50DACEAD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A46B-19D8-467C-830E-7D382251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3257-FDB0-4EE7-8388-388A68D2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6504-94CC-4930-A0F8-FA0F24D5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62BE-3702-4229-9F24-8E72FD6F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6EE7-C988-4928-A708-EE5F01A7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A016-00D1-4C85-9F29-9EB60FAB4446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302C-678B-4195-99BD-44E0F99F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ED88-FA6F-4BA3-B075-97E100B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5306-7E9C-44B2-B261-84EA379F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894E-52B9-4541-B4E2-F06A39CF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C2A6-01B4-4100-A40B-E02B805D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4C3-DF87-41B0-9DA6-E5E1F8DB305E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013-D446-4759-9309-5392EBAE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41C6-C9A7-4BE5-859C-F7B5361A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F496-F893-4075-8AAA-F7CF131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0492-A747-4717-A8F9-578757AA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A534-D5BE-4DF7-9AF6-260EFB66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9987-B32D-40FC-934D-A29206E6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BC14-889A-4557-A117-DC1C2842A634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E8E2-EE10-4272-9B34-06130772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CAC7-EF4B-4636-8B0D-F656752D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B769-E154-42A9-9FB5-E83C5C66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2107-8A33-495E-A7F3-34319EBE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96668-A516-4C50-8BA8-EFA90199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28FD7-A5F9-4D72-BE33-E8838074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03D78-C51F-4EB5-8BEC-E3D023920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8519E-CAC5-491D-96F2-18377985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02FA-94B0-45DB-8B2D-CFEDE443B925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5D4FC-5137-48B9-928A-4226A2EF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D0B47-D1F0-4F64-A2F0-9F2680E7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A0CD-F80F-4FBB-8006-12A7B894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A5A05-F0CF-4C70-AA9D-56B10975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42B-3986-49FA-B75A-4C68C036F597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36C4-8E20-4091-A7CD-E888BEBF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61E03-26B2-466B-BE52-1C74DD9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73E13-41CC-4499-B6D3-87CAEA03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F25E-A0EC-4862-863D-CFA6A5229CE3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7888B-CF14-4877-8816-8B10D349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228B6-75A3-4E1B-9150-A5310EFA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CFF9-8F87-47C2-A811-14D60AB8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A973-5C5A-44E5-8FF5-1CA400D8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6B5C-9437-4ABE-B8BE-A3FC66DD1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B5761-07B9-407B-8827-30317542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79EB-D159-4E12-95AA-E698C761AF9F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152-C06E-43B9-ACB5-9B8536E7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6E64-CF45-4E41-9B10-6ADD03C2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AC1-D8A2-4B4E-8680-A4E8D69B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D5FE4-1F89-49FA-9A97-58DB6837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54AFF-B228-4818-96CC-9E6743F6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A6CE-4382-48B6-BD28-2B12B92B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7F1E-324E-40FC-A328-5DCE0FEA5F98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5CDC5-FCF6-477A-A23A-325D7C0E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CDA8-DF4A-45F1-B6A7-933A4FC9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721FE-8ECD-467A-9E76-085CCF62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0953-DA34-43ED-8689-40D581D8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201F-0BC6-44EB-B29B-8E503C9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AB1-438A-4F8A-AFD4-206B2FA384A3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0FC9-313D-427C-B95E-DAE627388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I&amp;CT, MIT,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950-19B2-487A-8156-1BDF2E1AD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D2F8-1F55-4C8A-8886-6C602615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EFA-C616-4783-B9AE-F34E59A3A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889" y="1955409"/>
            <a:ext cx="10311619" cy="1554554"/>
          </a:xfrm>
        </p:spPr>
        <p:txBody>
          <a:bodyPr>
            <a:normAutofit/>
          </a:bodyPr>
          <a:lstStyle/>
          <a:p>
            <a:r>
              <a:rPr lang="en-US" sz="4500" b="1" dirty="0"/>
              <a:t>Design and Analysis of Algorithms (ICT 2257)</a:t>
            </a:r>
            <a:br>
              <a:rPr lang="en-US" sz="4500" b="1" dirty="0"/>
            </a:br>
            <a:r>
              <a:rPr lang="en-US" sz="2400" b="1" dirty="0"/>
              <a:t>4 - Credits[L-3    T-1   P-0   4]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C7F9-41F4-44A7-AB21-A8CE687E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542" y="4098926"/>
            <a:ext cx="9144000" cy="1655762"/>
          </a:xfrm>
        </p:spPr>
        <p:txBody>
          <a:bodyPr>
            <a:noAutofit/>
          </a:bodyPr>
          <a:lstStyle/>
          <a:p>
            <a:r>
              <a:rPr lang="en-US" sz="2700" dirty="0"/>
              <a:t>B.Tech. (Computer and Communication Engineering)</a:t>
            </a:r>
          </a:p>
          <a:p>
            <a:endParaRPr lang="en-US" sz="2700" dirty="0"/>
          </a:p>
          <a:p>
            <a:r>
              <a:rPr lang="en-US" sz="2700" dirty="0"/>
              <a:t>Dr. Ajitha Shenoy K B &amp; Dr. Raghavendra 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2EAE37-3376-477D-86BF-8F342AA1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007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68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73AC-5700-4016-93CB-93C3E84A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5431-D2B5-43A8-B68E-A522F7ED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  </a:t>
            </a:r>
            <a:endParaRPr lang="en-US" altLang="en-US" sz="2800" b="1" dirty="0">
              <a:solidFill>
                <a:srgbClr val="CC0000"/>
              </a:solidFill>
            </a:endParaRPr>
          </a:p>
          <a:p>
            <a:endParaRPr lang="en-US" dirty="0"/>
          </a:p>
          <a:p>
            <a:r>
              <a:rPr lang="en-US" dirty="0"/>
              <a:t>Theta, Big-Oh, Big-Omega/Omega, small/little oh, small/little omega.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Used for comparing two functions say f(n) and g(n).</a:t>
            </a:r>
          </a:p>
          <a:p>
            <a:endParaRPr lang="en-US" altLang="en-US" dirty="0"/>
          </a:p>
          <a:p>
            <a:pPr algn="just"/>
            <a:r>
              <a:rPr lang="en-US" altLang="en-US" dirty="0"/>
              <a:t> Need this notation for analysis of algorithm – i.e., to analyze time complexity/space complexity of an algorithm as a function of </a:t>
            </a:r>
            <a:r>
              <a:rPr lang="en-US" altLang="en-US" dirty="0">
                <a:solidFill>
                  <a:schemeClr val="tx1"/>
                </a:solidFill>
              </a:rPr>
              <a:t>input size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b="1" dirty="0">
                <a:solidFill>
                  <a:srgbClr val="CC0000"/>
                </a:solidFill>
              </a:rPr>
              <a:t> say  f(</a:t>
            </a:r>
            <a:r>
              <a:rPr lang="en-US" altLang="en-US" b="1" i="1" dirty="0">
                <a:solidFill>
                  <a:srgbClr val="CC0000"/>
                </a:solidFill>
              </a:rPr>
              <a:t>n)</a:t>
            </a:r>
            <a:r>
              <a:rPr lang="en-US" altLang="en-US" dirty="0"/>
              <a:t>.  n is positive integer and f(n) is monotonically increasing function (in the case of time and space complexity).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5925D-E1C7-46FA-BF1F-9867F505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7713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C18-AA44-4275-8773-A38A50B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Big-Oh (O)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FAA52-B702-4D07-8599-B944AE2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F4F856-E2DA-4703-8476-C058AA2AF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92" y="2111410"/>
            <a:ext cx="4870450" cy="1772793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anose="05050102010706020507" pitchFamily="18" charset="2"/>
              </a:rPr>
              <a:t>f(n)=O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</a:t>
            </a:r>
            <a:r>
              <a:rPr kumimoji="1" lang="en-US" altLang="en-US" sz="2600" b="1" dirty="0" err="1">
                <a:solidFill>
                  <a:schemeClr val="accent1"/>
                </a:solidFill>
              </a:rPr>
              <a:t>iff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such that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endParaRPr kumimoji="1" lang="en-US" altLang="en-US" sz="3000" b="1" dirty="0">
              <a:solidFill>
                <a:schemeClr val="hlink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13459BD-2707-4FA9-A7B5-583D34AF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6795" y="1690688"/>
            <a:ext cx="4052113" cy="40740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BF9AE-EF20-482A-86DA-7F0024334DFD}"/>
              </a:ext>
            </a:extLst>
          </p:cNvPr>
          <p:cNvSpPr txBox="1"/>
          <p:nvPr/>
        </p:nvSpPr>
        <p:spPr>
          <a:xfrm>
            <a:off x="1034498" y="54739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z="2400" b="1" i="1" dirty="0"/>
              <a:t>g</a:t>
            </a:r>
            <a:r>
              <a:rPr kumimoji="1" lang="en-US" altLang="en-US" sz="2400" b="1" dirty="0"/>
              <a:t>(</a:t>
            </a:r>
            <a:r>
              <a:rPr kumimoji="1" lang="en-US" altLang="en-US" sz="2400" b="1" i="1" dirty="0"/>
              <a:t>n</a:t>
            </a:r>
            <a:r>
              <a:rPr kumimoji="1" lang="en-US" altLang="en-US" sz="2400" b="1" dirty="0"/>
              <a:t>) is an </a:t>
            </a:r>
            <a:r>
              <a:rPr kumimoji="1" lang="en-US" altLang="en-US" sz="2400" b="1" i="1" dirty="0">
                <a:solidFill>
                  <a:srgbClr val="CC0000"/>
                </a:solidFill>
              </a:rPr>
              <a:t>asymptotic upper bound</a:t>
            </a:r>
            <a:r>
              <a:rPr kumimoji="1" lang="en-US" altLang="en-US" sz="2400" b="1" dirty="0"/>
              <a:t> for </a:t>
            </a:r>
            <a:r>
              <a:rPr kumimoji="1" lang="en-US" altLang="en-US" sz="2400" b="1" i="1" dirty="0"/>
              <a:t>f</a:t>
            </a:r>
            <a:r>
              <a:rPr kumimoji="1" lang="en-US" altLang="en-US" sz="2400" b="1" dirty="0"/>
              <a:t>(</a:t>
            </a:r>
            <a:r>
              <a:rPr kumimoji="1" lang="en-US" altLang="en-US" sz="2400" b="1" i="1" dirty="0"/>
              <a:t>n</a:t>
            </a:r>
            <a:r>
              <a:rPr kumimoji="1" lang="en-US" altLang="en-US" sz="2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07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287D-0125-47C7-BA74-83633018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-20707"/>
            <a:ext cx="10515600" cy="1325563"/>
          </a:xfrm>
        </p:spPr>
        <p:txBody>
          <a:bodyPr/>
          <a:lstStyle/>
          <a:p>
            <a:r>
              <a:rPr lang="en-US" b="1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8EC4-21CE-4663-B5BE-1AE165C3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484243"/>
            <a:ext cx="5880652" cy="4692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Any linear </a:t>
            </a:r>
            <a:r>
              <a:rPr lang="en-US" altLang="en-US" i="1" dirty="0"/>
              <a:t>function</a:t>
            </a:r>
            <a:r>
              <a:rPr lang="en-US" altLang="en-US" dirty="0"/>
              <a:t> </a:t>
            </a:r>
            <a:r>
              <a:rPr lang="en-US" altLang="en-US" i="1" dirty="0"/>
              <a:t>an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 </a:t>
            </a:r>
            <a:r>
              <a:rPr lang="en-US" altLang="en-US" b="1" u="sng" dirty="0">
                <a:solidFill>
                  <a:srgbClr val="CC0000"/>
                </a:solidFill>
              </a:rPr>
              <a:t>How?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 + b </a:t>
            </a:r>
            <a:r>
              <a:rPr kumimoji="1" lang="en-US" altLang="en-US" sz="2800" dirty="0">
                <a:sym typeface="Symbol" panose="05050102010706020507" pitchFamily="18" charset="2"/>
              </a:rPr>
              <a:t></a:t>
            </a:r>
            <a:r>
              <a:rPr kumimoji="1" lang="en-US" altLang="en-US" sz="2800" dirty="0">
                <a:solidFill>
                  <a:schemeClr val="hlink"/>
                </a:solidFill>
              </a:rPr>
              <a:t> </a:t>
            </a:r>
            <a:r>
              <a:rPr kumimoji="1" lang="en-US" altLang="en-US" sz="2800" dirty="0"/>
              <a:t>|a|</a:t>
            </a:r>
            <a:r>
              <a:rPr lang="en-US" altLang="en-US" i="1" dirty="0"/>
              <a:t> n</a:t>
            </a:r>
            <a:r>
              <a:rPr lang="en-US" altLang="en-US" baseline="30000" dirty="0"/>
              <a:t>2 </a:t>
            </a:r>
            <a:r>
              <a:rPr kumimoji="1" lang="en-US" altLang="en-US" sz="2800" dirty="0"/>
              <a:t>+|b|</a:t>
            </a:r>
            <a:r>
              <a:rPr lang="en-US" altLang="en-US" i="1" dirty="0"/>
              <a:t> n</a:t>
            </a:r>
            <a:r>
              <a:rPr lang="en-US" altLang="en-US" baseline="30000" dirty="0"/>
              <a:t>2     </a:t>
            </a:r>
            <a:r>
              <a:rPr kumimoji="1" lang="en-US" altLang="en-US" sz="2800" dirty="0"/>
              <a:t>for all n </a:t>
            </a:r>
            <a:r>
              <a:rPr kumimoji="1" lang="en-US" altLang="en-US" dirty="0">
                <a:sym typeface="Symbol" panose="05050102010706020507" pitchFamily="18" charset="2"/>
              </a:rPr>
              <a:t> 1</a:t>
            </a:r>
            <a:r>
              <a:rPr lang="en-US" altLang="en-US" baseline="30000" dirty="0"/>
              <a:t>  </a:t>
            </a:r>
          </a:p>
          <a:p>
            <a:pPr marL="0" indent="0">
              <a:buNone/>
            </a:pPr>
            <a:r>
              <a:rPr lang="en-US" altLang="en-US" baseline="30000" dirty="0"/>
              <a:t>                 </a:t>
            </a:r>
            <a:r>
              <a:rPr kumimoji="1" lang="en-US" altLang="en-US" sz="2800" dirty="0"/>
              <a:t>= (|a|+|b|)</a:t>
            </a:r>
            <a:r>
              <a:rPr lang="en-US" altLang="en-US" i="1" dirty="0"/>
              <a:t> n</a:t>
            </a:r>
            <a:r>
              <a:rPr lang="en-US" altLang="en-US" baseline="30000" dirty="0"/>
              <a:t>2</a:t>
            </a:r>
            <a:r>
              <a:rPr lang="en-US" altLang="en-US" dirty="0"/>
              <a:t> = O(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Another way: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 + b </a:t>
            </a:r>
            <a:r>
              <a:rPr kumimoji="1" lang="en-US" altLang="en-US" sz="2800" dirty="0">
                <a:sym typeface="Symbol" panose="05050102010706020507" pitchFamily="18" charset="2"/>
              </a:rPr>
              <a:t></a:t>
            </a:r>
            <a:r>
              <a:rPr kumimoji="1"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i="1" dirty="0"/>
              <a:t> n</a:t>
            </a:r>
            <a:r>
              <a:rPr lang="en-US" altLang="en-US" baseline="30000" dirty="0"/>
              <a:t>2 </a:t>
            </a:r>
            <a:r>
              <a:rPr kumimoji="1" lang="en-US" altLang="en-US" sz="2800" dirty="0"/>
              <a:t>+ </a:t>
            </a:r>
            <a:r>
              <a:rPr lang="en-US" altLang="en-US" i="1" dirty="0"/>
              <a:t>n</a:t>
            </a:r>
            <a:r>
              <a:rPr lang="en-US" altLang="en-US" baseline="30000" dirty="0"/>
              <a:t>2     </a:t>
            </a:r>
            <a:r>
              <a:rPr kumimoji="1" lang="en-US" altLang="en-US" sz="2800" dirty="0"/>
              <a:t>for all n </a:t>
            </a:r>
            <a:r>
              <a:rPr kumimoji="1" lang="en-US" altLang="en-US" dirty="0">
                <a:sym typeface="Symbol" panose="05050102010706020507" pitchFamily="18" charset="2"/>
              </a:rPr>
              <a:t> max{|a|, |b|}</a:t>
            </a:r>
            <a:r>
              <a:rPr lang="en-US" altLang="en-US" baseline="30000" dirty="0"/>
              <a:t>  </a:t>
            </a:r>
          </a:p>
          <a:p>
            <a:pPr marL="0" indent="0">
              <a:buNone/>
            </a:pPr>
            <a:r>
              <a:rPr lang="en-US" altLang="en-US" baseline="30000" dirty="0"/>
              <a:t>                 </a:t>
            </a:r>
            <a:r>
              <a:rPr kumimoji="1" lang="en-US" altLang="en-US" sz="2800" dirty="0"/>
              <a:t>= 2</a:t>
            </a:r>
            <a:r>
              <a:rPr lang="en-US" altLang="en-US" i="1" dirty="0"/>
              <a:t> n</a:t>
            </a:r>
            <a:r>
              <a:rPr lang="en-US" altLang="en-US" baseline="30000" dirty="0"/>
              <a:t>2</a:t>
            </a:r>
            <a:r>
              <a:rPr lang="en-US" altLang="en-US" dirty="0"/>
              <a:t> = O(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  <a:endParaRPr lang="en-US" altLang="en-US" b="1" u="sng" dirty="0">
              <a:solidFill>
                <a:srgbClr val="CC0000"/>
              </a:solidFill>
            </a:endParaRPr>
          </a:p>
          <a:p>
            <a:endParaRPr lang="en-US" altLang="en-US" b="1" u="sng" dirty="0">
              <a:solidFill>
                <a:srgbClr val="CC0000"/>
              </a:solidFill>
            </a:endParaRPr>
          </a:p>
          <a:p>
            <a:pPr marL="0" indent="0">
              <a:buNone/>
            </a:pPr>
            <a:endParaRPr lang="en-US" altLang="en-US" u="sng" dirty="0">
              <a:solidFill>
                <a:srgbClr val="CC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7282C-099C-4BC1-9187-66E0E45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55714-8D51-4D48-ACC8-0E247D8EB91D}"/>
              </a:ext>
            </a:extLst>
          </p:cNvPr>
          <p:cNvSpPr txBox="1"/>
          <p:nvPr/>
        </p:nvSpPr>
        <p:spPr>
          <a:xfrm>
            <a:off x="7646504" y="1537252"/>
            <a:ext cx="39889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Whether </a:t>
            </a:r>
            <a:r>
              <a:rPr lang="en-US" altLang="en-US" sz="2400" b="1" dirty="0" err="1"/>
              <a:t>an+b</a:t>
            </a:r>
            <a:r>
              <a:rPr lang="en-US" altLang="en-US" sz="2400" b="1" dirty="0"/>
              <a:t>=O(n) ?</a:t>
            </a:r>
          </a:p>
          <a:p>
            <a:endParaRPr lang="en-US" altLang="en-US" sz="2400" b="1" dirty="0"/>
          </a:p>
          <a:p>
            <a:r>
              <a:rPr lang="en-US" altLang="en-US" sz="2400" dirty="0"/>
              <a:t>Yes.  </a:t>
            </a:r>
          </a:p>
          <a:p>
            <a:r>
              <a:rPr lang="en-US" altLang="en-US" sz="2400" dirty="0"/>
              <a:t>an + b </a:t>
            </a:r>
            <a:r>
              <a:rPr kumimoji="1" lang="en-US" altLang="en-US" sz="2400" dirty="0">
                <a:sym typeface="Symbol" panose="05050102010706020507" pitchFamily="18" charset="2"/>
              </a:rPr>
              <a:t></a:t>
            </a:r>
            <a:r>
              <a:rPr kumimoji="1" lang="en-US" altLang="en-US" sz="2400" dirty="0"/>
              <a:t> |</a:t>
            </a:r>
            <a:r>
              <a:rPr kumimoji="1" lang="en-US" altLang="en-US" sz="2400" dirty="0" err="1"/>
              <a:t>a|n</a:t>
            </a:r>
            <a:r>
              <a:rPr kumimoji="1" lang="en-US" altLang="en-US" sz="2400" dirty="0"/>
              <a:t> + n for all n </a:t>
            </a:r>
            <a:r>
              <a:rPr kumimoji="1" lang="en-US" altLang="en-US" sz="2400" dirty="0">
                <a:sym typeface="Symbol" panose="05050102010706020507" pitchFamily="18" charset="2"/>
              </a:rPr>
              <a:t> b</a:t>
            </a:r>
          </a:p>
          <a:p>
            <a:r>
              <a:rPr kumimoji="1" lang="en-US" altLang="en-US" sz="2400" dirty="0">
                <a:sym typeface="Symbol" panose="05050102010706020507" pitchFamily="18" charset="2"/>
              </a:rPr>
              <a:t>            = (|a|+1) n</a:t>
            </a:r>
          </a:p>
          <a:p>
            <a:endParaRPr kumimoji="1" lang="en-US" altLang="en-US" sz="2400" dirty="0">
              <a:sym typeface="Symbol" panose="05050102010706020507" pitchFamily="18" charset="2"/>
            </a:endParaRPr>
          </a:p>
          <a:p>
            <a:r>
              <a:rPr kumimoji="1" lang="en-US" altLang="en-US" sz="2400" dirty="0">
                <a:sym typeface="Symbol" panose="05050102010706020507" pitchFamily="18" charset="2"/>
              </a:rPr>
              <a:t>Taking c = (|a|+1) and n</a:t>
            </a:r>
            <a:r>
              <a:rPr kumimoji="1" lang="en-US" altLang="en-US" sz="2400" baseline="-25000" dirty="0">
                <a:sym typeface="Symbol" panose="05050102010706020507" pitchFamily="18" charset="2"/>
              </a:rPr>
              <a:t>o</a:t>
            </a:r>
            <a:r>
              <a:rPr kumimoji="1" lang="en-US" altLang="en-US" sz="2400" dirty="0">
                <a:sym typeface="Symbol" panose="05050102010706020507" pitchFamily="18" charset="2"/>
              </a:rPr>
              <a:t>=b we get </a:t>
            </a:r>
            <a:r>
              <a:rPr lang="en-US" altLang="en-US" sz="2400" dirty="0" err="1"/>
              <a:t>an+b</a:t>
            </a:r>
            <a:r>
              <a:rPr lang="en-US" altLang="en-US" sz="2400" dirty="0"/>
              <a:t>=O(n)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an + b &lt;= c n   &lt;= cn^2   &lt;=  cn^3  … etc.</a:t>
            </a:r>
          </a:p>
          <a:p>
            <a:r>
              <a:rPr lang="en-US" altLang="en-US" sz="2400" b="1" dirty="0"/>
              <a:t>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9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5318-B3AB-4D9A-A47B-8C4C2358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1" y="136524"/>
            <a:ext cx="10515600" cy="62198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Examples: f(n) =3n + 5 &lt;= 3 n^2 + 5 n^2  for all n greater than or equal to 1</a:t>
            </a:r>
          </a:p>
          <a:p>
            <a:pPr marL="0" indent="0">
              <a:buNone/>
            </a:pPr>
            <a:r>
              <a:rPr lang="en-US" dirty="0"/>
              <a:t>                       = 8 n^2       for all n &gt;= 1</a:t>
            </a:r>
          </a:p>
          <a:p>
            <a:pPr marL="0" indent="0">
              <a:buNone/>
            </a:pPr>
            <a:r>
              <a:rPr lang="en-US" dirty="0"/>
              <a:t>C=8 n0 = 1     f(n)=O(n^2)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f(n)= 3n + 5 &lt;= 3n^2 + n^2  for all n &gt;=5</a:t>
            </a:r>
          </a:p>
          <a:p>
            <a:pPr marL="0" indent="0">
              <a:buNone/>
            </a:pPr>
            <a:r>
              <a:rPr lang="en-US" dirty="0"/>
              <a:t>                       =4 n^2 </a:t>
            </a:r>
          </a:p>
          <a:p>
            <a:pPr marL="0" indent="0">
              <a:buNone/>
            </a:pPr>
            <a:r>
              <a:rPr lang="en-US" dirty="0"/>
              <a:t>  = O(n^2)  c=4   and n0=5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F(n)= 3n + 5 and g(n)=n</a:t>
            </a:r>
          </a:p>
          <a:p>
            <a:pPr marL="0" indent="0">
              <a:buNone/>
            </a:pPr>
            <a:r>
              <a:rPr lang="en-US" dirty="0"/>
              <a:t>F(n)=O(g(n))?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F(n)=3n + 5 &lt;= 3n + n  for all n &gt;=5       3n+5 &lt;= 4n   therefore, O(n)</a:t>
            </a:r>
          </a:p>
          <a:p>
            <a:pPr marL="0" indent="0">
              <a:buNone/>
            </a:pPr>
            <a:r>
              <a:rPr lang="en-US" dirty="0"/>
              <a:t>F(n)=3n+5 &lt;= 3n +5n for all n &gt;=1,       3n +5 &lt;= 8n   therefore,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5132-95EB-46AA-A714-448ED922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349480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F68D0-B3AE-4E68-BDF5-F448BDB2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D2A6C0-39DE-4AAF-B53E-00B20DE588BB}"/>
                  </a:ext>
                </a:extLst>
              </p:cNvPr>
              <p:cNvSpPr txBox="1"/>
              <p:nvPr/>
            </p:nvSpPr>
            <p:spPr>
              <a:xfrm>
                <a:off x="553533" y="345576"/>
                <a:ext cx="10021702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Theorem:</a:t>
                </a:r>
                <a:r>
                  <a:rPr lang="en-US" sz="2800" dirty="0"/>
                  <a:t> </a:t>
                </a:r>
                <a:r>
                  <a:rPr lang="en-US" sz="2800" i="1" dirty="0"/>
                  <a:t>If f(n)= a</a:t>
                </a:r>
                <a:r>
                  <a:rPr lang="en-US" sz="2800" i="1" baseline="-25000" dirty="0"/>
                  <a:t>m</a:t>
                </a:r>
                <a:r>
                  <a:rPr lang="en-US" sz="2800" i="1" dirty="0"/>
                  <a:t>n</a:t>
                </a:r>
                <a:r>
                  <a:rPr lang="en-US" sz="2800" i="1" baseline="30000" dirty="0"/>
                  <a:t>m</a:t>
                </a:r>
                <a:r>
                  <a:rPr lang="en-US" sz="2800" i="1" dirty="0"/>
                  <a:t>+ … +a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n+a</a:t>
                </a:r>
                <a:r>
                  <a:rPr lang="en-US" sz="2800" i="1" baseline="-25000" dirty="0"/>
                  <a:t>o</a:t>
                </a:r>
                <a:r>
                  <a:rPr lang="en-US" sz="2800" i="1" dirty="0"/>
                  <a:t> and a</a:t>
                </a:r>
                <a:r>
                  <a:rPr lang="en-US" sz="2800" i="1" baseline="-25000" dirty="0"/>
                  <a:t>m</a:t>
                </a:r>
                <a:r>
                  <a:rPr lang="en-US" sz="2800" i="1" dirty="0"/>
                  <a:t> &gt; 0, then f(n)=O(n</a:t>
                </a:r>
                <a:r>
                  <a:rPr lang="en-US" sz="2800" i="1" baseline="30000" dirty="0"/>
                  <a:t>m</a:t>
                </a:r>
                <a:r>
                  <a:rPr lang="en-US" sz="2800" i="1" dirty="0"/>
                  <a:t>)</a:t>
                </a:r>
              </a:p>
              <a:p>
                <a:endParaRPr lang="en-US" sz="2800" i="1" dirty="0"/>
              </a:p>
              <a:p>
                <a:r>
                  <a:rPr lang="en-US" sz="2800" i="1" dirty="0"/>
                  <a:t>Proof:  f(n) =  n</a:t>
                </a:r>
                <a:r>
                  <a:rPr lang="en-US" sz="2800" i="1" baseline="30000" dirty="0"/>
                  <a:t>m </a:t>
                </a:r>
                <a:r>
                  <a:rPr lang="en-US" sz="2800" i="1" dirty="0"/>
                  <a:t>(a</a:t>
                </a:r>
                <a:r>
                  <a:rPr lang="en-US" sz="2800" i="1" baseline="-25000" dirty="0"/>
                  <a:t>m</a:t>
                </a:r>
                <a:r>
                  <a:rPr lang="en-US" sz="2800" i="1" dirty="0"/>
                  <a:t>+ … +a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(n/ n</a:t>
                </a:r>
                <a:r>
                  <a:rPr lang="en-US" sz="2800" i="1" baseline="30000" dirty="0"/>
                  <a:t>m</a:t>
                </a:r>
                <a:r>
                  <a:rPr lang="en-US" sz="2800" i="1" dirty="0"/>
                  <a:t>)+(</a:t>
                </a:r>
                <a:r>
                  <a:rPr lang="en-US" sz="2800" i="1" dirty="0" err="1"/>
                  <a:t>a</a:t>
                </a:r>
                <a:r>
                  <a:rPr lang="en-US" sz="2800" i="1" baseline="-25000" dirty="0" err="1"/>
                  <a:t>o</a:t>
                </a:r>
                <a:r>
                  <a:rPr lang="en-US" sz="2800" i="1" dirty="0"/>
                  <a:t> / n</a:t>
                </a:r>
                <a:r>
                  <a:rPr lang="en-US" sz="2800" i="1" baseline="30000" dirty="0"/>
                  <a:t>m </a:t>
                </a:r>
                <a:r>
                  <a:rPr lang="en-US" sz="2800" i="1" dirty="0"/>
                  <a:t>)) </a:t>
                </a:r>
              </a:p>
              <a:p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1" dirty="0" smtClean="0"/>
                      <m:t>n</m:t>
                    </m:r>
                    <m:r>
                      <m:rPr>
                        <m:nor/>
                      </m:rPr>
                      <a:rPr lang="en-US" sz="2800" i="1" baseline="30000" dirty="0" smtClean="0"/>
                      <m:t>m</m:t>
                    </m:r>
                    <m:r>
                      <m:rPr>
                        <m:nor/>
                      </m:rPr>
                      <a:rPr lang="en-US" sz="2800" i="1" baseline="30000" dirty="0" smtClean="0"/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sz="2800" i="1" dirty="0"/>
                  <a:t>| a</a:t>
                </a:r>
                <a:r>
                  <a:rPr lang="en-US" sz="2800" i="1" baseline="-25000" dirty="0"/>
                  <a:t>i </a:t>
                </a:r>
                <a:r>
                  <a:rPr lang="en-US" sz="2800" i="1" dirty="0"/>
                  <a:t>| = O(n</a:t>
                </a:r>
                <a:r>
                  <a:rPr lang="en-US" sz="2800" i="1" baseline="30000" dirty="0"/>
                  <a:t>m</a:t>
                </a:r>
                <a:r>
                  <a:rPr lang="en-US" sz="2800" i="1" dirty="0"/>
                  <a:t>)    for all n &gt; 1</a:t>
                </a:r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3n + 5 = O(n)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5n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– 6n + 6 = O(n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6n</a:t>
                </a:r>
                <a:r>
                  <a:rPr lang="en-US" sz="2800" baseline="30000" dirty="0"/>
                  <a:t>7</a:t>
                </a:r>
                <a:r>
                  <a:rPr lang="en-US" sz="2800" dirty="0"/>
                  <a:t> – 3n</a:t>
                </a:r>
                <a:r>
                  <a:rPr lang="en-US" sz="2800" baseline="30000" dirty="0"/>
                  <a:t>5</a:t>
                </a:r>
                <a:r>
                  <a:rPr lang="en-US" sz="2800" dirty="0"/>
                  <a:t> + 6 = O(n</a:t>
                </a:r>
                <a:r>
                  <a:rPr lang="en-US" sz="2800" baseline="30000" dirty="0"/>
                  <a:t>7</a:t>
                </a:r>
                <a:r>
                  <a:rPr lang="en-US" sz="2800" dirty="0"/>
                  <a:t>)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K = O(1), where k is  a constant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D2A6C0-39DE-4AAF-B53E-00B20DE58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" y="345576"/>
                <a:ext cx="10021702" cy="5539978"/>
              </a:xfrm>
              <a:prstGeom prst="rect">
                <a:avLst/>
              </a:prstGeom>
              <a:blipFill>
                <a:blip r:embed="rId2"/>
                <a:stretch>
                  <a:fillRect l="-1277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05B2E-118A-4B79-A7CF-82D1C8DE9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170" y="499117"/>
            <a:ext cx="3837450" cy="355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95683-844A-47A5-AA91-978AAD2E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7256A-FB1B-4AFC-A32F-0EE80CB5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51" y="4549221"/>
            <a:ext cx="6381962" cy="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054-3F51-4683-86F6-BFA4B153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-220895"/>
            <a:ext cx="10515600" cy="1325563"/>
          </a:xfrm>
        </p:spPr>
        <p:txBody>
          <a:bodyPr/>
          <a:lstStyle/>
          <a:p>
            <a:r>
              <a:rPr lang="en-US" b="1" dirty="0"/>
              <a:t>Big Oh Ratio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A342-8E69-4EF7-AB16-9BAD4729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F4FB4B-66F5-4EA7-9237-D93A51B75AAB}"/>
                  </a:ext>
                </a:extLst>
              </p:cNvPr>
              <p:cNvSpPr txBox="1"/>
              <p:nvPr/>
            </p:nvSpPr>
            <p:spPr>
              <a:xfrm>
                <a:off x="361121" y="1104668"/>
                <a:ext cx="10515600" cy="4592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 [Big Oh Ratio Theorem</a:t>
                </a:r>
                <a:r>
                  <a:rPr lang="en-US" sz="2400" b="1" i="1" dirty="0"/>
                  <a:t>] </a:t>
                </a:r>
                <a:r>
                  <a:rPr lang="en-US" sz="2400" i="1" dirty="0"/>
                  <a:t>Let f(n) and g(n) be such that lim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i="1" dirty="0"/>
                  <a:t> exists.  f(n)=O(g(n) </a:t>
                </a:r>
                <a:r>
                  <a:rPr lang="en-US" sz="2400" i="1" dirty="0" err="1"/>
                  <a:t>iff</a:t>
                </a:r>
                <a:r>
                  <a:rPr lang="en-US" sz="2400" i="1" dirty="0"/>
                  <a:t> lim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for some finite constant c</a:t>
                </a:r>
                <a:r>
                  <a:rPr lang="en-US" b="0" i="1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b="0" i="1" dirty="0">
                  <a:ea typeface="Cambria Math" panose="02040503050406030204" pitchFamily="18" charset="0"/>
                </a:endParaRPr>
              </a:p>
              <a:p>
                <a:r>
                  <a:rPr lang="en-US" sz="2400" i="1" dirty="0">
                    <a:ea typeface="Cambria Math" panose="02040503050406030204" pitchFamily="18" charset="0"/>
                  </a:rPr>
                  <a:t>Proof:</a:t>
                </a:r>
              </a:p>
              <a:p>
                <a:r>
                  <a:rPr lang="en-US" sz="2400" i="1" dirty="0">
                    <a:ea typeface="Cambria Math" panose="02040503050406030204" pitchFamily="18" charset="0"/>
                  </a:rPr>
                  <a:t> </a:t>
                </a:r>
                <a:r>
                  <a:rPr lang="en-US" sz="2400" i="1" dirty="0"/>
                  <a:t>f(n)=O(g(n)  implies there exists c and n</a:t>
                </a:r>
                <a:r>
                  <a:rPr lang="en-US" sz="2400" i="1" baseline="-25000" dirty="0"/>
                  <a:t>0 </a:t>
                </a:r>
                <a:r>
                  <a:rPr lang="en-US" sz="2400" i="1" dirty="0"/>
                  <a:t>such that f(n)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g(n) (as per Definition) there for </a:t>
                </a:r>
                <a:r>
                  <a:rPr lang="en-US" sz="2400" i="1" dirty="0"/>
                  <a:t>lim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ea typeface="Cambria Math" panose="02040503050406030204" pitchFamily="18" charset="0"/>
                </a:endParaRPr>
              </a:p>
              <a:p>
                <a:r>
                  <a:rPr lang="en-US" sz="240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i="1" dirty="0">
                    <a:ea typeface="Cambria Math" panose="02040503050406030204" pitchFamily="18" charset="0"/>
                  </a:rPr>
                  <a:t>Now if </a:t>
                </a:r>
                <a:r>
                  <a:rPr lang="en-US" sz="2400" i="1" dirty="0"/>
                  <a:t>lim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then  f(n)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⁡{1,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g(n)  therefore </a:t>
                </a:r>
                <a:r>
                  <a:rPr lang="en-US" sz="2400" i="1" dirty="0"/>
                  <a:t>f(n)=O(g(n) </a:t>
                </a:r>
                <a:endParaRPr lang="en-US" sz="2400" b="0" i="1" dirty="0"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F4FB4B-66F5-4EA7-9237-D93A51B7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1" y="1104668"/>
                <a:ext cx="10515600" cy="4592283"/>
              </a:xfrm>
              <a:prstGeom prst="rect">
                <a:avLst/>
              </a:prstGeom>
              <a:blipFill>
                <a:blip r:embed="rId2"/>
                <a:stretch>
                  <a:fillRect l="-87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37C208-4974-4C89-B8A4-4AF7461A29AB}"/>
                  </a:ext>
                </a:extLst>
              </p:cNvPr>
              <p:cNvSpPr txBox="1"/>
              <p:nvPr/>
            </p:nvSpPr>
            <p:spPr>
              <a:xfrm>
                <a:off x="2252868" y="5199334"/>
                <a:ext cx="8110332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Check whether 10n</a:t>
                </a:r>
                <a:r>
                  <a:rPr lang="en-U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– 5n + 6 = O(n</a:t>
                </a:r>
                <a:r>
                  <a:rPr lang="en-U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sz="2400" b="1" i="1" dirty="0">
                    <a:solidFill>
                      <a:srgbClr val="0070C0"/>
                    </a:solidFill>
                  </a:rPr>
                  <a:t>lim </a:t>
                </a:r>
                <a:r>
                  <a:rPr lang="en-US" sz="2400" b="1" i="1" baseline="-25000" dirty="0">
                    <a:solidFill>
                      <a:srgbClr val="0070C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(1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 – 5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 + 6)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lim </a:t>
                </a:r>
                <a:r>
                  <a:rPr lang="en-US" sz="2400" b="1" i="1" baseline="-25000" dirty="0">
                    <a:solidFill>
                      <a:srgbClr val="0070C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[ 10 – (5/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0070C0"/>
                        </a:solidFill>
                      </a:rPr>
                      <m:t>n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) + (6/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>
                        <a:solidFill>
                          <a:srgbClr val="0070C0"/>
                        </a:solidFill>
                      </a:rPr>
                      <m:t>2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)] = 10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10   Hence True.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37C208-4974-4C89-B8A4-4AF7461A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68" y="5199334"/>
                <a:ext cx="8110332" cy="1846659"/>
              </a:xfrm>
              <a:prstGeom prst="rect">
                <a:avLst/>
              </a:prstGeom>
              <a:blipFill>
                <a:blip r:embed="rId3"/>
                <a:stretch>
                  <a:fillRect l="-1203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6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45F62A-64DF-4A46-8926-FE8CA7E4C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1366538"/>
            <a:ext cx="5118179" cy="20624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DF7CF-9C92-4F37-9ACB-DE9698B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1C7CE-02A4-4FFD-ADE5-19F8C30D6AA2}"/>
              </a:ext>
            </a:extLst>
          </p:cNvPr>
          <p:cNvSpPr txBox="1"/>
          <p:nvPr/>
        </p:nvSpPr>
        <p:spPr>
          <a:xfrm>
            <a:off x="772063" y="501072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the following: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97013-1214-432E-B2A7-87A2EC8B230D}"/>
                  </a:ext>
                </a:extLst>
              </p:cNvPr>
              <p:cNvSpPr txBox="1"/>
              <p:nvPr/>
            </p:nvSpPr>
            <p:spPr>
              <a:xfrm>
                <a:off x="1007166" y="3906262"/>
                <a:ext cx="9793356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d) </a:t>
                </a:r>
                <a:r>
                  <a:rPr lang="en-US" sz="2400" i="1" dirty="0" err="1"/>
                  <a:t>lim</a:t>
                </a:r>
                <a:r>
                  <a:rPr lang="en-US" sz="2400" i="1" dirty="0"/>
                  <a:t>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2   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 = </a:t>
                </a:r>
                <a:r>
                  <a:rPr lang="en-US" sz="2400" i="1" dirty="0"/>
                  <a:t>lim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2   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97013-1214-432E-B2A7-87A2EC8B2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66" y="3906262"/>
                <a:ext cx="9793356" cy="624273"/>
              </a:xfrm>
              <a:prstGeom prst="rect">
                <a:avLst/>
              </a:prstGeom>
              <a:blipFill>
                <a:blip r:embed="rId3"/>
                <a:stretch>
                  <a:fillRect l="-93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7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DF7CF-9C92-4F37-9ACB-DE9698B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CC875-8F2A-463E-BDB8-4E7AEECFF72B}"/>
              </a:ext>
            </a:extLst>
          </p:cNvPr>
          <p:cNvSpPr txBox="1"/>
          <p:nvPr/>
        </p:nvSpPr>
        <p:spPr>
          <a:xfrm>
            <a:off x="631196" y="60621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 that p(n) is asymptotically bigger than q(n)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AA561-350C-4A1B-B74A-532B4AD4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3" y="1366538"/>
            <a:ext cx="5960040" cy="2062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EBAB9-810D-4E5D-8B83-5E46B9C7AF08}"/>
              </a:ext>
            </a:extLst>
          </p:cNvPr>
          <p:cNvSpPr txBox="1"/>
          <p:nvPr/>
        </p:nvSpPr>
        <p:spPr>
          <a:xfrm>
            <a:off x="401003" y="3727657"/>
            <a:ext cx="9970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f(n) =O(g(n)) </a:t>
            </a:r>
            <a:r>
              <a:rPr lang="en-US" sz="2400" dirty="0" err="1"/>
              <a:t>iff</a:t>
            </a:r>
            <a:r>
              <a:rPr lang="en-US" sz="2400" dirty="0"/>
              <a:t> f(n) &lt;= c g(n)    g(n) is asymptotically bigger than f(n)</a:t>
            </a:r>
          </a:p>
          <a:p>
            <a:endParaRPr lang="en-US" sz="2400" dirty="0"/>
          </a:p>
          <a:p>
            <a:r>
              <a:rPr lang="en-US" sz="2400" dirty="0"/>
              <a:t>Lim n-&gt; inf  q(n)/p(n) = </a:t>
            </a:r>
            <a:r>
              <a:rPr lang="en-US" sz="2400" dirty="0" err="1"/>
              <a:t>lim</a:t>
            </a:r>
            <a:r>
              <a:rPr lang="en-US" sz="2400" dirty="0"/>
              <a:t> n-&gt; inf  (100 n2^n + 33 n)/(17n^2 2^n) = </a:t>
            </a:r>
            <a:r>
              <a:rPr lang="en-US" sz="2400" dirty="0" err="1"/>
              <a:t>lim</a:t>
            </a:r>
            <a:r>
              <a:rPr lang="en-US" sz="2400" dirty="0"/>
              <a:t> n-&gt; inf 100/n   + 33/17n2^n = 0</a:t>
            </a:r>
          </a:p>
          <a:p>
            <a:r>
              <a:rPr lang="en-US" sz="2400" dirty="0"/>
              <a:t>Using Big Oh Ratio theorem</a:t>
            </a:r>
          </a:p>
          <a:p>
            <a:r>
              <a:rPr lang="en-US" sz="2400" dirty="0"/>
              <a:t>q(n)=O(p(n))</a:t>
            </a:r>
          </a:p>
        </p:txBody>
      </p:sp>
    </p:spTree>
    <p:extLst>
      <p:ext uri="{BB962C8B-B14F-4D97-AF65-F5344CB8AC3E}">
        <p14:creationId xmlns:p14="http://schemas.microsoft.com/office/powerpoint/2010/main" val="270352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044-BB1D-4E3C-907C-CE35B42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Omega Notation (</a:t>
            </a:r>
            <a:r>
              <a:rPr lang="el-GR" b="1" dirty="0"/>
              <a:t>Ω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5659F-5F9A-484C-9B8C-FC24A52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810112F0-0CB9-4310-9460-0B9D063B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092" y="2111410"/>
                <a:ext cx="4870450" cy="1803571"/>
              </a:xfrm>
              <a:prstGeom prst="rect">
                <a:avLst/>
              </a:prstGeom>
              <a:solidFill>
                <a:srgbClr val="CCECFF"/>
              </a:solidFill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en-US" sz="2600" b="1" i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f(n)=</a:t>
                </a:r>
                <a:r>
                  <a:rPr lang="el-GR" sz="2800" b="1" dirty="0"/>
                  <a:t> </a:t>
                </a:r>
                <a:r>
                  <a:rPr lang="el-GR" sz="2800" b="1" dirty="0">
                    <a:solidFill>
                      <a:srgbClr val="0070C0"/>
                    </a:solidFill>
                  </a:rPr>
                  <a:t>Ω</a:t>
                </a:r>
                <a:r>
                  <a:rPr kumimoji="1" lang="en-US" altLang="en-US" sz="2600" b="1" dirty="0">
                    <a:solidFill>
                      <a:schemeClr val="accent1"/>
                    </a:solidFill>
                  </a:rPr>
                  <a:t>(</a:t>
                </a:r>
                <a:r>
                  <a:rPr kumimoji="1" lang="en-US" altLang="en-US" sz="2600" b="1" i="1" dirty="0">
                    <a:solidFill>
                      <a:schemeClr val="accent1"/>
                    </a:solidFill>
                  </a:rPr>
                  <a:t>g</a:t>
                </a:r>
                <a:r>
                  <a:rPr kumimoji="1" lang="en-US" altLang="en-US" sz="2600" b="1" dirty="0">
                    <a:solidFill>
                      <a:schemeClr val="accent1"/>
                    </a:solidFill>
                  </a:rPr>
                  <a:t>(</a:t>
                </a:r>
                <a:r>
                  <a:rPr kumimoji="1" lang="en-US" altLang="en-US" sz="2600" b="1" i="1" dirty="0">
                    <a:solidFill>
                      <a:schemeClr val="accent1"/>
                    </a:solidFill>
                  </a:rPr>
                  <a:t>n</a:t>
                </a:r>
                <a:r>
                  <a:rPr kumimoji="1" lang="en-US" altLang="en-US" sz="2600" b="1" dirty="0">
                    <a:solidFill>
                      <a:schemeClr val="accent1"/>
                    </a:solidFill>
                  </a:rPr>
                  <a:t>)) </a:t>
                </a:r>
                <a:r>
                  <a:rPr kumimoji="1" lang="en-US" altLang="en-US" sz="2600" b="1" dirty="0" err="1">
                    <a:solidFill>
                      <a:schemeClr val="accent1"/>
                    </a:solidFill>
                  </a:rPr>
                  <a:t>iff</a:t>
                </a:r>
                <a:br>
                  <a:rPr kumimoji="1" lang="en-US" altLang="en-US" sz="2600" b="1" dirty="0">
                    <a:solidFill>
                      <a:schemeClr val="hlink"/>
                    </a:solidFill>
                  </a:rPr>
                </a:br>
                <a:r>
                  <a:rPr kumimoji="1" lang="en-US" altLang="en-US" sz="2600" b="1" dirty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 </a:t>
                </a:r>
                <a:r>
                  <a:rPr kumimoji="1" lang="en-US" altLang="en-US" sz="2600" b="1" dirty="0">
                    <a:solidFill>
                      <a:srgbClr val="FF3300"/>
                    </a:solidFill>
                  </a:rPr>
                  <a:t>positive constants </a:t>
                </a:r>
                <a:r>
                  <a:rPr kumimoji="1" lang="en-US" altLang="en-US" sz="2600" b="1" i="1" dirty="0">
                    <a:solidFill>
                      <a:srgbClr val="FF3300"/>
                    </a:solidFill>
                  </a:rPr>
                  <a:t>c</a:t>
                </a:r>
                <a:r>
                  <a:rPr kumimoji="1" lang="en-US" altLang="en-US" sz="2600" b="1" dirty="0">
                    <a:solidFill>
                      <a:srgbClr val="FF3300"/>
                    </a:solidFill>
                  </a:rPr>
                  <a:t> and </a:t>
                </a:r>
                <a:r>
                  <a:rPr kumimoji="1" lang="en-US" altLang="en-US" sz="2600" b="1" i="1" dirty="0">
                    <a:solidFill>
                      <a:srgbClr val="FF3300"/>
                    </a:solidFill>
                  </a:rPr>
                  <a:t>n</a:t>
                </a:r>
                <a:r>
                  <a:rPr kumimoji="1" lang="en-US" altLang="en-US" sz="2600" b="1" baseline="-25000" dirty="0">
                    <a:solidFill>
                      <a:srgbClr val="FF3300"/>
                    </a:solidFill>
                  </a:rPr>
                  <a:t>0,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 </a:t>
                </a:r>
                <a:r>
                  <a:rPr kumimoji="1" lang="en-US" altLang="en-US" sz="2600" b="1" dirty="0">
                    <a:solidFill>
                      <a:srgbClr val="CC0000"/>
                    </a:solidFill>
                  </a:rPr>
                  <a:t>such that </a:t>
                </a:r>
                <a:r>
                  <a:rPr kumimoji="1" lang="en-US" altLang="en-US" b="1" dirty="0">
                    <a:solidFill>
                      <a:srgbClr val="CC0000"/>
                    </a:solidFill>
                    <a:sym typeface="Symbol" panose="05050102010706020507" pitchFamily="18" charset="2"/>
                  </a:rPr>
                  <a:t></a:t>
                </a:r>
                <a:r>
                  <a:rPr kumimoji="1" lang="en-US" altLang="en-US" b="1" i="1" dirty="0">
                    <a:solidFill>
                      <a:srgbClr val="CC0000"/>
                    </a:solidFill>
                  </a:rPr>
                  <a:t>n </a:t>
                </a:r>
                <a:r>
                  <a:rPr kumimoji="1" lang="en-US" altLang="en-US" b="1" dirty="0">
                    <a:solidFill>
                      <a:srgbClr val="CC0000"/>
                    </a:solidFill>
                    <a:sym typeface="Symbol" panose="05050102010706020507" pitchFamily="18" charset="2"/>
                  </a:rPr>
                  <a:t></a:t>
                </a:r>
                <a:r>
                  <a:rPr kumimoji="1" lang="en-US" altLang="en-US" b="1" i="1" dirty="0">
                    <a:solidFill>
                      <a:srgbClr val="CC0000"/>
                    </a:solidFill>
                  </a:rPr>
                  <a:t>  n</a:t>
                </a:r>
                <a:r>
                  <a:rPr kumimoji="1" lang="en-US" altLang="en-US" b="1" baseline="-25000" dirty="0">
                    <a:solidFill>
                      <a:srgbClr val="CC0000"/>
                    </a:solidFill>
                  </a:rPr>
                  <a:t>0</a:t>
                </a:r>
                <a:r>
                  <a:rPr kumimoji="1" lang="en-US" altLang="en-US" dirty="0">
                    <a:solidFill>
                      <a:srgbClr val="CC0000"/>
                    </a:solidFill>
                  </a:rPr>
                  <a:t>,</a:t>
                </a:r>
                <a:endParaRPr kumimoji="1" lang="en-US" altLang="en-US" sz="2600" b="1" dirty="0">
                  <a:solidFill>
                    <a:srgbClr val="CC0000"/>
                  </a:solidFill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en-US" sz="2200" b="1" dirty="0">
                    <a:solidFill>
                      <a:schemeClr val="hlink"/>
                    </a:solidFill>
                  </a:rPr>
                  <a:t>such that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  </a:t>
                </a: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f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(</a:t>
                </a: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n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)</a:t>
                </a: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 c</a:t>
                </a: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g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(</a:t>
                </a: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n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) </a:t>
                </a:r>
                <a:endParaRPr kumimoji="1" lang="en-US" altLang="en-US" sz="3000" b="1" dirty="0">
                  <a:solidFill>
                    <a:schemeClr val="hlink"/>
                  </a:solidFill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810112F0-0CB9-4310-9460-0B9D063B5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2" y="2111410"/>
                <a:ext cx="4870450" cy="1803571"/>
              </a:xfrm>
              <a:prstGeom prst="rect">
                <a:avLst/>
              </a:prstGeom>
              <a:blipFill>
                <a:blip r:embed="rId2"/>
                <a:stretch>
                  <a:fillRect l="-2120" t="-2676" r="-2743" b="-7358"/>
                </a:stretch>
              </a:blipFill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>
            <a:extLst>
              <a:ext uri="{FF2B5EF4-FFF2-40B4-BE49-F238E27FC236}">
                <a16:creationId xmlns:a16="http://schemas.microsoft.com/office/drawing/2014/main" id="{4E2A6DCF-83CC-42FA-BFEF-C470826B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3" y="1690688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47805-F0F0-4064-87F7-FF5249E38143}"/>
              </a:ext>
            </a:extLst>
          </p:cNvPr>
          <p:cNvSpPr txBox="1"/>
          <p:nvPr/>
        </p:nvSpPr>
        <p:spPr>
          <a:xfrm>
            <a:off x="1034498" y="54739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z="2400" b="1" i="1" dirty="0"/>
              <a:t>g</a:t>
            </a:r>
            <a:r>
              <a:rPr kumimoji="1" lang="en-US" altLang="en-US" sz="2400" b="1" dirty="0"/>
              <a:t>(</a:t>
            </a:r>
            <a:r>
              <a:rPr kumimoji="1" lang="en-US" altLang="en-US" sz="2400" b="1" i="1" dirty="0"/>
              <a:t>n</a:t>
            </a:r>
            <a:r>
              <a:rPr kumimoji="1" lang="en-US" altLang="en-US" sz="2400" b="1" dirty="0"/>
              <a:t>) is an </a:t>
            </a:r>
            <a:r>
              <a:rPr kumimoji="1" lang="en-US" altLang="en-US" sz="2400" b="1" i="1" dirty="0">
                <a:solidFill>
                  <a:srgbClr val="CC0000"/>
                </a:solidFill>
              </a:rPr>
              <a:t>asymptotic lower bound</a:t>
            </a:r>
            <a:r>
              <a:rPr kumimoji="1" lang="en-US" altLang="en-US" sz="2400" b="1" dirty="0"/>
              <a:t> for </a:t>
            </a:r>
            <a:r>
              <a:rPr kumimoji="1" lang="en-US" altLang="en-US" sz="2400" b="1" i="1" dirty="0"/>
              <a:t>f</a:t>
            </a:r>
            <a:r>
              <a:rPr kumimoji="1" lang="en-US" altLang="en-US" sz="2400" b="1" dirty="0"/>
              <a:t>(</a:t>
            </a:r>
            <a:r>
              <a:rPr kumimoji="1" lang="en-US" altLang="en-US" sz="2400" b="1" i="1" dirty="0"/>
              <a:t>n</a:t>
            </a:r>
            <a:r>
              <a:rPr kumimoji="1" lang="en-US" altLang="en-US" sz="2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029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28D7-E37A-4F5C-A494-B2B2A7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89A-FF90-47A2-AE18-A00531F1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494321"/>
            <a:ext cx="10691191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Introduction: </a:t>
            </a:r>
          </a:p>
          <a:p>
            <a:pPr lvl="1"/>
            <a:r>
              <a:rPr lang="en-US" dirty="0"/>
              <a:t>Asymptotic Notations</a:t>
            </a:r>
          </a:p>
          <a:p>
            <a:pPr lvl="1"/>
            <a:r>
              <a:rPr lang="en-US" dirty="0"/>
              <a:t>Space and Time Complexity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Graphs: </a:t>
            </a:r>
          </a:p>
          <a:p>
            <a:pPr lvl="1"/>
            <a:r>
              <a:rPr lang="en-US" dirty="0"/>
              <a:t>Representations of Graph and Digraphs</a:t>
            </a:r>
          </a:p>
          <a:p>
            <a:pPr lvl="1"/>
            <a:r>
              <a:rPr lang="en-US" dirty="0"/>
              <a:t>DFS, BFS</a:t>
            </a:r>
          </a:p>
          <a:p>
            <a:pPr lvl="1"/>
            <a:r>
              <a:rPr lang="en-US" dirty="0"/>
              <a:t>Finding path and connected components</a:t>
            </a:r>
          </a:p>
          <a:p>
            <a:pPr lvl="1"/>
            <a:r>
              <a:rPr lang="en-US" dirty="0"/>
              <a:t>Spanning tree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DDF9-AD3E-4C90-9A0C-F2E1AA8A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8224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287D-0125-47C7-BA74-83633018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-20707"/>
            <a:ext cx="10515600" cy="1325563"/>
          </a:xfrm>
        </p:spPr>
        <p:txBody>
          <a:bodyPr/>
          <a:lstStyle/>
          <a:p>
            <a:r>
              <a:rPr lang="en-US" b="1" dirty="0"/>
              <a:t>Examples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7282C-099C-4BC1-9187-66E0E45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C95EA35-1360-4C3D-A36B-98D14F46B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3n + 5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ea typeface="Cambria Math" panose="02040503050406030204" pitchFamily="18" charset="0"/>
                  </a:rPr>
                  <a:t>for all </a:t>
                </a:r>
                <a:r>
                  <a:rPr lang="en-US" b="0" i="1" dirty="0">
                    <a:ea typeface="Cambria Math" panose="020405030504060302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1    therefore, 3n + 5 = </a:t>
                </a:r>
                <a:r>
                  <a:rPr lang="el-GR" b="0" i="1" dirty="0">
                    <a:ea typeface="Cambria Math" panose="02040503050406030204" pitchFamily="18" charset="0"/>
                  </a:rPr>
                  <a:t>Ω</a:t>
                </a:r>
                <a:r>
                  <a:rPr lang="en-US" b="0" i="1" dirty="0">
                    <a:ea typeface="Cambria Math" panose="02040503050406030204" pitchFamily="18" charset="0"/>
                  </a:rPr>
                  <a:t> (n)</a:t>
                </a: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ea typeface="Cambria Math" panose="02040503050406030204" pitchFamily="18" charset="0"/>
                  </a:rPr>
                  <a:t>What about 3n – 5 ?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r>
                  <a:rPr lang="en-US" b="0" i="1" dirty="0">
                    <a:ea typeface="Cambria Math" panose="02040503050406030204" pitchFamily="18" charset="0"/>
                  </a:rPr>
                  <a:t>3n – 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– n for all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5  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therefore, 3n-5 </a:t>
                </a:r>
                <a:r>
                  <a:rPr lang="en-US" b="0" i="1" dirty="0">
                    <a:ea typeface="Cambria Math" panose="02040503050406030204" pitchFamily="18" charset="0"/>
                  </a:rPr>
                  <a:t>= </a:t>
                </a:r>
                <a:r>
                  <a:rPr lang="el-GR" b="0" i="1" dirty="0">
                    <a:ea typeface="Cambria Math" panose="02040503050406030204" pitchFamily="18" charset="0"/>
                  </a:rPr>
                  <a:t>Ω</a:t>
                </a:r>
                <a:r>
                  <a:rPr lang="en-US" b="0" i="1" dirty="0">
                    <a:ea typeface="Cambria Math" panose="02040503050406030204" pitchFamily="18" charset="0"/>
                  </a:rPr>
                  <a:t> (n)</a:t>
                </a: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</a:t>
                </a:r>
                <a:r>
                  <a:rPr lang="en-US" i="1" dirty="0"/>
                  <a:t>If f(n)= a</a:t>
                </a:r>
                <a:r>
                  <a:rPr lang="en-US" i="1" baseline="-25000" dirty="0"/>
                  <a:t>m</a:t>
                </a:r>
                <a:r>
                  <a:rPr lang="en-US" i="1" dirty="0"/>
                  <a:t>n</a:t>
                </a:r>
                <a:r>
                  <a:rPr lang="en-US" i="1" baseline="30000" dirty="0"/>
                  <a:t>m</a:t>
                </a:r>
                <a:r>
                  <a:rPr lang="en-US" i="1" dirty="0"/>
                  <a:t>+ … +a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n+a</a:t>
                </a:r>
                <a:r>
                  <a:rPr lang="en-US" i="1" baseline="-25000" dirty="0"/>
                  <a:t>o</a:t>
                </a:r>
                <a:r>
                  <a:rPr lang="en-US" i="1" dirty="0"/>
                  <a:t> and a</a:t>
                </a:r>
                <a:r>
                  <a:rPr lang="en-US" i="1" baseline="-25000" dirty="0"/>
                  <a:t>m</a:t>
                </a:r>
                <a:r>
                  <a:rPr lang="en-US" i="1" dirty="0"/>
                  <a:t> &gt; 0, then f(n)=</a:t>
                </a:r>
                <a:r>
                  <a:rPr lang="el-GR" b="0" i="1" dirty="0">
                    <a:ea typeface="Cambria Math" panose="02040503050406030204" pitchFamily="18" charset="0"/>
                  </a:rPr>
                  <a:t> Ω</a:t>
                </a:r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/>
                  <a:t>(n</a:t>
                </a:r>
                <a:r>
                  <a:rPr lang="en-US" i="1" baseline="30000" dirty="0"/>
                  <a:t>m</a:t>
                </a:r>
                <a:r>
                  <a:rPr lang="en-US" i="1" dirty="0"/>
                  <a:t>)</a:t>
                </a:r>
              </a:p>
              <a:p>
                <a:endParaRPr lang="en-US" i="1" dirty="0"/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b="0" i="1" dirty="0">
                  <a:ea typeface="Cambria Math" panose="02040503050406030204" pitchFamily="18" charset="0"/>
                </a:endParaRP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C95EA35-1360-4C3D-A36B-98D14F46B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054-3F51-4683-86F6-BFA4B153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-220895"/>
            <a:ext cx="10515600" cy="1325563"/>
          </a:xfrm>
        </p:spPr>
        <p:txBody>
          <a:bodyPr/>
          <a:lstStyle/>
          <a:p>
            <a:r>
              <a:rPr lang="en-US" b="1" dirty="0"/>
              <a:t>Omega Ratio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A342-8E69-4EF7-AB16-9BAD4729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F4FB4B-66F5-4EA7-9237-D93A51B75AAB}"/>
                  </a:ext>
                </a:extLst>
              </p:cNvPr>
              <p:cNvSpPr txBox="1"/>
              <p:nvPr/>
            </p:nvSpPr>
            <p:spPr>
              <a:xfrm>
                <a:off x="361121" y="1104668"/>
                <a:ext cx="10515600" cy="1977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 [Omega Ratio Theorem</a:t>
                </a:r>
                <a:r>
                  <a:rPr lang="en-US" sz="2400" b="1" i="1" dirty="0"/>
                  <a:t>] </a:t>
                </a:r>
                <a:r>
                  <a:rPr lang="en-US" sz="2400" i="1" dirty="0"/>
                  <a:t>Let f(n) and g(n) be such that </a:t>
                </a:r>
                <a:r>
                  <a:rPr lang="en-US" sz="2400" i="1" dirty="0" err="1"/>
                  <a:t>lim</a:t>
                </a:r>
                <a:r>
                  <a:rPr lang="en-US" sz="2400" i="1" dirty="0"/>
                  <a:t>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exists.  f(n)=</a:t>
                </a:r>
                <a:r>
                  <a:rPr lang="el-GR" sz="2400" i="1" dirty="0"/>
                  <a:t>Ω</a:t>
                </a:r>
                <a:r>
                  <a:rPr lang="en-US" sz="2400" i="1" dirty="0"/>
                  <a:t>(g(n) </a:t>
                </a:r>
                <a:r>
                  <a:rPr lang="en-US" sz="2400" i="1" dirty="0" err="1"/>
                  <a:t>iff</a:t>
                </a:r>
                <a:r>
                  <a:rPr lang="en-US" sz="2400" i="1" dirty="0"/>
                  <a:t> lim </a:t>
                </a:r>
                <a:r>
                  <a:rPr lang="en-US" sz="24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for some finite constant c</a:t>
                </a:r>
                <a:r>
                  <a:rPr lang="en-US" b="0" i="1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b="0" i="1" dirty="0"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F4FB4B-66F5-4EA7-9237-D93A51B7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1" y="1104668"/>
                <a:ext cx="10515600" cy="1977529"/>
              </a:xfrm>
              <a:prstGeom prst="rect">
                <a:avLst/>
              </a:prstGeom>
              <a:blipFill>
                <a:blip r:embed="rId2"/>
                <a:stretch>
                  <a:fillRect l="-870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37C208-4974-4C89-B8A4-4AF7461A29AB}"/>
                  </a:ext>
                </a:extLst>
              </p:cNvPr>
              <p:cNvSpPr txBox="1"/>
              <p:nvPr/>
            </p:nvSpPr>
            <p:spPr>
              <a:xfrm>
                <a:off x="2464902" y="3076561"/>
                <a:ext cx="6427305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Check whether 10n</a:t>
                </a:r>
                <a:r>
                  <a:rPr lang="en-U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– 5n + 6 = </a:t>
                </a:r>
                <a:r>
                  <a:rPr lang="el-GR" sz="2400" i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(n</a:t>
                </a:r>
                <a:r>
                  <a:rPr lang="en-U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)</a:t>
                </a: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b="1" i="1" dirty="0">
                    <a:solidFill>
                      <a:srgbClr val="0070C0"/>
                    </a:solidFill>
                  </a:rPr>
                  <a:t>lim </a:t>
                </a:r>
                <a:r>
                  <a:rPr lang="en-US" sz="2400" b="1" i="1" baseline="-25000" dirty="0">
                    <a:solidFill>
                      <a:srgbClr val="0070C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/(1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 – 5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 + 6)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=</a:t>
                </a: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lim </a:t>
                </a:r>
                <a:r>
                  <a:rPr lang="en-US" sz="2400" b="1" i="1" baseline="-25000" dirty="0">
                    <a:solidFill>
                      <a:srgbClr val="0070C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(1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– 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5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6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70C0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70C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sz="2400" b="1" i="0" dirty="0" smtClean="0">
                        <a:solidFill>
                          <a:srgbClr val="0070C0"/>
                        </a:solidFill>
                      </a:rPr>
                      <m:t>) = 1/10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Limit exists.  Hence the result. </a:t>
                </a: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37C208-4974-4C89-B8A4-4AF7461A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02" y="3076561"/>
                <a:ext cx="6427305" cy="3323987"/>
              </a:xfrm>
              <a:prstGeom prst="rect">
                <a:avLst/>
              </a:prstGeom>
              <a:blipFill>
                <a:blip r:embed="rId3"/>
                <a:stretch>
                  <a:fillRect l="-1422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044-BB1D-4E3C-907C-CE35B42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Theta Notation (</a:t>
            </a:r>
            <a:r>
              <a:rPr lang="el-GR" b="1" dirty="0"/>
              <a:t>θ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5659F-5F9A-484C-9B8C-FC24A52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810112F0-0CB9-4310-9460-0B9D063B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092" y="2111410"/>
                <a:ext cx="4870450" cy="3163943"/>
              </a:xfrm>
              <a:prstGeom prst="rect">
                <a:avLst/>
              </a:prstGeom>
              <a:solidFill>
                <a:srgbClr val="CCECFF"/>
              </a:solidFill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en-US" sz="2600" b="1" i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f(n)=</a:t>
                </a:r>
                <a:r>
                  <a:rPr lang="el-GR" sz="2800" b="1" dirty="0"/>
                  <a:t> </a:t>
                </a:r>
                <a:r>
                  <a:rPr lang="el-GR" sz="2800" b="1" dirty="0">
                    <a:solidFill>
                      <a:srgbClr val="0070C0"/>
                    </a:solidFill>
                  </a:rPr>
                  <a:t>θ</a:t>
                </a:r>
                <a:r>
                  <a:rPr kumimoji="1" lang="en-US" altLang="en-US" sz="2600" b="1" dirty="0">
                    <a:solidFill>
                      <a:srgbClr val="0070C0"/>
                    </a:solidFill>
                  </a:rPr>
                  <a:t>(</a:t>
                </a:r>
                <a:r>
                  <a:rPr kumimoji="1" lang="en-US" altLang="en-US" sz="2600" b="1" i="1" dirty="0">
                    <a:solidFill>
                      <a:schemeClr val="accent1"/>
                    </a:solidFill>
                  </a:rPr>
                  <a:t>g</a:t>
                </a:r>
                <a:r>
                  <a:rPr kumimoji="1" lang="en-US" altLang="en-US" sz="2600" b="1" dirty="0">
                    <a:solidFill>
                      <a:schemeClr val="accent1"/>
                    </a:solidFill>
                  </a:rPr>
                  <a:t>(</a:t>
                </a:r>
                <a:r>
                  <a:rPr kumimoji="1" lang="en-US" altLang="en-US" sz="2600" b="1" i="1" dirty="0">
                    <a:solidFill>
                      <a:schemeClr val="accent1"/>
                    </a:solidFill>
                  </a:rPr>
                  <a:t>n</a:t>
                </a:r>
                <a:r>
                  <a:rPr kumimoji="1" lang="en-US" altLang="en-US" sz="2600" b="1" dirty="0">
                    <a:solidFill>
                      <a:schemeClr val="accent1"/>
                    </a:solidFill>
                  </a:rPr>
                  <a:t>)) </a:t>
                </a:r>
                <a:r>
                  <a:rPr kumimoji="1" lang="en-US" altLang="en-US" sz="2600" b="1" dirty="0" err="1">
                    <a:solidFill>
                      <a:schemeClr val="accent1"/>
                    </a:solidFill>
                  </a:rPr>
                  <a:t>iff</a:t>
                </a:r>
                <a:br>
                  <a:rPr kumimoji="1" lang="en-US" altLang="en-US" sz="2600" b="1" dirty="0">
                    <a:solidFill>
                      <a:schemeClr val="hlink"/>
                    </a:solidFill>
                  </a:rPr>
                </a:br>
                <a:r>
                  <a:rPr kumimoji="1" lang="en-US" altLang="en-US" sz="2600" b="1" dirty="0">
                    <a:solidFill>
                      <a:srgbClr val="FF3300"/>
                    </a:solidFill>
                    <a:sym typeface="Symbol" panose="05050102010706020507" pitchFamily="18" charset="2"/>
                  </a:rPr>
                  <a:t> </a:t>
                </a:r>
                <a:r>
                  <a:rPr kumimoji="1" lang="en-US" altLang="en-US" sz="2600" b="1" dirty="0">
                    <a:solidFill>
                      <a:srgbClr val="FF3300"/>
                    </a:solidFill>
                  </a:rPr>
                  <a:t>positive constants </a:t>
                </a:r>
                <a:r>
                  <a:rPr kumimoji="1" lang="en-US" altLang="en-US" sz="2600" b="1" i="1" dirty="0">
                    <a:solidFill>
                      <a:srgbClr val="FF3300"/>
                    </a:solidFill>
                  </a:rPr>
                  <a:t>c1 , c2</a:t>
                </a:r>
                <a:r>
                  <a:rPr kumimoji="1" lang="en-US" altLang="en-US" sz="2600" b="1" dirty="0">
                    <a:solidFill>
                      <a:srgbClr val="FF3300"/>
                    </a:solidFill>
                  </a:rPr>
                  <a:t> and </a:t>
                </a:r>
                <a:r>
                  <a:rPr kumimoji="1" lang="en-US" altLang="en-US" sz="2600" b="1" i="1" dirty="0">
                    <a:solidFill>
                      <a:srgbClr val="FF3300"/>
                    </a:solidFill>
                  </a:rPr>
                  <a:t>n</a:t>
                </a:r>
                <a:r>
                  <a:rPr kumimoji="1" lang="en-US" altLang="en-US" sz="2600" b="1" baseline="-25000" dirty="0">
                    <a:solidFill>
                      <a:srgbClr val="FF3300"/>
                    </a:solidFill>
                  </a:rPr>
                  <a:t>0,</a:t>
                </a:r>
                <a:r>
                  <a:rPr kumimoji="1" lang="en-US" altLang="en-US" sz="2600" b="1" dirty="0">
                    <a:solidFill>
                      <a:schemeClr val="hlink"/>
                    </a:solidFill>
                  </a:rPr>
                  <a:t> </a:t>
                </a:r>
                <a:r>
                  <a:rPr kumimoji="1" lang="en-US" altLang="en-US" sz="2600" b="1" dirty="0">
                    <a:solidFill>
                      <a:srgbClr val="CC0000"/>
                    </a:solidFill>
                  </a:rPr>
                  <a:t>such that </a:t>
                </a:r>
                <a:r>
                  <a:rPr kumimoji="1" lang="en-US" altLang="en-US" b="1" dirty="0">
                    <a:solidFill>
                      <a:srgbClr val="CC0000"/>
                    </a:solidFill>
                    <a:sym typeface="Symbol" panose="05050102010706020507" pitchFamily="18" charset="2"/>
                  </a:rPr>
                  <a:t></a:t>
                </a:r>
                <a:r>
                  <a:rPr kumimoji="1" lang="en-US" altLang="en-US" b="1" i="1" dirty="0">
                    <a:solidFill>
                      <a:srgbClr val="CC0000"/>
                    </a:solidFill>
                  </a:rPr>
                  <a:t>n </a:t>
                </a:r>
                <a:r>
                  <a:rPr kumimoji="1" lang="en-US" altLang="en-US" b="1" dirty="0">
                    <a:solidFill>
                      <a:srgbClr val="CC0000"/>
                    </a:solidFill>
                    <a:sym typeface="Symbol" panose="05050102010706020507" pitchFamily="18" charset="2"/>
                  </a:rPr>
                  <a:t></a:t>
                </a:r>
                <a:r>
                  <a:rPr kumimoji="1" lang="en-US" altLang="en-US" b="1" i="1" dirty="0">
                    <a:solidFill>
                      <a:srgbClr val="CC0000"/>
                    </a:solidFill>
                  </a:rPr>
                  <a:t>  n</a:t>
                </a:r>
                <a:r>
                  <a:rPr kumimoji="1" lang="en-US" altLang="en-US" b="1" baseline="-25000" dirty="0">
                    <a:solidFill>
                      <a:srgbClr val="CC0000"/>
                    </a:solidFill>
                  </a:rPr>
                  <a:t>0</a:t>
                </a:r>
                <a:r>
                  <a:rPr kumimoji="1" lang="en-US" altLang="en-US" dirty="0">
                    <a:solidFill>
                      <a:srgbClr val="CC0000"/>
                    </a:solidFill>
                  </a:rPr>
                  <a:t>,</a:t>
                </a:r>
                <a:endParaRPr kumimoji="1" lang="en-US" altLang="en-US" sz="2600" b="1" dirty="0">
                  <a:solidFill>
                    <a:srgbClr val="CC0000"/>
                  </a:solidFill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en-US" sz="2200" b="1" i="1" dirty="0">
                    <a:solidFill>
                      <a:schemeClr val="hlink"/>
                    </a:solidFill>
                  </a:rPr>
                  <a:t>such that</a:t>
                </a: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  c1.g(n) </a:t>
                </a:r>
                <a14:m>
                  <m:oMath xmlns:m="http://schemas.openxmlformats.org/officeDocument/2006/math"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f(n) </a:t>
                </a:r>
                <a14:m>
                  <m:oMath xmlns:m="http://schemas.openxmlformats.org/officeDocument/2006/math"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en-US" sz="2600" b="1" i="1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en-US" sz="2600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sz="2600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kumimoji="1" lang="en-US" altLang="en-US" sz="2600" b="1" i="1" dirty="0">
                  <a:solidFill>
                    <a:schemeClr val="hlink"/>
                  </a:solidFill>
                  <a:ea typeface="Cambria Math" panose="02040503050406030204" pitchFamily="18" charset="0"/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endParaRPr kumimoji="1" lang="en-US" altLang="en-US" sz="2600" b="1" i="1" dirty="0">
                  <a:solidFill>
                    <a:schemeClr val="hlink"/>
                  </a:solidFill>
                </a:endParaRPr>
              </a:p>
              <a:p>
                <a:pPr>
                  <a:spcAft>
                    <a:spcPct val="20000"/>
                  </a:spcAft>
                  <a:buClr>
                    <a:srgbClr val="FF6600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kumimoji="1" lang="en-US" altLang="en-US" sz="2600" b="1" i="1" dirty="0">
                    <a:solidFill>
                      <a:schemeClr val="hlink"/>
                    </a:solidFill>
                  </a:rPr>
                  <a:t>i.e., </a:t>
                </a:r>
                <a:r>
                  <a:rPr kumimoji="1" lang="en-US" altLang="en-US" sz="2400" b="1" i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f(n)=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 θ</a:t>
                </a:r>
                <a:r>
                  <a:rPr kumimoji="1" lang="en-US" altLang="en-US" sz="2400" b="1" i="1" dirty="0">
                    <a:solidFill>
                      <a:srgbClr val="0070C0"/>
                    </a:solidFill>
                  </a:rPr>
                  <a:t>(</a:t>
                </a:r>
                <a:r>
                  <a:rPr kumimoji="1" lang="en-US" altLang="en-US" sz="2400" b="1" i="1" dirty="0">
                    <a:solidFill>
                      <a:schemeClr val="accent1"/>
                    </a:solidFill>
                  </a:rPr>
                  <a:t>g(n)) </a:t>
                </a:r>
                <a:r>
                  <a:rPr kumimoji="1" lang="en-US" altLang="en-US" sz="2400" b="1" i="1" dirty="0" err="1">
                    <a:solidFill>
                      <a:schemeClr val="accent1"/>
                    </a:solidFill>
                  </a:rPr>
                  <a:t>iff</a:t>
                </a:r>
                <a:r>
                  <a:rPr kumimoji="1" lang="en-US" altLang="en-US" sz="2400" b="1" i="1" dirty="0">
                    <a:solidFill>
                      <a:schemeClr val="accent1"/>
                    </a:solidFill>
                  </a:rPr>
                  <a:t> f(n) = O(g(n)) and f(n) = </a:t>
                </a:r>
                <a:r>
                  <a:rPr lang="el-GR" sz="2400" b="1" i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(g(n))</a:t>
                </a:r>
                <a:endParaRPr kumimoji="1" lang="en-US" altLang="en-US" sz="2400" b="1" i="1" dirty="0">
                  <a:solidFill>
                    <a:schemeClr val="hlink"/>
                  </a:solidFill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810112F0-0CB9-4310-9460-0B9D063B5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2" y="2111410"/>
                <a:ext cx="4870450" cy="3163943"/>
              </a:xfrm>
              <a:prstGeom prst="rect">
                <a:avLst/>
              </a:prstGeom>
              <a:blipFill>
                <a:blip r:embed="rId2"/>
                <a:stretch>
                  <a:fillRect l="-2120" t="-1533" b="-2107"/>
                </a:stretch>
              </a:blipFill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9447805-F0F0-4064-87F7-FF5249E38143}"/>
              </a:ext>
            </a:extLst>
          </p:cNvPr>
          <p:cNvSpPr txBox="1"/>
          <p:nvPr/>
        </p:nvSpPr>
        <p:spPr>
          <a:xfrm>
            <a:off x="1034498" y="547396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z="2400" b="1" i="1" dirty="0"/>
              <a:t>g</a:t>
            </a:r>
            <a:r>
              <a:rPr kumimoji="1" lang="en-US" altLang="en-US" sz="2400" b="1" dirty="0"/>
              <a:t>(</a:t>
            </a:r>
            <a:r>
              <a:rPr kumimoji="1" lang="en-US" altLang="en-US" sz="2400" b="1" i="1" dirty="0"/>
              <a:t>n</a:t>
            </a:r>
            <a:r>
              <a:rPr kumimoji="1" lang="en-US" altLang="en-US" sz="2400" b="1" dirty="0"/>
              <a:t>) is an </a:t>
            </a:r>
            <a:r>
              <a:rPr kumimoji="1" lang="en-US" altLang="en-US" sz="2400" b="1" i="1" dirty="0">
                <a:solidFill>
                  <a:srgbClr val="CC0000"/>
                </a:solidFill>
              </a:rPr>
              <a:t>asymptotic lower and upper bound</a:t>
            </a:r>
            <a:r>
              <a:rPr kumimoji="1" lang="en-US" altLang="en-US" sz="2400" b="1" dirty="0"/>
              <a:t> for </a:t>
            </a:r>
            <a:r>
              <a:rPr kumimoji="1" lang="en-US" altLang="en-US" sz="2400" b="1" i="1" dirty="0"/>
              <a:t>f</a:t>
            </a:r>
            <a:r>
              <a:rPr kumimoji="1" lang="en-US" altLang="en-US" sz="2400" b="1" dirty="0"/>
              <a:t>(</a:t>
            </a:r>
            <a:r>
              <a:rPr kumimoji="1" lang="en-US" altLang="en-US" sz="2400" b="1" i="1" dirty="0"/>
              <a:t>n</a:t>
            </a:r>
            <a:r>
              <a:rPr kumimoji="1" lang="en-US" altLang="en-US" sz="2400" b="1" dirty="0"/>
              <a:t>).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21AD3E6-64E3-4C8B-9E3A-588E5E95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8" y="1935162"/>
            <a:ext cx="3100870" cy="34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0123B-27CD-4D6E-B149-D09A427B5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703" y="1070251"/>
                <a:ext cx="1083696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Theorem:</a:t>
                </a:r>
                <a:r>
                  <a:rPr lang="en-US" sz="2800" dirty="0"/>
                  <a:t> </a:t>
                </a:r>
                <a:r>
                  <a:rPr lang="en-US" sz="2800" i="1" dirty="0"/>
                  <a:t>If f(n)= a</a:t>
                </a:r>
                <a:r>
                  <a:rPr lang="en-US" sz="2800" i="1" baseline="-25000" dirty="0"/>
                  <a:t>m</a:t>
                </a:r>
                <a:r>
                  <a:rPr lang="en-US" sz="2800" i="1" dirty="0"/>
                  <a:t>n</a:t>
                </a:r>
                <a:r>
                  <a:rPr lang="en-US" sz="2800" i="1" baseline="30000" dirty="0"/>
                  <a:t>m</a:t>
                </a:r>
                <a:r>
                  <a:rPr lang="en-US" sz="2800" i="1" dirty="0"/>
                  <a:t>+ … +a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n+a</a:t>
                </a:r>
                <a:r>
                  <a:rPr lang="en-US" sz="2800" i="1" baseline="-25000" dirty="0"/>
                  <a:t>o</a:t>
                </a:r>
                <a:r>
                  <a:rPr lang="en-US" sz="2800" i="1" dirty="0"/>
                  <a:t> and a</a:t>
                </a:r>
                <a:r>
                  <a:rPr lang="en-US" sz="2800" i="1" baseline="-25000" dirty="0"/>
                  <a:t>m</a:t>
                </a:r>
                <a:r>
                  <a:rPr lang="en-US" sz="2800" i="1" dirty="0"/>
                  <a:t> &gt; 0, then f(n)=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800" i="1" dirty="0"/>
                  <a:t>(n</a:t>
                </a:r>
                <a:r>
                  <a:rPr lang="en-US" sz="2800" i="1" baseline="30000" dirty="0"/>
                  <a:t>m</a:t>
                </a:r>
                <a:r>
                  <a:rPr lang="en-US" sz="2800" i="1" dirty="0"/>
                  <a:t>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sz="2800" b="1" dirty="0"/>
                  <a:t>Theorem [Theta Ratio Theorem</a:t>
                </a:r>
                <a:r>
                  <a:rPr lang="en-US" sz="2800" b="1" i="1" dirty="0"/>
                  <a:t>] </a:t>
                </a:r>
                <a:r>
                  <a:rPr lang="en-US" sz="2800" i="1" dirty="0"/>
                  <a:t>f(n) =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800" i="1" dirty="0"/>
                  <a:t>(g(n) </a:t>
                </a:r>
                <a:r>
                  <a:rPr lang="en-US" sz="2800" i="1" dirty="0" err="1"/>
                  <a:t>iff</a:t>
                </a:r>
                <a:r>
                  <a:rPr lang="en-US" sz="2800" i="1" dirty="0"/>
                  <a:t> </a:t>
                </a:r>
                <a:r>
                  <a:rPr lang="en-US" i="1" dirty="0"/>
                  <a:t>lim </a:t>
                </a:r>
                <a:r>
                  <a:rPr lang="en-US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and </a:t>
                </a:r>
                <a:r>
                  <a:rPr lang="en-US" i="1" dirty="0"/>
                  <a:t>lim </a:t>
                </a:r>
                <a:r>
                  <a:rPr lang="en-US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2  </m:t>
                    </m:r>
                  </m:oMath>
                </a14:m>
                <a:r>
                  <a:rPr lang="en-US" sz="2800" b="0" i="1" dirty="0">
                    <a:ea typeface="Cambria Math" panose="02040503050406030204" pitchFamily="18" charset="0"/>
                  </a:rPr>
                  <a:t>for some finite constants c1 and c2</a:t>
                </a:r>
                <a:r>
                  <a:rPr lang="en-US" b="0" i="1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sz="2800" i="1" dirty="0"/>
              </a:p>
              <a:p>
                <a:endParaRPr lang="en-US" sz="28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0123B-27CD-4D6E-B149-D09A427B5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703" y="1070251"/>
                <a:ext cx="10836965" cy="4351338"/>
              </a:xfrm>
              <a:blipFill>
                <a:blip r:embed="rId2"/>
                <a:stretch>
                  <a:fillRect l="-118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03313-300D-47FE-916F-D7EFAE32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3546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735-02A6-4E55-B19A-E938D126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 Oh (o)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B450A-CFE9-41E3-A8FC-8E61CC09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f(n) = o(g(n))          </a:t>
                </a:r>
                <a:r>
                  <a:rPr lang="en-US" i="1" dirty="0" err="1"/>
                  <a:t>iff</a:t>
                </a:r>
                <a:r>
                  <a:rPr lang="en-US" i="1" dirty="0"/>
                  <a:t>        </a:t>
                </a:r>
                <a:r>
                  <a:rPr lang="en-US" dirty="0"/>
                  <a:t> </a:t>
                </a:r>
                <a:r>
                  <a:rPr lang="en-US" i="1" dirty="0"/>
                  <a:t>f(n)=O(g(n))  </a:t>
                </a:r>
                <a:r>
                  <a:rPr lang="en-US" dirty="0"/>
                  <a:t>but   </a:t>
                </a:r>
                <a:r>
                  <a:rPr lang="en-US" i="1" dirty="0"/>
                  <a:t>f(n) ≠ </a:t>
                </a:r>
                <a:r>
                  <a:rPr lang="el-GR" i="1" dirty="0"/>
                  <a:t>Ω</a:t>
                </a:r>
                <a:r>
                  <a:rPr lang="en-US" i="1" dirty="0"/>
                  <a:t> (g(n)) </a:t>
                </a:r>
              </a:p>
              <a:p>
                <a:endParaRPr lang="en-US" i="1" dirty="0"/>
              </a:p>
              <a:p>
                <a:r>
                  <a:rPr lang="en-US" sz="2800" i="1" dirty="0"/>
                  <a:t>i.e.,   </a:t>
                </a:r>
                <a:r>
                  <a:rPr lang="en-US" sz="2800" i="1" dirty="0" err="1"/>
                  <a:t>lim</a:t>
                </a:r>
                <a:r>
                  <a:rPr lang="en-US" sz="2800" i="1" dirty="0"/>
                  <a:t> </a:t>
                </a:r>
                <a:r>
                  <a:rPr lang="en-US" sz="28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8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 = 0</a:t>
                </a:r>
              </a:p>
              <a:p>
                <a:endParaRPr lang="en-US" i="1" dirty="0"/>
              </a:p>
              <a:p>
                <a:r>
                  <a:rPr lang="en-US" i="1" dirty="0"/>
                  <a:t>Example 3n + 5 = o (n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)  = o(n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)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B450A-CFE9-41E3-A8FC-8E61CC09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9C59-F500-4C33-8A9F-2E75E0C6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10886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735-02A6-4E55-B19A-E938D126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 Omega (</a:t>
            </a:r>
            <a:r>
              <a:rPr lang="en-US" altLang="en-US" sz="44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B450A-CFE9-41E3-A8FC-8E61CC09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f(n) = </a:t>
                </a:r>
                <a:r>
                  <a:rPr lang="en-US" altLang="en-US" sz="2800" b="1" dirty="0">
                    <a:latin typeface="Symbol" panose="05050102010706020507" pitchFamily="18" charset="2"/>
                  </a:rPr>
                  <a:t>w</a:t>
                </a:r>
                <a:r>
                  <a:rPr lang="en-US" i="1" dirty="0"/>
                  <a:t>(g(n))          </a:t>
                </a:r>
                <a:r>
                  <a:rPr lang="en-US" i="1" dirty="0" err="1"/>
                  <a:t>iff</a:t>
                </a:r>
                <a:r>
                  <a:rPr lang="en-US" i="1" dirty="0"/>
                  <a:t>        </a:t>
                </a:r>
                <a:r>
                  <a:rPr lang="en-US" dirty="0"/>
                  <a:t> </a:t>
                </a:r>
                <a:r>
                  <a:rPr lang="en-US" i="1" dirty="0"/>
                  <a:t>f(n)= </a:t>
                </a:r>
                <a:r>
                  <a:rPr lang="el-GR" i="1" dirty="0"/>
                  <a:t>Ω</a:t>
                </a:r>
                <a:r>
                  <a:rPr lang="en-US" i="1" dirty="0"/>
                  <a:t> (g(n)) </a:t>
                </a:r>
                <a:r>
                  <a:rPr lang="en-US" dirty="0"/>
                  <a:t>but   </a:t>
                </a:r>
                <a:r>
                  <a:rPr lang="en-US" i="1" dirty="0"/>
                  <a:t>f(n) ≠ O (g(n)) </a:t>
                </a:r>
              </a:p>
              <a:p>
                <a:endParaRPr lang="en-US" i="1" dirty="0"/>
              </a:p>
              <a:p>
                <a:r>
                  <a:rPr lang="en-US" sz="2800" i="1" dirty="0"/>
                  <a:t>i.e.,   </a:t>
                </a:r>
                <a:r>
                  <a:rPr lang="en-US" sz="2800" i="1" dirty="0" err="1"/>
                  <a:t>lim</a:t>
                </a:r>
                <a:r>
                  <a:rPr lang="en-US" sz="2800" i="1" dirty="0"/>
                  <a:t> </a:t>
                </a:r>
                <a:r>
                  <a:rPr lang="en-US" sz="2800" i="1" baseline="-25000" dirty="0"/>
                  <a:t>n</a:t>
                </a:r>
                <a14:m>
                  <m:oMath xmlns:m="http://schemas.openxmlformats.org/officeDocument/2006/math">
                    <m:r>
                      <a:rPr lang="en-US" sz="280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 = 0</a:t>
                </a:r>
              </a:p>
              <a:p>
                <a:endParaRPr lang="en-US" i="1" dirty="0"/>
              </a:p>
              <a:p>
                <a:r>
                  <a:rPr lang="en-US" i="1" dirty="0"/>
                  <a:t>3 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+ 5 = </a:t>
                </a:r>
                <a:r>
                  <a:rPr lang="en-US" altLang="en-US" sz="2800" b="1" dirty="0">
                    <a:latin typeface="Symbol" panose="05050102010706020507" pitchFamily="18" charset="2"/>
                  </a:rPr>
                  <a:t>w(N)= w (1)</a:t>
                </a:r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B450A-CFE9-41E3-A8FC-8E61CC09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9C59-F500-4C33-8A9F-2E75E0C6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7740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EA720-EE7A-46AB-AD27-A00759320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Problem: 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+n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</a:t>
                </a:r>
                <a:r>
                  <a:rPr lang="en-US" i="1" dirty="0" err="1"/>
                  <a:t>logn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 smtClean="0"/>
                      <m:t>n</m:t>
                    </m:r>
                    <m:r>
                      <m:rPr>
                        <m:nor/>
                      </m:rPr>
                      <a:rPr lang="en-US" i="1" baseline="30000" dirty="0" smtClean="0"/>
                      <m:t>3</m:t>
                    </m:r>
                  </m:oMath>
                </a14:m>
                <a:r>
                  <a:rPr lang="en-US" i="1" dirty="0"/>
                  <a:t>) ?  </a:t>
                </a:r>
                <a:r>
                  <a:rPr lang="en-US" dirty="0"/>
                  <a:t>Show using substitution method.  Do not use any theorem.</a:t>
                </a:r>
              </a:p>
              <a:p>
                <a:pPr marL="0" indent="0">
                  <a:buNone/>
                </a:pPr>
                <a:r>
                  <a:rPr lang="en-US" dirty="0"/>
                  <a:t>Ans: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+n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</a:t>
                </a:r>
                <a:r>
                  <a:rPr lang="en-US" i="1" dirty="0" err="1"/>
                  <a:t>logn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i="1" baseline="30000" dirty="0"/>
                  <a:t>3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i="1" baseline="30000" dirty="0"/>
                  <a:t>3</a:t>
                </a:r>
                <a:r>
                  <a:rPr lang="en-US" dirty="0"/>
                  <a:t>  = 2</a:t>
                </a:r>
                <a:r>
                  <a:rPr lang="en-US" i="1" dirty="0"/>
                  <a:t> 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  for all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ea typeface="Cambria Math" panose="02040503050406030204" pitchFamily="18" charset="0"/>
                  </a:rPr>
                  <a:t>1 </a:t>
                </a:r>
                <a:r>
                  <a:rPr lang="en-US" i="1" dirty="0"/>
                  <a:t>(since </a:t>
                </a:r>
                <a:r>
                  <a:rPr lang="en-US" i="1" dirty="0" err="1"/>
                  <a:t>logn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n)</a:t>
                </a:r>
              </a:p>
              <a:p>
                <a:pPr marL="0" indent="0">
                  <a:buNone/>
                </a:pPr>
                <a:r>
                  <a:rPr lang="en-US" i="1" dirty="0"/>
                  <a:t>Therefore 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+n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</a:t>
                </a:r>
                <a:r>
                  <a:rPr lang="en-US" i="1" dirty="0" err="1"/>
                  <a:t>logn</a:t>
                </a:r>
                <a:r>
                  <a:rPr lang="en-US" i="1" dirty="0"/>
                  <a:t> = O(n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Also, </a:t>
                </a:r>
                <a:r>
                  <a:rPr lang="en-US" i="1" dirty="0"/>
                  <a:t>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+n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</a:t>
                </a:r>
                <a:r>
                  <a:rPr lang="en-US" i="1" dirty="0" err="1"/>
                  <a:t>logn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i="1" baseline="30000" dirty="0"/>
                  <a:t>3   </a:t>
                </a:r>
                <a:r>
                  <a:rPr lang="en-US" i="1" dirty="0"/>
                  <a:t>for all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ea typeface="Cambria Math" panose="02040503050406030204" pitchFamily="18" charset="0"/>
                  </a:rPr>
                  <a:t>1 </a:t>
                </a:r>
              </a:p>
              <a:p>
                <a:pPr marL="0" indent="0">
                  <a:buNone/>
                </a:pPr>
                <a:r>
                  <a:rPr lang="en-US" i="1" dirty="0">
                    <a:ea typeface="Cambria Math" panose="02040503050406030204" pitchFamily="18" charset="0"/>
                  </a:rPr>
                  <a:t>Therefore, </a:t>
                </a:r>
                <a:r>
                  <a:rPr lang="en-US" i="1" dirty="0"/>
                  <a:t>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+n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</a:t>
                </a:r>
                <a:r>
                  <a:rPr lang="en-US" i="1" dirty="0" err="1"/>
                  <a:t>logn</a:t>
                </a:r>
                <a:r>
                  <a:rPr lang="en-US" i="1" dirty="0"/>
                  <a:t> = </a:t>
                </a:r>
                <a:r>
                  <a:rPr lang="el-GR" i="1" dirty="0"/>
                  <a:t>Ω</a:t>
                </a:r>
                <a:r>
                  <a:rPr lang="en-US" i="1" dirty="0"/>
                  <a:t> (n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Hence 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+n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</a:t>
                </a:r>
                <a:r>
                  <a:rPr lang="en-US" i="1" dirty="0" err="1"/>
                  <a:t>logn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(n</a:t>
                </a:r>
                <a:r>
                  <a:rPr lang="en-US" i="1" baseline="30000" dirty="0"/>
                  <a:t>3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EA720-EE7A-46AB-AD27-A00759320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  <a:blipFill>
                <a:blip r:embed="rId2"/>
                <a:stretch>
                  <a:fillRect l="-1217" t="-1828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2A8C4-273C-4C40-B3EC-E958A644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8843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B34D9-CC1C-44C1-8EB8-A6EC8CD7B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364" y="1631852"/>
                <a:ext cx="11016024" cy="5089623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baseline="300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aseline="30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n-US" baseline="30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n!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Express using Big Oh notation.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B34D9-CC1C-44C1-8EB8-A6EC8CD7B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364" y="1631852"/>
                <a:ext cx="11016024" cy="5089623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7FBB9-9126-4ED9-AD31-2EF1BE51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21AC1-4F1C-4CF7-8772-3C193D611C67}"/>
              </a:ext>
            </a:extLst>
          </p:cNvPr>
          <p:cNvSpPr txBox="1"/>
          <p:nvPr/>
        </p:nvSpPr>
        <p:spPr>
          <a:xfrm>
            <a:off x="702364" y="755374"/>
            <a:ext cx="9687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/>
              <a:t>Find the asymptotic time complexity of the following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608AD-6DEC-4AD1-9572-688A31C4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1" y="5205046"/>
            <a:ext cx="4671625" cy="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B34D9-CC1C-44C1-8EB8-A6EC8CD7B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9042"/>
                <a:ext cx="6225210" cy="5539410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400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3400" baseline="300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400" baseline="300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4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34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en-US" sz="3400" baseline="30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3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400" dirty="0"/>
                  <a:t>n!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400" dirty="0"/>
                  <a:t>O(max{mn</a:t>
                </a:r>
                <a:r>
                  <a:rPr lang="en-US" sz="3400" baseline="30000" dirty="0"/>
                  <a:t>2</a:t>
                </a:r>
                <a:r>
                  <a:rPr lang="en-US" sz="3400" dirty="0"/>
                  <a:t>, m</a:t>
                </a:r>
                <a:r>
                  <a:rPr lang="en-US" sz="3400" baseline="30000" dirty="0"/>
                  <a:t>2</a:t>
                </a:r>
                <a:r>
                  <a:rPr lang="en-US" sz="3400" dirty="0"/>
                  <a:t>n})  = O(m</a:t>
                </a:r>
                <a:r>
                  <a:rPr lang="en-US" sz="3400" baseline="30000" dirty="0"/>
                  <a:t>3</a:t>
                </a:r>
                <a:r>
                  <a:rPr lang="en-US" sz="3400" dirty="0"/>
                  <a:t>) if m &gt; n else O(n</a:t>
                </a:r>
                <a:r>
                  <a:rPr lang="en-US" sz="3400" baseline="30000" dirty="0"/>
                  <a:t>3</a:t>
                </a:r>
                <a:r>
                  <a:rPr lang="en-US" sz="3400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B34D9-CC1C-44C1-8EB8-A6EC8CD7B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9042"/>
                <a:ext cx="6225210" cy="5539410"/>
              </a:xfrm>
              <a:blipFill>
                <a:blip r:embed="rId2"/>
                <a:stretch>
                  <a:fillRect l="-1174" t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7FBB9-9126-4ED9-AD31-2EF1BE51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21AC1-4F1C-4CF7-8772-3C193D611C67}"/>
              </a:ext>
            </a:extLst>
          </p:cNvPr>
          <p:cNvSpPr txBox="1"/>
          <p:nvPr/>
        </p:nvSpPr>
        <p:spPr>
          <a:xfrm>
            <a:off x="702364" y="755374"/>
            <a:ext cx="96873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/>
              <a:t>Find the asymptotic time complexity of the following </a:t>
            </a:r>
          </a:p>
        </p:txBody>
      </p:sp>
    </p:spTree>
    <p:extLst>
      <p:ext uri="{BB962C8B-B14F-4D97-AF65-F5344CB8AC3E}">
        <p14:creationId xmlns:p14="http://schemas.microsoft.com/office/powerpoint/2010/main" val="290202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62D8-7E8A-497B-9260-3C578CE6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5" y="2617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300" b="1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4DA48-CAEC-436B-8314-00C48182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21059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28D7-E37A-4F5C-A494-B2B2A723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72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Syllabus </a:t>
            </a:r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89A-FF90-47A2-AE18-A00531F1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553417"/>
            <a:ext cx="106911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Greedy Method: </a:t>
            </a:r>
          </a:p>
          <a:p>
            <a:pPr lvl="1"/>
            <a:r>
              <a:rPr lang="en-US" dirty="0"/>
              <a:t>Container Loading Problem</a:t>
            </a:r>
          </a:p>
          <a:p>
            <a:pPr lvl="1"/>
            <a:r>
              <a:rPr lang="en-US" dirty="0"/>
              <a:t>0/1 Knapsack Problem,</a:t>
            </a:r>
          </a:p>
          <a:p>
            <a:pPr lvl="1"/>
            <a:r>
              <a:rPr lang="en-US" dirty="0"/>
              <a:t>Topological Sorting</a:t>
            </a:r>
          </a:p>
          <a:p>
            <a:pPr lvl="1"/>
            <a:r>
              <a:rPr lang="en-US" dirty="0"/>
              <a:t>Single Source Shortest Path</a:t>
            </a:r>
          </a:p>
          <a:p>
            <a:pPr lvl="1"/>
            <a:r>
              <a:rPr lang="en-US" dirty="0"/>
              <a:t>Bipartite Cover</a:t>
            </a:r>
          </a:p>
          <a:p>
            <a:pPr lvl="1"/>
            <a:r>
              <a:rPr lang="en-US" dirty="0"/>
              <a:t>Minimum Spanning Tree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Divide and Conquer: </a:t>
            </a:r>
          </a:p>
          <a:p>
            <a:pPr lvl="1"/>
            <a:r>
              <a:rPr lang="en-US" dirty="0"/>
              <a:t>Strassen’s Matrix Multiplication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Solving Recurrence Equations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DDF9-AD3E-4C90-9A0C-F2E1AA8A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35717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28D7-E37A-4F5C-A494-B2B2A7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 </a:t>
            </a:r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89A-FF90-47A2-AE18-A00531F1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494321"/>
            <a:ext cx="106911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Programming: </a:t>
            </a:r>
          </a:p>
          <a:p>
            <a:pPr lvl="1"/>
            <a:r>
              <a:rPr lang="en-US" dirty="0"/>
              <a:t>0/1 Knapsack Problem,</a:t>
            </a:r>
          </a:p>
          <a:p>
            <a:pPr lvl="1"/>
            <a:r>
              <a:rPr lang="en-US" dirty="0"/>
              <a:t>Matrix Multiplication Chain Problem</a:t>
            </a:r>
          </a:p>
          <a:p>
            <a:pPr lvl="1"/>
            <a:r>
              <a:rPr lang="en-US" dirty="0"/>
              <a:t>All Pair Shortest Path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 Tracking and Branch &amp; Bound Methods: </a:t>
            </a:r>
          </a:p>
          <a:p>
            <a:pPr lvl="1"/>
            <a:r>
              <a:rPr lang="en-US" dirty="0"/>
              <a:t>0/1 Knapsack Problem</a:t>
            </a:r>
          </a:p>
          <a:p>
            <a:pPr lvl="1"/>
            <a:r>
              <a:rPr lang="en-US" dirty="0"/>
              <a:t>Max Clique Problem</a:t>
            </a:r>
          </a:p>
          <a:p>
            <a:pPr lvl="1"/>
            <a:r>
              <a:rPr lang="en-US" dirty="0"/>
              <a:t>Traveling Salesperson Problem (TSP)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DDF9-AD3E-4C90-9A0C-F2E1AA8A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7640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28D7-E37A-4F5C-A494-B2B2A7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 </a:t>
            </a:r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89A-FF90-47A2-AE18-A00531F1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494321"/>
            <a:ext cx="1069119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Trees: 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dirty="0"/>
              <a:t>AVL Tree, Red Black Tree</a:t>
            </a:r>
          </a:p>
          <a:p>
            <a:pPr lvl="1"/>
            <a:r>
              <a:rPr lang="en-US" dirty="0"/>
              <a:t>B Tree</a:t>
            </a:r>
          </a:p>
          <a:p>
            <a:pPr lvl="1"/>
            <a:r>
              <a:rPr lang="en-US" dirty="0"/>
              <a:t>B+ Tree  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Hashing: </a:t>
            </a:r>
          </a:p>
          <a:p>
            <a:pPr lvl="1"/>
            <a:r>
              <a:rPr lang="en-US" dirty="0"/>
              <a:t>Hash function</a:t>
            </a:r>
          </a:p>
          <a:p>
            <a:pPr lvl="1"/>
            <a:r>
              <a:rPr lang="en-US" dirty="0"/>
              <a:t>Collision resolution techniques: </a:t>
            </a:r>
          </a:p>
          <a:p>
            <a:pPr lvl="2"/>
            <a:r>
              <a:rPr lang="en-US" dirty="0"/>
              <a:t>open addressing: Separate chaining</a:t>
            </a:r>
          </a:p>
          <a:p>
            <a:pPr lvl="2"/>
            <a:r>
              <a:rPr lang="en-US" dirty="0"/>
              <a:t>Closed addressing: Linear probing, Quadratic probing, double hashing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DDF9-AD3E-4C90-9A0C-F2E1AA8A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28411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28D7-E37A-4F5C-A494-B2B2A723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55841"/>
            <a:ext cx="10515600" cy="1325563"/>
          </a:xfrm>
        </p:spPr>
        <p:txBody>
          <a:bodyPr/>
          <a:lstStyle/>
          <a:p>
            <a:r>
              <a:rPr lang="en-US" b="1" dirty="0"/>
              <a:t>Syllabus </a:t>
            </a:r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89A-FF90-47A2-AE18-A00531F1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253331"/>
            <a:ext cx="106911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NP-Completeness and Approximation Algorithms: </a:t>
            </a:r>
          </a:p>
          <a:p>
            <a:pPr lvl="1"/>
            <a:r>
              <a:rPr lang="en-US" dirty="0"/>
              <a:t>Class P Problems</a:t>
            </a:r>
          </a:p>
          <a:p>
            <a:pPr lvl="1"/>
            <a:r>
              <a:rPr lang="en-US" dirty="0"/>
              <a:t>Class NP Problems</a:t>
            </a:r>
          </a:p>
          <a:p>
            <a:pPr lvl="1"/>
            <a:r>
              <a:rPr lang="en-US" dirty="0"/>
              <a:t>NP – hard Problems</a:t>
            </a:r>
          </a:p>
          <a:p>
            <a:pPr lvl="1"/>
            <a:r>
              <a:rPr lang="en-US"/>
              <a:t>NP - complete </a:t>
            </a:r>
            <a:r>
              <a:rPr lang="en-US" dirty="0"/>
              <a:t>Problems</a:t>
            </a:r>
          </a:p>
          <a:p>
            <a:pPr lvl="1"/>
            <a:r>
              <a:rPr lang="en-US" dirty="0"/>
              <a:t>Approximation Algorithms</a:t>
            </a:r>
          </a:p>
          <a:p>
            <a:pPr lvl="2"/>
            <a:r>
              <a:rPr lang="en-US" dirty="0"/>
              <a:t>Vertex Cover Problem</a:t>
            </a:r>
          </a:p>
          <a:p>
            <a:pPr lvl="2"/>
            <a:r>
              <a:rPr lang="en-US" dirty="0"/>
              <a:t>TSP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DDF9-AD3E-4C90-9A0C-F2E1AA8A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61424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A5B1-075F-4776-AF22-0A067A04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Course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F3AE-4F24-47FC-A05A-1CDCB607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the end of this Course, the students should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Understand asymptotic notations to represent the complexities of algorithms.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Understand the basic concepts of graph traversal methods.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Apply various algorithm designing techniques for a given problem.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Comprehend the basic concepts of trees and hashing techniques.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Understand NP complete and NP hard problems.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4452E-5892-4EA3-92C1-9AF1E2C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100994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D8AD-A8AE-4970-A585-80A43C8C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3469-3036-4D01-AEEA-ADBAB59F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7" y="160558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T.H.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Cormen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C.E.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Leiserson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R.L.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Rivest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C. Stein, Introduction to Algorithms (3e), Prentice-Hall India, 2009.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Sartaj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Sahani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Data Structures, Algorithms and Applications in C++ (2e), Silicon Press, 2005.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Allen Weiss, Data Structures and Algorithm Analysis in C, Pearson Education (3e), 2009.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4388-F68D-49DE-8CBD-0BF4C4C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393162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CFFC-FE76-4E0C-90D0-E6593DAC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Define Set</a:t>
            </a:r>
          </a:p>
          <a:p>
            <a:pPr marL="0" indent="0">
              <a:buNone/>
            </a:pPr>
            <a:r>
              <a:rPr lang="en-US" dirty="0"/>
              <a:t>Define Graph</a:t>
            </a:r>
          </a:p>
          <a:p>
            <a:pPr marL="0" indent="0">
              <a:buNone/>
            </a:pPr>
            <a:r>
              <a:rPr lang="en-US" dirty="0"/>
              <a:t>Define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are n stairs, a person standing at the bottom wants to reach the top. The person can climb either 1 stair or 2 stairs at a time. Count the number of ways, the person can reach the top.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 mathematics and computer science, an algorithm is a finite sequence of well-defined, computer-implementable instructions, typically to solve a class of problems or to perform a computation.  Algorithms are always unambiguous.</a:t>
            </a:r>
          </a:p>
          <a:p>
            <a:pPr marL="0" indent="0">
              <a:buNone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Algorithm: Name of Persian mathematician Muhammad ibn Musa al-Khwarizmi - was a Persian mathematician, astronomer, geographer, and scholar in the House of Wisdom in Baghdad.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09BE0-6A5C-40E3-A4FA-8A627910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I&amp;CT, MIT, Manipal</a:t>
            </a:r>
          </a:p>
        </p:txBody>
      </p:sp>
    </p:spTree>
    <p:extLst>
      <p:ext uri="{BB962C8B-B14F-4D97-AF65-F5344CB8AC3E}">
        <p14:creationId xmlns:p14="http://schemas.microsoft.com/office/powerpoint/2010/main" val="323381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A73A52-D37C-400B-BF3C-3F3440C64A8A}"/>
</file>

<file path=customXml/itemProps2.xml><?xml version="1.0" encoding="utf-8"?>
<ds:datastoreItem xmlns:ds="http://schemas.openxmlformats.org/officeDocument/2006/customXml" ds:itemID="{A19754B9-A57C-4CE3-84E1-FE8C2A6AD7DD}"/>
</file>

<file path=customXml/itemProps3.xml><?xml version="1.0" encoding="utf-8"?>
<ds:datastoreItem xmlns:ds="http://schemas.openxmlformats.org/officeDocument/2006/customXml" ds:itemID="{8AA45A16-5A68-4769-84A0-F0740577A66D}"/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2313</Words>
  <Application>Microsoft Office PowerPoint</Application>
  <PresentationFormat>Widescreen</PresentationFormat>
  <Paragraphs>300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Times New Roman</vt:lpstr>
      <vt:lpstr>urw-din</vt:lpstr>
      <vt:lpstr>Wingdings</vt:lpstr>
      <vt:lpstr>Office Theme</vt:lpstr>
      <vt:lpstr>Design and Analysis of Algorithms (ICT 2257) 4 - Credits[L-3    T-1   P-0   4]</vt:lpstr>
      <vt:lpstr>Syllabus</vt:lpstr>
      <vt:lpstr>Syllabus Contd…</vt:lpstr>
      <vt:lpstr>Syllabus Contd…</vt:lpstr>
      <vt:lpstr>Syllabus Contd…</vt:lpstr>
      <vt:lpstr>Syllabus Contd…</vt:lpstr>
      <vt:lpstr>Course Outcomes</vt:lpstr>
      <vt:lpstr>References</vt:lpstr>
      <vt:lpstr>PowerPoint Presentation</vt:lpstr>
      <vt:lpstr>Asymptotic Notations</vt:lpstr>
      <vt:lpstr>Big-Oh (O)</vt:lpstr>
      <vt:lpstr>Examples </vt:lpstr>
      <vt:lpstr>PowerPoint Presentation</vt:lpstr>
      <vt:lpstr>PowerPoint Presentation</vt:lpstr>
      <vt:lpstr>PowerPoint Presentation</vt:lpstr>
      <vt:lpstr>Big Oh Ratio Theorem</vt:lpstr>
      <vt:lpstr>PowerPoint Presentation</vt:lpstr>
      <vt:lpstr>PowerPoint Presentation</vt:lpstr>
      <vt:lpstr>Omega Notation (Ω)</vt:lpstr>
      <vt:lpstr>Examples </vt:lpstr>
      <vt:lpstr>Omega Ratio Theorem</vt:lpstr>
      <vt:lpstr>Theta Notation (θ)</vt:lpstr>
      <vt:lpstr>PowerPoint Presentation</vt:lpstr>
      <vt:lpstr>Small Oh (o)</vt:lpstr>
      <vt:lpstr>Small Omega (w)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(ICT 2257)</dc:title>
  <dc:creator>Ajitha Shenoy K B [MAHE-MIT]</dc:creator>
  <cp:lastModifiedBy>Ajitha Shenoy K B [MAHE-MIT]</cp:lastModifiedBy>
  <cp:revision>47</cp:revision>
  <dcterms:created xsi:type="dcterms:W3CDTF">2021-01-11T04:06:16Z</dcterms:created>
  <dcterms:modified xsi:type="dcterms:W3CDTF">2022-02-18T05:38:05Z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