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57" r:id="rId6"/>
    <p:sldId id="258" r:id="rId7"/>
    <p:sldId id="259" r:id="rId8"/>
    <p:sldId id="260" r:id="rId9"/>
    <p:sldId id="261" r:id="rId10"/>
    <p:sldId id="264" r:id="rId11"/>
    <p:sldId id="263" r:id="rId12"/>
    <p:sldId id="265" r:id="rId13"/>
    <p:sldId id="262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D08F-C757-40C2-B0B2-75F24D9BBD3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DA99-AD5D-4BA4-B908-B3073F34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5A40-D259-4BFD-A175-2D8A8C9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P, NP, NP Complete, NP Hard Problems</a:t>
            </a:r>
          </a:p>
          <a:p>
            <a:pPr marL="0" indent="0" algn="ctr">
              <a:buNone/>
            </a:pPr>
            <a:r>
              <a:rPr lang="en-US" b="1" dirty="0"/>
              <a:t>&amp;</a:t>
            </a:r>
          </a:p>
          <a:p>
            <a:pPr marL="0" indent="0" algn="ctr">
              <a:buNone/>
            </a:pPr>
            <a:r>
              <a:rPr lang="en-US" b="1" dirty="0"/>
              <a:t>Approximation Algorithms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31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348-A812-4403-9AE9-C21A485B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 = NP  and   P!= NP    Scenario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ACBA5-A469-40D3-88F3-6AADC6CBD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30" y="1825625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9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5F12-E0CC-41C5-A2C7-57A81B1B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47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Approximation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CB59-8E1D-4151-91D2-8B01FDE7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29" y="874644"/>
            <a:ext cx="11330609" cy="5302320"/>
          </a:xfrm>
        </p:spPr>
        <p:txBody>
          <a:bodyPr>
            <a:noAutofit/>
          </a:bodyPr>
          <a:lstStyle/>
          <a:p>
            <a:r>
              <a:rPr lang="en-US" sz="2400" dirty="0"/>
              <a:t>If a problem is NP-complete, we are unlikely to find a polynomial-time algorithm for solving it exactly.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but this does not imply that all hope is lost. </a:t>
            </a:r>
          </a:p>
          <a:p>
            <a:endParaRPr lang="en-US" sz="2400" dirty="0"/>
          </a:p>
          <a:p>
            <a:r>
              <a:rPr lang="en-US" sz="2400" dirty="0"/>
              <a:t>There are two approaches to getting around NP-completeness. </a:t>
            </a:r>
          </a:p>
          <a:p>
            <a:pPr lvl="1"/>
            <a:r>
              <a:rPr lang="en-US" dirty="0"/>
              <a:t>If the actual inputs are small, an algorithm with exponential running time may be perfectly satisfactory.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may still be possible to find near-optimal solutions in polynomial time.  In practice, near-optimality is often good enough.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 algorithm that returns near-optimal solutions is called an </a:t>
            </a:r>
            <a:r>
              <a:rPr lang="en-US" b="1" dirty="0"/>
              <a:t>approximation algorithm. </a:t>
            </a:r>
          </a:p>
        </p:txBody>
      </p:sp>
    </p:spTree>
    <p:extLst>
      <p:ext uri="{BB962C8B-B14F-4D97-AF65-F5344CB8AC3E}">
        <p14:creationId xmlns:p14="http://schemas.microsoft.com/office/powerpoint/2010/main" val="39096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0186-BBE7-46C5-A8FF-8DFCC4DD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Approximation Algorithm for Vertex Cover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B88E-4507-4F6B-B989-424A6952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/>
          <a:lstStyle/>
          <a:p>
            <a:r>
              <a:rPr lang="en-US" dirty="0"/>
              <a:t>Vertex-cover: A vertex cover of undirected graph G = (V, E) is a subset V’ of V such that if  &lt;u, v&gt; is an edge in G, then either u or v in V’ (or both).  The size of vertex cover is number of vertices contained in V’ </a:t>
            </a:r>
          </a:p>
          <a:p>
            <a:r>
              <a:rPr lang="en-US" dirty="0"/>
              <a:t>The </a:t>
            </a:r>
            <a:r>
              <a:rPr lang="en-US" b="1" i="1" dirty="0"/>
              <a:t>vertex-cover problem</a:t>
            </a:r>
            <a:r>
              <a:rPr lang="en-US" dirty="0"/>
              <a:t> is to find a vertex cover of minimum size.</a:t>
            </a:r>
          </a:p>
          <a:p>
            <a:r>
              <a:rPr lang="en-US" dirty="0"/>
              <a:t>We call such a vertex cover an </a:t>
            </a:r>
            <a:r>
              <a:rPr lang="en-US" b="1" i="1" dirty="0"/>
              <a:t>optimal vertex</a:t>
            </a:r>
            <a:r>
              <a:rPr lang="en-US" dirty="0"/>
              <a:t> </a:t>
            </a:r>
            <a:r>
              <a:rPr lang="en-US" b="1" i="1" dirty="0"/>
              <a:t>cover</a:t>
            </a:r>
            <a:r>
              <a:rPr lang="en-US" dirty="0"/>
              <a:t>. This problem is NP-hard, since the related decision problem is NP-complete.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14302-2296-45C6-8D96-477DF0E0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73" y="4664075"/>
            <a:ext cx="501015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50B44-3B8B-4630-A00D-EF222B0A974A}"/>
              </a:ext>
            </a:extLst>
          </p:cNvPr>
          <p:cNvSpPr txBox="1"/>
          <p:nvPr/>
        </p:nvSpPr>
        <p:spPr>
          <a:xfrm>
            <a:off x="6096000" y="4839286"/>
            <a:ext cx="556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V1=V  	     V2 = {b, c, d, f, g}		V3={ c, d, e, f, g}</a:t>
            </a:r>
          </a:p>
          <a:p>
            <a:r>
              <a:rPr lang="en-US" dirty="0"/>
              <a:t>V4 ={a, b, c, e, f}		V5={c, d, b, f}</a:t>
            </a:r>
          </a:p>
          <a:p>
            <a:r>
              <a:rPr lang="en-US" dirty="0"/>
              <a:t>V6={b, e, d}		V7={c, d, e, a}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AAFB5-756A-405A-9CBC-42AC7C804C02}"/>
              </a:ext>
            </a:extLst>
          </p:cNvPr>
          <p:cNvSpPr txBox="1"/>
          <p:nvPr/>
        </p:nvSpPr>
        <p:spPr>
          <a:xfrm>
            <a:off x="6215270" y="5989983"/>
            <a:ext cx="323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Cover: V1, V2, V5, V6  V7</a:t>
            </a:r>
          </a:p>
          <a:p>
            <a:r>
              <a:rPr lang="en-US" dirty="0"/>
              <a:t>Min. Vertex Cover: V6</a:t>
            </a:r>
          </a:p>
          <a:p>
            <a:r>
              <a:rPr lang="en-US" dirty="0"/>
              <a:t>Not vertex cover: V3 and V4</a:t>
            </a:r>
          </a:p>
        </p:txBody>
      </p:sp>
    </p:spTree>
    <p:extLst>
      <p:ext uri="{BB962C8B-B14F-4D97-AF65-F5344CB8AC3E}">
        <p14:creationId xmlns:p14="http://schemas.microsoft.com/office/powerpoint/2010/main" val="7093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016D-17EE-4683-ABDC-2034325C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Approximation Algorithm for Vertex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6A47-409A-4A7A-907B-479010BC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033670"/>
            <a:ext cx="11489635" cy="58243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dirty="0"/>
              <a:t>Simple approach (Nixon’s Algorithm): Repeatedly select a vertex of highest degree, and remove all of its incident edges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Using this approach for the graph given in previous slide we get</a:t>
            </a:r>
          </a:p>
          <a:p>
            <a:pPr marL="0" indent="0">
              <a:buNone/>
            </a:pPr>
            <a:r>
              <a:rPr lang="en-US" sz="3100" dirty="0"/>
              <a:t>                   a, b, c, d, e, f, g</a:t>
            </a:r>
          </a:p>
          <a:p>
            <a:pPr marL="0" indent="0">
              <a:buNone/>
            </a:pPr>
            <a:r>
              <a:rPr lang="en-US" sz="3100" dirty="0"/>
              <a:t>Degree[]=[1, 2, 3, 3, 2, 2, 1]</a:t>
            </a:r>
          </a:p>
          <a:p>
            <a:pPr marL="0" indent="0">
              <a:buNone/>
            </a:pPr>
            <a:r>
              <a:rPr lang="en-US" sz="3100" dirty="0"/>
              <a:t>First select c or d:  V’={c}</a:t>
            </a:r>
          </a:p>
          <a:p>
            <a:pPr marL="0" indent="0">
              <a:buNone/>
            </a:pPr>
            <a:r>
              <a:rPr lang="en-US" sz="3100" dirty="0"/>
              <a:t>Updated degree[]=[1, 1, 0, 2, 1, 2, 1]</a:t>
            </a:r>
          </a:p>
          <a:p>
            <a:pPr marL="0" indent="0">
              <a:buNone/>
            </a:pPr>
            <a:r>
              <a:rPr lang="en-US" sz="3100" dirty="0"/>
              <a:t>Select d or f: V’={c, d}      updated degree[] = [1, 1, 0, 0, 1, 1, 0]</a:t>
            </a:r>
          </a:p>
          <a:p>
            <a:pPr marL="0" indent="0">
              <a:buNone/>
            </a:pPr>
            <a:r>
              <a:rPr lang="en-US" sz="3100" dirty="0"/>
              <a:t>Select any one vertex arbitrarily from a, b, e, f:  V’={c, d, a}</a:t>
            </a:r>
          </a:p>
          <a:p>
            <a:pPr marL="0" indent="0">
              <a:buNone/>
            </a:pPr>
            <a:r>
              <a:rPr lang="en-US" sz="3100" dirty="0"/>
              <a:t>Updated degree[]=[0, 0, 0, 0, 1, 1, 0]  Select any vertex e or f : V’={c, d, a, e}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Complexity : O(n</a:t>
            </a:r>
            <a:r>
              <a:rPr lang="en-US" sz="3100" baseline="30000" dirty="0"/>
              <a:t>2</a:t>
            </a:r>
            <a:r>
              <a:rPr lang="en-US" sz="3100" dirty="0"/>
              <a:t>) [adjacency matrix representation]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Selecting highest degree vertex: O(n), even if all vertices selected complexity of this step is O(n</a:t>
            </a:r>
            <a:r>
              <a:rPr lang="en-US" sz="3100" baseline="30000" dirty="0"/>
              <a:t>2</a:t>
            </a:r>
            <a:r>
              <a:rPr lang="en-US" sz="3100" dirty="0"/>
              <a:t>)</a:t>
            </a:r>
          </a:p>
          <a:p>
            <a:pPr marL="0" indent="0">
              <a:buNone/>
            </a:pPr>
            <a:r>
              <a:rPr lang="en-US" sz="3100" dirty="0"/>
              <a:t>Updating degree: O(n) for each vertex, so n vertex O(n</a:t>
            </a:r>
            <a:r>
              <a:rPr lang="en-US" sz="3100" baseline="30000" dirty="0"/>
              <a:t>2</a:t>
            </a:r>
            <a:r>
              <a:rPr lang="en-US" sz="3100" dirty="0"/>
              <a:t>)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4E18-B615-46D9-995B-AB0FC29C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Approximation algorithm for Travelling Salesperson Problem(TSP)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4D0B-90B7-4084-B14D-98F326D4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Euclidean TSP Approximation Algorithm: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Compute a minimum spanning tree T connecting the cities. (Prim’s algorithm)</a:t>
            </a:r>
          </a:p>
          <a:p>
            <a:pPr marL="0" indent="0">
              <a:buNone/>
            </a:pPr>
            <a:r>
              <a:rPr lang="en-US" dirty="0"/>
              <a:t>2. Visit the cities in order of a preorder traversal of T.</a:t>
            </a:r>
          </a:p>
          <a:p>
            <a:pPr marL="0" indent="0">
              <a:buNone/>
            </a:pPr>
            <a:r>
              <a:rPr lang="en-US" dirty="0"/>
              <a:t>3. Get the Hamiltonian cycle and find the tour cost.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Complexity Analysis:  </a:t>
            </a:r>
          </a:p>
          <a:p>
            <a:pPr marL="0" indent="0">
              <a:buNone/>
            </a:pPr>
            <a:r>
              <a:rPr lang="en-US" dirty="0"/>
              <a:t>Prim’s Algorithm Complexity : O(n</a:t>
            </a:r>
            <a:r>
              <a:rPr lang="en-US" baseline="30000" dirty="0"/>
              <a:t>2</a:t>
            </a:r>
            <a:r>
              <a:rPr lang="en-US" dirty="0"/>
              <a:t>) (Adjacency matrix representation)</a:t>
            </a:r>
          </a:p>
          <a:p>
            <a:pPr marL="0" indent="0">
              <a:buNone/>
            </a:pPr>
            <a:r>
              <a:rPr lang="en-US" dirty="0"/>
              <a:t>Preorder Traversal of Tree : O(n)</a:t>
            </a:r>
          </a:p>
          <a:p>
            <a:pPr marL="0" indent="0">
              <a:buNone/>
            </a:pPr>
            <a:r>
              <a:rPr lang="en-US" dirty="0"/>
              <a:t>Cost of tour calculation: O(n)</a:t>
            </a:r>
          </a:p>
          <a:p>
            <a:pPr marL="0" indent="0">
              <a:buNone/>
            </a:pPr>
            <a:r>
              <a:rPr lang="en-US" dirty="0"/>
              <a:t> Complexity of the approximation algorithm: 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55B-1B0A-46D7-A56F-A07B2EBA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39" y="22469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85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Optimization problems are those for which the objective is to maximize or minimize some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r>
              <a:rPr lang="en-US" dirty="0"/>
              <a:t>0/1 Knapsack Problem.</a:t>
            </a:r>
          </a:p>
          <a:p>
            <a:r>
              <a:rPr lang="en-US" dirty="0"/>
              <a:t>Finding the shortest path between two vertices in a graph.</a:t>
            </a:r>
          </a:p>
          <a:p>
            <a:r>
              <a:rPr lang="en-US" dirty="0"/>
              <a:t>Travelling Sales Person Problem (TSP)</a:t>
            </a:r>
          </a:p>
        </p:txBody>
      </p:sp>
    </p:spTree>
    <p:extLst>
      <p:ext uri="{BB962C8B-B14F-4D97-AF65-F5344CB8AC3E}">
        <p14:creationId xmlns:p14="http://schemas.microsoft.com/office/powerpoint/2010/main" val="324019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problems for which the answer is a Yes or a No. These types of problems are known as </a:t>
            </a:r>
            <a:r>
              <a:rPr lang="en-US" b="1" dirty="0"/>
              <a:t>decision problems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r>
              <a:rPr lang="en-US" dirty="0"/>
              <a:t> Whether a given graph can be colored by only 4-colors?</a:t>
            </a:r>
          </a:p>
          <a:p>
            <a:r>
              <a:rPr lang="en-US" dirty="0"/>
              <a:t>Decision version of optimization problem: example: </a:t>
            </a:r>
          </a:p>
          <a:p>
            <a:pPr lvl="1"/>
            <a:r>
              <a:rPr lang="en-US" dirty="0"/>
              <a:t>Is there exist a tour in TSP of cost less than or equal to M (for some M).</a:t>
            </a:r>
          </a:p>
          <a:p>
            <a:pPr lvl="1"/>
            <a:r>
              <a:rPr lang="en-US" dirty="0"/>
              <a:t>Is there exist a solution to 0/1 Knapsack problem which has profit greater than or equal to 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P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 Problems: A decision Problem X is said to be in class P, if  it can be solved using deterministic Turing machine (deterministic algorithm) in polynomial time.</a:t>
            </a:r>
          </a:p>
          <a:p>
            <a:endParaRPr lang="en-US" dirty="0"/>
          </a:p>
          <a:p>
            <a:r>
              <a:rPr lang="en-US" dirty="0"/>
              <a:t> Example: Sorting, Searching, Finding shortest path, container loading problem etc.</a:t>
            </a:r>
          </a:p>
        </p:txBody>
      </p:sp>
    </p:spTree>
    <p:extLst>
      <p:ext uri="{BB962C8B-B14F-4D97-AF65-F5344CB8AC3E}">
        <p14:creationId xmlns:p14="http://schemas.microsoft.com/office/powerpoint/2010/main" val="16501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NP problems:  </a:t>
            </a:r>
            <a:r>
              <a:rPr lang="en-US" b="1" dirty="0"/>
              <a:t>NP stands for Non deterministically Polynomial</a:t>
            </a:r>
          </a:p>
          <a:p>
            <a:pPr marL="0" indent="0">
              <a:buNone/>
            </a:pPr>
            <a:r>
              <a:rPr lang="en-US" dirty="0"/>
              <a:t>A decision problem X is said to be in class NP if it can be solved in polynomial time using non-deterministic Turing machine (Probabilistic algorithm, “guess”).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Equivalently:  A problem X is said to be in NP if the solution is </a:t>
            </a:r>
            <a:r>
              <a:rPr lang="en-US" b="1" dirty="0"/>
              <a:t>verified</a:t>
            </a:r>
            <a:r>
              <a:rPr lang="en-US" dirty="0"/>
              <a:t> in polynomial time using deterministic algorithm.</a:t>
            </a:r>
          </a:p>
          <a:p>
            <a:pPr marL="0" indent="0">
              <a:buNone/>
            </a:pPr>
            <a:r>
              <a:rPr lang="en-US" dirty="0"/>
              <a:t>Example: Decision version of 0/1 knapsack problem, TSP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in NP: Optimization problem TSP, 0/1 Knapsack problem etc.</a:t>
            </a:r>
          </a:p>
        </p:txBody>
      </p:sp>
    </p:spTree>
    <p:extLst>
      <p:ext uri="{BB962C8B-B14F-4D97-AF65-F5344CB8AC3E}">
        <p14:creationId xmlns:p14="http://schemas.microsoft.com/office/powerpoint/2010/main" val="21138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297C-6F09-4893-9E02-18A83AA8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 Vs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1F09-7E29-4571-8C27-D8C8ED24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 Dollar question ! P = NP ?   OR  P != NP?  </a:t>
            </a:r>
          </a:p>
          <a:p>
            <a:r>
              <a:rPr lang="en-US" dirty="0"/>
              <a:t>Clearly class P is subset of class NP (Since any problem which can be solved in polynomial time using deterministic machine can also be solved using non-deterministic algorithm.</a:t>
            </a:r>
          </a:p>
          <a:p>
            <a:endParaRPr lang="en-US" dirty="0"/>
          </a:p>
          <a:p>
            <a:r>
              <a:rPr lang="en-US" dirty="0"/>
              <a:t>But whether NP is subset of P or not is a big research problem!</a:t>
            </a:r>
          </a:p>
          <a:p>
            <a:endParaRPr lang="en-US" dirty="0"/>
          </a:p>
          <a:p>
            <a:r>
              <a:rPr lang="en-US" dirty="0"/>
              <a:t>Why this research question is important? (Discussed after explain NP complete and NP hard problems)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DF33-2CFA-4EF8-A819-94C7F7B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NP-Complete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A715-521D-44B9-946F-C7BA4BAD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is NP-complete if it is both </a:t>
            </a:r>
            <a:r>
              <a:rPr lang="en-US" b="1" dirty="0"/>
              <a:t>NP-hard</a:t>
            </a:r>
            <a:r>
              <a:rPr lang="en-US" dirty="0"/>
              <a:t> and in </a:t>
            </a:r>
            <a:r>
              <a:rPr lang="en-US" b="1" dirty="0"/>
              <a:t>NP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i.e., A problem X is said to be NP-complete if </a:t>
            </a:r>
          </a:p>
          <a:p>
            <a:pPr lvl="1"/>
            <a:r>
              <a:rPr lang="en-US" dirty="0"/>
              <a:t>X  is in NP (verifiability)   AND</a:t>
            </a:r>
          </a:p>
          <a:p>
            <a:pPr lvl="1"/>
            <a:r>
              <a:rPr lang="en-US" dirty="0"/>
              <a:t>X is NP–hard (reducibility)</a:t>
            </a:r>
          </a:p>
        </p:txBody>
      </p:sp>
    </p:spTree>
    <p:extLst>
      <p:ext uri="{BB962C8B-B14F-4D97-AF65-F5344CB8AC3E}">
        <p14:creationId xmlns:p14="http://schemas.microsoft.com/office/powerpoint/2010/main" val="31551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12A-B8E9-4152-A757-E5496F1F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NP-hard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1C6-C609-492F-8DCC-A22EA43C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Polynomial-time reductions: </a:t>
            </a:r>
            <a:r>
              <a:rPr lang="en-US" dirty="0"/>
              <a:t>If problem A can be polynomial-time reduced to problem B, then it stands to reason B is at least as hard as 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NP-hard: </a:t>
            </a:r>
            <a:r>
              <a:rPr lang="en-US" dirty="0"/>
              <a:t>A problem is NP-hard if every problem in NP can be polynomial time reduced to it.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 Practice: </a:t>
            </a:r>
            <a:r>
              <a:rPr lang="en-US" dirty="0"/>
              <a:t>To prove a problem X is NP-hard, take a </a:t>
            </a:r>
            <a:r>
              <a:rPr lang="en-US" b="1" dirty="0"/>
              <a:t>known NP-complete problem </a:t>
            </a:r>
            <a:r>
              <a:rPr lang="en-US" dirty="0"/>
              <a:t>Y and polynomial time reduce it to X.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5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3DB3-A693-4FB4-8886-46426695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NP-Complete Problems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2F39-FAEF-4816-94FD-FF5DFB94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825625"/>
            <a:ext cx="1160890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Knapsack decision 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3-Partition: given n integers, can you divide them into triples of equal sum?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Traveling Salesman Problem decision 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Minesweeper, Sudoku, and most puzzles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SAT: given a Boolean formula (and, or, not), is it ever true? x and not x → NO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3-coloring a given graph.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67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4499EBB9A2143B41292FBB776AE28" ma:contentTypeVersion="4" ma:contentTypeDescription="Create a new document." ma:contentTypeScope="" ma:versionID="2d217dbc6603cc21ad272a94923c1b26">
  <xsd:schema xmlns:xsd="http://www.w3.org/2001/XMLSchema" xmlns:xs="http://www.w3.org/2001/XMLSchema" xmlns:p="http://schemas.microsoft.com/office/2006/metadata/properties" xmlns:ns2="cad27b39-ca83-4003-91da-302305d93db0" targetNamespace="http://schemas.microsoft.com/office/2006/metadata/properties" ma:root="true" ma:fieldsID="f395c2906868324c8af3a13d8b404cd4" ns2:_="">
    <xsd:import namespace="cad27b39-ca83-4003-91da-302305d93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7b39-ca83-4003-91da-302305d9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5BBB23-F3D1-4FAD-9B34-87F92D9F79E8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CD0D1BE8-7ADB-4A45-841D-95C97D2D3A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87CCDB-5BC7-4119-A1FE-8CFC3C8DFDE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ad27b39-ca83-4003-91da-302305d93d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1192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Optimization Problem</vt:lpstr>
      <vt:lpstr>Decision Problem</vt:lpstr>
      <vt:lpstr>Class P Problem</vt:lpstr>
      <vt:lpstr>Class NP Problems</vt:lpstr>
      <vt:lpstr>P Vs NP</vt:lpstr>
      <vt:lpstr>NP-Complete</vt:lpstr>
      <vt:lpstr>NP-hard</vt:lpstr>
      <vt:lpstr>Examples of NP-Complete Problems </vt:lpstr>
      <vt:lpstr>P = NP  and   P!= NP    Scenario </vt:lpstr>
      <vt:lpstr>Approximation Algorithm</vt:lpstr>
      <vt:lpstr>Approximation Algorithm for Vertex Cover Problem</vt:lpstr>
      <vt:lpstr>Approximation Algorithm for Vertex Cover</vt:lpstr>
      <vt:lpstr>Approximation algorithm for Travelling Salesperson Problem(TSP)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P, NP, NP Complete, NP Hard problems &amp; Approximation Algorithm</dc:title>
  <dc:creator>MAHE</dc:creator>
  <cp:lastModifiedBy>ANUSHKA SINGH 210911212</cp:lastModifiedBy>
  <cp:revision>27</cp:revision>
  <dcterms:created xsi:type="dcterms:W3CDTF">2020-04-14T16:06:40Z</dcterms:created>
  <dcterms:modified xsi:type="dcterms:W3CDTF">2023-04-09T15:18:51Z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0x0101003F14499EBB9A2143B41292FBB776AE28</vt:lpwstr>
  </property>
</Properties>
</file>