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314" r:id="rId5"/>
    <p:sldId id="315" r:id="rId6"/>
    <p:sldId id="316" r:id="rId7"/>
    <p:sldId id="317" r:id="rId8"/>
    <p:sldId id="262" r:id="rId9"/>
    <p:sldId id="263" r:id="rId10"/>
    <p:sldId id="276" r:id="rId11"/>
    <p:sldId id="279" r:id="rId12"/>
    <p:sldId id="265" r:id="rId13"/>
    <p:sldId id="266" r:id="rId14"/>
    <p:sldId id="280" r:id="rId15"/>
    <p:sldId id="268" r:id="rId16"/>
    <p:sldId id="277" r:id="rId17"/>
    <p:sldId id="269" r:id="rId18"/>
    <p:sldId id="270" r:id="rId19"/>
    <p:sldId id="271" r:id="rId20"/>
    <p:sldId id="272" r:id="rId21"/>
    <p:sldId id="273" r:id="rId22"/>
    <p:sldId id="281" r:id="rId23"/>
    <p:sldId id="304" r:id="rId24"/>
    <p:sldId id="305" r:id="rId25"/>
    <p:sldId id="306" r:id="rId26"/>
    <p:sldId id="282" r:id="rId27"/>
    <p:sldId id="283" r:id="rId28"/>
    <p:sldId id="284" r:id="rId29"/>
    <p:sldId id="285" r:id="rId30"/>
    <p:sldId id="308" r:id="rId31"/>
    <p:sldId id="309" r:id="rId32"/>
    <p:sldId id="311" r:id="rId33"/>
    <p:sldId id="310" r:id="rId34"/>
    <p:sldId id="312" r:id="rId35"/>
    <p:sldId id="286" r:id="rId36"/>
    <p:sldId id="287" r:id="rId37"/>
    <p:sldId id="288" r:id="rId38"/>
    <p:sldId id="289" r:id="rId39"/>
    <p:sldId id="294" r:id="rId40"/>
    <p:sldId id="318" r:id="rId41"/>
    <p:sldId id="293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99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9" Type="http://schemas.openxmlformats.org/officeDocument/2006/relationships/slide" Target="slides/slide35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34" Type="http://schemas.openxmlformats.org/officeDocument/2006/relationships/slide" Target="slides/slide30.xml" /><Relationship Id="rId42" Type="http://schemas.openxmlformats.org/officeDocument/2006/relationships/slide" Target="slides/slide38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slide" Target="slides/slide29.xml" /><Relationship Id="rId38" Type="http://schemas.openxmlformats.org/officeDocument/2006/relationships/slide" Target="slides/slide34.xml" /><Relationship Id="rId46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slide" Target="slides/slide25.xml" /><Relationship Id="rId41" Type="http://schemas.openxmlformats.org/officeDocument/2006/relationships/slide" Target="slides/slide37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slide" Target="slides/slide28.xml" /><Relationship Id="rId37" Type="http://schemas.openxmlformats.org/officeDocument/2006/relationships/slide" Target="slides/slide33.xml" /><Relationship Id="rId40" Type="http://schemas.openxmlformats.org/officeDocument/2006/relationships/slide" Target="slides/slide36.xml" /><Relationship Id="rId45" Type="http://schemas.openxmlformats.org/officeDocument/2006/relationships/theme" Target="theme/theme1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36" Type="http://schemas.openxmlformats.org/officeDocument/2006/relationships/slide" Target="slides/slide32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slide" Target="slides/slide27.xml" /><Relationship Id="rId44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slide" Target="slides/slide26.xml" /><Relationship Id="rId35" Type="http://schemas.openxmlformats.org/officeDocument/2006/relationships/slide" Target="slides/slide31.xml" /><Relationship Id="rId43" Type="http://schemas.openxmlformats.org/officeDocument/2006/relationships/presProps" Target="presProps.xml" 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6C6C6-9A4F-42F8-A2F5-6458D0F6D3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06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7ACDA-3F0B-478C-86FA-B4EB5DAD2D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25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840B2-2D6C-4066-82D8-03272F2CEA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75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A17FF-DC84-496C-B322-108937B878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50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0669E-AA94-44B9-96DF-9898659379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2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F619A-ED85-4146-BBAE-7A87614F80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82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4E0FF-71C2-4AE7-9597-6AFF985CEF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68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4C9B9-4BC6-424A-85E4-8172033DF8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12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4405B-A67D-40A8-B128-0255692B99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92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3D890-A5BD-46E0-97D0-76A7A4FFB9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85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D86BF-E23A-4243-AE4B-03BA3E6A35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 i="0">
                <a:latin typeface="+mn-lt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>
                <a:latin typeface="+mn-lt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i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9BA7E0-B68B-430B-BA4D-D652C745B4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Hashing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295400" y="1295400"/>
            <a:ext cx="640080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Goal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b="0" i="0" dirty="0">
                <a:latin typeface="Times New Roman" charset="0"/>
                <a:ea typeface="ＭＳ Ｐゴシック" charset="0"/>
              </a:rPr>
              <a:t> Perform inserts, deletes, and finds in 	</a:t>
            </a:r>
            <a:r>
              <a:rPr lang="en-US" b="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constant average time</a:t>
            </a:r>
          </a:p>
          <a:p>
            <a:pPr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Topics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b="0" i="0" dirty="0">
                <a:latin typeface="Times New Roman" charset="0"/>
                <a:ea typeface="ＭＳ Ｐゴシック" charset="0"/>
              </a:rPr>
              <a:t> Hash table, hash function, collisions</a:t>
            </a:r>
          </a:p>
          <a:p>
            <a:pPr lvl="1" eaLnBrk="1" hangingPunct="1">
              <a:buFontTx/>
              <a:buChar char="•"/>
              <a:defRPr/>
            </a:pPr>
            <a:endParaRPr lang="en-US" b="0" i="0" dirty="0">
              <a:latin typeface="Times New Roman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Collision handling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b="0" i="0" dirty="0">
                <a:latin typeface="Times New Roman" charset="0"/>
                <a:ea typeface="ＭＳ Ｐゴシック" charset="0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Separate chaining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b="0" i="0" dirty="0">
                <a:latin typeface="Times New Roman" charset="0"/>
                <a:ea typeface="ＭＳ Ｐゴシック" charset="0"/>
              </a:rPr>
              <a:t> Open addressing: </a:t>
            </a:r>
            <a:r>
              <a:rPr lang="en-US" b="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linear probing</a:t>
            </a:r>
            <a:r>
              <a:rPr lang="en-US" b="0" i="0" dirty="0">
                <a:latin typeface="Times New Roman" charset="0"/>
                <a:ea typeface="ＭＳ Ｐゴシック" charset="0"/>
              </a:rPr>
              <a:t>, </a:t>
            </a:r>
          </a:p>
          <a:p>
            <a:pPr eaLnBrk="1" hangingPunct="1">
              <a:defRPr/>
            </a:pPr>
            <a:r>
              <a:rPr lang="en-US" b="0" i="0" dirty="0">
                <a:latin typeface="Times New Roman" charset="0"/>
                <a:ea typeface="ＭＳ Ｐゴシック" charset="0"/>
              </a:rPr>
              <a:t>	</a:t>
            </a:r>
            <a:r>
              <a:rPr lang="en-US" b="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quadratic probing</a:t>
            </a:r>
            <a:r>
              <a:rPr lang="en-US" b="0" i="0" dirty="0">
                <a:latin typeface="Times New Roman" charset="0"/>
                <a:ea typeface="ＭＳ Ｐゴシック" charset="0"/>
              </a:rPr>
              <a:t>, </a:t>
            </a:r>
            <a:r>
              <a:rPr lang="en-US" b="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double hashing</a:t>
            </a:r>
          </a:p>
        </p:txBody>
      </p:sp>
    </p:spTree>
    <p:extLst>
      <p:ext uri="{BB962C8B-B14F-4D97-AF65-F5344CB8AC3E}">
        <p14:creationId xmlns:p14="http://schemas.microsoft.com/office/powerpoint/2010/main" val="194207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Separate Chaining</a:t>
            </a: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Let each array element be the head of a chain:</a:t>
            </a:r>
          </a:p>
          <a:p>
            <a:pPr marL="342900" indent="-342900" eaLnBrk="1" hangingPunct="1">
              <a:defRPr/>
            </a:pPr>
            <a:endParaRPr lang="en-US" sz="3200" b="0" i="0" dirty="0"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Array: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0   1   2   3   4   5   6   7   8   9  10   11  12  13  14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 </a:t>
            </a:r>
            <a:r>
              <a:rPr lang="en-US" sz="1600" b="0" i="0" dirty="0">
                <a:latin typeface="Courier New" charset="0"/>
                <a:ea typeface="ＭＳ Ｐゴシック" charset="0"/>
                <a:sym typeface="Symbol" charset="0"/>
              </a:rPr>
              <a:t>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  </a:t>
            </a:r>
            <a:r>
              <a:rPr lang="en-US" sz="1600" b="0" i="0" dirty="0">
                <a:latin typeface="Courier New" charset="0"/>
                <a:ea typeface="ＭＳ Ｐゴシック" charset="0"/>
                <a:sym typeface="Symbol" charset="0"/>
              </a:rPr>
              <a:t>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          </a:t>
            </a:r>
            <a:r>
              <a:rPr lang="en-US" sz="1600" b="0" i="0" dirty="0">
                <a:latin typeface="Courier New" charset="0"/>
                <a:ea typeface="ＭＳ Ｐゴシック" charset="0"/>
                <a:sym typeface="Symbol" charset="0"/>
              </a:rPr>
              <a:t>                    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          </a:t>
            </a:r>
            <a:r>
              <a:rPr lang="en-US" sz="1600" b="0" i="0" dirty="0">
                <a:latin typeface="Courier New" charset="0"/>
                <a:ea typeface="ＭＳ Ｐゴシック" charset="0"/>
                <a:sym typeface="Symbol" charset="0"/>
              </a:rPr>
              <a:t>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</a:t>
            </a:r>
            <a:r>
              <a:rPr lang="en-US" sz="1600" b="0" i="0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16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 47          65  36 </a:t>
            </a:r>
            <a:r>
              <a:rPr lang="en-US" sz="1600" b="0" i="0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127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     99  25 2501          </a:t>
            </a:r>
            <a:r>
              <a:rPr lang="en-US" sz="1600" b="0" i="0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14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  <a:sym typeface="Symbol" charset="0"/>
              </a:rPr>
              <a:t>                                                            </a:t>
            </a:r>
            <a:endParaRPr lang="en-US" sz="1600" b="0" i="0" dirty="0">
              <a:latin typeface="Courier New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                35             129                   </a:t>
            </a:r>
            <a:r>
              <a:rPr lang="en-US" sz="1600" b="0" i="0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29</a:t>
            </a:r>
            <a:endParaRPr lang="en-US" sz="1600" b="0" i="0" dirty="0">
              <a:latin typeface="Courier New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endParaRPr lang="en-US" sz="1600" b="0" i="0" dirty="0">
              <a:latin typeface="Courier New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i="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Where would you store:  29, 16, 14,  99, 127 ?</a:t>
            </a:r>
          </a:p>
          <a:p>
            <a:pPr marL="342900" indent="-342900" eaLnBrk="1" hangingPunct="1">
              <a:defRPr/>
            </a:pPr>
            <a:endParaRPr lang="en-US" sz="3200" b="0" i="0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Handling Collisions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</a:rPr>
              <a:t>Linear Probing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Linear Probing</a:t>
            </a:r>
          </a:p>
        </p:txBody>
      </p:sp>
      <p:sp>
        <p:nvSpPr>
          <p:cNvPr id="265219" name="Rectangle 1027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Let key </a:t>
            </a:r>
            <a:r>
              <a:rPr lang="en-US" altLang="en-US" sz="3200" b="0" dirty="0">
                <a:latin typeface="Times New Roman" pitchFamily="18" charset="0"/>
              </a:rPr>
              <a:t>x</a:t>
            </a:r>
            <a:r>
              <a:rPr lang="en-US" altLang="en-US" sz="3200" b="0" i="0" dirty="0">
                <a:latin typeface="Times New Roman" pitchFamily="18" charset="0"/>
              </a:rPr>
              <a:t> be stored in element </a:t>
            </a:r>
            <a:r>
              <a:rPr lang="en-US" altLang="en-US" sz="3200" b="0" dirty="0">
                <a:latin typeface="Times New Roman" pitchFamily="18" charset="0"/>
              </a:rPr>
              <a:t>f(x)=t </a:t>
            </a:r>
            <a:r>
              <a:rPr lang="en-US" altLang="en-US" sz="3200" b="0" i="0" dirty="0">
                <a:latin typeface="Times New Roman" pitchFamily="18" charset="0"/>
              </a:rPr>
              <a:t>of the array</a:t>
            </a:r>
          </a:p>
          <a:p>
            <a:pPr eaLnBrk="1" hangingPunct="1">
              <a:defRPr/>
            </a:pP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       47          35  36         129  25 2501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                   65(?)</a:t>
            </a:r>
          </a:p>
          <a:p>
            <a:pPr eaLnBrk="1" hangingPunct="1">
              <a:defRPr/>
            </a:pPr>
            <a:endParaRPr lang="en-US" altLang="en-US" sz="1600" b="0" i="0" dirty="0"/>
          </a:p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What do you do in case of a collision?</a:t>
            </a:r>
          </a:p>
          <a:p>
            <a:pPr lvl="1" eaLnBrk="1" hangingPunct="1">
              <a:defRPr/>
            </a:pP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+1)%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+2)%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, (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+3)%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N …</a:t>
            </a:r>
          </a:p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until you find an empty slot.</a:t>
            </a:r>
          </a:p>
          <a:p>
            <a:pPr lvl="1" eaLnBrk="1" hangingPunct="1">
              <a:defRPr/>
            </a:pPr>
            <a:endParaRPr lang="en-US" altLang="en-US" sz="2800" b="0" dirty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Linear Probing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Where do you store </a:t>
            </a:r>
            <a:r>
              <a:rPr lang="en-US" altLang="en-US" sz="3200" b="0" dirty="0">
                <a:latin typeface="Times New Roman" pitchFamily="18" charset="0"/>
              </a:rPr>
              <a:t>65 </a:t>
            </a:r>
            <a:r>
              <a:rPr lang="en-US" altLang="en-US" sz="3200" b="0" i="0" dirty="0">
                <a:latin typeface="Times New Roman" pitchFamily="18" charset="0"/>
              </a:rPr>
              <a:t>?</a:t>
            </a:r>
          </a:p>
          <a:p>
            <a:pPr eaLnBrk="1" hangingPunct="1">
              <a:defRPr/>
            </a:pP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       47          35  36  65     129  25 2501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                    </a:t>
            </a:r>
            <a:r>
              <a:rPr lang="en-US" altLang="en-US" sz="1600" b="0" i="0" dirty="0">
                <a:sym typeface="Symbol" pitchFamily="18" charset="2"/>
              </a:rPr>
              <a:t>  </a:t>
            </a:r>
            <a:r>
              <a:rPr lang="en-US" altLang="en-US" sz="1600" b="0" i="0" dirty="0"/>
              <a:t> </a:t>
            </a:r>
            <a:r>
              <a:rPr lang="en-US" altLang="en-US" sz="1600" b="0" i="0" dirty="0">
                <a:sym typeface="Symbol" pitchFamily="18" charset="2"/>
              </a:rPr>
              <a:t>   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                     attempts</a:t>
            </a:r>
          </a:p>
          <a:p>
            <a:pPr lvl="1" eaLnBrk="1" hangingPunct="1">
              <a:defRPr/>
            </a:pPr>
            <a:endParaRPr lang="en-US" altLang="en-US" sz="2800" b="0" dirty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Linear Probing</a:t>
            </a:r>
          </a:p>
        </p:txBody>
      </p:sp>
      <p:sp>
        <p:nvSpPr>
          <p:cNvPr id="264195" name="Rectangle 1027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+1)%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+2)%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       47          35  36  65     129  25 2501          29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                                    </a:t>
            </a:r>
            <a:r>
              <a:rPr lang="en-US" altLang="en-US" sz="1600" b="0" i="0" dirty="0">
                <a:sym typeface="Symbol" pitchFamily="18" charset="2"/>
              </a:rPr>
              <a:t>                  </a:t>
            </a:r>
            <a:r>
              <a:rPr lang="en-US" altLang="en-US" sz="1600" b="0" i="0" dirty="0"/>
              <a:t>   </a:t>
            </a:r>
            <a:r>
              <a:rPr lang="en-US" altLang="en-US" sz="1600" b="0" i="0" dirty="0">
                <a:sym typeface="Symbol" pitchFamily="18" charset="2"/>
              </a:rPr>
              <a:t>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                                                  attempts</a:t>
            </a:r>
          </a:p>
          <a:p>
            <a:pPr eaLnBrk="1" hangingPunct="1">
              <a:defRPr/>
            </a:pPr>
            <a:endParaRPr lang="en-US" altLang="en-US" sz="1600" b="0" i="0" dirty="0"/>
          </a:p>
          <a:p>
            <a:pPr eaLnBrk="1" hangingPunct="1">
              <a:defRPr/>
            </a:pP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Where would you store:  29, 16, 14,  99, 127 ?</a:t>
            </a:r>
            <a:endParaRPr lang="en-US" altLang="en-US" sz="3200" b="0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Linear Probing</a:t>
            </a:r>
          </a:p>
        </p:txBody>
      </p:sp>
      <p:sp>
        <p:nvSpPr>
          <p:cNvPr id="263171" name="Rectangle 1027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+1)%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+2)%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   16  47          35  36  65     129  25 2501          29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    </a:t>
            </a:r>
            <a:r>
              <a:rPr lang="en-US" altLang="en-US" sz="1600" b="0" i="0" dirty="0">
                <a:sym typeface="Symbol" pitchFamily="18" charset="2"/>
              </a:rPr>
              <a:t></a:t>
            </a:r>
          </a:p>
          <a:p>
            <a:pPr eaLnBrk="1" hangingPunct="1">
              <a:defRPr/>
            </a:pPr>
            <a:endParaRPr lang="en-US" altLang="en-US" sz="1600" b="0" i="0" dirty="0"/>
          </a:p>
          <a:p>
            <a:pPr eaLnBrk="1" hangingPunct="1">
              <a:defRPr/>
            </a:pPr>
            <a:endParaRPr lang="en-US" altLang="en-US" sz="1600" b="0" i="0" dirty="0"/>
          </a:p>
          <a:p>
            <a:pPr eaLnBrk="1" hangingPunct="1">
              <a:defRPr/>
            </a:pP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Where would you store:  16, 14,  99, 127 ?</a:t>
            </a:r>
            <a:endParaRPr lang="en-US" altLang="en-US" sz="3200" b="0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Linear Probing</a:t>
            </a:r>
          </a:p>
        </p:txBody>
      </p:sp>
      <p:sp>
        <p:nvSpPr>
          <p:cNvPr id="262147" name="Rectangle 1027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+1)%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+2)%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14  16  47          35  36  65     129  25 2501          29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</a:t>
            </a:r>
            <a:r>
              <a:rPr lang="en-US" altLang="en-US" sz="1600" b="0" i="0" dirty="0">
                <a:sym typeface="Symbol" pitchFamily="18" charset="2"/>
              </a:rPr>
              <a:t>                                                       </a:t>
            </a:r>
            <a:r>
              <a:rPr lang="en-US" altLang="en-US" sz="1600" b="0" i="0" dirty="0"/>
              <a:t> </a:t>
            </a:r>
            <a:r>
              <a:rPr lang="en-US" altLang="en-US" sz="1600" b="0" i="0" dirty="0">
                <a:sym typeface="Symbol" pitchFamily="18" charset="2"/>
              </a:rPr>
              <a:t>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                                                  attempts</a:t>
            </a:r>
          </a:p>
          <a:p>
            <a:pPr eaLnBrk="1" hangingPunct="1">
              <a:defRPr/>
            </a:pPr>
            <a:endParaRPr lang="en-US" altLang="en-US" sz="1600" b="0" i="0" dirty="0"/>
          </a:p>
          <a:p>
            <a:pPr eaLnBrk="1" hangingPunct="1">
              <a:defRPr/>
            </a:pP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Where would you store:  14,  99, 127 ?</a:t>
            </a:r>
            <a:endParaRPr lang="en-US" altLang="en-US" sz="3200" b="0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Linear Probing</a:t>
            </a:r>
          </a:p>
        </p:txBody>
      </p:sp>
      <p:sp>
        <p:nvSpPr>
          <p:cNvPr id="261123" name="Rectangle 1027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+1)%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+2)%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14  16  47          35  36  65     129  25 2501  99      29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                                                 </a:t>
            </a:r>
            <a:r>
              <a:rPr lang="en-US" altLang="en-US" sz="1600" b="0" i="0" dirty="0">
                <a:sym typeface="Symbol" pitchFamily="18" charset="2"/>
              </a:rPr>
              <a:t>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                                           attempt</a:t>
            </a:r>
          </a:p>
          <a:p>
            <a:pPr eaLnBrk="1" hangingPunct="1">
              <a:defRPr/>
            </a:pPr>
            <a:endParaRPr lang="en-US" altLang="en-US" sz="1600" b="0" i="0" dirty="0"/>
          </a:p>
          <a:p>
            <a:pPr eaLnBrk="1" hangingPunct="1">
              <a:defRPr/>
            </a:pP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Where would you store:  99, 127 ?</a:t>
            </a:r>
            <a:endParaRPr lang="en-US" altLang="en-US" sz="3200" b="0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Linear Probing</a:t>
            </a:r>
          </a:p>
        </p:txBody>
      </p:sp>
      <p:sp>
        <p:nvSpPr>
          <p:cNvPr id="260099" name="Rectangle 1027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+1)%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+2)%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14  16  47          35  36  65 127 129  25 2501  99      29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                            </a:t>
            </a:r>
            <a:r>
              <a:rPr lang="en-US" altLang="en-US" sz="1600" b="0" i="0" dirty="0">
                <a:sym typeface="Symbol" pitchFamily="18" charset="2"/>
              </a:rPr>
              <a:t></a:t>
            </a:r>
            <a:r>
              <a:rPr lang="en-US" altLang="en-US" sz="1600" b="0" i="0" dirty="0"/>
              <a:t>   </a:t>
            </a:r>
            <a:r>
              <a:rPr lang="en-US" altLang="en-US" sz="1600" b="0" i="0" dirty="0">
                <a:sym typeface="Symbol" pitchFamily="18" charset="2"/>
              </a:rPr>
              <a:t>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                         attempts</a:t>
            </a:r>
          </a:p>
          <a:p>
            <a:pPr eaLnBrk="1" hangingPunct="1">
              <a:defRPr/>
            </a:pPr>
            <a:endParaRPr lang="en-US" altLang="en-US" sz="1600" b="0" i="0" dirty="0"/>
          </a:p>
          <a:p>
            <a:pPr eaLnBrk="1" hangingPunct="1">
              <a:defRPr/>
            </a:pP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Where would you store:  127 ?</a:t>
            </a:r>
            <a:endParaRPr lang="en-US" altLang="en-US" sz="3200" b="0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Handling Collisions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</a:rPr>
              <a:t>Quadratic Probing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818"/>
            <a:ext cx="7772400" cy="1143000"/>
          </a:xfrm>
        </p:spPr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776973"/>
            <a:ext cx="8077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i="0" dirty="0">
              <a:latin typeface="+mj-lt"/>
            </a:endParaRPr>
          </a:p>
          <a:p>
            <a:r>
              <a:rPr lang="en-US" b="0" i="0" dirty="0">
                <a:latin typeface="+mj-lt"/>
              </a:rPr>
              <a:t>Example: 15, 55, 60, 10, 5, 36.       n=6      Search 60</a:t>
            </a:r>
          </a:p>
          <a:p>
            <a:endParaRPr lang="en-US" b="0" i="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latin typeface="+mj-lt"/>
              </a:rPr>
              <a:t>Linear Search : O(n)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i="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latin typeface="+mj-lt"/>
              </a:rPr>
              <a:t>Binary Search (if elements are sorted) will take O(</a:t>
            </a:r>
            <a:r>
              <a:rPr lang="en-US" b="0" i="0" dirty="0" err="1">
                <a:latin typeface="+mj-lt"/>
              </a:rPr>
              <a:t>logn</a:t>
            </a:r>
            <a:r>
              <a:rPr lang="en-US" b="0" i="0" dirty="0">
                <a:latin typeface="+mj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i="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latin typeface="+mj-lt"/>
              </a:rPr>
              <a:t>Delete and search operation using array or linked list : O(n)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i="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latin typeface="+mj-lt"/>
              </a:rPr>
              <a:t>Question: Can we do search/insertion/deletion operation in O(1) Time?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i="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latin typeface="+mj-lt"/>
              </a:rPr>
              <a:t>Answer is yes, using Hashing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i="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latin typeface="+mj-lt"/>
              </a:rPr>
              <a:t>Keys are given elements which we want to store in Hash Table</a:t>
            </a:r>
          </a:p>
          <a:p>
            <a:endParaRPr lang="en-US" b="0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272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Quadratic Probing</a:t>
            </a: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Let key </a:t>
            </a:r>
            <a:r>
              <a:rPr lang="en-US" altLang="en-US" sz="3200" b="0" dirty="0">
                <a:latin typeface="Times New Roman" pitchFamily="18" charset="0"/>
              </a:rPr>
              <a:t>x</a:t>
            </a:r>
            <a:r>
              <a:rPr lang="en-US" altLang="en-US" sz="3200" b="0" i="0" dirty="0">
                <a:latin typeface="Times New Roman" pitchFamily="18" charset="0"/>
              </a:rPr>
              <a:t> be stored in element </a:t>
            </a:r>
            <a:r>
              <a:rPr lang="en-US" altLang="en-US" sz="3200" b="0" dirty="0">
                <a:latin typeface="Times New Roman" pitchFamily="18" charset="0"/>
              </a:rPr>
              <a:t>f(x)=t </a:t>
            </a:r>
            <a:r>
              <a:rPr lang="en-US" altLang="en-US" sz="3200" b="0" i="0" dirty="0">
                <a:latin typeface="Times New Roman" pitchFamily="18" charset="0"/>
              </a:rPr>
              <a:t>of the array</a:t>
            </a:r>
          </a:p>
          <a:p>
            <a:pPr eaLnBrk="1" hangingPunct="1">
              <a:defRPr/>
            </a:pP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       47          35  36         129  25 2501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                   65(?)</a:t>
            </a:r>
          </a:p>
          <a:p>
            <a:pPr eaLnBrk="1" hangingPunct="1">
              <a:defRPr/>
            </a:pPr>
            <a:endParaRPr lang="en-US" altLang="en-US" sz="1600" b="0" i="0" dirty="0"/>
          </a:p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What do you do in case of a collision?</a:t>
            </a:r>
          </a:p>
          <a:p>
            <a:pPr lvl="1" eaLnBrk="1" hangingPunct="1">
              <a:defRPr/>
            </a:pP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en-US" altLang="en-US" sz="2800" b="0" i="0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2800" b="0" i="0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, (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+3</a:t>
            </a:r>
            <a:r>
              <a:rPr lang="en-US" altLang="en-US" sz="2800" b="0" i="0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N …</a:t>
            </a:r>
          </a:p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until you find an empty slot.</a:t>
            </a:r>
          </a:p>
          <a:p>
            <a:pPr lvl="1" eaLnBrk="1" hangingPunct="1">
              <a:defRPr/>
            </a:pPr>
            <a:endParaRPr lang="en-US" altLang="en-US" sz="2800" b="0" dirty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Quadratic Probing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Where do you store 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65</a:t>
            </a:r>
            <a:r>
              <a:rPr lang="en-US" altLang="en-US" sz="3200" b="0" dirty="0">
                <a:latin typeface="Times New Roman" pitchFamily="18" charset="0"/>
              </a:rPr>
              <a:t> </a:t>
            </a:r>
            <a:r>
              <a:rPr lang="en-US" altLang="en-US" sz="3200" b="0" i="0" dirty="0">
                <a:latin typeface="Times New Roman" pitchFamily="18" charset="0"/>
              </a:rPr>
              <a:t>?  </a:t>
            </a:r>
            <a:r>
              <a:rPr lang="en-US" altLang="en-US" sz="3200" b="0" dirty="0">
                <a:latin typeface="Times New Roman" pitchFamily="18" charset="0"/>
              </a:rPr>
              <a:t>f(65)=t=5</a:t>
            </a: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       47          35  36         129  25 2501          65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                    </a:t>
            </a:r>
            <a:r>
              <a:rPr lang="en-US" altLang="en-US" sz="1600" b="0" i="0" dirty="0">
                <a:sym typeface="Symbol" pitchFamily="18" charset="2"/>
              </a:rPr>
              <a:t>  </a:t>
            </a:r>
            <a:r>
              <a:rPr lang="en-US" altLang="en-US" sz="1600" b="0" i="0" dirty="0"/>
              <a:t> </a:t>
            </a:r>
            <a:r>
              <a:rPr lang="en-US" altLang="en-US" sz="1600" b="0" i="0" dirty="0">
                <a:sym typeface="Symbol" pitchFamily="18" charset="2"/>
              </a:rPr>
              <a:t>                               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                    t t+1         t+4                  t+9                          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                    attempts</a:t>
            </a:r>
          </a:p>
          <a:p>
            <a:pPr lvl="1" eaLnBrk="1" hangingPunct="1">
              <a:defRPr/>
            </a:pPr>
            <a:endParaRPr lang="en-US" altLang="en-US" sz="2800" b="0" dirty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Quadratic Probing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en-US" altLang="en-US" sz="3200" b="0" i="0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i="0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29      47          35  36         129  25 2501          65</a:t>
            </a:r>
          </a:p>
          <a:p>
            <a:pPr eaLnBrk="1" hangingPunct="1">
              <a:defRPr/>
            </a:pPr>
            <a:r>
              <a:rPr lang="en-US" altLang="en-US" sz="1600" b="0" i="0" dirty="0">
                <a:sym typeface="Symbol" pitchFamily="18" charset="2"/>
              </a:rPr>
              <a:t>     </a:t>
            </a:r>
            <a:r>
              <a:rPr lang="en-US" altLang="en-US" sz="1600" b="0" i="0" dirty="0"/>
              <a:t>                                                        </a:t>
            </a:r>
            <a:r>
              <a:rPr lang="en-US" altLang="en-US" sz="1600" b="0" i="0" dirty="0">
                <a:sym typeface="Symbol" pitchFamily="18" charset="2"/>
              </a:rPr>
              <a:t></a:t>
            </a:r>
          </a:p>
          <a:p>
            <a:pPr eaLnBrk="1" hangingPunct="1">
              <a:defRPr/>
            </a:pPr>
            <a:r>
              <a:rPr lang="en-US" altLang="en-US" sz="1600" b="0" i="0" dirty="0">
                <a:sym typeface="Symbol" pitchFamily="18" charset="2"/>
              </a:rPr>
              <a:t>   t+1                                                        t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                                                  attempts</a:t>
            </a:r>
          </a:p>
          <a:p>
            <a:pPr eaLnBrk="1" hangingPunct="1">
              <a:defRPr/>
            </a:pPr>
            <a:endParaRPr lang="en-US" altLang="en-US" sz="1600" b="0" i="0" dirty="0"/>
          </a:p>
          <a:p>
            <a:pPr eaLnBrk="1" hangingPunct="1">
              <a:defRPr/>
            </a:pP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Where would you store:  29, 16, 14,  99, 127 ?</a:t>
            </a:r>
            <a:endParaRPr lang="en-US" altLang="en-US" sz="3200" b="0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32" name="Rectangle 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Quadratic Probing</a:t>
            </a:r>
          </a:p>
        </p:txBody>
      </p:sp>
      <p:sp>
        <p:nvSpPr>
          <p:cNvPr id="282633" name="Rectangle 9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en-US" altLang="en-US" sz="3200" b="0" i="0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i="0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 …</a:t>
            </a: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29  16  47          35  36         129  25 2501          65</a:t>
            </a:r>
          </a:p>
          <a:p>
            <a:pPr eaLnBrk="1" hangingPunct="1">
              <a:defRPr/>
            </a:pPr>
            <a:r>
              <a:rPr lang="en-US" altLang="en-US" sz="1600" b="0" i="0" dirty="0">
                <a:sym typeface="Symbol" pitchFamily="18" charset="2"/>
              </a:rPr>
              <a:t>         </a:t>
            </a:r>
          </a:p>
          <a:p>
            <a:pPr eaLnBrk="1" hangingPunct="1">
              <a:defRPr/>
            </a:pPr>
            <a:r>
              <a:rPr lang="en-US" altLang="en-US" sz="1600" b="0" i="0" dirty="0">
                <a:sym typeface="Symbol" pitchFamily="18" charset="2"/>
              </a:rPr>
              <a:t>         t</a:t>
            </a:r>
            <a:r>
              <a:rPr lang="en-US" altLang="en-US" sz="1600" b="0" i="0" dirty="0"/>
              <a:t>                                                    attempts</a:t>
            </a:r>
          </a:p>
          <a:p>
            <a:pPr eaLnBrk="1" hangingPunct="1">
              <a:defRPr/>
            </a:pPr>
            <a:endParaRPr lang="en-US" altLang="en-US" sz="1600" b="0" i="0" dirty="0"/>
          </a:p>
          <a:p>
            <a:pPr eaLnBrk="1" hangingPunct="1">
              <a:defRPr/>
            </a:pP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Where would you store:  16, 14,  99, 127 ?</a:t>
            </a:r>
            <a:endParaRPr lang="en-US" altLang="en-US" sz="3200" b="0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Quadratic Probing</a:t>
            </a:r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en-US" altLang="en-US" sz="3200" b="0" i="0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i="0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 …</a:t>
            </a: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29  16  47  14      35  36         129  25 2501          65</a:t>
            </a:r>
          </a:p>
          <a:p>
            <a:pPr eaLnBrk="1" hangingPunct="1">
              <a:defRPr/>
            </a:pPr>
            <a:r>
              <a:rPr lang="en-US" altLang="en-US" sz="1600" b="0" i="0" dirty="0">
                <a:sym typeface="Symbol" pitchFamily="18" charset="2"/>
              </a:rPr>
              <a:t>                                                            </a:t>
            </a:r>
          </a:p>
          <a:p>
            <a:pPr eaLnBrk="1" hangingPunct="1">
              <a:defRPr/>
            </a:pPr>
            <a:r>
              <a:rPr lang="en-US" altLang="en-US" sz="1600" b="0" i="0" dirty="0">
                <a:sym typeface="Symbol" pitchFamily="18" charset="2"/>
              </a:rPr>
              <a:t>   t+1         t+4                                            t     </a:t>
            </a:r>
            <a:r>
              <a:rPr lang="en-US" altLang="en-US" sz="1600" b="0" i="0" dirty="0"/>
              <a:t>                                                    attempts</a:t>
            </a:r>
          </a:p>
          <a:p>
            <a:pPr eaLnBrk="1" hangingPunct="1">
              <a:defRPr/>
            </a:pPr>
            <a:endParaRPr lang="en-US" altLang="en-US" sz="1600" b="0" i="0" dirty="0"/>
          </a:p>
          <a:p>
            <a:pPr eaLnBrk="1" hangingPunct="1">
              <a:defRPr/>
            </a:pP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Where would you store:  14,  99, 127 ?</a:t>
            </a:r>
            <a:endParaRPr lang="en-US" altLang="en-US" sz="3200" b="0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Quadratic Probing</a:t>
            </a: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en-US" altLang="en-US" sz="3200" b="0" i="0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i="0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 …</a:t>
            </a: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29  16  47  14      35  36         129  25 2501      99  65</a:t>
            </a:r>
          </a:p>
          <a:p>
            <a:pPr eaLnBrk="1" hangingPunct="1">
              <a:defRPr/>
            </a:pPr>
            <a:r>
              <a:rPr lang="en-US" altLang="en-US" sz="1600" b="0" i="0" dirty="0">
                <a:sym typeface="Symbol" pitchFamily="18" charset="2"/>
              </a:rPr>
              <a:t>                                                        </a:t>
            </a:r>
          </a:p>
          <a:p>
            <a:pPr eaLnBrk="1" hangingPunct="1">
              <a:defRPr/>
            </a:pPr>
            <a:r>
              <a:rPr lang="en-US" altLang="en-US" sz="1600" b="0" i="0" dirty="0">
                <a:sym typeface="Symbol" pitchFamily="18" charset="2"/>
              </a:rPr>
              <a:t>                                         t t+1          t+4</a:t>
            </a:r>
          </a:p>
          <a:p>
            <a:pPr eaLnBrk="1" hangingPunct="1">
              <a:defRPr/>
            </a:pPr>
            <a:r>
              <a:rPr lang="en-US" altLang="en-US" sz="1600" b="0" i="0" dirty="0">
                <a:sym typeface="Symbol" pitchFamily="18" charset="2"/>
              </a:rPr>
              <a:t>                                         attempts   </a:t>
            </a:r>
            <a:r>
              <a:rPr lang="en-US" altLang="en-US" sz="1600" b="0" i="0" dirty="0"/>
              <a:t>                                                                             </a:t>
            </a:r>
          </a:p>
          <a:p>
            <a:pPr eaLnBrk="1" hangingPunct="1">
              <a:defRPr/>
            </a:pPr>
            <a:endParaRPr lang="en-US" altLang="en-US" sz="1600" b="0" i="0" dirty="0"/>
          </a:p>
          <a:p>
            <a:pPr eaLnBrk="1" hangingPunct="1">
              <a:defRPr/>
            </a:pP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Where would you store:  99, 127 ?</a:t>
            </a:r>
            <a:endParaRPr lang="en-US" altLang="en-US" sz="3200" b="0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Quadratic Probing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en-US" altLang="en-US" sz="3200" b="0" i="0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i="0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>
                <a:solidFill>
                  <a:srgbClr val="FF0000"/>
                </a:solidFill>
                <a:latin typeface="Times New Roman" pitchFamily="18" charset="0"/>
              </a:rPr>
              <a:t>N …</a:t>
            </a: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29  16  47  14      35  36 127     129  25 2501      99  65</a:t>
            </a:r>
          </a:p>
          <a:p>
            <a:pPr eaLnBrk="1" hangingPunct="1">
              <a:defRPr/>
            </a:pPr>
            <a:r>
              <a:rPr lang="en-US" altLang="en-US" sz="1600" b="0" i="0" dirty="0">
                <a:sym typeface="Symbol" pitchFamily="18" charset="2"/>
              </a:rPr>
              <a:t>                                    </a:t>
            </a:r>
          </a:p>
          <a:p>
            <a:pPr eaLnBrk="1" hangingPunct="1">
              <a:defRPr/>
            </a:pPr>
            <a:r>
              <a:rPr lang="en-US" altLang="en-US" sz="1600" b="0" i="0" dirty="0">
                <a:sym typeface="Symbol" pitchFamily="18" charset="2"/>
              </a:rPr>
              <a:t>                                 t </a:t>
            </a:r>
          </a:p>
          <a:p>
            <a:pPr eaLnBrk="1" hangingPunct="1">
              <a:defRPr/>
            </a:pPr>
            <a:r>
              <a:rPr lang="en-US" altLang="en-US" sz="1600" b="0" i="0" dirty="0">
                <a:sym typeface="Symbol" pitchFamily="18" charset="2"/>
              </a:rPr>
              <a:t>                              attempts   </a:t>
            </a:r>
            <a:r>
              <a:rPr lang="en-US" altLang="en-US" sz="1600" b="0" i="0" dirty="0"/>
              <a:t>                                                                             </a:t>
            </a:r>
          </a:p>
          <a:p>
            <a:pPr eaLnBrk="1" hangingPunct="1">
              <a:defRPr/>
            </a:pPr>
            <a:endParaRPr lang="en-US" altLang="en-US" sz="1600" b="0" i="0" dirty="0"/>
          </a:p>
          <a:p>
            <a:pPr eaLnBrk="1" hangingPunct="1">
              <a:defRPr/>
            </a:pPr>
            <a:r>
              <a:rPr lang="en-US" altLang="en-US" sz="3200" b="0" i="0" dirty="0">
                <a:solidFill>
                  <a:srgbClr val="FF0000"/>
                </a:solidFill>
                <a:latin typeface="Times New Roman" pitchFamily="18" charset="0"/>
              </a:rPr>
              <a:t>Where would you store:  127 ?</a:t>
            </a:r>
            <a:endParaRPr lang="en-US" altLang="en-US" sz="3200" b="0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Handling Collisions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</a:rPr>
              <a:t>Double Hashing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Double Hashing</a:t>
            </a: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Let key </a:t>
            </a:r>
            <a:r>
              <a:rPr lang="en-US" altLang="en-US" sz="3200" b="0" dirty="0">
                <a:latin typeface="Times New Roman" pitchFamily="18" charset="0"/>
              </a:rPr>
              <a:t>x</a:t>
            </a:r>
            <a:r>
              <a:rPr lang="en-US" altLang="en-US" sz="3200" b="0" i="0" dirty="0">
                <a:latin typeface="Times New Roman" pitchFamily="18" charset="0"/>
              </a:rPr>
              <a:t> be stored in element </a:t>
            </a:r>
            <a:r>
              <a:rPr lang="en-US" altLang="en-US" sz="3200" b="0" dirty="0">
                <a:latin typeface="Times New Roman" pitchFamily="18" charset="0"/>
              </a:rPr>
              <a:t>f(x)=t </a:t>
            </a:r>
            <a:r>
              <a:rPr lang="en-US" altLang="en-US" sz="3200" b="0" i="0" dirty="0">
                <a:latin typeface="Times New Roman" pitchFamily="18" charset="0"/>
              </a:rPr>
              <a:t>of the array</a:t>
            </a:r>
          </a:p>
          <a:p>
            <a:pPr eaLnBrk="1" hangingPunct="1">
              <a:defRPr/>
            </a:pPr>
            <a:endParaRPr lang="en-US" altLang="en-US" sz="3200" b="0" i="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       47          35  36         129  25 2501</a:t>
            </a:r>
          </a:p>
          <a:p>
            <a:pPr eaLnBrk="1" hangingPunct="1">
              <a:defRPr/>
            </a:pPr>
            <a:r>
              <a:rPr lang="en-US" altLang="en-US" sz="1600" b="0" i="0" dirty="0"/>
              <a:t>                        65(?)</a:t>
            </a:r>
          </a:p>
          <a:p>
            <a:pPr eaLnBrk="1" hangingPunct="1">
              <a:defRPr/>
            </a:pPr>
            <a:endParaRPr lang="en-US" altLang="en-US" sz="1600" b="0" i="0" dirty="0"/>
          </a:p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What do you do in case of a collision?</a:t>
            </a:r>
          </a:p>
          <a:p>
            <a:pPr lvl="1" eaLnBrk="1" hangingPunct="1">
              <a:defRPr/>
            </a:pP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Define a second hash function 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en-US" sz="2800" b="0" baseline="-25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(x)=d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.  Attempt to store key in array elements (</a:t>
            </a:r>
            <a:r>
              <a:rPr lang="en-US" altLang="en-US" sz="2800" b="0" dirty="0" err="1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 err="1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en-US" sz="2800" b="0" dirty="0" err="1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, (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+3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800" b="0" i="0" dirty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 dirty="0">
                <a:solidFill>
                  <a:srgbClr val="FF0000"/>
                </a:solidFill>
                <a:latin typeface="Times New Roman" pitchFamily="18" charset="0"/>
              </a:rPr>
              <a:t>N …</a:t>
            </a:r>
          </a:p>
          <a:p>
            <a:pPr eaLnBrk="1" hangingPunct="1">
              <a:defRPr/>
            </a:pPr>
            <a:r>
              <a:rPr lang="en-US" altLang="en-US" sz="3200" b="0" i="0" dirty="0">
                <a:latin typeface="Times New Roman" pitchFamily="18" charset="0"/>
              </a:rPr>
              <a:t>until you find an empty slot.</a:t>
            </a:r>
          </a:p>
          <a:p>
            <a:pPr lvl="1" eaLnBrk="1" hangingPunct="1">
              <a:defRPr/>
            </a:pPr>
            <a:endParaRPr lang="en-US" altLang="en-US" sz="2800" b="0" dirty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Double Hashing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Typical second hash function</a:t>
            </a:r>
          </a:p>
          <a:p>
            <a:pPr lvl="1" algn="ctr" eaLnBrk="1" hangingPunct="1">
              <a:buFontTx/>
              <a:buNone/>
              <a:defRPr/>
            </a:pPr>
            <a:r>
              <a:rPr lang="en-US" altLang="en-US" sz="3200" i="1"/>
              <a:t>f</a:t>
            </a:r>
            <a:r>
              <a:rPr lang="en-US" altLang="en-US" sz="3200" i="1" baseline="-25000"/>
              <a:t>2</a:t>
            </a:r>
            <a:r>
              <a:rPr lang="en-US" altLang="en-US" sz="3200" i="1"/>
              <a:t>(x)=R </a:t>
            </a:r>
            <a:r>
              <a:rPr lang="en-US" altLang="en-US" sz="3200" i="1">
                <a:cs typeface="Times New Roman" pitchFamily="18" charset="0"/>
              </a:rPr>
              <a:t>− </a:t>
            </a:r>
            <a:r>
              <a:rPr lang="en-US" altLang="en-US" sz="3200">
                <a:cs typeface="Times New Roman" pitchFamily="18" charset="0"/>
              </a:rPr>
              <a:t>( </a:t>
            </a:r>
            <a:r>
              <a:rPr lang="en-US" altLang="en-US" sz="3200" i="1">
                <a:cs typeface="Times New Roman" pitchFamily="18" charset="0"/>
              </a:rPr>
              <a:t>x % R</a:t>
            </a:r>
            <a:r>
              <a:rPr lang="en-US" altLang="en-US" sz="3200">
                <a:cs typeface="Times New Roman" pitchFamily="18" charset="0"/>
              </a:rPr>
              <a:t> )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3200">
                <a:cs typeface="Times New Roman" pitchFamily="18" charset="0"/>
              </a:rPr>
              <a:t>where </a:t>
            </a:r>
            <a:r>
              <a:rPr lang="en-US" altLang="en-US" sz="3200" i="1">
                <a:cs typeface="Times New Roman" pitchFamily="18" charset="0"/>
              </a:rPr>
              <a:t>R </a:t>
            </a:r>
            <a:r>
              <a:rPr lang="en-US" altLang="en-US" sz="3200">
                <a:cs typeface="Times New Roman" pitchFamily="18" charset="0"/>
              </a:rPr>
              <a:t>is a prime number, </a:t>
            </a:r>
            <a:r>
              <a:rPr lang="en-US" altLang="en-US" sz="3200" i="1">
                <a:cs typeface="Times New Roman" pitchFamily="18" charset="0"/>
              </a:rPr>
              <a:t>R &lt; N</a:t>
            </a:r>
            <a:endParaRPr lang="en-US" altLang="en-US" sz="320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Hash Function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Assume table (array) size is </a:t>
            </a:r>
            <a:r>
              <a:rPr lang="en-US" altLang="en-US" i="1" dirty="0"/>
              <a:t>N</a:t>
            </a: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Function </a:t>
            </a:r>
            <a:r>
              <a:rPr lang="en-US" altLang="en-US" i="1" dirty="0"/>
              <a:t>f(x)</a:t>
            </a:r>
            <a:r>
              <a:rPr lang="en-US" altLang="en-US" dirty="0"/>
              <a:t> maps any key </a:t>
            </a:r>
            <a:r>
              <a:rPr lang="en-US" altLang="en-US" i="1" dirty="0"/>
              <a:t>x </a:t>
            </a:r>
            <a:r>
              <a:rPr lang="en-US" altLang="en-US" dirty="0"/>
              <a:t>to an </a:t>
            </a:r>
            <a:r>
              <a:rPr lang="en-US" altLang="en-US" dirty="0" err="1"/>
              <a:t>int</a:t>
            </a:r>
            <a:r>
              <a:rPr lang="en-US" altLang="en-US" dirty="0"/>
              <a:t> between 0 and </a:t>
            </a:r>
            <a:r>
              <a:rPr lang="en-US" altLang="en-US" i="1" dirty="0"/>
              <a:t>N</a:t>
            </a:r>
            <a:r>
              <a:rPr lang="en-US" altLang="en-US" i="1" dirty="0">
                <a:cs typeface="Times New Roman" pitchFamily="18" charset="0"/>
              </a:rPr>
              <a:t>−</a:t>
            </a:r>
            <a:r>
              <a:rPr lang="en-US" altLang="en-US" dirty="0">
                <a:cs typeface="Times New Roman" pitchFamily="18" charset="0"/>
              </a:rPr>
              <a:t>1</a:t>
            </a:r>
          </a:p>
          <a:p>
            <a:pPr eaLnBrk="1" hangingPunct="1">
              <a:defRPr/>
            </a:pPr>
            <a:r>
              <a:rPr lang="en-US" altLang="en-US" dirty="0">
                <a:cs typeface="Times New Roman" pitchFamily="18" charset="0"/>
              </a:rPr>
              <a:t>For example, assume that </a:t>
            </a:r>
            <a:r>
              <a:rPr lang="en-US" altLang="en-US" i="1" dirty="0">
                <a:cs typeface="Times New Roman" pitchFamily="18" charset="0"/>
              </a:rPr>
              <a:t>N=</a:t>
            </a:r>
            <a:r>
              <a:rPr lang="en-US" altLang="en-US" dirty="0">
                <a:cs typeface="Times New Roman" pitchFamily="18" charset="0"/>
              </a:rPr>
              <a:t>15, that key </a:t>
            </a:r>
            <a:r>
              <a:rPr lang="en-US" altLang="en-US" i="1" dirty="0">
                <a:cs typeface="Times New Roman" pitchFamily="18" charset="0"/>
              </a:rPr>
              <a:t>x </a:t>
            </a:r>
            <a:r>
              <a:rPr lang="en-US" altLang="en-US" dirty="0">
                <a:cs typeface="Times New Roman" pitchFamily="18" charset="0"/>
              </a:rPr>
              <a:t>is a non-negative integer, and hash function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en-US" i="1" dirty="0">
                <a:cs typeface="Times New Roman" pitchFamily="18" charset="0"/>
              </a:rPr>
              <a:t>f(x) = x mod 15 = x </a:t>
            </a:r>
            <a:r>
              <a:rPr lang="en-US" altLang="en-US" dirty="0">
                <a:cs typeface="Times New Roman" pitchFamily="18" charset="0"/>
              </a:rPr>
              <a:t>% 15</a:t>
            </a:r>
            <a:endParaRPr lang="en-US" altLang="en-US" i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30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Double Hashing</a:t>
            </a: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>
                <a:latin typeface="Times New Roman" pitchFamily="18" charset="0"/>
              </a:rPr>
              <a:t>Where do you store 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65</a:t>
            </a:r>
            <a:r>
              <a:rPr lang="en-US" altLang="en-US" sz="3200" b="0">
                <a:latin typeface="Times New Roman" pitchFamily="18" charset="0"/>
              </a:rPr>
              <a:t> </a:t>
            </a:r>
            <a:r>
              <a:rPr lang="en-US" altLang="en-US" sz="3200" b="0" i="0">
                <a:latin typeface="Times New Roman" pitchFamily="18" charset="0"/>
              </a:rPr>
              <a:t>?  </a:t>
            </a:r>
            <a:r>
              <a:rPr lang="en-US" altLang="en-US" sz="3200" b="0">
                <a:latin typeface="Times New Roman" pitchFamily="18" charset="0"/>
              </a:rPr>
              <a:t>f(65)=t=5</a:t>
            </a:r>
          </a:p>
          <a:p>
            <a:pPr eaLnBrk="1" hangingPunct="1">
              <a:defRPr/>
            </a:pPr>
            <a:r>
              <a:rPr lang="en-US" altLang="en-US" sz="3200" b="0" i="0">
                <a:latin typeface="Times New Roman" pitchFamily="18" charset="0"/>
              </a:rPr>
              <a:t>Let  </a:t>
            </a:r>
            <a:r>
              <a:rPr lang="en-US" altLang="en-US" sz="3200" b="0">
                <a:latin typeface="Times New Roman" pitchFamily="18" charset="0"/>
              </a:rPr>
              <a:t>f</a:t>
            </a:r>
            <a:r>
              <a:rPr lang="en-US" altLang="en-US" sz="3200" b="0" baseline="-25000">
                <a:latin typeface="Times New Roman" pitchFamily="18" charset="0"/>
              </a:rPr>
              <a:t>2</a:t>
            </a:r>
            <a:r>
              <a:rPr lang="en-US" altLang="en-US" sz="3200" b="0">
                <a:latin typeface="Times New Roman" pitchFamily="18" charset="0"/>
              </a:rPr>
              <a:t>(x)= </a:t>
            </a:r>
            <a:r>
              <a:rPr lang="en-US" altLang="en-US" sz="3200" b="0" i="0">
                <a:latin typeface="Times New Roman" pitchFamily="18" charset="0"/>
              </a:rPr>
              <a:t>11</a:t>
            </a:r>
            <a:r>
              <a:rPr lang="en-US" altLang="en-US" sz="3200" b="0">
                <a:latin typeface="Times New Roman" pitchFamily="18" charset="0"/>
              </a:rPr>
              <a:t> </a:t>
            </a:r>
            <a:r>
              <a:rPr lang="en-US" altLang="en-US" sz="3200" b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en-US" sz="3200" b="0" i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3200" b="0">
                <a:latin typeface="Times New Roman" pitchFamily="18" charset="0"/>
                <a:cs typeface="Times New Roman" pitchFamily="18" charset="0"/>
              </a:rPr>
              <a:t>x % </a:t>
            </a:r>
            <a:r>
              <a:rPr lang="en-US" altLang="en-US" sz="3200" b="0" i="0">
                <a:latin typeface="Times New Roman" pitchFamily="18" charset="0"/>
                <a:cs typeface="Times New Roman" pitchFamily="18" charset="0"/>
              </a:rPr>
              <a:t>11)          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3200" b="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(65)=d=1</a:t>
            </a:r>
            <a:endParaRPr lang="en-US" altLang="en-US" sz="3200" b="0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>
                <a:latin typeface="Times New Roman" pitchFamily="18" charset="0"/>
                <a:cs typeface="Times New Roman" pitchFamily="18" charset="0"/>
              </a:rPr>
              <a:t>Note:  </a:t>
            </a:r>
            <a:r>
              <a:rPr lang="en-US" altLang="en-US" sz="3200" b="0">
                <a:latin typeface="Times New Roman" pitchFamily="18" charset="0"/>
                <a:cs typeface="Times New Roman" pitchFamily="18" charset="0"/>
              </a:rPr>
              <a:t>R=</a:t>
            </a:r>
            <a:r>
              <a:rPr lang="en-US" altLang="en-US" sz="3200" b="0" i="0">
                <a:latin typeface="Times New Roman" pitchFamily="18" charset="0"/>
                <a:cs typeface="Times New Roman" pitchFamily="18" charset="0"/>
              </a:rPr>
              <a:t>11, </a:t>
            </a:r>
            <a:r>
              <a:rPr lang="en-US" altLang="en-US" sz="3200" b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3200" b="0" i="0">
                <a:latin typeface="Times New Roman" pitchFamily="18" charset="0"/>
                <a:cs typeface="Times New Roman" pitchFamily="18" charset="0"/>
              </a:rPr>
              <a:t>=15</a:t>
            </a:r>
          </a:p>
          <a:p>
            <a:pPr lvl="1" eaLnBrk="1" hangingPunct="1">
              <a:defRPr/>
            </a:pPr>
            <a:r>
              <a:rPr lang="en-US" altLang="en-US" sz="2800" b="0" i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28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en-US" sz="28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8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28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28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28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8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2800" b="0" i="0">
                <a:solidFill>
                  <a:srgbClr val="FF0000"/>
                </a:solidFill>
                <a:latin typeface="Times New Roman" pitchFamily="18" charset="0"/>
              </a:rPr>
              <a:t>, (</a:t>
            </a:r>
            <a:r>
              <a:rPr lang="en-US" altLang="en-US" sz="28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>
                <a:solidFill>
                  <a:srgbClr val="FF0000"/>
                </a:solidFill>
                <a:latin typeface="Times New Roman" pitchFamily="18" charset="0"/>
              </a:rPr>
              <a:t>+3</a:t>
            </a:r>
            <a:r>
              <a:rPr lang="en-US" altLang="en-US" sz="28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8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>
                <a:solidFill>
                  <a:srgbClr val="FF0000"/>
                </a:solidFill>
                <a:latin typeface="Times New Roman" pitchFamily="18" charset="0"/>
              </a:rPr>
              <a:t>N …</a:t>
            </a:r>
          </a:p>
          <a:p>
            <a:pPr eaLnBrk="1" hangingPunct="1">
              <a:defRPr/>
            </a:pPr>
            <a:r>
              <a:rPr lang="en-US" altLang="en-US" sz="3200" b="0" i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/>
              <a:t>            47          35  36  65     129  25 2501          </a:t>
            </a:r>
          </a:p>
          <a:p>
            <a:pPr eaLnBrk="1" hangingPunct="1">
              <a:defRPr/>
            </a:pPr>
            <a:r>
              <a:rPr lang="en-US" altLang="en-US" sz="1600" b="0" i="0"/>
              <a:t>                         </a:t>
            </a:r>
            <a:r>
              <a:rPr lang="en-US" altLang="en-US" sz="1600" b="0" i="0">
                <a:sym typeface="Symbol" pitchFamily="18" charset="2"/>
              </a:rPr>
              <a:t>  </a:t>
            </a:r>
            <a:r>
              <a:rPr lang="en-US" altLang="en-US" sz="1600" b="0" i="0"/>
              <a:t> </a:t>
            </a:r>
            <a:r>
              <a:rPr lang="en-US" altLang="en-US" sz="1600" b="0" i="0">
                <a:sym typeface="Symbol" pitchFamily="18" charset="2"/>
              </a:rPr>
              <a:t>                       </a:t>
            </a:r>
          </a:p>
          <a:p>
            <a:pPr eaLnBrk="1" hangingPunct="1">
              <a:defRPr/>
            </a:pPr>
            <a:r>
              <a:rPr lang="en-US" altLang="en-US" sz="1600" b="0" i="0"/>
              <a:t>                         t t+1 t+2                          </a:t>
            </a:r>
          </a:p>
          <a:p>
            <a:pPr eaLnBrk="1" hangingPunct="1">
              <a:defRPr/>
            </a:pPr>
            <a:r>
              <a:rPr lang="en-US" altLang="en-US" sz="1600" b="0" i="0"/>
              <a:t>                         attempts</a:t>
            </a:r>
          </a:p>
          <a:p>
            <a:pPr lvl="1" eaLnBrk="1" hangingPunct="1">
              <a:defRPr/>
            </a:pPr>
            <a:endParaRPr lang="en-US" altLang="en-US" sz="2800" b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Double Hashing</a:t>
            </a: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…</a:t>
            </a:r>
          </a:p>
          <a:p>
            <a:pPr eaLnBrk="1" hangingPunct="1">
              <a:defRPr/>
            </a:pPr>
            <a:r>
              <a:rPr lang="en-US" altLang="en-US" sz="3200" b="0" i="0">
                <a:latin typeface="Times New Roman" pitchFamily="18" charset="0"/>
              </a:rPr>
              <a:t>Let  </a:t>
            </a:r>
            <a:r>
              <a:rPr lang="en-US" altLang="en-US" sz="3200" b="0">
                <a:latin typeface="Times New Roman" pitchFamily="18" charset="0"/>
              </a:rPr>
              <a:t>f</a:t>
            </a:r>
            <a:r>
              <a:rPr lang="en-US" altLang="en-US" sz="3200" b="0" baseline="-25000">
                <a:latin typeface="Times New Roman" pitchFamily="18" charset="0"/>
              </a:rPr>
              <a:t>2</a:t>
            </a:r>
            <a:r>
              <a:rPr lang="en-US" altLang="en-US" sz="3200" b="0">
                <a:latin typeface="Times New Roman" pitchFamily="18" charset="0"/>
              </a:rPr>
              <a:t>(x)= </a:t>
            </a:r>
            <a:r>
              <a:rPr lang="en-US" altLang="en-US" sz="3200" b="0" i="0">
                <a:latin typeface="Times New Roman" pitchFamily="18" charset="0"/>
              </a:rPr>
              <a:t>11</a:t>
            </a:r>
            <a:r>
              <a:rPr lang="en-US" altLang="en-US" sz="3200" b="0">
                <a:latin typeface="Times New Roman" pitchFamily="18" charset="0"/>
              </a:rPr>
              <a:t> </a:t>
            </a:r>
            <a:r>
              <a:rPr lang="en-US" altLang="en-US" sz="3200" b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en-US" sz="3200" b="0" i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3200" b="0">
                <a:latin typeface="Times New Roman" pitchFamily="18" charset="0"/>
                <a:cs typeface="Times New Roman" pitchFamily="18" charset="0"/>
              </a:rPr>
              <a:t>x % </a:t>
            </a:r>
            <a:r>
              <a:rPr lang="en-US" altLang="en-US" sz="3200" b="0" i="0">
                <a:latin typeface="Times New Roman" pitchFamily="18" charset="0"/>
                <a:cs typeface="Times New Roman" pitchFamily="18" charset="0"/>
              </a:rPr>
              <a:t>11)          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3200" b="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(29)=d=4</a:t>
            </a:r>
            <a:endParaRPr lang="en-US" altLang="en-US" sz="3200" b="0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/>
              <a:t>            47          35  36  65     129  25 2501          29</a:t>
            </a:r>
          </a:p>
          <a:p>
            <a:pPr eaLnBrk="1" hangingPunct="1">
              <a:defRPr/>
            </a:pPr>
            <a:r>
              <a:rPr lang="en-US" altLang="en-US" sz="1600" b="0" i="0">
                <a:sym typeface="Symbol" pitchFamily="18" charset="2"/>
              </a:rPr>
              <a:t>      </a:t>
            </a:r>
            <a:r>
              <a:rPr lang="en-US" altLang="en-US" sz="1600" b="0" i="0"/>
              <a:t>                                                        </a:t>
            </a:r>
            <a:r>
              <a:rPr lang="en-US" altLang="en-US" sz="1600" b="0" i="0">
                <a:sym typeface="Symbol" pitchFamily="18" charset="2"/>
              </a:rPr>
              <a:t></a:t>
            </a:r>
          </a:p>
          <a:p>
            <a:pPr eaLnBrk="1" hangingPunct="1">
              <a:defRPr/>
            </a:pPr>
            <a:r>
              <a:rPr lang="en-US" altLang="en-US" sz="1600" b="0" i="0">
                <a:sym typeface="Symbol" pitchFamily="18" charset="2"/>
              </a:rPr>
              <a:t>                                                              t</a:t>
            </a:r>
          </a:p>
          <a:p>
            <a:pPr eaLnBrk="1" hangingPunct="1">
              <a:defRPr/>
            </a:pPr>
            <a:r>
              <a:rPr lang="en-US" altLang="en-US" sz="1600" b="0" i="0"/>
              <a:t>                                                        attempt</a:t>
            </a:r>
          </a:p>
          <a:p>
            <a:pPr eaLnBrk="1" hangingPunct="1">
              <a:defRPr/>
            </a:pPr>
            <a:endParaRPr lang="en-US" altLang="en-US" sz="1600" b="0" i="0"/>
          </a:p>
          <a:p>
            <a:pPr eaLnBrk="1" hangingPunct="1">
              <a:defRPr/>
            </a:pP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Where would you store:  29, 16, 14,  99, 127 ?</a:t>
            </a:r>
            <a:endParaRPr lang="en-US" altLang="en-US" sz="3200" b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Double Hashing</a:t>
            </a:r>
          </a:p>
        </p:txBody>
      </p:sp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685800" y="1600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…</a:t>
            </a:r>
          </a:p>
          <a:p>
            <a:pPr eaLnBrk="1" hangingPunct="1">
              <a:defRPr/>
            </a:pPr>
            <a:r>
              <a:rPr lang="en-US" altLang="en-US" sz="3200" b="0" i="0">
                <a:latin typeface="Times New Roman" pitchFamily="18" charset="0"/>
              </a:rPr>
              <a:t>Let  </a:t>
            </a:r>
            <a:r>
              <a:rPr lang="en-US" altLang="en-US" sz="3200" b="0">
                <a:latin typeface="Times New Roman" pitchFamily="18" charset="0"/>
              </a:rPr>
              <a:t>f</a:t>
            </a:r>
            <a:r>
              <a:rPr lang="en-US" altLang="en-US" sz="3200" b="0" baseline="-25000">
                <a:latin typeface="Times New Roman" pitchFamily="18" charset="0"/>
              </a:rPr>
              <a:t>2</a:t>
            </a:r>
            <a:r>
              <a:rPr lang="en-US" altLang="en-US" sz="3200" b="0">
                <a:latin typeface="Times New Roman" pitchFamily="18" charset="0"/>
              </a:rPr>
              <a:t>(x)= </a:t>
            </a:r>
            <a:r>
              <a:rPr lang="en-US" altLang="en-US" sz="3200" b="0" i="0">
                <a:latin typeface="Times New Roman" pitchFamily="18" charset="0"/>
              </a:rPr>
              <a:t>11</a:t>
            </a:r>
            <a:r>
              <a:rPr lang="en-US" altLang="en-US" sz="3200" b="0">
                <a:latin typeface="Times New Roman" pitchFamily="18" charset="0"/>
              </a:rPr>
              <a:t> </a:t>
            </a:r>
            <a:r>
              <a:rPr lang="en-US" altLang="en-US" sz="3200" b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en-US" sz="3200" b="0" i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3200" b="0">
                <a:latin typeface="Times New Roman" pitchFamily="18" charset="0"/>
                <a:cs typeface="Times New Roman" pitchFamily="18" charset="0"/>
              </a:rPr>
              <a:t>x % </a:t>
            </a:r>
            <a:r>
              <a:rPr lang="en-US" altLang="en-US" sz="3200" b="0" i="0">
                <a:latin typeface="Times New Roman" pitchFamily="18" charset="0"/>
                <a:cs typeface="Times New Roman" pitchFamily="18" charset="0"/>
              </a:rPr>
              <a:t>11)          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3200" b="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(16)=d=6</a:t>
            </a:r>
            <a:endParaRPr lang="en-US" altLang="en-US" sz="3200" b="0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/>
              <a:t>        16  47          35  36  65     129  25 2501          29</a:t>
            </a:r>
          </a:p>
          <a:p>
            <a:pPr eaLnBrk="1" hangingPunct="1">
              <a:defRPr/>
            </a:pPr>
            <a:r>
              <a:rPr lang="en-US" altLang="en-US" sz="1600" b="0" i="0"/>
              <a:t>         </a:t>
            </a:r>
            <a:r>
              <a:rPr lang="en-US" altLang="en-US" sz="1600" b="0" i="0">
                <a:sym typeface="Symbol" pitchFamily="18" charset="2"/>
              </a:rPr>
              <a:t></a:t>
            </a:r>
          </a:p>
          <a:p>
            <a:pPr eaLnBrk="1" hangingPunct="1">
              <a:defRPr/>
            </a:pPr>
            <a:r>
              <a:rPr lang="en-US" altLang="en-US" sz="1600" b="0" i="0">
                <a:sym typeface="Symbol" pitchFamily="18" charset="2"/>
              </a:rPr>
              <a:t>         t</a:t>
            </a:r>
          </a:p>
          <a:p>
            <a:pPr eaLnBrk="1" hangingPunct="1">
              <a:defRPr/>
            </a:pPr>
            <a:r>
              <a:rPr lang="en-US" altLang="en-US" sz="1600" b="0" i="0"/>
              <a:t>   attempt</a:t>
            </a:r>
          </a:p>
          <a:p>
            <a:pPr eaLnBrk="1" hangingPunct="1">
              <a:defRPr/>
            </a:pPr>
            <a:endParaRPr lang="en-US" altLang="en-US" sz="1600" b="0" i="0"/>
          </a:p>
          <a:p>
            <a:pPr eaLnBrk="1" hangingPunct="1">
              <a:defRPr/>
            </a:pP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Where would you store:  16, 14,  99, 127 ?</a:t>
            </a:r>
            <a:endParaRPr lang="en-US" altLang="en-US" sz="3200" b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Double Hashing</a:t>
            </a:r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…</a:t>
            </a:r>
          </a:p>
          <a:p>
            <a:pPr eaLnBrk="1" hangingPunct="1">
              <a:defRPr/>
            </a:pPr>
            <a:r>
              <a:rPr lang="en-US" altLang="en-US" sz="3200" b="0" i="0">
                <a:latin typeface="Times New Roman" pitchFamily="18" charset="0"/>
              </a:rPr>
              <a:t>Let  </a:t>
            </a:r>
            <a:r>
              <a:rPr lang="en-US" altLang="en-US" sz="3200" b="0">
                <a:latin typeface="Times New Roman" pitchFamily="18" charset="0"/>
              </a:rPr>
              <a:t>f</a:t>
            </a:r>
            <a:r>
              <a:rPr lang="en-US" altLang="en-US" sz="3200" b="0" baseline="-25000">
                <a:latin typeface="Times New Roman" pitchFamily="18" charset="0"/>
              </a:rPr>
              <a:t>2</a:t>
            </a:r>
            <a:r>
              <a:rPr lang="en-US" altLang="en-US" sz="3200" b="0">
                <a:latin typeface="Times New Roman" pitchFamily="18" charset="0"/>
              </a:rPr>
              <a:t>(x)= </a:t>
            </a:r>
            <a:r>
              <a:rPr lang="en-US" altLang="en-US" sz="3200" b="0" i="0">
                <a:latin typeface="Times New Roman" pitchFamily="18" charset="0"/>
              </a:rPr>
              <a:t>11</a:t>
            </a:r>
            <a:r>
              <a:rPr lang="en-US" altLang="en-US" sz="3200" b="0">
                <a:latin typeface="Times New Roman" pitchFamily="18" charset="0"/>
              </a:rPr>
              <a:t> </a:t>
            </a:r>
            <a:r>
              <a:rPr lang="en-US" altLang="en-US" sz="3200" b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en-US" sz="3200" b="0" i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3200" b="0">
                <a:latin typeface="Times New Roman" pitchFamily="18" charset="0"/>
                <a:cs typeface="Times New Roman" pitchFamily="18" charset="0"/>
              </a:rPr>
              <a:t>x % </a:t>
            </a:r>
            <a:r>
              <a:rPr lang="en-US" altLang="en-US" sz="3200" b="0" i="0">
                <a:latin typeface="Times New Roman" pitchFamily="18" charset="0"/>
                <a:cs typeface="Times New Roman" pitchFamily="18" charset="0"/>
              </a:rPr>
              <a:t>11)          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3200" b="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(14)=d=8</a:t>
            </a:r>
            <a:endParaRPr lang="en-US" altLang="en-US" sz="3200" b="0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/>
              <a:t>    14  16  47          35  36  65     129  25 2501          29</a:t>
            </a:r>
          </a:p>
          <a:p>
            <a:pPr eaLnBrk="1" hangingPunct="1">
              <a:defRPr/>
            </a:pPr>
            <a:r>
              <a:rPr lang="en-US" altLang="en-US" sz="1600" b="0" i="0"/>
              <a:t>     </a:t>
            </a:r>
            <a:r>
              <a:rPr lang="en-US" altLang="en-US" sz="1600" b="0" i="0">
                <a:sym typeface="Symbol" pitchFamily="18" charset="2"/>
              </a:rPr>
              <a:t>                                                       </a:t>
            </a:r>
          </a:p>
          <a:p>
            <a:pPr eaLnBrk="1" hangingPunct="1">
              <a:defRPr/>
            </a:pPr>
            <a:r>
              <a:rPr lang="en-US" altLang="en-US" sz="1600" b="0" i="0">
                <a:sym typeface="Symbol" pitchFamily="18" charset="2"/>
              </a:rPr>
              <a:t>  t+16                         t+8                            t</a:t>
            </a:r>
          </a:p>
          <a:p>
            <a:pPr eaLnBrk="1" hangingPunct="1">
              <a:defRPr/>
            </a:pPr>
            <a:r>
              <a:rPr lang="en-US" altLang="en-US" sz="1600" b="0" i="0"/>
              <a:t>  attempts</a:t>
            </a:r>
          </a:p>
          <a:p>
            <a:pPr eaLnBrk="1" hangingPunct="1">
              <a:defRPr/>
            </a:pPr>
            <a:endParaRPr lang="en-US" altLang="en-US" sz="1600" b="0" i="0"/>
          </a:p>
          <a:p>
            <a:pPr eaLnBrk="1" hangingPunct="1">
              <a:defRPr/>
            </a:pP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Where would you store:  14,  99, 127 ?</a:t>
            </a:r>
            <a:endParaRPr lang="en-US" altLang="en-US" sz="3200" b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Double Hashing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…</a:t>
            </a:r>
          </a:p>
          <a:p>
            <a:pPr eaLnBrk="1" hangingPunct="1">
              <a:defRPr/>
            </a:pPr>
            <a:r>
              <a:rPr lang="en-US" altLang="en-US" sz="3200" b="0" i="0">
                <a:latin typeface="Times New Roman" pitchFamily="18" charset="0"/>
              </a:rPr>
              <a:t>Let  </a:t>
            </a:r>
            <a:r>
              <a:rPr lang="en-US" altLang="en-US" sz="3200" b="0">
                <a:latin typeface="Times New Roman" pitchFamily="18" charset="0"/>
              </a:rPr>
              <a:t>f</a:t>
            </a:r>
            <a:r>
              <a:rPr lang="en-US" altLang="en-US" sz="3200" b="0" baseline="-25000">
                <a:latin typeface="Times New Roman" pitchFamily="18" charset="0"/>
              </a:rPr>
              <a:t>2</a:t>
            </a:r>
            <a:r>
              <a:rPr lang="en-US" altLang="en-US" sz="3200" b="0">
                <a:latin typeface="Times New Roman" pitchFamily="18" charset="0"/>
              </a:rPr>
              <a:t>(x)= </a:t>
            </a:r>
            <a:r>
              <a:rPr lang="en-US" altLang="en-US" sz="3200" b="0" i="0">
                <a:latin typeface="Times New Roman" pitchFamily="18" charset="0"/>
              </a:rPr>
              <a:t>11</a:t>
            </a:r>
            <a:r>
              <a:rPr lang="en-US" altLang="en-US" sz="3200" b="0">
                <a:latin typeface="Times New Roman" pitchFamily="18" charset="0"/>
              </a:rPr>
              <a:t> </a:t>
            </a:r>
            <a:r>
              <a:rPr lang="en-US" altLang="en-US" sz="3200" b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en-US" sz="3200" b="0" i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3200" b="0">
                <a:latin typeface="Times New Roman" pitchFamily="18" charset="0"/>
                <a:cs typeface="Times New Roman" pitchFamily="18" charset="0"/>
              </a:rPr>
              <a:t>x % </a:t>
            </a:r>
            <a:r>
              <a:rPr lang="en-US" altLang="en-US" sz="3200" b="0" i="0">
                <a:latin typeface="Times New Roman" pitchFamily="18" charset="0"/>
                <a:cs typeface="Times New Roman" pitchFamily="18" charset="0"/>
              </a:rPr>
              <a:t>11)          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3200" b="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(99)=d=11</a:t>
            </a:r>
            <a:endParaRPr lang="en-US" altLang="en-US" sz="3200" b="0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/>
              <a:t>    14  16  47          35  36  65     129  25 2501  99      29</a:t>
            </a:r>
          </a:p>
          <a:p>
            <a:pPr eaLnBrk="1" hangingPunct="1">
              <a:defRPr/>
            </a:pPr>
            <a:r>
              <a:rPr lang="en-US" altLang="en-US" sz="1600" b="0" i="0"/>
              <a:t>         </a:t>
            </a:r>
            <a:r>
              <a:rPr lang="en-US" altLang="en-US" sz="1600" b="0" i="0">
                <a:sym typeface="Symbol" pitchFamily="18" charset="2"/>
              </a:rPr>
              <a:t>                                          </a:t>
            </a:r>
          </a:p>
          <a:p>
            <a:pPr eaLnBrk="1" hangingPunct="1">
              <a:defRPr/>
            </a:pPr>
            <a:r>
              <a:rPr lang="en-US" altLang="en-US" sz="1600" b="0" i="0">
                <a:sym typeface="Symbol" pitchFamily="18" charset="2"/>
              </a:rPr>
              <a:t>      t+22            t+11               t         t+33</a:t>
            </a:r>
          </a:p>
          <a:p>
            <a:pPr eaLnBrk="1" hangingPunct="1">
              <a:defRPr/>
            </a:pPr>
            <a:r>
              <a:rPr lang="en-US" altLang="en-US" sz="1600" b="0" i="0"/>
              <a:t>   attempts</a:t>
            </a:r>
          </a:p>
          <a:p>
            <a:pPr eaLnBrk="1" hangingPunct="1">
              <a:defRPr/>
            </a:pPr>
            <a:endParaRPr lang="en-US" altLang="en-US" sz="1600" b="0" i="0"/>
          </a:p>
          <a:p>
            <a:pPr eaLnBrk="1" hangingPunct="1">
              <a:defRPr/>
            </a:pP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Where would you store:  99, 127 ?</a:t>
            </a:r>
            <a:endParaRPr lang="en-US" altLang="en-US" sz="3200" b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Double Hashing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…</a:t>
            </a:r>
          </a:p>
          <a:p>
            <a:pPr eaLnBrk="1" hangingPunct="1">
              <a:defRPr/>
            </a:pPr>
            <a:r>
              <a:rPr lang="en-US" altLang="en-US" sz="3200" b="0" i="0">
                <a:latin typeface="Times New Roman" pitchFamily="18" charset="0"/>
              </a:rPr>
              <a:t>Let  </a:t>
            </a:r>
            <a:r>
              <a:rPr lang="en-US" altLang="en-US" sz="3200" b="0">
                <a:latin typeface="Times New Roman" pitchFamily="18" charset="0"/>
              </a:rPr>
              <a:t>f</a:t>
            </a:r>
            <a:r>
              <a:rPr lang="en-US" altLang="en-US" sz="3200" b="0" baseline="-25000">
                <a:latin typeface="Times New Roman" pitchFamily="18" charset="0"/>
              </a:rPr>
              <a:t>2</a:t>
            </a:r>
            <a:r>
              <a:rPr lang="en-US" altLang="en-US" sz="3200" b="0">
                <a:latin typeface="Times New Roman" pitchFamily="18" charset="0"/>
              </a:rPr>
              <a:t>(x)= </a:t>
            </a:r>
            <a:r>
              <a:rPr lang="en-US" altLang="en-US" sz="3200" b="0" i="0">
                <a:latin typeface="Times New Roman" pitchFamily="18" charset="0"/>
              </a:rPr>
              <a:t>11</a:t>
            </a:r>
            <a:r>
              <a:rPr lang="en-US" altLang="en-US" sz="3200" b="0">
                <a:latin typeface="Times New Roman" pitchFamily="18" charset="0"/>
              </a:rPr>
              <a:t> </a:t>
            </a:r>
            <a:r>
              <a:rPr lang="en-US" altLang="en-US" sz="3200" b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en-US" sz="3200" b="0" i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3200" b="0">
                <a:latin typeface="Times New Roman" pitchFamily="18" charset="0"/>
                <a:cs typeface="Times New Roman" pitchFamily="18" charset="0"/>
              </a:rPr>
              <a:t>x % </a:t>
            </a:r>
            <a:r>
              <a:rPr lang="en-US" altLang="en-US" sz="3200" b="0" i="0">
                <a:latin typeface="Times New Roman" pitchFamily="18" charset="0"/>
                <a:cs typeface="Times New Roman" pitchFamily="18" charset="0"/>
              </a:rPr>
              <a:t>11)          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3200" b="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>
                <a:solidFill>
                  <a:srgbClr val="FF0000"/>
                </a:solidFill>
                <a:latin typeface="Times New Roman" pitchFamily="18" charset="0"/>
              </a:rPr>
              <a:t>(127)=d=5</a:t>
            </a:r>
            <a:endParaRPr lang="en-US" altLang="en-US" sz="3200" b="0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/>
              <a:t>    14  16  47          35  36  65     129  25 2501  99      29</a:t>
            </a:r>
          </a:p>
          <a:p>
            <a:pPr eaLnBrk="1" hangingPunct="1">
              <a:defRPr/>
            </a:pPr>
            <a:r>
              <a:rPr lang="en-US" altLang="en-US" sz="1600" b="0" i="0"/>
              <a:t>             </a:t>
            </a:r>
            <a:r>
              <a:rPr lang="en-US" altLang="en-US" sz="1600" b="0" i="0">
                <a:sym typeface="Symbol" pitchFamily="18" charset="2"/>
              </a:rPr>
              <a:t>                                       </a:t>
            </a:r>
          </a:p>
          <a:p>
            <a:pPr eaLnBrk="1" hangingPunct="1">
              <a:defRPr/>
            </a:pPr>
            <a:r>
              <a:rPr lang="en-US" altLang="en-US" sz="1600" b="0" i="0">
                <a:sym typeface="Symbol" pitchFamily="18" charset="2"/>
              </a:rPr>
              <a:t>          t+10                   t                  t+5</a:t>
            </a:r>
          </a:p>
          <a:p>
            <a:pPr eaLnBrk="1" hangingPunct="1">
              <a:defRPr/>
            </a:pPr>
            <a:r>
              <a:rPr lang="en-US" altLang="en-US" sz="1600" b="0" i="0"/>
              <a:t>   attempts</a:t>
            </a:r>
          </a:p>
          <a:p>
            <a:pPr eaLnBrk="1" hangingPunct="1">
              <a:defRPr/>
            </a:pPr>
            <a:endParaRPr lang="en-US" altLang="en-US" sz="1600" b="0" i="0"/>
          </a:p>
          <a:p>
            <a:pPr eaLnBrk="1" hangingPunct="1">
              <a:defRPr/>
            </a:pPr>
            <a:r>
              <a:rPr lang="en-US" altLang="en-US" sz="3200" b="0" i="0">
                <a:solidFill>
                  <a:srgbClr val="FF0000"/>
                </a:solidFill>
                <a:latin typeface="Times New Roman" pitchFamily="18" charset="0"/>
              </a:rPr>
              <a:t>Where would you store:  127 ?</a:t>
            </a:r>
            <a:endParaRPr lang="en-US" altLang="en-US" sz="3200" b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C9DDD6A7-C6C7-4A10-BBA5-96967EB59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Re-Hashing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CEFCBAFD-C71F-4FA5-958D-5D56853027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Let Hash table size is n</a:t>
            </a:r>
          </a:p>
          <a:p>
            <a:r>
              <a:rPr lang="en-US" altLang="en-US" dirty="0"/>
              <a:t>Number of keys inserted in hash table is m</a:t>
            </a:r>
          </a:p>
          <a:p>
            <a:r>
              <a:rPr lang="en-US" altLang="en-US" dirty="0"/>
              <a:t>If (m/n &gt; 0.75) then double the size of the hash table (i.e. n = 2n) and rehash all the keys from the beginning on the new hash table. </a:t>
            </a:r>
          </a:p>
          <a:p>
            <a:r>
              <a:rPr lang="en-US" altLang="en-US" dirty="0"/>
              <a:t>Else insert in the same hash table.</a:t>
            </a:r>
          </a:p>
        </p:txBody>
      </p:sp>
      <p:sp>
        <p:nvSpPr>
          <p:cNvPr id="48132" name="Footer Placeholder 3">
            <a:extLst>
              <a:ext uri="{FF2B5EF4-FFF2-40B4-BE49-F238E27FC236}">
                <a16:creationId xmlns:a16="http://schemas.microsoft.com/office/drawing/2014/main" id="{570AD16E-5B91-42C5-A3CB-16452BEB8F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bg2"/>
                </a:solidFill>
              </a:rPr>
              <a:t>B-Trees</a:t>
            </a:r>
          </a:p>
        </p:txBody>
      </p:sp>
      <p:sp>
        <p:nvSpPr>
          <p:cNvPr id="48133" name="Slide Number Placeholder 4">
            <a:extLst>
              <a:ext uri="{FF2B5EF4-FFF2-40B4-BE49-F238E27FC236}">
                <a16:creationId xmlns:a16="http://schemas.microsoft.com/office/drawing/2014/main" id="{C72B9E6B-6508-4F41-9B1A-424489F175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125640-03A9-41B0-98DC-691F42BF6408}" type="slidenum">
              <a:rPr lang="en-US" altLang="en-US" sz="1400" smtClean="0">
                <a:solidFill>
                  <a:schemeClr val="bg2"/>
                </a:solidFill>
              </a:rPr>
              <a:pPr/>
              <a:t>36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371600"/>
            <a:ext cx="7924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latin typeface="+mj-lt"/>
              </a:rPr>
              <a:t>Using hash function f(x)= x mod 21, insert the following elements in the hash table</a:t>
            </a:r>
          </a:p>
          <a:p>
            <a:r>
              <a:rPr lang="en-US" b="0" i="0" dirty="0">
                <a:latin typeface="+mj-lt"/>
              </a:rPr>
              <a:t>101, 589, 2455, 1044, 910, 2088, 1820, 91, 455, 1178, 522, 650, 444, 121, 182, 273, 364, 546, 637, 728, 819</a:t>
            </a:r>
          </a:p>
          <a:p>
            <a:endParaRPr lang="en-US" b="0" i="0" dirty="0">
              <a:latin typeface="+mj-lt"/>
            </a:endParaRPr>
          </a:p>
          <a:p>
            <a:r>
              <a:rPr lang="en-US" b="0" i="0" dirty="0">
                <a:latin typeface="+mj-lt"/>
              </a:rPr>
              <a:t>To handle the collision, make use of </a:t>
            </a:r>
          </a:p>
          <a:p>
            <a:pPr marL="514350" indent="-514350">
              <a:buAutoNum type="romanLcPeriod"/>
            </a:pPr>
            <a:r>
              <a:rPr lang="en-US" b="0" i="0" dirty="0">
                <a:latin typeface="+mj-lt"/>
              </a:rPr>
              <a:t>Separate chaining or open hashing</a:t>
            </a:r>
          </a:p>
          <a:p>
            <a:pPr marL="514350" indent="-514350">
              <a:buAutoNum type="romanLcPeriod"/>
            </a:pPr>
            <a:r>
              <a:rPr lang="en-US" b="0" i="0" dirty="0">
                <a:latin typeface="+mj-lt"/>
              </a:rPr>
              <a:t>Linear Probing</a:t>
            </a:r>
          </a:p>
          <a:p>
            <a:pPr marL="514350" indent="-514350">
              <a:buAutoNum type="romanLcPeriod"/>
            </a:pPr>
            <a:r>
              <a:rPr lang="en-US" b="0" i="0" dirty="0">
                <a:latin typeface="+mj-lt"/>
              </a:rPr>
              <a:t>Quadratic Probing</a:t>
            </a:r>
          </a:p>
          <a:p>
            <a:pPr marL="514350" indent="-514350">
              <a:buAutoNum type="romanLcPeriod"/>
            </a:pPr>
            <a:r>
              <a:rPr lang="en-US" b="0" i="0" dirty="0">
                <a:latin typeface="+mj-lt"/>
              </a:rPr>
              <a:t>Double Hashing</a:t>
            </a:r>
          </a:p>
          <a:p>
            <a:pPr marL="514350" indent="-514350">
              <a:buAutoNum type="romanLcPeriod"/>
            </a:pPr>
            <a:endParaRPr lang="en-US" b="0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5905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0E4E138C-E859-49B3-B361-C41AA9445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514600"/>
            <a:ext cx="8285163" cy="1143000"/>
          </a:xfrm>
        </p:spPr>
        <p:txBody>
          <a:bodyPr/>
          <a:lstStyle/>
          <a:p>
            <a:r>
              <a:rPr lang="en-US" altLang="en-US"/>
              <a:t>Thank You</a:t>
            </a:r>
          </a:p>
        </p:txBody>
      </p:sp>
      <p:sp>
        <p:nvSpPr>
          <p:cNvPr id="49155" name="Footer Placeholder 3">
            <a:extLst>
              <a:ext uri="{FF2B5EF4-FFF2-40B4-BE49-F238E27FC236}">
                <a16:creationId xmlns:a16="http://schemas.microsoft.com/office/drawing/2014/main" id="{A7C71C59-8BE9-4599-9250-C17A4864EB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bg2"/>
                </a:solidFill>
              </a:rPr>
              <a:t>B-Trees</a:t>
            </a:r>
          </a:p>
        </p:txBody>
      </p:sp>
      <p:sp>
        <p:nvSpPr>
          <p:cNvPr id="49156" name="Slide Number Placeholder 4">
            <a:extLst>
              <a:ext uri="{FF2B5EF4-FFF2-40B4-BE49-F238E27FC236}">
                <a16:creationId xmlns:a16="http://schemas.microsoft.com/office/drawing/2014/main" id="{40B63252-F122-483B-A1CF-A11C9AEC08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16BCD5-8C66-4431-8C07-C366F429063D}" type="slidenum">
              <a:rPr lang="en-US" altLang="en-US" sz="1400" smtClean="0">
                <a:solidFill>
                  <a:schemeClr val="bg2"/>
                </a:solidFill>
              </a:rPr>
              <a:pPr/>
              <a:t>38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Hash Function</a:t>
            </a: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Thus, since  </a:t>
            </a:r>
            <a:r>
              <a:rPr lang="en-US" sz="3200" b="0" dirty="0">
                <a:latin typeface="Times New Roman" charset="0"/>
                <a:ea typeface="ＭＳ Ｐゴシック" charset="0"/>
                <a:cs typeface="Times New Roman" charset="0"/>
              </a:rPr>
              <a:t>f(x) = x </a:t>
            </a:r>
            <a:r>
              <a:rPr lang="en-US" sz="3200" b="0" i="0" dirty="0">
                <a:latin typeface="Times New Roman" charset="0"/>
                <a:ea typeface="ＭＳ Ｐゴシック" charset="0"/>
                <a:cs typeface="Times New Roman" charset="0"/>
              </a:rPr>
              <a:t>% 15</a:t>
            </a:r>
            <a:r>
              <a:rPr lang="en-US" sz="3200" b="0" i="0" dirty="0">
                <a:latin typeface="Times New Roman" charset="0"/>
                <a:ea typeface="ＭＳ Ｐゴシック" charset="0"/>
              </a:rPr>
              <a:t>, </a:t>
            </a: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	if </a:t>
            </a:r>
            <a:r>
              <a:rPr lang="en-US" sz="3200" b="0" dirty="0">
                <a:latin typeface="Times New Roman" charset="0"/>
                <a:ea typeface="ＭＳ Ｐゴシック" charset="0"/>
              </a:rPr>
              <a:t>x =	</a:t>
            </a:r>
            <a:r>
              <a:rPr lang="en-US" sz="3200" b="0" i="0" dirty="0">
                <a:latin typeface="Courier New" charset="0"/>
                <a:ea typeface="ＭＳ Ｐゴシック" charset="0"/>
              </a:rPr>
              <a:t>25  129   35 2501  47  36</a:t>
            </a:r>
            <a:r>
              <a:rPr lang="en-US" sz="3200" b="0" i="0" dirty="0">
                <a:latin typeface="Times New Roman" charset="0"/>
                <a:ea typeface="ＭＳ Ｐゴシック" charset="0"/>
              </a:rPr>
              <a:t>   </a:t>
            </a:r>
            <a:endParaRPr lang="en-US" sz="3200" b="0" dirty="0"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dirty="0">
                <a:latin typeface="Times New Roman" charset="0"/>
                <a:ea typeface="ＭＳ Ｐゴシック" charset="0"/>
              </a:rPr>
              <a:t>	f(x)	 =	</a:t>
            </a:r>
            <a:r>
              <a:rPr lang="en-US" sz="3200" b="0" i="0" dirty="0">
                <a:latin typeface="Courier New" charset="0"/>
                <a:ea typeface="ＭＳ Ｐゴシック" charset="0"/>
              </a:rPr>
              <a:t>10    9    5   11   2   6</a:t>
            </a:r>
          </a:p>
          <a:p>
            <a:pPr marL="342900" indent="-342900" eaLnBrk="1" hangingPunct="1">
              <a:defRPr/>
            </a:pPr>
            <a:endParaRPr lang="en-US" sz="3200" b="0" i="0" dirty="0">
              <a:latin typeface="Courier New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Storing the keys in the array is not a problem. </a:t>
            </a: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Array: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0   1   2   3   4   5   6   7   8   9  10   11  12  13  14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_   _  47   _   _  35  36   _   _ 129  25 2501   _   _   _</a:t>
            </a:r>
          </a:p>
        </p:txBody>
      </p:sp>
    </p:spTree>
    <p:extLst>
      <p:ext uri="{BB962C8B-B14F-4D97-AF65-F5344CB8AC3E}">
        <p14:creationId xmlns:p14="http://schemas.microsoft.com/office/powerpoint/2010/main" val="318465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Hash Function</a:t>
            </a: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What happens when you try to insert:  </a:t>
            </a:r>
            <a:r>
              <a:rPr lang="en-US" sz="3200" b="0" dirty="0">
                <a:latin typeface="Times New Roman" charset="0"/>
                <a:ea typeface="ＭＳ Ｐゴシック" charset="0"/>
              </a:rPr>
              <a:t>x = </a:t>
            </a:r>
            <a:r>
              <a:rPr lang="en-US" sz="3200" b="0" i="0" dirty="0">
                <a:latin typeface="Courier New" charset="0"/>
                <a:ea typeface="ＭＳ Ｐゴシック" charset="0"/>
              </a:rPr>
              <a:t>65 </a:t>
            </a:r>
            <a:r>
              <a:rPr lang="en-US" sz="3200" b="0" i="0" dirty="0">
                <a:latin typeface="Times New Roman" charset="0"/>
                <a:ea typeface="ＭＳ Ｐゴシック" charset="0"/>
              </a:rPr>
              <a:t>?</a:t>
            </a: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				</a:t>
            </a:r>
            <a:r>
              <a:rPr lang="en-US" sz="3200" b="0" dirty="0">
                <a:latin typeface="Times New Roman" charset="0"/>
                <a:ea typeface="ＭＳ Ｐゴシック" charset="0"/>
              </a:rPr>
              <a:t>x    =		</a:t>
            </a:r>
            <a:r>
              <a:rPr lang="en-US" sz="3200" b="0" i="0" dirty="0">
                <a:latin typeface="Courier New" charset="0"/>
                <a:ea typeface="ＭＳ Ｐゴシック" charset="0"/>
              </a:rPr>
              <a:t>65</a:t>
            </a:r>
            <a:endParaRPr lang="en-US" sz="3200" b="0" dirty="0"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dirty="0">
                <a:latin typeface="Times New Roman" charset="0"/>
                <a:ea typeface="ＭＳ Ｐゴシック" charset="0"/>
              </a:rPr>
              <a:t>				f(x) =	</a:t>
            </a:r>
            <a:r>
              <a:rPr lang="en-US" sz="3200" b="0" i="0" dirty="0">
                <a:latin typeface="Courier New" charset="0"/>
                <a:ea typeface="ＭＳ Ｐゴシック" charset="0"/>
              </a:rPr>
              <a:t> 5</a:t>
            </a:r>
          </a:p>
          <a:p>
            <a:pPr marL="342900" indent="-342900" eaLnBrk="1" hangingPunct="1">
              <a:defRPr/>
            </a:pPr>
            <a:endParaRPr lang="en-US" sz="3200" b="0" i="0" dirty="0"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Array: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0   1   2   3   4   5   6   7   8   9  10   11  12  13  14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_   _  47   _   _  35  36   _   _ 129  25 2501   _   _   _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                65(?)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Hash Function</a:t>
            </a: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What happens when you try to insert:  </a:t>
            </a:r>
            <a:r>
              <a:rPr lang="en-US" sz="3200" b="0" dirty="0">
                <a:latin typeface="Times New Roman" charset="0"/>
                <a:ea typeface="ＭＳ Ｐゴシック" charset="0"/>
              </a:rPr>
              <a:t>x = </a:t>
            </a:r>
            <a:r>
              <a:rPr lang="en-US" sz="3200" b="0" i="0" dirty="0">
                <a:latin typeface="Courier New" charset="0"/>
                <a:ea typeface="ＭＳ Ｐゴシック" charset="0"/>
              </a:rPr>
              <a:t>65 </a:t>
            </a:r>
            <a:r>
              <a:rPr lang="en-US" sz="3200" b="0" i="0" dirty="0">
                <a:latin typeface="Times New Roman" charset="0"/>
                <a:ea typeface="ＭＳ Ｐゴシック" charset="0"/>
              </a:rPr>
              <a:t>?</a:t>
            </a: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				</a:t>
            </a:r>
            <a:r>
              <a:rPr lang="en-US" sz="3200" b="0" dirty="0">
                <a:latin typeface="Times New Roman" charset="0"/>
                <a:ea typeface="ＭＳ Ｐゴシック" charset="0"/>
              </a:rPr>
              <a:t>x		</a:t>
            </a:r>
            <a:r>
              <a:rPr lang="en-US" sz="3200" b="0" i="0" dirty="0">
                <a:latin typeface="Courier New" charset="0"/>
                <a:ea typeface="ＭＳ Ｐゴシック" charset="0"/>
              </a:rPr>
              <a:t>65</a:t>
            </a:r>
            <a:endParaRPr lang="en-US" sz="3200" b="0" dirty="0"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dirty="0">
                <a:latin typeface="Times New Roman" charset="0"/>
                <a:ea typeface="ＭＳ Ｐゴシック" charset="0"/>
              </a:rPr>
              <a:t>				f(x)		</a:t>
            </a:r>
            <a:r>
              <a:rPr lang="en-US" sz="3200" b="0" i="0" dirty="0">
                <a:latin typeface="Courier New" charset="0"/>
                <a:ea typeface="ＭＳ Ｐゴシック" charset="0"/>
              </a:rPr>
              <a:t> 5</a:t>
            </a:r>
          </a:p>
          <a:p>
            <a:pPr marL="342900" indent="-342900" eaLnBrk="1" hangingPunct="1">
              <a:defRPr/>
            </a:pPr>
            <a:endParaRPr lang="en-US" sz="3200" b="0" i="0" dirty="0"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Array: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0   1   2   3   4   5   6   7   8   9  10   11  12  13  14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    47          35  36         129  25 2501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                65(?)</a:t>
            </a:r>
          </a:p>
          <a:p>
            <a:pPr marL="342900" indent="-342900" eaLnBrk="1" hangingPunct="1">
              <a:defRPr/>
            </a:pPr>
            <a:endParaRPr lang="en-US" sz="1600" b="0" i="0" dirty="0">
              <a:latin typeface="Courier New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This is called a </a:t>
            </a:r>
            <a:r>
              <a:rPr lang="en-US" sz="3200" b="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collision</a:t>
            </a:r>
            <a:r>
              <a:rPr lang="en-US" sz="3200" b="0" i="0" dirty="0">
                <a:latin typeface="Times New Roman" charset="0"/>
                <a:ea typeface="ＭＳ Ｐゴシック" charset="0"/>
              </a:rPr>
              <a:t>.</a:t>
            </a:r>
            <a:endParaRPr lang="en-US" sz="3200" b="0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endParaRPr lang="en-US" sz="1600" b="0" i="0" dirty="0">
              <a:latin typeface="Courier New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Handling Collisions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</a:rPr>
              <a:t>Separate Chaining (Open Hashing)</a:t>
            </a:r>
          </a:p>
          <a:p>
            <a:pPr eaLnBrk="1" hangingPunct="1">
              <a:defRPr/>
            </a:pPr>
            <a:r>
              <a:rPr lang="en-US" dirty="0">
                <a:ea typeface="+mn-ea"/>
              </a:rPr>
              <a:t>Open Addressing (Closed Hashing)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Linear Probing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Quadratic Probing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Double Hashing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Handling Collisions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</a:rPr>
              <a:t>Separate Chaining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Separate Chaining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Let each array element be the head of a chain.</a:t>
            </a:r>
          </a:p>
          <a:p>
            <a:pPr marL="342900" indent="-342900" eaLnBrk="1" hangingPunct="1">
              <a:defRPr/>
            </a:pPr>
            <a:endParaRPr lang="en-US" sz="3200" b="0" i="0" dirty="0"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Array: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0   1   2   3   4   5   6   7   8   9  10   11  12  13  14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     </a:t>
            </a:r>
            <a:r>
              <a:rPr lang="en-US" sz="1600" b="0" i="0" dirty="0">
                <a:latin typeface="Courier New" charset="0"/>
                <a:ea typeface="ＭＳ Ｐゴシック" charset="0"/>
                <a:sym typeface="Symbol" charset="0"/>
              </a:rPr>
              <a:t>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          </a:t>
            </a:r>
            <a:r>
              <a:rPr lang="en-US" sz="1600" b="0" i="0" dirty="0">
                <a:latin typeface="Courier New" charset="0"/>
                <a:ea typeface="ＭＳ Ｐゴシック" charset="0"/>
                <a:sym typeface="Symbol" charset="0"/>
              </a:rPr>
              <a:t>                     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    47          65  36         129  25 2501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  <a:sym typeface="Symbol" charset="0"/>
              </a:rPr>
              <a:t>                         </a:t>
            </a:r>
            <a:endParaRPr lang="en-US" sz="1600" b="0" i="0" dirty="0">
              <a:latin typeface="Courier New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                35</a:t>
            </a:r>
          </a:p>
          <a:p>
            <a:pPr marL="342900" indent="-342900" eaLnBrk="1" hangingPunct="1">
              <a:defRPr/>
            </a:pPr>
            <a:endParaRPr lang="en-US" sz="1600" b="0" i="0" dirty="0">
              <a:latin typeface="Courier New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endParaRPr lang="en-US" sz="1600" b="0" i="0" dirty="0">
              <a:latin typeface="Courier New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i="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Where would you store:  29, 16, 14,  99, 127 ?</a:t>
            </a:r>
            <a:endParaRPr lang="en-US" sz="3200" b="0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endParaRPr lang="en-US" sz="3200" b="0" i="0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4499EBB9A2143B41292FBB776AE28" ma:contentTypeVersion="4" ma:contentTypeDescription="Create a new document." ma:contentTypeScope="" ma:versionID="2d217dbc6603cc21ad272a94923c1b26">
  <xsd:schema xmlns:xsd="http://www.w3.org/2001/XMLSchema" xmlns:xs="http://www.w3.org/2001/XMLSchema" xmlns:p="http://schemas.microsoft.com/office/2006/metadata/properties" xmlns:ns2="cad27b39-ca83-4003-91da-302305d93db0" targetNamespace="http://schemas.microsoft.com/office/2006/metadata/properties" ma:root="true" ma:fieldsID="f395c2906868324c8af3a13d8b404cd4" ns2:_="">
    <xsd:import namespace="cad27b39-ca83-4003-91da-302305d93d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27b39-ca83-4003-91da-302305d93d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A103A5-B779-498A-99E5-788852210973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6D6C7A39-F253-4E09-B2AD-45ADED589B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A65C84-9E0C-45EF-A032-C8BFD25DE69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ad27b39-ca83-4003-91da-302305d93db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</TotalTime>
  <Words>2552</Words>
  <Application>Microsoft Office PowerPoint</Application>
  <PresentationFormat>On-screen Show (4:3)</PresentationFormat>
  <Paragraphs>348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 Design</vt:lpstr>
      <vt:lpstr>Hashing</vt:lpstr>
      <vt:lpstr>Hashing</vt:lpstr>
      <vt:lpstr>Hash Function</vt:lpstr>
      <vt:lpstr>PowerPoint Presentation</vt:lpstr>
      <vt:lpstr>PowerPoint Presentation</vt:lpstr>
      <vt:lpstr>PowerPoint Presentation</vt:lpstr>
      <vt:lpstr>Handling Collisions</vt:lpstr>
      <vt:lpstr>Handling Collisions</vt:lpstr>
      <vt:lpstr>PowerPoint Presentation</vt:lpstr>
      <vt:lpstr>PowerPoint Presentation</vt:lpstr>
      <vt:lpstr>Handling Collisions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Handling Collisions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Handling Collisions</vt:lpstr>
      <vt:lpstr>PowerPoint Presentation</vt:lpstr>
      <vt:lpstr>Double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Re-Hashing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ANUSHKA SINGH 210911212</cp:lastModifiedBy>
  <cp:revision>98</cp:revision>
  <dcterms:created xsi:type="dcterms:W3CDTF">1601-01-01T00:00:00Z</dcterms:created>
  <dcterms:modified xsi:type="dcterms:W3CDTF">2023-04-09T15:15:58Z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0x0101003F14499EBB9A2143B41292FBB776AE28</vt:lpwstr>
  </property>
</Properties>
</file>