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2791B-2B40-4DE6-AF35-CA437C48B9E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6E783-A24E-4D74-A690-F3DF2C042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5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6E783-A24E-4D74-A690-F3DF2C042C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69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6E783-A24E-4D74-A690-F3DF2C042C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187700"/>
            <a:ext cx="10058400" cy="113741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Course Code: [ELE 1051]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IN" dirty="0" smtClean="0"/>
              <a:t>Dept. of Electrical &amp; Electronics </a:t>
            </a:r>
            <a:r>
              <a:rPr lang="en-IN" dirty="0" err="1" smtClean="0"/>
              <a:t>Engg</a:t>
            </a:r>
            <a:r>
              <a:rPr lang="en-IN" dirty="0" smtClean="0"/>
              <a:t>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lh3.googleusercontent.com/NRv3pd85QFsLHVwpHkTZ2250QFlGXi4661CaYP3Zdf3SRBavzCN6ln9LkQSPPbk7i5964g=s8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483" y="51395"/>
            <a:ext cx="839390" cy="83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manipal institute of technology manip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51395"/>
            <a:ext cx="5645920" cy="100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71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4800" kern="1200" spc="-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Course Code: [ELE 1051]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Electrical &amp; Electronics Engg., MIT - Manipal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>
            <a:lvl1pPr>
              <a:defRPr lang="en-US" sz="4800" kern="1200" spc="-50" baseline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Course Code: [ELE 1051]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Electrical &amp; Electronics Engg., MIT - Manipal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5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93800"/>
            <a:ext cx="10058400" cy="51155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Course Code: [ELE 1051]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Electrical &amp; Electronics </a:t>
            </a:r>
            <a:r>
              <a:rPr lang="en-IN" dirty="0" err="1" smtClean="0"/>
              <a:t>Engg</a:t>
            </a:r>
            <a:r>
              <a:rPr lang="en-IN" dirty="0" smtClean="0"/>
              <a:t>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03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Course Code: [ELE 1051]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Electrical &amp; Electronics Engg., MIT - Manipal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70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244600"/>
            <a:ext cx="4937760" cy="46244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600"/>
            <a:ext cx="4937760" cy="462449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Course Code: [ELE 1051]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Electrical &amp; Electronics Engg., MIT - Manipal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95187"/>
            <a:ext cx="10058400" cy="930381"/>
          </a:xfrm>
        </p:spPr>
        <p:txBody>
          <a:bodyPr>
            <a:normAutofit/>
          </a:bodyPr>
          <a:lstStyle>
            <a:lvl1pPr>
              <a:defRPr lang="en-US" sz="4800" kern="1200" spc="-5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3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48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80418"/>
            <a:ext cx="4937760" cy="398011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1302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80418"/>
            <a:ext cx="4937760" cy="39801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Course Code: [ELE 1051]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Electrical &amp; Electronics Engg., MIT - Manipal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97280" y="95187"/>
            <a:ext cx="10058400" cy="930381"/>
          </a:xfrm>
        </p:spPr>
        <p:txBody>
          <a:bodyPr>
            <a:normAutofit/>
          </a:bodyPr>
          <a:lstStyle>
            <a:lvl1pPr>
              <a:defRPr lang="en-US" sz="4800" kern="1200" spc="-5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4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800" kern="1200" spc="-50" baseline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Course Code: [ELE 1051]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Electrical &amp; Electronics Engg., MIT - Manipal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1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Course Code: [ELE 1051]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Dept. of Electrical &amp; Electronics Engg., MIT - Manipal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Course Code: [ELE 1051]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Dept. of Electrical &amp; Electronics Engg., MIT - Manipal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9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Course Code: [ELE 1051]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Electrical &amp; Electronics Engg., MIT - Manipal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5187"/>
            <a:ext cx="10058400" cy="9303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18530"/>
            <a:ext cx="10058400" cy="47505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Course Code: [ELE 1051]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rgbClr val="FFFFFF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IN" dirty="0" smtClean="0"/>
              <a:t>Dept. of Electrical &amp; Electronics </a:t>
            </a:r>
            <a:r>
              <a:rPr lang="en-IN" dirty="0" err="1" smtClean="0"/>
              <a:t>Engg</a:t>
            </a:r>
            <a:r>
              <a:rPr lang="en-IN" dirty="0" smtClean="0"/>
              <a:t>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052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172" y="126489"/>
            <a:ext cx="786188" cy="8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5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axman.sp@manipal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BET%20Course%20Plan%20JULY-NOV%202019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02287"/>
            <a:ext cx="10058400" cy="2122825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chemeClr val="accent1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asic </a:t>
            </a:r>
            <a:r>
              <a:rPr lang="en-US" sz="8800" dirty="0">
                <a:solidFill>
                  <a:schemeClr val="accent1"/>
                </a:solidFill>
              </a:rPr>
              <a:t>E</a:t>
            </a:r>
            <a:r>
              <a:rPr lang="en-US" dirty="0">
                <a:solidFill>
                  <a:schemeClr val="accent2"/>
                </a:solidFill>
              </a:rPr>
              <a:t>lectrical </a:t>
            </a:r>
            <a:r>
              <a:rPr lang="en-US" sz="8800" dirty="0" smtClean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chemeClr val="accent2"/>
                </a:solidFill>
              </a:rPr>
              <a:t>echnology</a:t>
            </a:r>
            <a:r>
              <a:rPr lang="en-US" sz="3600" dirty="0" smtClean="0">
                <a:solidFill>
                  <a:schemeClr val="accent2"/>
                </a:solidFill>
              </a:rPr>
              <a:t/>
            </a:r>
            <a:br>
              <a:rPr lang="en-US" sz="3600" dirty="0" smtClean="0">
                <a:solidFill>
                  <a:schemeClr val="accent2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b="1" cap="none" spc="0" dirty="0" smtClean="0">
                <a:solidFill>
                  <a:prstClr val="black"/>
                </a:solidFill>
                <a:latin typeface="Gill Sans MT"/>
              </a:rPr>
              <a:t>Dr. </a:t>
            </a:r>
            <a:r>
              <a:rPr lang="en-US" sz="2800" b="1" cap="none" spc="0" dirty="0" err="1" smtClean="0">
                <a:solidFill>
                  <a:prstClr val="black"/>
                </a:solidFill>
                <a:latin typeface="Gill Sans MT"/>
              </a:rPr>
              <a:t>LakshmanRao</a:t>
            </a:r>
            <a:r>
              <a:rPr lang="en-US" sz="2800" b="1" cap="none" spc="0" dirty="0" smtClean="0">
                <a:solidFill>
                  <a:prstClr val="black"/>
                </a:solidFill>
                <a:latin typeface="Gill Sans MT"/>
              </a:rPr>
              <a:t> S. </a:t>
            </a:r>
            <a:r>
              <a:rPr lang="en-US" sz="2800" b="1" cap="none" spc="0" dirty="0" err="1" smtClean="0">
                <a:solidFill>
                  <a:prstClr val="black"/>
                </a:solidFill>
                <a:latin typeface="Gill Sans MT"/>
              </a:rPr>
              <a:t>Paragond</a:t>
            </a:r>
            <a:endParaRPr lang="en-US" sz="2800" b="1" cap="none" spc="0" dirty="0">
              <a:solidFill>
                <a:prstClr val="black"/>
              </a:solidFill>
              <a:latin typeface="Gill Sans MT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1800" cap="none" spc="0" dirty="0" smtClean="0">
                <a:solidFill>
                  <a:prstClr val="black"/>
                </a:solidFill>
                <a:latin typeface="Gill Sans MT"/>
              </a:rPr>
              <a:t>Faculty </a:t>
            </a:r>
            <a:r>
              <a:rPr lang="en-US" sz="1800" cap="none" spc="0" dirty="0" err="1" smtClean="0">
                <a:solidFill>
                  <a:prstClr val="black"/>
                </a:solidFill>
                <a:latin typeface="Gill Sans MT"/>
              </a:rPr>
              <a:t>Dept</a:t>
            </a:r>
            <a:r>
              <a:rPr lang="en-US" sz="1800" cap="none" spc="0" dirty="0" smtClean="0">
                <a:solidFill>
                  <a:prstClr val="black"/>
                </a:solidFill>
                <a:latin typeface="Gill Sans MT"/>
              </a:rPr>
              <a:t> of Electrical and Electronics </a:t>
            </a:r>
            <a:r>
              <a:rPr lang="en-US" sz="1800" cap="none" spc="0" dirty="0" err="1" smtClean="0">
                <a:solidFill>
                  <a:prstClr val="black"/>
                </a:solidFill>
                <a:latin typeface="Gill Sans MT"/>
              </a:rPr>
              <a:t>Engg</a:t>
            </a:r>
            <a:endParaRPr lang="en-US" sz="1800" cap="none" spc="0" dirty="0">
              <a:solidFill>
                <a:prstClr val="black"/>
              </a:solidFill>
              <a:latin typeface="Gill Sans MT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000" cap="none" spc="0" dirty="0">
                <a:solidFill>
                  <a:schemeClr val="accent1">
                    <a:lumMod val="50000"/>
                  </a:schemeClr>
                </a:solidFill>
                <a:latin typeface="Gill Sans MT"/>
                <a:hlinkClick r:id="rId3"/>
              </a:rPr>
              <a:t>l</a:t>
            </a:r>
            <a:r>
              <a:rPr lang="en-US" sz="2000" cap="none" spc="0" dirty="0" smtClean="0">
                <a:solidFill>
                  <a:schemeClr val="accent1">
                    <a:lumMod val="50000"/>
                  </a:schemeClr>
                </a:solidFill>
                <a:latin typeface="Gill Sans MT"/>
                <a:hlinkClick r:id="rId3"/>
              </a:rPr>
              <a:t>axman.sp@manipal.edu</a:t>
            </a:r>
            <a:endParaRPr lang="en-US" sz="2000" cap="none" spc="0" dirty="0">
              <a:solidFill>
                <a:schemeClr val="accent1">
                  <a:lumMod val="50000"/>
                </a:schemeClr>
              </a:solidFill>
              <a:latin typeface="Gill Sans MT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000" cap="none" spc="0" dirty="0">
                <a:solidFill>
                  <a:prstClr val="black"/>
                </a:solidFill>
                <a:latin typeface="Gill Sans MT"/>
              </a:rPr>
              <a:t>Mobile : </a:t>
            </a:r>
            <a:r>
              <a:rPr lang="en-US" sz="2000" cap="none" spc="0" dirty="0" smtClean="0">
                <a:solidFill>
                  <a:prstClr val="black"/>
                </a:solidFill>
                <a:latin typeface="Gill Sans MT"/>
              </a:rPr>
              <a:t>9448835163</a:t>
            </a:r>
            <a:endParaRPr lang="en-US" sz="2000" cap="none" spc="0" dirty="0">
              <a:solidFill>
                <a:prstClr val="black"/>
              </a:solidFill>
              <a:latin typeface="Gill Sans MT"/>
            </a:endParaRPr>
          </a:p>
          <a:p>
            <a:pPr algn="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Electrical &amp; Electronics Engg., MIT - Manipal</a:t>
            </a:r>
            <a:endParaRPr lang="en-IN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1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Course Code: [ELE 1051]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Course Outline: BET [ELE 1051]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] = [2 1 0 3]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64" b="-3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DC </a:t>
            </a:r>
            <a:r>
              <a:rPr lang="en-US" b="1" dirty="0"/>
              <a:t>Circuit </a:t>
            </a:r>
            <a:r>
              <a:rPr lang="en-US" b="1" dirty="0" smtClean="0"/>
              <a:t>Analysis: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Circuit elements, Sources, Resistance, Inductance, Capacitance, Mesh Current and Node Voltage Analysis, Superposition, Thevenin’s and Max Power Transfer </a:t>
            </a:r>
            <a:r>
              <a:rPr lang="en-US" dirty="0" smtClean="0"/>
              <a:t>Theorems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Magnetic Circuit Analysis and Electromagnetism: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Magnetism, Laws of magnetism, series and parallel magnetic circuits, Electromagnetic induction, Magnetic coupling, induced </a:t>
            </a:r>
            <a:r>
              <a:rPr lang="en-US" dirty="0" err="1"/>
              <a:t>emfs</a:t>
            </a:r>
            <a:r>
              <a:rPr lang="en-US" dirty="0"/>
              <a:t>, mesh current </a:t>
            </a:r>
            <a:r>
              <a:rPr lang="en-US" dirty="0" smtClean="0"/>
              <a:t>equations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Single phase AC Circuit Analysis: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Generation, Representation, AC through R, L and C, Series and parallel circuits, Power, Power factor, Resonance in series and parallel AC circuits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Electrical &amp; Electronics Engg., MIT - Manipal</a:t>
            </a: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Course Code: [ELE 1051]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76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</a:t>
            </a:r>
            <a:r>
              <a:rPr lang="en-US" sz="2800" dirty="0" smtClean="0"/>
              <a:t>ELE 1051 [2 1 0 3]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93800"/>
            <a:ext cx="10058400" cy="38547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3 phase AC Circuit Analysis: </a:t>
            </a:r>
            <a:endParaRPr lang="en-US" b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Generation</a:t>
            </a:r>
            <a:r>
              <a:rPr lang="en-US" dirty="0"/>
              <a:t>, Representation, Types of connection – Star &amp; Delta,  Analysis of balanced and unbalanced loads, Measurement of </a:t>
            </a:r>
            <a:r>
              <a:rPr lang="en-US" dirty="0" smtClean="0"/>
              <a:t>Power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Overview of Power System Components: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Electrical Power System – An overview, Generation, Transmission, Distribution, Utilization of Electric Power; Overview of Electrical Machines, Types, working principle &amp; applications; Measurement of Energy: Energy meters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Electrical &amp; Electronics Engg., MIT - Manipal</a:t>
            </a: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3979" y="5048518"/>
            <a:ext cx="1938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hlinkClick r:id="rId2" action="ppaction://hlinkfile"/>
              </a:rPr>
              <a:t>Course Plan</a:t>
            </a:r>
            <a:endParaRPr lang="en-US" sz="28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Course Code: [ELE 1051]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53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93799"/>
            <a:ext cx="10058400" cy="512862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In-Semester </a:t>
            </a:r>
            <a:r>
              <a:rPr lang="en-US" b="1" dirty="0"/>
              <a:t>Assessment -   50%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C00000"/>
                </a:solidFill>
              </a:rPr>
              <a:t>2  Sessionals: 15 marks each – 1 hour duration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C00000"/>
                </a:solidFill>
              </a:rPr>
              <a:t>4  Quizzes :  5 marks each – 20 minutes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End-Semester </a:t>
            </a:r>
            <a:r>
              <a:rPr lang="en-US" b="1" dirty="0"/>
              <a:t>Examination – 50%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C00000"/>
                </a:solidFill>
              </a:rPr>
              <a:t>Written Examination : 50 marks – 3 hours duration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C00000"/>
                </a:solidFill>
              </a:rPr>
              <a:t>Minimum Pass Marks </a:t>
            </a:r>
            <a:r>
              <a:rPr lang="en-US" b="1" dirty="0" smtClean="0">
                <a:solidFill>
                  <a:srgbClr val="C00000"/>
                </a:solidFill>
              </a:rPr>
              <a:t>for End Semester Exam: 18 marks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100" b="1" i="1" dirty="0" smtClean="0">
                <a:solidFill>
                  <a:schemeClr val="tx1"/>
                </a:solidFill>
              </a:rPr>
              <a:t>In order to </a:t>
            </a:r>
            <a:r>
              <a:rPr lang="en-US" sz="2100" b="1" i="1" dirty="0">
                <a:solidFill>
                  <a:schemeClr val="tx1"/>
                </a:solidFill>
              </a:rPr>
              <a:t>clear the course a student must secure minimum pass marks (which could be between </a:t>
            </a:r>
            <a:r>
              <a:rPr lang="en-US" sz="2100" b="1" i="1" dirty="0" smtClean="0">
                <a:solidFill>
                  <a:schemeClr val="tx1"/>
                </a:solidFill>
              </a:rPr>
              <a:t>35 to </a:t>
            </a:r>
            <a:r>
              <a:rPr lang="en-US" sz="2100" b="1" i="1" dirty="0">
                <a:solidFill>
                  <a:schemeClr val="tx1"/>
                </a:solidFill>
              </a:rPr>
              <a:t>50 marks) which is calculated by adding the marks obtained in </a:t>
            </a:r>
            <a:r>
              <a:rPr lang="en-US" sz="2100" b="1" i="1" dirty="0" smtClean="0">
                <a:solidFill>
                  <a:schemeClr val="tx1"/>
                </a:solidFill>
              </a:rPr>
              <a:t>In-Semester </a:t>
            </a:r>
            <a:r>
              <a:rPr lang="en-US" sz="2100" b="1" i="1" dirty="0">
                <a:solidFill>
                  <a:schemeClr val="tx1"/>
                </a:solidFill>
              </a:rPr>
              <a:t>and </a:t>
            </a:r>
            <a:r>
              <a:rPr lang="en-US" sz="2100" b="1" i="1" dirty="0" smtClean="0">
                <a:solidFill>
                  <a:schemeClr val="tx1"/>
                </a:solidFill>
              </a:rPr>
              <a:t>End-Semester </a:t>
            </a:r>
            <a:r>
              <a:rPr lang="en-US" sz="2100" b="1" i="1" dirty="0">
                <a:solidFill>
                  <a:schemeClr val="tx1"/>
                </a:solidFill>
              </a:rPr>
              <a:t>Exams.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All questions are to be answered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Attendance requirement : 75 % </a:t>
            </a:r>
            <a:r>
              <a:rPr lang="en-US" dirty="0" smtClean="0"/>
              <a:t> (which is regularly </a:t>
            </a:r>
            <a:r>
              <a:rPr lang="en-US" dirty="0"/>
              <a:t>updated in </a:t>
            </a:r>
            <a:r>
              <a:rPr lang="en-US" dirty="0" err="1" smtClean="0"/>
              <a:t>SLcM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 use of Mobiles in the classroom.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Maintain Lecture </a:t>
            </a:r>
            <a:r>
              <a:rPr lang="en-US" dirty="0" smtClean="0"/>
              <a:t>Notes</a:t>
            </a:r>
            <a:endParaRPr lang="en-US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Bring </a:t>
            </a:r>
            <a:r>
              <a:rPr lang="en-US" dirty="0" smtClean="0"/>
              <a:t>Calculators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Electrical &amp; Electronics Engg., MIT - Manipal</a:t>
            </a: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Course Code: [ELE 1051]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35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Electric Circuit?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93800"/>
            <a:ext cx="10058400" cy="1420611"/>
          </a:xfrm>
        </p:spPr>
        <p:txBody>
          <a:bodyPr/>
          <a:lstStyle/>
          <a:p>
            <a:r>
              <a:rPr lang="en-US" b="1" dirty="0"/>
              <a:t>Definition:</a:t>
            </a:r>
          </a:p>
          <a:p>
            <a:r>
              <a:rPr lang="en-US" i="1" dirty="0">
                <a:solidFill>
                  <a:srgbClr val="C00000"/>
                </a:solidFill>
              </a:rPr>
              <a:t>“An interconnection of simple electrical devices with at least one closed path in which current may flow”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Electrical &amp; Electronics Engg., MIT - Manipal</a:t>
            </a: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2" descr="E:\satyakam.deo\MIT\Subjects\BET\Ele_Ck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436960"/>
            <a:ext cx="21050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satyakam.deo\MIT\Subjects\BET\Wheatsto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825" y="3766042"/>
            <a:ext cx="366385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Course Code: [ELE 1051]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064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Active &amp; Passive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Active Elements: Voltage &amp; Current Source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Passive Elements: Resistor, Inductor &amp; Capacitor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Linear &amp; Non-linear Elements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Linear: Resistor, Inductor, Capacitor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Nonlinear: Diode, LDR (Light Dependent Resistor), Thermistor, transistor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Unilateral &amp; Bilateral Elements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Unilateral (Current Flow in one direction): Diode, Transistor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Bilateral: Resistor, Inductor, Capacitor*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Lumped &amp; Distributed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Discuss </a:t>
            </a:r>
            <a:r>
              <a:rPr lang="en-US" dirty="0">
                <a:solidFill>
                  <a:srgbClr val="C00000"/>
                </a:solidFill>
              </a:rPr>
              <a:t>only </a:t>
            </a:r>
            <a:r>
              <a:rPr lang="en-US" b="1" i="1" u="sng" dirty="0">
                <a:solidFill>
                  <a:srgbClr val="C00000"/>
                </a:solidFill>
              </a:rPr>
              <a:t>lumped linear bilateral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circuit </a:t>
            </a:r>
            <a:r>
              <a:rPr lang="en-US" dirty="0" smtClean="0">
                <a:solidFill>
                  <a:srgbClr val="C00000"/>
                </a:solidFill>
              </a:rPr>
              <a:t>elements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Electrical &amp; Electronics Engg., MIT - Manipal</a:t>
            </a: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Course Code: [ELE 1051]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57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</TotalTime>
  <Words>536</Words>
  <Application>Microsoft Office PowerPoint</Application>
  <PresentationFormat>Widescreen</PresentationFormat>
  <Paragraphs>75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Cambria Math</vt:lpstr>
      <vt:lpstr>Courier New</vt:lpstr>
      <vt:lpstr>Gill Sans MT</vt:lpstr>
      <vt:lpstr>Trebuchet MS</vt:lpstr>
      <vt:lpstr>Wingdings</vt:lpstr>
      <vt:lpstr>Retrospect</vt:lpstr>
      <vt:lpstr>Basic Electrical Technology Introduction </vt:lpstr>
      <vt:lpstr>Course Outline: BET [ELE 1051] ⟨[L T P C] = [2 1 0 3]⟩</vt:lpstr>
      <vt:lpstr>Course Outline ELE 1051 [2 1 0 3] </vt:lpstr>
      <vt:lpstr>Assessment</vt:lpstr>
      <vt:lpstr>What is an Electric Circuit?</vt:lpstr>
      <vt:lpstr>Circuit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Electrical Technology [ELE 1051]</dc:title>
  <dc:creator>SATYAKAM</dc:creator>
  <cp:lastModifiedBy>MAHE</cp:lastModifiedBy>
  <cp:revision>39</cp:revision>
  <dcterms:created xsi:type="dcterms:W3CDTF">2019-07-11T04:58:38Z</dcterms:created>
  <dcterms:modified xsi:type="dcterms:W3CDTF">2019-07-20T06:26:14Z</dcterms:modified>
</cp:coreProperties>
</file>