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4" r:id="rId4"/>
    <p:sldId id="275" r:id="rId5"/>
    <p:sldId id="263" r:id="rId6"/>
    <p:sldId id="276" r:id="rId7"/>
    <p:sldId id="264" r:id="rId8"/>
    <p:sldId id="265" r:id="rId9"/>
    <p:sldId id="277" r:id="rId10"/>
    <p:sldId id="266" r:id="rId11"/>
    <p:sldId id="278" r:id="rId12"/>
    <p:sldId id="279" r:id="rId13"/>
    <p:sldId id="280" r:id="rId14"/>
    <p:sldId id="271" r:id="rId15"/>
    <p:sldId id="281" r:id="rId16"/>
    <p:sldId id="282" r:id="rId17"/>
    <p:sldId id="272" r:id="rId18"/>
    <p:sldId id="273"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8645-455B-4424-9267-B82C5E418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F1666-AF3B-47DE-9486-F56C85E4B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958F7-3DA5-4F1C-BE0C-DA51041D8800}"/>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60494495-3D59-4C45-BEB0-4E7D6F121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305A4-FB09-4F52-AB4D-8B1CC94C7E43}"/>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48916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D3E1-E64F-43FD-88ED-424EA23BEA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A1E4AE-B778-4265-98D5-2302B6B6EF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ED8AE-1D95-48BD-9077-8C3FBD4A8B99}"/>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ADA0B07D-D62C-4361-B874-ABA679F3C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1389F-6947-4936-8F48-C5A08F9FBF29}"/>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316385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0F455-D520-458F-A30C-0F5DE87AF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776F4-7901-45FF-BAAA-4803F0EE94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45D4D-FDE6-4F4B-A6EF-9703B1C0F846}"/>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A9C91FC0-22B8-44AF-9601-C7DA89B24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BC857-DF0C-4D10-AA90-10DC3E3ACD56}"/>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325750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6C07-2EEF-4A93-BB8B-B35A5EBF4D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E259A-F14C-4224-AF5A-9F8E794A08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FB723-7466-4037-8563-153276D446D1}"/>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3F3F73D6-46F4-46EB-A7D7-FA1D83A4B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C5F02-CE89-4E3B-A316-BF336BC73E66}"/>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2798347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57D0-3D89-4036-8336-C82D5ED27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3DBD14-68F7-451D-85BC-84FF08B63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3D1C79-082E-4D07-96E4-2F58C24BA06B}"/>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49D86F0E-27D3-4EEB-AED4-E04ECF29B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2EE48-4577-4F82-8D1B-DA187DF38A53}"/>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176315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1757-C4E0-4B3E-99B5-C57D09945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E3054-E9B2-4FAD-AA69-BB88DCA1F9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951A5-B0D1-4666-8E5D-75640A62E1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E00C47-48D9-4F90-AE88-05586BB97BD0}"/>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6" name="Footer Placeholder 5">
            <a:extLst>
              <a:ext uri="{FF2B5EF4-FFF2-40B4-BE49-F238E27FC236}">
                <a16:creationId xmlns:a16="http://schemas.microsoft.com/office/drawing/2014/main" id="{466CBBFA-8B09-4383-BB16-ECF2C8B3A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CB4FA-3946-4918-9FA3-3675F23E4EF3}"/>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77717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EC26-CA40-4652-86B1-77A4D7457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C6FF1-D7CA-46AE-9ABD-A5D1AFA31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7C999C-3F39-433E-A4FE-655F6F9080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7D6B61-F217-4E27-B5A3-5084047AB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A2A06D-D1E0-4FCE-9FE4-12C0AEF589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9ED5D-E3F7-4C9E-A5E3-AA6EA0725FAC}"/>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8" name="Footer Placeholder 7">
            <a:extLst>
              <a:ext uri="{FF2B5EF4-FFF2-40B4-BE49-F238E27FC236}">
                <a16:creationId xmlns:a16="http://schemas.microsoft.com/office/drawing/2014/main" id="{BF60CAC8-FAEF-4B78-A5D1-921B334B2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F1D95B-5A2B-43AB-97AA-B0544C244046}"/>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288100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3684-DC68-4F8E-9639-94D6C3F965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90476-7FBF-4209-A13A-704A15FDBCF1}"/>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4" name="Footer Placeholder 3">
            <a:extLst>
              <a:ext uri="{FF2B5EF4-FFF2-40B4-BE49-F238E27FC236}">
                <a16:creationId xmlns:a16="http://schemas.microsoft.com/office/drawing/2014/main" id="{E7BD8C01-0E3C-4A8B-8D76-DD857FCE3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3C847E-ACD9-4738-9CDF-5FA17D3E8634}"/>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145936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D27E6-3475-4EAB-BDDA-80F68A1DD50D}"/>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3" name="Footer Placeholder 2">
            <a:extLst>
              <a:ext uri="{FF2B5EF4-FFF2-40B4-BE49-F238E27FC236}">
                <a16:creationId xmlns:a16="http://schemas.microsoft.com/office/drawing/2014/main" id="{656BC837-8BD1-4EC3-8CE7-C112D8B78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40038-9CE6-4C1B-8E7C-6B40BB6670CA}"/>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418977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7D4-B6B2-46EE-9EDB-48FAB3DA8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2A51E4-380A-4894-B207-5F788DA6CD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3D72F-996D-4DF0-822C-271290D9E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50E35B-D4DD-43B8-9E72-3AA8B7FA1508}"/>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6" name="Footer Placeholder 5">
            <a:extLst>
              <a:ext uri="{FF2B5EF4-FFF2-40B4-BE49-F238E27FC236}">
                <a16:creationId xmlns:a16="http://schemas.microsoft.com/office/drawing/2014/main" id="{CD203B63-C16C-4A89-BFD0-4128F41E4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B3205-0D10-4835-81B8-DE309FA9BBF9}"/>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106778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EA47-F3F4-48BE-8154-D22B2060D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8AF65-995E-4860-A547-85549F5B7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83A67B-29A5-4D46-8E38-C204137D8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F97B77-2520-4A39-8D53-4F0B5F40B214}"/>
              </a:ext>
            </a:extLst>
          </p:cNvPr>
          <p:cNvSpPr>
            <a:spLocks noGrp="1"/>
          </p:cNvSpPr>
          <p:nvPr>
            <p:ph type="dt" sz="half" idx="10"/>
          </p:nvPr>
        </p:nvSpPr>
        <p:spPr/>
        <p:txBody>
          <a:bodyPr/>
          <a:lstStyle/>
          <a:p>
            <a:fld id="{0F1893AD-5270-49A2-AE87-51861DCFCAF6}" type="datetimeFigureOut">
              <a:rPr lang="en-US" smtClean="0"/>
              <a:t>9/7/2020</a:t>
            </a:fld>
            <a:endParaRPr lang="en-US"/>
          </a:p>
        </p:txBody>
      </p:sp>
      <p:sp>
        <p:nvSpPr>
          <p:cNvPr id="6" name="Footer Placeholder 5">
            <a:extLst>
              <a:ext uri="{FF2B5EF4-FFF2-40B4-BE49-F238E27FC236}">
                <a16:creationId xmlns:a16="http://schemas.microsoft.com/office/drawing/2014/main" id="{986D0589-6B6D-4C10-B5C9-6309CE0E3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86CA2-2198-47E9-B71D-04A98E15F1DA}"/>
              </a:ext>
            </a:extLst>
          </p:cNvPr>
          <p:cNvSpPr>
            <a:spLocks noGrp="1"/>
          </p:cNvSpPr>
          <p:nvPr>
            <p:ph type="sldNum" sz="quarter" idx="12"/>
          </p:nvPr>
        </p:nvSpPr>
        <p:spPr/>
        <p:txBody>
          <a:bodyPr/>
          <a:lstStyle/>
          <a:p>
            <a:fld id="{763B03D2-1052-4571-A5D0-E2222CB5DE99}" type="slidenum">
              <a:rPr lang="en-US" smtClean="0"/>
              <a:t>‹#›</a:t>
            </a:fld>
            <a:endParaRPr lang="en-US"/>
          </a:p>
        </p:txBody>
      </p:sp>
    </p:spTree>
    <p:extLst>
      <p:ext uri="{BB962C8B-B14F-4D97-AF65-F5344CB8AC3E}">
        <p14:creationId xmlns:p14="http://schemas.microsoft.com/office/powerpoint/2010/main" val="231887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E7AA2-2485-4E56-A5C4-B01C76C94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7E984-1F76-4CB1-BC27-28E264F2E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D473A-42A5-49C6-B495-662B20A03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893AD-5270-49A2-AE87-51861DCFCAF6}" type="datetimeFigureOut">
              <a:rPr lang="en-US" smtClean="0"/>
              <a:t>9/7/2020</a:t>
            </a:fld>
            <a:endParaRPr lang="en-US"/>
          </a:p>
        </p:txBody>
      </p:sp>
      <p:sp>
        <p:nvSpPr>
          <p:cNvPr id="5" name="Footer Placeholder 4">
            <a:extLst>
              <a:ext uri="{FF2B5EF4-FFF2-40B4-BE49-F238E27FC236}">
                <a16:creationId xmlns:a16="http://schemas.microsoft.com/office/drawing/2014/main" id="{BEB94E04-9297-4756-82F4-E95E088B9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628C9-E284-45A0-B6DD-72E3ECB28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B03D2-1052-4571-A5D0-E2222CB5DE99}" type="slidenum">
              <a:rPr lang="en-US" smtClean="0"/>
              <a:t>‹#›</a:t>
            </a:fld>
            <a:endParaRPr lang="en-US"/>
          </a:p>
        </p:txBody>
      </p:sp>
    </p:spTree>
    <p:extLst>
      <p:ext uri="{BB962C8B-B14F-4D97-AF65-F5344CB8AC3E}">
        <p14:creationId xmlns:p14="http://schemas.microsoft.com/office/powerpoint/2010/main" val="81397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Arithmetic Expressions</a:t>
            </a:r>
          </a:p>
        </p:txBody>
      </p:sp>
      <p:sp>
        <p:nvSpPr>
          <p:cNvPr id="6147" name="Rectangle 3"/>
          <p:cNvSpPr>
            <a:spLocks noGrp="1" noChangeArrowheads="1"/>
          </p:cNvSpPr>
          <p:nvPr>
            <p:ph type="body" idx="1"/>
          </p:nvPr>
        </p:nvSpPr>
        <p:spPr/>
        <p:txBody>
          <a:bodyPr/>
          <a:lstStyle/>
          <a:p>
            <a:r>
              <a:rPr lang="en-US"/>
              <a:t>Infix form</a:t>
            </a:r>
          </a:p>
          <a:p>
            <a:pPr lvl="1"/>
            <a:r>
              <a:rPr lang="en-US"/>
              <a:t>operand operator operand</a:t>
            </a:r>
          </a:p>
          <a:p>
            <a:pPr lvl="2"/>
            <a:r>
              <a:rPr lang="en-US"/>
              <a:t>2+3 or</a:t>
            </a:r>
          </a:p>
          <a:p>
            <a:pPr lvl="2"/>
            <a:r>
              <a:rPr lang="en-US"/>
              <a:t>a+b</a:t>
            </a:r>
          </a:p>
          <a:p>
            <a:pPr lvl="1"/>
            <a:r>
              <a:rPr lang="en-US"/>
              <a:t>Need precedence rules</a:t>
            </a:r>
          </a:p>
          <a:p>
            <a:pPr lvl="1"/>
            <a:r>
              <a:rPr lang="en-US"/>
              <a:t>May use parentheses</a:t>
            </a:r>
          </a:p>
          <a:p>
            <a:pPr lvl="2"/>
            <a:r>
              <a:rPr lang="en-US"/>
              <a:t>4*(3+5) or</a:t>
            </a:r>
          </a:p>
          <a:p>
            <a:pPr lvl="2"/>
            <a:r>
              <a:rPr lang="en-US"/>
              <a:t>a*(b+c)</a:t>
            </a:r>
          </a:p>
          <a:p>
            <a:pPr lvl="2"/>
            <a:endParaRPr lang="en-US"/>
          </a:p>
        </p:txBody>
      </p:sp>
    </p:spTree>
    <p:extLst>
      <p:ext uri="{BB962C8B-B14F-4D97-AF65-F5344CB8AC3E}">
        <p14:creationId xmlns:p14="http://schemas.microsoft.com/office/powerpoint/2010/main" val="318037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to Infix</a:t>
            </a:r>
          </a:p>
        </p:txBody>
      </p:sp>
      <p:sp>
        <p:nvSpPr>
          <p:cNvPr id="3" name="Content Placeholder 2"/>
          <p:cNvSpPr>
            <a:spLocks noGrp="1"/>
          </p:cNvSpPr>
          <p:nvPr>
            <p:ph idx="1"/>
          </p:nvPr>
        </p:nvSpPr>
        <p:spPr/>
        <p:txBody>
          <a:bodyPr/>
          <a:lstStyle/>
          <a:p>
            <a:pPr fontAlgn="base"/>
            <a:r>
              <a:rPr lang="en-US" dirty="0"/>
              <a:t>Read the Prefix expression in reverse order (from right to left)</a:t>
            </a:r>
          </a:p>
          <a:p>
            <a:pPr fontAlgn="base"/>
            <a:r>
              <a:rPr lang="en-US" dirty="0"/>
              <a:t>If the symbol is an operand, then push it onto the Stack</a:t>
            </a:r>
          </a:p>
          <a:p>
            <a:pPr fontAlgn="base"/>
            <a:r>
              <a:rPr lang="en-US" dirty="0"/>
              <a:t>If the symbol is an operator, then pop two operands from the Stack</a:t>
            </a:r>
            <a:br>
              <a:rPr lang="en-US" dirty="0"/>
            </a:br>
            <a:r>
              <a:rPr lang="en-US" dirty="0"/>
              <a:t>Create a string by concatenating the two operands and the operator between them.</a:t>
            </a:r>
            <a:br>
              <a:rPr lang="en-US" dirty="0"/>
            </a:br>
            <a:r>
              <a:rPr lang="en-US" b="1" dirty="0"/>
              <a:t>string = </a:t>
            </a:r>
            <a:r>
              <a:rPr lang="en-US" b="1" dirty="0">
                <a:solidFill>
                  <a:srgbClr val="FF0000"/>
                </a:solidFill>
              </a:rPr>
              <a:t>(top1(op1)+ operator + top2(op2))</a:t>
            </a:r>
            <a:br>
              <a:rPr lang="en-US" dirty="0"/>
            </a:br>
            <a:r>
              <a:rPr lang="en-US" dirty="0"/>
              <a:t>And push the resultant string back to Stack</a:t>
            </a:r>
          </a:p>
          <a:p>
            <a:pPr fontAlgn="base"/>
            <a:r>
              <a:rPr lang="en-US" dirty="0"/>
              <a:t>Repeat the above steps until end of Prefix expression.</a:t>
            </a:r>
          </a:p>
        </p:txBody>
      </p:sp>
    </p:spTree>
    <p:extLst>
      <p:ext uri="{BB962C8B-B14F-4D97-AF65-F5344CB8AC3E}">
        <p14:creationId xmlns:p14="http://schemas.microsoft.com/office/powerpoint/2010/main" val="366148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Prefix To Infix Conversion | Helpmestudybr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1696" y="218364"/>
            <a:ext cx="9648967" cy="627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6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to Prefix</a:t>
            </a:r>
          </a:p>
        </p:txBody>
      </p:sp>
      <p:sp>
        <p:nvSpPr>
          <p:cNvPr id="3" name="Content Placeholder 2"/>
          <p:cNvSpPr>
            <a:spLocks noGrp="1"/>
          </p:cNvSpPr>
          <p:nvPr>
            <p:ph idx="1"/>
          </p:nvPr>
        </p:nvSpPr>
        <p:spPr/>
        <p:txBody>
          <a:bodyPr>
            <a:normAutofit/>
          </a:bodyPr>
          <a:lstStyle/>
          <a:p>
            <a:pPr marL="0" indent="0">
              <a:buNone/>
            </a:pPr>
            <a:r>
              <a:rPr lang="en-US" sz="4000" dirty="0"/>
              <a:t>Postfix – Infix -Prefix</a:t>
            </a:r>
          </a:p>
        </p:txBody>
      </p:sp>
    </p:spTree>
    <p:extLst>
      <p:ext uri="{BB962C8B-B14F-4D97-AF65-F5344CB8AC3E}">
        <p14:creationId xmlns:p14="http://schemas.microsoft.com/office/powerpoint/2010/main" val="41127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to Postfix</a:t>
            </a:r>
          </a:p>
        </p:txBody>
      </p:sp>
      <p:sp>
        <p:nvSpPr>
          <p:cNvPr id="3" name="Content Placeholder 2"/>
          <p:cNvSpPr>
            <a:spLocks noGrp="1"/>
          </p:cNvSpPr>
          <p:nvPr>
            <p:ph idx="1"/>
          </p:nvPr>
        </p:nvSpPr>
        <p:spPr/>
        <p:txBody>
          <a:bodyPr/>
          <a:lstStyle/>
          <a:p>
            <a:r>
              <a:rPr lang="en-US" dirty="0"/>
              <a:t>Prefix – Infix - postfix</a:t>
            </a:r>
          </a:p>
        </p:txBody>
      </p:sp>
    </p:spTree>
    <p:extLst>
      <p:ext uri="{BB962C8B-B14F-4D97-AF65-F5344CB8AC3E}">
        <p14:creationId xmlns:p14="http://schemas.microsoft.com/office/powerpoint/2010/main" val="398930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Evaluating Postfix Expressions</a:t>
            </a:r>
          </a:p>
        </p:txBody>
      </p:sp>
      <p:sp>
        <p:nvSpPr>
          <p:cNvPr id="8195" name="Rectangle 3"/>
          <p:cNvSpPr>
            <a:spLocks noGrp="1" noChangeArrowheads="1"/>
          </p:cNvSpPr>
          <p:nvPr>
            <p:ph type="body" idx="1"/>
          </p:nvPr>
        </p:nvSpPr>
        <p:spPr/>
        <p:txBody>
          <a:bodyPr/>
          <a:lstStyle/>
          <a:p>
            <a:r>
              <a:rPr lang="en-US"/>
              <a:t>Use a </a:t>
            </a:r>
            <a:r>
              <a:rPr lang="en-US" b="1"/>
              <a:t>stack, </a:t>
            </a:r>
            <a:r>
              <a:rPr lang="en-US"/>
              <a:t>assume binary operators +,*</a:t>
            </a:r>
          </a:p>
          <a:p>
            <a:r>
              <a:rPr lang="en-US"/>
              <a:t>Input: postfix expression</a:t>
            </a:r>
          </a:p>
          <a:p>
            <a:r>
              <a:rPr lang="en-US"/>
              <a:t>Scan the input</a:t>
            </a:r>
          </a:p>
          <a:p>
            <a:pPr lvl="1"/>
            <a:r>
              <a:rPr lang="en-US"/>
              <a:t>If operand, </a:t>
            </a:r>
          </a:p>
          <a:p>
            <a:pPr lvl="2"/>
            <a:r>
              <a:rPr lang="en-US" b="1"/>
              <a:t>push</a:t>
            </a:r>
            <a:r>
              <a:rPr lang="en-US"/>
              <a:t> to stack</a:t>
            </a:r>
          </a:p>
          <a:p>
            <a:pPr lvl="1"/>
            <a:r>
              <a:rPr lang="en-US"/>
              <a:t>If operator</a:t>
            </a:r>
          </a:p>
          <a:p>
            <a:pPr lvl="2"/>
            <a:r>
              <a:rPr lang="en-US" b="1"/>
              <a:t>pop</a:t>
            </a:r>
            <a:r>
              <a:rPr lang="en-US"/>
              <a:t> the stack twice</a:t>
            </a:r>
          </a:p>
          <a:p>
            <a:pPr lvl="2"/>
            <a:r>
              <a:rPr lang="en-US"/>
              <a:t>apply operator</a:t>
            </a:r>
          </a:p>
          <a:p>
            <a:pPr lvl="2"/>
            <a:r>
              <a:rPr lang="en-US" b="1"/>
              <a:t>push</a:t>
            </a:r>
            <a:r>
              <a:rPr lang="en-US"/>
              <a:t> result back to stack </a:t>
            </a:r>
          </a:p>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84217625"/>
              </p:ext>
            </p:extLst>
          </p:nvPr>
        </p:nvGraphicFramePr>
        <p:xfrm>
          <a:off x="8054975" y="3783013"/>
          <a:ext cx="798513" cy="438150"/>
        </p:xfrm>
        <a:graphic>
          <a:graphicData uri="http://schemas.openxmlformats.org/presentationml/2006/ole">
            <mc:AlternateContent xmlns:mc="http://schemas.openxmlformats.org/markup-compatibility/2006">
              <mc:Choice xmlns:v="urn:schemas-microsoft-com:vml" Requires="v">
                <p:oleObj spid="_x0000_s6147" name="Packager Shell Object" showAsIcon="1" r:id="rId3" imgW="798120" imgH="437760" progId="Package">
                  <p:embed/>
                </p:oleObj>
              </mc:Choice>
              <mc:Fallback>
                <p:oleObj name="Packager Shell Object" showAsIcon="1" r:id="rId3" imgW="798120" imgH="437760" progId="Package">
                  <p:embed/>
                  <p:pic>
                    <p:nvPicPr>
                      <p:cNvPr id="0" name=""/>
                      <p:cNvPicPr/>
                      <p:nvPr/>
                    </p:nvPicPr>
                    <p:blipFill>
                      <a:blip r:embed="rId4"/>
                      <a:stretch>
                        <a:fillRect/>
                      </a:stretch>
                    </p:blipFill>
                    <p:spPr>
                      <a:xfrm>
                        <a:off x="8054975" y="3783013"/>
                        <a:ext cx="798513" cy="438150"/>
                      </a:xfrm>
                      <a:prstGeom prst="rect">
                        <a:avLst/>
                      </a:prstGeom>
                    </p:spPr>
                  </p:pic>
                </p:oleObj>
              </mc:Fallback>
            </mc:AlternateContent>
          </a:graphicData>
        </a:graphic>
      </p:graphicFrame>
    </p:spTree>
    <p:extLst>
      <p:ext uri="{BB962C8B-B14F-4D97-AF65-F5344CB8AC3E}">
        <p14:creationId xmlns:p14="http://schemas.microsoft.com/office/powerpoint/2010/main" val="50183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Evaluation of Postfix Expressions Using Stack [with C program] - Include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51" y="750627"/>
            <a:ext cx="8584442" cy="522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6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81. Evaluation of Postfix (Hindi)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643"/>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3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Example</a:t>
            </a:r>
          </a:p>
        </p:txBody>
      </p:sp>
      <p:sp>
        <p:nvSpPr>
          <p:cNvPr id="9219" name="Rectangle 3"/>
          <p:cNvSpPr>
            <a:spLocks noGrp="1" noChangeArrowheads="1"/>
          </p:cNvSpPr>
          <p:nvPr>
            <p:ph type="body" idx="1"/>
          </p:nvPr>
        </p:nvSpPr>
        <p:spPr/>
        <p:txBody>
          <a:bodyPr>
            <a:normAutofit fontScale="92500" lnSpcReduction="20000"/>
          </a:bodyPr>
          <a:lstStyle/>
          <a:p>
            <a:pPr>
              <a:lnSpc>
                <a:spcPct val="80000"/>
              </a:lnSpc>
            </a:pPr>
            <a:r>
              <a:rPr lang="en-US" sz="1800" b="1"/>
              <a:t>Input</a:t>
            </a:r>
          </a:p>
          <a:p>
            <a:pPr>
              <a:lnSpc>
                <a:spcPct val="80000"/>
              </a:lnSpc>
              <a:buFontTx/>
              <a:buNone/>
            </a:pPr>
            <a:r>
              <a:rPr lang="en-US" sz="1800"/>
              <a:t>	5 9 8 + 4 6 * * 7 + * </a:t>
            </a:r>
          </a:p>
          <a:p>
            <a:pPr>
              <a:lnSpc>
                <a:spcPct val="80000"/>
              </a:lnSpc>
            </a:pPr>
            <a:r>
              <a:rPr lang="en-US" sz="1800" b="1"/>
              <a:t>Evaluation</a:t>
            </a:r>
          </a:p>
          <a:p>
            <a:pPr>
              <a:lnSpc>
                <a:spcPct val="80000"/>
              </a:lnSpc>
              <a:buFontTx/>
              <a:buNone/>
            </a:pPr>
            <a:r>
              <a:rPr lang="en-US" sz="1800"/>
              <a:t>	push(5)</a:t>
            </a:r>
          </a:p>
          <a:p>
            <a:pPr>
              <a:lnSpc>
                <a:spcPct val="80000"/>
              </a:lnSpc>
              <a:buFontTx/>
              <a:buNone/>
            </a:pPr>
            <a:r>
              <a:rPr lang="en-US" sz="1800"/>
              <a:t>	push(9)</a:t>
            </a:r>
          </a:p>
          <a:p>
            <a:pPr>
              <a:lnSpc>
                <a:spcPct val="80000"/>
              </a:lnSpc>
              <a:buFontTx/>
              <a:buNone/>
            </a:pPr>
            <a:r>
              <a:rPr lang="en-US" sz="1800"/>
              <a:t>	push(8)</a:t>
            </a:r>
          </a:p>
          <a:p>
            <a:pPr>
              <a:lnSpc>
                <a:spcPct val="80000"/>
              </a:lnSpc>
              <a:buFontTx/>
              <a:buNone/>
            </a:pPr>
            <a:r>
              <a:rPr lang="en-US" sz="1800"/>
              <a:t>	push(pop() + pop()) /* be careful for ‘-’ */</a:t>
            </a:r>
          </a:p>
          <a:p>
            <a:pPr>
              <a:lnSpc>
                <a:spcPct val="80000"/>
              </a:lnSpc>
              <a:buFontTx/>
              <a:buNone/>
            </a:pPr>
            <a:r>
              <a:rPr lang="en-US" sz="1800"/>
              <a:t>	push(4)</a:t>
            </a:r>
          </a:p>
          <a:p>
            <a:pPr>
              <a:lnSpc>
                <a:spcPct val="80000"/>
              </a:lnSpc>
              <a:buFontTx/>
              <a:buNone/>
            </a:pPr>
            <a:r>
              <a:rPr lang="en-US" sz="1800"/>
              <a:t>	push(6)</a:t>
            </a:r>
          </a:p>
          <a:p>
            <a:pPr>
              <a:lnSpc>
                <a:spcPct val="80000"/>
              </a:lnSpc>
              <a:buFontTx/>
              <a:buNone/>
            </a:pPr>
            <a:r>
              <a:rPr lang="en-US" sz="1800"/>
              <a:t>	push(pop() * pop())</a:t>
            </a:r>
          </a:p>
          <a:p>
            <a:pPr>
              <a:lnSpc>
                <a:spcPct val="80000"/>
              </a:lnSpc>
              <a:buFontTx/>
              <a:buNone/>
            </a:pPr>
            <a:r>
              <a:rPr lang="en-US" sz="1800"/>
              <a:t>	push(7)</a:t>
            </a:r>
          </a:p>
          <a:p>
            <a:pPr>
              <a:lnSpc>
                <a:spcPct val="80000"/>
              </a:lnSpc>
              <a:buFontTx/>
              <a:buNone/>
            </a:pPr>
            <a:r>
              <a:rPr lang="en-US" sz="1800"/>
              <a:t>	push(pop() + pop())</a:t>
            </a:r>
          </a:p>
          <a:p>
            <a:pPr>
              <a:lnSpc>
                <a:spcPct val="80000"/>
              </a:lnSpc>
              <a:buFontTx/>
              <a:buNone/>
            </a:pPr>
            <a:r>
              <a:rPr lang="en-US" sz="1800"/>
              <a:t>	push(pop() * pop())</a:t>
            </a:r>
          </a:p>
          <a:p>
            <a:pPr>
              <a:lnSpc>
                <a:spcPct val="80000"/>
              </a:lnSpc>
              <a:buFontTx/>
              <a:buNone/>
            </a:pPr>
            <a:r>
              <a:rPr lang="en-US" sz="1800"/>
              <a:t>	print(pop())</a:t>
            </a:r>
          </a:p>
          <a:p>
            <a:pPr>
              <a:lnSpc>
                <a:spcPct val="80000"/>
              </a:lnSpc>
            </a:pPr>
            <a:r>
              <a:rPr lang="en-US" sz="1800" b="1"/>
              <a:t>What is the answer?</a:t>
            </a:r>
          </a:p>
          <a:p>
            <a:pPr lvl="1">
              <a:lnSpc>
                <a:spcPct val="80000"/>
              </a:lnSpc>
            </a:pPr>
            <a:endParaRPr lang="en-US" sz="1600"/>
          </a:p>
        </p:txBody>
      </p:sp>
    </p:spTree>
    <p:extLst>
      <p:ext uri="{BB962C8B-B14F-4D97-AF65-F5344CB8AC3E}">
        <p14:creationId xmlns:p14="http://schemas.microsoft.com/office/powerpoint/2010/main" val="130792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Exercise</a:t>
            </a:r>
          </a:p>
        </p:txBody>
      </p:sp>
      <p:sp>
        <p:nvSpPr>
          <p:cNvPr id="10243" name="Rectangle 3"/>
          <p:cNvSpPr>
            <a:spLocks noGrp="1" noChangeArrowheads="1"/>
          </p:cNvSpPr>
          <p:nvPr>
            <p:ph type="body" idx="1"/>
          </p:nvPr>
        </p:nvSpPr>
        <p:spPr/>
        <p:txBody>
          <a:bodyPr/>
          <a:lstStyle/>
          <a:p>
            <a:r>
              <a:rPr lang="en-US" dirty="0"/>
              <a:t>Input</a:t>
            </a:r>
          </a:p>
          <a:p>
            <a:pPr>
              <a:buFontTx/>
              <a:buNone/>
            </a:pPr>
            <a:r>
              <a:rPr lang="en-US" dirty="0"/>
              <a:t>	6 5 2 3 + 8 * + 3 + *</a:t>
            </a:r>
          </a:p>
          <a:p>
            <a:r>
              <a:rPr lang="en-US" dirty="0"/>
              <a:t>Input</a:t>
            </a:r>
          </a:p>
          <a:p>
            <a:pPr>
              <a:buFontTx/>
              <a:buNone/>
            </a:pPr>
            <a:r>
              <a:rPr lang="en-US" dirty="0"/>
              <a:t>	a b c * + d e * f + g * + </a:t>
            </a:r>
          </a:p>
          <a:p>
            <a:r>
              <a:rPr lang="en-US" dirty="0"/>
              <a:t>For each of the previous inputs</a:t>
            </a:r>
          </a:p>
          <a:p>
            <a:pPr lvl="1"/>
            <a:r>
              <a:rPr lang="en-US" dirty="0"/>
              <a:t>Find the infix expression</a:t>
            </a:r>
          </a:p>
        </p:txBody>
      </p:sp>
    </p:spTree>
    <p:extLst>
      <p:ext uri="{BB962C8B-B14F-4D97-AF65-F5344CB8AC3E}">
        <p14:creationId xmlns:p14="http://schemas.microsoft.com/office/powerpoint/2010/main" val="23524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6 5 2 3 + 8 * + 3 + * </a:t>
            </a:r>
            <a:r>
              <a:rPr lang="en-US" dirty="0" err="1"/>
              <a:t>Ans</a:t>
            </a:r>
            <a:r>
              <a:rPr lang="en-US" dirty="0"/>
              <a:t>  288 Verify it.</a:t>
            </a:r>
          </a:p>
          <a:p>
            <a:endParaRPr lang="en-US" dirty="0"/>
          </a:p>
        </p:txBody>
      </p:sp>
    </p:spTree>
    <p:extLst>
      <p:ext uri="{BB962C8B-B14F-4D97-AF65-F5344CB8AC3E}">
        <p14:creationId xmlns:p14="http://schemas.microsoft.com/office/powerpoint/2010/main" val="421125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Arithmetic Expressions</a:t>
            </a:r>
          </a:p>
        </p:txBody>
      </p:sp>
      <p:sp>
        <p:nvSpPr>
          <p:cNvPr id="7171" name="Rectangle 3"/>
          <p:cNvSpPr>
            <a:spLocks noGrp="1" noChangeArrowheads="1"/>
          </p:cNvSpPr>
          <p:nvPr>
            <p:ph type="body" idx="1"/>
          </p:nvPr>
        </p:nvSpPr>
        <p:spPr/>
        <p:txBody>
          <a:bodyPr/>
          <a:lstStyle/>
          <a:p>
            <a:r>
              <a:rPr lang="en-US" dirty="0"/>
              <a:t>Postfix form</a:t>
            </a:r>
          </a:p>
          <a:p>
            <a:pPr lvl="1"/>
            <a:r>
              <a:rPr lang="en-US" dirty="0"/>
              <a:t>Operator appears </a:t>
            </a:r>
            <a:r>
              <a:rPr lang="en-US" b="1" dirty="0"/>
              <a:t>after</a:t>
            </a:r>
            <a:r>
              <a:rPr lang="en-US" dirty="0"/>
              <a:t> the operands</a:t>
            </a:r>
          </a:p>
          <a:p>
            <a:pPr lvl="2"/>
            <a:r>
              <a:rPr lang="en-US" dirty="0"/>
              <a:t>(4+3)*5 : 4 3 + 5 *</a:t>
            </a:r>
          </a:p>
          <a:p>
            <a:pPr lvl="2"/>
            <a:r>
              <a:rPr lang="en-US" dirty="0"/>
              <a:t>4+(3*5) : 4 3 5 * +</a:t>
            </a:r>
          </a:p>
          <a:p>
            <a:pPr lvl="1"/>
            <a:r>
              <a:rPr lang="en-US" dirty="0"/>
              <a:t>No precedence rules or parentheses!</a:t>
            </a:r>
          </a:p>
          <a:p>
            <a:r>
              <a:rPr lang="en-US" dirty="0"/>
              <a:t>Prefix Form</a:t>
            </a:r>
          </a:p>
          <a:p>
            <a:pPr lvl="1"/>
            <a:r>
              <a:rPr lang="en-US" dirty="0"/>
              <a:t>Operator appears before the operands</a:t>
            </a:r>
          </a:p>
          <a:p>
            <a:pPr lvl="1"/>
            <a:r>
              <a:rPr lang="en-US" dirty="0"/>
              <a:t>(4+3) : +43</a:t>
            </a:r>
          </a:p>
          <a:p>
            <a:r>
              <a:rPr lang="en-US" dirty="0"/>
              <a:t>Input expression given in postfix form</a:t>
            </a:r>
          </a:p>
          <a:p>
            <a:pPr lvl="1"/>
            <a:r>
              <a:rPr lang="en-US" dirty="0"/>
              <a:t>How to evaluate it?</a:t>
            </a:r>
          </a:p>
        </p:txBody>
      </p:sp>
    </p:spTree>
    <p:extLst>
      <p:ext uri="{BB962C8B-B14F-4D97-AF65-F5344CB8AC3E}">
        <p14:creationId xmlns:p14="http://schemas.microsoft.com/office/powerpoint/2010/main" val="33737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59109" y="1917095"/>
            <a:ext cx="2943225" cy="3076575"/>
          </a:xfrm>
          <a:prstGeom prst="rect">
            <a:avLst/>
          </a:prstGeom>
        </p:spPr>
      </p:pic>
    </p:spTree>
    <p:extLst>
      <p:ext uri="{BB962C8B-B14F-4D97-AF65-F5344CB8AC3E}">
        <p14:creationId xmlns:p14="http://schemas.microsoft.com/office/powerpoint/2010/main" val="236509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Rules</a:t>
            </a:r>
          </a:p>
        </p:txBody>
      </p:sp>
      <p:sp>
        <p:nvSpPr>
          <p:cNvPr id="3" name="Content Placeholder 2"/>
          <p:cNvSpPr>
            <a:spLocks noGrp="1"/>
          </p:cNvSpPr>
          <p:nvPr>
            <p:ph idx="1"/>
          </p:nvPr>
        </p:nvSpPr>
        <p:spPr/>
        <p:txBody>
          <a:bodyPr/>
          <a:lstStyle/>
          <a:p>
            <a:r>
              <a:rPr lang="en-US" b="1" dirty="0"/>
              <a:t>Arithmetic operators</a:t>
            </a:r>
            <a:r>
              <a:rPr lang="en-US" dirty="0"/>
              <a:t> follow the same </a:t>
            </a:r>
            <a:r>
              <a:rPr lang="en-US" b="1" dirty="0"/>
              <a:t>precedence</a:t>
            </a:r>
            <a:r>
              <a:rPr lang="en-US" dirty="0"/>
              <a:t> rules as in mathematics, and these are: exponentiation is performed first (when available), multiplication and division are performed next, addition and subtraction are performed last.</a:t>
            </a:r>
          </a:p>
        </p:txBody>
      </p:sp>
    </p:spTree>
    <p:extLst>
      <p:ext uri="{BB962C8B-B14F-4D97-AF65-F5344CB8AC3E}">
        <p14:creationId xmlns:p14="http://schemas.microsoft.com/office/powerpoint/2010/main" val="203200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3CCF-B322-4F5B-AEC1-B01199BE1B1F}"/>
              </a:ext>
            </a:extLst>
          </p:cNvPr>
          <p:cNvSpPr>
            <a:spLocks noGrp="1"/>
          </p:cNvSpPr>
          <p:nvPr>
            <p:ph type="title"/>
          </p:nvPr>
        </p:nvSpPr>
        <p:spPr/>
        <p:txBody>
          <a:bodyPr/>
          <a:lstStyle/>
          <a:p>
            <a:r>
              <a:rPr lang="en-US" dirty="0"/>
              <a:t>Infix to postfix</a:t>
            </a:r>
          </a:p>
        </p:txBody>
      </p:sp>
      <p:sp>
        <p:nvSpPr>
          <p:cNvPr id="3" name="Content Placeholder 2">
            <a:extLst>
              <a:ext uri="{FF2B5EF4-FFF2-40B4-BE49-F238E27FC236}">
                <a16:creationId xmlns:a16="http://schemas.microsoft.com/office/drawing/2014/main" id="{B4ED90BC-B3DB-45FA-A9DD-E65DEDA1A5EA}"/>
              </a:ext>
            </a:extLst>
          </p:cNvPr>
          <p:cNvSpPr>
            <a:spLocks noGrp="1"/>
          </p:cNvSpPr>
          <p:nvPr>
            <p:ph idx="1"/>
          </p:nvPr>
        </p:nvSpPr>
        <p:spPr>
          <a:xfrm>
            <a:off x="838200" y="1825625"/>
            <a:ext cx="10515600" cy="4667250"/>
          </a:xfrm>
        </p:spPr>
        <p:txBody>
          <a:bodyPr>
            <a:normAutofit fontScale="70000" lnSpcReduction="20000"/>
          </a:bodyPr>
          <a:lstStyle/>
          <a:p>
            <a:pPr marL="0" indent="0">
              <a:buNone/>
            </a:pPr>
            <a:r>
              <a:rPr lang="en-US" b="1" dirty="0"/>
              <a:t>Steps:</a:t>
            </a:r>
          </a:p>
          <a:p>
            <a:pPr marL="0" indent="0">
              <a:buNone/>
            </a:pPr>
            <a:r>
              <a:rPr lang="en-US" dirty="0"/>
              <a:t>1. Scan the infix expression from left to right.</a:t>
            </a:r>
          </a:p>
          <a:p>
            <a:pPr marL="0" indent="0">
              <a:buNone/>
            </a:pPr>
            <a:r>
              <a:rPr lang="en-US" dirty="0"/>
              <a:t>2. If the scanned character is an operand, put it into postfix expression.</a:t>
            </a:r>
          </a:p>
          <a:p>
            <a:pPr marL="0" indent="0">
              <a:buNone/>
            </a:pPr>
            <a:r>
              <a:rPr lang="en-US" dirty="0"/>
              <a:t>3. Else,</a:t>
            </a:r>
          </a:p>
          <a:p>
            <a:pPr marL="0" indent="0">
              <a:buNone/>
            </a:pPr>
            <a:r>
              <a:rPr lang="en-US" dirty="0"/>
              <a:t>…..3.1 </a:t>
            </a:r>
            <a:r>
              <a:rPr lang="en-US" dirty="0">
                <a:solidFill>
                  <a:srgbClr val="FF0000"/>
                </a:solidFill>
              </a:rPr>
              <a:t>If the precedence of the scanned operator is greater than the precedence of the operator in the stack(or the stack is empty), push it.</a:t>
            </a:r>
          </a:p>
          <a:p>
            <a:pPr marL="0" indent="0">
              <a:buNone/>
            </a:pPr>
            <a:r>
              <a:rPr lang="en-US" dirty="0"/>
              <a:t>…..3.2 </a:t>
            </a:r>
            <a:r>
              <a:rPr lang="en-US" dirty="0">
                <a:solidFill>
                  <a:srgbClr val="FF0000"/>
                </a:solidFill>
              </a:rPr>
              <a:t>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p>
          <a:p>
            <a:pPr marL="0" indent="0">
              <a:buNone/>
            </a:pPr>
            <a:r>
              <a:rPr lang="en-US" dirty="0"/>
              <a:t>4. If the scanned character is an ‘(‘, push it to the stack.</a:t>
            </a:r>
          </a:p>
          <a:p>
            <a:pPr marL="0" indent="0">
              <a:buNone/>
            </a:pPr>
            <a:r>
              <a:rPr lang="en-US" dirty="0"/>
              <a:t>5. If the scanned character is an ‘)’, pop and output from the stack until an ‘(‘ is</a:t>
            </a:r>
          </a:p>
          <a:p>
            <a:pPr marL="0" indent="0">
              <a:buNone/>
            </a:pPr>
            <a:r>
              <a:rPr lang="en-US" dirty="0"/>
              <a:t>     encountered.</a:t>
            </a:r>
          </a:p>
          <a:p>
            <a:pPr marL="0" indent="0">
              <a:buNone/>
            </a:pPr>
            <a:r>
              <a:rPr lang="en-US" dirty="0"/>
              <a:t>6. Repeat steps 2-6 until infix expression is scanned.</a:t>
            </a:r>
          </a:p>
          <a:p>
            <a:pPr marL="0" indent="0">
              <a:buNone/>
            </a:pPr>
            <a:r>
              <a:rPr lang="en-US" dirty="0"/>
              <a:t>7. Pop and output from the stack until it is not empty.</a:t>
            </a:r>
          </a:p>
        </p:txBody>
      </p:sp>
    </p:spTree>
    <p:extLst>
      <p:ext uri="{BB962C8B-B14F-4D97-AF65-F5344CB8AC3E}">
        <p14:creationId xmlns:p14="http://schemas.microsoft.com/office/powerpoint/2010/main" val="367862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3+4*5/6</a:t>
            </a:r>
          </a:p>
          <a:p>
            <a:pPr marL="0" indent="0">
              <a:buNone/>
            </a:pPr>
            <a:endParaRPr lang="en-US" dirty="0"/>
          </a:p>
          <a:p>
            <a:pPr marL="0" indent="0">
              <a:buNone/>
            </a:pPr>
            <a:endParaRPr lang="en-US" dirty="0"/>
          </a:p>
          <a:p>
            <a:pPr marL="0" indent="0">
              <a:buNone/>
            </a:pPr>
            <a:r>
              <a:rPr lang="en-US" dirty="0"/>
              <a:t>Postfix 3</a:t>
            </a:r>
          </a:p>
        </p:txBody>
      </p:sp>
      <p:graphicFrame>
        <p:nvGraphicFramePr>
          <p:cNvPr id="5" name="Object 4"/>
          <p:cNvGraphicFramePr>
            <a:graphicFrameLocks noChangeAspect="1"/>
          </p:cNvGraphicFramePr>
          <p:nvPr>
            <p:extLst>
              <p:ext uri="{D42A27DB-BD31-4B8C-83A1-F6EECF244321}">
                <p14:modId xmlns:p14="http://schemas.microsoft.com/office/powerpoint/2010/main" val="2249560116"/>
              </p:ext>
            </p:extLst>
          </p:nvPr>
        </p:nvGraphicFramePr>
        <p:xfrm>
          <a:off x="7004192" y="3532484"/>
          <a:ext cx="717550" cy="438150"/>
        </p:xfrm>
        <a:graphic>
          <a:graphicData uri="http://schemas.openxmlformats.org/presentationml/2006/ole">
            <mc:AlternateContent xmlns:mc="http://schemas.openxmlformats.org/markup-compatibility/2006">
              <mc:Choice xmlns:v="urn:schemas-microsoft-com:vml" Requires="v">
                <p:oleObj spid="_x0000_s1038" name="Packager Shell Object" showAsIcon="1" r:id="rId3" imgW="716760" imgH="437760" progId="Package">
                  <p:embed/>
                </p:oleObj>
              </mc:Choice>
              <mc:Fallback>
                <p:oleObj name="Packager Shell Object" showAsIcon="1" r:id="rId3" imgW="716760" imgH="437760" progId="Package">
                  <p:embed/>
                  <p:pic>
                    <p:nvPicPr>
                      <p:cNvPr id="0" name=""/>
                      <p:cNvPicPr/>
                      <p:nvPr/>
                    </p:nvPicPr>
                    <p:blipFill>
                      <a:blip r:embed="rId4"/>
                      <a:stretch>
                        <a:fillRect/>
                      </a:stretch>
                    </p:blipFill>
                    <p:spPr>
                      <a:xfrm>
                        <a:off x="7004192" y="3532484"/>
                        <a:ext cx="717550" cy="438150"/>
                      </a:xfrm>
                      <a:prstGeom prst="rect">
                        <a:avLst/>
                      </a:prstGeom>
                    </p:spPr>
                  </p:pic>
                </p:oleObj>
              </mc:Fallback>
            </mc:AlternateContent>
          </a:graphicData>
        </a:graphic>
      </p:graphicFrame>
    </p:spTree>
    <p:extLst>
      <p:ext uri="{BB962C8B-B14F-4D97-AF65-F5344CB8AC3E}">
        <p14:creationId xmlns:p14="http://schemas.microsoft.com/office/powerpoint/2010/main" val="329983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prefix</a:t>
            </a:r>
          </a:p>
        </p:txBody>
      </p:sp>
      <p:sp>
        <p:nvSpPr>
          <p:cNvPr id="3" name="Content Placeholder 2"/>
          <p:cNvSpPr>
            <a:spLocks noGrp="1"/>
          </p:cNvSpPr>
          <p:nvPr>
            <p:ph idx="1"/>
          </p:nvPr>
        </p:nvSpPr>
        <p:spPr>
          <a:xfrm>
            <a:off x="838200" y="1542197"/>
            <a:ext cx="10515600" cy="4634766"/>
          </a:xfrm>
        </p:spPr>
        <p:txBody>
          <a:bodyPr/>
          <a:lstStyle/>
          <a:p>
            <a:endParaRPr lang="en-US" dirty="0"/>
          </a:p>
          <a:p>
            <a:r>
              <a:rPr lang="en-US" dirty="0"/>
              <a:t>Expression = </a:t>
            </a:r>
            <a:r>
              <a:rPr lang="en-US" b="1" dirty="0">
                <a:solidFill>
                  <a:srgbClr val="FF0000"/>
                </a:solidFill>
              </a:rPr>
              <a:t>(A+B^C)*D+E^5</a:t>
            </a:r>
            <a:br>
              <a:rPr lang="en-US" dirty="0"/>
            </a:br>
            <a:r>
              <a:rPr lang="en-US" b="1" dirty="0"/>
              <a:t>Step 1: </a:t>
            </a:r>
            <a:r>
              <a:rPr lang="en-US" dirty="0"/>
              <a:t>Reverse the infix expression.</a:t>
            </a:r>
            <a:br>
              <a:rPr lang="en-US" dirty="0"/>
            </a:br>
            <a:r>
              <a:rPr lang="en-US" dirty="0"/>
              <a:t>              </a:t>
            </a:r>
            <a:r>
              <a:rPr lang="en-US" dirty="0">
                <a:solidFill>
                  <a:srgbClr val="FF0000"/>
                </a:solidFill>
              </a:rPr>
              <a:t> </a:t>
            </a:r>
            <a:r>
              <a:rPr lang="en-US" b="1" dirty="0">
                <a:solidFill>
                  <a:srgbClr val="FF0000"/>
                </a:solidFill>
              </a:rPr>
              <a:t>5^E+D*)C^B+A(</a:t>
            </a:r>
            <a:br>
              <a:rPr lang="en-US" dirty="0"/>
            </a:br>
            <a:r>
              <a:rPr lang="en-US" b="1" dirty="0"/>
              <a:t>Step 2: </a:t>
            </a:r>
            <a:r>
              <a:rPr lang="en-US" dirty="0"/>
              <a:t>Make Every '(' as ')' and every ')' as '(' </a:t>
            </a:r>
            <a:br>
              <a:rPr lang="en-US" dirty="0"/>
            </a:br>
            <a:r>
              <a:rPr lang="en-US" dirty="0"/>
              <a:t>                </a:t>
            </a:r>
            <a:r>
              <a:rPr lang="en-US" b="1" dirty="0">
                <a:solidFill>
                  <a:srgbClr val="FF0000"/>
                </a:solidFill>
              </a:rPr>
              <a:t>5^E+D*(C^B+A)</a:t>
            </a:r>
          </a:p>
          <a:p>
            <a:pPr marL="0" indent="0">
              <a:buNone/>
            </a:pPr>
            <a:r>
              <a:rPr lang="en-US" b="1" dirty="0"/>
              <a:t>    Step 3: </a:t>
            </a:r>
            <a:r>
              <a:rPr lang="en-US" dirty="0"/>
              <a:t>Convert expression to postfix form.(While evaluating the operators with same precedence need not be popped out of the stack )</a:t>
            </a:r>
          </a:p>
          <a:p>
            <a:pPr marL="0" indent="0">
              <a:buNone/>
            </a:pPr>
            <a:r>
              <a:rPr lang="en-US" dirty="0"/>
              <a:t>                    </a:t>
            </a:r>
            <a:r>
              <a:rPr lang="en-US" b="1" dirty="0">
                <a:solidFill>
                  <a:srgbClr val="FF0000"/>
                </a:solidFill>
              </a:rPr>
              <a:t>5E^DCB^A+*+</a:t>
            </a:r>
          </a:p>
          <a:p>
            <a:pPr marL="0" indent="0">
              <a:buNone/>
            </a:pPr>
            <a:r>
              <a:rPr lang="en-US" b="1" dirty="0">
                <a:solidFill>
                  <a:srgbClr val="FF0000"/>
                </a:solidFill>
              </a:rPr>
              <a:t>    </a:t>
            </a:r>
            <a:r>
              <a:rPr lang="en-US" b="1" dirty="0"/>
              <a:t>Step 4:</a:t>
            </a:r>
            <a:r>
              <a:rPr lang="en-US" dirty="0"/>
              <a:t>Reverse the expression.</a:t>
            </a:r>
            <a:endParaRPr lang="en-US" b="1" dirty="0">
              <a:solidFill>
                <a:srgbClr val="FF0000"/>
              </a:solidFill>
            </a:endParaRPr>
          </a:p>
        </p:txBody>
      </p:sp>
    </p:spTree>
    <p:extLst>
      <p:ext uri="{BB962C8B-B14F-4D97-AF65-F5344CB8AC3E}">
        <p14:creationId xmlns:p14="http://schemas.microsoft.com/office/powerpoint/2010/main" val="134949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to Infix</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Algorithm</a:t>
            </a:r>
            <a:endParaRPr lang="en-US" dirty="0"/>
          </a:p>
          <a:p>
            <a:r>
              <a:rPr lang="en-US" dirty="0"/>
              <a:t>While there are input symbol left</a:t>
            </a:r>
          </a:p>
          <a:p>
            <a:pPr lvl="1"/>
            <a:r>
              <a:rPr lang="en-US" dirty="0"/>
              <a:t>Read the next symbol from the input.</a:t>
            </a:r>
          </a:p>
          <a:p>
            <a:r>
              <a:rPr lang="en-US" dirty="0"/>
              <a:t>If the symbol is an operand</a:t>
            </a:r>
          </a:p>
          <a:p>
            <a:pPr lvl="1"/>
            <a:r>
              <a:rPr lang="en-US" dirty="0"/>
              <a:t>Push it onto the stack</a:t>
            </a:r>
          </a:p>
          <a:p>
            <a:r>
              <a:rPr lang="en-US" dirty="0"/>
              <a:t>Otherwise,</a:t>
            </a:r>
          </a:p>
          <a:p>
            <a:pPr lvl="1"/>
            <a:r>
              <a:rPr lang="en-US" dirty="0"/>
              <a:t>If the symbol is an operator.</a:t>
            </a:r>
          </a:p>
          <a:p>
            <a:pPr lvl="1"/>
            <a:r>
              <a:rPr lang="en-US" dirty="0"/>
              <a:t>Pop the  2 top values from the stack.(top1=op1,top2=op2, </a:t>
            </a:r>
            <a:r>
              <a:rPr lang="en-US" dirty="0">
                <a:solidFill>
                  <a:srgbClr val="FF0000"/>
                </a:solidFill>
              </a:rPr>
              <a:t>op2 </a:t>
            </a:r>
            <a:r>
              <a:rPr lang="en-US" dirty="0" err="1">
                <a:solidFill>
                  <a:srgbClr val="FF0000"/>
                </a:solidFill>
              </a:rPr>
              <a:t>opr</a:t>
            </a:r>
            <a:r>
              <a:rPr lang="en-US" dirty="0">
                <a:solidFill>
                  <a:srgbClr val="FF0000"/>
                </a:solidFill>
              </a:rPr>
              <a:t> op1</a:t>
            </a:r>
            <a:r>
              <a:rPr lang="en-US" dirty="0"/>
              <a:t>) </a:t>
            </a:r>
          </a:p>
          <a:p>
            <a:r>
              <a:rPr lang="en-US" dirty="0"/>
              <a:t>                                                                                                                                                                 Put the operator, with the values as arguments and form a string.</a:t>
            </a:r>
          </a:p>
          <a:p>
            <a:r>
              <a:rPr lang="en-US" dirty="0"/>
              <a:t>Push the resulted string back to stack.</a:t>
            </a:r>
          </a:p>
          <a:p>
            <a:r>
              <a:rPr lang="en-US" dirty="0"/>
              <a:t>If there is only one value in the stack</a:t>
            </a:r>
          </a:p>
          <a:p>
            <a:pPr lvl="1"/>
            <a:r>
              <a:rPr lang="en-US" dirty="0"/>
              <a:t>That value in the stack is the desired infix string.</a:t>
            </a:r>
          </a:p>
        </p:txBody>
      </p:sp>
      <p:graphicFrame>
        <p:nvGraphicFramePr>
          <p:cNvPr id="4" name="Object 3"/>
          <p:cNvGraphicFramePr>
            <a:graphicFrameLocks noChangeAspect="1"/>
          </p:cNvGraphicFramePr>
          <p:nvPr>
            <p:extLst>
              <p:ext uri="{D42A27DB-BD31-4B8C-83A1-F6EECF244321}">
                <p14:modId xmlns:p14="http://schemas.microsoft.com/office/powerpoint/2010/main" val="390552944"/>
              </p:ext>
            </p:extLst>
          </p:nvPr>
        </p:nvGraphicFramePr>
        <p:xfrm>
          <a:off x="8805863" y="2582863"/>
          <a:ext cx="773112" cy="438150"/>
        </p:xfrm>
        <a:graphic>
          <a:graphicData uri="http://schemas.openxmlformats.org/presentationml/2006/ole">
            <mc:AlternateContent xmlns:mc="http://schemas.openxmlformats.org/markup-compatibility/2006">
              <mc:Choice xmlns:v="urn:schemas-microsoft-com:vml" Requires="v">
                <p:oleObj spid="_x0000_s3082" name="Packager Shell Object" showAsIcon="1" r:id="rId3" imgW="773640" imgH="437760" progId="Package">
                  <p:embed/>
                </p:oleObj>
              </mc:Choice>
              <mc:Fallback>
                <p:oleObj name="Packager Shell Object" showAsIcon="1" r:id="rId3" imgW="773640" imgH="437760" progId="Package">
                  <p:embed/>
                  <p:pic>
                    <p:nvPicPr>
                      <p:cNvPr id="0" name=""/>
                      <p:cNvPicPr/>
                      <p:nvPr/>
                    </p:nvPicPr>
                    <p:blipFill>
                      <a:blip r:embed="rId4"/>
                      <a:stretch>
                        <a:fillRect/>
                      </a:stretch>
                    </p:blipFill>
                    <p:spPr>
                      <a:xfrm>
                        <a:off x="8805863" y="2582863"/>
                        <a:ext cx="773112" cy="438150"/>
                      </a:xfrm>
                      <a:prstGeom prst="rect">
                        <a:avLst/>
                      </a:prstGeom>
                    </p:spPr>
                  </p:pic>
                </p:oleObj>
              </mc:Fallback>
            </mc:AlternateContent>
          </a:graphicData>
        </a:graphic>
      </p:graphicFrame>
    </p:spTree>
    <p:extLst>
      <p:ext uri="{BB962C8B-B14F-4D97-AF65-F5344CB8AC3E}">
        <p14:creationId xmlns:p14="http://schemas.microsoft.com/office/powerpoint/2010/main" val="25661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Input postfix expression is </a:t>
            </a:r>
            <a:r>
              <a:rPr lang="en-US" dirty="0" err="1"/>
              <a:t>ab+c</a:t>
            </a:r>
            <a:r>
              <a:rPr lang="en-US" dirty="0"/>
              <a:t>*</a:t>
            </a:r>
          </a:p>
          <a:p>
            <a:pPr marL="0" indent="0">
              <a:buNone/>
            </a:pPr>
            <a:r>
              <a:rPr lang="en-US" dirty="0">
                <a:solidFill>
                  <a:srgbClr val="FF0000"/>
                </a:solidFill>
              </a:rPr>
              <a:t>Initial empty stack     </a:t>
            </a:r>
          </a:p>
          <a:p>
            <a:pPr marL="0" indent="0">
              <a:buNone/>
            </a:pPr>
            <a:endParaRPr lang="en-US" dirty="0"/>
          </a:p>
        </p:txBody>
      </p:sp>
      <p:pic>
        <p:nvPicPr>
          <p:cNvPr id="7" name="Picture 6"/>
          <p:cNvPicPr>
            <a:picLocks noChangeAspect="1"/>
          </p:cNvPicPr>
          <p:nvPr/>
        </p:nvPicPr>
        <p:blipFill>
          <a:blip r:embed="rId2"/>
          <a:stretch>
            <a:fillRect/>
          </a:stretch>
        </p:blipFill>
        <p:spPr>
          <a:xfrm>
            <a:off x="1760013" y="3010684"/>
            <a:ext cx="2286000" cy="2200275"/>
          </a:xfrm>
          <a:prstGeom prst="rect">
            <a:avLst/>
          </a:prstGeom>
        </p:spPr>
      </p:pic>
      <p:pic>
        <p:nvPicPr>
          <p:cNvPr id="8" name="Picture 7"/>
          <p:cNvPicPr>
            <a:picLocks noChangeAspect="1"/>
          </p:cNvPicPr>
          <p:nvPr/>
        </p:nvPicPr>
        <p:blipFill>
          <a:blip r:embed="rId3"/>
          <a:stretch>
            <a:fillRect/>
          </a:stretch>
        </p:blipFill>
        <p:spPr>
          <a:xfrm>
            <a:off x="3562954" y="3010684"/>
            <a:ext cx="2333625" cy="2333625"/>
          </a:xfrm>
          <a:prstGeom prst="rect">
            <a:avLst/>
          </a:prstGeom>
        </p:spPr>
      </p:pic>
      <p:pic>
        <p:nvPicPr>
          <p:cNvPr id="9" name="Picture 8"/>
          <p:cNvPicPr>
            <a:picLocks noChangeAspect="1"/>
          </p:cNvPicPr>
          <p:nvPr/>
        </p:nvPicPr>
        <p:blipFill>
          <a:blip r:embed="rId4"/>
          <a:stretch>
            <a:fillRect/>
          </a:stretch>
        </p:blipFill>
        <p:spPr>
          <a:xfrm>
            <a:off x="5600700" y="2524838"/>
            <a:ext cx="2933700" cy="2600325"/>
          </a:xfrm>
          <a:prstGeom prst="rect">
            <a:avLst/>
          </a:prstGeom>
        </p:spPr>
      </p:pic>
      <p:pic>
        <p:nvPicPr>
          <p:cNvPr id="10" name="Picture 9"/>
          <p:cNvPicPr>
            <a:picLocks noChangeAspect="1"/>
          </p:cNvPicPr>
          <p:nvPr/>
        </p:nvPicPr>
        <p:blipFill>
          <a:blip r:embed="rId5"/>
          <a:stretch>
            <a:fillRect/>
          </a:stretch>
        </p:blipFill>
        <p:spPr>
          <a:xfrm>
            <a:off x="8220533" y="2944375"/>
            <a:ext cx="1619250" cy="2152650"/>
          </a:xfrm>
          <a:prstGeom prst="rect">
            <a:avLst/>
          </a:prstGeom>
        </p:spPr>
      </p:pic>
      <p:pic>
        <p:nvPicPr>
          <p:cNvPr id="11" name="Picture 10"/>
          <p:cNvPicPr>
            <a:picLocks noChangeAspect="1"/>
          </p:cNvPicPr>
          <p:nvPr/>
        </p:nvPicPr>
        <p:blipFill>
          <a:blip r:embed="rId6"/>
          <a:stretch>
            <a:fillRect/>
          </a:stretch>
        </p:blipFill>
        <p:spPr>
          <a:xfrm>
            <a:off x="9532521" y="2601109"/>
            <a:ext cx="2819400" cy="2609850"/>
          </a:xfrm>
          <a:prstGeom prst="rect">
            <a:avLst/>
          </a:prstGeom>
        </p:spPr>
      </p:pic>
      <p:pic>
        <p:nvPicPr>
          <p:cNvPr id="6" name="Picture 5"/>
          <p:cNvPicPr>
            <a:picLocks noChangeAspect="1"/>
          </p:cNvPicPr>
          <p:nvPr/>
        </p:nvPicPr>
        <p:blipFill>
          <a:blip r:embed="rId7"/>
          <a:stretch>
            <a:fillRect/>
          </a:stretch>
        </p:blipFill>
        <p:spPr>
          <a:xfrm>
            <a:off x="381182" y="2874027"/>
            <a:ext cx="2177955" cy="2222998"/>
          </a:xfrm>
          <a:prstGeom prst="rect">
            <a:avLst/>
          </a:prstGeom>
        </p:spPr>
      </p:pic>
    </p:spTree>
    <p:extLst>
      <p:ext uri="{BB962C8B-B14F-4D97-AF65-F5344CB8AC3E}">
        <p14:creationId xmlns:p14="http://schemas.microsoft.com/office/powerpoint/2010/main" val="61754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A6728D-607A-4C6C-92C7-0DE23ECCCDD2}"/>
</file>

<file path=customXml/itemProps2.xml><?xml version="1.0" encoding="utf-8"?>
<ds:datastoreItem xmlns:ds="http://schemas.openxmlformats.org/officeDocument/2006/customXml" ds:itemID="{25C69A22-FDC2-479D-B7EA-39DEBBDF5311}"/>
</file>

<file path=docProps/app.xml><?xml version="1.0" encoding="utf-8"?>
<Properties xmlns="http://schemas.openxmlformats.org/officeDocument/2006/extended-properties" xmlns:vt="http://schemas.openxmlformats.org/officeDocument/2006/docPropsVTypes">
  <TotalTime>836</TotalTime>
  <Words>858</Words>
  <Application>Microsoft Office PowerPoint</Application>
  <PresentationFormat>Widescreen</PresentationFormat>
  <Paragraphs>102</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Calibri Light</vt:lpstr>
      <vt:lpstr>Office Theme</vt:lpstr>
      <vt:lpstr>Packager Shell Object</vt:lpstr>
      <vt:lpstr>Arithmetic Expressions</vt:lpstr>
      <vt:lpstr>Arithmetic Expressions</vt:lpstr>
      <vt:lpstr>PowerPoint Presentation</vt:lpstr>
      <vt:lpstr>Precedence Rules</vt:lpstr>
      <vt:lpstr>Infix to postfix</vt:lpstr>
      <vt:lpstr>PowerPoint Presentation</vt:lpstr>
      <vt:lpstr>Infix to prefix</vt:lpstr>
      <vt:lpstr>Postfix to Infix</vt:lpstr>
      <vt:lpstr>PowerPoint Presentation</vt:lpstr>
      <vt:lpstr>Prefix to Infix</vt:lpstr>
      <vt:lpstr>PowerPoint Presentation</vt:lpstr>
      <vt:lpstr>Postfix to Prefix</vt:lpstr>
      <vt:lpstr>Prefix to Postfix</vt:lpstr>
      <vt:lpstr>Evaluating Postfix Expressions</vt:lpstr>
      <vt:lpstr>PowerPoint Presentation</vt:lpstr>
      <vt:lpstr>PowerPoint Presentation</vt:lpstr>
      <vt:lpstr>Example</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[MAHE-MIT]</dc:creator>
  <cp:lastModifiedBy>Akshay K. C. [MAHE-MIT]</cp:lastModifiedBy>
  <cp:revision>32</cp:revision>
  <dcterms:created xsi:type="dcterms:W3CDTF">2018-08-13T09:49:24Z</dcterms:created>
  <dcterms:modified xsi:type="dcterms:W3CDTF">2020-09-07T04:21:11Z</dcterms:modified>
</cp:coreProperties>
</file>