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2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58" r:id="rId16"/>
    <p:sldId id="259" r:id="rId17"/>
    <p:sldId id="266" r:id="rId18"/>
    <p:sldId id="257" r:id="rId19"/>
    <p:sldId id="309" r:id="rId20"/>
    <p:sldId id="265" r:id="rId21"/>
    <p:sldId id="310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E9AE-7E10-4163-9EBB-DB5DE0387CB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4F035-FCBC-4F2A-8B71-4A5492079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1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334A-1605-472D-8E1B-C569CC1424F1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2253-C582-4091-BB1B-3F1EDE7E45FF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2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E9CA-8B42-4B4D-A1C1-B46F4ED05C63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0336-A3D3-4DFD-9D2D-1639A2A72BBE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763D-1E18-4393-9282-10EA71559326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E99-3372-4213-9E32-2B4DA6128DC5}" type="datetime5">
              <a:rPr lang="en-US" smtClean="0"/>
              <a:t>14-Oct-22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5DC7-7617-475A-A8DD-88C931C38900}" type="datetime5">
              <a:rPr lang="en-US" smtClean="0"/>
              <a:t>14-Oct-22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0EF1-EAB2-40F0-A82D-C55200786F36}" type="datetime5">
              <a:rPr lang="en-US" smtClean="0"/>
              <a:t>14-Oct-22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3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FF4F-FC81-423F-88E7-3234025F8F8E}" type="datetime5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8F23-D36D-4FF9-8B01-F1359BCEB82E}" type="datetime5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5469-DE3F-43A8-98E7-0EB6FA38C1C0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0434-E342-43BF-87A8-8DCE2B7380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8B0C-73B2-422C-8927-655667148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E335A-3A42-4C57-9592-EF151DFFF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9D32-8BB2-494D-9C32-12B362E0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2E5A-0720-4505-AE2B-C9EC86EB90DF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6641-93E2-4308-B7A9-37BB6FA3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08F8-D205-4BE5-A468-5FF594EB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Circular linked list</a:t>
            </a:r>
          </a:p>
          <a:p>
            <a:pPr lvl="2" eaLnBrk="1" hangingPunct="1"/>
            <a:r>
              <a:rPr lang="en-US" altLang="en-US" dirty="0"/>
              <a:t>The pointer from the last element in the list points back to the first element.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93C1CC-4DAA-4302-BF4F-E20315B8C62F}" type="datetime5">
              <a:rPr lang="en-US" smtClean="0"/>
              <a:t>14-Oct-22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CD42D-F3D7-40B8-98C0-9D05715136D9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905000" y="2971800"/>
            <a:ext cx="8229600" cy="2438400"/>
            <a:chOff x="240" y="1872"/>
            <a:chExt cx="5184" cy="1536"/>
          </a:xfrm>
        </p:grpSpPr>
        <p:grpSp>
          <p:nvGrpSpPr>
            <p:cNvPr id="12295" name="Group 21"/>
            <p:cNvGrpSpPr>
              <a:grpSpLocks/>
            </p:cNvGrpSpPr>
            <p:nvPr/>
          </p:nvGrpSpPr>
          <p:grpSpPr bwMode="auto">
            <a:xfrm>
              <a:off x="384" y="2496"/>
              <a:ext cx="5040" cy="912"/>
              <a:chOff x="288" y="1872"/>
              <a:chExt cx="5040" cy="912"/>
            </a:xfrm>
          </p:grpSpPr>
          <p:sp>
            <p:nvSpPr>
              <p:cNvPr id="12298" name="Rectangle 5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0" name="Rectangle 7"/>
              <p:cNvSpPr>
                <a:spLocks noChangeArrowheads="1"/>
              </p:cNvSpPr>
              <p:nvPr/>
            </p:nvSpPr>
            <p:spPr bwMode="auto">
              <a:xfrm>
                <a:off x="3792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1" name="Line 8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" name="Line 9"/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Line 10"/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Line 11"/>
              <p:cNvSpPr>
                <a:spLocks noChangeShapeType="1"/>
              </p:cNvSpPr>
              <p:nvPr/>
            </p:nvSpPr>
            <p:spPr bwMode="auto">
              <a:xfrm>
                <a:off x="1440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Line 12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Line 13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2308" name="Text Box 15"/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309" name="Text Box 16"/>
              <p:cNvSpPr txBox="1">
                <a:spLocks noChangeArrowheads="1"/>
              </p:cNvSpPr>
              <p:nvPr/>
            </p:nvSpPr>
            <p:spPr bwMode="auto">
              <a:xfrm>
                <a:off x="3984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2310" name="Line 17"/>
              <p:cNvSpPr>
                <a:spLocks noChangeShapeType="1"/>
              </p:cNvSpPr>
              <p:nvPr/>
            </p:nvSpPr>
            <p:spPr bwMode="auto">
              <a:xfrm>
                <a:off x="5328" y="2064"/>
                <a:ext cx="0" cy="72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Line 18"/>
              <p:cNvSpPr>
                <a:spLocks noChangeShapeType="1"/>
              </p:cNvSpPr>
              <p:nvPr/>
            </p:nvSpPr>
            <p:spPr bwMode="auto">
              <a:xfrm flipH="1">
                <a:off x="288" y="2784"/>
                <a:ext cx="504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Line 19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72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Line 20"/>
              <p:cNvSpPr>
                <a:spLocks noChangeShapeType="1"/>
              </p:cNvSpPr>
              <p:nvPr/>
            </p:nvSpPr>
            <p:spPr bwMode="auto">
              <a:xfrm>
                <a:off x="288" y="2064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6" name="Oval 22"/>
            <p:cNvSpPr>
              <a:spLocks noChangeArrowheads="1"/>
            </p:cNvSpPr>
            <p:nvPr/>
          </p:nvSpPr>
          <p:spPr bwMode="auto">
            <a:xfrm>
              <a:off x="240" y="1872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2297" name="Line 23"/>
            <p:cNvSpPr>
              <a:spLocks noChangeShapeType="1"/>
            </p:cNvSpPr>
            <p:nvPr/>
          </p:nvSpPr>
          <p:spPr bwMode="auto">
            <a:xfrm>
              <a:off x="624" y="2112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7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 dirty="0"/>
              <a:t>Doubly linked list</a:t>
            </a:r>
          </a:p>
          <a:p>
            <a:pPr lvl="2" eaLnBrk="1" hangingPunct="1">
              <a:defRPr/>
            </a:pPr>
            <a:r>
              <a:rPr lang="en-US" altLang="en-US" dirty="0"/>
              <a:t>Pointers exist between adjacent nodes in both directions.</a:t>
            </a:r>
          </a:p>
          <a:p>
            <a:pPr lvl="2" eaLnBrk="1" hangingPunct="1">
              <a:defRPr/>
            </a:pPr>
            <a:r>
              <a:rPr lang="en-US" altLang="en-US" dirty="0"/>
              <a:t>The list can be traversed either forward or backward.</a:t>
            </a:r>
          </a:p>
          <a:p>
            <a:pPr marL="914400" lvl="2" indent="0">
              <a:buNone/>
              <a:defRPr/>
            </a:pPr>
            <a:r>
              <a:rPr lang="en-US" altLang="en-US" dirty="0"/>
              <a:t>.</a:t>
            </a: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5D9E70-FA75-45A0-A6B7-8D38FF376AFD}" type="datetime5">
              <a:rPr lang="en-US" smtClean="0"/>
              <a:t>14-Oct-22</a:t>
            </a:fld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5BD16-527A-4FEA-AE9A-93492EE6A47C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057400" y="3581400"/>
            <a:ext cx="8307388" cy="1524000"/>
            <a:chOff x="336" y="2256"/>
            <a:chExt cx="5233" cy="960"/>
          </a:xfrm>
        </p:grpSpPr>
        <p:grpSp>
          <p:nvGrpSpPr>
            <p:cNvPr id="13319" name="Group 28"/>
            <p:cNvGrpSpPr>
              <a:grpSpLocks/>
            </p:cNvGrpSpPr>
            <p:nvPr/>
          </p:nvGrpSpPr>
          <p:grpSpPr bwMode="auto">
            <a:xfrm>
              <a:off x="576" y="2880"/>
              <a:ext cx="4993" cy="336"/>
              <a:chOff x="287" y="2352"/>
              <a:chExt cx="4993" cy="336"/>
            </a:xfrm>
          </p:grpSpPr>
          <p:sp>
            <p:nvSpPr>
              <p:cNvPr id="13322" name="Rectangle 5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3" name="Rectangle 6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4" name="Rectangle 7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5" name="Line 8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Line 9"/>
              <p:cNvSpPr>
                <a:spLocks noChangeShapeType="1"/>
              </p:cNvSpPr>
              <p:nvPr/>
            </p:nvSpPr>
            <p:spPr bwMode="auto">
              <a:xfrm>
                <a:off x="2976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10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8" name="Line 11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Line 12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Line 13"/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332" name="Text Box 15"/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333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3334" name="Line 1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5" name="Line 18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6" name="Line 19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7" name="Line 21"/>
              <p:cNvSpPr>
                <a:spLocks noChangeShapeType="1"/>
              </p:cNvSpPr>
              <p:nvPr/>
            </p:nvSpPr>
            <p:spPr bwMode="auto">
              <a:xfrm>
                <a:off x="287" y="2589"/>
                <a:ext cx="432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Line 23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Line 24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0" name="Line 26"/>
              <p:cNvSpPr>
                <a:spLocks noChangeShapeType="1"/>
              </p:cNvSpPr>
              <p:nvPr/>
            </p:nvSpPr>
            <p:spPr bwMode="auto">
              <a:xfrm flipH="1">
                <a:off x="4608" y="2448"/>
                <a:ext cx="624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1" name="Line 27"/>
              <p:cNvSpPr>
                <a:spLocks noChangeShapeType="1"/>
              </p:cNvSpPr>
              <p:nvPr/>
            </p:nvSpPr>
            <p:spPr bwMode="auto">
              <a:xfrm flipH="1">
                <a:off x="288" y="2448"/>
                <a:ext cx="52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0" name="Oval 29"/>
            <p:cNvSpPr>
              <a:spLocks noChangeArrowheads="1"/>
            </p:cNvSpPr>
            <p:nvPr/>
          </p:nvSpPr>
          <p:spPr bwMode="auto">
            <a:xfrm>
              <a:off x="336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3321" name="Line 30"/>
            <p:cNvSpPr>
              <a:spLocks noChangeShapeType="1"/>
            </p:cNvSpPr>
            <p:nvPr/>
          </p:nvSpPr>
          <p:spPr bwMode="auto">
            <a:xfrm>
              <a:off x="720" y="2496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90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Operations on a List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list</a:t>
            </a:r>
          </a:p>
          <a:p>
            <a:pPr eaLnBrk="1" hangingPunct="1"/>
            <a:r>
              <a:rPr lang="en-US" altLang="en-US"/>
              <a:t>Traversing the list</a:t>
            </a:r>
          </a:p>
          <a:p>
            <a:pPr eaLnBrk="1" hangingPunct="1"/>
            <a:r>
              <a:rPr lang="en-US" altLang="en-US"/>
              <a:t>Inserting an item in the list</a:t>
            </a:r>
          </a:p>
          <a:p>
            <a:pPr eaLnBrk="1" hangingPunct="1"/>
            <a:r>
              <a:rPr lang="en-US" altLang="en-US"/>
              <a:t>Deleting an item from the list</a:t>
            </a:r>
          </a:p>
          <a:p>
            <a:pPr eaLnBrk="1" hangingPunct="1"/>
            <a:r>
              <a:rPr lang="en-US" altLang="en-US"/>
              <a:t>Concatenating two lists into 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95416-10E1-44FA-82CB-A61FBA752000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65D77-0104-4097-A9DB-B27849810058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5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is an Abstract Data Type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11277600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What is an abstract data type?</a:t>
            </a:r>
          </a:p>
          <a:p>
            <a:pPr lvl="1">
              <a:defRPr/>
            </a:pPr>
            <a:r>
              <a:rPr lang="en-US" dirty="0"/>
              <a:t>It is a data type defined by the user.</a:t>
            </a:r>
          </a:p>
          <a:p>
            <a:pPr lvl="1">
              <a:defRPr/>
            </a:pPr>
            <a:r>
              <a:rPr lang="en-US" dirty="0"/>
              <a:t>Typically, more complex than simple data types like </a:t>
            </a:r>
            <a:r>
              <a:rPr lang="en-US" i="1" dirty="0">
                <a:solidFill>
                  <a:srgbClr val="993300"/>
                </a:solidFill>
              </a:rPr>
              <a:t>int</a:t>
            </a:r>
            <a:r>
              <a:rPr lang="en-US" dirty="0"/>
              <a:t>, </a:t>
            </a:r>
            <a:r>
              <a:rPr lang="en-US" i="1" dirty="0">
                <a:solidFill>
                  <a:srgbClr val="993300"/>
                </a:solidFill>
              </a:rPr>
              <a:t>float</a:t>
            </a:r>
            <a:r>
              <a:rPr lang="en-US" dirty="0"/>
              <a:t>, etc.</a:t>
            </a:r>
          </a:p>
          <a:p>
            <a:pPr>
              <a:defRPr/>
            </a:pPr>
            <a:r>
              <a:rPr lang="en-US" dirty="0"/>
              <a:t>Why abstract?</a:t>
            </a:r>
          </a:p>
          <a:p>
            <a:pPr lvl="1">
              <a:defRPr/>
            </a:pPr>
            <a:r>
              <a:rPr lang="en-US" dirty="0"/>
              <a:t>Because details of the implementation are </a:t>
            </a:r>
            <a:r>
              <a:rPr lang="en-US" dirty="0">
                <a:solidFill>
                  <a:srgbClr val="CC0000"/>
                </a:solidFill>
              </a:rPr>
              <a:t>hidden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When you do some operation on the list, say insert an element, you just call a function.</a:t>
            </a:r>
          </a:p>
          <a:p>
            <a:pPr lvl="1">
              <a:defRPr/>
            </a:pPr>
            <a:r>
              <a:rPr lang="en-US" dirty="0"/>
              <a:t>Details of how the list is implemented or how the insert function is written is no longer required.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2FE38-9A28-4E60-9DB9-A7EC3624C1AC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D12E2-9769-45C8-8D6A-74EDD7559A13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Idea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FB8DEE-977C-40B3-AB68-E4E4535F3842}" type="datetime5">
              <a:rPr lang="en-US" smtClean="0"/>
              <a:t>14-Oct-22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86B26-2EA9-4CBD-AA47-C06D8852E2C5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AutoShape 3"/>
          <p:cNvSpPr>
            <a:spLocks noChangeArrowheads="1"/>
          </p:cNvSpPr>
          <p:nvPr/>
        </p:nvSpPr>
        <p:spPr bwMode="auto">
          <a:xfrm>
            <a:off x="5181600" y="2057400"/>
            <a:ext cx="2667000" cy="3505200"/>
          </a:xfrm>
          <a:prstGeom prst="can">
            <a:avLst>
              <a:gd name="adj" fmla="val 32857"/>
            </a:avLst>
          </a:prstGeom>
          <a:solidFill>
            <a:srgbClr val="CCFFFF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List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and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related functions</a:t>
            </a:r>
          </a:p>
        </p:txBody>
      </p:sp>
      <p:sp>
        <p:nvSpPr>
          <p:cNvPr id="16391" name="AutoShape 4"/>
          <p:cNvSpPr>
            <a:spLocks noChangeArrowheads="1"/>
          </p:cNvSpPr>
          <p:nvPr/>
        </p:nvSpPr>
        <p:spPr bwMode="auto">
          <a:xfrm>
            <a:off x="3962400" y="3048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2" name="AutoShape 5"/>
          <p:cNvSpPr>
            <a:spLocks noChangeArrowheads="1"/>
          </p:cNvSpPr>
          <p:nvPr/>
        </p:nvSpPr>
        <p:spPr bwMode="auto">
          <a:xfrm>
            <a:off x="3962400" y="4724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AutoShape 6"/>
          <p:cNvSpPr>
            <a:spLocks noChangeArrowheads="1"/>
          </p:cNvSpPr>
          <p:nvPr/>
        </p:nvSpPr>
        <p:spPr bwMode="auto">
          <a:xfrm>
            <a:off x="3962400" y="3886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2438400" y="2895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Insert</a:t>
            </a: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2438400" y="3810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2438400" y="4648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Traverse</a:t>
            </a:r>
          </a:p>
        </p:txBody>
      </p:sp>
    </p:spTree>
    <p:extLst>
      <p:ext uri="{BB962C8B-B14F-4D97-AF65-F5344CB8AC3E}">
        <p14:creationId xmlns:p14="http://schemas.microsoft.com/office/powerpoint/2010/main" val="188985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617E-3FCD-4650-8247-928BBB17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Implementing Linked Lists: Singly Linked List(SLL)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6E32-9B50-4CB7-A6B8-4C655184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09" y="1048682"/>
            <a:ext cx="11555764" cy="5543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class node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    int info;</a:t>
            </a:r>
          </a:p>
          <a:p>
            <a:pPr marL="0" indent="0">
              <a:buNone/>
            </a:pPr>
            <a:r>
              <a:rPr lang="en-US" sz="2100" dirty="0"/>
              <a:t>    node *next;</a:t>
            </a:r>
          </a:p>
          <a:p>
            <a:pPr marL="0" indent="0">
              <a:buNone/>
            </a:pPr>
            <a:r>
              <a:rPr lang="en-US" sz="2100" dirty="0"/>
              <a:t>   public: </a:t>
            </a:r>
          </a:p>
          <a:p>
            <a:pPr marL="0" indent="0">
              <a:buNone/>
            </a:pPr>
            <a:r>
              <a:rPr lang="en-US" sz="2100" dirty="0"/>
              <a:t>	node();</a:t>
            </a:r>
          </a:p>
          <a:p>
            <a:pPr marL="0" indent="0">
              <a:buNone/>
            </a:pPr>
            <a:r>
              <a:rPr lang="en-US" sz="2100" dirty="0"/>
              <a:t>  	node * </a:t>
            </a:r>
            <a:r>
              <a:rPr lang="en-US" sz="2100" dirty="0" err="1"/>
              <a:t>insert_beg</a:t>
            </a:r>
            <a:r>
              <a:rPr lang="en-US" sz="2100" dirty="0"/>
              <a:t>(node *); node * </a:t>
            </a:r>
            <a:r>
              <a:rPr lang="en-US" sz="2100" dirty="0" err="1"/>
              <a:t>ins_end</a:t>
            </a:r>
            <a:r>
              <a:rPr lang="en-US" sz="2100" dirty="0"/>
              <a:t>(node *); node * </a:t>
            </a:r>
            <a:r>
              <a:rPr lang="en-US" sz="2100" dirty="0" err="1"/>
              <a:t>ins_pos</a:t>
            </a:r>
            <a:r>
              <a:rPr lang="en-US" sz="2100" dirty="0"/>
              <a:t>(node *); </a:t>
            </a:r>
          </a:p>
          <a:p>
            <a:pPr marL="0" indent="0">
              <a:buNone/>
            </a:pPr>
            <a:r>
              <a:rPr lang="en-US" sz="2100" dirty="0"/>
              <a:t> 	node * </a:t>
            </a:r>
            <a:r>
              <a:rPr lang="en-US" sz="2100" dirty="0" err="1"/>
              <a:t>ins_before</a:t>
            </a:r>
            <a:r>
              <a:rPr lang="en-US" sz="2100" dirty="0"/>
              <a:t>(node *); node * </a:t>
            </a:r>
            <a:r>
              <a:rPr lang="en-US" sz="2100" dirty="0" err="1"/>
              <a:t>ins_after</a:t>
            </a:r>
            <a:r>
              <a:rPr lang="en-US" sz="2100" dirty="0"/>
              <a:t>();</a:t>
            </a:r>
          </a:p>
          <a:p>
            <a:pPr marL="0" indent="0">
              <a:buNone/>
            </a:pPr>
            <a:r>
              <a:rPr lang="en-US" sz="2100" dirty="0"/>
              <a:t>  	void print();</a:t>
            </a:r>
          </a:p>
          <a:p>
            <a:pPr marL="0" indent="0">
              <a:buNone/>
            </a:pPr>
            <a:r>
              <a:rPr lang="en-US" sz="2100" dirty="0"/>
              <a:t>  	node * </a:t>
            </a:r>
            <a:r>
              <a:rPr lang="en-US" sz="2100" dirty="0" err="1"/>
              <a:t>del_beg</a:t>
            </a:r>
            <a:r>
              <a:rPr lang="en-US" sz="2100" dirty="0"/>
              <a:t>(node *); node * </a:t>
            </a:r>
            <a:r>
              <a:rPr lang="en-US" sz="2100" dirty="0" err="1"/>
              <a:t>delete_end</a:t>
            </a:r>
            <a:r>
              <a:rPr lang="en-US" sz="2100" dirty="0"/>
              <a:t>(node *); node * </a:t>
            </a:r>
            <a:r>
              <a:rPr lang="en-US" sz="2100" dirty="0" err="1"/>
              <a:t>del_pos</a:t>
            </a:r>
            <a:r>
              <a:rPr lang="en-US" sz="2100" dirty="0"/>
              <a:t>(node *); </a:t>
            </a:r>
          </a:p>
          <a:p>
            <a:pPr marL="0" indent="0">
              <a:buNone/>
            </a:pPr>
            <a:r>
              <a:rPr lang="en-US" sz="2100" dirty="0"/>
              <a:t>              node * </a:t>
            </a:r>
            <a:r>
              <a:rPr lang="en-US" sz="2100" dirty="0" err="1"/>
              <a:t>del_item</a:t>
            </a:r>
            <a:r>
              <a:rPr lang="en-US" sz="2100" dirty="0"/>
              <a:t>(node *); node * </a:t>
            </a:r>
            <a:r>
              <a:rPr lang="en-US" sz="2100" dirty="0" err="1"/>
              <a:t>del_before</a:t>
            </a:r>
            <a:r>
              <a:rPr lang="en-US" sz="2100" dirty="0"/>
              <a:t>(node *); node * </a:t>
            </a:r>
            <a:r>
              <a:rPr lang="en-US" sz="2100" dirty="0" err="1"/>
              <a:t>del_after</a:t>
            </a:r>
            <a:r>
              <a:rPr lang="en-US" sz="2100" dirty="0"/>
              <a:t>(node *);</a:t>
            </a:r>
          </a:p>
          <a:p>
            <a:pPr marL="0" indent="0">
              <a:buNone/>
            </a:pPr>
            <a:r>
              <a:rPr lang="en-US" sz="2100" dirty="0"/>
              <a:t>  };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DF74-4CCF-4F24-A2F0-1870A7C9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B431-B11C-4644-9592-43447640A1D2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984D-E04F-4FD1-A0BE-97FF6376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89CE-41D0-4467-8CF9-5CC81714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D748-9C88-4CA8-AC85-69D782A7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5" y="524339"/>
            <a:ext cx="10515600" cy="60145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node *</a:t>
            </a:r>
            <a:r>
              <a:rPr lang="en-US" dirty="0"/>
              <a:t> node:: </a:t>
            </a:r>
            <a:r>
              <a:rPr lang="en-US" dirty="0" err="1"/>
              <a:t>ins_end</a:t>
            </a:r>
            <a:r>
              <a:rPr lang="en-US" dirty="0"/>
              <a:t>(</a:t>
            </a:r>
            <a:r>
              <a:rPr lang="en-US" sz="2800" dirty="0"/>
              <a:t>node *head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*cur;</a:t>
            </a:r>
          </a:p>
          <a:p>
            <a:pPr marL="0" indent="0">
              <a:buNone/>
            </a:pPr>
            <a:r>
              <a:rPr lang="en-US" dirty="0"/>
              <a:t> cur=head;</a:t>
            </a:r>
          </a:p>
          <a:p>
            <a:pPr marL="0" indent="0">
              <a:buNone/>
            </a:pPr>
            <a:r>
              <a:rPr lang="en-US" dirty="0"/>
              <a:t> node *temp=new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value:";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head=temp;</a:t>
            </a:r>
          </a:p>
          <a:p>
            <a:pPr marL="0" indent="0">
              <a:buNone/>
            </a:pPr>
            <a:r>
              <a:rPr lang="en-US" dirty="0"/>
              <a:t>     return head;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	while(cur-&gt;next!=NULL){</a:t>
            </a:r>
          </a:p>
          <a:p>
            <a:pPr marL="0" indent="0">
              <a:buNone/>
            </a:pPr>
            <a:r>
              <a:rPr lang="en-US" dirty="0"/>
              <a:t>	cur=cur-&gt;next;}</a:t>
            </a:r>
          </a:p>
          <a:p>
            <a:pPr marL="0" indent="0">
              <a:buNone/>
            </a:pPr>
            <a:r>
              <a:rPr lang="en-US" dirty="0"/>
              <a:t>	cur-&gt;next=temp;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24BD7-5EBC-4E75-B38A-91F615DA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7948-CD5D-4BB9-9134-C309DB3E1340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3937-7754-4B95-8F12-F6DF8C7B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A7CE-55C2-4BEF-A30B-C50BACA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4DB8-5DB5-405D-81C1-2B07678F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914C-7E09-45FE-967B-835BC7F3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node::print(</a:t>
            </a:r>
            <a:r>
              <a:rPr lang="en-US" sz="2800" dirty="0"/>
              <a:t>node * 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node *h=head;</a:t>
            </a:r>
          </a:p>
          <a:p>
            <a:pPr marL="0" indent="0">
              <a:buNone/>
            </a:pPr>
            <a:r>
              <a:rPr lang="en-US" dirty="0"/>
              <a:t>  if(h==NULL)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&lt;&lt;"List is empty\n";</a:t>
            </a:r>
          </a:p>
          <a:p>
            <a:pPr marL="0" indent="0">
              <a:buNone/>
            </a:pPr>
            <a:r>
              <a:rPr lang="en-US" dirty="0"/>
              <a:t>  while(h!=NULL)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&lt;&lt;"-&gt;"&lt;&lt;h-&gt;info;</a:t>
            </a:r>
          </a:p>
          <a:p>
            <a:pPr marL="0" indent="0">
              <a:buNone/>
            </a:pPr>
            <a:r>
              <a:rPr lang="en-US" dirty="0"/>
              <a:t>   h=h-&gt;next;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3E45-0DC1-4F76-A911-187FE183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EAE1-D965-4B9E-8FFE-DD2E38F06CAD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FA62-03C3-45A1-9A55-1427048B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379A-EE50-49E2-A86C-AAADC00D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8139-4BDB-47C6-9155-2C00D5BB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7"/>
            <a:ext cx="10515600" cy="61757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node *</a:t>
            </a:r>
            <a:r>
              <a:rPr lang="en-US" dirty="0"/>
              <a:t> node::</a:t>
            </a:r>
            <a:r>
              <a:rPr lang="en-US" dirty="0" err="1"/>
              <a:t>ins_beg</a:t>
            </a:r>
            <a:r>
              <a:rPr lang="en-US" dirty="0"/>
              <a:t>(</a:t>
            </a:r>
            <a:r>
              <a:rPr lang="en-US" sz="2800" dirty="0"/>
              <a:t>node *head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*temp=new node;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value:";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head=temp; return head;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temp-&gt;next=head;</a:t>
            </a:r>
          </a:p>
          <a:p>
            <a:pPr marL="0" indent="0">
              <a:buNone/>
            </a:pPr>
            <a:r>
              <a:rPr lang="en-US" dirty="0"/>
              <a:t>     head=temp;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5A7D-44C3-463C-8FE9-C177F3AD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4E99-E1F2-4F3C-84BA-45FB85305A16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899C-F98D-4B15-A26D-F6650B71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8F4D-9F8B-476E-88BC-9B1E3757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07B9-580D-4154-8BBD-C40F65F0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42CD-BC0A-482A-B582-B396C50D7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5181600" cy="51412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node *</a:t>
            </a:r>
            <a:r>
              <a:rPr lang="en-US" dirty="0"/>
              <a:t> node::</a:t>
            </a:r>
            <a:r>
              <a:rPr lang="en-US" dirty="0" err="1"/>
              <a:t>ins_pos</a:t>
            </a:r>
            <a:r>
              <a:rPr lang="en-US" dirty="0"/>
              <a:t>(</a:t>
            </a:r>
            <a:r>
              <a:rPr lang="en-US" sz="2800" dirty="0"/>
              <a:t>node *head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*temp=new node;</a:t>
            </a:r>
          </a:p>
          <a:p>
            <a:pPr marL="0" indent="0">
              <a:buNone/>
            </a:pPr>
            <a:r>
              <a:rPr lang="en-US" dirty="0"/>
              <a:t> node *t,*t1;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value to be inserted \n";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&gt;&gt;temp-&gt;info;</a:t>
            </a:r>
          </a:p>
          <a:p>
            <a:pPr marL="0" indent="0">
              <a:buNone/>
            </a:pPr>
            <a:r>
              <a:rPr lang="en-US" dirty="0"/>
              <a:t> temp-&gt;next=NULL;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the position:\n";</a:t>
            </a:r>
          </a:p>
          <a:p>
            <a:pPr marL="0" indent="0">
              <a:buNone/>
            </a:pPr>
            <a:r>
              <a:rPr lang="en-US" dirty="0"/>
              <a:t> int pos;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&gt;&gt;pos;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4DC41-A58F-4AB2-B72E-2C617EB5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8457" y="1035729"/>
            <a:ext cx="6050106" cy="51412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if(head==NULL)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head=temp; return head;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t=head;</a:t>
            </a:r>
          </a:p>
          <a:p>
            <a:pPr marL="0" indent="0">
              <a:buNone/>
            </a:pPr>
            <a:r>
              <a:rPr lang="en-US" dirty="0"/>
              <a:t>  for(int </a:t>
            </a:r>
            <a:r>
              <a:rPr lang="en-US" dirty="0" err="1"/>
              <a:t>i</a:t>
            </a:r>
            <a:r>
              <a:rPr lang="en-US" dirty="0"/>
              <a:t>=1;i&lt;pos-1;i++)</a:t>
            </a:r>
          </a:p>
          <a:p>
            <a:pPr marL="0" indent="0">
              <a:buNone/>
            </a:pPr>
            <a:r>
              <a:rPr lang="en-US" dirty="0"/>
              <a:t>     t=t-&gt;next;</a:t>
            </a:r>
          </a:p>
          <a:p>
            <a:pPr marL="0" indent="0">
              <a:buNone/>
            </a:pPr>
            <a:r>
              <a:rPr lang="en-US" dirty="0"/>
              <a:t>  t1=t-&gt;next;</a:t>
            </a:r>
          </a:p>
          <a:p>
            <a:pPr marL="0" indent="0">
              <a:buNone/>
            </a:pPr>
            <a:r>
              <a:rPr lang="en-US" dirty="0"/>
              <a:t>  t-&gt;next=temp;</a:t>
            </a:r>
          </a:p>
          <a:p>
            <a:pPr marL="0" indent="0">
              <a:buNone/>
            </a:pPr>
            <a:r>
              <a:rPr lang="en-US" dirty="0"/>
              <a:t>  temp-&gt;next=t1;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return head;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64DD-23E9-419A-BDB1-2C664A30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2BCDC-81DE-4F4D-8D09-F4139545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745A6-E32E-42F3-943E-7BC7551F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19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47FC4A-1B3E-473C-9F37-E43692419599}"/>
              </a:ext>
            </a:extLst>
          </p:cNvPr>
          <p:cNvCxnSpPr/>
          <p:nvPr/>
        </p:nvCxnSpPr>
        <p:spPr>
          <a:xfrm>
            <a:off x="5692462" y="856343"/>
            <a:ext cx="0" cy="55000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1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7B67-4E8C-4FF9-9935-39DC2F7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Linked Lists?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F923-476E-47E9-9842-29E832B5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/>
              <a:t>Advantages of Arrays:</a:t>
            </a:r>
          </a:p>
          <a:p>
            <a:pPr marL="442913" algn="l">
              <a:buFont typeface="Wingdings" panose="05000000000000000000" pitchFamily="2" charset="2"/>
              <a:buChar char="v"/>
            </a:pPr>
            <a:r>
              <a:rPr lang="en-IN" dirty="0"/>
              <a:t> D</a:t>
            </a:r>
            <a:r>
              <a:rPr lang="en-IN" b="0" i="0" u="none" strike="noStrike" baseline="0" dirty="0"/>
              <a:t>ata access is faster</a:t>
            </a:r>
          </a:p>
          <a:p>
            <a:pPr marL="442913" algn="l">
              <a:buFont typeface="Wingdings" panose="05000000000000000000" pitchFamily="2" charset="2"/>
              <a:buChar char="v"/>
            </a:pPr>
            <a:r>
              <a:rPr lang="en-IN" b="0" i="0" u="none" strike="noStrike" baseline="0" dirty="0"/>
              <a:t> Simple</a:t>
            </a:r>
          </a:p>
          <a:p>
            <a:pPr algn="l"/>
            <a:r>
              <a:rPr lang="en-IN" b="0" i="0" u="none" strike="noStrike" baseline="0" dirty="0"/>
              <a:t>Disadvantages: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Size of the array is fixed.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Array items are stored contiguously.</a:t>
            </a:r>
          </a:p>
          <a:p>
            <a:pPr marL="539750" algn="l">
              <a:buFont typeface="Wingdings" panose="05000000000000000000" pitchFamily="2" charset="2"/>
              <a:buChar char="v"/>
            </a:pPr>
            <a:r>
              <a:rPr lang="en-US" b="0" i="0" u="none" strike="noStrike" baseline="0" dirty="0"/>
              <a:t>Insertion and deletion operations involve tedious job of shifting the elements with respect to the index </a:t>
            </a:r>
            <a:r>
              <a:rPr lang="en-IN" b="0" i="0" u="none" strike="noStrike" baseline="0" dirty="0"/>
              <a:t>of the array.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0722-0F0B-4179-9C98-60B10828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1E45-AC9C-40AF-8DE8-8D573B731E45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AD5E-E966-44F5-B4B8-C16A8663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473B-B936-4CBE-991F-12D00B8C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C6A9-3C01-459A-9251-9D9A45BF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4B59-861E-420C-B0A0-CF63C653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node *</a:t>
            </a:r>
            <a:r>
              <a:rPr lang="en-US" dirty="0"/>
              <a:t> node::</a:t>
            </a:r>
            <a:r>
              <a:rPr lang="en-US" dirty="0" err="1"/>
              <a:t>del_beg</a:t>
            </a:r>
            <a:r>
              <a:rPr lang="en-US" dirty="0"/>
              <a:t>(</a:t>
            </a:r>
            <a:r>
              <a:rPr lang="en-US" sz="2800" dirty="0"/>
              <a:t>node *head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*temp;</a:t>
            </a:r>
          </a:p>
          <a:p>
            <a:pPr marL="0" indent="0">
              <a:buNone/>
            </a:pPr>
            <a:r>
              <a:rPr lang="en-US" dirty="0"/>
              <a:t> temp=head;</a:t>
            </a:r>
          </a:p>
          <a:p>
            <a:pPr marL="0" indent="0">
              <a:buNone/>
            </a:pPr>
            <a:r>
              <a:rPr lang="en-US" dirty="0"/>
              <a:t> head=head-&gt;next;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nDeleted</a:t>
            </a:r>
            <a:r>
              <a:rPr lang="en-US" dirty="0"/>
              <a:t> element is:"&lt;&lt;temp-&gt;info;</a:t>
            </a:r>
          </a:p>
          <a:p>
            <a:pPr marL="0" indent="0">
              <a:buNone/>
            </a:pPr>
            <a:r>
              <a:rPr lang="en-US" dirty="0"/>
              <a:t> delete(temp);</a:t>
            </a:r>
          </a:p>
          <a:p>
            <a:pPr marL="0" indent="0">
              <a:buNone/>
            </a:pPr>
            <a:r>
              <a:rPr lang="en-US" dirty="0"/>
              <a:t> 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4B3A-4EDD-46FC-BAB7-13C890C1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EDFD-13DA-4DF2-8F4C-9836BCC6918F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4177-9050-43AB-9371-BF10C257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169B-8503-400A-8ED5-67ADF6D4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B49D-D6DC-4054-948F-FF55D6F8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568A-3DC9-4D12-83F5-1D56127D4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5181600" cy="53206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/>
              <a:t>node *</a:t>
            </a:r>
            <a:r>
              <a:rPr lang="en-US" dirty="0"/>
              <a:t> node::</a:t>
            </a:r>
            <a:r>
              <a:rPr lang="en-US" dirty="0" err="1"/>
              <a:t>del_item</a:t>
            </a:r>
            <a:r>
              <a:rPr lang="en-US" dirty="0"/>
              <a:t>(</a:t>
            </a:r>
            <a:r>
              <a:rPr lang="en-US" sz="2800" dirty="0"/>
              <a:t>node *head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*cur, *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int data;</a:t>
            </a:r>
          </a:p>
          <a:p>
            <a:pPr marL="0" indent="0">
              <a:buNone/>
            </a:pPr>
            <a:r>
              <a:rPr lang="en-US" dirty="0"/>
              <a:t> if(head==NULL)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&lt;&lt;"No records to delete\n";</a:t>
            </a:r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&lt;&lt;"Enter the data to be deleted: ";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&gt;&gt;data;</a:t>
            </a:r>
          </a:p>
          <a:p>
            <a:pPr marL="0" indent="0">
              <a:buNone/>
            </a:pPr>
            <a:r>
              <a:rPr lang="en-US" dirty="0"/>
              <a:t>  cur=head;</a:t>
            </a:r>
          </a:p>
          <a:p>
            <a:pPr marL="0" indent="0">
              <a:buNone/>
            </a:pPr>
            <a:r>
              <a:rPr lang="en-US" dirty="0"/>
              <a:t>  while((cur!=NULL)&amp;&amp;(cur-&gt;info!=data))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pPr marL="0" indent="0">
              <a:buNone/>
            </a:pPr>
            <a:r>
              <a:rPr lang="en-US" dirty="0"/>
              <a:t>   cur=cur-&gt;next;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B05D9-BBCD-4480-A708-EFBD554B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1610" y="1035730"/>
            <a:ext cx="6067276" cy="53206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if(cur==head)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head=head-&gt;next;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&lt;&lt;"Data Deleted: "&lt;&lt;data&lt;&lt;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if(cur==NULL)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&lt;&lt;"Record not found\n";</a:t>
            </a:r>
          </a:p>
          <a:p>
            <a:pPr marL="0" indent="0">
              <a:buNone/>
            </a:pPr>
            <a:r>
              <a:rPr lang="en-US" dirty="0"/>
              <a:t>   return head;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-&gt;next=cur-&gt;next;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&lt;&lt;"Data deleted is: "&lt;&lt;data&lt;&lt;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delete(cur);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return head;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65B0C-640B-4826-9B4C-A4082F75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ACA-929E-41A5-8D23-BFBB35BFBA3B}" type="datetime5">
              <a:rPr lang="en-US" smtClean="0"/>
              <a:t>14-Oct-22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7889-72D8-47E0-9FE2-BB6B8F7B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90035-0502-4EB7-ABC2-3A962099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B27711-0C16-44A7-AA75-F9CD27C4E10B}"/>
              </a:ext>
            </a:extLst>
          </p:cNvPr>
          <p:cNvCxnSpPr>
            <a:cxnSpLocks/>
          </p:cNvCxnSpPr>
          <p:nvPr/>
        </p:nvCxnSpPr>
        <p:spPr>
          <a:xfrm>
            <a:off x="5769735" y="856343"/>
            <a:ext cx="0" cy="55000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E0CC-7443-4E00-9C7F-FB96F876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F71E-9C66-4AA3-AAD5-0B86E257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365125"/>
            <a:ext cx="11110686" cy="61277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node n1, *head=NULL;</a:t>
            </a:r>
          </a:p>
          <a:p>
            <a:pPr marL="0" indent="0">
              <a:buNone/>
            </a:pPr>
            <a:r>
              <a:rPr lang="en-US" dirty="0"/>
              <a:t> while(1)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&lt;&lt;"1.Insert Beginning \t 2. Insert end \t 3. Insert anywhere \t 4. Print\t 5. Delete Beg \t 6. Delete from Anywhere \t 7. Exit\n";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switch(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case 1: head=n1.insert_beg(head);</a:t>
            </a:r>
          </a:p>
          <a:p>
            <a:pPr marL="0" indent="0">
              <a:buNone/>
            </a:pPr>
            <a:r>
              <a:rPr lang="en-US" dirty="0"/>
              <a:t>	   break;</a:t>
            </a:r>
          </a:p>
          <a:p>
            <a:pPr marL="0" indent="0">
              <a:buNone/>
            </a:pPr>
            <a:r>
              <a:rPr lang="en-US" dirty="0"/>
              <a:t>   case 2: head=n1.ins_end(head); break;</a:t>
            </a:r>
          </a:p>
          <a:p>
            <a:pPr marL="0" indent="0">
              <a:buNone/>
            </a:pPr>
            <a:r>
              <a:rPr lang="en-US" dirty="0"/>
              <a:t>   case 3: head=n1.ins(head);break;</a:t>
            </a:r>
          </a:p>
          <a:p>
            <a:pPr marL="0" indent="0">
              <a:buNone/>
            </a:pPr>
            <a:r>
              <a:rPr lang="en-US" dirty="0"/>
              <a:t>   case 4: n1.print(head); break;</a:t>
            </a:r>
          </a:p>
          <a:p>
            <a:pPr marL="0" indent="0">
              <a:buNone/>
            </a:pPr>
            <a:r>
              <a:rPr lang="en-US" dirty="0"/>
              <a:t>   case 5: head=n1.del_beg(head);break;</a:t>
            </a:r>
          </a:p>
          <a:p>
            <a:pPr marL="0" indent="0">
              <a:buNone/>
            </a:pPr>
            <a:r>
              <a:rPr lang="en-US" dirty="0"/>
              <a:t>   case 6: head=n1.del_pos(head); break;</a:t>
            </a:r>
          </a:p>
          <a:p>
            <a:pPr marL="0" indent="0">
              <a:buNone/>
            </a:pPr>
            <a:r>
              <a:rPr lang="en-US" dirty="0"/>
              <a:t>   case 7: exit(0);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F571-B616-4AB5-B28C-AAE86CC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4274-3080-47D6-ABF4-CE03E7FF3A63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7321-F536-4EF0-8EF3-4D3D9A9C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18F1-EB36-434F-ABF1-4A5BCFAC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0434-E342-43BF-87A8-8DCE2B7380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973044"/>
            <a:ext cx="11630891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A linked list is a data structure which can change during execution.</a:t>
            </a:r>
          </a:p>
          <a:p>
            <a:pPr lvl="1" eaLnBrk="1" hangingPunct="1"/>
            <a:r>
              <a:rPr lang="en-US" altLang="en-US" dirty="0"/>
              <a:t>Successive elements are connected by pointers.</a:t>
            </a:r>
          </a:p>
          <a:p>
            <a:pPr lvl="1" eaLnBrk="1" hangingPunct="1"/>
            <a:r>
              <a:rPr lang="en-US" altLang="en-US" dirty="0"/>
              <a:t>Last element points to </a:t>
            </a:r>
            <a:r>
              <a:rPr lang="en-US" altLang="en-US" dirty="0">
                <a:solidFill>
                  <a:srgbClr val="0000CC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It can grow or shrink in size during execution of a program.</a:t>
            </a:r>
          </a:p>
          <a:p>
            <a:pPr lvl="1" eaLnBrk="1" hangingPunct="1"/>
            <a:r>
              <a:rPr lang="en-US" altLang="en-US" dirty="0"/>
              <a:t>It can be made just as long as required.</a:t>
            </a:r>
          </a:p>
          <a:p>
            <a:pPr lvl="1" eaLnBrk="1" hangingPunct="1"/>
            <a:r>
              <a:rPr lang="en-US" altLang="en-US" dirty="0"/>
              <a:t>It does not waste memory space.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54339F-E9E7-4379-B507-C93FB8759245}" type="datetime5">
              <a:rPr lang="en-US" smtClean="0"/>
              <a:t>14-Oct-22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6B8422-120A-467C-862E-DC73E69330E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590800" y="5257800"/>
            <a:ext cx="7397750" cy="685800"/>
            <a:chOff x="768" y="2880"/>
            <a:chExt cx="4660" cy="432"/>
          </a:xfrm>
        </p:grpSpPr>
        <p:sp>
          <p:nvSpPr>
            <p:cNvPr id="5131" name="Rectangle 4"/>
            <p:cNvSpPr>
              <a:spLocks noChangeArrowheads="1"/>
            </p:cNvSpPr>
            <p:nvPr/>
          </p:nvSpPr>
          <p:spPr bwMode="auto">
            <a:xfrm>
              <a:off x="768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2" name="Rectangle 5"/>
            <p:cNvSpPr>
              <a:spLocks noChangeArrowheads="1"/>
            </p:cNvSpPr>
            <p:nvPr/>
          </p:nvSpPr>
          <p:spPr bwMode="auto">
            <a:xfrm>
              <a:off x="2304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3" name="Rectangle 6"/>
            <p:cNvSpPr>
              <a:spLocks noChangeArrowheads="1"/>
            </p:cNvSpPr>
            <p:nvPr/>
          </p:nvSpPr>
          <p:spPr bwMode="auto">
            <a:xfrm>
              <a:off x="3792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4" name="Line 7"/>
            <p:cNvSpPr>
              <a:spLocks noChangeShapeType="1"/>
            </p:cNvSpPr>
            <p:nvPr/>
          </p:nvSpPr>
          <p:spPr bwMode="auto">
            <a:xfrm>
              <a:off x="1536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8"/>
            <p:cNvSpPr>
              <a:spLocks noChangeShapeType="1"/>
            </p:cNvSpPr>
            <p:nvPr/>
          </p:nvSpPr>
          <p:spPr bwMode="auto">
            <a:xfrm>
              <a:off x="3024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9"/>
            <p:cNvSpPr>
              <a:spLocks noChangeShapeType="1"/>
            </p:cNvSpPr>
            <p:nvPr/>
          </p:nvSpPr>
          <p:spPr bwMode="auto">
            <a:xfrm>
              <a:off x="4560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37" name="Group 10"/>
            <p:cNvGrpSpPr>
              <a:grpSpLocks/>
            </p:cNvGrpSpPr>
            <p:nvPr/>
          </p:nvGrpSpPr>
          <p:grpSpPr bwMode="auto">
            <a:xfrm>
              <a:off x="960" y="2880"/>
              <a:ext cx="3456" cy="336"/>
              <a:chOff x="1008" y="1056"/>
              <a:chExt cx="3456" cy="336"/>
            </a:xfrm>
          </p:grpSpPr>
          <p:sp>
            <p:nvSpPr>
              <p:cNvPr id="5140" name="Line 1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Line 12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Line 13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144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145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5328" y="3072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>
              <a:off x="5186" y="3309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0" y="4259263"/>
            <a:ext cx="1219200" cy="990600"/>
            <a:chOff x="0" y="2683"/>
            <a:chExt cx="768" cy="624"/>
          </a:xfrm>
        </p:grpSpPr>
        <p:sp>
          <p:nvSpPr>
            <p:cNvPr id="5129" name="Oval 20"/>
            <p:cNvSpPr>
              <a:spLocks noChangeArrowheads="1"/>
            </p:cNvSpPr>
            <p:nvPr/>
          </p:nvSpPr>
          <p:spPr bwMode="auto">
            <a:xfrm>
              <a:off x="0" y="2683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5130" name="Line 21"/>
            <p:cNvSpPr>
              <a:spLocks noChangeShapeType="1"/>
            </p:cNvSpPr>
            <p:nvPr/>
          </p:nvSpPr>
          <p:spPr bwMode="auto">
            <a:xfrm>
              <a:off x="384" y="2923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0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Keeping track of a linked list:</a:t>
            </a:r>
          </a:p>
          <a:p>
            <a:pPr lvl="1" eaLnBrk="1" hangingPunct="1"/>
            <a:r>
              <a:rPr lang="en-US" altLang="en-US"/>
              <a:t>Must know the pointer to the first element of the list (called </a:t>
            </a:r>
            <a:r>
              <a:rPr lang="en-US" altLang="en-US" i="1">
                <a:solidFill>
                  <a:srgbClr val="993300"/>
                </a:solidFill>
              </a:rPr>
              <a:t>start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993300"/>
                </a:solidFill>
              </a:rPr>
              <a:t>head</a:t>
            </a:r>
            <a:r>
              <a:rPr lang="en-US" altLang="en-US"/>
              <a:t>, etc.).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Linked lists provide flexibility in allowing the items to be rearranged efficiently.</a:t>
            </a:r>
          </a:p>
          <a:p>
            <a:pPr lvl="1" eaLnBrk="1" hangingPunct="1"/>
            <a:r>
              <a:rPr lang="en-US" altLang="en-US"/>
              <a:t>Insert an element.</a:t>
            </a:r>
          </a:p>
          <a:p>
            <a:pPr lvl="1" eaLnBrk="1" hangingPunct="1"/>
            <a:r>
              <a:rPr lang="en-US" altLang="en-US"/>
              <a:t>Delete an element.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6B2DE-803F-41DD-887A-7146E9D16BF4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7C075-E645-4B0B-913A-4777DC67D921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ED960B8-C349-4117-9D68-3A7B3A13B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888" y="136525"/>
            <a:ext cx="11110912" cy="719138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15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Illustration: Insertion</a:t>
            </a:r>
          </a:p>
        </p:txBody>
      </p:sp>
      <p:sp>
        <p:nvSpPr>
          <p:cNvPr id="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98BD3-020E-4DE6-A37E-6DC8485CC398}" type="datetime5">
              <a:rPr lang="en-US" smtClean="0"/>
              <a:t>14-Oct-22</a:t>
            </a:fld>
            <a:endParaRPr lang="en-US"/>
          </a:p>
        </p:txBody>
      </p:sp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6AF306-37E0-49A7-9A09-44B9ADFEAB2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667000" y="4191000"/>
            <a:ext cx="1371600" cy="533400"/>
            <a:chOff x="720" y="2640"/>
            <a:chExt cx="864" cy="336"/>
          </a:xfrm>
        </p:grpSpPr>
        <p:sp>
          <p:nvSpPr>
            <p:cNvPr id="7224" name="Rectangle 3"/>
            <p:cNvSpPr>
              <a:spLocks noChangeArrowheads="1"/>
            </p:cNvSpPr>
            <p:nvPr/>
          </p:nvSpPr>
          <p:spPr bwMode="auto">
            <a:xfrm>
              <a:off x="720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5" name="Line 27"/>
            <p:cNvSpPr>
              <a:spLocks noChangeShapeType="1"/>
            </p:cNvSpPr>
            <p:nvPr/>
          </p:nvSpPr>
          <p:spPr bwMode="auto">
            <a:xfrm>
              <a:off x="134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Text Box 34"/>
            <p:cNvSpPr txBox="1">
              <a:spLocks noChangeArrowheads="1"/>
            </p:cNvSpPr>
            <p:nvPr/>
          </p:nvSpPr>
          <p:spPr bwMode="auto">
            <a:xfrm>
              <a:off x="9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667000" y="4191000"/>
            <a:ext cx="1371600" cy="533400"/>
            <a:chOff x="720" y="2640"/>
            <a:chExt cx="864" cy="336"/>
          </a:xfrm>
        </p:grpSpPr>
        <p:sp>
          <p:nvSpPr>
            <p:cNvPr id="7221" name="Rectangle 69"/>
            <p:cNvSpPr>
              <a:spLocks noChangeArrowheads="1"/>
            </p:cNvSpPr>
            <p:nvPr/>
          </p:nvSpPr>
          <p:spPr bwMode="auto">
            <a:xfrm>
              <a:off x="720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22" name="Line 70"/>
            <p:cNvSpPr>
              <a:spLocks noChangeShapeType="1"/>
            </p:cNvSpPr>
            <p:nvPr/>
          </p:nvSpPr>
          <p:spPr bwMode="auto">
            <a:xfrm>
              <a:off x="134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Text Box 71"/>
            <p:cNvSpPr txBox="1">
              <a:spLocks noChangeArrowheads="1"/>
            </p:cNvSpPr>
            <p:nvPr/>
          </p:nvSpPr>
          <p:spPr bwMode="auto">
            <a:xfrm>
              <a:off x="9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152" name="Line 22"/>
          <p:cNvSpPr>
            <a:spLocks noChangeShapeType="1"/>
          </p:cNvSpPr>
          <p:nvPr/>
        </p:nvSpPr>
        <p:spPr bwMode="auto">
          <a:xfrm>
            <a:off x="4648200" y="4495800"/>
            <a:ext cx="4572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5181600" y="28194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Item to be inserted</a:t>
            </a: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3505200" y="4419600"/>
            <a:ext cx="1371600" cy="1524000"/>
            <a:chOff x="1248" y="2784"/>
            <a:chExt cx="864" cy="960"/>
          </a:xfrm>
        </p:grpSpPr>
        <p:sp>
          <p:nvSpPr>
            <p:cNvPr id="7216" name="Rectangle 6"/>
            <p:cNvSpPr>
              <a:spLocks noChangeArrowheads="1"/>
            </p:cNvSpPr>
            <p:nvPr/>
          </p:nvSpPr>
          <p:spPr bwMode="auto">
            <a:xfrm>
              <a:off x="1248" y="3408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7" name="Line 19"/>
            <p:cNvSpPr>
              <a:spLocks noChangeShapeType="1"/>
            </p:cNvSpPr>
            <p:nvPr/>
          </p:nvSpPr>
          <p:spPr bwMode="auto">
            <a:xfrm>
              <a:off x="1488" y="2784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20"/>
            <p:cNvSpPr>
              <a:spLocks noChangeShapeType="1"/>
            </p:cNvSpPr>
            <p:nvPr/>
          </p:nvSpPr>
          <p:spPr bwMode="auto">
            <a:xfrm flipV="1">
              <a:off x="1968" y="2832"/>
              <a:ext cx="0" cy="72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30"/>
            <p:cNvSpPr>
              <a:spLocks noChangeShapeType="1"/>
            </p:cNvSpPr>
            <p:nvPr/>
          </p:nvSpPr>
          <p:spPr bwMode="auto">
            <a:xfrm>
              <a:off x="1872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Text Box 32"/>
            <p:cNvSpPr txBox="1">
              <a:spLocks noChangeArrowheads="1"/>
            </p:cNvSpPr>
            <p:nvPr/>
          </p:nvSpPr>
          <p:spPr bwMode="auto">
            <a:xfrm>
              <a:off x="1440" y="34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657600" y="2895600"/>
            <a:ext cx="1371600" cy="533400"/>
            <a:chOff x="1344" y="1824"/>
            <a:chExt cx="864" cy="336"/>
          </a:xfrm>
        </p:grpSpPr>
        <p:sp>
          <p:nvSpPr>
            <p:cNvPr id="7213" name="Rectangle 15"/>
            <p:cNvSpPr>
              <a:spLocks noChangeArrowheads="1"/>
            </p:cNvSpPr>
            <p:nvPr/>
          </p:nvSpPr>
          <p:spPr bwMode="auto">
            <a:xfrm>
              <a:off x="1344" y="1824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4" name="Line 26"/>
            <p:cNvSpPr>
              <a:spLocks noChangeShapeType="1"/>
            </p:cNvSpPr>
            <p:nvPr/>
          </p:nvSpPr>
          <p:spPr bwMode="auto">
            <a:xfrm>
              <a:off x="1968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Text Box 39"/>
            <p:cNvSpPr txBox="1">
              <a:spLocks noChangeArrowheads="1"/>
            </p:cNvSpPr>
            <p:nvPr/>
          </p:nvSpPr>
          <p:spPr bwMode="auto">
            <a:xfrm>
              <a:off x="1536" y="18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819400" y="1676400"/>
            <a:ext cx="7397750" cy="685800"/>
            <a:chOff x="816" y="1056"/>
            <a:chExt cx="4660" cy="432"/>
          </a:xfrm>
        </p:grpSpPr>
        <p:sp>
          <p:nvSpPr>
            <p:cNvPr id="7198" name="Rectangle 12"/>
            <p:cNvSpPr>
              <a:spLocks noChangeArrowheads="1"/>
            </p:cNvSpPr>
            <p:nvPr/>
          </p:nvSpPr>
          <p:spPr bwMode="auto">
            <a:xfrm>
              <a:off x="816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9" name="Rectangle 13"/>
            <p:cNvSpPr>
              <a:spLocks noChangeArrowheads="1"/>
            </p:cNvSpPr>
            <p:nvPr/>
          </p:nvSpPr>
          <p:spPr bwMode="auto">
            <a:xfrm>
              <a:off x="2352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0" name="Rectangle 14"/>
            <p:cNvSpPr>
              <a:spLocks noChangeArrowheads="1"/>
            </p:cNvSpPr>
            <p:nvPr/>
          </p:nvSpPr>
          <p:spPr bwMode="auto">
            <a:xfrm>
              <a:off x="3840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1" name="Line 16"/>
            <p:cNvSpPr>
              <a:spLocks noChangeShapeType="1"/>
            </p:cNvSpPr>
            <p:nvPr/>
          </p:nvSpPr>
          <p:spPr bwMode="auto">
            <a:xfrm>
              <a:off x="1584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17"/>
            <p:cNvSpPr>
              <a:spLocks noChangeShapeType="1"/>
            </p:cNvSpPr>
            <p:nvPr/>
          </p:nvSpPr>
          <p:spPr bwMode="auto">
            <a:xfrm>
              <a:off x="3072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18"/>
            <p:cNvSpPr>
              <a:spLocks noChangeShapeType="1"/>
            </p:cNvSpPr>
            <p:nvPr/>
          </p:nvSpPr>
          <p:spPr bwMode="auto">
            <a:xfrm>
              <a:off x="4608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4" name="Group 40"/>
            <p:cNvGrpSpPr>
              <a:grpSpLocks/>
            </p:cNvGrpSpPr>
            <p:nvPr/>
          </p:nvGrpSpPr>
          <p:grpSpPr bwMode="auto">
            <a:xfrm>
              <a:off x="1008" y="1056"/>
              <a:ext cx="3456" cy="336"/>
              <a:chOff x="1008" y="1056"/>
              <a:chExt cx="3456" cy="336"/>
            </a:xfrm>
          </p:grpSpPr>
          <p:sp>
            <p:nvSpPr>
              <p:cNvPr id="7207" name="Line 23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Line 24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" name="Line 25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Text Box 33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7211" name="Text Box 3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212" name="Text Box 37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7205" name="Line 41"/>
            <p:cNvSpPr>
              <a:spLocks noChangeShapeType="1"/>
            </p:cNvSpPr>
            <p:nvPr/>
          </p:nvSpPr>
          <p:spPr bwMode="auto">
            <a:xfrm>
              <a:off x="5376" y="1248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42"/>
            <p:cNvSpPr>
              <a:spLocks noChangeShapeType="1"/>
            </p:cNvSpPr>
            <p:nvPr/>
          </p:nvSpPr>
          <p:spPr bwMode="auto">
            <a:xfrm>
              <a:off x="5234" y="1485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105400" y="4191001"/>
            <a:ext cx="4954588" cy="676275"/>
            <a:chOff x="2256" y="2640"/>
            <a:chExt cx="3121" cy="426"/>
          </a:xfrm>
        </p:grpSpPr>
        <p:sp>
          <p:nvSpPr>
            <p:cNvPr id="7188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9" name="Rectangle 5"/>
            <p:cNvSpPr>
              <a:spLocks noChangeArrowheads="1"/>
            </p:cNvSpPr>
            <p:nvPr/>
          </p:nvSpPr>
          <p:spPr bwMode="auto">
            <a:xfrm>
              <a:off x="3744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0" name="Line 8"/>
            <p:cNvSpPr>
              <a:spLocks noChangeShapeType="1"/>
            </p:cNvSpPr>
            <p:nvPr/>
          </p:nvSpPr>
          <p:spPr bwMode="auto">
            <a:xfrm>
              <a:off x="2976" y="283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9"/>
            <p:cNvSpPr>
              <a:spLocks noChangeShapeType="1"/>
            </p:cNvSpPr>
            <p:nvPr/>
          </p:nvSpPr>
          <p:spPr bwMode="auto">
            <a:xfrm>
              <a:off x="4512" y="283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8"/>
            <p:cNvSpPr>
              <a:spLocks noChangeShapeType="1"/>
            </p:cNvSpPr>
            <p:nvPr/>
          </p:nvSpPr>
          <p:spPr bwMode="auto">
            <a:xfrm>
              <a:off x="283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>
              <a:off x="436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36"/>
            <p:cNvSpPr txBox="1">
              <a:spLocks noChangeArrowheads="1"/>
            </p:cNvSpPr>
            <p:nvPr/>
          </p:nvSpPr>
          <p:spPr bwMode="auto">
            <a:xfrm>
              <a:off x="2400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195" name="Text Box 38"/>
            <p:cNvSpPr txBox="1">
              <a:spLocks noChangeArrowheads="1"/>
            </p:cNvSpPr>
            <p:nvPr/>
          </p:nvSpPr>
          <p:spPr bwMode="auto">
            <a:xfrm>
              <a:off x="3936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196" name="Line 43"/>
            <p:cNvSpPr>
              <a:spLocks noChangeShapeType="1"/>
            </p:cNvSpPr>
            <p:nvPr/>
          </p:nvSpPr>
          <p:spPr bwMode="auto">
            <a:xfrm>
              <a:off x="5277" y="2826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44"/>
            <p:cNvSpPr>
              <a:spLocks noChangeShapeType="1"/>
            </p:cNvSpPr>
            <p:nvPr/>
          </p:nvSpPr>
          <p:spPr bwMode="auto">
            <a:xfrm>
              <a:off x="5135" y="3063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828800" y="4706942"/>
            <a:ext cx="838200" cy="702839"/>
            <a:chOff x="304801" y="4707582"/>
            <a:chExt cx="837461" cy="702195"/>
          </a:xfrm>
        </p:grpSpPr>
        <p:sp>
          <p:nvSpPr>
            <p:cNvPr id="7186" name="TextBox 6"/>
            <p:cNvSpPr txBox="1">
              <a:spLocks noChangeArrowheads="1"/>
            </p:cNvSpPr>
            <p:nvPr/>
          </p:nvSpPr>
          <p:spPr bwMode="auto">
            <a:xfrm>
              <a:off x="304801" y="4948535"/>
              <a:ext cx="679394" cy="46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curr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87052" y="4707582"/>
              <a:ext cx="455210" cy="490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432050" y="2919415"/>
            <a:ext cx="1225550" cy="461665"/>
            <a:chOff x="908310" y="2919536"/>
            <a:chExt cx="1225290" cy="461368"/>
          </a:xfrm>
        </p:grpSpPr>
        <p:sp>
          <p:nvSpPr>
            <p:cNvPr id="7184" name="TextBox 8"/>
            <p:cNvSpPr txBox="1">
              <a:spLocks noChangeArrowheads="1"/>
            </p:cNvSpPr>
            <p:nvPr/>
          </p:nvSpPr>
          <p:spPr bwMode="auto">
            <a:xfrm>
              <a:off x="908310" y="2919536"/>
              <a:ext cx="662220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tmp</a:t>
              </a:r>
            </a:p>
          </p:txBody>
        </p:sp>
        <p:cxnSp>
          <p:nvCxnSpPr>
            <p:cNvPr id="13" name="Straight Arrow Connector 12"/>
            <p:cNvCxnSpPr>
              <a:stCxn id="7184" idx="3"/>
              <a:endCxn id="7213" idx="1"/>
            </p:cNvCxnSpPr>
            <p:nvPr/>
          </p:nvCxnSpPr>
          <p:spPr>
            <a:xfrm>
              <a:off x="1570530" y="3150220"/>
              <a:ext cx="563070" cy="1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2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41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Illustration: Deletion</a:t>
            </a:r>
          </a:p>
        </p:txBody>
      </p:sp>
      <p:sp>
        <p:nvSpPr>
          <p:cNvPr id="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78268-4EAB-4AAC-9EC4-6EA0CF499EFF}" type="datetime5">
              <a:rPr lang="en-US" smtClean="0"/>
              <a:t>14-Oct-22</a:t>
            </a:fld>
            <a:endParaRPr lang="en-US"/>
          </a:p>
        </p:txBody>
      </p:sp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A6947A-1735-4B05-A587-54E9AEE89B54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19400" y="3962400"/>
            <a:ext cx="1371600" cy="533400"/>
            <a:chOff x="816" y="2496"/>
            <a:chExt cx="864" cy="336"/>
          </a:xfrm>
        </p:grpSpPr>
        <p:sp>
          <p:nvSpPr>
            <p:cNvPr id="8240" name="Rectangle 12"/>
            <p:cNvSpPr>
              <a:spLocks noChangeArrowheads="1"/>
            </p:cNvSpPr>
            <p:nvPr/>
          </p:nvSpPr>
          <p:spPr bwMode="auto">
            <a:xfrm>
              <a:off x="816" y="249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41" name="Line 29"/>
            <p:cNvSpPr>
              <a:spLocks noChangeShapeType="1"/>
            </p:cNvSpPr>
            <p:nvPr/>
          </p:nvSpPr>
          <p:spPr bwMode="auto">
            <a:xfrm>
              <a:off x="148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Text Box 34"/>
            <p:cNvSpPr txBox="1">
              <a:spLocks noChangeArrowheads="1"/>
            </p:cNvSpPr>
            <p:nvPr/>
          </p:nvSpPr>
          <p:spPr bwMode="auto">
            <a:xfrm>
              <a:off x="1056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038600" y="4267200"/>
            <a:ext cx="3048000" cy="990600"/>
            <a:chOff x="1584" y="2688"/>
            <a:chExt cx="1920" cy="624"/>
          </a:xfrm>
        </p:grpSpPr>
        <p:sp>
          <p:nvSpPr>
            <p:cNvPr id="8236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336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20"/>
            <p:cNvSpPr>
              <a:spLocks noChangeShapeType="1"/>
            </p:cNvSpPr>
            <p:nvPr/>
          </p:nvSpPr>
          <p:spPr bwMode="auto">
            <a:xfrm>
              <a:off x="1920" y="2688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21"/>
            <p:cNvSpPr>
              <a:spLocks noChangeShapeType="1"/>
            </p:cNvSpPr>
            <p:nvPr/>
          </p:nvSpPr>
          <p:spPr bwMode="auto">
            <a:xfrm>
              <a:off x="1920" y="3312"/>
              <a:ext cx="1584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Line 23"/>
            <p:cNvSpPr>
              <a:spLocks noChangeShapeType="1"/>
            </p:cNvSpPr>
            <p:nvPr/>
          </p:nvSpPr>
          <p:spPr bwMode="auto">
            <a:xfrm flipV="1">
              <a:off x="3504" y="2688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Line 24"/>
          <p:cNvSpPr>
            <a:spLocks noChangeShapeType="1"/>
          </p:cNvSpPr>
          <p:nvPr/>
        </p:nvSpPr>
        <p:spPr bwMode="auto">
          <a:xfrm>
            <a:off x="7086600" y="4267200"/>
            <a:ext cx="5334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257800" y="3962400"/>
            <a:ext cx="1676400" cy="533400"/>
            <a:chOff x="2352" y="2496"/>
            <a:chExt cx="1056" cy="336"/>
          </a:xfrm>
        </p:grpSpPr>
        <p:sp>
          <p:nvSpPr>
            <p:cNvPr id="8232" name="Rectangle 13"/>
            <p:cNvSpPr>
              <a:spLocks noChangeArrowheads="1"/>
            </p:cNvSpPr>
            <p:nvPr/>
          </p:nvSpPr>
          <p:spPr bwMode="auto">
            <a:xfrm>
              <a:off x="2352" y="2496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33" name="Line 25"/>
            <p:cNvSpPr>
              <a:spLocks noChangeShapeType="1"/>
            </p:cNvSpPr>
            <p:nvPr/>
          </p:nvSpPr>
          <p:spPr bwMode="auto">
            <a:xfrm>
              <a:off x="3120" y="2688"/>
              <a:ext cx="28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5" name="Text Box 35"/>
            <p:cNvSpPr txBox="1">
              <a:spLocks noChangeArrowheads="1"/>
            </p:cNvSpPr>
            <p:nvPr/>
          </p:nvSpPr>
          <p:spPr bwMode="auto">
            <a:xfrm>
              <a:off x="2544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819400" y="1676400"/>
            <a:ext cx="7397750" cy="685800"/>
            <a:chOff x="816" y="1056"/>
            <a:chExt cx="4660" cy="432"/>
          </a:xfrm>
        </p:grpSpPr>
        <p:grpSp>
          <p:nvGrpSpPr>
            <p:cNvPr id="8217" name="Group 44"/>
            <p:cNvGrpSpPr>
              <a:grpSpLocks/>
            </p:cNvGrpSpPr>
            <p:nvPr/>
          </p:nvGrpSpPr>
          <p:grpSpPr bwMode="auto">
            <a:xfrm>
              <a:off x="816" y="1056"/>
              <a:ext cx="4560" cy="432"/>
              <a:chOff x="816" y="1056"/>
              <a:chExt cx="4560" cy="432"/>
            </a:xfrm>
          </p:grpSpPr>
          <p:sp>
            <p:nvSpPr>
              <p:cNvPr id="8219" name="Rectangle 4"/>
              <p:cNvSpPr>
                <a:spLocks noChangeArrowheads="1"/>
              </p:cNvSpPr>
              <p:nvPr/>
            </p:nvSpPr>
            <p:spPr bwMode="auto">
              <a:xfrm>
                <a:off x="816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0" name="Rectangle 5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1" name="Rectangle 6"/>
              <p:cNvSpPr>
                <a:spLocks noChangeArrowheads="1"/>
              </p:cNvSpPr>
              <p:nvPr/>
            </p:nvSpPr>
            <p:spPr bwMode="auto">
              <a:xfrm>
                <a:off x="3840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22" name="Line 8"/>
              <p:cNvSpPr>
                <a:spLocks noChangeShapeType="1"/>
              </p:cNvSpPr>
              <p:nvPr/>
            </p:nvSpPr>
            <p:spPr bwMode="auto">
              <a:xfrm>
                <a:off x="1584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" name="Line 9"/>
              <p:cNvSpPr>
                <a:spLocks noChangeShapeType="1"/>
              </p:cNvSpPr>
              <p:nvPr/>
            </p:nvSpPr>
            <p:spPr bwMode="auto">
              <a:xfrm>
                <a:off x="3072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Line 10"/>
              <p:cNvSpPr>
                <a:spLocks noChangeShapeType="1"/>
              </p:cNvSpPr>
              <p:nvPr/>
            </p:nvSpPr>
            <p:spPr bwMode="auto">
              <a:xfrm>
                <a:off x="4608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5" name="Line 26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6" name="Line 27"/>
              <p:cNvSpPr>
                <a:spLocks noChangeShapeType="1"/>
              </p:cNvSpPr>
              <p:nvPr/>
            </p:nvSpPr>
            <p:spPr bwMode="auto">
              <a:xfrm>
                <a:off x="297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7" name="Line 28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8" name="Text Box 33"/>
              <p:cNvSpPr txBox="1">
                <a:spLocks noChangeArrowheads="1"/>
              </p:cNvSpPr>
              <p:nvPr/>
            </p:nvSpPr>
            <p:spPr bwMode="auto">
              <a:xfrm>
                <a:off x="1056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8229" name="Text Box 36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8230" name="Text Box 37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8231" name="Line 39"/>
              <p:cNvSpPr>
                <a:spLocks noChangeShapeType="1"/>
              </p:cNvSpPr>
              <p:nvPr/>
            </p:nvSpPr>
            <p:spPr bwMode="auto">
              <a:xfrm>
                <a:off x="5376" y="1248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18" name="Line 40"/>
            <p:cNvSpPr>
              <a:spLocks noChangeShapeType="1"/>
            </p:cNvSpPr>
            <p:nvPr/>
          </p:nvSpPr>
          <p:spPr bwMode="auto">
            <a:xfrm>
              <a:off x="5234" y="1485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620000" y="3962401"/>
            <a:ext cx="2597150" cy="684213"/>
            <a:chOff x="3840" y="2496"/>
            <a:chExt cx="1636" cy="431"/>
          </a:xfrm>
        </p:grpSpPr>
        <p:sp>
          <p:nvSpPr>
            <p:cNvPr id="8211" name="Rectangle 14"/>
            <p:cNvSpPr>
              <a:spLocks noChangeArrowheads="1"/>
            </p:cNvSpPr>
            <p:nvPr/>
          </p:nvSpPr>
          <p:spPr bwMode="auto">
            <a:xfrm>
              <a:off x="3840" y="249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4608" y="268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31"/>
            <p:cNvSpPr>
              <a:spLocks noChangeShapeType="1"/>
            </p:cNvSpPr>
            <p:nvPr/>
          </p:nvSpPr>
          <p:spPr bwMode="auto">
            <a:xfrm>
              <a:off x="446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32"/>
            <p:cNvSpPr txBox="1">
              <a:spLocks noChangeArrowheads="1"/>
            </p:cNvSpPr>
            <p:nvPr/>
          </p:nvSpPr>
          <p:spPr bwMode="auto">
            <a:xfrm>
              <a:off x="4032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8215" name="Line 41"/>
            <p:cNvSpPr>
              <a:spLocks noChangeShapeType="1"/>
            </p:cNvSpPr>
            <p:nvPr/>
          </p:nvSpPr>
          <p:spPr bwMode="auto">
            <a:xfrm>
              <a:off x="5367" y="2681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42"/>
            <p:cNvSpPr>
              <a:spLocks noChangeShapeType="1"/>
            </p:cNvSpPr>
            <p:nvPr/>
          </p:nvSpPr>
          <p:spPr bwMode="auto">
            <a:xfrm>
              <a:off x="5234" y="2927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5029200" y="1295401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Item to be deleted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17812" y="3136900"/>
            <a:ext cx="679994" cy="825500"/>
            <a:chOff x="1293923" y="3136900"/>
            <a:chExt cx="679797" cy="825500"/>
          </a:xfrm>
        </p:grpSpPr>
        <p:sp>
          <p:nvSpPr>
            <p:cNvPr id="8209" name="TextBox 7"/>
            <p:cNvSpPr txBox="1">
              <a:spLocks noChangeArrowheads="1"/>
            </p:cNvSpPr>
            <p:nvPr/>
          </p:nvSpPr>
          <p:spPr bwMode="auto">
            <a:xfrm>
              <a:off x="1293923" y="3136900"/>
              <a:ext cx="6797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curr</a:t>
              </a:r>
            </a:p>
          </p:txBody>
        </p:sp>
        <p:cxnSp>
          <p:nvCxnSpPr>
            <p:cNvPr id="13" name="Straight Arrow Connector 12"/>
            <p:cNvCxnSpPr>
              <a:stCxn id="8209" idx="2"/>
            </p:cNvCxnSpPr>
            <p:nvPr/>
          </p:nvCxnSpPr>
          <p:spPr>
            <a:xfrm>
              <a:off x="1633822" y="3598565"/>
              <a:ext cx="42578" cy="363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199" y="2971800"/>
            <a:ext cx="662361" cy="990600"/>
            <a:chOff x="3886200" y="2971800"/>
            <a:chExt cx="661711" cy="990600"/>
          </a:xfrm>
        </p:grpSpPr>
        <p:sp>
          <p:nvSpPr>
            <p:cNvPr id="8207" name="TextBox 5"/>
            <p:cNvSpPr txBox="1">
              <a:spLocks noChangeArrowheads="1"/>
            </p:cNvSpPr>
            <p:nvPr/>
          </p:nvSpPr>
          <p:spPr bwMode="auto">
            <a:xfrm>
              <a:off x="3886200" y="2971800"/>
              <a:ext cx="661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tmp</a:t>
              </a:r>
            </a:p>
          </p:txBody>
        </p:sp>
        <p:cxnSp>
          <p:nvCxnSpPr>
            <p:cNvPr id="15" name="Straight Arrow Connector 14"/>
            <p:cNvCxnSpPr>
              <a:stCxn id="8207" idx="2"/>
            </p:cNvCxnSpPr>
            <p:nvPr/>
          </p:nvCxnSpPr>
          <p:spPr>
            <a:xfrm>
              <a:off x="4217056" y="3433465"/>
              <a:ext cx="27567" cy="52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2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  <p:bldP spid="5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4855" y="1066800"/>
            <a:ext cx="11520054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For insertion:</a:t>
            </a:r>
          </a:p>
          <a:p>
            <a:pPr lvl="1">
              <a:defRPr/>
            </a:pPr>
            <a:r>
              <a:rPr lang="en-US" dirty="0"/>
              <a:t>A record is created holding the new item.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new record is set to link it to the item which is to follow it in the list.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item which is to precede it must be modified to point to the new item.</a:t>
            </a:r>
          </a:p>
          <a:p>
            <a:pPr>
              <a:defRPr/>
            </a:pPr>
            <a:r>
              <a:rPr lang="en-US" dirty="0"/>
              <a:t>For deletion: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CC0000"/>
                </a:solidFill>
              </a:rPr>
              <a:t>next</a:t>
            </a:r>
            <a:r>
              <a:rPr lang="en-US" dirty="0"/>
              <a:t> pointer of the item immediately preceding the one to be deleted is altered and made to point to the item following the deleted item.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0597CE-16B6-4144-899E-EB2A0C92DB2B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22D7EB-A813-448B-85EE-467C354A6F77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5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versus Linked Lists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53291" y="1066800"/>
            <a:ext cx="11409218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Arrays are suitable for:</a:t>
            </a:r>
          </a:p>
          <a:p>
            <a:pPr lvl="1">
              <a:defRPr/>
            </a:pPr>
            <a:r>
              <a:rPr lang="en-US" dirty="0"/>
              <a:t>Inserting/deleting an element at the end.</a:t>
            </a:r>
          </a:p>
          <a:p>
            <a:pPr lvl="1">
              <a:defRPr/>
            </a:pPr>
            <a:r>
              <a:rPr lang="en-US" dirty="0"/>
              <a:t>Randomly accessing any element.</a:t>
            </a:r>
          </a:p>
          <a:p>
            <a:pPr lvl="1">
              <a:defRPr/>
            </a:pPr>
            <a:r>
              <a:rPr lang="en-US" dirty="0"/>
              <a:t>Searching the list for a particular value.</a:t>
            </a:r>
          </a:p>
          <a:p>
            <a:pPr>
              <a:defRPr/>
            </a:pPr>
            <a:r>
              <a:rPr lang="en-US" dirty="0"/>
              <a:t>Linked lists are suitable for:</a:t>
            </a:r>
          </a:p>
          <a:p>
            <a:pPr lvl="1">
              <a:defRPr/>
            </a:pPr>
            <a:r>
              <a:rPr lang="en-US" dirty="0"/>
              <a:t>Inserting an element.</a:t>
            </a:r>
          </a:p>
          <a:p>
            <a:pPr lvl="1">
              <a:defRPr/>
            </a:pPr>
            <a:r>
              <a:rPr lang="en-US" dirty="0"/>
              <a:t>Deleting an element.</a:t>
            </a:r>
          </a:p>
          <a:p>
            <a:pPr lvl="1">
              <a:defRPr/>
            </a:pPr>
            <a:r>
              <a:rPr lang="en-US" dirty="0"/>
              <a:t>Applications where sequential access is required.</a:t>
            </a:r>
          </a:p>
          <a:p>
            <a:pPr lvl="1">
              <a:defRPr/>
            </a:pPr>
            <a:r>
              <a:rPr lang="en-US" dirty="0"/>
              <a:t>In situations where the number of elements cannot be predicted beforehand.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E70F7-098E-48D0-B64E-966C43339044}" type="datetime5">
              <a:rPr lang="en-US" smtClean="0"/>
              <a:t>14-Oct-22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D3BE82-B928-413D-9037-5DDB3B8C3301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Lists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Depending on the way in which the links are used to maintain adjacency, several different types of linked lists are possible.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Linear singly-linked list (or simply linear list)</a:t>
            </a:r>
          </a:p>
          <a:p>
            <a:pPr lvl="2" eaLnBrk="1" hangingPunct="1"/>
            <a:r>
              <a:rPr lang="en-US" altLang="en-US"/>
              <a:t>One we have discussed so far.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7AF477-A2C9-46C4-BE83-B2A3EBD34CC4}" type="datetime5">
              <a:rPr lang="en-US" smtClean="0"/>
              <a:t>14-Oct-22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97D28-1AF6-4FA4-8559-A4E9891F9F0B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676401" y="4038601"/>
            <a:ext cx="8456613" cy="1692275"/>
            <a:chOff x="96" y="2544"/>
            <a:chExt cx="5327" cy="1066"/>
          </a:xfrm>
        </p:grpSpPr>
        <p:grpSp>
          <p:nvGrpSpPr>
            <p:cNvPr id="11272" name="Group 32"/>
            <p:cNvGrpSpPr>
              <a:grpSpLocks/>
            </p:cNvGrpSpPr>
            <p:nvPr/>
          </p:nvGrpSpPr>
          <p:grpSpPr bwMode="auto">
            <a:xfrm>
              <a:off x="768" y="3168"/>
              <a:ext cx="4655" cy="442"/>
              <a:chOff x="768" y="2784"/>
              <a:chExt cx="4655" cy="442"/>
            </a:xfrm>
          </p:grpSpPr>
          <p:sp>
            <p:nvSpPr>
              <p:cNvPr id="11275" name="Rectangle 5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6" name="Rectangle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7" name="Rectangle 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8" name="Line 8"/>
              <p:cNvSpPr>
                <a:spLocks noChangeShapeType="1"/>
              </p:cNvSpPr>
              <p:nvPr/>
            </p:nvSpPr>
            <p:spPr bwMode="auto">
              <a:xfrm>
                <a:off x="1536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Line 9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Line 10"/>
              <p:cNvSpPr>
                <a:spLocks noChangeShapeType="1"/>
              </p:cNvSpPr>
              <p:nvPr/>
            </p:nvSpPr>
            <p:spPr bwMode="auto">
              <a:xfrm>
                <a:off x="4560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Line 11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12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13"/>
              <p:cNvSpPr>
                <a:spLocks noChangeShapeType="1"/>
              </p:cNvSpPr>
              <p:nvPr/>
            </p:nvSpPr>
            <p:spPr bwMode="auto">
              <a:xfrm>
                <a:off x="4416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Text Box 14"/>
              <p:cNvSpPr txBox="1">
                <a:spLocks noChangeArrowheads="1"/>
              </p:cNvSpPr>
              <p:nvPr/>
            </p:nvSpPr>
            <p:spPr bwMode="auto">
              <a:xfrm>
                <a:off x="1008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1285" name="Text Box 1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1286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1287" name="Line 30"/>
              <p:cNvSpPr>
                <a:spLocks noChangeShapeType="1"/>
              </p:cNvSpPr>
              <p:nvPr/>
            </p:nvSpPr>
            <p:spPr bwMode="auto">
              <a:xfrm>
                <a:off x="5323" y="298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Line 31"/>
              <p:cNvSpPr>
                <a:spLocks noChangeShapeType="1"/>
              </p:cNvSpPr>
              <p:nvPr/>
            </p:nvSpPr>
            <p:spPr bwMode="auto">
              <a:xfrm>
                <a:off x="5181" y="3223"/>
                <a:ext cx="242" cy="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3" name="Oval 33"/>
            <p:cNvSpPr>
              <a:spLocks noChangeArrowheads="1"/>
            </p:cNvSpPr>
            <p:nvPr/>
          </p:nvSpPr>
          <p:spPr bwMode="auto">
            <a:xfrm>
              <a:off x="96" y="2544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1274" name="Line 34"/>
            <p:cNvSpPr>
              <a:spLocks noChangeShapeType="1"/>
            </p:cNvSpPr>
            <p:nvPr/>
          </p:nvSpPr>
          <p:spPr bwMode="auto">
            <a:xfrm>
              <a:off x="480" y="2784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08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599A6FCF-8D02-4812-9AC1-04EC1197A511}"/>
</file>

<file path=customXml/itemProps2.xml><?xml version="1.0" encoding="utf-8"?>
<ds:datastoreItem xmlns:ds="http://schemas.openxmlformats.org/officeDocument/2006/customXml" ds:itemID="{45C8C2DA-815E-4CA2-94D7-F9926C3255F3}"/>
</file>

<file path=customXml/itemProps3.xml><?xml version="1.0" encoding="utf-8"?>
<ds:datastoreItem xmlns:ds="http://schemas.openxmlformats.org/officeDocument/2006/customXml" ds:itemID="{6511F84E-CC4B-46C8-8EDA-AD0395B4F1D7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1702</TotalTime>
  <Words>1704</Words>
  <Application>Microsoft Office PowerPoint</Application>
  <PresentationFormat>Widescreen</PresentationFormat>
  <Paragraphs>333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Theme_AKC</vt:lpstr>
      <vt:lpstr>Linked list</vt:lpstr>
      <vt:lpstr>Why Linked Lists?</vt:lpstr>
      <vt:lpstr>Introduction</vt:lpstr>
      <vt:lpstr>Introduction</vt:lpstr>
      <vt:lpstr>Illustration: Insertion</vt:lpstr>
      <vt:lpstr>Illustration: Deletion</vt:lpstr>
      <vt:lpstr>Summary</vt:lpstr>
      <vt:lpstr>Array versus Linked Lists</vt:lpstr>
      <vt:lpstr>Types of Lists</vt:lpstr>
      <vt:lpstr>PowerPoint Presentation</vt:lpstr>
      <vt:lpstr>PowerPoint Presentation</vt:lpstr>
      <vt:lpstr>Basic Operations on a List</vt:lpstr>
      <vt:lpstr>List is an Abstract Data Type</vt:lpstr>
      <vt:lpstr>Conceptual Idea</vt:lpstr>
      <vt:lpstr>Implementing Linked Lists: Singly Linked List(SLL)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Jayashree [MAHE-MIT]</dc:creator>
  <cp:lastModifiedBy>Akshay K. C. [MAHE-MIT]</cp:lastModifiedBy>
  <cp:revision>52</cp:revision>
  <dcterms:created xsi:type="dcterms:W3CDTF">2018-09-11T10:34:57Z</dcterms:created>
  <dcterms:modified xsi:type="dcterms:W3CDTF">2022-10-14T04:39:52Z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  <property fmtid="{D5CDD505-2E9C-101B-9397-08002B2CF9AE}" pid="12" name="MediaServiceImageTags">
    <vt:lpwstr/>
  </property>
</Properties>
</file>