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comments/comment1.xml" ContentType="application/vnd.openxmlformats-officedocument.presentationml.comment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536" r:id="rId3"/>
    <p:sldId id="537" r:id="rId4"/>
    <p:sldId id="538" r:id="rId5"/>
    <p:sldId id="539" r:id="rId6"/>
    <p:sldId id="540" r:id="rId7"/>
    <p:sldId id="541" r:id="rId8"/>
    <p:sldId id="542" r:id="rId9"/>
    <p:sldId id="543" r:id="rId10"/>
    <p:sldId id="544" r:id="rId11"/>
    <p:sldId id="599" r:id="rId12"/>
    <p:sldId id="548" r:id="rId13"/>
    <p:sldId id="602" r:id="rId14"/>
    <p:sldId id="550" r:id="rId15"/>
    <p:sldId id="551" r:id="rId16"/>
    <p:sldId id="552" r:id="rId17"/>
    <p:sldId id="553" r:id="rId18"/>
    <p:sldId id="554" r:id="rId19"/>
    <p:sldId id="555" r:id="rId20"/>
    <p:sldId id="556" r:id="rId21"/>
    <p:sldId id="600" r:id="rId22"/>
    <p:sldId id="594" r:id="rId23"/>
    <p:sldId id="557" r:id="rId24"/>
    <p:sldId id="595" r:id="rId25"/>
    <p:sldId id="596" r:id="rId26"/>
    <p:sldId id="598" r:id="rId27"/>
    <p:sldId id="5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Olivia [MAHE-MIT]" initials="DO[" lastIdx="1" clrIdx="0">
    <p:extLst>
      <p:ext uri="{19B8F6BF-5375-455C-9EA6-DF929625EA0E}">
        <p15:presenceInfo xmlns:p15="http://schemas.microsoft.com/office/powerpoint/2012/main" userId="S-1-5-21-2579069935-3987252983-797719237-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4770" autoAdjust="0"/>
  </p:normalViewPr>
  <p:slideViewPr>
    <p:cSldViewPr snapToGrid="0">
      <p:cViewPr varScale="1">
        <p:scale>
          <a:sx n="54" d="100"/>
          <a:sy n="54" d="100"/>
        </p:scale>
        <p:origin x="1380" y="72"/>
      </p:cViewPr>
      <p:guideLst/>
    </p:cSldViewPr>
  </p:slideViewPr>
  <p:outlineViewPr>
    <p:cViewPr>
      <p:scale>
        <a:sx n="33" d="100"/>
        <a:sy n="33" d="100"/>
      </p:scale>
      <p:origin x="0" y="-27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0T15:04:27.255" idx="1">
    <p:pos x="10" y="10"/>
    <p:text>The code above takes only single input and gives the same result for the second input. Reason is because as the string is already stored in the buffer i.e. stream is not cleared yet as it was expecting string with spaces or new line. So, to handle this situation fflush(stdin) is used.</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4C1C-0A9C-49F8-AE47-E1A01B48A783}"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DFF0F-FC88-44B5-B2ED-B56B1E363DD7}" type="slidenum">
              <a:rPr lang="en-IN" smtClean="0"/>
              <a:t>‹#›</a:t>
            </a:fld>
            <a:endParaRPr lang="en-IN"/>
          </a:p>
        </p:txBody>
      </p:sp>
    </p:spTree>
    <p:extLst>
      <p:ext uri="{BB962C8B-B14F-4D97-AF65-F5344CB8AC3E}">
        <p14:creationId xmlns:p14="http://schemas.microsoft.com/office/powerpoint/2010/main" val="4228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DFF0F-FC88-44B5-B2ED-B56B1E363DD7}" type="slidenum">
              <a:rPr lang="en-IN" smtClean="0"/>
              <a:t>13</a:t>
            </a:fld>
            <a:endParaRPr lang="en-IN"/>
          </a:p>
        </p:txBody>
      </p:sp>
    </p:spTree>
    <p:extLst>
      <p:ext uri="{BB962C8B-B14F-4D97-AF65-F5344CB8AC3E}">
        <p14:creationId xmlns:p14="http://schemas.microsoft.com/office/powerpoint/2010/main" val="121937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above takes only single input and gives the same result for the second input. Reason is because as the string is already stored in the buffer i.e. stream is not cleared yet as it was expecting string with spaces or new line. So, to handle this situation </a:t>
            </a:r>
            <a:r>
              <a:rPr lang="en-US" sz="1200" b="0" i="0" kern="1200" dirty="0" err="1">
                <a:solidFill>
                  <a:schemeClr val="tx1"/>
                </a:solidFill>
                <a:effectLst/>
                <a:latin typeface="+mn-lt"/>
                <a:ea typeface="+mn-ea"/>
                <a:cs typeface="+mn-cs"/>
              </a:rPr>
              <a:t>fflush</a:t>
            </a:r>
            <a:r>
              <a:rPr lang="en-US" sz="1200" b="0" i="0" kern="1200" dirty="0">
                <a:solidFill>
                  <a:schemeClr val="tx1"/>
                </a:solidFill>
                <a:effectLst/>
                <a:latin typeface="+mn-lt"/>
                <a:ea typeface="+mn-ea"/>
                <a:cs typeface="+mn-cs"/>
              </a:rPr>
              <a:t>(stdin) is used.</a:t>
            </a:r>
            <a:endParaRPr lang="en-IN" dirty="0"/>
          </a:p>
        </p:txBody>
      </p:sp>
      <p:sp>
        <p:nvSpPr>
          <p:cNvPr id="4" name="Slide Number Placeholder 3"/>
          <p:cNvSpPr>
            <a:spLocks noGrp="1"/>
          </p:cNvSpPr>
          <p:nvPr>
            <p:ph type="sldNum" sz="quarter" idx="5"/>
          </p:nvPr>
        </p:nvSpPr>
        <p:spPr/>
        <p:txBody>
          <a:bodyPr/>
          <a:lstStyle/>
          <a:p>
            <a:fld id="{4CEDFF0F-FC88-44B5-B2ED-B56B1E363DD7}" type="slidenum">
              <a:rPr lang="en-IN" smtClean="0"/>
              <a:t>26</a:t>
            </a:fld>
            <a:endParaRPr lang="en-IN"/>
          </a:p>
        </p:txBody>
      </p:sp>
    </p:spTree>
    <p:extLst>
      <p:ext uri="{BB962C8B-B14F-4D97-AF65-F5344CB8AC3E}">
        <p14:creationId xmlns:p14="http://schemas.microsoft.com/office/powerpoint/2010/main" val="55410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4A6CBA24-259C-4F92-B8C5-03404436520F}" type="datetime1">
              <a:rPr lang="en-IN" smtClean="0"/>
              <a:t>24-08-2022</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723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6E8EF171-60B4-4CAF-B295-FC71F919D284}" type="datetime1">
              <a:rPr lang="en-IN" smtClean="0"/>
              <a:t>24-08-2022</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968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76C08B04-0A00-47C4-B562-F04978C09531}" type="datetime1">
              <a:rPr lang="en-IN" smtClean="0"/>
              <a:t>24-08-2022</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5319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20C17CBF-1973-43AF-BDFE-062EAD3A8EE5}" type="datetime1">
              <a:rPr lang="en-IN" smtClean="0"/>
              <a:t>24-08-2022</a:t>
            </a:fld>
            <a:endParaRPr lang="en-IN"/>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7997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5D8DDB41-5AD4-4660-BBB7-9D538D5E5E03}" type="datetime1">
              <a:rPr lang="en-IN" smtClean="0"/>
              <a:t>24-08-2022</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30650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1688E97-DE94-4E51-B33A-27B1467B5F68}" type="datetime1">
              <a:rPr lang="en-IN" smtClean="0"/>
              <a:t>24-08-2022</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06200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3EC7527D-DC83-4BE9-9137-A95B3264736A}" type="datetime1">
              <a:rPr lang="en-IN" smtClean="0"/>
              <a:t>24-08-2022</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1836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243114" y="136524"/>
            <a:ext cx="11110686"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6B680417-5F73-406A-B85B-B1F0863E7866}" type="datetime1">
              <a:rPr lang="en-IN" smtClean="0"/>
              <a:t>24-08-2022</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12768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6D1B8A6F-AB46-482D-AC51-EBE22DC1B287}" type="datetime1">
              <a:rPr lang="en-IN" smtClean="0"/>
              <a:t>24-08-2022</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153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664169CF-021E-4A74-84C4-4BF7AF16CE4A}" type="datetime1">
              <a:rPr lang="en-IN" smtClean="0"/>
              <a:t>24-08-2022</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3277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78273F51-FCD2-48B9-89FB-DFDA48F5310F}" type="datetime1">
              <a:rPr lang="en-IN" smtClean="0"/>
              <a:t>24-08-2022</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49554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243114" y="1143453"/>
            <a:ext cx="11731172" cy="51245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C3B5-BB35-44E3-8852-8F36DE0B7A68}" type="datetime1">
              <a:rPr lang="en-IN" smtClean="0"/>
              <a:t>24-08-2022</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76758" y="0"/>
            <a:ext cx="71524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userDrawn="1"/>
        </p:nvSpPr>
        <p:spPr>
          <a:xfrm>
            <a:off x="0" y="854787"/>
            <a:ext cx="12191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217714" y="45719"/>
            <a:ext cx="11136086" cy="809068"/>
          </a:xfrm>
          <a:prstGeom prst="rect">
            <a:avLst/>
          </a:prstGeom>
        </p:spPr>
        <p:txBody>
          <a:bodyPr vert="horz" lIns="91440" tIns="45720" rIns="91440" bIns="45720" rtlCol="0" anchor="ctr">
            <a:normAutofit/>
          </a:bodyPr>
          <a:lstStyle/>
          <a:p>
            <a:r>
              <a:rPr lang="en-US" dirty="0"/>
              <a:t>Click to edit Master title style</a:t>
            </a:r>
            <a:endParaRPr lang="en-IN" dirty="0"/>
          </a:p>
        </p:txBody>
      </p:sp>
    </p:spTree>
    <p:extLst>
      <p:ext uri="{BB962C8B-B14F-4D97-AF65-F5344CB8AC3E}">
        <p14:creationId xmlns:p14="http://schemas.microsoft.com/office/powerpoint/2010/main" val="292060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E63-6D7F-488A-9436-092EAB764AC8}"/>
              </a:ext>
            </a:extLst>
          </p:cNvPr>
          <p:cNvSpPr>
            <a:spLocks noGrp="1"/>
          </p:cNvSpPr>
          <p:nvPr>
            <p:ph type="ctrTitle"/>
          </p:nvPr>
        </p:nvSpPr>
        <p:spPr>
          <a:xfrm>
            <a:off x="1654629" y="1223963"/>
            <a:ext cx="9144000" cy="2387600"/>
          </a:xfrm>
        </p:spPr>
        <p:txBody>
          <a:bodyPr/>
          <a:lstStyle/>
          <a:p>
            <a:r>
              <a:rPr lang="en-US" dirty="0">
                <a:latin typeface="Times New Roman" panose="02020603050405020304" pitchFamily="18" charset="0"/>
                <a:cs typeface="Times New Roman" panose="02020603050405020304" pitchFamily="18" charset="0"/>
              </a:rPr>
              <a:t>STRINGS</a:t>
            </a:r>
            <a:endParaRPr lang="en-IN"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7D858E3-E998-4238-88B3-490D5CEBD554}"/>
              </a:ext>
            </a:extLst>
          </p:cNvPr>
          <p:cNvSpPr>
            <a:spLocks noGrp="1"/>
          </p:cNvSpPr>
          <p:nvPr>
            <p:ph type="dt" sz="half" idx="10"/>
          </p:nvPr>
        </p:nvSpPr>
        <p:spPr/>
        <p:txBody>
          <a:bodyPr/>
          <a:lstStyle/>
          <a:p>
            <a:fld id="{97C9D18D-0206-4E21-BC92-25D5531D3EFE}" type="datetime1">
              <a:rPr lang="en-IN" smtClean="0"/>
              <a:t>24-08-2022</a:t>
            </a:fld>
            <a:endParaRPr lang="en-IN"/>
          </a:p>
        </p:txBody>
      </p:sp>
      <p:sp>
        <p:nvSpPr>
          <p:cNvPr id="8" name="Footer Placeholder 7">
            <a:extLst>
              <a:ext uri="{FF2B5EF4-FFF2-40B4-BE49-F238E27FC236}">
                <a16:creationId xmlns:a16="http://schemas.microsoft.com/office/drawing/2014/main" id="{A7E0A5DD-E5C6-4586-A88A-7CA2341A91E7}"/>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AFAC211A-AF5D-4B67-BE37-33F3081E17AE}"/>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117374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E76-1DDF-437F-BA4A-FAFD271F4839}"/>
              </a:ext>
            </a:extLst>
          </p:cNvPr>
          <p:cNvSpPr>
            <a:spLocks noGrp="1"/>
          </p:cNvSpPr>
          <p:nvPr>
            <p:ph type="title"/>
          </p:nvPr>
        </p:nvSpPr>
        <p:spPr>
          <a:xfrm>
            <a:off x="245772" y="136526"/>
            <a:ext cx="11108028" cy="700602"/>
          </a:xfrm>
        </p:spPr>
        <p:txBody>
          <a:bodyPr/>
          <a:lstStyle/>
          <a:p>
            <a:r>
              <a:rPr lang="en-US" dirty="0"/>
              <a:t>Insert substring</a:t>
            </a:r>
          </a:p>
        </p:txBody>
      </p:sp>
      <p:sp>
        <p:nvSpPr>
          <p:cNvPr id="3" name="Content Placeholder 2">
            <a:extLst>
              <a:ext uri="{FF2B5EF4-FFF2-40B4-BE49-F238E27FC236}">
                <a16:creationId xmlns:a16="http://schemas.microsoft.com/office/drawing/2014/main" id="{287AD27A-7B8F-434A-80F9-2756BEF5EE5F}"/>
              </a:ext>
            </a:extLst>
          </p:cNvPr>
          <p:cNvSpPr>
            <a:spLocks noGrp="1"/>
          </p:cNvSpPr>
          <p:nvPr>
            <p:ph idx="1"/>
          </p:nvPr>
        </p:nvSpPr>
        <p:spPr>
          <a:xfrm>
            <a:off x="245772" y="976542"/>
            <a:ext cx="4114800" cy="5240394"/>
          </a:xfrm>
        </p:spPr>
        <p:txBody>
          <a:bodyPr>
            <a:normAutofit fontScale="62500" lnSpcReduction="20000"/>
          </a:bodyPr>
          <a:lstStyle/>
          <a:p>
            <a:pPr marL="0" indent="0">
              <a:buNone/>
            </a:pPr>
            <a:r>
              <a:rPr lang="en-US" dirty="0"/>
              <a:t>#include &lt;</a:t>
            </a:r>
            <a:r>
              <a:rPr lang="en-US" dirty="0" err="1"/>
              <a:t>iostream</a:t>
            </a:r>
            <a:r>
              <a:rPr lang="en-US" dirty="0"/>
              <a:t>&gt;</a:t>
            </a:r>
          </a:p>
          <a:p>
            <a:pPr marL="0" indent="0">
              <a:buNone/>
            </a:pPr>
            <a:r>
              <a:rPr lang="en-US" dirty="0"/>
              <a:t>#include&lt;</a:t>
            </a:r>
            <a:r>
              <a:rPr lang="en-US" dirty="0" err="1"/>
              <a:t>string.h</a:t>
            </a:r>
            <a:r>
              <a:rPr lang="en-US" dirty="0"/>
              <a:t>&gt;</a:t>
            </a:r>
          </a:p>
          <a:p>
            <a:pPr marL="0" indent="0">
              <a:buNone/>
            </a:pPr>
            <a:r>
              <a:rPr lang="en-US" dirty="0"/>
              <a:t>#include&lt;</a:t>
            </a:r>
            <a:r>
              <a:rPr lang="en-US" dirty="0" err="1"/>
              <a:t>math.h</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a[10], b[4], c[10];</a:t>
            </a:r>
          </a:p>
          <a:p>
            <a:pPr marL="0" indent="0">
              <a:buNone/>
            </a:pPr>
            <a:r>
              <a:rPr lang="en-US" dirty="0"/>
              <a:t>int pos, </a:t>
            </a:r>
            <a:r>
              <a:rPr lang="en-US" dirty="0" err="1"/>
              <a:t>len_a</a:t>
            </a:r>
            <a:r>
              <a:rPr lang="en-US" dirty="0"/>
              <a:t>, </a:t>
            </a:r>
            <a:r>
              <a:rPr lang="en-US" dirty="0" err="1"/>
              <a:t>len_b</a:t>
            </a:r>
            <a:r>
              <a:rPr lang="en-US" dirty="0"/>
              <a:t>, t=0, </a:t>
            </a:r>
            <a:r>
              <a:rPr lang="en-US" dirty="0" err="1"/>
              <a:t>i</a:t>
            </a:r>
            <a:r>
              <a:rPr lang="en-US" dirty="0"/>
              <a:t>=0, p;</a:t>
            </a:r>
          </a:p>
          <a:p>
            <a:pPr marL="0" indent="0">
              <a:buNone/>
            </a:pPr>
            <a:r>
              <a:rPr lang="en-US" dirty="0"/>
              <a:t>int x, </a:t>
            </a:r>
            <a:r>
              <a:rPr lang="en-US" dirty="0" err="1"/>
              <a:t>tot_size</a:t>
            </a:r>
            <a:r>
              <a:rPr lang="en-US" dirty="0"/>
              <a:t>, o;</a:t>
            </a:r>
          </a:p>
          <a:p>
            <a:pPr marL="0" indent="0">
              <a:buNone/>
            </a:pPr>
            <a:r>
              <a:rPr lang="en-US" dirty="0" err="1"/>
              <a:t>cout</a:t>
            </a:r>
            <a:r>
              <a:rPr lang="en-US" dirty="0"/>
              <a:t>&lt;&lt;"Enter First String:";</a:t>
            </a:r>
          </a:p>
          <a:p>
            <a:pPr marL="0" indent="0">
              <a:buNone/>
            </a:pPr>
            <a:r>
              <a:rPr lang="en-US" dirty="0" err="1"/>
              <a:t>cin</a:t>
            </a:r>
            <a:r>
              <a:rPr lang="en-US" dirty="0"/>
              <a:t>&gt;&gt;a;</a:t>
            </a:r>
          </a:p>
          <a:p>
            <a:pPr marL="0" indent="0">
              <a:buNone/>
            </a:pPr>
            <a:r>
              <a:rPr lang="en-US" dirty="0" err="1"/>
              <a:t>cout</a:t>
            </a:r>
            <a:r>
              <a:rPr lang="en-US" dirty="0"/>
              <a:t>&lt;&lt;"Enter Second String:";</a:t>
            </a:r>
          </a:p>
          <a:p>
            <a:pPr marL="0" indent="0">
              <a:buNone/>
            </a:pPr>
            <a:r>
              <a:rPr lang="en-US" dirty="0" err="1"/>
              <a:t>cin</a:t>
            </a:r>
            <a:r>
              <a:rPr lang="en-US" dirty="0"/>
              <a:t>&gt;&gt;b;</a:t>
            </a:r>
          </a:p>
          <a:p>
            <a:pPr marL="0" indent="0">
              <a:buNone/>
            </a:pPr>
            <a:r>
              <a:rPr lang="en-US" dirty="0" err="1"/>
              <a:t>cout</a:t>
            </a:r>
            <a:r>
              <a:rPr lang="en-US" dirty="0"/>
              <a:t>&lt;&lt;"Enter the position where the item has to be inserted: ";</a:t>
            </a:r>
          </a:p>
          <a:p>
            <a:pPr marL="0" indent="0">
              <a:buNone/>
            </a:pPr>
            <a:r>
              <a:rPr lang="en-US" dirty="0" err="1"/>
              <a:t>cin</a:t>
            </a:r>
            <a:r>
              <a:rPr lang="en-US" dirty="0"/>
              <a:t>&gt;&gt;p;</a:t>
            </a:r>
          </a:p>
        </p:txBody>
      </p:sp>
      <p:sp>
        <p:nvSpPr>
          <p:cNvPr id="4" name="Date Placeholder 3">
            <a:extLst>
              <a:ext uri="{FF2B5EF4-FFF2-40B4-BE49-F238E27FC236}">
                <a16:creationId xmlns:a16="http://schemas.microsoft.com/office/drawing/2014/main" id="{71B860FF-5C3D-4ED7-9E18-EBB6AB2EBA4A}"/>
              </a:ext>
            </a:extLst>
          </p:cNvPr>
          <p:cNvSpPr>
            <a:spLocks noGrp="1"/>
          </p:cNvSpPr>
          <p:nvPr>
            <p:ph type="dt" sz="half" idx="10"/>
          </p:nvPr>
        </p:nvSpPr>
        <p:spPr/>
        <p:txBody>
          <a:bodyPr/>
          <a:lstStyle/>
          <a:p>
            <a:fld id="{635F9835-B8A6-431B-B231-C054291FF68E}" type="datetime1">
              <a:rPr lang="en-IN" smtClean="0"/>
              <a:t>24-08-2022</a:t>
            </a:fld>
            <a:endParaRPr lang="en-US"/>
          </a:p>
        </p:txBody>
      </p:sp>
      <p:sp>
        <p:nvSpPr>
          <p:cNvPr id="5" name="Slide Number Placeholder 4">
            <a:extLst>
              <a:ext uri="{FF2B5EF4-FFF2-40B4-BE49-F238E27FC236}">
                <a16:creationId xmlns:a16="http://schemas.microsoft.com/office/drawing/2014/main" id="{79C955FB-4305-40EF-A98C-F354CBDC7BA8}"/>
              </a:ext>
            </a:extLst>
          </p:cNvPr>
          <p:cNvSpPr>
            <a:spLocks noGrp="1"/>
          </p:cNvSpPr>
          <p:nvPr>
            <p:ph type="sldNum" sz="quarter" idx="12"/>
          </p:nvPr>
        </p:nvSpPr>
        <p:spPr/>
        <p:txBody>
          <a:bodyPr/>
          <a:lstStyle/>
          <a:p>
            <a:fld id="{ADE9CCA5-A479-4857-B834-7FFF4BDABD38}" type="slidenum">
              <a:rPr lang="en-US" smtClean="0"/>
              <a:t>10</a:t>
            </a:fld>
            <a:endParaRPr lang="en-US"/>
          </a:p>
        </p:txBody>
      </p:sp>
      <p:sp>
        <p:nvSpPr>
          <p:cNvPr id="6" name="Footer Placeholder 5">
            <a:extLst>
              <a:ext uri="{FF2B5EF4-FFF2-40B4-BE49-F238E27FC236}">
                <a16:creationId xmlns:a16="http://schemas.microsoft.com/office/drawing/2014/main" id="{E802221F-C52D-4770-8C1D-8A011B81F71E}"/>
              </a:ext>
            </a:extLst>
          </p:cNvPr>
          <p:cNvSpPr>
            <a:spLocks noGrp="1"/>
          </p:cNvSpPr>
          <p:nvPr>
            <p:ph type="ftr" sz="quarter" idx="11"/>
          </p:nvPr>
        </p:nvSpPr>
        <p:spPr/>
        <p:txBody>
          <a:bodyPr/>
          <a:lstStyle/>
          <a:p>
            <a:r>
              <a:rPr lang="en-IN"/>
              <a:t>Dept of I&amp;CT</a:t>
            </a:r>
          </a:p>
        </p:txBody>
      </p:sp>
      <p:sp>
        <p:nvSpPr>
          <p:cNvPr id="7" name="Content Placeholder 2">
            <a:extLst>
              <a:ext uri="{FF2B5EF4-FFF2-40B4-BE49-F238E27FC236}">
                <a16:creationId xmlns:a16="http://schemas.microsoft.com/office/drawing/2014/main" id="{E69A1DBC-4022-4D0C-B629-A6F08EC1F6F8}"/>
              </a:ext>
            </a:extLst>
          </p:cNvPr>
          <p:cNvSpPr txBox="1">
            <a:spLocks/>
          </p:cNvSpPr>
          <p:nvPr/>
        </p:nvSpPr>
        <p:spPr>
          <a:xfrm>
            <a:off x="4185964" y="976542"/>
            <a:ext cx="4114793"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pos=p-1;</a:t>
            </a:r>
          </a:p>
          <a:p>
            <a:pPr marL="0" indent="0">
              <a:buFont typeface="Arial" panose="020B0604020202020204" pitchFamily="34" charset="0"/>
              <a:buNone/>
            </a:pPr>
            <a:r>
              <a:rPr lang="en-US" sz="1800" dirty="0" err="1"/>
              <a:t>len_a</a:t>
            </a:r>
            <a:r>
              <a:rPr lang="en-US" sz="1800" dirty="0"/>
              <a:t>=</a:t>
            </a:r>
            <a:r>
              <a:rPr lang="en-US" sz="1800" dirty="0" err="1"/>
              <a:t>strlen</a:t>
            </a:r>
            <a:r>
              <a:rPr lang="en-US" sz="1800" dirty="0"/>
              <a:t>(a);</a:t>
            </a:r>
          </a:p>
          <a:p>
            <a:pPr marL="0" indent="0">
              <a:buFont typeface="Arial" panose="020B0604020202020204" pitchFamily="34" charset="0"/>
              <a:buNone/>
            </a:pPr>
            <a:r>
              <a:rPr lang="en-US" sz="1800" dirty="0" err="1"/>
              <a:t>len_b</a:t>
            </a:r>
            <a:r>
              <a:rPr lang="en-US" sz="1800" dirty="0"/>
              <a:t>=</a:t>
            </a:r>
            <a:r>
              <a:rPr lang="en-US" sz="1800" dirty="0" err="1"/>
              <a:t>strlen</a:t>
            </a:r>
            <a:r>
              <a:rPr lang="en-US" sz="1800" dirty="0"/>
              <a:t>(b);</a:t>
            </a:r>
          </a:p>
          <a:p>
            <a:pPr marL="0" indent="0">
              <a:buFont typeface="Arial" panose="020B0604020202020204" pitchFamily="34" charset="0"/>
              <a:buNone/>
            </a:pPr>
            <a:r>
              <a:rPr lang="en-US" sz="1800" dirty="0"/>
              <a:t>// Copying the input string into another array</a:t>
            </a:r>
          </a:p>
          <a:p>
            <a:pPr marL="0" indent="0">
              <a:buFont typeface="Arial" panose="020B0604020202020204" pitchFamily="34" charset="0"/>
              <a:buNone/>
            </a:pPr>
            <a:r>
              <a:rPr lang="en-US" sz="1800" dirty="0"/>
              <a:t>while(</a:t>
            </a:r>
            <a:r>
              <a:rPr lang="en-US" sz="1800" dirty="0" err="1"/>
              <a:t>i</a:t>
            </a:r>
            <a:r>
              <a:rPr lang="en-US" sz="1800" dirty="0"/>
              <a:t> &lt;=</a:t>
            </a:r>
            <a:r>
              <a:rPr lang="en-US" sz="1800" dirty="0" err="1"/>
              <a:t>len_a</a:t>
            </a:r>
            <a:r>
              <a:rPr lang="en-US" sz="1800" dirty="0"/>
              <a:t>)</a:t>
            </a:r>
          </a:p>
          <a:p>
            <a:pPr marL="0" indent="0">
              <a:buFont typeface="Arial" panose="020B0604020202020204" pitchFamily="34" charset="0"/>
              <a:buNone/>
            </a:pPr>
            <a:r>
              <a:rPr lang="en-US" sz="1800" dirty="0"/>
              <a:t>	</a:t>
            </a:r>
            <a:r>
              <a:rPr lang="en-US" sz="1800" dirty="0">
                <a:solidFill>
                  <a:srgbClr val="FF0000"/>
                </a:solidFill>
              </a:rPr>
              <a:t>{ // a value is copied to c</a:t>
            </a:r>
          </a:p>
          <a:p>
            <a:pPr marL="0" indent="0">
              <a:buFont typeface="Arial" panose="020B0604020202020204" pitchFamily="34" charset="0"/>
              <a:buNone/>
            </a:pPr>
            <a:r>
              <a:rPr lang="en-US" sz="1800" dirty="0"/>
              <a:t>	   c[</a:t>
            </a:r>
            <a:r>
              <a:rPr lang="en-US" sz="1800" dirty="0" err="1"/>
              <a:t>i</a:t>
            </a:r>
            <a:r>
              <a:rPr lang="en-US" sz="1800" dirty="0"/>
              <a:t>]=a[</a:t>
            </a:r>
            <a:r>
              <a:rPr lang="en-US" sz="1800" dirty="0" err="1"/>
              <a:t>i</a:t>
            </a:r>
            <a:r>
              <a:rPr lang="en-US" sz="1800" dirty="0"/>
              <a:t>]; </a:t>
            </a:r>
          </a:p>
          <a:p>
            <a:pPr marL="0" indent="0">
              <a:buFont typeface="Arial" panose="020B0604020202020204" pitchFamily="34" charset="0"/>
              <a:buNone/>
            </a:pPr>
            <a:r>
              <a:rPr lang="en-US" sz="1800" dirty="0"/>
              <a:t>	   </a:t>
            </a:r>
            <a:r>
              <a:rPr lang="en-US" sz="1800" dirty="0" err="1"/>
              <a:t>i</a:t>
            </a:r>
            <a:r>
              <a:rPr lang="en-US" sz="1800" dirty="0"/>
              <a:t>++;</a:t>
            </a:r>
          </a:p>
          <a:p>
            <a:pPr marL="0" indent="0">
              <a:buFont typeface="Arial" panose="020B0604020202020204" pitchFamily="34" charset="0"/>
              <a:buNone/>
            </a:pPr>
            <a:r>
              <a:rPr lang="en-US" sz="1800" dirty="0"/>
              <a:t>	} </a:t>
            </a:r>
          </a:p>
          <a:p>
            <a:pPr marL="0" indent="0">
              <a:buFont typeface="Arial" panose="020B0604020202020204" pitchFamily="34" charset="0"/>
              <a:buNone/>
            </a:pPr>
            <a:r>
              <a:rPr lang="en-US" sz="1800" dirty="0"/>
              <a:t>c[</a:t>
            </a:r>
            <a:r>
              <a:rPr lang="en-US" sz="1800" dirty="0" err="1"/>
              <a:t>i</a:t>
            </a:r>
            <a:r>
              <a:rPr lang="en-US" sz="1800" dirty="0"/>
              <a:t>]='\0';</a:t>
            </a:r>
          </a:p>
          <a:p>
            <a:pPr marL="0" indent="0">
              <a:buFont typeface="Arial" panose="020B0604020202020204" pitchFamily="34" charset="0"/>
              <a:buNone/>
            </a:pPr>
            <a:r>
              <a:rPr lang="en-US" sz="1800" dirty="0" err="1"/>
              <a:t>tot_size</a:t>
            </a:r>
            <a:r>
              <a:rPr lang="en-US" sz="1800" dirty="0"/>
              <a:t> = </a:t>
            </a:r>
            <a:r>
              <a:rPr lang="en-US" sz="1800" dirty="0" err="1"/>
              <a:t>len_a+len_b</a:t>
            </a:r>
            <a:r>
              <a:rPr lang="en-US" sz="1800" dirty="0"/>
              <a:t>;</a:t>
            </a:r>
          </a:p>
          <a:p>
            <a:pPr marL="0" indent="0">
              <a:buFont typeface="Arial" panose="020B0604020202020204" pitchFamily="34" charset="0"/>
              <a:buNone/>
            </a:pPr>
            <a:r>
              <a:rPr lang="en-US" sz="1800" dirty="0"/>
              <a:t>o = </a:t>
            </a:r>
            <a:r>
              <a:rPr lang="en-US" sz="1800" dirty="0" err="1"/>
              <a:t>pos+len_b</a:t>
            </a:r>
            <a:r>
              <a:rPr lang="en-US" sz="1800" dirty="0"/>
              <a:t>; //making space for string 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cxnSp>
        <p:nvCxnSpPr>
          <p:cNvPr id="8" name="Straight Connector 7">
            <a:extLst>
              <a:ext uri="{FF2B5EF4-FFF2-40B4-BE49-F238E27FC236}">
                <a16:creationId xmlns:a16="http://schemas.microsoft.com/office/drawing/2014/main" id="{A2754270-1F8C-4013-A668-3D252B80EDA4}"/>
              </a:ext>
            </a:extLst>
          </p:cNvPr>
          <p:cNvCxnSpPr>
            <a:cxnSpLocks/>
          </p:cNvCxnSpPr>
          <p:nvPr/>
        </p:nvCxnSpPr>
        <p:spPr>
          <a:xfrm>
            <a:off x="4185964"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AACCB8BF-B752-4121-99FC-3A51614245EA}"/>
              </a:ext>
            </a:extLst>
          </p:cNvPr>
          <p:cNvCxnSpPr>
            <a:cxnSpLocks/>
          </p:cNvCxnSpPr>
          <p:nvPr/>
        </p:nvCxnSpPr>
        <p:spPr>
          <a:xfrm>
            <a:off x="8298941" y="976542"/>
            <a:ext cx="0" cy="537980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2" name="Content Placeholder 2">
            <a:extLst>
              <a:ext uri="{FF2B5EF4-FFF2-40B4-BE49-F238E27FC236}">
                <a16:creationId xmlns:a16="http://schemas.microsoft.com/office/drawing/2014/main" id="{ACD5A653-61B5-4195-AA8A-BC8404656618}"/>
              </a:ext>
            </a:extLst>
          </p:cNvPr>
          <p:cNvSpPr txBox="1">
            <a:spLocks/>
          </p:cNvSpPr>
          <p:nvPr/>
        </p:nvSpPr>
        <p:spPr>
          <a:xfrm>
            <a:off x="8384387" y="976542"/>
            <a:ext cx="3707382" cy="58118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dirty="0"/>
              <a:t>// Adding the sub-string</a:t>
            </a:r>
          </a:p>
          <a:p>
            <a:pPr marL="0" indent="0">
              <a:buFont typeface="Arial" panose="020B0604020202020204" pitchFamily="34" charset="0"/>
              <a:buNone/>
            </a:pPr>
            <a:r>
              <a:rPr lang="en-US" sz="1900" dirty="0"/>
              <a:t>for(</a:t>
            </a:r>
            <a:r>
              <a:rPr lang="en-US" sz="1900" dirty="0" err="1"/>
              <a:t>i</a:t>
            </a:r>
            <a:r>
              <a:rPr lang="en-US" sz="1900" dirty="0"/>
              <a:t>=</a:t>
            </a:r>
            <a:r>
              <a:rPr lang="en-US" sz="1900" dirty="0" err="1"/>
              <a:t>pos;i</a:t>
            </a:r>
            <a:r>
              <a:rPr lang="en-US" sz="1900" dirty="0"/>
              <a:t>&lt;</a:t>
            </a:r>
            <a:r>
              <a:rPr lang="en-US" sz="1900" dirty="0" err="1"/>
              <a:t>tot_size;i</a:t>
            </a:r>
            <a:r>
              <a:rPr lang="en-US" sz="1900" dirty="0"/>
              <a:t>++)</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a:t>   x = c[</a:t>
            </a:r>
            <a:r>
              <a:rPr lang="en-US" sz="1900" dirty="0" err="1"/>
              <a:t>i</a:t>
            </a:r>
            <a:r>
              <a:rPr lang="en-US" sz="1900" dirty="0"/>
              <a:t>];</a:t>
            </a:r>
          </a:p>
          <a:p>
            <a:pPr marL="0" indent="0">
              <a:buNone/>
            </a:pPr>
            <a:r>
              <a:rPr lang="en-US" sz="1900" dirty="0">
                <a:solidFill>
                  <a:srgbClr val="FF0000"/>
                </a:solidFill>
              </a:rPr>
              <a:t>// remaining c[</a:t>
            </a:r>
            <a:r>
              <a:rPr lang="en-US" sz="1900" dirty="0" err="1">
                <a:solidFill>
                  <a:srgbClr val="FF0000"/>
                </a:solidFill>
              </a:rPr>
              <a:t>i</a:t>
            </a:r>
            <a:r>
              <a:rPr lang="en-US" sz="1900" dirty="0">
                <a:solidFill>
                  <a:srgbClr val="FF0000"/>
                </a:solidFill>
              </a:rPr>
              <a:t>] value is moved to a</a:t>
            </a:r>
            <a:endParaRPr lang="en-US" sz="1900" dirty="0"/>
          </a:p>
          <a:p>
            <a:pPr marL="0" indent="0">
              <a:buNone/>
            </a:pPr>
            <a:r>
              <a:rPr lang="en-US" sz="1900" dirty="0"/>
              <a:t>  a[o]=x; o=o+1;</a:t>
            </a:r>
          </a:p>
          <a:p>
            <a:pPr marL="0" indent="0">
              <a:buNone/>
            </a:pPr>
            <a:endParaRPr lang="en-US" sz="1900" dirty="0"/>
          </a:p>
          <a:p>
            <a:pPr marL="0" indent="0">
              <a:buFont typeface="Arial" panose="020B0604020202020204" pitchFamily="34" charset="0"/>
              <a:buNone/>
            </a:pPr>
            <a:r>
              <a:rPr lang="en-US" sz="1900" dirty="0"/>
              <a:t>   if(t&lt;</a:t>
            </a:r>
            <a:r>
              <a:rPr lang="en-US" sz="1900" dirty="0" err="1"/>
              <a:t>len_b</a:t>
            </a:r>
            <a:r>
              <a:rPr lang="en-US" sz="1900" dirty="0"/>
              <a:t>)   </a:t>
            </a:r>
          </a:p>
          <a:p>
            <a:pPr marL="0" indent="0">
              <a:buNone/>
            </a:pPr>
            <a:r>
              <a:rPr lang="en-US" sz="1900" dirty="0"/>
              <a:t>  { </a:t>
            </a:r>
            <a:r>
              <a:rPr lang="en-US" sz="1900" dirty="0">
                <a:solidFill>
                  <a:srgbClr val="FF0000"/>
                </a:solidFill>
              </a:rPr>
              <a:t>// substring b[t] is moved to a</a:t>
            </a:r>
          </a:p>
          <a:p>
            <a:pPr marL="0" indent="0">
              <a:buFont typeface="Arial" panose="020B0604020202020204" pitchFamily="34" charset="0"/>
              <a:buNone/>
            </a:pPr>
            <a:r>
              <a:rPr lang="en-US" sz="1900" dirty="0"/>
              <a:t>    a[</a:t>
            </a:r>
            <a:r>
              <a:rPr lang="en-US" sz="1900" dirty="0" err="1"/>
              <a:t>i</a:t>
            </a:r>
            <a:r>
              <a:rPr lang="en-US" sz="1900" dirty="0"/>
              <a:t>] = b[t];</a:t>
            </a:r>
          </a:p>
          <a:p>
            <a:pPr marL="0" indent="0">
              <a:buFont typeface="Arial" panose="020B0604020202020204" pitchFamily="34" charset="0"/>
              <a:buNone/>
            </a:pPr>
            <a:r>
              <a:rPr lang="en-US" sz="1900" dirty="0"/>
              <a:t>    t=t+1;</a:t>
            </a:r>
          </a:p>
          <a:p>
            <a:pPr marL="0" indent="0">
              <a:buFont typeface="Arial" panose="020B0604020202020204" pitchFamily="34" charset="0"/>
              <a:buNone/>
            </a:pPr>
            <a:r>
              <a:rPr lang="en-US" sz="1900" dirty="0"/>
              <a:t>  }</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err="1"/>
              <a:t>cout</a:t>
            </a:r>
            <a:r>
              <a:rPr lang="en-US" sz="1900" dirty="0"/>
              <a:t>&lt;&lt;a;  </a:t>
            </a:r>
            <a:r>
              <a:rPr lang="en-US" sz="2000" dirty="0">
                <a:solidFill>
                  <a:srgbClr val="FF0000"/>
                </a:solidFill>
              </a:rPr>
              <a:t>// a has the final result</a:t>
            </a:r>
          </a:p>
          <a:p>
            <a:pPr marL="0" indent="0">
              <a:buFont typeface="Arial" panose="020B0604020202020204" pitchFamily="34" charset="0"/>
              <a:buNone/>
            </a:pPr>
            <a:r>
              <a:rPr lang="en-US" sz="1900" dirty="0"/>
              <a:t>return 0;	</a:t>
            </a:r>
          </a:p>
          <a:p>
            <a:pPr marL="0" indent="0">
              <a:buFont typeface="Arial" panose="020B0604020202020204" pitchFamily="34" charset="0"/>
              <a:buNone/>
            </a:pPr>
            <a:r>
              <a:rPr lang="en-US" sz="1900"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523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C8FD-953E-4517-ADF7-E7EBFAB8A27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F95DF0CA-48BB-4CBD-BABE-E4BEF1978013}"/>
              </a:ext>
            </a:extLst>
          </p:cNvPr>
          <p:cNvSpPr>
            <a:spLocks noGrp="1"/>
          </p:cNvSpPr>
          <p:nvPr>
            <p:ph type="dt" sz="half" idx="10"/>
          </p:nvPr>
        </p:nvSpPr>
        <p:spPr/>
        <p:txBody>
          <a:bodyPr/>
          <a:lstStyle/>
          <a:p>
            <a:fld id="{20C17CBF-1973-43AF-BDFE-062EAD3A8EE5}" type="datetime1">
              <a:rPr lang="en-IN" smtClean="0"/>
              <a:t>24-08-2022</a:t>
            </a:fld>
            <a:endParaRPr lang="en-IN"/>
          </a:p>
        </p:txBody>
      </p:sp>
      <p:sp>
        <p:nvSpPr>
          <p:cNvPr id="5" name="Footer Placeholder 4">
            <a:extLst>
              <a:ext uri="{FF2B5EF4-FFF2-40B4-BE49-F238E27FC236}">
                <a16:creationId xmlns:a16="http://schemas.microsoft.com/office/drawing/2014/main" id="{E9CAE2B9-3C15-44BC-9E52-64C982481755}"/>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BD927E8D-9C55-4A3A-B7F1-C1BE43DB19E7}"/>
              </a:ext>
            </a:extLst>
          </p:cNvPr>
          <p:cNvSpPr>
            <a:spLocks noGrp="1"/>
          </p:cNvSpPr>
          <p:nvPr>
            <p:ph type="sldNum" sz="quarter" idx="12"/>
          </p:nvPr>
        </p:nvSpPr>
        <p:spPr/>
        <p:txBody>
          <a:bodyPr/>
          <a:lstStyle/>
          <a:p>
            <a:fld id="{1B44385C-0615-4A46-ADB2-FB00C56C0F04}" type="slidenum">
              <a:rPr lang="en-IN" smtClean="0"/>
              <a:t>11</a:t>
            </a:fld>
            <a:endParaRPr lang="en-IN"/>
          </a:p>
        </p:txBody>
      </p:sp>
      <p:sp>
        <p:nvSpPr>
          <p:cNvPr id="9" name="Content Placeholder 8">
            <a:extLst>
              <a:ext uri="{FF2B5EF4-FFF2-40B4-BE49-F238E27FC236}">
                <a16:creationId xmlns:a16="http://schemas.microsoft.com/office/drawing/2014/main" id="{FBD8FCBF-F1E6-4456-964F-D8862A2DD8BE}"/>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69E9DC40-4C36-4659-8E44-FC1A4BB791ED}"/>
              </a:ext>
            </a:extLst>
          </p:cNvPr>
          <p:cNvPicPr>
            <a:picLocks noChangeAspect="1"/>
          </p:cNvPicPr>
          <p:nvPr/>
        </p:nvPicPr>
        <p:blipFill>
          <a:blip r:embed="rId2"/>
          <a:stretch>
            <a:fillRect/>
          </a:stretch>
        </p:blipFill>
        <p:spPr>
          <a:xfrm>
            <a:off x="838200" y="944670"/>
            <a:ext cx="5472953" cy="5411680"/>
          </a:xfrm>
          <a:prstGeom prst="rect">
            <a:avLst/>
          </a:prstGeom>
        </p:spPr>
      </p:pic>
    </p:spTree>
    <p:extLst>
      <p:ext uri="{BB962C8B-B14F-4D97-AF65-F5344CB8AC3E}">
        <p14:creationId xmlns:p14="http://schemas.microsoft.com/office/powerpoint/2010/main" val="202405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5D9-B4FA-4E7C-A77D-6BB0BB06A9A4}"/>
              </a:ext>
            </a:extLst>
          </p:cNvPr>
          <p:cNvSpPr>
            <a:spLocks noGrp="1"/>
          </p:cNvSpPr>
          <p:nvPr>
            <p:ph type="title"/>
          </p:nvPr>
        </p:nvSpPr>
        <p:spPr/>
        <p:txBody>
          <a:bodyPr/>
          <a:lstStyle/>
          <a:p>
            <a:r>
              <a:rPr lang="en-US" dirty="0"/>
              <a:t>Delete substring</a:t>
            </a:r>
          </a:p>
        </p:txBody>
      </p:sp>
      <p:sp>
        <p:nvSpPr>
          <p:cNvPr id="3" name="Content Placeholder 2">
            <a:extLst>
              <a:ext uri="{FF2B5EF4-FFF2-40B4-BE49-F238E27FC236}">
                <a16:creationId xmlns:a16="http://schemas.microsoft.com/office/drawing/2014/main" id="{6A6DA61E-E43A-409A-8D1B-3474FD8967E5}"/>
              </a:ext>
            </a:extLst>
          </p:cNvPr>
          <p:cNvSpPr>
            <a:spLocks noGrp="1"/>
          </p:cNvSpPr>
          <p:nvPr>
            <p:ph idx="1"/>
          </p:nvPr>
        </p:nvSpPr>
        <p:spPr/>
        <p:txBody>
          <a:bodyPr/>
          <a:lstStyle/>
          <a:p>
            <a:pPr marL="0" indent="0">
              <a:buNone/>
            </a:pPr>
            <a:r>
              <a:rPr lang="en-US" dirty="0"/>
              <a:t>1. Take a string and its substring as input.</a:t>
            </a:r>
            <a:br>
              <a:rPr lang="en-US" dirty="0"/>
            </a:br>
            <a:r>
              <a:rPr lang="en-US" dirty="0"/>
              <a:t>2. Put each word of the input string into the rows of 2-D array.</a:t>
            </a:r>
            <a:br>
              <a:rPr lang="en-US" dirty="0"/>
            </a:br>
            <a:r>
              <a:rPr lang="en-US" dirty="0"/>
              <a:t>3. Search for the substring in the rows of 2-D array.</a:t>
            </a:r>
            <a:br>
              <a:rPr lang="en-US" dirty="0"/>
            </a:br>
            <a:r>
              <a:rPr lang="en-US" dirty="0"/>
              <a:t>4. When the substring is got, then override the current row with next row and so on up to the last row.</a:t>
            </a:r>
          </a:p>
        </p:txBody>
      </p:sp>
      <p:sp>
        <p:nvSpPr>
          <p:cNvPr id="4" name="Date Placeholder 3">
            <a:extLst>
              <a:ext uri="{FF2B5EF4-FFF2-40B4-BE49-F238E27FC236}">
                <a16:creationId xmlns:a16="http://schemas.microsoft.com/office/drawing/2014/main" id="{AF2D19D9-13B4-4982-B218-E6A1F0C8EF24}"/>
              </a:ext>
            </a:extLst>
          </p:cNvPr>
          <p:cNvSpPr>
            <a:spLocks noGrp="1"/>
          </p:cNvSpPr>
          <p:nvPr>
            <p:ph type="dt" sz="half" idx="10"/>
          </p:nvPr>
        </p:nvSpPr>
        <p:spPr/>
        <p:txBody>
          <a:bodyPr/>
          <a:lstStyle/>
          <a:p>
            <a:fld id="{F042CF3D-7EF6-4823-8CE5-0BEBA9E624CF}" type="datetime1">
              <a:rPr lang="en-IN" smtClean="0"/>
              <a:t>24-08-2022</a:t>
            </a:fld>
            <a:endParaRPr lang="en-US"/>
          </a:p>
        </p:txBody>
      </p:sp>
      <p:sp>
        <p:nvSpPr>
          <p:cNvPr id="5" name="Slide Number Placeholder 4">
            <a:extLst>
              <a:ext uri="{FF2B5EF4-FFF2-40B4-BE49-F238E27FC236}">
                <a16:creationId xmlns:a16="http://schemas.microsoft.com/office/drawing/2014/main" id="{F70C4D62-4157-4CB3-A6C9-EFCC312FAC5F}"/>
              </a:ext>
            </a:extLst>
          </p:cNvPr>
          <p:cNvSpPr>
            <a:spLocks noGrp="1"/>
          </p:cNvSpPr>
          <p:nvPr>
            <p:ph type="sldNum" sz="quarter" idx="12"/>
          </p:nvPr>
        </p:nvSpPr>
        <p:spPr/>
        <p:txBody>
          <a:bodyPr/>
          <a:lstStyle/>
          <a:p>
            <a:fld id="{ADE9CCA5-A479-4857-B834-7FFF4BDABD38}" type="slidenum">
              <a:rPr lang="en-US" smtClean="0"/>
              <a:t>12</a:t>
            </a:fld>
            <a:endParaRPr lang="en-US"/>
          </a:p>
        </p:txBody>
      </p:sp>
      <p:sp>
        <p:nvSpPr>
          <p:cNvPr id="6" name="Footer Placeholder 5">
            <a:extLst>
              <a:ext uri="{FF2B5EF4-FFF2-40B4-BE49-F238E27FC236}">
                <a16:creationId xmlns:a16="http://schemas.microsoft.com/office/drawing/2014/main" id="{234F78DF-2D6E-4D7C-8907-9BE0AE25B186}"/>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413702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6BF8-7E0E-4985-98DB-CF7C2E869752}"/>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19FB17A2-925F-4BE9-9206-CFC8E37B94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318" y="136524"/>
            <a:ext cx="5558117" cy="6721476"/>
          </a:xfrm>
        </p:spPr>
      </p:pic>
      <p:sp>
        <p:nvSpPr>
          <p:cNvPr id="4" name="Date Placeholder 3">
            <a:extLst>
              <a:ext uri="{FF2B5EF4-FFF2-40B4-BE49-F238E27FC236}">
                <a16:creationId xmlns:a16="http://schemas.microsoft.com/office/drawing/2014/main" id="{5CA6A1E6-83F8-4E71-AA5B-3DEEA59547C5}"/>
              </a:ext>
            </a:extLst>
          </p:cNvPr>
          <p:cNvSpPr>
            <a:spLocks noGrp="1"/>
          </p:cNvSpPr>
          <p:nvPr>
            <p:ph type="dt" sz="half" idx="10"/>
          </p:nvPr>
        </p:nvSpPr>
        <p:spPr/>
        <p:txBody>
          <a:bodyPr/>
          <a:lstStyle/>
          <a:p>
            <a:fld id="{20C17CBF-1973-43AF-BDFE-062EAD3A8EE5}" type="datetime1">
              <a:rPr lang="en-IN" smtClean="0"/>
              <a:t>24-08-2022</a:t>
            </a:fld>
            <a:endParaRPr lang="en-IN"/>
          </a:p>
        </p:txBody>
      </p:sp>
      <p:sp>
        <p:nvSpPr>
          <p:cNvPr id="5" name="Footer Placeholder 4">
            <a:extLst>
              <a:ext uri="{FF2B5EF4-FFF2-40B4-BE49-F238E27FC236}">
                <a16:creationId xmlns:a16="http://schemas.microsoft.com/office/drawing/2014/main" id="{5CD09D2E-C223-4458-B416-F36E99952580}"/>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A3F9FFE-FD86-4370-8322-CE7DA9A48391}"/>
              </a:ext>
            </a:extLst>
          </p:cNvPr>
          <p:cNvSpPr>
            <a:spLocks noGrp="1"/>
          </p:cNvSpPr>
          <p:nvPr>
            <p:ph type="sldNum" sz="quarter" idx="12"/>
          </p:nvPr>
        </p:nvSpPr>
        <p:spPr/>
        <p:txBody>
          <a:bodyPr/>
          <a:lstStyle/>
          <a:p>
            <a:fld id="{1B44385C-0615-4A46-ADB2-FB00C56C0F04}" type="slidenum">
              <a:rPr lang="en-IN" smtClean="0"/>
              <a:t>13</a:t>
            </a:fld>
            <a:endParaRPr lang="en-IN"/>
          </a:p>
        </p:txBody>
      </p:sp>
      <p:sp>
        <p:nvSpPr>
          <p:cNvPr id="11" name="Rectangle 10">
            <a:extLst>
              <a:ext uri="{FF2B5EF4-FFF2-40B4-BE49-F238E27FC236}">
                <a16:creationId xmlns:a16="http://schemas.microsoft.com/office/drawing/2014/main" id="{1EA93A2C-4F5C-4E47-BBB0-59D1776BED9C}"/>
              </a:ext>
            </a:extLst>
          </p:cNvPr>
          <p:cNvSpPr/>
          <p:nvPr/>
        </p:nvSpPr>
        <p:spPr>
          <a:xfrm>
            <a:off x="6472518" y="2442447"/>
            <a:ext cx="5558117" cy="3139321"/>
          </a:xfrm>
          <a:prstGeom prst="rect">
            <a:avLst/>
          </a:prstGeom>
        </p:spPr>
        <p:txBody>
          <a:bodyPr wrap="square">
            <a:spAutoFit/>
          </a:bodyPr>
          <a:lstStyle/>
          <a:p>
            <a:r>
              <a:rPr lang="en-IN" dirty="0" err="1"/>
              <a:t>strlcpy</a:t>
            </a:r>
            <a:r>
              <a:rPr lang="en-IN" dirty="0"/>
              <a:t>() prototype</a:t>
            </a:r>
          </a:p>
          <a:p>
            <a:endParaRPr lang="en-IN" dirty="0"/>
          </a:p>
          <a:p>
            <a:r>
              <a:rPr lang="en-IN" dirty="0"/>
              <a:t>char* </a:t>
            </a:r>
            <a:r>
              <a:rPr lang="en-IN" dirty="0" err="1"/>
              <a:t>strnlpy</a:t>
            </a:r>
            <a:r>
              <a:rPr lang="en-IN" dirty="0"/>
              <a:t>( char* </a:t>
            </a:r>
            <a:r>
              <a:rPr lang="en-IN" dirty="0" err="1"/>
              <a:t>dest</a:t>
            </a:r>
            <a:r>
              <a:rPr lang="en-IN" dirty="0"/>
              <a:t>, </a:t>
            </a:r>
            <a:r>
              <a:rPr lang="en-IN" dirty="0" err="1"/>
              <a:t>const</a:t>
            </a:r>
            <a:r>
              <a:rPr lang="en-IN" dirty="0"/>
              <a:t> char* </a:t>
            </a:r>
            <a:r>
              <a:rPr lang="en-IN" dirty="0" err="1"/>
              <a:t>src</a:t>
            </a:r>
            <a:r>
              <a:rPr lang="en-IN" dirty="0"/>
              <a:t>, </a:t>
            </a:r>
            <a:r>
              <a:rPr lang="en-IN" dirty="0" err="1"/>
              <a:t>size_t</a:t>
            </a:r>
            <a:r>
              <a:rPr lang="en-IN" dirty="0"/>
              <a:t> count );</a:t>
            </a:r>
          </a:p>
          <a:p>
            <a:endParaRPr lang="en-US" dirty="0"/>
          </a:p>
          <a:p>
            <a:endParaRPr lang="en-US" dirty="0"/>
          </a:p>
          <a:p>
            <a:endParaRPr lang="en-US" dirty="0"/>
          </a:p>
          <a:p>
            <a:r>
              <a:rPr lang="en-US" dirty="0"/>
              <a:t>The </a:t>
            </a:r>
            <a:r>
              <a:rPr lang="en-US" dirty="0" err="1"/>
              <a:t>strlcpy</a:t>
            </a:r>
            <a:r>
              <a:rPr lang="en-US" dirty="0"/>
              <a:t>() function takes three arguments: </a:t>
            </a:r>
            <a:r>
              <a:rPr lang="en-US" dirty="0" err="1"/>
              <a:t>dest</a:t>
            </a:r>
            <a:r>
              <a:rPr lang="en-US" dirty="0"/>
              <a:t>, </a:t>
            </a:r>
            <a:r>
              <a:rPr lang="en-US" dirty="0" err="1"/>
              <a:t>src</a:t>
            </a:r>
            <a:r>
              <a:rPr lang="en-US" dirty="0"/>
              <a:t> and count. It </a:t>
            </a:r>
            <a:r>
              <a:rPr lang="en-US" b="1" dirty="0"/>
              <a:t>copies a maximum of count characters from the string pointed to by </a:t>
            </a:r>
            <a:r>
              <a:rPr lang="en-US" b="1" dirty="0" err="1"/>
              <a:t>src</a:t>
            </a:r>
            <a:r>
              <a:rPr lang="en-US" b="1" dirty="0"/>
              <a:t> to the memory location pointed to by </a:t>
            </a:r>
            <a:r>
              <a:rPr lang="en-US" b="1" dirty="0" err="1"/>
              <a:t>dest</a:t>
            </a:r>
            <a:r>
              <a:rPr lang="en-US" b="1" dirty="0"/>
              <a:t>.</a:t>
            </a:r>
          </a:p>
          <a:p>
            <a:endParaRPr lang="en-IN" dirty="0"/>
          </a:p>
        </p:txBody>
      </p:sp>
    </p:spTree>
    <p:extLst>
      <p:ext uri="{BB962C8B-B14F-4D97-AF65-F5344CB8AC3E}">
        <p14:creationId xmlns:p14="http://schemas.microsoft.com/office/powerpoint/2010/main" val="131413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5914-C556-48E9-BFA4-6BB420922FD6}"/>
              </a:ext>
            </a:extLst>
          </p:cNvPr>
          <p:cNvSpPr>
            <a:spLocks noGrp="1"/>
          </p:cNvSpPr>
          <p:nvPr>
            <p:ph type="title"/>
          </p:nvPr>
        </p:nvSpPr>
        <p:spPr/>
        <p:txBody>
          <a:bodyPr>
            <a:normAutofit fontScale="90000"/>
          </a:bodyPr>
          <a:lstStyle/>
          <a:p>
            <a:r>
              <a:rPr lang="en-US" spc="-200" dirty="0"/>
              <a:t>Library </a:t>
            </a:r>
            <a:r>
              <a:rPr lang="en-US" spc="-180" dirty="0"/>
              <a:t>functions: </a:t>
            </a:r>
            <a:r>
              <a:rPr lang="en-US" spc="-160" dirty="0"/>
              <a:t>String</a:t>
            </a:r>
            <a:r>
              <a:rPr lang="en-US" spc="-550" dirty="0"/>
              <a:t> </a:t>
            </a:r>
            <a:r>
              <a:rPr lang="en-US" spc="-160" dirty="0"/>
              <a:t>Handling functions(built-in)</a:t>
            </a:r>
            <a:endParaRPr lang="en-US" dirty="0"/>
          </a:p>
        </p:txBody>
      </p:sp>
      <p:sp>
        <p:nvSpPr>
          <p:cNvPr id="3" name="Content Placeholder 2">
            <a:extLst>
              <a:ext uri="{FF2B5EF4-FFF2-40B4-BE49-F238E27FC236}">
                <a16:creationId xmlns:a16="http://schemas.microsoft.com/office/drawing/2014/main" id="{EA73E315-499E-44B9-9D93-BC7D031525E2}"/>
              </a:ext>
            </a:extLst>
          </p:cNvPr>
          <p:cNvSpPr>
            <a:spLocks noGrp="1"/>
          </p:cNvSpPr>
          <p:nvPr>
            <p:ph idx="1"/>
          </p:nvPr>
        </p:nvSpPr>
        <p:spPr/>
        <p:txBody>
          <a:bodyPr>
            <a:normAutofit/>
          </a:bodyPr>
          <a:lstStyle/>
          <a:p>
            <a:pPr marL="81280" marR="796925" indent="-68580">
              <a:lnSpc>
                <a:spcPct val="100000"/>
              </a:lnSpc>
              <a:spcBef>
                <a:spcPts val="1425"/>
              </a:spcBef>
            </a:pPr>
            <a:r>
              <a:rPr lang="en-US" sz="2400" spc="-114" dirty="0"/>
              <a:t>These</a:t>
            </a:r>
            <a:r>
              <a:rPr lang="en-US" sz="2400" spc="-170" dirty="0"/>
              <a:t> </a:t>
            </a:r>
            <a:r>
              <a:rPr lang="en-US" sz="2400" spc="-114" dirty="0"/>
              <a:t>in‐built</a:t>
            </a:r>
            <a:r>
              <a:rPr lang="en-US" sz="2400" spc="-185" dirty="0"/>
              <a:t> </a:t>
            </a:r>
            <a:r>
              <a:rPr lang="en-US" sz="2400" spc="-100" dirty="0"/>
              <a:t>functions</a:t>
            </a:r>
            <a:r>
              <a:rPr lang="en-US" sz="2400" spc="-185" dirty="0"/>
              <a:t> </a:t>
            </a:r>
            <a:r>
              <a:rPr lang="en-US" sz="2400" spc="-120" dirty="0"/>
              <a:t>are</a:t>
            </a:r>
            <a:r>
              <a:rPr lang="en-US" sz="2400" spc="-180" dirty="0"/>
              <a:t> </a:t>
            </a:r>
            <a:r>
              <a:rPr lang="en-US" sz="2400" spc="-75" dirty="0"/>
              <a:t>used</a:t>
            </a:r>
            <a:r>
              <a:rPr lang="en-US" sz="2400" spc="-170" dirty="0"/>
              <a:t> </a:t>
            </a:r>
            <a:r>
              <a:rPr lang="en-US" sz="2400" spc="-100" dirty="0"/>
              <a:t>to</a:t>
            </a:r>
            <a:r>
              <a:rPr lang="en-US" sz="2400" spc="-200" dirty="0"/>
              <a:t> </a:t>
            </a:r>
            <a:r>
              <a:rPr lang="en-US" sz="2400" spc="-110" dirty="0"/>
              <a:t>manipulate</a:t>
            </a:r>
            <a:r>
              <a:rPr lang="en-US" sz="2400" spc="-190" dirty="0"/>
              <a:t> </a:t>
            </a:r>
            <a:r>
              <a:rPr lang="en-US" sz="2400" spc="-114" dirty="0"/>
              <a:t>a</a:t>
            </a:r>
            <a:r>
              <a:rPr lang="en-US" sz="2400" spc="-185" dirty="0"/>
              <a:t> </a:t>
            </a:r>
            <a:r>
              <a:rPr lang="en-US" sz="2400" spc="-100" dirty="0"/>
              <a:t>given  </a:t>
            </a:r>
            <a:r>
              <a:rPr lang="en-US" sz="2400" spc="-125" dirty="0"/>
              <a:t>string.</a:t>
            </a:r>
            <a:endParaRPr lang="en-US" sz="2400" dirty="0"/>
          </a:p>
          <a:p>
            <a:pPr marL="12700">
              <a:lnSpc>
                <a:spcPts val="3200"/>
              </a:lnSpc>
            </a:pPr>
            <a:r>
              <a:rPr lang="en-US" sz="2400" spc="-114" dirty="0"/>
              <a:t>These</a:t>
            </a:r>
            <a:r>
              <a:rPr lang="en-US" sz="2400" spc="-170" dirty="0"/>
              <a:t> </a:t>
            </a:r>
            <a:r>
              <a:rPr lang="en-US" sz="2400" spc="-100" dirty="0"/>
              <a:t>functions</a:t>
            </a:r>
            <a:r>
              <a:rPr lang="en-US" sz="2400" spc="-190" dirty="0"/>
              <a:t> </a:t>
            </a:r>
            <a:r>
              <a:rPr lang="en-US" sz="2400" spc="-125" dirty="0"/>
              <a:t>are</a:t>
            </a:r>
            <a:r>
              <a:rPr lang="en-US" sz="2400" spc="-175" dirty="0"/>
              <a:t> </a:t>
            </a:r>
            <a:r>
              <a:rPr lang="en-US" sz="2400" spc="-114" dirty="0"/>
              <a:t>part</a:t>
            </a:r>
            <a:r>
              <a:rPr lang="en-US" sz="2400" spc="-190" dirty="0"/>
              <a:t> </a:t>
            </a:r>
            <a:r>
              <a:rPr lang="en-US" sz="2400" spc="-95" dirty="0"/>
              <a:t>of</a:t>
            </a:r>
            <a:r>
              <a:rPr lang="en-US" sz="2400" spc="-250" dirty="0"/>
              <a:t> </a:t>
            </a:r>
            <a:r>
              <a:rPr lang="en-US" b="1" spc="-180" dirty="0" err="1">
                <a:solidFill>
                  <a:srgbClr val="C00000"/>
                </a:solidFill>
              </a:rPr>
              <a:t>string.h</a:t>
            </a:r>
            <a:r>
              <a:rPr lang="en-US" b="1" spc="-254" dirty="0">
                <a:solidFill>
                  <a:srgbClr val="C00000"/>
                </a:solidFill>
              </a:rPr>
              <a:t> </a:t>
            </a:r>
            <a:r>
              <a:rPr lang="en-US" sz="2400" spc="-100" dirty="0"/>
              <a:t>header</a:t>
            </a:r>
            <a:r>
              <a:rPr lang="en-US" sz="2400" spc="-170" dirty="0"/>
              <a:t> </a:t>
            </a:r>
            <a:r>
              <a:rPr lang="en-US" sz="2400" spc="-175" dirty="0"/>
              <a:t>file.</a:t>
            </a:r>
            <a:endParaRPr lang="en-US" sz="2400" dirty="0"/>
          </a:p>
          <a:p>
            <a:pPr marL="755650" indent="-285750">
              <a:lnSpc>
                <a:spcPct val="100000"/>
              </a:lnSpc>
              <a:spcBef>
                <a:spcPts val="1260"/>
              </a:spcBef>
              <a:buFont typeface="Wingdings"/>
              <a:buChar char=""/>
              <a:tabLst>
                <a:tab pos="755650" algn="l"/>
              </a:tabLst>
            </a:pPr>
            <a:r>
              <a:rPr lang="en-US" b="1" spc="-185" dirty="0" err="1">
                <a:solidFill>
                  <a:srgbClr val="800000"/>
                </a:solidFill>
              </a:rPr>
              <a:t>strlen</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54" dirty="0"/>
              <a:t>gives </a:t>
            </a:r>
            <a:r>
              <a:rPr lang="en-US" b="1" spc="-120" dirty="0"/>
              <a:t>the </a:t>
            </a:r>
            <a:r>
              <a:rPr lang="en-US" b="1" spc="-125" dirty="0"/>
              <a:t>length </a:t>
            </a:r>
            <a:r>
              <a:rPr lang="en-US" b="1" spc="-55" dirty="0"/>
              <a:t>of </a:t>
            </a:r>
            <a:r>
              <a:rPr lang="en-US" b="1" spc="-114" dirty="0"/>
              <a:t>the </a:t>
            </a:r>
            <a:r>
              <a:rPr lang="en-US" b="1" spc="-150" dirty="0"/>
              <a:t>string. </a:t>
            </a:r>
            <a:r>
              <a:rPr lang="en-US" b="1" spc="-170" dirty="0"/>
              <a:t>E.g.</a:t>
            </a:r>
            <a:r>
              <a:rPr lang="en-US" b="1" spc="-20" dirty="0"/>
              <a:t> </a:t>
            </a:r>
            <a:r>
              <a:rPr lang="en-US" b="1" spc="-110" dirty="0" err="1">
                <a:solidFill>
                  <a:srgbClr val="0000CC"/>
                </a:solidFill>
              </a:rPr>
              <a:t>strlen</a:t>
            </a:r>
            <a:r>
              <a:rPr lang="en-US" b="1" spc="-110" dirty="0">
                <a:solidFill>
                  <a:srgbClr val="0000CC"/>
                </a:solidFill>
              </a:rPr>
              <a:t>(string)</a:t>
            </a:r>
            <a:endParaRPr lang="en-US" dirty="0"/>
          </a:p>
          <a:p>
            <a:pPr marL="755650" indent="-285750">
              <a:lnSpc>
                <a:spcPts val="3335"/>
              </a:lnSpc>
              <a:buFont typeface="Wingdings"/>
              <a:buChar char=""/>
              <a:tabLst>
                <a:tab pos="755650" algn="l"/>
              </a:tabLst>
            </a:pPr>
            <a:r>
              <a:rPr lang="en-US" b="1" spc="-250" dirty="0" err="1">
                <a:solidFill>
                  <a:srgbClr val="800000"/>
                </a:solidFill>
              </a:rPr>
              <a:t>strcpy</a:t>
            </a:r>
            <a:r>
              <a:rPr lang="en-US" b="1" spc="-90"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40" dirty="0"/>
              <a:t>copies </a:t>
            </a:r>
            <a:r>
              <a:rPr lang="en-US" b="1" spc="-135" dirty="0"/>
              <a:t>one </a:t>
            </a:r>
            <a:r>
              <a:rPr lang="en-US" b="1" spc="-160" dirty="0"/>
              <a:t>string </a:t>
            </a:r>
            <a:r>
              <a:rPr lang="en-US" b="1" spc="-10" dirty="0"/>
              <a:t>to </a:t>
            </a:r>
            <a:r>
              <a:rPr lang="en-US" b="1" spc="-95" dirty="0"/>
              <a:t>other. </a:t>
            </a:r>
            <a:r>
              <a:rPr lang="en-US" b="1" spc="-170" dirty="0"/>
              <a:t>E.g. </a:t>
            </a:r>
            <a:r>
              <a:rPr lang="en-US" b="1" spc="-175" dirty="0" err="1">
                <a:solidFill>
                  <a:srgbClr val="0000CC"/>
                </a:solidFill>
              </a:rPr>
              <a:t>strcpy</a:t>
            </a:r>
            <a:r>
              <a:rPr lang="en-US" b="1" spc="-175" dirty="0">
                <a:solidFill>
                  <a:srgbClr val="0000CC"/>
                </a:solidFill>
              </a:rPr>
              <a:t>(Dstr1,Sstr2)</a:t>
            </a:r>
            <a:endParaRPr lang="en-US" dirty="0"/>
          </a:p>
          <a:p>
            <a:pPr marL="755650" indent="-285750">
              <a:lnSpc>
                <a:spcPts val="3335"/>
              </a:lnSpc>
              <a:buFont typeface="Wingdings"/>
              <a:buChar char=""/>
              <a:tabLst>
                <a:tab pos="755650" algn="l"/>
              </a:tabLst>
            </a:pPr>
            <a:r>
              <a:rPr lang="en-US" b="1" spc="-235" dirty="0">
                <a:solidFill>
                  <a:srgbClr val="800000"/>
                </a:solidFill>
              </a:rPr>
              <a:t>strcmp</a:t>
            </a:r>
            <a:r>
              <a:rPr lang="en-US" b="1" spc="-85" dirty="0">
                <a:solidFill>
                  <a:srgbClr val="800000"/>
                </a:solidFill>
              </a:rPr>
              <a:t> </a:t>
            </a:r>
            <a:r>
              <a:rPr lang="en-US" b="1" spc="270" dirty="0">
                <a:solidFill>
                  <a:srgbClr val="800000"/>
                </a:solidFill>
              </a:rPr>
              <a:t>()</a:t>
            </a:r>
            <a:endParaRPr lang="en-US" dirty="0"/>
          </a:p>
          <a:p>
            <a:pPr marL="1244600" lvl="1" indent="-317500">
              <a:lnSpc>
                <a:spcPts val="2855"/>
              </a:lnSpc>
              <a:spcBef>
                <a:spcPts val="45"/>
              </a:spcBef>
              <a:buFont typeface="Wingdings"/>
              <a:buChar char=""/>
              <a:tabLst>
                <a:tab pos="1245235" algn="l"/>
              </a:tabLst>
            </a:pPr>
            <a:r>
              <a:rPr lang="en-US" b="1" spc="-229" dirty="0"/>
              <a:t>compares </a:t>
            </a:r>
            <a:r>
              <a:rPr lang="en-US" b="1" spc="-120" dirty="0"/>
              <a:t>the </a:t>
            </a:r>
            <a:r>
              <a:rPr lang="en-US" b="1" spc="-100" dirty="0"/>
              <a:t>two </a:t>
            </a:r>
            <a:r>
              <a:rPr lang="en-US" b="1" spc="-195" dirty="0"/>
              <a:t>strings. </a:t>
            </a:r>
            <a:r>
              <a:rPr lang="en-US" b="1" spc="-170" dirty="0"/>
              <a:t>E.g.</a:t>
            </a:r>
            <a:r>
              <a:rPr lang="en-US" b="1" spc="-110" dirty="0"/>
              <a:t> </a:t>
            </a:r>
            <a:r>
              <a:rPr lang="en-US" b="1" spc="-145" dirty="0">
                <a:solidFill>
                  <a:srgbClr val="0000CC"/>
                </a:solidFill>
              </a:rPr>
              <a:t>strcmp(str1,str2)</a:t>
            </a:r>
            <a:endParaRPr lang="en-US" dirty="0"/>
          </a:p>
          <a:p>
            <a:pPr marL="755650" indent="-285750">
              <a:lnSpc>
                <a:spcPts val="3335"/>
              </a:lnSpc>
              <a:buFont typeface="Wingdings"/>
              <a:buChar char=""/>
              <a:tabLst>
                <a:tab pos="755650" algn="l"/>
              </a:tabLst>
            </a:pPr>
            <a:r>
              <a:rPr lang="en-US" b="1" spc="-220" dirty="0" err="1">
                <a:solidFill>
                  <a:srgbClr val="800000"/>
                </a:solidFill>
              </a:rPr>
              <a:t>strcat</a:t>
            </a:r>
            <a:r>
              <a:rPr lang="en-US" b="1" spc="-90" dirty="0">
                <a:solidFill>
                  <a:srgbClr val="800000"/>
                </a:solidFill>
              </a:rPr>
              <a:t> </a:t>
            </a:r>
            <a:r>
              <a:rPr lang="en-US" b="1" spc="275" dirty="0">
                <a:solidFill>
                  <a:srgbClr val="800000"/>
                </a:solidFill>
              </a:rPr>
              <a:t>()</a:t>
            </a:r>
            <a:endParaRPr lang="en-US" dirty="0"/>
          </a:p>
          <a:p>
            <a:pPr marL="1167130" lvl="1" indent="-240029">
              <a:lnSpc>
                <a:spcPct val="100000"/>
              </a:lnSpc>
              <a:spcBef>
                <a:spcPts val="50"/>
              </a:spcBef>
              <a:buFont typeface="Wingdings"/>
              <a:buChar char=""/>
              <a:tabLst>
                <a:tab pos="1167765" algn="l"/>
              </a:tabLst>
            </a:pPr>
            <a:r>
              <a:rPr lang="en-US" b="1" spc="-150" dirty="0" err="1"/>
              <a:t>Concatinate</a:t>
            </a:r>
            <a:r>
              <a:rPr lang="en-US" b="1" spc="-150" dirty="0"/>
              <a:t> </a:t>
            </a:r>
            <a:r>
              <a:rPr lang="en-US" b="1" spc="-120" dirty="0"/>
              <a:t>the </a:t>
            </a:r>
            <a:r>
              <a:rPr lang="en-US" b="1" spc="-100" dirty="0"/>
              <a:t>two </a:t>
            </a:r>
            <a:r>
              <a:rPr lang="en-US" b="1" spc="-195" dirty="0"/>
              <a:t>strings. </a:t>
            </a:r>
            <a:r>
              <a:rPr lang="en-US" b="1" spc="-170" dirty="0"/>
              <a:t>E.g.</a:t>
            </a:r>
            <a:r>
              <a:rPr lang="en-US" b="1" spc="240" dirty="0"/>
              <a:t> </a:t>
            </a:r>
            <a:r>
              <a:rPr lang="en-US" b="1" spc="-135" dirty="0" err="1">
                <a:solidFill>
                  <a:srgbClr val="0000CC"/>
                </a:solidFill>
              </a:rPr>
              <a:t>strcat</a:t>
            </a:r>
            <a:r>
              <a:rPr lang="en-US" b="1" spc="-135" dirty="0">
                <a:solidFill>
                  <a:srgbClr val="0000CC"/>
                </a:solidFill>
              </a:rPr>
              <a:t>(str1,str2)</a:t>
            </a:r>
            <a:endParaRPr lang="en-US" dirty="0"/>
          </a:p>
        </p:txBody>
      </p:sp>
      <p:sp>
        <p:nvSpPr>
          <p:cNvPr id="4" name="Date Placeholder 3">
            <a:extLst>
              <a:ext uri="{FF2B5EF4-FFF2-40B4-BE49-F238E27FC236}">
                <a16:creationId xmlns:a16="http://schemas.microsoft.com/office/drawing/2014/main" id="{08500C34-A73E-4057-89C3-B9FE78826CA6}"/>
              </a:ext>
            </a:extLst>
          </p:cNvPr>
          <p:cNvSpPr>
            <a:spLocks noGrp="1"/>
          </p:cNvSpPr>
          <p:nvPr>
            <p:ph type="dt" sz="half" idx="10"/>
          </p:nvPr>
        </p:nvSpPr>
        <p:spPr/>
        <p:txBody>
          <a:bodyPr/>
          <a:lstStyle/>
          <a:p>
            <a:fld id="{D17CD319-FAE6-4DF0-AB05-B70ECBF88200}" type="datetime1">
              <a:rPr lang="en-IN" smtClean="0"/>
              <a:t>24-08-2022</a:t>
            </a:fld>
            <a:endParaRPr lang="en-US"/>
          </a:p>
        </p:txBody>
      </p:sp>
      <p:sp>
        <p:nvSpPr>
          <p:cNvPr id="5" name="Slide Number Placeholder 4">
            <a:extLst>
              <a:ext uri="{FF2B5EF4-FFF2-40B4-BE49-F238E27FC236}">
                <a16:creationId xmlns:a16="http://schemas.microsoft.com/office/drawing/2014/main" id="{9FC6AFFD-BB88-4271-B4D6-11ADDBC4980A}"/>
              </a:ext>
            </a:extLst>
          </p:cNvPr>
          <p:cNvSpPr>
            <a:spLocks noGrp="1"/>
          </p:cNvSpPr>
          <p:nvPr>
            <p:ph type="sldNum" sz="quarter" idx="12"/>
          </p:nvPr>
        </p:nvSpPr>
        <p:spPr/>
        <p:txBody>
          <a:bodyPr/>
          <a:lstStyle/>
          <a:p>
            <a:fld id="{ADE9CCA5-A479-4857-B834-7FFF4BDABD38}" type="slidenum">
              <a:rPr lang="en-US" smtClean="0"/>
              <a:t>14</a:t>
            </a:fld>
            <a:endParaRPr lang="en-US"/>
          </a:p>
        </p:txBody>
      </p:sp>
      <p:sp>
        <p:nvSpPr>
          <p:cNvPr id="6" name="Footer Placeholder 5">
            <a:extLst>
              <a:ext uri="{FF2B5EF4-FFF2-40B4-BE49-F238E27FC236}">
                <a16:creationId xmlns:a16="http://schemas.microsoft.com/office/drawing/2014/main" id="{E034A544-0631-4EA0-8D63-52918560B20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50625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DF29-3FEC-4E5C-8A0B-E48871AA1AF1}"/>
              </a:ext>
            </a:extLst>
          </p:cNvPr>
          <p:cNvSpPr>
            <a:spLocks noGrp="1"/>
          </p:cNvSpPr>
          <p:nvPr>
            <p:ph type="title"/>
          </p:nvPr>
        </p:nvSpPr>
        <p:spPr/>
        <p:txBody>
          <a:bodyPr/>
          <a:lstStyle/>
          <a:p>
            <a:r>
              <a:rPr lang="en-US" spc="-200" dirty="0"/>
              <a:t>Library </a:t>
            </a:r>
            <a:r>
              <a:rPr lang="en-US" spc="-195" dirty="0"/>
              <a:t>function:</a:t>
            </a:r>
            <a:r>
              <a:rPr lang="en-US" spc="-465" dirty="0"/>
              <a:t> </a:t>
            </a:r>
            <a:r>
              <a:rPr lang="en-US" b="1" spc="-100" dirty="0" err="1">
                <a:solidFill>
                  <a:srgbClr val="C00000"/>
                </a:solidFill>
                <a:latin typeface="Arial"/>
                <a:cs typeface="Arial"/>
              </a:rPr>
              <a:t>strlen</a:t>
            </a:r>
            <a:r>
              <a:rPr lang="en-US" b="1" spc="-10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A84E87DF-F3C6-44B0-8E12-3B0FB0E81122}"/>
              </a:ext>
            </a:extLst>
          </p:cNvPr>
          <p:cNvSpPr>
            <a:spLocks noGrp="1"/>
          </p:cNvSpPr>
          <p:nvPr>
            <p:ph idx="1"/>
          </p:nvPr>
        </p:nvSpPr>
        <p:spPr/>
        <p:txBody>
          <a:bodyPr/>
          <a:lstStyle/>
          <a:p>
            <a:pPr marL="355600" lvl="0" indent="-342900">
              <a:lnSpc>
                <a:spcPct val="100000"/>
              </a:lnSpc>
              <a:spcBef>
                <a:spcPts val="370"/>
              </a:spcBef>
              <a:buFont typeface="Arial"/>
              <a:buChar char="•"/>
              <a:tabLst>
                <a:tab pos="354965" algn="l"/>
                <a:tab pos="355600" algn="l"/>
              </a:tabLst>
            </a:pPr>
            <a:r>
              <a:rPr lang="en-US" sz="2400" spc="-100" dirty="0">
                <a:solidFill>
                  <a:srgbClr val="C0504D"/>
                </a:solidFill>
              </a:rPr>
              <a:t>String</a:t>
            </a:r>
            <a:r>
              <a:rPr lang="en-US" sz="2400" spc="-204" dirty="0">
                <a:solidFill>
                  <a:srgbClr val="C0504D"/>
                </a:solidFill>
              </a:rPr>
              <a:t> </a:t>
            </a:r>
            <a:r>
              <a:rPr lang="en-US" sz="2400" spc="-110" dirty="0">
                <a:solidFill>
                  <a:srgbClr val="C0504D"/>
                </a:solidFill>
              </a:rPr>
              <a:t>length</a:t>
            </a:r>
            <a:r>
              <a:rPr lang="en-US" sz="2400" spc="-185" dirty="0">
                <a:solidFill>
                  <a:srgbClr val="C0504D"/>
                </a:solidFill>
              </a:rPr>
              <a:t> </a:t>
            </a:r>
            <a:r>
              <a:rPr lang="en-US" sz="2400" spc="-120" dirty="0">
                <a:solidFill>
                  <a:srgbClr val="C0504D"/>
                </a:solidFill>
              </a:rPr>
              <a:t>can</a:t>
            </a:r>
            <a:r>
              <a:rPr lang="en-US" sz="2400" spc="-195" dirty="0">
                <a:solidFill>
                  <a:srgbClr val="C0504D"/>
                </a:solidFill>
              </a:rPr>
              <a:t> </a:t>
            </a:r>
            <a:r>
              <a:rPr lang="en-US" sz="2400" spc="-100" dirty="0">
                <a:solidFill>
                  <a:srgbClr val="C0504D"/>
                </a:solidFill>
              </a:rPr>
              <a:t>be</a:t>
            </a:r>
            <a:r>
              <a:rPr lang="en-US" sz="2400" spc="-180" dirty="0">
                <a:solidFill>
                  <a:srgbClr val="C0504D"/>
                </a:solidFill>
              </a:rPr>
              <a:t> </a:t>
            </a:r>
            <a:r>
              <a:rPr lang="en-US" sz="2400" spc="-100" dirty="0">
                <a:solidFill>
                  <a:srgbClr val="C0504D"/>
                </a:solidFill>
              </a:rPr>
              <a:t>obtained</a:t>
            </a:r>
            <a:r>
              <a:rPr lang="en-US" sz="2400" spc="-180" dirty="0">
                <a:solidFill>
                  <a:srgbClr val="C0504D"/>
                </a:solidFill>
              </a:rPr>
              <a:t> </a:t>
            </a:r>
            <a:r>
              <a:rPr lang="en-US" sz="2400" spc="-95" dirty="0">
                <a:solidFill>
                  <a:srgbClr val="C0504D"/>
                </a:solidFill>
              </a:rPr>
              <a:t>by</a:t>
            </a:r>
            <a:r>
              <a:rPr lang="en-US" sz="2400" spc="-185" dirty="0">
                <a:solidFill>
                  <a:srgbClr val="C0504D"/>
                </a:solidFill>
              </a:rPr>
              <a:t> </a:t>
            </a:r>
            <a:r>
              <a:rPr lang="en-US" sz="2400" spc="-75" dirty="0">
                <a:solidFill>
                  <a:srgbClr val="C0504D"/>
                </a:solidFill>
              </a:rPr>
              <a:t>using</a:t>
            </a:r>
            <a:r>
              <a:rPr lang="en-US" sz="2400" spc="-185" dirty="0">
                <a:solidFill>
                  <a:srgbClr val="C0504D"/>
                </a:solidFill>
              </a:rPr>
              <a:t> </a:t>
            </a:r>
            <a:r>
              <a:rPr lang="en-US" sz="2400" spc="-110" dirty="0">
                <a:solidFill>
                  <a:srgbClr val="C0504D"/>
                </a:solidFill>
              </a:rPr>
              <a:t>the</a:t>
            </a:r>
            <a:r>
              <a:rPr lang="en-US" sz="2400" spc="-185" dirty="0">
                <a:solidFill>
                  <a:srgbClr val="C0504D"/>
                </a:solidFill>
              </a:rPr>
              <a:t> </a:t>
            </a:r>
            <a:r>
              <a:rPr lang="en-US" sz="2400" spc="-105" dirty="0">
                <a:solidFill>
                  <a:srgbClr val="C0504D"/>
                </a:solidFill>
              </a:rPr>
              <a:t>following</a:t>
            </a:r>
            <a:r>
              <a:rPr lang="en-US" sz="2400" spc="-204" dirty="0">
                <a:solidFill>
                  <a:srgbClr val="C0504D"/>
                </a:solidFill>
              </a:rPr>
              <a:t> </a:t>
            </a:r>
            <a:r>
              <a:rPr lang="en-US" sz="2400" spc="-105" dirty="0">
                <a:solidFill>
                  <a:srgbClr val="C0504D"/>
                </a:solidFill>
              </a:rPr>
              <a:t>function</a:t>
            </a:r>
            <a:endParaRPr lang="en-US" sz="2400" dirty="0">
              <a:solidFill>
                <a:prstClr val="black"/>
              </a:solidFill>
            </a:endParaRPr>
          </a:p>
          <a:p>
            <a:pPr marL="355600" lvl="0" indent="0">
              <a:lnSpc>
                <a:spcPct val="100000"/>
              </a:lnSpc>
              <a:spcBef>
                <a:spcPts val="355"/>
              </a:spcBef>
              <a:buNone/>
            </a:pPr>
            <a:r>
              <a:rPr lang="en-US" sz="3200" b="1" spc="-155" dirty="0">
                <a:solidFill>
                  <a:srgbClr val="800000"/>
                </a:solidFill>
              </a:rPr>
              <a:t>n=</a:t>
            </a:r>
            <a:r>
              <a:rPr lang="en-US" sz="3200" b="1" spc="-155" dirty="0" err="1">
                <a:solidFill>
                  <a:srgbClr val="800000"/>
                </a:solidFill>
              </a:rPr>
              <a:t>strlen</a:t>
            </a:r>
            <a:r>
              <a:rPr lang="en-US" sz="3200" b="1" spc="-155" dirty="0">
                <a:solidFill>
                  <a:srgbClr val="800000"/>
                </a:solidFill>
              </a:rPr>
              <a:t>(string);</a:t>
            </a:r>
            <a:endParaRPr lang="en-US" sz="3200" dirty="0">
              <a:solidFill>
                <a:prstClr val="black"/>
              </a:solidFill>
            </a:endParaRPr>
          </a:p>
          <a:p>
            <a:pPr marL="355600" marR="5080" lvl="0" indent="0" algn="just">
              <a:lnSpc>
                <a:spcPct val="80000"/>
              </a:lnSpc>
              <a:spcBef>
                <a:spcPts val="1275"/>
              </a:spcBef>
              <a:buNone/>
            </a:pPr>
            <a:r>
              <a:rPr lang="en-US" sz="2400" spc="-114" dirty="0">
                <a:solidFill>
                  <a:prstClr val="black"/>
                </a:solidFill>
              </a:rPr>
              <a:t>This </a:t>
            </a:r>
            <a:r>
              <a:rPr lang="en-US" sz="2400" spc="-105" dirty="0">
                <a:solidFill>
                  <a:prstClr val="black"/>
                </a:solidFill>
              </a:rPr>
              <a:t>function </a:t>
            </a:r>
            <a:r>
              <a:rPr lang="en-US" sz="2400" spc="-95" dirty="0">
                <a:solidFill>
                  <a:prstClr val="black"/>
                </a:solidFill>
              </a:rPr>
              <a:t>counts </a:t>
            </a:r>
            <a:r>
              <a:rPr lang="en-US" sz="2400" spc="-85" dirty="0">
                <a:solidFill>
                  <a:prstClr val="black"/>
                </a:solidFill>
              </a:rPr>
              <a:t>and </a:t>
            </a:r>
            <a:r>
              <a:rPr lang="en-US" sz="2400" spc="-95" dirty="0">
                <a:solidFill>
                  <a:prstClr val="black"/>
                </a:solidFill>
              </a:rPr>
              <a:t>returns </a:t>
            </a:r>
            <a:r>
              <a:rPr lang="en-US" sz="2400" spc="-110" dirty="0">
                <a:solidFill>
                  <a:prstClr val="black"/>
                </a:solidFill>
              </a:rPr>
              <a:t>the </a:t>
            </a:r>
            <a:r>
              <a:rPr lang="en-US" sz="2400" spc="-85" dirty="0">
                <a:solidFill>
                  <a:prstClr val="black"/>
                </a:solidFill>
              </a:rPr>
              <a:t>number </a:t>
            </a:r>
            <a:r>
              <a:rPr lang="en-US" sz="2400" spc="-95" dirty="0">
                <a:solidFill>
                  <a:prstClr val="black"/>
                </a:solidFill>
              </a:rPr>
              <a:t>of </a:t>
            </a:r>
            <a:r>
              <a:rPr lang="en-US" sz="2400" spc="-125" dirty="0">
                <a:solidFill>
                  <a:prstClr val="black"/>
                </a:solidFill>
              </a:rPr>
              <a:t>characters </a:t>
            </a:r>
            <a:r>
              <a:rPr lang="en-US" sz="2400" spc="-95" dirty="0">
                <a:solidFill>
                  <a:prstClr val="black"/>
                </a:solidFill>
              </a:rPr>
              <a:t>in  </a:t>
            </a:r>
            <a:r>
              <a:rPr lang="en-US" sz="2400" spc="-114" dirty="0">
                <a:solidFill>
                  <a:prstClr val="black"/>
                </a:solidFill>
              </a:rPr>
              <a:t>a </a:t>
            </a:r>
            <a:r>
              <a:rPr lang="en-US" sz="2400" spc="-120" dirty="0">
                <a:solidFill>
                  <a:prstClr val="black"/>
                </a:solidFill>
              </a:rPr>
              <a:t>string, </a:t>
            </a:r>
            <a:r>
              <a:rPr lang="en-US" sz="2400" spc="-100" dirty="0">
                <a:solidFill>
                  <a:prstClr val="black"/>
                </a:solidFill>
              </a:rPr>
              <a:t>where </a:t>
            </a:r>
            <a:r>
              <a:rPr lang="en-US" sz="2400" spc="-55" dirty="0">
                <a:solidFill>
                  <a:prstClr val="black"/>
                </a:solidFill>
              </a:rPr>
              <a:t>n </a:t>
            </a:r>
            <a:r>
              <a:rPr lang="en-US" sz="2400" spc="-90" dirty="0">
                <a:solidFill>
                  <a:prstClr val="black"/>
                </a:solidFill>
              </a:rPr>
              <a:t>is </a:t>
            </a:r>
            <a:r>
              <a:rPr lang="en-US" sz="2400" spc="-85" dirty="0">
                <a:solidFill>
                  <a:prstClr val="black"/>
                </a:solidFill>
              </a:rPr>
              <a:t>an </a:t>
            </a:r>
            <a:r>
              <a:rPr lang="en-US" sz="2400" spc="-120" dirty="0">
                <a:solidFill>
                  <a:prstClr val="black"/>
                </a:solidFill>
              </a:rPr>
              <a:t>integer variable </a:t>
            </a:r>
            <a:r>
              <a:rPr lang="en-US" sz="2400" spc="-100" dirty="0">
                <a:solidFill>
                  <a:prstClr val="black"/>
                </a:solidFill>
              </a:rPr>
              <a:t>which </a:t>
            </a:r>
            <a:r>
              <a:rPr lang="en-US" sz="2400" spc="-120" dirty="0">
                <a:solidFill>
                  <a:prstClr val="black"/>
                </a:solidFill>
              </a:rPr>
              <a:t>receives </a:t>
            </a:r>
            <a:r>
              <a:rPr lang="en-US" sz="2400" spc="-105" dirty="0">
                <a:solidFill>
                  <a:prstClr val="black"/>
                </a:solidFill>
              </a:rPr>
              <a:t>the  </a:t>
            </a:r>
            <a:r>
              <a:rPr lang="en-US" sz="2400" spc="-114" dirty="0">
                <a:solidFill>
                  <a:prstClr val="black"/>
                </a:solidFill>
              </a:rPr>
              <a:t>value </a:t>
            </a:r>
            <a:r>
              <a:rPr lang="en-US" sz="2400" spc="-95" dirty="0">
                <a:solidFill>
                  <a:prstClr val="black"/>
                </a:solidFill>
              </a:rPr>
              <a:t>of </a:t>
            </a:r>
            <a:r>
              <a:rPr lang="en-US" sz="2400" spc="-110" dirty="0">
                <a:solidFill>
                  <a:prstClr val="black"/>
                </a:solidFill>
              </a:rPr>
              <a:t>the length </a:t>
            </a:r>
            <a:r>
              <a:rPr lang="en-US" sz="2400" spc="-95" dirty="0">
                <a:solidFill>
                  <a:prstClr val="black"/>
                </a:solidFill>
              </a:rPr>
              <a:t>of </a:t>
            </a:r>
            <a:r>
              <a:rPr lang="en-US" sz="2400" spc="-105" dirty="0">
                <a:solidFill>
                  <a:prstClr val="black"/>
                </a:solidFill>
              </a:rPr>
              <a:t>the </a:t>
            </a:r>
            <a:r>
              <a:rPr lang="en-US" sz="2400" spc="-125" dirty="0">
                <a:solidFill>
                  <a:prstClr val="black"/>
                </a:solidFill>
              </a:rPr>
              <a:t>string. </a:t>
            </a:r>
            <a:r>
              <a:rPr lang="en-US" sz="2400" spc="-135" dirty="0">
                <a:solidFill>
                  <a:prstClr val="black"/>
                </a:solidFill>
              </a:rPr>
              <a:t>The </a:t>
            </a:r>
            <a:r>
              <a:rPr lang="en-US" sz="2400" spc="-105" dirty="0">
                <a:solidFill>
                  <a:prstClr val="black"/>
                </a:solidFill>
              </a:rPr>
              <a:t>argument </a:t>
            </a:r>
            <a:r>
              <a:rPr lang="en-US" sz="2400" spc="-114" dirty="0">
                <a:solidFill>
                  <a:prstClr val="black"/>
                </a:solidFill>
              </a:rPr>
              <a:t>may </a:t>
            </a:r>
            <a:r>
              <a:rPr lang="en-US" sz="2400" spc="-100" dirty="0">
                <a:solidFill>
                  <a:prstClr val="black"/>
                </a:solidFill>
              </a:rPr>
              <a:t>be </a:t>
            </a:r>
            <a:r>
              <a:rPr lang="en-US" sz="2400" spc="-114" dirty="0">
                <a:solidFill>
                  <a:prstClr val="black"/>
                </a:solidFill>
              </a:rPr>
              <a:t>a  </a:t>
            </a:r>
            <a:r>
              <a:rPr lang="en-US" sz="2400" spc="-100" dirty="0">
                <a:solidFill>
                  <a:prstClr val="black"/>
                </a:solidFill>
              </a:rPr>
              <a:t>string</a:t>
            </a:r>
            <a:r>
              <a:rPr lang="en-US" sz="2400" spc="-190" dirty="0">
                <a:solidFill>
                  <a:prstClr val="black"/>
                </a:solidFill>
              </a:rPr>
              <a:t> </a:t>
            </a:r>
            <a:r>
              <a:rPr lang="en-US" sz="2400" spc="-130" dirty="0">
                <a:solidFill>
                  <a:prstClr val="black"/>
                </a:solidFill>
              </a:rPr>
              <a:t>constant.</a:t>
            </a:r>
            <a:endParaRPr lang="en-US" sz="2400" dirty="0">
              <a:solidFill>
                <a:prstClr val="black"/>
              </a:solidFill>
            </a:endParaRPr>
          </a:p>
          <a:p>
            <a:pPr marL="0" lvl="0" indent="0">
              <a:lnSpc>
                <a:spcPct val="100000"/>
              </a:lnSpc>
              <a:spcBef>
                <a:spcPts val="45"/>
              </a:spcBef>
              <a:buNone/>
            </a:pPr>
            <a:endParaRPr lang="en-US" sz="3550" dirty="0">
              <a:solidFill>
                <a:prstClr val="black"/>
              </a:solidFill>
            </a:endParaRPr>
          </a:p>
          <a:p>
            <a:pPr marL="355600" lvl="0" indent="-342900">
              <a:lnSpc>
                <a:spcPct val="100000"/>
              </a:lnSpc>
              <a:spcBef>
                <a:spcPts val="0"/>
              </a:spcBef>
              <a:buFont typeface="Arial"/>
              <a:buChar char="•"/>
              <a:tabLst>
                <a:tab pos="354965" algn="l"/>
                <a:tab pos="355600" algn="l"/>
              </a:tabLst>
            </a:pPr>
            <a:r>
              <a:rPr lang="en-US" sz="2400" spc="-95" dirty="0">
                <a:solidFill>
                  <a:srgbClr val="C0504D"/>
                </a:solidFill>
              </a:rPr>
              <a:t>Copying </a:t>
            </a:r>
            <a:r>
              <a:rPr lang="en-US" sz="2400" spc="-114" dirty="0">
                <a:solidFill>
                  <a:srgbClr val="C0504D"/>
                </a:solidFill>
              </a:rPr>
              <a:t>a </a:t>
            </a:r>
            <a:r>
              <a:rPr lang="en-US" sz="2400" spc="-100" dirty="0">
                <a:solidFill>
                  <a:srgbClr val="C0504D"/>
                </a:solidFill>
              </a:rPr>
              <a:t>String </a:t>
            </a:r>
            <a:r>
              <a:rPr lang="en-US" sz="2400" spc="-105" dirty="0">
                <a:solidFill>
                  <a:srgbClr val="C0504D"/>
                </a:solidFill>
              </a:rPr>
              <a:t>the Hard</a:t>
            </a:r>
            <a:r>
              <a:rPr lang="en-US" sz="2400" spc="-530" dirty="0">
                <a:solidFill>
                  <a:srgbClr val="C0504D"/>
                </a:solidFill>
              </a:rPr>
              <a:t> </a:t>
            </a:r>
            <a:r>
              <a:rPr lang="en-US" sz="2400" spc="-85" dirty="0">
                <a:solidFill>
                  <a:srgbClr val="C0504D"/>
                </a:solidFill>
              </a:rPr>
              <a:t>Way</a:t>
            </a:r>
            <a:endParaRPr lang="en-US" sz="2400" dirty="0">
              <a:solidFill>
                <a:prstClr val="black"/>
              </a:solidFill>
            </a:endParaRPr>
          </a:p>
          <a:p>
            <a:pPr marL="355600" marR="5080" lvl="0" indent="0" algn="just">
              <a:lnSpc>
                <a:spcPts val="2300"/>
              </a:lnSpc>
              <a:spcBef>
                <a:spcPts val="1185"/>
              </a:spcBef>
              <a:buNone/>
            </a:pPr>
            <a:r>
              <a:rPr lang="en-US" sz="2400" spc="-130" dirty="0">
                <a:solidFill>
                  <a:prstClr val="black"/>
                </a:solidFill>
              </a:rPr>
              <a:t>The </a:t>
            </a:r>
            <a:r>
              <a:rPr lang="en-US" sz="2400" spc="-105" dirty="0">
                <a:solidFill>
                  <a:prstClr val="black"/>
                </a:solidFill>
              </a:rPr>
              <a:t>best </a:t>
            </a:r>
            <a:r>
              <a:rPr lang="en-US" sz="2400" spc="-120" dirty="0">
                <a:solidFill>
                  <a:prstClr val="black"/>
                </a:solidFill>
              </a:rPr>
              <a:t>way </a:t>
            </a:r>
            <a:r>
              <a:rPr lang="en-US" sz="2400" spc="-100" dirty="0">
                <a:solidFill>
                  <a:prstClr val="black"/>
                </a:solidFill>
              </a:rPr>
              <a:t>to </a:t>
            </a:r>
            <a:r>
              <a:rPr lang="en-US" sz="2400" spc="-95" dirty="0">
                <a:solidFill>
                  <a:prstClr val="black"/>
                </a:solidFill>
              </a:rPr>
              <a:t>understand </a:t>
            </a:r>
            <a:r>
              <a:rPr lang="en-US" sz="2400" spc="-105" dirty="0">
                <a:solidFill>
                  <a:prstClr val="black"/>
                </a:solidFill>
              </a:rPr>
              <a:t>the true </a:t>
            </a:r>
            <a:r>
              <a:rPr lang="en-US" sz="2400" spc="-110" dirty="0">
                <a:solidFill>
                  <a:prstClr val="black"/>
                </a:solidFill>
              </a:rPr>
              <a:t>nature </a:t>
            </a:r>
            <a:r>
              <a:rPr lang="en-US" sz="2400" spc="-90" dirty="0">
                <a:solidFill>
                  <a:prstClr val="black"/>
                </a:solidFill>
              </a:rPr>
              <a:t>of strings </a:t>
            </a:r>
            <a:r>
              <a:rPr lang="en-US" sz="2400" spc="-85" dirty="0">
                <a:solidFill>
                  <a:prstClr val="black"/>
                </a:solidFill>
              </a:rPr>
              <a:t>is </a:t>
            </a:r>
            <a:r>
              <a:rPr lang="en-US" sz="2400" spc="-100" dirty="0">
                <a:solidFill>
                  <a:prstClr val="black"/>
                </a:solidFill>
              </a:rPr>
              <a:t>to  </a:t>
            </a:r>
            <a:r>
              <a:rPr lang="en-US" sz="2400" spc="-120" dirty="0">
                <a:solidFill>
                  <a:prstClr val="black"/>
                </a:solidFill>
              </a:rPr>
              <a:t>deal </a:t>
            </a:r>
            <a:r>
              <a:rPr lang="en-US" sz="2400" spc="-105" dirty="0">
                <a:solidFill>
                  <a:prstClr val="black"/>
                </a:solidFill>
              </a:rPr>
              <a:t>with them </a:t>
            </a:r>
            <a:r>
              <a:rPr lang="en-US" sz="2400" spc="-135" dirty="0">
                <a:solidFill>
                  <a:prstClr val="black"/>
                </a:solidFill>
              </a:rPr>
              <a:t>character </a:t>
            </a:r>
            <a:r>
              <a:rPr lang="en-US" sz="2400" spc="-90" dirty="0">
                <a:solidFill>
                  <a:prstClr val="black"/>
                </a:solidFill>
              </a:rPr>
              <a:t>by </a:t>
            </a:r>
            <a:r>
              <a:rPr lang="en-US" sz="2400" spc="-170" dirty="0">
                <a:solidFill>
                  <a:prstClr val="black"/>
                </a:solidFill>
              </a:rPr>
              <a:t>character. </a:t>
            </a:r>
            <a:r>
              <a:rPr lang="en-US" sz="2400" spc="-135" dirty="0">
                <a:solidFill>
                  <a:prstClr val="black"/>
                </a:solidFill>
              </a:rPr>
              <a:t>The </a:t>
            </a:r>
            <a:r>
              <a:rPr lang="en-US" sz="2400" spc="-105" dirty="0">
                <a:solidFill>
                  <a:prstClr val="black"/>
                </a:solidFill>
              </a:rPr>
              <a:t>following </a:t>
            </a:r>
            <a:r>
              <a:rPr lang="en-US" sz="2400" spc="-100" dirty="0">
                <a:solidFill>
                  <a:prstClr val="black"/>
                </a:solidFill>
              </a:rPr>
              <a:t>program  copies</a:t>
            </a:r>
            <a:r>
              <a:rPr lang="en-US" sz="2400" spc="-195" dirty="0">
                <a:solidFill>
                  <a:prstClr val="black"/>
                </a:solidFill>
              </a:rPr>
              <a:t> </a:t>
            </a:r>
            <a:r>
              <a:rPr lang="en-US" sz="2400" spc="-70" dirty="0">
                <a:solidFill>
                  <a:prstClr val="black"/>
                </a:solidFill>
              </a:rPr>
              <a:t>one</a:t>
            </a:r>
            <a:r>
              <a:rPr lang="en-US" sz="2400" spc="-185" dirty="0">
                <a:solidFill>
                  <a:prstClr val="black"/>
                </a:solidFill>
              </a:rPr>
              <a:t> </a:t>
            </a:r>
            <a:r>
              <a:rPr lang="en-US" sz="2400" spc="-100" dirty="0">
                <a:solidFill>
                  <a:prstClr val="black"/>
                </a:solidFill>
              </a:rPr>
              <a:t>string</a:t>
            </a:r>
            <a:r>
              <a:rPr lang="en-US" sz="2400" spc="-185" dirty="0">
                <a:solidFill>
                  <a:prstClr val="black"/>
                </a:solidFill>
              </a:rPr>
              <a:t> </a:t>
            </a:r>
            <a:r>
              <a:rPr lang="en-US" sz="2400" spc="-100" dirty="0">
                <a:solidFill>
                  <a:prstClr val="black"/>
                </a:solidFill>
              </a:rPr>
              <a:t>to</a:t>
            </a:r>
            <a:r>
              <a:rPr lang="en-US" sz="2400" spc="-200" dirty="0">
                <a:solidFill>
                  <a:prstClr val="black"/>
                </a:solidFill>
              </a:rPr>
              <a:t> </a:t>
            </a:r>
            <a:r>
              <a:rPr lang="en-US" sz="2400" spc="-90" dirty="0">
                <a:solidFill>
                  <a:prstClr val="black"/>
                </a:solidFill>
              </a:rPr>
              <a:t>another</a:t>
            </a:r>
            <a:r>
              <a:rPr lang="en-US" sz="2400" spc="-185" dirty="0">
                <a:solidFill>
                  <a:prstClr val="black"/>
                </a:solidFill>
              </a:rPr>
              <a:t> </a:t>
            </a:r>
            <a:r>
              <a:rPr lang="en-US" sz="2400" spc="-135" dirty="0">
                <a:solidFill>
                  <a:prstClr val="black"/>
                </a:solidFill>
              </a:rPr>
              <a:t>character</a:t>
            </a:r>
            <a:r>
              <a:rPr lang="en-US" sz="2400" spc="-185" dirty="0">
                <a:solidFill>
                  <a:prstClr val="black"/>
                </a:solidFill>
              </a:rPr>
              <a:t> </a:t>
            </a:r>
            <a:r>
              <a:rPr lang="en-US" sz="2400" spc="-90" dirty="0">
                <a:solidFill>
                  <a:prstClr val="black"/>
                </a:solidFill>
              </a:rPr>
              <a:t>by</a:t>
            </a:r>
            <a:r>
              <a:rPr lang="en-US" sz="2400" spc="-185" dirty="0">
                <a:solidFill>
                  <a:prstClr val="black"/>
                </a:solidFill>
              </a:rPr>
              <a:t> </a:t>
            </a:r>
            <a:r>
              <a:rPr lang="en-US" sz="2400" spc="-170" dirty="0">
                <a:solidFill>
                  <a:prstClr val="black"/>
                </a:solidFill>
              </a:rPr>
              <a:t>character.</a:t>
            </a:r>
            <a:endParaRPr lang="en-US" sz="2400" dirty="0">
              <a:solidFill>
                <a:prstClr val="black"/>
              </a:solidFill>
            </a:endParaRPr>
          </a:p>
          <a:p>
            <a:endParaRPr lang="en-US" dirty="0"/>
          </a:p>
        </p:txBody>
      </p:sp>
      <p:sp>
        <p:nvSpPr>
          <p:cNvPr id="4" name="Date Placeholder 3">
            <a:extLst>
              <a:ext uri="{FF2B5EF4-FFF2-40B4-BE49-F238E27FC236}">
                <a16:creationId xmlns:a16="http://schemas.microsoft.com/office/drawing/2014/main" id="{40759881-171E-4ADB-97E6-6088000D6E64}"/>
              </a:ext>
            </a:extLst>
          </p:cNvPr>
          <p:cNvSpPr>
            <a:spLocks noGrp="1"/>
          </p:cNvSpPr>
          <p:nvPr>
            <p:ph type="dt" sz="half" idx="10"/>
          </p:nvPr>
        </p:nvSpPr>
        <p:spPr/>
        <p:txBody>
          <a:bodyPr/>
          <a:lstStyle/>
          <a:p>
            <a:fld id="{3C346A1F-CBD6-45A0-8D3D-593E4B49545D}" type="datetime1">
              <a:rPr lang="en-IN" smtClean="0"/>
              <a:t>24-08-2022</a:t>
            </a:fld>
            <a:endParaRPr lang="en-US"/>
          </a:p>
        </p:txBody>
      </p:sp>
      <p:sp>
        <p:nvSpPr>
          <p:cNvPr id="5" name="Slide Number Placeholder 4">
            <a:extLst>
              <a:ext uri="{FF2B5EF4-FFF2-40B4-BE49-F238E27FC236}">
                <a16:creationId xmlns:a16="http://schemas.microsoft.com/office/drawing/2014/main" id="{1CD85CA2-D94B-4EC0-9CF0-96FDD5D39AB6}"/>
              </a:ext>
            </a:extLst>
          </p:cNvPr>
          <p:cNvSpPr>
            <a:spLocks noGrp="1"/>
          </p:cNvSpPr>
          <p:nvPr>
            <p:ph type="sldNum" sz="quarter" idx="12"/>
          </p:nvPr>
        </p:nvSpPr>
        <p:spPr/>
        <p:txBody>
          <a:bodyPr/>
          <a:lstStyle/>
          <a:p>
            <a:fld id="{ADE9CCA5-A479-4857-B834-7FFF4BDABD38}" type="slidenum">
              <a:rPr lang="en-US" smtClean="0"/>
              <a:t>15</a:t>
            </a:fld>
            <a:endParaRPr lang="en-US"/>
          </a:p>
        </p:txBody>
      </p:sp>
      <p:sp>
        <p:nvSpPr>
          <p:cNvPr id="6" name="Footer Placeholder 5">
            <a:extLst>
              <a:ext uri="{FF2B5EF4-FFF2-40B4-BE49-F238E27FC236}">
                <a16:creationId xmlns:a16="http://schemas.microsoft.com/office/drawing/2014/main" id="{4914DD39-C10B-4AF6-A8EF-A6E9689A610B}"/>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823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3B4-F883-4E90-9E35-E37AB93D1385}"/>
              </a:ext>
            </a:extLst>
          </p:cNvPr>
          <p:cNvSpPr>
            <a:spLocks noGrp="1"/>
          </p:cNvSpPr>
          <p:nvPr>
            <p:ph type="title"/>
          </p:nvPr>
        </p:nvSpPr>
        <p:spPr/>
        <p:txBody>
          <a:bodyPr>
            <a:normAutofit/>
          </a:bodyPr>
          <a:lstStyle/>
          <a:p>
            <a:pPr lvl="0"/>
            <a:r>
              <a:rPr lang="en-US" kern="0" spc="-155" dirty="0">
                <a:solidFill>
                  <a:sysClr val="windowText" lastClr="000000"/>
                </a:solidFill>
              </a:rPr>
              <a:t>Copies</a:t>
            </a:r>
            <a:r>
              <a:rPr lang="en-US" kern="0" spc="-32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60" dirty="0">
                <a:solidFill>
                  <a:sysClr val="windowText" lastClr="000000"/>
                </a:solidFill>
              </a:rPr>
              <a:t>string</a:t>
            </a:r>
            <a:r>
              <a:rPr lang="en-US" kern="0" spc="-315" dirty="0">
                <a:solidFill>
                  <a:sysClr val="windowText" lastClr="000000"/>
                </a:solidFill>
              </a:rPr>
              <a:t> </a:t>
            </a:r>
            <a:r>
              <a:rPr lang="en-US" kern="0" spc="-120" dirty="0">
                <a:solidFill>
                  <a:sysClr val="windowText" lastClr="000000"/>
                </a:solidFill>
              </a:rPr>
              <a:t>using</a:t>
            </a:r>
            <a:r>
              <a:rPr lang="en-US" kern="0" spc="-315" dirty="0">
                <a:solidFill>
                  <a:sysClr val="windowText" lastClr="000000"/>
                </a:solidFill>
              </a:rPr>
              <a:t> </a:t>
            </a:r>
            <a:r>
              <a:rPr lang="en-US" kern="0" spc="-185" dirty="0">
                <a:solidFill>
                  <a:sysClr val="windowText" lastClr="000000"/>
                </a:solidFill>
              </a:rPr>
              <a:t>a</a:t>
            </a:r>
            <a:r>
              <a:rPr lang="en-US" kern="0" spc="-320" dirty="0">
                <a:solidFill>
                  <a:sysClr val="windowText" lastClr="000000"/>
                </a:solidFill>
              </a:rPr>
              <a:t> </a:t>
            </a:r>
            <a:r>
              <a:rPr lang="en-US" kern="0" spc="-180" dirty="0">
                <a:solidFill>
                  <a:sysClr val="windowText" lastClr="000000"/>
                </a:solidFill>
              </a:rPr>
              <a:t>for</a:t>
            </a:r>
            <a:r>
              <a:rPr lang="en-US" kern="0" spc="-315" dirty="0">
                <a:solidFill>
                  <a:sysClr val="windowText" lastClr="000000"/>
                </a:solidFill>
              </a:rPr>
              <a:t> </a:t>
            </a:r>
            <a:r>
              <a:rPr lang="en-US" kern="0" spc="-120" dirty="0">
                <a:solidFill>
                  <a:sysClr val="windowText" lastClr="000000"/>
                </a:solidFill>
              </a:rPr>
              <a:t>loop</a:t>
            </a:r>
            <a:endParaRPr lang="en-US" dirty="0"/>
          </a:p>
        </p:txBody>
      </p:sp>
      <p:sp>
        <p:nvSpPr>
          <p:cNvPr id="3" name="Content Placeholder 2">
            <a:extLst>
              <a:ext uri="{FF2B5EF4-FFF2-40B4-BE49-F238E27FC236}">
                <a16:creationId xmlns:a16="http://schemas.microsoft.com/office/drawing/2014/main" id="{E66234A2-7DDC-4230-A20E-E9B15AFCD128}"/>
              </a:ext>
            </a:extLst>
          </p:cNvPr>
          <p:cNvSpPr>
            <a:spLocks noGrp="1"/>
          </p:cNvSpPr>
          <p:nvPr>
            <p:ph idx="1"/>
          </p:nvPr>
        </p:nvSpPr>
        <p:spPr>
          <a:xfrm>
            <a:off x="445042" y="1136307"/>
            <a:ext cx="10515600" cy="5602117"/>
          </a:xfrm>
        </p:spPr>
        <p:txBody>
          <a:bodyPr>
            <a:normAutofit fontScale="850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t>int</a:t>
            </a:r>
            <a:r>
              <a:rPr lang="en-US" dirty="0"/>
              <a:t> j;</a:t>
            </a:r>
          </a:p>
          <a:p>
            <a:pPr marL="0" indent="0">
              <a:buNone/>
            </a:pPr>
            <a:r>
              <a:rPr lang="en-US" dirty="0"/>
              <a:t>for(j=0 ; </a:t>
            </a:r>
            <a:r>
              <a:rPr lang="en-US" dirty="0">
                <a:solidFill>
                  <a:srgbClr val="FF0000"/>
                </a:solidFill>
              </a:rPr>
              <a:t>j&lt;</a:t>
            </a:r>
            <a:r>
              <a:rPr lang="en-US" dirty="0" err="1">
                <a:solidFill>
                  <a:srgbClr val="FF0000"/>
                </a:solidFill>
              </a:rPr>
              <a:t>strlen</a:t>
            </a:r>
            <a:r>
              <a:rPr lang="en-US" dirty="0">
                <a:solidFill>
                  <a:srgbClr val="FF0000"/>
                </a:solidFill>
              </a:rPr>
              <a:t>(str1)</a:t>
            </a:r>
            <a:r>
              <a:rPr lang="en-US" dirty="0"/>
              <a:t>; j++)  </a:t>
            </a:r>
          </a:p>
          <a:p>
            <a:pPr marL="0" indent="0">
              <a:buNone/>
            </a:pPr>
            <a:r>
              <a:rPr lang="en-US" dirty="0"/>
              <a:t>    str2[j] = str1[j];</a:t>
            </a:r>
          </a:p>
          <a:p>
            <a:pPr marL="0" indent="0">
              <a:buNone/>
            </a:pPr>
            <a:r>
              <a:rPr lang="en-US" dirty="0"/>
              <a:t>str2[j] = '\0';</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17" name="object 10">
            <a:extLst>
              <a:ext uri="{FF2B5EF4-FFF2-40B4-BE49-F238E27FC236}">
                <a16:creationId xmlns:a16="http://schemas.microsoft.com/office/drawing/2014/main" id="{41D2430B-7CA1-451A-8FC2-1506D61E660E}"/>
              </a:ext>
            </a:extLst>
          </p:cNvPr>
          <p:cNvSpPr txBox="1">
            <a:spLocks/>
          </p:cNvSpPr>
          <p:nvPr/>
        </p:nvSpPr>
        <p:spPr>
          <a:xfrm>
            <a:off x="8800845" y="6874478"/>
            <a:ext cx="276859" cy="252729"/>
          </a:xfrm>
          <a:prstGeom prst="rect">
            <a:avLst/>
          </a:prstGeom>
        </p:spPr>
        <p:txBody>
          <a:bodyPr vert="horz" wrap="square" lIns="0" tIns="0" rIns="0" bIns="0" rtlCol="0">
            <a:spAutoFit/>
          </a:bodyPr>
          <a:lstStyle>
            <a:defPPr>
              <a:defRPr lang="en-US"/>
            </a:defPPr>
            <a:lvl1pPr marL="0" algn="l" defTabSz="914400" rtl="0" eaLnBrk="1" latinLnBrk="0" hangingPunct="1">
              <a:defRPr sz="1600" b="1"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marR="0" lvl="0" indent="0" algn="l" defTabSz="914400" rtl="0" eaLnBrk="1" fontAlgn="auto" latinLnBrk="0" hangingPunct="1">
              <a:lnSpc>
                <a:spcPts val="1870"/>
              </a:lnSpc>
              <a:spcBef>
                <a:spcPts val="0"/>
              </a:spcBef>
              <a:spcAft>
                <a:spcPts val="0"/>
              </a:spcAft>
              <a:buClrTx/>
              <a:buSzTx/>
              <a:buFontTx/>
              <a:buNone/>
              <a:tabLst/>
              <a:defRPr/>
            </a:pPr>
            <a:fld id="{81D60167-4931-47E6-BA6A-407CBD079E47}" type="slidenum">
              <a:rPr kumimoji="0" lang="en-US" sz="1600" b="1" i="0" u="none" strike="noStrike" kern="1200" cap="none" spc="0" normalizeH="0" baseline="0" noProof="0" smtClean="0">
                <a:ln>
                  <a:noFill/>
                </a:ln>
                <a:solidFill>
                  <a:prstClr val="black"/>
                </a:solidFill>
                <a:effectLst/>
                <a:uLnTx/>
                <a:uFillTx/>
                <a:latin typeface="Arial"/>
                <a:ea typeface="+mn-ea"/>
                <a:cs typeface="Arial"/>
              </a:rPr>
              <a:pPr marL="25400" marR="0" lvl="0" indent="0" algn="l" defTabSz="914400" rtl="0" eaLnBrk="1" fontAlgn="auto" latinLnBrk="0" hangingPunct="1">
                <a:lnSpc>
                  <a:spcPts val="1870"/>
                </a:lnSpc>
                <a:spcBef>
                  <a:spcPts val="0"/>
                </a:spcBef>
                <a:spcAft>
                  <a:spcPts val="0"/>
                </a:spcAft>
                <a:buClrTx/>
                <a:buSzTx/>
                <a:buFontTx/>
                <a:buNone/>
                <a:tabLst/>
                <a:defRPr/>
              </a:pPr>
              <a:t>16</a:t>
            </a:fld>
            <a:endParaRPr kumimoji="0" lang="en-US" sz="1600" b="1" i="0" u="none" strike="noStrike" kern="1200" cap="none" spc="0" normalizeH="0" baseline="0" noProof="0" dirty="0">
              <a:ln>
                <a:noFill/>
              </a:ln>
              <a:solidFill>
                <a:prstClr val="black"/>
              </a:solidFill>
              <a:effectLst/>
              <a:uLnTx/>
              <a:uFillTx/>
              <a:latin typeface="Arial"/>
              <a:ea typeface="+mn-ea"/>
              <a:cs typeface="Arial"/>
            </a:endParaRPr>
          </a:p>
        </p:txBody>
      </p:sp>
      <p:sp>
        <p:nvSpPr>
          <p:cNvPr id="18" name="object 11">
            <a:extLst>
              <a:ext uri="{FF2B5EF4-FFF2-40B4-BE49-F238E27FC236}">
                <a16:creationId xmlns:a16="http://schemas.microsoft.com/office/drawing/2014/main" id="{07DB300B-3C02-47EF-BF09-473CBA822FBD}"/>
              </a:ext>
            </a:extLst>
          </p:cNvPr>
          <p:cNvSpPr txBox="1">
            <a:spLocks/>
          </p:cNvSpPr>
          <p:nvPr/>
        </p:nvSpPr>
        <p:spPr>
          <a:xfrm>
            <a:off x="993902" y="6901646"/>
            <a:ext cx="702944"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0" lvl="0" indent="0" algn="l" defTabSz="914400" rtl="0" eaLnBrk="1" fontAlgn="auto" latinLnBrk="0" hangingPunct="1">
              <a:lnSpc>
                <a:spcPts val="1425"/>
              </a:lnSpc>
              <a:spcBef>
                <a:spcPts val="0"/>
              </a:spcBef>
              <a:spcAft>
                <a:spcPts val="0"/>
              </a:spcAft>
              <a:buClrTx/>
              <a:buSzTx/>
              <a:buFontTx/>
              <a:buNone/>
              <a:tabLst/>
              <a:defRPr/>
            </a:pPr>
            <a:r>
              <a:rPr kumimoji="0" lang="en-US" sz="1200" b="0" i="0" u="none" strike="noStrike" kern="1200" cap="none" spc="-10" normalizeH="0" baseline="0" noProof="0">
                <a:ln>
                  <a:noFill/>
                </a:ln>
                <a:solidFill>
                  <a:prstClr val="black"/>
                </a:solidFill>
                <a:effectLst/>
                <a:uLnTx/>
                <a:uFillTx/>
                <a:latin typeface="Arial"/>
                <a:ea typeface="+mn-ea"/>
                <a:cs typeface="Arial"/>
              </a:rPr>
              <a:t>7/13/2012</a:t>
            </a:r>
            <a:endParaRPr kumimoji="0" lang="en-US" sz="1200" b="0" i="0" u="none" strike="noStrike" kern="1200" cap="none" spc="-10" normalizeH="0" baseline="0" noProof="0" dirty="0">
              <a:ln>
                <a:noFill/>
              </a:ln>
              <a:solidFill>
                <a:prstClr val="black"/>
              </a:solidFill>
              <a:effectLst/>
              <a:uLnTx/>
              <a:uFillTx/>
              <a:latin typeface="Arial"/>
              <a:ea typeface="+mn-ea"/>
              <a:cs typeface="Arial"/>
            </a:endParaRPr>
          </a:p>
        </p:txBody>
      </p:sp>
      <p:sp>
        <p:nvSpPr>
          <p:cNvPr id="4" name="Date Placeholder 3">
            <a:extLst>
              <a:ext uri="{FF2B5EF4-FFF2-40B4-BE49-F238E27FC236}">
                <a16:creationId xmlns:a16="http://schemas.microsoft.com/office/drawing/2014/main" id="{AFC66DC1-492B-4D60-978E-534F6DC24A4D}"/>
              </a:ext>
            </a:extLst>
          </p:cNvPr>
          <p:cNvSpPr>
            <a:spLocks noGrp="1"/>
          </p:cNvSpPr>
          <p:nvPr>
            <p:ph type="dt" sz="half" idx="10"/>
          </p:nvPr>
        </p:nvSpPr>
        <p:spPr/>
        <p:txBody>
          <a:bodyPr/>
          <a:lstStyle/>
          <a:p>
            <a:fld id="{B7B48811-3BD1-4A3E-9044-D014CD5AE6EC}" type="datetime1">
              <a:rPr lang="en-IN" smtClean="0"/>
              <a:t>24-08-2022</a:t>
            </a:fld>
            <a:endParaRPr lang="en-US"/>
          </a:p>
        </p:txBody>
      </p:sp>
      <p:sp>
        <p:nvSpPr>
          <p:cNvPr id="5" name="Slide Number Placeholder 4">
            <a:extLst>
              <a:ext uri="{FF2B5EF4-FFF2-40B4-BE49-F238E27FC236}">
                <a16:creationId xmlns:a16="http://schemas.microsoft.com/office/drawing/2014/main" id="{47D4CC43-95D0-442A-BAA3-D6B77688D976}"/>
              </a:ext>
            </a:extLst>
          </p:cNvPr>
          <p:cNvSpPr>
            <a:spLocks noGrp="1"/>
          </p:cNvSpPr>
          <p:nvPr>
            <p:ph type="sldNum" sz="quarter" idx="12"/>
          </p:nvPr>
        </p:nvSpPr>
        <p:spPr/>
        <p:txBody>
          <a:bodyPr/>
          <a:lstStyle/>
          <a:p>
            <a:fld id="{ADE9CCA5-A479-4857-B834-7FFF4BDABD38}" type="slidenum">
              <a:rPr lang="en-US" smtClean="0"/>
              <a:t>16</a:t>
            </a:fld>
            <a:endParaRPr lang="en-US"/>
          </a:p>
        </p:txBody>
      </p:sp>
      <p:sp>
        <p:nvSpPr>
          <p:cNvPr id="6" name="Footer Placeholder 5">
            <a:extLst>
              <a:ext uri="{FF2B5EF4-FFF2-40B4-BE49-F238E27FC236}">
                <a16:creationId xmlns:a16="http://schemas.microsoft.com/office/drawing/2014/main" id="{28B25C2C-7377-43BC-B9C7-4E08C72196E1}"/>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14251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FF80-DB16-4DA4-ABDE-9CB381250271}"/>
              </a:ext>
            </a:extLst>
          </p:cNvPr>
          <p:cNvSpPr>
            <a:spLocks noGrp="1"/>
          </p:cNvSpPr>
          <p:nvPr>
            <p:ph type="title"/>
          </p:nvPr>
        </p:nvSpPr>
        <p:spPr>
          <a:xfrm>
            <a:off x="570914" y="136525"/>
            <a:ext cx="10515600" cy="649679"/>
          </a:xfrm>
        </p:spPr>
        <p:txBody>
          <a:bodyPr>
            <a:normAutofit fontScale="90000"/>
          </a:bodyPr>
          <a:lstStyle/>
          <a:p>
            <a:r>
              <a:rPr lang="en-US" spc="-155" dirty="0"/>
              <a:t>Copies</a:t>
            </a:r>
            <a:r>
              <a:rPr lang="en-US" spc="-325" dirty="0"/>
              <a:t> </a:t>
            </a:r>
            <a:r>
              <a:rPr lang="en-US" spc="-185" dirty="0"/>
              <a:t>a</a:t>
            </a:r>
            <a:r>
              <a:rPr lang="en-US" spc="-320" dirty="0"/>
              <a:t> </a:t>
            </a:r>
            <a:r>
              <a:rPr lang="en-US" spc="-160" dirty="0"/>
              <a:t>string</a:t>
            </a:r>
            <a:r>
              <a:rPr lang="en-US" spc="-315" dirty="0"/>
              <a:t> </a:t>
            </a:r>
            <a:r>
              <a:rPr lang="en-US" spc="-120" dirty="0"/>
              <a:t>using</a:t>
            </a:r>
            <a:r>
              <a:rPr lang="en-US" spc="-315" dirty="0"/>
              <a:t> </a:t>
            </a:r>
            <a:r>
              <a:rPr lang="en-US" spc="-185" dirty="0"/>
              <a:t>a</a:t>
            </a:r>
            <a:r>
              <a:rPr lang="en-US" spc="-320" dirty="0"/>
              <a:t> </a:t>
            </a:r>
            <a:r>
              <a:rPr lang="en-US" spc="-180" dirty="0"/>
              <a:t>for</a:t>
            </a:r>
            <a:r>
              <a:rPr lang="en-US" spc="-315" dirty="0"/>
              <a:t> </a:t>
            </a:r>
            <a:r>
              <a:rPr lang="en-US" spc="-120" dirty="0"/>
              <a:t>loop</a:t>
            </a:r>
            <a:endParaRPr lang="en-US" dirty="0"/>
          </a:p>
        </p:txBody>
      </p:sp>
      <p:sp>
        <p:nvSpPr>
          <p:cNvPr id="3" name="Content Placeholder 2">
            <a:extLst>
              <a:ext uri="{FF2B5EF4-FFF2-40B4-BE49-F238E27FC236}">
                <a16:creationId xmlns:a16="http://schemas.microsoft.com/office/drawing/2014/main" id="{2B2D4C98-A5E7-4099-AD88-0A9C5AE376FF}"/>
              </a:ext>
            </a:extLst>
          </p:cNvPr>
          <p:cNvSpPr>
            <a:spLocks noGrp="1"/>
          </p:cNvSpPr>
          <p:nvPr>
            <p:ph idx="1"/>
          </p:nvPr>
        </p:nvSpPr>
        <p:spPr>
          <a:xfrm>
            <a:off x="317695" y="897158"/>
            <a:ext cx="11527301" cy="5459192"/>
          </a:xfrm>
        </p:spPr>
        <p:txBody>
          <a:bodyPr>
            <a:normAutofit/>
          </a:bodyPr>
          <a:lstStyle/>
          <a:p>
            <a:pPr algn="just"/>
            <a:r>
              <a:rPr lang="en-US" dirty="0"/>
              <a:t>The copying is done one character at a time, in the Statement  str2[j] = str1[j];</a:t>
            </a:r>
          </a:p>
          <a:p>
            <a:pPr algn="just"/>
            <a:r>
              <a:rPr lang="en-US" dirty="0"/>
              <a:t>The copied version of the string must be terminated with a  null.</a:t>
            </a:r>
          </a:p>
          <a:p>
            <a:pPr algn="just"/>
            <a:r>
              <a:rPr lang="en-US" dirty="0"/>
              <a:t>However, the string length returned by </a:t>
            </a:r>
            <a:r>
              <a:rPr lang="en-US" dirty="0" err="1"/>
              <a:t>strlen</a:t>
            </a:r>
            <a:r>
              <a:rPr lang="en-US" dirty="0"/>
              <a:t>() does not  include the null. </a:t>
            </a:r>
          </a:p>
          <a:p>
            <a:pPr algn="just"/>
            <a:r>
              <a:rPr lang="en-US" dirty="0"/>
              <a:t>We could copy one additional character, but  it’s safer to insert the null explicitly. We do this with the line  str2[j] = ‘\0’;</a:t>
            </a:r>
          </a:p>
          <a:p>
            <a:pPr algn="just"/>
            <a:r>
              <a:rPr lang="en-US" dirty="0"/>
              <a:t>If you don’t insert this character, you’ll find that the string  printed by the program includes all sorts of weird characters  following the string you want.</a:t>
            </a:r>
          </a:p>
          <a:p>
            <a:pPr algn="just"/>
            <a:r>
              <a:rPr lang="en-US" dirty="0"/>
              <a:t> The &lt;&lt; just keeps on printing  characters, whatever they are, until by chance it encounters a  ‘\0’.</a:t>
            </a:r>
          </a:p>
          <a:p>
            <a:endParaRPr lang="en-US" dirty="0"/>
          </a:p>
        </p:txBody>
      </p:sp>
      <p:sp>
        <p:nvSpPr>
          <p:cNvPr id="4" name="Date Placeholder 3">
            <a:extLst>
              <a:ext uri="{FF2B5EF4-FFF2-40B4-BE49-F238E27FC236}">
                <a16:creationId xmlns:a16="http://schemas.microsoft.com/office/drawing/2014/main" id="{8F5851EA-52F6-4E56-96BF-2AAB5968DDA5}"/>
              </a:ext>
            </a:extLst>
          </p:cNvPr>
          <p:cNvSpPr>
            <a:spLocks noGrp="1"/>
          </p:cNvSpPr>
          <p:nvPr>
            <p:ph type="dt" sz="half" idx="10"/>
          </p:nvPr>
        </p:nvSpPr>
        <p:spPr/>
        <p:txBody>
          <a:bodyPr/>
          <a:lstStyle/>
          <a:p>
            <a:fld id="{AE31ABE9-179B-4120-88AE-19F4D8559993}" type="datetime1">
              <a:rPr lang="en-IN" smtClean="0"/>
              <a:t>24-08-2022</a:t>
            </a:fld>
            <a:endParaRPr lang="en-US"/>
          </a:p>
        </p:txBody>
      </p:sp>
      <p:sp>
        <p:nvSpPr>
          <p:cNvPr id="5" name="Slide Number Placeholder 4">
            <a:extLst>
              <a:ext uri="{FF2B5EF4-FFF2-40B4-BE49-F238E27FC236}">
                <a16:creationId xmlns:a16="http://schemas.microsoft.com/office/drawing/2014/main" id="{488CD244-CA4F-4B1E-BCC5-1DAEB9572E4C}"/>
              </a:ext>
            </a:extLst>
          </p:cNvPr>
          <p:cNvSpPr>
            <a:spLocks noGrp="1"/>
          </p:cNvSpPr>
          <p:nvPr>
            <p:ph type="sldNum" sz="quarter" idx="12"/>
          </p:nvPr>
        </p:nvSpPr>
        <p:spPr/>
        <p:txBody>
          <a:bodyPr/>
          <a:lstStyle/>
          <a:p>
            <a:fld id="{ADE9CCA5-A479-4857-B834-7FFF4BDABD38}" type="slidenum">
              <a:rPr lang="en-US" smtClean="0"/>
              <a:t>17</a:t>
            </a:fld>
            <a:endParaRPr lang="en-US"/>
          </a:p>
        </p:txBody>
      </p:sp>
      <p:sp>
        <p:nvSpPr>
          <p:cNvPr id="6" name="Footer Placeholder 5">
            <a:extLst>
              <a:ext uri="{FF2B5EF4-FFF2-40B4-BE49-F238E27FC236}">
                <a16:creationId xmlns:a16="http://schemas.microsoft.com/office/drawing/2014/main" id="{0159B42F-989A-4BB7-B268-5A2D6BC83B1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23905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5D82-27F2-4643-BA71-D8A6F64025A0}"/>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70" dirty="0" err="1">
                <a:solidFill>
                  <a:srgbClr val="C00000"/>
                </a:solidFill>
                <a:latin typeface="Arial"/>
                <a:cs typeface="Arial"/>
              </a:rPr>
              <a:t>strcpy</a:t>
            </a:r>
            <a:r>
              <a:rPr lang="en-US" b="1" spc="-17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679B2798-E140-4235-BAAE-634FEA332BE4}"/>
              </a:ext>
            </a:extLst>
          </p:cNvPr>
          <p:cNvSpPr>
            <a:spLocks noGrp="1"/>
          </p:cNvSpPr>
          <p:nvPr>
            <p:ph idx="1"/>
          </p:nvPr>
        </p:nvSpPr>
        <p:spPr/>
        <p:txBody>
          <a:bodyPr/>
          <a:lstStyle/>
          <a:p>
            <a:pPr marL="12700" lvl="0" indent="0" algn="just">
              <a:lnSpc>
                <a:spcPct val="100000"/>
              </a:lnSpc>
              <a:spcBef>
                <a:spcPts val="350"/>
              </a:spcBef>
              <a:buNone/>
            </a:pPr>
            <a:r>
              <a:rPr lang="en-US" b="1" spc="-125" dirty="0">
                <a:solidFill>
                  <a:srgbClr val="C0504D"/>
                </a:solidFill>
              </a:rPr>
              <a:t>Copying </a:t>
            </a:r>
            <a:r>
              <a:rPr lang="en-US" b="1" spc="-95" dirty="0">
                <a:solidFill>
                  <a:srgbClr val="C0504D"/>
                </a:solidFill>
              </a:rPr>
              <a:t>a </a:t>
            </a:r>
            <a:r>
              <a:rPr lang="en-US" b="1" spc="-120" dirty="0">
                <a:solidFill>
                  <a:srgbClr val="C0504D"/>
                </a:solidFill>
              </a:rPr>
              <a:t>String </a:t>
            </a:r>
            <a:r>
              <a:rPr lang="en-US" b="1" spc="-145" dirty="0">
                <a:solidFill>
                  <a:srgbClr val="C0504D"/>
                </a:solidFill>
              </a:rPr>
              <a:t>the Easy</a:t>
            </a:r>
            <a:r>
              <a:rPr lang="en-US" b="1" spc="-445" dirty="0">
                <a:solidFill>
                  <a:srgbClr val="C0504D"/>
                </a:solidFill>
              </a:rPr>
              <a:t> </a:t>
            </a:r>
            <a:r>
              <a:rPr lang="en-US" b="1" spc="-105" dirty="0">
                <a:solidFill>
                  <a:srgbClr val="C0504D"/>
                </a:solidFill>
              </a:rPr>
              <a:t>Way</a:t>
            </a:r>
            <a:endParaRPr lang="en-US" dirty="0">
              <a:solidFill>
                <a:prstClr val="black"/>
              </a:solidFill>
            </a:endParaRPr>
          </a:p>
          <a:p>
            <a:pPr marL="926465" lvl="0" indent="0" algn="just">
              <a:lnSpc>
                <a:spcPct val="100000"/>
              </a:lnSpc>
              <a:spcBef>
                <a:spcPts val="295"/>
              </a:spcBef>
              <a:buNone/>
            </a:pPr>
            <a:r>
              <a:rPr lang="en-US" b="1" spc="-165" dirty="0" err="1">
                <a:solidFill>
                  <a:srgbClr val="800000"/>
                </a:solidFill>
              </a:rPr>
              <a:t>strcpy</a:t>
            </a:r>
            <a:r>
              <a:rPr lang="en-US" b="1" spc="-165" dirty="0">
                <a:solidFill>
                  <a:srgbClr val="800000"/>
                </a:solidFill>
              </a:rPr>
              <a:t>(destination,</a:t>
            </a:r>
            <a:r>
              <a:rPr lang="en-US" b="1" spc="-95" dirty="0">
                <a:solidFill>
                  <a:srgbClr val="800000"/>
                </a:solidFill>
              </a:rPr>
              <a:t> </a:t>
            </a:r>
            <a:r>
              <a:rPr lang="en-US" b="1" spc="-190" dirty="0">
                <a:solidFill>
                  <a:srgbClr val="800000"/>
                </a:solidFill>
              </a:rPr>
              <a:t>source)</a:t>
            </a:r>
            <a:endParaRPr lang="en-US" dirty="0">
              <a:solidFill>
                <a:prstClr val="black"/>
              </a:solidFill>
            </a:endParaRPr>
          </a:p>
          <a:p>
            <a:pPr marL="355600" marR="5715" lvl="0" indent="-342900" algn="just">
              <a:lnSpc>
                <a:spcPts val="2590"/>
              </a:lnSpc>
              <a:spcBef>
                <a:spcPts val="655"/>
              </a:spcBef>
              <a:buFont typeface="Wingdings"/>
              <a:buChar char=""/>
              <a:tabLst>
                <a:tab pos="354965" algn="l"/>
                <a:tab pos="355600" algn="l"/>
                <a:tab pos="967105" algn="l"/>
                <a:tab pos="1866264" algn="l"/>
                <a:tab pos="3050540" algn="l"/>
                <a:tab pos="3938904" algn="l"/>
                <a:tab pos="4927600" algn="l"/>
                <a:tab pos="5499100" algn="l"/>
                <a:tab pos="5798185" algn="l"/>
                <a:tab pos="6646545" algn="l"/>
              </a:tabLst>
            </a:pPr>
            <a:r>
              <a:rPr lang="en-US" spc="-140" dirty="0">
                <a:solidFill>
                  <a:prstClr val="black"/>
                </a:solidFill>
              </a:rPr>
              <a:t>Th</a:t>
            </a:r>
            <a:r>
              <a:rPr lang="en-US" spc="-130" dirty="0">
                <a:solidFill>
                  <a:prstClr val="black"/>
                </a:solidFill>
              </a:rPr>
              <a:t>e</a:t>
            </a:r>
            <a:r>
              <a:rPr lang="en-US" dirty="0">
                <a:solidFill>
                  <a:prstClr val="black"/>
                </a:solidFill>
              </a:rPr>
              <a:t>	</a:t>
            </a:r>
            <a:r>
              <a:rPr lang="en-US" spc="-65" dirty="0" err="1">
                <a:solidFill>
                  <a:prstClr val="black"/>
                </a:solidFill>
              </a:rPr>
              <a:t>s</a:t>
            </a:r>
            <a:r>
              <a:rPr lang="en-US" spc="-130" dirty="0" err="1">
                <a:solidFill>
                  <a:prstClr val="black"/>
                </a:solidFill>
              </a:rPr>
              <a:t>t</a:t>
            </a:r>
            <a:r>
              <a:rPr lang="en-US" spc="-165" dirty="0" err="1">
                <a:solidFill>
                  <a:prstClr val="black"/>
                </a:solidFill>
              </a:rPr>
              <a:t>r</a:t>
            </a:r>
            <a:r>
              <a:rPr lang="en-US" spc="-125" dirty="0" err="1">
                <a:solidFill>
                  <a:prstClr val="black"/>
                </a:solidFill>
              </a:rPr>
              <a:t>cp</a:t>
            </a:r>
            <a:r>
              <a:rPr lang="en-US" spc="-114" dirty="0" err="1">
                <a:solidFill>
                  <a:prstClr val="black"/>
                </a:solidFill>
              </a:rPr>
              <a:t>y</a:t>
            </a:r>
            <a:r>
              <a:rPr lang="en-US" dirty="0">
                <a:solidFill>
                  <a:prstClr val="black"/>
                </a:solidFill>
              </a:rPr>
              <a:t>	</a:t>
            </a:r>
            <a:r>
              <a:rPr lang="en-US" spc="-160" dirty="0">
                <a:solidFill>
                  <a:prstClr val="black"/>
                </a:solidFill>
              </a:rPr>
              <a:t>f</a:t>
            </a:r>
            <a:r>
              <a:rPr lang="en-US" spc="-95" dirty="0">
                <a:solidFill>
                  <a:prstClr val="black"/>
                </a:solidFill>
              </a:rPr>
              <a:t>unctio</a:t>
            </a:r>
            <a:r>
              <a:rPr lang="en-US" spc="-105" dirty="0">
                <a:solidFill>
                  <a:prstClr val="black"/>
                </a:solidFill>
              </a:rPr>
              <a:t>n</a:t>
            </a:r>
            <a:r>
              <a:rPr lang="en-US" dirty="0">
                <a:solidFill>
                  <a:prstClr val="black"/>
                </a:solidFill>
              </a:rPr>
              <a:t>	</a:t>
            </a:r>
            <a:r>
              <a:rPr lang="en-US" spc="-100" dirty="0">
                <a:solidFill>
                  <a:prstClr val="black"/>
                </a:solidFill>
              </a:rPr>
              <a:t>w</a:t>
            </a:r>
            <a:r>
              <a:rPr lang="en-US" spc="-30" dirty="0">
                <a:solidFill>
                  <a:prstClr val="black"/>
                </a:solidFill>
              </a:rPr>
              <a:t>o</a:t>
            </a:r>
            <a:r>
              <a:rPr lang="en-US" spc="-100" dirty="0">
                <a:solidFill>
                  <a:prstClr val="black"/>
                </a:solidFill>
              </a:rPr>
              <a:t>r</a:t>
            </a:r>
            <a:r>
              <a:rPr lang="en-US" spc="-150" dirty="0">
                <a:solidFill>
                  <a:prstClr val="black"/>
                </a:solidFill>
              </a:rPr>
              <a:t>k</a:t>
            </a:r>
            <a:r>
              <a:rPr lang="en-US" spc="-35" dirty="0">
                <a:solidFill>
                  <a:prstClr val="black"/>
                </a:solidFill>
              </a:rPr>
              <a:t>s</a:t>
            </a:r>
            <a:r>
              <a:rPr lang="en-US" dirty="0">
                <a:solidFill>
                  <a:prstClr val="black"/>
                </a:solidFill>
              </a:rPr>
              <a:t>	</a:t>
            </a:r>
            <a:r>
              <a:rPr lang="en-US" spc="-114" dirty="0">
                <a:solidFill>
                  <a:prstClr val="black"/>
                </a:solidFill>
              </a:rPr>
              <a:t>a</a:t>
            </a:r>
            <a:r>
              <a:rPr lang="en-US" spc="-85" dirty="0">
                <a:solidFill>
                  <a:prstClr val="black"/>
                </a:solidFill>
              </a:rPr>
              <a:t>lmo</a:t>
            </a:r>
            <a:r>
              <a:rPr lang="en-US" spc="-95" dirty="0">
                <a:solidFill>
                  <a:prstClr val="black"/>
                </a:solidFill>
              </a:rPr>
              <a:t>s</a:t>
            </a:r>
            <a:r>
              <a:rPr lang="en-US" spc="-150" dirty="0">
                <a:solidFill>
                  <a:prstClr val="black"/>
                </a:solidFill>
              </a:rPr>
              <a:t>t</a:t>
            </a:r>
            <a:r>
              <a:rPr lang="en-US" dirty="0">
                <a:solidFill>
                  <a:prstClr val="black"/>
                </a:solidFill>
              </a:rPr>
              <a:t>	</a:t>
            </a:r>
            <a:r>
              <a:rPr lang="en-US" spc="-160" dirty="0">
                <a:solidFill>
                  <a:prstClr val="black"/>
                </a:solidFill>
              </a:rPr>
              <a:t>l</a:t>
            </a:r>
            <a:r>
              <a:rPr lang="en-US" spc="-100" dirty="0">
                <a:solidFill>
                  <a:prstClr val="black"/>
                </a:solidFill>
              </a:rPr>
              <a:t>i</a:t>
            </a:r>
            <a:r>
              <a:rPr lang="en-US" spc="-250" dirty="0">
                <a:solidFill>
                  <a:prstClr val="black"/>
                </a:solidFill>
              </a:rPr>
              <a:t>k</a:t>
            </a:r>
            <a:r>
              <a:rPr lang="en-US" spc="-114"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90" dirty="0">
                <a:solidFill>
                  <a:prstClr val="black"/>
                </a:solidFill>
              </a:rPr>
              <a:t>rin</a:t>
            </a:r>
            <a:r>
              <a:rPr lang="en-US" spc="-105" dirty="0">
                <a:solidFill>
                  <a:prstClr val="black"/>
                </a:solidFill>
              </a:rPr>
              <a:t>g</a:t>
            </a:r>
            <a:r>
              <a:rPr lang="en-US" dirty="0">
                <a:solidFill>
                  <a:prstClr val="black"/>
                </a:solidFill>
              </a:rPr>
              <a:t>	</a:t>
            </a:r>
            <a:r>
              <a:rPr lang="en-US" spc="-80" dirty="0">
                <a:solidFill>
                  <a:prstClr val="black"/>
                </a:solidFill>
              </a:rPr>
              <a:t>assignme</a:t>
            </a:r>
            <a:r>
              <a:rPr lang="en-US" spc="-120" dirty="0">
                <a:solidFill>
                  <a:prstClr val="black"/>
                </a:solidFill>
              </a:rPr>
              <a:t>n</a:t>
            </a:r>
            <a:r>
              <a:rPr lang="en-US" spc="-125" dirty="0">
                <a:solidFill>
                  <a:prstClr val="black"/>
                </a:solidFill>
              </a:rPr>
              <a:t>t  </a:t>
            </a:r>
            <a:r>
              <a:rPr lang="en-US" spc="-105" dirty="0">
                <a:solidFill>
                  <a:prstClr val="black"/>
                </a:solidFill>
              </a:rPr>
              <a:t>operator</a:t>
            </a:r>
            <a:r>
              <a:rPr lang="en-US" spc="-185" dirty="0">
                <a:solidFill>
                  <a:prstClr val="black"/>
                </a:solidFill>
              </a:rPr>
              <a:t> </a:t>
            </a:r>
            <a:r>
              <a:rPr lang="en-US" spc="-85" dirty="0">
                <a:solidFill>
                  <a:prstClr val="black"/>
                </a:solidFill>
              </a:rPr>
              <a:t>and</a:t>
            </a:r>
            <a:r>
              <a:rPr lang="en-US" spc="-180" dirty="0">
                <a:solidFill>
                  <a:prstClr val="black"/>
                </a:solidFill>
              </a:rPr>
              <a:t> </a:t>
            </a:r>
            <a:r>
              <a:rPr lang="en-US" spc="-75" dirty="0">
                <a:solidFill>
                  <a:prstClr val="black"/>
                </a:solidFill>
              </a:rPr>
              <a:t>assigns</a:t>
            </a:r>
            <a:r>
              <a:rPr lang="en-US" spc="-185" dirty="0">
                <a:solidFill>
                  <a:prstClr val="black"/>
                </a:solidFill>
              </a:rPr>
              <a:t> </a:t>
            </a:r>
            <a:r>
              <a:rPr lang="en-US" spc="-110" dirty="0">
                <a:solidFill>
                  <a:prstClr val="black"/>
                </a:solidFill>
              </a:rPr>
              <a:t>the</a:t>
            </a:r>
            <a:r>
              <a:rPr lang="en-US" spc="-180" dirty="0">
                <a:solidFill>
                  <a:prstClr val="black"/>
                </a:solidFill>
              </a:rPr>
              <a:t> </a:t>
            </a:r>
            <a:r>
              <a:rPr lang="en-US" spc="-110" dirty="0">
                <a:solidFill>
                  <a:prstClr val="black"/>
                </a:solidFill>
              </a:rPr>
              <a:t>contents</a:t>
            </a:r>
            <a:r>
              <a:rPr lang="en-US" spc="-185" dirty="0">
                <a:solidFill>
                  <a:prstClr val="black"/>
                </a:solidFill>
              </a:rPr>
              <a:t> </a:t>
            </a:r>
            <a:r>
              <a:rPr lang="en-US" spc="-95" dirty="0">
                <a:solidFill>
                  <a:prstClr val="black"/>
                </a:solidFill>
              </a:rPr>
              <a:t>of</a:t>
            </a:r>
            <a:r>
              <a:rPr lang="en-US" spc="-185" dirty="0">
                <a:solidFill>
                  <a:prstClr val="black"/>
                </a:solidFill>
              </a:rPr>
              <a:t> </a:t>
            </a:r>
            <a:r>
              <a:rPr lang="en-US" spc="-95" dirty="0">
                <a:solidFill>
                  <a:prstClr val="black"/>
                </a:solidFill>
              </a:rPr>
              <a:t>source</a:t>
            </a:r>
            <a:r>
              <a:rPr lang="en-US" spc="-170" dirty="0">
                <a:solidFill>
                  <a:prstClr val="black"/>
                </a:solidFill>
              </a:rPr>
              <a:t> </a:t>
            </a:r>
            <a:r>
              <a:rPr lang="en-US" spc="-100" dirty="0">
                <a:solidFill>
                  <a:prstClr val="black"/>
                </a:solidFill>
              </a:rPr>
              <a:t>to</a:t>
            </a:r>
            <a:r>
              <a:rPr lang="en-US" spc="-195" dirty="0">
                <a:solidFill>
                  <a:prstClr val="black"/>
                </a:solidFill>
              </a:rPr>
              <a:t> </a:t>
            </a:r>
            <a:r>
              <a:rPr lang="en-US" spc="-120" dirty="0">
                <a:solidFill>
                  <a:prstClr val="black"/>
                </a:solidFill>
              </a:rPr>
              <a:t>destination.</a:t>
            </a:r>
            <a:endParaRPr lang="en-US" dirty="0">
              <a:solidFill>
                <a:prstClr val="black"/>
              </a:solidFill>
            </a:endParaRPr>
          </a:p>
          <a:p>
            <a:pPr marL="355600" marR="5080" lvl="0" indent="-342900" algn="just">
              <a:lnSpc>
                <a:spcPts val="2590"/>
              </a:lnSpc>
              <a:spcBef>
                <a:spcPts val="580"/>
              </a:spcBef>
              <a:buFont typeface="Wingdings"/>
              <a:buChar char=""/>
              <a:tabLst>
                <a:tab pos="355600" algn="l"/>
                <a:tab pos="1907539" algn="l"/>
                <a:tab pos="2590165" algn="l"/>
                <a:tab pos="3061335" algn="l"/>
                <a:tab pos="3368040" algn="l"/>
                <a:tab pos="4695190" algn="l"/>
                <a:tab pos="5485765" algn="l"/>
                <a:tab pos="6628130" algn="l"/>
                <a:tab pos="7054850" algn="l"/>
                <a:tab pos="7359650" algn="l"/>
              </a:tabLst>
            </a:pPr>
            <a:r>
              <a:rPr lang="en-US" spc="-90" dirty="0">
                <a:solidFill>
                  <a:prstClr val="black"/>
                </a:solidFill>
              </a:rPr>
              <a:t>de</a:t>
            </a:r>
            <a:r>
              <a:rPr lang="en-US" spc="-100" dirty="0">
                <a:solidFill>
                  <a:prstClr val="black"/>
                </a:solidFill>
              </a:rPr>
              <a:t>s</a:t>
            </a:r>
            <a:r>
              <a:rPr lang="en-US" spc="-150" dirty="0">
                <a:solidFill>
                  <a:prstClr val="black"/>
                </a:solidFill>
              </a:rPr>
              <a:t>t</a:t>
            </a:r>
            <a:r>
              <a:rPr lang="en-US" spc="-100" dirty="0">
                <a:solidFill>
                  <a:prstClr val="black"/>
                </a:solidFill>
              </a:rPr>
              <a:t>in</a:t>
            </a:r>
            <a:r>
              <a:rPr lang="en-US" spc="-140" dirty="0">
                <a:solidFill>
                  <a:prstClr val="black"/>
                </a:solidFill>
              </a:rPr>
              <a:t>a</a:t>
            </a:r>
            <a:r>
              <a:rPr lang="en-US" spc="-150" dirty="0">
                <a:solidFill>
                  <a:prstClr val="black"/>
                </a:solidFill>
              </a:rPr>
              <a:t>t</a:t>
            </a:r>
            <a:r>
              <a:rPr lang="en-US" spc="-70" dirty="0">
                <a:solidFill>
                  <a:prstClr val="black"/>
                </a:solidFill>
              </a:rPr>
              <a:t>io</a:t>
            </a:r>
            <a:r>
              <a:rPr lang="en-US" spc="-85" dirty="0">
                <a:solidFill>
                  <a:prstClr val="black"/>
                </a:solidFill>
              </a:rPr>
              <a:t>n</a:t>
            </a:r>
            <a:r>
              <a:rPr lang="en-US" dirty="0">
                <a:solidFill>
                  <a:prstClr val="black"/>
                </a:solidFill>
              </a:rPr>
              <a:t>	</a:t>
            </a:r>
            <a:r>
              <a:rPr lang="en-US" spc="-80" dirty="0">
                <a:solidFill>
                  <a:prstClr val="black"/>
                </a:solidFill>
              </a:rPr>
              <a:t>m</a:t>
            </a:r>
            <a:r>
              <a:rPr lang="en-US" spc="-155" dirty="0">
                <a:solidFill>
                  <a:prstClr val="black"/>
                </a:solidFill>
              </a:rPr>
              <a:t>a</a:t>
            </a:r>
            <a:r>
              <a:rPr lang="en-US" spc="-100" dirty="0">
                <a:solidFill>
                  <a:prstClr val="black"/>
                </a:solidFill>
              </a:rPr>
              <a:t>y</a:t>
            </a:r>
            <a:r>
              <a:rPr lang="en-US" dirty="0">
                <a:solidFill>
                  <a:prstClr val="black"/>
                </a:solidFill>
              </a:rPr>
              <a:t>	</a:t>
            </a:r>
            <a:r>
              <a:rPr lang="en-US" spc="-105" dirty="0">
                <a:solidFill>
                  <a:prstClr val="black"/>
                </a:solidFill>
              </a:rPr>
              <a:t>b</a:t>
            </a:r>
            <a:r>
              <a:rPr lang="en-US" spc="-95" dirty="0">
                <a:solidFill>
                  <a:prstClr val="black"/>
                </a:solidFill>
              </a:rPr>
              <a:t>e</a:t>
            </a:r>
            <a:r>
              <a:rPr lang="en-US" dirty="0">
                <a:solidFill>
                  <a:prstClr val="black"/>
                </a:solidFill>
              </a:rPr>
              <a:t>	</a:t>
            </a:r>
            <a:r>
              <a:rPr lang="en-US" spc="-114" dirty="0">
                <a:solidFill>
                  <a:prstClr val="black"/>
                </a:solidFill>
              </a:rPr>
              <a:t>a</a:t>
            </a:r>
            <a:r>
              <a:rPr lang="en-US" dirty="0">
                <a:solidFill>
                  <a:prstClr val="black"/>
                </a:solidFill>
              </a:rPr>
              <a:t>	</a:t>
            </a:r>
            <a:r>
              <a:rPr lang="en-US" spc="-125" dirty="0">
                <a:solidFill>
                  <a:prstClr val="black"/>
                </a:solidFill>
              </a:rPr>
              <a:t>cha</a:t>
            </a:r>
            <a:r>
              <a:rPr lang="en-US" spc="-145" dirty="0">
                <a:solidFill>
                  <a:prstClr val="black"/>
                </a:solidFill>
              </a:rPr>
              <a:t>r</a:t>
            </a:r>
            <a:r>
              <a:rPr lang="en-US" spc="-114" dirty="0">
                <a:solidFill>
                  <a:prstClr val="black"/>
                </a:solidFill>
              </a:rPr>
              <a:t>a</a:t>
            </a:r>
            <a:r>
              <a:rPr lang="en-US" spc="-185" dirty="0">
                <a:solidFill>
                  <a:prstClr val="black"/>
                </a:solidFill>
              </a:rPr>
              <a:t>c</a:t>
            </a:r>
            <a:r>
              <a:rPr lang="en-US" spc="-170" dirty="0">
                <a:solidFill>
                  <a:prstClr val="black"/>
                </a:solidFill>
              </a:rPr>
              <a:t>t</a:t>
            </a:r>
            <a:r>
              <a:rPr lang="en-US" spc="-110" dirty="0">
                <a:solidFill>
                  <a:prstClr val="black"/>
                </a:solidFill>
              </a:rPr>
              <a:t>er</a:t>
            </a:r>
            <a:r>
              <a:rPr lang="en-US" dirty="0">
                <a:solidFill>
                  <a:prstClr val="black"/>
                </a:solidFill>
              </a:rPr>
              <a:t>	</a:t>
            </a:r>
            <a:r>
              <a:rPr lang="en-US" spc="-114" dirty="0">
                <a:solidFill>
                  <a:prstClr val="black"/>
                </a:solidFill>
              </a:rPr>
              <a:t>ar</a:t>
            </a:r>
            <a:r>
              <a:rPr lang="en-US" spc="-150" dirty="0">
                <a:solidFill>
                  <a:prstClr val="black"/>
                </a:solidFill>
              </a:rPr>
              <a:t>r</a:t>
            </a:r>
            <a:r>
              <a:rPr lang="en-US" spc="-165" dirty="0">
                <a:solidFill>
                  <a:prstClr val="black"/>
                </a:solidFill>
              </a:rPr>
              <a:t>a</a:t>
            </a:r>
            <a:r>
              <a:rPr lang="en-US" spc="-100" dirty="0">
                <a:solidFill>
                  <a:prstClr val="black"/>
                </a:solidFill>
              </a:rPr>
              <a:t>y</a:t>
            </a:r>
            <a:r>
              <a:rPr lang="en-US" dirty="0">
                <a:solidFill>
                  <a:prstClr val="black"/>
                </a:solidFill>
              </a:rPr>
              <a:t>	</a:t>
            </a:r>
            <a:r>
              <a:rPr lang="en-US" spc="-130" dirty="0">
                <a:solidFill>
                  <a:prstClr val="black"/>
                </a:solidFill>
              </a:rPr>
              <a:t>v</a:t>
            </a:r>
            <a:r>
              <a:rPr lang="en-US" spc="-120" dirty="0">
                <a:solidFill>
                  <a:prstClr val="black"/>
                </a:solidFill>
              </a:rPr>
              <a:t>ariabl</a:t>
            </a:r>
            <a:r>
              <a:rPr lang="en-US" spc="-140" dirty="0">
                <a:solidFill>
                  <a:prstClr val="black"/>
                </a:solidFill>
              </a:rPr>
              <a:t>e</a:t>
            </a:r>
            <a:r>
              <a:rPr lang="en-US" dirty="0">
                <a:solidFill>
                  <a:prstClr val="black"/>
                </a:solidFill>
              </a:rPr>
              <a:t>	</a:t>
            </a:r>
            <a:r>
              <a:rPr lang="en-US" spc="-30" dirty="0">
                <a:solidFill>
                  <a:prstClr val="black"/>
                </a:solidFill>
              </a:rPr>
              <a:t>o</a:t>
            </a:r>
            <a:r>
              <a:rPr lang="en-US" spc="-100" dirty="0">
                <a:solidFill>
                  <a:prstClr val="black"/>
                </a:solidFill>
              </a:rPr>
              <a:t>r</a:t>
            </a:r>
            <a:r>
              <a:rPr lang="en-US" dirty="0">
                <a:solidFill>
                  <a:prstClr val="black"/>
                </a:solidFill>
              </a:rPr>
              <a:t>	</a:t>
            </a:r>
            <a:r>
              <a:rPr lang="en-US" spc="-114" dirty="0">
                <a:solidFill>
                  <a:prstClr val="black"/>
                </a:solidFill>
              </a:rPr>
              <a:t>a</a:t>
            </a:r>
            <a:r>
              <a:rPr lang="en-US" dirty="0">
                <a:solidFill>
                  <a:prstClr val="black"/>
                </a:solidFill>
              </a:rPr>
              <a:t>	</a:t>
            </a:r>
            <a:r>
              <a:rPr lang="en-US" spc="-70" dirty="0">
                <a:solidFill>
                  <a:prstClr val="black"/>
                </a:solidFill>
              </a:rPr>
              <a:t>s</a:t>
            </a:r>
            <a:r>
              <a:rPr lang="en-US" spc="-150" dirty="0">
                <a:solidFill>
                  <a:prstClr val="black"/>
                </a:solidFill>
              </a:rPr>
              <a:t>t</a:t>
            </a:r>
            <a:r>
              <a:rPr lang="en-US" spc="-80" dirty="0">
                <a:solidFill>
                  <a:prstClr val="black"/>
                </a:solidFill>
              </a:rPr>
              <a:t>ring  </a:t>
            </a:r>
            <a:r>
              <a:rPr lang="en-US" spc="-130" dirty="0">
                <a:solidFill>
                  <a:prstClr val="black"/>
                </a:solidFill>
              </a:rPr>
              <a:t>constant.</a:t>
            </a:r>
            <a:endParaRPr lang="en-US" dirty="0">
              <a:solidFill>
                <a:prstClr val="black"/>
              </a:solidFill>
            </a:endParaRPr>
          </a:p>
          <a:p>
            <a:pPr marL="927100" lvl="0" indent="0" algn="just">
              <a:lnSpc>
                <a:spcPct val="100000"/>
              </a:lnSpc>
              <a:spcBef>
                <a:spcPts val="240"/>
              </a:spcBef>
              <a:buNone/>
              <a:tabLst>
                <a:tab pos="1659255" algn="l"/>
              </a:tabLst>
            </a:pPr>
            <a:r>
              <a:rPr lang="en-US" spc="-200" dirty="0">
                <a:solidFill>
                  <a:prstClr val="black"/>
                </a:solidFill>
              </a:rPr>
              <a:t>e.g.,	</a:t>
            </a:r>
            <a:r>
              <a:rPr lang="en-US" b="1" spc="-125" dirty="0" err="1">
                <a:solidFill>
                  <a:srgbClr val="C00000"/>
                </a:solidFill>
              </a:rPr>
              <a:t>strcpy</a:t>
            </a:r>
            <a:r>
              <a:rPr lang="en-US" b="1" spc="-125" dirty="0">
                <a:solidFill>
                  <a:prstClr val="black"/>
                </a:solidFill>
              </a:rPr>
              <a:t>(</a:t>
            </a:r>
            <a:r>
              <a:rPr lang="en-US" b="1" spc="-125" dirty="0">
                <a:solidFill>
                  <a:srgbClr val="0000CC"/>
                </a:solidFill>
              </a:rPr>
              <a:t>city</a:t>
            </a:r>
            <a:r>
              <a:rPr lang="en-US" b="1" spc="-125" dirty="0">
                <a:solidFill>
                  <a:prstClr val="black"/>
                </a:solidFill>
              </a:rPr>
              <a:t>, “</a:t>
            </a:r>
            <a:r>
              <a:rPr lang="en-US" b="1" spc="-125" dirty="0">
                <a:solidFill>
                  <a:srgbClr val="0000CC"/>
                </a:solidFill>
              </a:rPr>
              <a:t>DELHI</a:t>
            </a:r>
            <a:r>
              <a:rPr lang="en-US" b="1" spc="-125" dirty="0">
                <a:solidFill>
                  <a:prstClr val="black"/>
                </a:solidFill>
              </a:rPr>
              <a:t>”);</a:t>
            </a:r>
          </a:p>
          <a:p>
            <a:pPr marL="927100" lvl="0" indent="0" algn="just">
              <a:lnSpc>
                <a:spcPct val="100000"/>
              </a:lnSpc>
              <a:spcBef>
                <a:spcPts val="240"/>
              </a:spcBef>
              <a:buNone/>
              <a:tabLst>
                <a:tab pos="1659255" algn="l"/>
              </a:tabLst>
            </a:pPr>
            <a:r>
              <a:rPr lang="en-US" spc="-90" dirty="0">
                <a:solidFill>
                  <a:prstClr val="black"/>
                </a:solidFill>
              </a:rPr>
              <a:t>will</a:t>
            </a:r>
            <a:r>
              <a:rPr lang="en-US" spc="-135" dirty="0">
                <a:solidFill>
                  <a:prstClr val="black"/>
                </a:solidFill>
              </a:rPr>
              <a:t> </a:t>
            </a:r>
            <a:r>
              <a:rPr lang="en-US" spc="-55" dirty="0">
                <a:solidFill>
                  <a:prstClr val="black"/>
                </a:solidFill>
              </a:rPr>
              <a:t>assign</a:t>
            </a:r>
            <a:r>
              <a:rPr lang="en-US" spc="-14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5" dirty="0">
                <a:solidFill>
                  <a:prstClr val="black"/>
                </a:solidFill>
              </a:rPr>
              <a:t> </a:t>
            </a:r>
            <a:r>
              <a:rPr lang="en-US" spc="-95" dirty="0">
                <a:solidFill>
                  <a:prstClr val="black"/>
                </a:solidFill>
              </a:rPr>
              <a:t>“DELHI”</a:t>
            </a:r>
            <a:r>
              <a:rPr lang="en-US" spc="-100" dirty="0">
                <a:solidFill>
                  <a:prstClr val="black"/>
                </a:solidFill>
              </a:rPr>
              <a:t> </a:t>
            </a:r>
            <a:r>
              <a:rPr lang="en-US" spc="-70" dirty="0">
                <a:solidFill>
                  <a:prstClr val="black"/>
                </a:solidFill>
              </a:rPr>
              <a:t>to</a:t>
            </a:r>
            <a:r>
              <a:rPr lang="en-US" spc="-110" dirty="0">
                <a:solidFill>
                  <a:prstClr val="black"/>
                </a:solidFill>
              </a:rPr>
              <a:t> </a:t>
            </a:r>
            <a:r>
              <a:rPr lang="en-US" spc="-75" dirty="0">
                <a:solidFill>
                  <a:prstClr val="black"/>
                </a:solidFill>
              </a:rPr>
              <a:t>the</a:t>
            </a:r>
            <a:r>
              <a:rPr lang="en-US" spc="-120" dirty="0">
                <a:solidFill>
                  <a:prstClr val="black"/>
                </a:solidFill>
              </a:rPr>
              <a:t> </a:t>
            </a:r>
            <a:r>
              <a:rPr lang="en-US" spc="-70" dirty="0">
                <a:solidFill>
                  <a:prstClr val="black"/>
                </a:solidFill>
              </a:rPr>
              <a:t>string</a:t>
            </a:r>
            <a:r>
              <a:rPr lang="en-US" spc="-120" dirty="0">
                <a:solidFill>
                  <a:prstClr val="black"/>
                </a:solidFill>
              </a:rPr>
              <a:t> </a:t>
            </a:r>
            <a:r>
              <a:rPr lang="en-US" spc="-80" dirty="0">
                <a:solidFill>
                  <a:prstClr val="black"/>
                </a:solidFill>
              </a:rPr>
              <a:t>variable</a:t>
            </a:r>
            <a:r>
              <a:rPr lang="en-US" spc="-135" dirty="0">
                <a:solidFill>
                  <a:prstClr val="black"/>
                </a:solidFill>
              </a:rPr>
              <a:t> city.</a:t>
            </a:r>
            <a:endParaRPr lang="en-US" dirty="0">
              <a:solidFill>
                <a:prstClr val="black"/>
              </a:solidFill>
            </a:endParaRPr>
          </a:p>
          <a:p>
            <a:pPr marL="355600" lvl="0" indent="-342900" algn="just">
              <a:lnSpc>
                <a:spcPct val="100000"/>
              </a:lnSpc>
              <a:spcBef>
                <a:spcPts val="480"/>
              </a:spcBef>
              <a:buFont typeface="Wingdings"/>
              <a:buChar char=""/>
              <a:tabLst>
                <a:tab pos="355600" algn="l"/>
              </a:tabLst>
            </a:pPr>
            <a:r>
              <a:rPr lang="en-US" spc="-155" dirty="0">
                <a:solidFill>
                  <a:prstClr val="black"/>
                </a:solidFill>
              </a:rPr>
              <a:t>Similarly, </a:t>
            </a:r>
            <a:r>
              <a:rPr lang="en-US" spc="-105" dirty="0">
                <a:solidFill>
                  <a:prstClr val="black"/>
                </a:solidFill>
              </a:rPr>
              <a:t>the </a:t>
            </a:r>
            <a:r>
              <a:rPr lang="en-US" spc="-125" dirty="0">
                <a:solidFill>
                  <a:prstClr val="black"/>
                </a:solidFill>
              </a:rPr>
              <a:t>statement</a:t>
            </a:r>
            <a:r>
              <a:rPr lang="en-US" spc="-305" dirty="0">
                <a:solidFill>
                  <a:prstClr val="black"/>
                </a:solidFill>
              </a:rPr>
              <a:t> </a:t>
            </a:r>
            <a:r>
              <a:rPr lang="en-US" b="1" spc="-120" dirty="0" err="1">
                <a:solidFill>
                  <a:srgbClr val="C00000"/>
                </a:solidFill>
              </a:rPr>
              <a:t>strcpy</a:t>
            </a:r>
            <a:r>
              <a:rPr lang="en-US" b="1" spc="-120" dirty="0">
                <a:solidFill>
                  <a:prstClr val="black"/>
                </a:solidFill>
              </a:rPr>
              <a:t>(</a:t>
            </a:r>
            <a:r>
              <a:rPr lang="en-US" b="1" spc="-120" dirty="0">
                <a:solidFill>
                  <a:srgbClr val="0000CC"/>
                </a:solidFill>
              </a:rPr>
              <a:t>city1</a:t>
            </a:r>
            <a:r>
              <a:rPr lang="en-US" b="1" spc="-120" dirty="0">
                <a:solidFill>
                  <a:prstClr val="black"/>
                </a:solidFill>
              </a:rPr>
              <a:t>, </a:t>
            </a:r>
            <a:r>
              <a:rPr lang="en-US" b="1" spc="-120" dirty="0">
                <a:solidFill>
                  <a:srgbClr val="0000CC"/>
                </a:solidFill>
              </a:rPr>
              <a:t>city2</a:t>
            </a:r>
            <a:r>
              <a:rPr lang="en-US" b="1" spc="-120" dirty="0">
                <a:solidFill>
                  <a:prstClr val="black"/>
                </a:solidFill>
              </a:rPr>
              <a:t>);</a:t>
            </a:r>
            <a:endParaRPr lang="en-US" dirty="0">
              <a:solidFill>
                <a:prstClr val="black"/>
              </a:solidFill>
            </a:endParaRPr>
          </a:p>
          <a:p>
            <a:pPr marL="355600" marR="5080" lvl="0" indent="0" algn="just">
              <a:lnSpc>
                <a:spcPts val="2160"/>
              </a:lnSpc>
              <a:spcBef>
                <a:spcPts val="550"/>
              </a:spcBef>
              <a:buNone/>
            </a:pPr>
            <a:r>
              <a:rPr lang="en-US" spc="-110" dirty="0">
                <a:solidFill>
                  <a:prstClr val="black"/>
                </a:solidFill>
              </a:rPr>
              <a:t>will </a:t>
            </a:r>
            <a:r>
              <a:rPr lang="en-US" spc="-65" dirty="0">
                <a:solidFill>
                  <a:prstClr val="black"/>
                </a:solidFill>
              </a:rPr>
              <a:t>assign </a:t>
            </a:r>
            <a:r>
              <a:rPr lang="en-US" spc="-90" dirty="0">
                <a:solidFill>
                  <a:prstClr val="black"/>
                </a:solidFill>
              </a:rPr>
              <a:t>the contents </a:t>
            </a:r>
            <a:r>
              <a:rPr lang="en-US" spc="-75" dirty="0">
                <a:solidFill>
                  <a:prstClr val="black"/>
                </a:solidFill>
              </a:rPr>
              <a:t>of </a:t>
            </a:r>
            <a:r>
              <a:rPr lang="en-US" spc="-90" dirty="0">
                <a:solidFill>
                  <a:prstClr val="black"/>
                </a:solidFill>
              </a:rPr>
              <a:t>the </a:t>
            </a:r>
            <a:r>
              <a:rPr lang="en-US" spc="-80" dirty="0">
                <a:solidFill>
                  <a:prstClr val="black"/>
                </a:solidFill>
              </a:rPr>
              <a:t>string </a:t>
            </a:r>
            <a:r>
              <a:rPr lang="en-US" spc="-100" dirty="0">
                <a:solidFill>
                  <a:prstClr val="black"/>
                </a:solidFill>
              </a:rPr>
              <a:t>variable city2 </a:t>
            </a:r>
            <a:r>
              <a:rPr lang="en-US" spc="-85" dirty="0">
                <a:solidFill>
                  <a:prstClr val="black"/>
                </a:solidFill>
              </a:rPr>
              <a:t>to </a:t>
            </a:r>
            <a:r>
              <a:rPr lang="en-US" spc="-90" dirty="0">
                <a:solidFill>
                  <a:prstClr val="black"/>
                </a:solidFill>
              </a:rPr>
              <a:t>the </a:t>
            </a:r>
            <a:r>
              <a:rPr lang="en-US" spc="-80" dirty="0">
                <a:solidFill>
                  <a:prstClr val="black"/>
                </a:solidFill>
              </a:rPr>
              <a:t>string </a:t>
            </a:r>
            <a:r>
              <a:rPr lang="en-US" spc="-100" dirty="0">
                <a:solidFill>
                  <a:prstClr val="black"/>
                </a:solidFill>
              </a:rPr>
              <a:t>variable  </a:t>
            </a:r>
            <a:r>
              <a:rPr lang="en-US" spc="-125" dirty="0">
                <a:solidFill>
                  <a:prstClr val="black"/>
                </a:solidFill>
              </a:rPr>
              <a:t>city1.</a:t>
            </a:r>
            <a:endParaRPr lang="en-US" dirty="0">
              <a:solidFill>
                <a:prstClr val="black"/>
              </a:solidFill>
            </a:endParaRPr>
          </a:p>
          <a:p>
            <a:pPr marL="355600" marR="6350" lvl="0" indent="0" algn="just">
              <a:lnSpc>
                <a:spcPts val="2360"/>
              </a:lnSpc>
              <a:spcBef>
                <a:spcPts val="740"/>
              </a:spcBef>
              <a:buNone/>
            </a:pPr>
            <a:r>
              <a:rPr lang="en-US" spc="55" dirty="0">
                <a:solidFill>
                  <a:srgbClr val="C00000"/>
                </a:solidFill>
              </a:rPr>
              <a:t>The </a:t>
            </a:r>
            <a:r>
              <a:rPr lang="en-US" spc="65" dirty="0">
                <a:solidFill>
                  <a:srgbClr val="C00000"/>
                </a:solidFill>
              </a:rPr>
              <a:t>size </a:t>
            </a:r>
            <a:r>
              <a:rPr lang="en-US" spc="95" dirty="0">
                <a:solidFill>
                  <a:srgbClr val="C00000"/>
                </a:solidFill>
              </a:rPr>
              <a:t>of </a:t>
            </a:r>
            <a:r>
              <a:rPr lang="en-US" spc="105" dirty="0">
                <a:solidFill>
                  <a:srgbClr val="C00000"/>
                </a:solidFill>
              </a:rPr>
              <a:t>the </a:t>
            </a:r>
            <a:r>
              <a:rPr lang="en-US" spc="110" dirty="0">
                <a:solidFill>
                  <a:srgbClr val="C00000"/>
                </a:solidFill>
              </a:rPr>
              <a:t>array </a:t>
            </a:r>
            <a:r>
              <a:rPr lang="en-US" spc="114" dirty="0">
                <a:solidFill>
                  <a:srgbClr val="C00000"/>
                </a:solidFill>
              </a:rPr>
              <a:t>city1 </a:t>
            </a:r>
            <a:r>
              <a:rPr lang="en-US" spc="100" dirty="0">
                <a:solidFill>
                  <a:srgbClr val="C00000"/>
                </a:solidFill>
              </a:rPr>
              <a:t>should </a:t>
            </a:r>
            <a:r>
              <a:rPr lang="en-US" spc="105" dirty="0">
                <a:solidFill>
                  <a:srgbClr val="C00000"/>
                </a:solidFill>
              </a:rPr>
              <a:t>be </a:t>
            </a:r>
            <a:r>
              <a:rPr lang="en-US" spc="95" dirty="0">
                <a:solidFill>
                  <a:srgbClr val="C00000"/>
                </a:solidFill>
              </a:rPr>
              <a:t>large enough </a:t>
            </a:r>
            <a:r>
              <a:rPr lang="en-US" spc="120" dirty="0">
                <a:solidFill>
                  <a:srgbClr val="C00000"/>
                </a:solidFill>
              </a:rPr>
              <a:t>to </a:t>
            </a:r>
            <a:r>
              <a:rPr lang="en-US" spc="100" dirty="0">
                <a:solidFill>
                  <a:srgbClr val="C00000"/>
                </a:solidFill>
              </a:rPr>
              <a:t>receive  </a:t>
            </a:r>
            <a:r>
              <a:rPr lang="en-US" spc="105" dirty="0">
                <a:solidFill>
                  <a:srgbClr val="C00000"/>
                </a:solidFill>
              </a:rPr>
              <a:t>the </a:t>
            </a:r>
            <a:r>
              <a:rPr lang="en-US" spc="114" dirty="0">
                <a:solidFill>
                  <a:srgbClr val="C00000"/>
                </a:solidFill>
              </a:rPr>
              <a:t>contents </a:t>
            </a:r>
            <a:r>
              <a:rPr lang="en-US" spc="100" dirty="0">
                <a:solidFill>
                  <a:srgbClr val="C00000"/>
                </a:solidFill>
              </a:rPr>
              <a:t>of</a:t>
            </a:r>
            <a:r>
              <a:rPr lang="en-US" spc="-135" dirty="0">
                <a:solidFill>
                  <a:srgbClr val="C00000"/>
                </a:solidFill>
              </a:rPr>
              <a:t> </a:t>
            </a:r>
            <a:r>
              <a:rPr lang="en-US" spc="110" dirty="0">
                <a:solidFill>
                  <a:srgbClr val="C00000"/>
                </a:solidFill>
              </a:rPr>
              <a:t>city2.</a:t>
            </a:r>
            <a:endParaRPr lang="en-US" dirty="0">
              <a:solidFill>
                <a:prstClr val="black"/>
              </a:solidFill>
            </a:endParaRPr>
          </a:p>
          <a:p>
            <a:pPr algn="just"/>
            <a:endParaRPr lang="en-US" dirty="0"/>
          </a:p>
        </p:txBody>
      </p:sp>
      <p:sp>
        <p:nvSpPr>
          <p:cNvPr id="4" name="Date Placeholder 3">
            <a:extLst>
              <a:ext uri="{FF2B5EF4-FFF2-40B4-BE49-F238E27FC236}">
                <a16:creationId xmlns:a16="http://schemas.microsoft.com/office/drawing/2014/main" id="{2275737B-5928-4F88-9027-F7F1E037F7F0}"/>
              </a:ext>
            </a:extLst>
          </p:cNvPr>
          <p:cNvSpPr>
            <a:spLocks noGrp="1"/>
          </p:cNvSpPr>
          <p:nvPr>
            <p:ph type="dt" sz="half" idx="10"/>
          </p:nvPr>
        </p:nvSpPr>
        <p:spPr/>
        <p:txBody>
          <a:bodyPr/>
          <a:lstStyle/>
          <a:p>
            <a:fld id="{F1B5E327-9A79-4CA8-B236-B5DD3433CFB1}" type="datetime1">
              <a:rPr lang="en-IN" smtClean="0"/>
              <a:t>24-08-2022</a:t>
            </a:fld>
            <a:endParaRPr lang="en-US"/>
          </a:p>
        </p:txBody>
      </p:sp>
      <p:sp>
        <p:nvSpPr>
          <p:cNvPr id="5" name="Slide Number Placeholder 4">
            <a:extLst>
              <a:ext uri="{FF2B5EF4-FFF2-40B4-BE49-F238E27FC236}">
                <a16:creationId xmlns:a16="http://schemas.microsoft.com/office/drawing/2014/main" id="{FA28B15D-0908-47C4-9CB6-DB603A0D15EF}"/>
              </a:ext>
            </a:extLst>
          </p:cNvPr>
          <p:cNvSpPr>
            <a:spLocks noGrp="1"/>
          </p:cNvSpPr>
          <p:nvPr>
            <p:ph type="sldNum" sz="quarter" idx="12"/>
          </p:nvPr>
        </p:nvSpPr>
        <p:spPr/>
        <p:txBody>
          <a:bodyPr/>
          <a:lstStyle/>
          <a:p>
            <a:fld id="{ADE9CCA5-A479-4857-B834-7FFF4BDABD38}" type="slidenum">
              <a:rPr lang="en-US" smtClean="0"/>
              <a:t>18</a:t>
            </a:fld>
            <a:endParaRPr lang="en-US"/>
          </a:p>
        </p:txBody>
      </p:sp>
      <p:sp>
        <p:nvSpPr>
          <p:cNvPr id="6" name="Footer Placeholder 5">
            <a:extLst>
              <a:ext uri="{FF2B5EF4-FFF2-40B4-BE49-F238E27FC236}">
                <a16:creationId xmlns:a16="http://schemas.microsoft.com/office/drawing/2014/main" id="{97193193-189C-408A-8CF7-456730A023BA}"/>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34155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7341-3C26-4070-8D91-A1FF6785F080}"/>
              </a:ext>
            </a:extLst>
          </p:cNvPr>
          <p:cNvSpPr>
            <a:spLocks noGrp="1"/>
          </p:cNvSpPr>
          <p:nvPr>
            <p:ph type="title"/>
          </p:nvPr>
        </p:nvSpPr>
        <p:spPr/>
        <p:txBody>
          <a:bodyPr/>
          <a:lstStyle/>
          <a:p>
            <a:r>
              <a:rPr lang="en-US" b="1" spc="-185" dirty="0" err="1"/>
              <a:t>strcpy</a:t>
            </a:r>
            <a:r>
              <a:rPr lang="en-US" b="1" spc="-185" dirty="0"/>
              <a:t>():</a:t>
            </a:r>
            <a:r>
              <a:rPr lang="en-US" b="1" spc="-175" dirty="0"/>
              <a:t> </a:t>
            </a:r>
            <a:r>
              <a:rPr lang="en-US" b="1" spc="-345" dirty="0"/>
              <a:t>Example</a:t>
            </a:r>
            <a:endParaRPr lang="en-US" dirty="0"/>
          </a:p>
        </p:txBody>
      </p:sp>
      <p:sp>
        <p:nvSpPr>
          <p:cNvPr id="3" name="Content Placeholder 2">
            <a:extLst>
              <a:ext uri="{FF2B5EF4-FFF2-40B4-BE49-F238E27FC236}">
                <a16:creationId xmlns:a16="http://schemas.microsoft.com/office/drawing/2014/main" id="{5BB16CAE-A86A-40FA-ADF1-54A3ABA724DA}"/>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 Institute of Technology";</a:t>
            </a:r>
          </a:p>
          <a:p>
            <a:pPr marL="0" indent="0">
              <a:buNone/>
            </a:pPr>
            <a:r>
              <a:rPr lang="en-US" dirty="0"/>
              <a:t>char str2[100];</a:t>
            </a:r>
          </a:p>
          <a:p>
            <a:pPr marL="0" indent="0">
              <a:buNone/>
            </a:pPr>
            <a:r>
              <a:rPr lang="en-US" dirty="0" err="1">
                <a:solidFill>
                  <a:srgbClr val="FF0000"/>
                </a:solidFill>
              </a:rPr>
              <a:t>strcpy</a:t>
            </a:r>
            <a:r>
              <a:rPr lang="en-US" dirty="0">
                <a:solidFill>
                  <a:srgbClr val="FF0000"/>
                </a:solidFill>
              </a:rPr>
              <a:t>(str2,str1);</a:t>
            </a:r>
          </a:p>
          <a:p>
            <a:pPr marL="0" indent="0">
              <a:buNone/>
            </a:pPr>
            <a:r>
              <a:rPr lang="en-US" dirty="0" err="1"/>
              <a:t>cout</a:t>
            </a:r>
            <a:r>
              <a:rPr lang="en-US" dirty="0"/>
              <a:t> &lt;&lt; str1&lt;&lt;"\n"&lt;&lt;str2 &lt;&lt; </a:t>
            </a:r>
            <a:r>
              <a:rPr lang="en-US" dirty="0" err="1"/>
              <a:t>endl</a:t>
            </a:r>
            <a:r>
              <a:rPr lang="en-US" dirty="0"/>
              <a:t>;</a:t>
            </a:r>
          </a:p>
          <a:p>
            <a:pPr marL="0" indent="0">
              <a:buNone/>
            </a:pPr>
            <a:r>
              <a:rPr lang="en-US" dirty="0"/>
              <a:t>return 0;</a:t>
            </a:r>
          </a:p>
          <a:p>
            <a:pPr marL="0" indent="0">
              <a:buNone/>
            </a:pPr>
            <a:r>
              <a:rPr lang="en-US" dirty="0"/>
              <a:t>}</a:t>
            </a:r>
          </a:p>
        </p:txBody>
      </p:sp>
      <p:sp>
        <p:nvSpPr>
          <p:cNvPr id="4" name="Date Placeholder 3">
            <a:extLst>
              <a:ext uri="{FF2B5EF4-FFF2-40B4-BE49-F238E27FC236}">
                <a16:creationId xmlns:a16="http://schemas.microsoft.com/office/drawing/2014/main" id="{5C0A3779-7A92-4507-BFE6-8822B0AE4F5E}"/>
              </a:ext>
            </a:extLst>
          </p:cNvPr>
          <p:cNvSpPr>
            <a:spLocks noGrp="1"/>
          </p:cNvSpPr>
          <p:nvPr>
            <p:ph type="dt" sz="half" idx="10"/>
          </p:nvPr>
        </p:nvSpPr>
        <p:spPr/>
        <p:txBody>
          <a:bodyPr/>
          <a:lstStyle/>
          <a:p>
            <a:fld id="{FFDB65E2-9FD2-4CD6-A823-0A11B8E9C704}" type="datetime1">
              <a:rPr lang="en-IN" smtClean="0"/>
              <a:t>24-08-2022</a:t>
            </a:fld>
            <a:endParaRPr lang="en-US"/>
          </a:p>
        </p:txBody>
      </p:sp>
      <p:sp>
        <p:nvSpPr>
          <p:cNvPr id="5" name="Slide Number Placeholder 4">
            <a:extLst>
              <a:ext uri="{FF2B5EF4-FFF2-40B4-BE49-F238E27FC236}">
                <a16:creationId xmlns:a16="http://schemas.microsoft.com/office/drawing/2014/main" id="{49B34D5B-E9AF-403D-BD80-915EEA0AE2B2}"/>
              </a:ext>
            </a:extLst>
          </p:cNvPr>
          <p:cNvSpPr>
            <a:spLocks noGrp="1"/>
          </p:cNvSpPr>
          <p:nvPr>
            <p:ph type="sldNum" sz="quarter" idx="12"/>
          </p:nvPr>
        </p:nvSpPr>
        <p:spPr/>
        <p:txBody>
          <a:bodyPr/>
          <a:lstStyle/>
          <a:p>
            <a:fld id="{ADE9CCA5-A479-4857-B834-7FFF4BDABD38}" type="slidenum">
              <a:rPr lang="en-US" smtClean="0"/>
              <a:t>19</a:t>
            </a:fld>
            <a:endParaRPr lang="en-US"/>
          </a:p>
        </p:txBody>
      </p:sp>
      <p:sp>
        <p:nvSpPr>
          <p:cNvPr id="6" name="Footer Placeholder 5">
            <a:extLst>
              <a:ext uri="{FF2B5EF4-FFF2-40B4-BE49-F238E27FC236}">
                <a16:creationId xmlns:a16="http://schemas.microsoft.com/office/drawing/2014/main" id="{04395F98-D7C8-47E4-8662-16E049603E5C}"/>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58203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3561-A0FE-4927-9919-08CA931D9BC8}"/>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89974A9F-4B33-434B-8C08-AF5CE937E282}"/>
              </a:ext>
            </a:extLst>
          </p:cNvPr>
          <p:cNvSpPr>
            <a:spLocks noGrp="1"/>
          </p:cNvSpPr>
          <p:nvPr>
            <p:ph idx="1"/>
          </p:nvPr>
        </p:nvSpPr>
        <p:spPr>
          <a:xfrm>
            <a:off x="387440" y="1030371"/>
            <a:ext cx="11110686" cy="5151950"/>
          </a:xfrm>
        </p:spPr>
        <p:txBody>
          <a:bodyPr>
            <a:normAutofit lnSpcReduction="10000"/>
          </a:bodyPr>
          <a:lstStyle/>
          <a:p>
            <a:pPr marL="0" indent="0">
              <a:buNone/>
            </a:pPr>
            <a:r>
              <a:rPr lang="en-US" b="1" dirty="0"/>
              <a:t>Definition</a:t>
            </a:r>
          </a:p>
          <a:p>
            <a:r>
              <a:rPr lang="en-US" dirty="0"/>
              <a:t>A string is an array of characters.</a:t>
            </a:r>
          </a:p>
          <a:p>
            <a:pPr algn="just"/>
            <a:r>
              <a:rPr lang="en-US" dirty="0"/>
              <a:t>Any group of characters (except double quote sign) defined between double quotation marks is a </a:t>
            </a:r>
            <a:r>
              <a:rPr lang="en-US" dirty="0">
                <a:solidFill>
                  <a:srgbClr val="FF0000"/>
                </a:solidFill>
              </a:rPr>
              <a:t>constant string.</a:t>
            </a:r>
          </a:p>
          <a:p>
            <a:pPr algn="just"/>
            <a:r>
              <a:rPr lang="en-US" dirty="0"/>
              <a:t>Character strings are often used to build meaningful and readable programs.</a:t>
            </a:r>
          </a:p>
          <a:p>
            <a:r>
              <a:rPr lang="en-US" dirty="0"/>
              <a:t>The common operations performed on strings are</a:t>
            </a:r>
          </a:p>
          <a:p>
            <a:pPr lvl="1"/>
            <a:r>
              <a:rPr lang="en-US" dirty="0"/>
              <a:t>Reading and writing strings</a:t>
            </a:r>
          </a:p>
          <a:p>
            <a:pPr lvl="1"/>
            <a:r>
              <a:rPr lang="en-US" dirty="0"/>
              <a:t>Combining strings together</a:t>
            </a:r>
          </a:p>
          <a:p>
            <a:pPr lvl="1"/>
            <a:r>
              <a:rPr lang="en-US" dirty="0"/>
              <a:t>Copying one string to another</a:t>
            </a:r>
          </a:p>
          <a:p>
            <a:pPr lvl="1"/>
            <a:r>
              <a:rPr lang="en-US" dirty="0"/>
              <a:t>Comparing a string with another</a:t>
            </a:r>
          </a:p>
          <a:p>
            <a:pPr lvl="1"/>
            <a:r>
              <a:rPr lang="en-US" dirty="0"/>
              <a:t>Extracting a portion of a string ..etc.</a:t>
            </a:r>
          </a:p>
        </p:txBody>
      </p:sp>
      <p:sp>
        <p:nvSpPr>
          <p:cNvPr id="4" name="Date Placeholder 3">
            <a:extLst>
              <a:ext uri="{FF2B5EF4-FFF2-40B4-BE49-F238E27FC236}">
                <a16:creationId xmlns:a16="http://schemas.microsoft.com/office/drawing/2014/main" id="{8E564737-2602-465F-91DB-A061E0155819}"/>
              </a:ext>
            </a:extLst>
          </p:cNvPr>
          <p:cNvSpPr>
            <a:spLocks noGrp="1"/>
          </p:cNvSpPr>
          <p:nvPr>
            <p:ph type="dt" sz="half" idx="10"/>
          </p:nvPr>
        </p:nvSpPr>
        <p:spPr/>
        <p:txBody>
          <a:bodyPr/>
          <a:lstStyle/>
          <a:p>
            <a:fld id="{EC0F3866-8BB4-4087-A40C-B7F84CDEEEA3}" type="datetime1">
              <a:rPr lang="en-IN" smtClean="0"/>
              <a:t>24-08-2022</a:t>
            </a:fld>
            <a:endParaRPr lang="en-US"/>
          </a:p>
        </p:txBody>
      </p:sp>
      <p:sp>
        <p:nvSpPr>
          <p:cNvPr id="5" name="Slide Number Placeholder 4">
            <a:extLst>
              <a:ext uri="{FF2B5EF4-FFF2-40B4-BE49-F238E27FC236}">
                <a16:creationId xmlns:a16="http://schemas.microsoft.com/office/drawing/2014/main" id="{72DC7AC2-2420-41B7-8F86-EE5F47FA6F6B}"/>
              </a:ext>
            </a:extLst>
          </p:cNvPr>
          <p:cNvSpPr>
            <a:spLocks noGrp="1"/>
          </p:cNvSpPr>
          <p:nvPr>
            <p:ph type="sldNum" sz="quarter" idx="12"/>
          </p:nvPr>
        </p:nvSpPr>
        <p:spPr/>
        <p:txBody>
          <a:bodyPr/>
          <a:lstStyle/>
          <a:p>
            <a:fld id="{ADE9CCA5-A479-4857-B834-7FFF4BDABD38}" type="slidenum">
              <a:rPr lang="en-US" smtClean="0"/>
              <a:t>2</a:t>
            </a:fld>
            <a:endParaRPr lang="en-US"/>
          </a:p>
        </p:txBody>
      </p:sp>
      <p:sp>
        <p:nvSpPr>
          <p:cNvPr id="6" name="Footer Placeholder 5">
            <a:extLst>
              <a:ext uri="{FF2B5EF4-FFF2-40B4-BE49-F238E27FC236}">
                <a16:creationId xmlns:a16="http://schemas.microsoft.com/office/drawing/2014/main" id="{60537A73-CB48-48F2-BA74-C1F7D66AB903}"/>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213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C992-6AD8-4807-B9A4-E5FE8419633D}"/>
              </a:ext>
            </a:extLst>
          </p:cNvPr>
          <p:cNvSpPr>
            <a:spLocks noGrp="1"/>
          </p:cNvSpPr>
          <p:nvPr>
            <p:ph type="title"/>
          </p:nvPr>
        </p:nvSpPr>
        <p:spPr/>
        <p:txBody>
          <a:bodyPr/>
          <a:lstStyle/>
          <a:p>
            <a:r>
              <a:rPr lang="en-US" spc="-200" dirty="0"/>
              <a:t>Library </a:t>
            </a:r>
            <a:r>
              <a:rPr lang="en-US" spc="-195" dirty="0"/>
              <a:t>function:</a:t>
            </a:r>
            <a:r>
              <a:rPr lang="en-US" spc="-434" dirty="0"/>
              <a:t> </a:t>
            </a:r>
            <a:r>
              <a:rPr lang="en-US" b="1" spc="-155" dirty="0">
                <a:solidFill>
                  <a:srgbClr val="C00000"/>
                </a:solidFill>
                <a:latin typeface="Arial"/>
                <a:cs typeface="Arial"/>
              </a:rPr>
              <a:t>strcmp()</a:t>
            </a:r>
            <a:endParaRPr lang="en-US" dirty="0"/>
          </a:p>
        </p:txBody>
      </p:sp>
      <p:sp>
        <p:nvSpPr>
          <p:cNvPr id="3" name="Content Placeholder 2">
            <a:extLst>
              <a:ext uri="{FF2B5EF4-FFF2-40B4-BE49-F238E27FC236}">
                <a16:creationId xmlns:a16="http://schemas.microsoft.com/office/drawing/2014/main" id="{EEDC2F7D-8BC9-49B9-A56A-F806C78B957B}"/>
              </a:ext>
            </a:extLst>
          </p:cNvPr>
          <p:cNvSpPr>
            <a:spLocks noGrp="1"/>
          </p:cNvSpPr>
          <p:nvPr>
            <p:ph idx="1"/>
          </p:nvPr>
        </p:nvSpPr>
        <p:spPr/>
        <p:txBody>
          <a:bodyPr/>
          <a:lstStyle/>
          <a:p>
            <a:pPr marL="469900" marR="6985" indent="-457200" algn="just">
              <a:lnSpc>
                <a:spcPct val="106700"/>
              </a:lnSpc>
              <a:spcBef>
                <a:spcPts val="100"/>
              </a:spcBef>
              <a:tabLst>
                <a:tab pos="259715" algn="l"/>
              </a:tabLst>
            </a:pPr>
            <a:r>
              <a:rPr lang="en-US" spc="-5" dirty="0">
                <a:solidFill>
                  <a:prstClr val="black"/>
                </a:solidFill>
              </a:rPr>
              <a:t>The </a:t>
            </a:r>
            <a:r>
              <a:rPr lang="en-US" b="1" spc="-204" dirty="0">
                <a:solidFill>
                  <a:prstClr val="black"/>
                </a:solidFill>
              </a:rPr>
              <a:t>strcmp </a:t>
            </a:r>
            <a:r>
              <a:rPr lang="en-US" b="1" spc="-100" dirty="0">
                <a:solidFill>
                  <a:prstClr val="black"/>
                </a:solidFill>
              </a:rPr>
              <a:t>function </a:t>
            </a:r>
            <a:r>
              <a:rPr lang="en-US" dirty="0">
                <a:solidFill>
                  <a:prstClr val="black"/>
                </a:solidFill>
              </a:rPr>
              <a:t>compares </a:t>
            </a:r>
            <a:r>
              <a:rPr lang="en-US" spc="-5" dirty="0">
                <a:solidFill>
                  <a:prstClr val="black"/>
                </a:solidFill>
              </a:rPr>
              <a:t>two strings identified </a:t>
            </a:r>
            <a:r>
              <a:rPr lang="en-US" dirty="0">
                <a:solidFill>
                  <a:prstClr val="black"/>
                </a:solidFill>
              </a:rPr>
              <a:t>by  </a:t>
            </a:r>
            <a:r>
              <a:rPr lang="en-US" spc="-5" dirty="0">
                <a:solidFill>
                  <a:prstClr val="black"/>
                </a:solidFill>
              </a:rPr>
              <a:t>the arguments </a:t>
            </a:r>
            <a:r>
              <a:rPr lang="en-US" dirty="0">
                <a:solidFill>
                  <a:prstClr val="black"/>
                </a:solidFill>
              </a:rPr>
              <a:t>and </a:t>
            </a:r>
            <a:r>
              <a:rPr lang="en-US" spc="-5" dirty="0">
                <a:solidFill>
                  <a:prstClr val="black"/>
                </a:solidFill>
              </a:rPr>
              <a:t>has </a:t>
            </a:r>
            <a:r>
              <a:rPr lang="en-US" dirty="0">
                <a:solidFill>
                  <a:prstClr val="black"/>
                </a:solidFill>
              </a:rPr>
              <a:t>a </a:t>
            </a:r>
            <a:r>
              <a:rPr lang="en-US" spc="-15" dirty="0">
                <a:solidFill>
                  <a:prstClr val="black"/>
                </a:solidFill>
              </a:rPr>
              <a:t>value </a:t>
            </a:r>
            <a:r>
              <a:rPr lang="en-US" dirty="0">
                <a:solidFill>
                  <a:prstClr val="black"/>
                </a:solidFill>
              </a:rPr>
              <a:t>0 </a:t>
            </a:r>
            <a:r>
              <a:rPr lang="en-US" spc="-5" dirty="0">
                <a:solidFill>
                  <a:prstClr val="black"/>
                </a:solidFill>
              </a:rPr>
              <a:t>if </a:t>
            </a:r>
            <a:r>
              <a:rPr lang="en-US" dirty="0">
                <a:solidFill>
                  <a:prstClr val="black"/>
                </a:solidFill>
              </a:rPr>
              <a:t>they </a:t>
            </a:r>
            <a:r>
              <a:rPr lang="en-US" spc="-5" dirty="0">
                <a:solidFill>
                  <a:prstClr val="black"/>
                </a:solidFill>
              </a:rPr>
              <a:t>are</a:t>
            </a:r>
            <a:r>
              <a:rPr lang="en-US" spc="145" dirty="0">
                <a:solidFill>
                  <a:prstClr val="black"/>
                </a:solidFill>
              </a:rPr>
              <a:t> </a:t>
            </a:r>
            <a:r>
              <a:rPr lang="en-US" spc="-5" dirty="0">
                <a:solidFill>
                  <a:prstClr val="black"/>
                </a:solidFill>
              </a:rPr>
              <a:t>equal.</a:t>
            </a:r>
          </a:p>
          <a:p>
            <a:pPr marL="469900" marR="6985" indent="-457200" algn="just">
              <a:lnSpc>
                <a:spcPct val="106700"/>
              </a:lnSpc>
              <a:spcBef>
                <a:spcPts val="100"/>
              </a:spcBef>
              <a:tabLst>
                <a:tab pos="259715" algn="l"/>
              </a:tabLst>
            </a:pPr>
            <a:r>
              <a:rPr lang="en-US" dirty="0">
                <a:solidFill>
                  <a:prstClr val="black"/>
                </a:solidFill>
              </a:rPr>
              <a:t>If they are not, </a:t>
            </a:r>
            <a:r>
              <a:rPr lang="en-US" spc="-5" dirty="0">
                <a:solidFill>
                  <a:prstClr val="black"/>
                </a:solidFill>
              </a:rPr>
              <a:t>it has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the first </a:t>
            </a:r>
            <a:r>
              <a:rPr lang="en-US" dirty="0">
                <a:solidFill>
                  <a:prstClr val="black"/>
                </a:solidFill>
              </a:rPr>
              <a:t>nonmatching</a:t>
            </a:r>
            <a:r>
              <a:rPr lang="en-US" spc="-5" dirty="0">
                <a:solidFill>
                  <a:prstClr val="black"/>
                </a:solidFill>
              </a:rPr>
              <a:t> </a:t>
            </a:r>
            <a:r>
              <a:rPr lang="en-US" spc="-10" dirty="0">
                <a:solidFill>
                  <a:prstClr val="black"/>
                </a:solidFill>
              </a:rPr>
              <a:t>characters </a:t>
            </a:r>
            <a:r>
              <a:rPr lang="en-US" spc="-5" dirty="0">
                <a:solidFill>
                  <a:prstClr val="black"/>
                </a:solidFill>
              </a:rPr>
              <a:t>in </a:t>
            </a:r>
            <a:r>
              <a:rPr lang="en-US" dirty="0">
                <a:solidFill>
                  <a:prstClr val="black"/>
                </a:solidFill>
              </a:rPr>
              <a:t>the</a:t>
            </a:r>
            <a:r>
              <a:rPr lang="en-US" spc="140" dirty="0">
                <a:solidFill>
                  <a:prstClr val="black"/>
                </a:solidFill>
              </a:rPr>
              <a:t> </a:t>
            </a:r>
            <a:r>
              <a:rPr lang="en-US" spc="-10" dirty="0">
                <a:solidFill>
                  <a:prstClr val="black"/>
                </a:solidFill>
              </a:rPr>
              <a:t>strings.</a:t>
            </a:r>
            <a:endParaRPr lang="en-US" dirty="0">
              <a:solidFill>
                <a:prstClr val="black"/>
              </a:solidFill>
            </a:endParaRPr>
          </a:p>
          <a:p>
            <a:pPr marL="927100" lvl="0" indent="0">
              <a:lnSpc>
                <a:spcPts val="2690"/>
              </a:lnSpc>
              <a:spcBef>
                <a:spcPts val="0"/>
              </a:spcBef>
              <a:buNone/>
            </a:pPr>
            <a:r>
              <a:rPr lang="en-US" b="1" spc="-145" dirty="0">
                <a:solidFill>
                  <a:srgbClr val="800000"/>
                </a:solidFill>
              </a:rPr>
              <a:t>strcmp(string1,string2);</a:t>
            </a:r>
            <a:endParaRPr lang="en-US" dirty="0">
              <a:solidFill>
                <a:prstClr val="black"/>
              </a:solidFill>
            </a:endParaRPr>
          </a:p>
          <a:p>
            <a:pPr marL="927100" marR="6350" lvl="0" indent="0">
              <a:lnSpc>
                <a:spcPct val="100000"/>
              </a:lnSpc>
              <a:spcBef>
                <a:spcPts val="195"/>
              </a:spcBef>
              <a:buNone/>
              <a:tabLst>
                <a:tab pos="2028825" algn="l"/>
                <a:tab pos="2711450" algn="l"/>
                <a:tab pos="3814445" algn="l"/>
                <a:tab pos="4574540" algn="l"/>
                <a:tab pos="5095240" algn="l"/>
                <a:tab pos="6036310" algn="l"/>
                <a:tab pos="7387590" algn="l"/>
                <a:tab pos="7861300" algn="l"/>
              </a:tabLst>
            </a:pPr>
            <a:r>
              <a:rPr lang="en-US" spc="-5" dirty="0">
                <a:solidFill>
                  <a:prstClr val="black"/>
                </a:solidFill>
              </a:rPr>
              <a:t>string1	and	string2	m</a:t>
            </a:r>
            <a:r>
              <a:rPr lang="en-US" spc="-20" dirty="0">
                <a:solidFill>
                  <a:prstClr val="black"/>
                </a:solidFill>
              </a:rPr>
              <a:t>a</a:t>
            </a:r>
            <a:r>
              <a:rPr lang="en-US" spc="-5" dirty="0">
                <a:solidFill>
                  <a:prstClr val="black"/>
                </a:solidFill>
              </a:rPr>
              <a:t>y</a:t>
            </a:r>
            <a:r>
              <a:rPr lang="en-US" dirty="0">
                <a:solidFill>
                  <a:prstClr val="black"/>
                </a:solidFill>
              </a:rPr>
              <a:t>	</a:t>
            </a:r>
            <a:r>
              <a:rPr lang="en-US" spc="-5" dirty="0">
                <a:solidFill>
                  <a:prstClr val="black"/>
                </a:solidFill>
              </a:rPr>
              <a:t>be</a:t>
            </a:r>
            <a:r>
              <a:rPr lang="en-US" dirty="0">
                <a:solidFill>
                  <a:prstClr val="black"/>
                </a:solidFill>
              </a:rPr>
              <a:t>	</a:t>
            </a:r>
            <a:r>
              <a:rPr lang="en-US" spc="-5" dirty="0">
                <a:solidFill>
                  <a:prstClr val="black"/>
                </a:solidFill>
              </a:rPr>
              <a:t>string</a:t>
            </a:r>
            <a:r>
              <a:rPr lang="en-US" dirty="0">
                <a:solidFill>
                  <a:prstClr val="black"/>
                </a:solidFill>
              </a:rPr>
              <a:t>	</a:t>
            </a:r>
            <a:r>
              <a:rPr lang="en-US" spc="-50" dirty="0">
                <a:solidFill>
                  <a:prstClr val="black"/>
                </a:solidFill>
              </a:rPr>
              <a:t>v</a:t>
            </a:r>
            <a:r>
              <a:rPr lang="en-US" spc="-5" dirty="0">
                <a:solidFill>
                  <a:prstClr val="black"/>
                </a:solidFill>
              </a:rPr>
              <a:t>ariables</a:t>
            </a:r>
            <a:r>
              <a:rPr lang="en-US" dirty="0">
                <a:solidFill>
                  <a:prstClr val="black"/>
                </a:solidFill>
              </a:rPr>
              <a:t>	</a:t>
            </a:r>
            <a:r>
              <a:rPr lang="en-US" spc="-5" dirty="0">
                <a:solidFill>
                  <a:prstClr val="black"/>
                </a:solidFill>
              </a:rPr>
              <a:t>or</a:t>
            </a:r>
            <a:r>
              <a:rPr lang="en-US" dirty="0">
                <a:solidFill>
                  <a:prstClr val="black"/>
                </a:solidFill>
              </a:rPr>
              <a:t>	</a:t>
            </a:r>
            <a:r>
              <a:rPr lang="en-US" spc="-5" dirty="0">
                <a:solidFill>
                  <a:prstClr val="black"/>
                </a:solidFill>
              </a:rPr>
              <a:t>string  </a:t>
            </a:r>
            <a:r>
              <a:rPr lang="en-US" spc="-10" dirty="0">
                <a:solidFill>
                  <a:prstClr val="black"/>
                </a:solidFill>
              </a:rPr>
              <a:t>constants.</a:t>
            </a:r>
            <a:endParaRPr lang="en-US" dirty="0">
              <a:solidFill>
                <a:prstClr val="black"/>
              </a:solidFill>
            </a:endParaRPr>
          </a:p>
          <a:p>
            <a:pPr marL="12700" marR="5080" lvl="0" indent="0" algn="just">
              <a:lnSpc>
                <a:spcPct val="103299"/>
              </a:lnSpc>
              <a:spcBef>
                <a:spcPts val="2110"/>
              </a:spcBef>
              <a:buNone/>
            </a:pPr>
            <a:r>
              <a:rPr lang="en-US" spc="-30" dirty="0">
                <a:solidFill>
                  <a:prstClr val="black"/>
                </a:solidFill>
              </a:rPr>
              <a:t>e.g., </a:t>
            </a:r>
            <a:r>
              <a:rPr lang="en-US" b="1" spc="-140" dirty="0">
                <a:solidFill>
                  <a:srgbClr val="800000"/>
                </a:solidFill>
              </a:rPr>
              <a:t>strcmp(“their”, “there”); </a:t>
            </a:r>
            <a:r>
              <a:rPr lang="en-US" spc="-5" dirty="0">
                <a:solidFill>
                  <a:prstClr val="black"/>
                </a:solidFill>
              </a:rPr>
              <a:t>will </a:t>
            </a:r>
            <a:r>
              <a:rPr lang="en-US" dirty="0">
                <a:solidFill>
                  <a:prstClr val="black"/>
                </a:solidFill>
              </a:rPr>
              <a:t>return a </a:t>
            </a:r>
            <a:r>
              <a:rPr lang="en-US" spc="-15" dirty="0">
                <a:solidFill>
                  <a:prstClr val="black"/>
                </a:solidFill>
              </a:rPr>
              <a:t>value </a:t>
            </a:r>
            <a:r>
              <a:rPr lang="en-US" dirty="0">
                <a:solidFill>
                  <a:prstClr val="black"/>
                </a:solidFill>
              </a:rPr>
              <a:t>of –9 </a:t>
            </a:r>
            <a:r>
              <a:rPr lang="en-US" spc="-5" dirty="0">
                <a:solidFill>
                  <a:prstClr val="black"/>
                </a:solidFill>
              </a:rPr>
              <a:t>which  is </a:t>
            </a:r>
            <a:r>
              <a:rPr lang="en-US" dirty="0">
                <a:solidFill>
                  <a:prstClr val="black"/>
                </a:solidFill>
              </a:rPr>
              <a:t>the </a:t>
            </a:r>
            <a:r>
              <a:rPr lang="en-US" spc="-5" dirty="0">
                <a:solidFill>
                  <a:prstClr val="black"/>
                </a:solidFill>
              </a:rPr>
              <a:t>numeric </a:t>
            </a:r>
            <a:r>
              <a:rPr lang="en-US" dirty="0">
                <a:solidFill>
                  <a:prstClr val="black"/>
                </a:solidFill>
              </a:rPr>
              <a:t>difference </a:t>
            </a:r>
            <a:r>
              <a:rPr lang="en-US" spc="-5" dirty="0">
                <a:solidFill>
                  <a:prstClr val="black"/>
                </a:solidFill>
              </a:rPr>
              <a:t>between ASCII ‘</a:t>
            </a:r>
            <a:r>
              <a:rPr lang="en-US" spc="-5" dirty="0" err="1">
                <a:solidFill>
                  <a:prstClr val="black"/>
                </a:solidFill>
              </a:rPr>
              <a:t>i</a:t>
            </a:r>
            <a:r>
              <a:rPr lang="en-US" spc="-5" dirty="0">
                <a:solidFill>
                  <a:prstClr val="black"/>
                </a:solidFill>
              </a:rPr>
              <a:t>’(105) </a:t>
            </a:r>
            <a:r>
              <a:rPr lang="en-US" dirty="0">
                <a:solidFill>
                  <a:prstClr val="black"/>
                </a:solidFill>
              </a:rPr>
              <a:t>and </a:t>
            </a:r>
            <a:r>
              <a:rPr lang="en-US" spc="-5" dirty="0">
                <a:solidFill>
                  <a:prstClr val="black"/>
                </a:solidFill>
              </a:rPr>
              <a:t>ASCII  </a:t>
            </a:r>
            <a:r>
              <a:rPr lang="en-US" spc="-55" dirty="0">
                <a:solidFill>
                  <a:prstClr val="black"/>
                </a:solidFill>
              </a:rPr>
              <a:t>‘r’(114). </a:t>
            </a:r>
            <a:r>
              <a:rPr lang="en-US" spc="-5" dirty="0">
                <a:solidFill>
                  <a:prstClr val="black"/>
                </a:solidFill>
              </a:rPr>
              <a:t>That is, ‘</a:t>
            </a:r>
            <a:r>
              <a:rPr lang="en-US" spc="-5" dirty="0" err="1">
                <a:solidFill>
                  <a:prstClr val="black"/>
                </a:solidFill>
              </a:rPr>
              <a:t>i</a:t>
            </a:r>
            <a:r>
              <a:rPr lang="en-US" spc="-5" dirty="0">
                <a:solidFill>
                  <a:prstClr val="black"/>
                </a:solidFill>
              </a:rPr>
              <a:t>’ minus </a:t>
            </a:r>
            <a:r>
              <a:rPr lang="en-US" spc="10" dirty="0">
                <a:solidFill>
                  <a:prstClr val="black"/>
                </a:solidFill>
              </a:rPr>
              <a:t>‘r’ </a:t>
            </a:r>
            <a:r>
              <a:rPr lang="en-US" spc="-5" dirty="0">
                <a:solidFill>
                  <a:prstClr val="black"/>
                </a:solidFill>
              </a:rPr>
              <a:t>w:r:to ASCII </a:t>
            </a:r>
            <a:r>
              <a:rPr lang="en-US" dirty="0">
                <a:solidFill>
                  <a:prstClr val="black"/>
                </a:solidFill>
              </a:rPr>
              <a:t>code </a:t>
            </a:r>
            <a:r>
              <a:rPr lang="en-US" spc="-5" dirty="0">
                <a:solidFill>
                  <a:prstClr val="black"/>
                </a:solidFill>
              </a:rPr>
              <a:t>is</a:t>
            </a:r>
            <a:r>
              <a:rPr lang="en-US" spc="160" dirty="0">
                <a:solidFill>
                  <a:prstClr val="black"/>
                </a:solidFill>
              </a:rPr>
              <a:t> </a:t>
            </a:r>
            <a:r>
              <a:rPr lang="en-US" dirty="0">
                <a:solidFill>
                  <a:prstClr val="black"/>
                </a:solidFill>
              </a:rPr>
              <a:t>–9.</a:t>
            </a:r>
          </a:p>
          <a:p>
            <a:pPr marL="12700" marR="7620" lvl="0" indent="0" algn="just">
              <a:lnSpc>
                <a:spcPct val="100000"/>
              </a:lnSpc>
              <a:spcBef>
                <a:spcPts val="2400"/>
              </a:spcBef>
              <a:buNone/>
            </a:pPr>
            <a:r>
              <a:rPr lang="en-US" dirty="0">
                <a:solidFill>
                  <a:prstClr val="black"/>
                </a:solidFill>
              </a:rPr>
              <a:t>If the </a:t>
            </a:r>
            <a:r>
              <a:rPr lang="en-US" spc="-15" dirty="0">
                <a:solidFill>
                  <a:prstClr val="black"/>
                </a:solidFill>
              </a:rPr>
              <a:t>value </a:t>
            </a:r>
            <a:r>
              <a:rPr lang="en-US" spc="-5" dirty="0">
                <a:solidFill>
                  <a:prstClr val="black"/>
                </a:solidFill>
              </a:rPr>
              <a:t>is negative, string1 is alphabetically above  </a:t>
            </a:r>
            <a:r>
              <a:rPr lang="en-US" spc="-10" dirty="0">
                <a:solidFill>
                  <a:prstClr val="black"/>
                </a:solidFill>
              </a:rPr>
              <a:t>string2.</a:t>
            </a:r>
            <a:endParaRPr lang="en-US" dirty="0">
              <a:solidFill>
                <a:prstClr val="black"/>
              </a:solidFill>
            </a:endParaRPr>
          </a:p>
          <a:p>
            <a:endParaRPr lang="en-US" dirty="0"/>
          </a:p>
        </p:txBody>
      </p:sp>
      <p:sp>
        <p:nvSpPr>
          <p:cNvPr id="4" name="Date Placeholder 3">
            <a:extLst>
              <a:ext uri="{FF2B5EF4-FFF2-40B4-BE49-F238E27FC236}">
                <a16:creationId xmlns:a16="http://schemas.microsoft.com/office/drawing/2014/main" id="{A7F0513B-A9EC-412D-9E85-A7FC5573F6E8}"/>
              </a:ext>
            </a:extLst>
          </p:cNvPr>
          <p:cNvSpPr>
            <a:spLocks noGrp="1"/>
          </p:cNvSpPr>
          <p:nvPr>
            <p:ph type="dt" sz="half" idx="10"/>
          </p:nvPr>
        </p:nvSpPr>
        <p:spPr/>
        <p:txBody>
          <a:bodyPr/>
          <a:lstStyle/>
          <a:p>
            <a:fld id="{26884863-E5D6-42A3-91BA-50E23167987B}" type="datetime1">
              <a:rPr lang="en-IN" smtClean="0"/>
              <a:t>24-08-2022</a:t>
            </a:fld>
            <a:endParaRPr lang="en-US"/>
          </a:p>
        </p:txBody>
      </p:sp>
      <p:sp>
        <p:nvSpPr>
          <p:cNvPr id="5" name="Slide Number Placeholder 4">
            <a:extLst>
              <a:ext uri="{FF2B5EF4-FFF2-40B4-BE49-F238E27FC236}">
                <a16:creationId xmlns:a16="http://schemas.microsoft.com/office/drawing/2014/main" id="{4A1401D2-942E-4BC1-8634-EE1616D2A7B2}"/>
              </a:ext>
            </a:extLst>
          </p:cNvPr>
          <p:cNvSpPr>
            <a:spLocks noGrp="1"/>
          </p:cNvSpPr>
          <p:nvPr>
            <p:ph type="sldNum" sz="quarter" idx="12"/>
          </p:nvPr>
        </p:nvSpPr>
        <p:spPr/>
        <p:txBody>
          <a:bodyPr/>
          <a:lstStyle/>
          <a:p>
            <a:fld id="{ADE9CCA5-A479-4857-B834-7FFF4BDABD38}" type="slidenum">
              <a:rPr lang="en-US" smtClean="0"/>
              <a:t>20</a:t>
            </a:fld>
            <a:endParaRPr lang="en-US"/>
          </a:p>
        </p:txBody>
      </p:sp>
      <p:sp>
        <p:nvSpPr>
          <p:cNvPr id="6" name="Footer Placeholder 5">
            <a:extLst>
              <a:ext uri="{FF2B5EF4-FFF2-40B4-BE49-F238E27FC236}">
                <a16:creationId xmlns:a16="http://schemas.microsoft.com/office/drawing/2014/main" id="{7EBCA76F-094C-4498-84D3-44C91154BD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5188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8ED8-AB03-4D6C-8695-17BF000CECF7}"/>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25C790F-A843-4F36-A417-31CD67CEE7BA}"/>
              </a:ext>
            </a:extLst>
          </p:cNvPr>
          <p:cNvPicPr>
            <a:picLocks noGrp="1" noChangeAspect="1"/>
          </p:cNvPicPr>
          <p:nvPr>
            <p:ph idx="1"/>
          </p:nvPr>
        </p:nvPicPr>
        <p:blipFill>
          <a:blip r:embed="rId2"/>
          <a:stretch>
            <a:fillRect/>
          </a:stretch>
        </p:blipFill>
        <p:spPr>
          <a:xfrm>
            <a:off x="1004046" y="136525"/>
            <a:ext cx="5522259" cy="6721476"/>
          </a:xfrm>
          <a:prstGeom prst="rect">
            <a:avLst/>
          </a:prstGeom>
        </p:spPr>
      </p:pic>
      <p:sp>
        <p:nvSpPr>
          <p:cNvPr id="4" name="Date Placeholder 3">
            <a:extLst>
              <a:ext uri="{FF2B5EF4-FFF2-40B4-BE49-F238E27FC236}">
                <a16:creationId xmlns:a16="http://schemas.microsoft.com/office/drawing/2014/main" id="{F7FC268F-1E35-44AF-A7F0-B6272FC26038}"/>
              </a:ext>
            </a:extLst>
          </p:cNvPr>
          <p:cNvSpPr>
            <a:spLocks noGrp="1"/>
          </p:cNvSpPr>
          <p:nvPr>
            <p:ph type="dt" sz="half" idx="10"/>
          </p:nvPr>
        </p:nvSpPr>
        <p:spPr/>
        <p:txBody>
          <a:bodyPr/>
          <a:lstStyle/>
          <a:p>
            <a:fld id="{20C17CBF-1973-43AF-BDFE-062EAD3A8EE5}" type="datetime1">
              <a:rPr lang="en-IN" smtClean="0"/>
              <a:t>24-08-2022</a:t>
            </a:fld>
            <a:endParaRPr lang="en-IN"/>
          </a:p>
        </p:txBody>
      </p:sp>
      <p:sp>
        <p:nvSpPr>
          <p:cNvPr id="5" name="Footer Placeholder 4">
            <a:extLst>
              <a:ext uri="{FF2B5EF4-FFF2-40B4-BE49-F238E27FC236}">
                <a16:creationId xmlns:a16="http://schemas.microsoft.com/office/drawing/2014/main" id="{26D988DB-0188-4208-A21B-8B3E165DD52E}"/>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DF220C3D-09BB-47F1-9F79-11C56EC57A93}"/>
              </a:ext>
            </a:extLst>
          </p:cNvPr>
          <p:cNvSpPr>
            <a:spLocks noGrp="1"/>
          </p:cNvSpPr>
          <p:nvPr>
            <p:ph type="sldNum" sz="quarter" idx="12"/>
          </p:nvPr>
        </p:nvSpPr>
        <p:spPr/>
        <p:txBody>
          <a:bodyPr/>
          <a:lstStyle/>
          <a:p>
            <a:fld id="{1B44385C-0615-4A46-ADB2-FB00C56C0F04}" type="slidenum">
              <a:rPr lang="en-IN" smtClean="0"/>
              <a:t>21</a:t>
            </a:fld>
            <a:endParaRPr lang="en-IN"/>
          </a:p>
        </p:txBody>
      </p:sp>
    </p:spTree>
    <p:extLst>
      <p:ext uri="{BB962C8B-B14F-4D97-AF65-F5344CB8AC3E}">
        <p14:creationId xmlns:p14="http://schemas.microsoft.com/office/powerpoint/2010/main" val="305253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360" y="962391"/>
            <a:ext cx="10903634" cy="5393959"/>
          </a:xfrm>
        </p:spPr>
        <p:txBody>
          <a:bodyPr>
            <a:normAutofit fontScale="92500" lnSpcReduction="2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char str1[ ] = "Manipal Institute of Technology";</a:t>
            </a:r>
          </a:p>
          <a:p>
            <a:pPr marL="0" indent="0">
              <a:buNone/>
            </a:pPr>
            <a:r>
              <a:rPr lang="en-US" dirty="0"/>
              <a:t> char str2[ ] ="Manipal Institute of Technology";</a:t>
            </a:r>
          </a:p>
          <a:p>
            <a:pPr marL="0" indent="0">
              <a:buNone/>
            </a:pPr>
            <a:r>
              <a:rPr lang="en-US" dirty="0">
                <a:solidFill>
                  <a:srgbClr val="FF0000"/>
                </a:solidFill>
              </a:rPr>
              <a:t> if(strcmp(str1,str2)!=0)</a:t>
            </a:r>
          </a:p>
          <a:p>
            <a:pPr marL="0" indent="0">
              <a:buNone/>
            </a:pPr>
            <a:r>
              <a:rPr lang="en-US" dirty="0"/>
              <a:t>    </a:t>
            </a:r>
            <a:r>
              <a:rPr lang="en-US" dirty="0" err="1"/>
              <a:t>cout</a:t>
            </a:r>
            <a:r>
              <a:rPr lang="en-US" dirty="0"/>
              <a:t>&lt;&lt;"strings are not equal";</a:t>
            </a:r>
          </a:p>
          <a:p>
            <a:pPr marL="0" indent="0">
              <a:buNone/>
            </a:pPr>
            <a:r>
              <a:rPr lang="en-US" dirty="0"/>
              <a:t> else</a:t>
            </a:r>
          </a:p>
          <a:p>
            <a:pPr marL="0" indent="0">
              <a:buNone/>
            </a:pPr>
            <a:r>
              <a:rPr lang="en-US" dirty="0"/>
              <a:t>    </a:t>
            </a:r>
            <a:r>
              <a:rPr lang="en-US" dirty="0" err="1"/>
              <a:t>cout</a:t>
            </a:r>
            <a:r>
              <a:rPr lang="en-US" dirty="0"/>
              <a:t> &lt;&lt;"Two strings are equal";</a:t>
            </a:r>
          </a:p>
          <a:p>
            <a:pPr marL="0" indent="0">
              <a:buNone/>
            </a:pPr>
            <a:r>
              <a:rPr lang="en-US" dirty="0"/>
              <a:t> return 0;</a:t>
            </a:r>
          </a:p>
          <a:p>
            <a:pPr marL="0" indent="0">
              <a:buNone/>
            </a:pPr>
            <a:r>
              <a:rPr lang="en-US" dirty="0"/>
              <a:t>}</a:t>
            </a:r>
          </a:p>
        </p:txBody>
      </p:sp>
      <p:sp>
        <p:nvSpPr>
          <p:cNvPr id="4" name="Date Placeholder 3">
            <a:extLst>
              <a:ext uri="{FF2B5EF4-FFF2-40B4-BE49-F238E27FC236}">
                <a16:creationId xmlns:a16="http://schemas.microsoft.com/office/drawing/2014/main" id="{96E1E4E5-DBCF-4A3A-9A6E-2906399B45FA}"/>
              </a:ext>
            </a:extLst>
          </p:cNvPr>
          <p:cNvSpPr>
            <a:spLocks noGrp="1"/>
          </p:cNvSpPr>
          <p:nvPr>
            <p:ph type="dt" sz="half" idx="10"/>
          </p:nvPr>
        </p:nvSpPr>
        <p:spPr/>
        <p:txBody>
          <a:bodyPr/>
          <a:lstStyle/>
          <a:p>
            <a:fld id="{CE89D2F5-EC4D-4EC2-B5D1-729E1DB47DF6}" type="datetime1">
              <a:rPr lang="en-IN" smtClean="0"/>
              <a:t>24-08-2022</a:t>
            </a:fld>
            <a:endParaRPr lang="en-US"/>
          </a:p>
        </p:txBody>
      </p:sp>
      <p:sp>
        <p:nvSpPr>
          <p:cNvPr id="5" name="Slide Number Placeholder 4">
            <a:extLst>
              <a:ext uri="{FF2B5EF4-FFF2-40B4-BE49-F238E27FC236}">
                <a16:creationId xmlns:a16="http://schemas.microsoft.com/office/drawing/2014/main" id="{E0926309-9B2F-46F4-AD2C-E4402075EE06}"/>
              </a:ext>
            </a:extLst>
          </p:cNvPr>
          <p:cNvSpPr>
            <a:spLocks noGrp="1"/>
          </p:cNvSpPr>
          <p:nvPr>
            <p:ph type="sldNum" sz="quarter" idx="12"/>
          </p:nvPr>
        </p:nvSpPr>
        <p:spPr/>
        <p:txBody>
          <a:bodyPr/>
          <a:lstStyle/>
          <a:p>
            <a:fld id="{ADE9CCA5-A479-4857-B834-7FFF4BDABD38}" type="slidenum">
              <a:rPr lang="en-US" smtClean="0"/>
              <a:t>22</a:t>
            </a:fld>
            <a:endParaRPr lang="en-US"/>
          </a:p>
        </p:txBody>
      </p:sp>
      <p:sp>
        <p:nvSpPr>
          <p:cNvPr id="2" name="Footer Placeholder 1">
            <a:extLst>
              <a:ext uri="{FF2B5EF4-FFF2-40B4-BE49-F238E27FC236}">
                <a16:creationId xmlns:a16="http://schemas.microsoft.com/office/drawing/2014/main" id="{8CF5B478-5D31-4796-BE86-4BA733F0BF5A}"/>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67ED21F7-3364-4CBD-AB59-C04EF2F0F910}"/>
              </a:ext>
            </a:extLst>
          </p:cNvPr>
          <p:cNvSpPr>
            <a:spLocks noGrp="1"/>
          </p:cNvSpPr>
          <p:nvPr>
            <p:ph type="title"/>
          </p:nvPr>
        </p:nvSpPr>
        <p:spPr>
          <a:xfrm>
            <a:off x="243114" y="136524"/>
            <a:ext cx="11110686" cy="719819"/>
          </a:xfrm>
        </p:spPr>
        <p:txBody>
          <a:bodyPr/>
          <a:lstStyle/>
          <a:p>
            <a:r>
              <a:rPr lang="en-US" b="1" spc="-155" dirty="0">
                <a:solidFill>
                  <a:srgbClr val="C00000"/>
                </a:solidFill>
                <a:latin typeface="Arial"/>
                <a:cs typeface="Arial"/>
              </a:rPr>
              <a:t>strcmp()</a:t>
            </a:r>
            <a:endParaRPr lang="en-US" dirty="0"/>
          </a:p>
        </p:txBody>
      </p:sp>
    </p:spTree>
    <p:extLst>
      <p:ext uri="{BB962C8B-B14F-4D97-AF65-F5344CB8AC3E}">
        <p14:creationId xmlns:p14="http://schemas.microsoft.com/office/powerpoint/2010/main" val="9986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0324-A542-4CD9-9610-1B5062F0A3A7}"/>
              </a:ext>
            </a:extLst>
          </p:cNvPr>
          <p:cNvSpPr>
            <a:spLocks noGrp="1"/>
          </p:cNvSpPr>
          <p:nvPr>
            <p:ph type="title"/>
          </p:nvPr>
        </p:nvSpPr>
        <p:spPr/>
        <p:txBody>
          <a:bodyPr/>
          <a:lstStyle/>
          <a:p>
            <a:r>
              <a:rPr lang="en-US" spc="-200" dirty="0"/>
              <a:t>Library </a:t>
            </a:r>
            <a:r>
              <a:rPr lang="en-US" spc="-195" dirty="0"/>
              <a:t>function:</a:t>
            </a:r>
            <a:r>
              <a:rPr lang="en-US" spc="-425" dirty="0"/>
              <a:t> </a:t>
            </a:r>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
        <p:nvSpPr>
          <p:cNvPr id="3" name="Content Placeholder 2">
            <a:extLst>
              <a:ext uri="{FF2B5EF4-FFF2-40B4-BE49-F238E27FC236}">
                <a16:creationId xmlns:a16="http://schemas.microsoft.com/office/drawing/2014/main" id="{E6DF6B09-9810-45BC-B337-E182FFBEDE4B}"/>
              </a:ext>
            </a:extLst>
          </p:cNvPr>
          <p:cNvSpPr>
            <a:spLocks noGrp="1"/>
          </p:cNvSpPr>
          <p:nvPr>
            <p:ph idx="1"/>
          </p:nvPr>
        </p:nvSpPr>
        <p:spPr/>
        <p:txBody>
          <a:bodyPr>
            <a:normAutofit/>
          </a:bodyPr>
          <a:lstStyle/>
          <a:p>
            <a:pPr marL="12700">
              <a:lnSpc>
                <a:spcPct val="100000"/>
              </a:lnSpc>
              <a:spcBef>
                <a:spcPts val="100"/>
              </a:spcBef>
            </a:pPr>
            <a:r>
              <a:rPr lang="en-US" sz="3000" spc="-5" dirty="0"/>
              <a:t>The </a:t>
            </a:r>
            <a:r>
              <a:rPr lang="en-US" sz="3000" b="1" spc="-195" dirty="0" err="1">
                <a:solidFill>
                  <a:srgbClr val="800000"/>
                </a:solidFill>
              </a:rPr>
              <a:t>strcat</a:t>
            </a:r>
            <a:r>
              <a:rPr lang="en-US" sz="3000" b="1" spc="-195" dirty="0">
                <a:solidFill>
                  <a:srgbClr val="800000"/>
                </a:solidFill>
              </a:rPr>
              <a:t> </a:t>
            </a:r>
            <a:r>
              <a:rPr lang="en-US" sz="3000" b="1" spc="-100" dirty="0">
                <a:solidFill>
                  <a:srgbClr val="800000"/>
                </a:solidFill>
              </a:rPr>
              <a:t>function </a:t>
            </a:r>
            <a:r>
              <a:rPr lang="en-US" sz="3000" spc="-5" dirty="0"/>
              <a:t>joins two strings</a:t>
            </a:r>
            <a:r>
              <a:rPr lang="en-US" sz="3000" spc="-225" dirty="0"/>
              <a:t> </a:t>
            </a:r>
            <a:r>
              <a:rPr lang="en-US" sz="3000" spc="-40" dirty="0"/>
              <a:t>together.</a:t>
            </a:r>
            <a:endParaRPr lang="en-US" sz="3000" dirty="0"/>
          </a:p>
          <a:p>
            <a:pPr marL="12700">
              <a:lnSpc>
                <a:spcPct val="100000"/>
              </a:lnSpc>
              <a:spcBef>
                <a:spcPts val="100"/>
              </a:spcBef>
            </a:pPr>
            <a:r>
              <a:rPr lang="en-US" sz="3000" spc="-5" dirty="0"/>
              <a:t>It </a:t>
            </a:r>
            <a:r>
              <a:rPr lang="en-US" sz="3000" spc="-10" dirty="0"/>
              <a:t>takes </a:t>
            </a:r>
            <a:r>
              <a:rPr lang="en-US" sz="3000" spc="-5" dirty="0"/>
              <a:t>the following</a:t>
            </a:r>
            <a:r>
              <a:rPr lang="en-US" sz="3000" spc="5" dirty="0"/>
              <a:t> </a:t>
            </a:r>
            <a:r>
              <a:rPr lang="en-US" sz="3000" spc="-5" dirty="0"/>
              <a:t>form:</a:t>
            </a:r>
            <a:endParaRPr lang="en-US" sz="3000" dirty="0"/>
          </a:p>
          <a:p>
            <a:pPr marL="1099185">
              <a:lnSpc>
                <a:spcPts val="3210"/>
              </a:lnSpc>
            </a:pPr>
            <a:r>
              <a:rPr lang="en-US" sz="3000" b="1" spc="-165" dirty="0" err="1">
                <a:solidFill>
                  <a:srgbClr val="800000"/>
                </a:solidFill>
              </a:rPr>
              <a:t>strcat</a:t>
            </a:r>
            <a:r>
              <a:rPr lang="en-US" sz="3000" b="1" spc="-165" dirty="0">
                <a:solidFill>
                  <a:srgbClr val="800000"/>
                </a:solidFill>
              </a:rPr>
              <a:t> (string1, string2);</a:t>
            </a:r>
            <a:endParaRPr lang="en-US" sz="3000" b="1" dirty="0">
              <a:solidFill>
                <a:srgbClr val="800000"/>
              </a:solidFill>
            </a:endParaRPr>
          </a:p>
          <a:p>
            <a:pPr marL="870585" indent="0">
              <a:lnSpc>
                <a:spcPts val="3210"/>
              </a:lnSpc>
              <a:buNone/>
            </a:pPr>
            <a:r>
              <a:rPr lang="en-US" sz="3000" spc="-10" dirty="0"/>
              <a:t>string1 </a:t>
            </a:r>
            <a:r>
              <a:rPr lang="en-US" sz="3000" spc="-5" dirty="0"/>
              <a:t>and </a:t>
            </a:r>
            <a:r>
              <a:rPr lang="en-US" sz="3000" spc="-10" dirty="0"/>
              <a:t>string2 </a:t>
            </a:r>
            <a:r>
              <a:rPr lang="en-US" sz="3000" spc="-5" dirty="0"/>
              <a:t>are </a:t>
            </a:r>
            <a:r>
              <a:rPr lang="en-US" sz="3000" spc="-10" dirty="0"/>
              <a:t>character</a:t>
            </a:r>
            <a:r>
              <a:rPr lang="en-US" sz="3000" spc="20" dirty="0"/>
              <a:t> </a:t>
            </a:r>
            <a:r>
              <a:rPr lang="en-US" sz="3000" spc="-15" dirty="0"/>
              <a:t>arrays.</a:t>
            </a:r>
            <a:endParaRPr lang="en-US" sz="3000" dirty="0"/>
          </a:p>
          <a:p>
            <a:pPr>
              <a:lnSpc>
                <a:spcPct val="100000"/>
              </a:lnSpc>
              <a:spcBef>
                <a:spcPts val="15"/>
              </a:spcBef>
            </a:pPr>
            <a:endParaRPr lang="en-US" sz="3000" dirty="0"/>
          </a:p>
          <a:p>
            <a:pPr marL="12700" marR="5080">
              <a:lnSpc>
                <a:spcPct val="106700"/>
              </a:lnSpc>
              <a:spcBef>
                <a:spcPts val="5"/>
              </a:spcBef>
              <a:buSzPct val="95833"/>
              <a:buFont typeface="Wingdings"/>
              <a:buChar char=""/>
              <a:tabLst>
                <a:tab pos="253365" algn="l"/>
                <a:tab pos="1390015" algn="l"/>
                <a:tab pos="2152650" algn="l"/>
                <a:tab pos="3656965" algn="l"/>
                <a:tab pos="4613910" algn="l"/>
                <a:tab pos="5123180" algn="l"/>
                <a:tab pos="6704965" algn="l"/>
                <a:tab pos="8042275" algn="l"/>
              </a:tabLst>
            </a:pPr>
            <a:r>
              <a:rPr lang="en-US" sz="3000" dirty="0"/>
              <a:t>When the </a:t>
            </a:r>
            <a:r>
              <a:rPr lang="en-US" sz="3000" spc="5" dirty="0"/>
              <a:t>f</a:t>
            </a:r>
            <a:r>
              <a:rPr lang="en-US" sz="3000" spc="-5" dirty="0"/>
              <a:t>unction </a:t>
            </a:r>
            <a:r>
              <a:rPr lang="en-US" sz="3000" b="1" spc="-200" dirty="0" err="1"/>
              <a:t>strca</a:t>
            </a:r>
            <a:r>
              <a:rPr lang="en-US" sz="3000" b="1" spc="-140" dirty="0" err="1"/>
              <a:t>t</a:t>
            </a:r>
            <a:r>
              <a:rPr lang="en-US" sz="3000" b="1" spc="-140" dirty="0"/>
              <a:t> </a:t>
            </a:r>
            <a:r>
              <a:rPr lang="en-US" sz="3000" spc="-5" dirty="0"/>
              <a:t>is </a:t>
            </a:r>
            <a:r>
              <a:rPr lang="en-US" sz="3000" dirty="0" err="1"/>
              <a:t>e</a:t>
            </a:r>
            <a:r>
              <a:rPr lang="en-US" sz="3000" spc="-25" dirty="0" err="1"/>
              <a:t>x</a:t>
            </a:r>
            <a:r>
              <a:rPr lang="en-US" sz="3000" dirty="0" err="1"/>
              <a:t>cuted</a:t>
            </a:r>
            <a:r>
              <a:rPr lang="en-US" sz="3000" dirty="0"/>
              <a:t>, </a:t>
            </a:r>
            <a:r>
              <a:rPr lang="en-US" sz="3000" spc="-5" dirty="0"/>
              <a:t>string2 </a:t>
            </a:r>
            <a:r>
              <a:rPr lang="en-US" sz="3000" dirty="0"/>
              <a:t>is appended </a:t>
            </a:r>
            <a:r>
              <a:rPr lang="en-US" sz="3000" spc="-5" dirty="0"/>
              <a:t>to </a:t>
            </a:r>
            <a:r>
              <a:rPr lang="en-US" sz="3000" dirty="0"/>
              <a:t>a</a:t>
            </a:r>
            <a:r>
              <a:rPr lang="en-US" sz="3000" spc="40" dirty="0"/>
              <a:t> </a:t>
            </a:r>
            <a:r>
              <a:rPr lang="en-US" sz="3000" spc="-10" dirty="0"/>
              <a:t>string1.</a:t>
            </a:r>
            <a:endParaRPr lang="en-US" sz="3000" dirty="0"/>
          </a:p>
          <a:p>
            <a:pPr marL="12700" marR="5080">
              <a:lnSpc>
                <a:spcPct val="100000"/>
              </a:lnSpc>
              <a:buSzPct val="95833"/>
              <a:buFont typeface="Wingdings"/>
              <a:buChar char=""/>
              <a:tabLst>
                <a:tab pos="360680" algn="l"/>
                <a:tab pos="778510" algn="l"/>
                <a:tab pos="1663700" algn="l"/>
                <a:tab pos="2178050" algn="l"/>
                <a:tab pos="2717800" algn="l"/>
                <a:tab pos="4326890" algn="l"/>
                <a:tab pos="4991735" algn="l"/>
                <a:tab pos="5714365" algn="l"/>
                <a:tab pos="7318375" algn="l"/>
                <a:tab pos="7790180" algn="l"/>
              </a:tabLst>
            </a:pPr>
            <a:r>
              <a:rPr lang="en-US" sz="3000" dirty="0"/>
              <a:t>It does so by rem</a:t>
            </a:r>
            <a:r>
              <a:rPr lang="en-US" sz="3000" spc="-15" dirty="0"/>
              <a:t>o</a:t>
            </a:r>
            <a:r>
              <a:rPr lang="en-US" sz="3000" spc="-5" dirty="0"/>
              <a:t>ving </a:t>
            </a:r>
            <a:r>
              <a:rPr lang="en-US" sz="3000" dirty="0"/>
              <a:t>the </a:t>
            </a:r>
            <a:r>
              <a:rPr lang="en-US" sz="3000" spc="-5" dirty="0"/>
              <a:t>null </a:t>
            </a:r>
            <a:r>
              <a:rPr lang="en-US" sz="3000" dirty="0"/>
              <a:t>cha</a:t>
            </a:r>
            <a:r>
              <a:rPr lang="en-US" sz="3000" spc="-45" dirty="0"/>
              <a:t>r</a:t>
            </a:r>
            <a:r>
              <a:rPr lang="en-US" sz="3000" spc="-5" dirty="0"/>
              <a:t>a</a:t>
            </a:r>
            <a:r>
              <a:rPr lang="en-US" sz="3000" dirty="0"/>
              <a:t>cter at the end of </a:t>
            </a:r>
            <a:r>
              <a:rPr lang="en-US" sz="3000" spc="-5" dirty="0"/>
              <a:t>string1 </a:t>
            </a:r>
            <a:r>
              <a:rPr lang="en-US" sz="3000" dirty="0"/>
              <a:t>and </a:t>
            </a:r>
            <a:r>
              <a:rPr lang="en-US" sz="3000" spc="-5" dirty="0"/>
              <a:t>placing string2 </a:t>
            </a:r>
            <a:r>
              <a:rPr lang="en-US" sz="3000" dirty="0"/>
              <a:t>from</a:t>
            </a:r>
            <a:r>
              <a:rPr lang="en-US" sz="3000" spc="135" dirty="0"/>
              <a:t> </a:t>
            </a:r>
            <a:r>
              <a:rPr lang="en-US" sz="3000" dirty="0"/>
              <a:t>there.</a:t>
            </a:r>
          </a:p>
          <a:p>
            <a:pPr marL="12700">
              <a:lnSpc>
                <a:spcPct val="100000"/>
              </a:lnSpc>
              <a:buSzPct val="95833"/>
              <a:buFont typeface="Wingdings"/>
              <a:buChar char=""/>
              <a:tabLst>
                <a:tab pos="253365" algn="l"/>
              </a:tabLst>
            </a:pPr>
            <a:r>
              <a:rPr lang="en-US" sz="3000" spc="-5" dirty="0"/>
              <a:t>The string at string2 remains</a:t>
            </a:r>
            <a:r>
              <a:rPr lang="en-US" sz="3000" spc="90" dirty="0"/>
              <a:t> </a:t>
            </a:r>
            <a:r>
              <a:rPr lang="en-US" sz="3000" dirty="0"/>
              <a:t>unchanged.</a:t>
            </a:r>
          </a:p>
          <a:p>
            <a:endParaRPr lang="en-US" dirty="0"/>
          </a:p>
        </p:txBody>
      </p:sp>
      <p:sp>
        <p:nvSpPr>
          <p:cNvPr id="4" name="Date Placeholder 3">
            <a:extLst>
              <a:ext uri="{FF2B5EF4-FFF2-40B4-BE49-F238E27FC236}">
                <a16:creationId xmlns:a16="http://schemas.microsoft.com/office/drawing/2014/main" id="{40E4A21C-3D9D-4590-83E3-1EDE5349A0A1}"/>
              </a:ext>
            </a:extLst>
          </p:cNvPr>
          <p:cNvSpPr>
            <a:spLocks noGrp="1"/>
          </p:cNvSpPr>
          <p:nvPr>
            <p:ph type="dt" sz="half" idx="10"/>
          </p:nvPr>
        </p:nvSpPr>
        <p:spPr/>
        <p:txBody>
          <a:bodyPr/>
          <a:lstStyle/>
          <a:p>
            <a:fld id="{15F3D9F2-1146-411D-831E-E019D80FDBEC}" type="datetime1">
              <a:rPr lang="en-IN" smtClean="0"/>
              <a:t>24-08-2022</a:t>
            </a:fld>
            <a:endParaRPr lang="en-US"/>
          </a:p>
        </p:txBody>
      </p:sp>
      <p:sp>
        <p:nvSpPr>
          <p:cNvPr id="5" name="Slide Number Placeholder 4">
            <a:extLst>
              <a:ext uri="{FF2B5EF4-FFF2-40B4-BE49-F238E27FC236}">
                <a16:creationId xmlns:a16="http://schemas.microsoft.com/office/drawing/2014/main" id="{65CC37B8-406C-45E9-8230-8DE0C2B1DCBE}"/>
              </a:ext>
            </a:extLst>
          </p:cNvPr>
          <p:cNvSpPr>
            <a:spLocks noGrp="1"/>
          </p:cNvSpPr>
          <p:nvPr>
            <p:ph type="sldNum" sz="quarter" idx="12"/>
          </p:nvPr>
        </p:nvSpPr>
        <p:spPr/>
        <p:txBody>
          <a:bodyPr/>
          <a:lstStyle/>
          <a:p>
            <a:fld id="{ADE9CCA5-A479-4857-B834-7FFF4BDABD38}" type="slidenum">
              <a:rPr lang="en-US" smtClean="0"/>
              <a:t>23</a:t>
            </a:fld>
            <a:endParaRPr lang="en-US"/>
          </a:p>
        </p:txBody>
      </p:sp>
      <p:sp>
        <p:nvSpPr>
          <p:cNvPr id="6" name="Footer Placeholder 5">
            <a:extLst>
              <a:ext uri="{FF2B5EF4-FFF2-40B4-BE49-F238E27FC236}">
                <a16:creationId xmlns:a16="http://schemas.microsoft.com/office/drawing/2014/main" id="{FFE65F58-CBA9-429C-A821-3A41E174F3B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56114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5" y="967256"/>
            <a:ext cx="10515600" cy="5571656"/>
          </a:xfrm>
        </p:spPr>
        <p:txBody>
          <a:bodyPr>
            <a:normAutofit lnSpcReduction="10000"/>
          </a:bodyPr>
          <a:lstStyle/>
          <a:p>
            <a:pPr marL="0" indent="0">
              <a:buNone/>
            </a:pPr>
            <a:r>
              <a:rPr lang="en-US" dirty="0"/>
              <a:t>#include &lt;</a:t>
            </a:r>
            <a:r>
              <a:rPr lang="en-US" dirty="0" err="1"/>
              <a:t>iostream</a:t>
            </a:r>
            <a:r>
              <a:rPr lang="en-US" dirty="0"/>
              <a:t>&gt; </a:t>
            </a:r>
          </a:p>
          <a:p>
            <a:pPr marL="0" indent="0">
              <a:buNone/>
            </a:pPr>
            <a:r>
              <a:rPr lang="en-US" dirty="0"/>
              <a:t>#include&lt;</a:t>
            </a:r>
            <a:r>
              <a:rPr lang="en-US" dirty="0" err="1"/>
              <a:t>string.h</a:t>
            </a:r>
            <a:r>
              <a:rPr lang="en-US" dirty="0"/>
              <a:t>&gt;  </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char str1[ ] = "</a:t>
            </a:r>
            <a:r>
              <a:rPr lang="en-US" dirty="0" err="1"/>
              <a:t>Manipal</a:t>
            </a:r>
            <a:r>
              <a:rPr lang="en-US" dirty="0"/>
              <a:t>";</a:t>
            </a:r>
          </a:p>
          <a:p>
            <a:pPr marL="0" indent="0">
              <a:buNone/>
            </a:pPr>
            <a:r>
              <a:rPr lang="en-US" dirty="0"/>
              <a:t>char str2[] =" Institute of Technology";</a:t>
            </a:r>
          </a:p>
          <a:p>
            <a:pPr marL="0" indent="0">
              <a:buNone/>
            </a:pPr>
            <a:r>
              <a:rPr lang="en-US" dirty="0" err="1">
                <a:solidFill>
                  <a:srgbClr val="FF0000"/>
                </a:solidFill>
              </a:rPr>
              <a:t>strcat</a:t>
            </a:r>
            <a:r>
              <a:rPr lang="en-US" dirty="0">
                <a:solidFill>
                  <a:srgbClr val="FF0000"/>
                </a:solidFill>
              </a:rPr>
              <a:t>(str1,str2);</a:t>
            </a:r>
          </a:p>
          <a:p>
            <a:pPr marL="0" indent="0">
              <a:buNone/>
            </a:pPr>
            <a:r>
              <a:rPr lang="en-US" dirty="0" err="1"/>
              <a:t>cout</a:t>
            </a:r>
            <a:r>
              <a:rPr lang="en-US" dirty="0"/>
              <a:t>&lt;&lt;"concatenated string is\n"&lt;&lt;str1;</a:t>
            </a:r>
          </a:p>
          <a:p>
            <a:pPr marL="0" indent="0">
              <a:buNone/>
            </a:pPr>
            <a:r>
              <a:rPr lang="en-US" dirty="0"/>
              <a:t>return 0;</a:t>
            </a:r>
          </a:p>
          <a:p>
            <a:pPr marL="0" indent="0">
              <a:buNone/>
            </a:pPr>
            <a:r>
              <a:rPr lang="en-US" dirty="0"/>
              <a:t>}</a:t>
            </a:r>
          </a:p>
          <a:p>
            <a:endParaRPr lang="en-US" dirty="0"/>
          </a:p>
        </p:txBody>
      </p:sp>
      <p:sp>
        <p:nvSpPr>
          <p:cNvPr id="2" name="Date Placeholder 1">
            <a:extLst>
              <a:ext uri="{FF2B5EF4-FFF2-40B4-BE49-F238E27FC236}">
                <a16:creationId xmlns:a16="http://schemas.microsoft.com/office/drawing/2014/main" id="{EB30FB66-B1C1-4D7E-B365-C52DE051A5DE}"/>
              </a:ext>
            </a:extLst>
          </p:cNvPr>
          <p:cNvSpPr>
            <a:spLocks noGrp="1"/>
          </p:cNvSpPr>
          <p:nvPr>
            <p:ph type="dt" sz="half" idx="10"/>
          </p:nvPr>
        </p:nvSpPr>
        <p:spPr/>
        <p:txBody>
          <a:bodyPr/>
          <a:lstStyle/>
          <a:p>
            <a:fld id="{0E9DE76D-9F44-4102-99AE-407FDBBC8546}" type="datetime1">
              <a:rPr lang="en-IN" smtClean="0"/>
              <a:t>24-08-2022</a:t>
            </a:fld>
            <a:endParaRPr lang="en-US"/>
          </a:p>
        </p:txBody>
      </p:sp>
      <p:sp>
        <p:nvSpPr>
          <p:cNvPr id="4" name="Slide Number Placeholder 3">
            <a:extLst>
              <a:ext uri="{FF2B5EF4-FFF2-40B4-BE49-F238E27FC236}">
                <a16:creationId xmlns:a16="http://schemas.microsoft.com/office/drawing/2014/main" id="{577EAFC1-C437-41A2-A193-0135EDA300BF}"/>
              </a:ext>
            </a:extLst>
          </p:cNvPr>
          <p:cNvSpPr>
            <a:spLocks noGrp="1"/>
          </p:cNvSpPr>
          <p:nvPr>
            <p:ph type="sldNum" sz="quarter" idx="12"/>
          </p:nvPr>
        </p:nvSpPr>
        <p:spPr/>
        <p:txBody>
          <a:bodyPr/>
          <a:lstStyle/>
          <a:p>
            <a:fld id="{ADE9CCA5-A479-4857-B834-7FFF4BDABD38}" type="slidenum">
              <a:rPr lang="en-US" smtClean="0"/>
              <a:t>24</a:t>
            </a:fld>
            <a:endParaRPr lang="en-US"/>
          </a:p>
        </p:txBody>
      </p:sp>
      <p:sp>
        <p:nvSpPr>
          <p:cNvPr id="5" name="Footer Placeholder 4">
            <a:extLst>
              <a:ext uri="{FF2B5EF4-FFF2-40B4-BE49-F238E27FC236}">
                <a16:creationId xmlns:a16="http://schemas.microsoft.com/office/drawing/2014/main" id="{DFDE7EB2-8696-4F39-9845-CD9BB41A014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2F906B12-A574-4B95-A74F-1EC21A848084}"/>
              </a:ext>
            </a:extLst>
          </p:cNvPr>
          <p:cNvSpPr>
            <a:spLocks noGrp="1"/>
          </p:cNvSpPr>
          <p:nvPr>
            <p:ph type="title"/>
          </p:nvPr>
        </p:nvSpPr>
        <p:spPr>
          <a:xfrm>
            <a:off x="243114" y="136524"/>
            <a:ext cx="11110686" cy="719819"/>
          </a:xfrm>
        </p:spPr>
        <p:txBody>
          <a:bodyPr/>
          <a:lstStyle/>
          <a:p>
            <a:r>
              <a:rPr lang="en-US" b="1" spc="-140" dirty="0" err="1">
                <a:solidFill>
                  <a:srgbClr val="C00000"/>
                </a:solidFill>
                <a:latin typeface="Arial"/>
                <a:cs typeface="Arial"/>
              </a:rPr>
              <a:t>strcat</a:t>
            </a:r>
            <a:r>
              <a:rPr lang="en-US" b="1" spc="-140" dirty="0">
                <a:solidFill>
                  <a:srgbClr val="C00000"/>
                </a:solidFill>
                <a:latin typeface="Arial"/>
                <a:cs typeface="Arial"/>
              </a:rPr>
              <a:t>()</a:t>
            </a:r>
            <a:endParaRPr lang="en-US" dirty="0"/>
          </a:p>
        </p:txBody>
      </p:sp>
    </p:spTree>
    <p:extLst>
      <p:ext uri="{BB962C8B-B14F-4D97-AF65-F5344CB8AC3E}">
        <p14:creationId xmlns:p14="http://schemas.microsoft.com/office/powerpoint/2010/main" val="3234816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2" y="985837"/>
            <a:ext cx="10515600" cy="5370513"/>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int main(){</a:t>
            </a:r>
          </a:p>
          <a:p>
            <a:pPr marL="0" indent="0">
              <a:buNone/>
            </a:pPr>
            <a:r>
              <a:rPr lang="en-US" dirty="0"/>
              <a:t> int n; </a:t>
            </a:r>
          </a:p>
          <a:p>
            <a:pPr marL="0" indent="0">
              <a:buNone/>
            </a:pPr>
            <a:r>
              <a:rPr lang="en-US" dirty="0"/>
              <a:t>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gets(s1);</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gets(s2);</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p:txBody>
      </p:sp>
      <p:sp>
        <p:nvSpPr>
          <p:cNvPr id="2" name="Date Placeholder 1">
            <a:extLst>
              <a:ext uri="{FF2B5EF4-FFF2-40B4-BE49-F238E27FC236}">
                <a16:creationId xmlns:a16="http://schemas.microsoft.com/office/drawing/2014/main" id="{DE2DFA9A-772F-4849-9199-C55539592593}"/>
              </a:ext>
            </a:extLst>
          </p:cNvPr>
          <p:cNvSpPr>
            <a:spLocks noGrp="1"/>
          </p:cNvSpPr>
          <p:nvPr>
            <p:ph type="dt" sz="half" idx="10"/>
          </p:nvPr>
        </p:nvSpPr>
        <p:spPr/>
        <p:txBody>
          <a:bodyPr/>
          <a:lstStyle/>
          <a:p>
            <a:fld id="{100BE7C1-6A63-44DA-ACE7-548730872E8C}" type="datetime1">
              <a:rPr lang="en-IN" smtClean="0"/>
              <a:t>24-08-2022</a:t>
            </a:fld>
            <a:endParaRPr lang="en-US"/>
          </a:p>
        </p:txBody>
      </p:sp>
      <p:sp>
        <p:nvSpPr>
          <p:cNvPr id="4" name="Slide Number Placeholder 3">
            <a:extLst>
              <a:ext uri="{FF2B5EF4-FFF2-40B4-BE49-F238E27FC236}">
                <a16:creationId xmlns:a16="http://schemas.microsoft.com/office/drawing/2014/main" id="{8CE9851C-970B-4127-AE4D-057172FED3AF}"/>
              </a:ext>
            </a:extLst>
          </p:cNvPr>
          <p:cNvSpPr>
            <a:spLocks noGrp="1"/>
          </p:cNvSpPr>
          <p:nvPr>
            <p:ph type="sldNum" sz="quarter" idx="12"/>
          </p:nvPr>
        </p:nvSpPr>
        <p:spPr/>
        <p:txBody>
          <a:bodyPr/>
          <a:lstStyle/>
          <a:p>
            <a:fld id="{ADE9CCA5-A479-4857-B834-7FFF4BDABD38}" type="slidenum">
              <a:rPr lang="en-US" smtClean="0"/>
              <a:t>25</a:t>
            </a:fld>
            <a:endParaRPr lang="en-US"/>
          </a:p>
        </p:txBody>
      </p:sp>
      <p:sp>
        <p:nvSpPr>
          <p:cNvPr id="5" name="Footer Placeholder 4">
            <a:extLst>
              <a:ext uri="{FF2B5EF4-FFF2-40B4-BE49-F238E27FC236}">
                <a16:creationId xmlns:a16="http://schemas.microsoft.com/office/drawing/2014/main" id="{0D4D4347-C676-4E34-BF86-A09724279F66}"/>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5CC75E69-FE3D-400B-B1A5-44919C5517A8}"/>
              </a:ext>
            </a:extLst>
          </p:cNvPr>
          <p:cNvSpPr>
            <a:spLocks noGrp="1"/>
          </p:cNvSpPr>
          <p:nvPr>
            <p:ph type="title"/>
          </p:nvPr>
        </p:nvSpPr>
        <p:spPr>
          <a:xfrm>
            <a:off x="243114" y="136524"/>
            <a:ext cx="11110686" cy="719819"/>
          </a:xfrm>
        </p:spPr>
        <p:txBody>
          <a:bodyPr/>
          <a:lstStyle/>
          <a:p>
            <a:r>
              <a:rPr lang="en-US" spc="-200" dirty="0"/>
              <a:t>Reading integers and strings</a:t>
            </a:r>
            <a:endParaRPr lang="en-US" dirty="0"/>
          </a:p>
        </p:txBody>
      </p:sp>
    </p:spTree>
    <p:extLst>
      <p:ext uri="{BB962C8B-B14F-4D97-AF65-F5344CB8AC3E}">
        <p14:creationId xmlns:p14="http://schemas.microsoft.com/office/powerpoint/2010/main" val="123474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8465-3215-44BB-8CC0-0266D7EC61AF}"/>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FCD569E5-E3DE-44EC-B664-EDE62C3B047C}"/>
              </a:ext>
            </a:extLst>
          </p:cNvPr>
          <p:cNvPicPr>
            <a:picLocks noGrp="1" noChangeAspect="1"/>
          </p:cNvPicPr>
          <p:nvPr>
            <p:ph idx="1"/>
          </p:nvPr>
        </p:nvPicPr>
        <p:blipFill>
          <a:blip r:embed="rId3"/>
          <a:stretch>
            <a:fillRect/>
          </a:stretch>
        </p:blipFill>
        <p:spPr>
          <a:xfrm>
            <a:off x="6536954" y="856343"/>
            <a:ext cx="5360894" cy="5684619"/>
          </a:xfrm>
          <a:prstGeom prst="rect">
            <a:avLst/>
          </a:prstGeom>
        </p:spPr>
      </p:pic>
      <p:sp>
        <p:nvSpPr>
          <p:cNvPr id="4" name="Date Placeholder 3">
            <a:extLst>
              <a:ext uri="{FF2B5EF4-FFF2-40B4-BE49-F238E27FC236}">
                <a16:creationId xmlns:a16="http://schemas.microsoft.com/office/drawing/2014/main" id="{219BB589-E8C6-4A0B-9F68-5613FF32E91C}"/>
              </a:ext>
            </a:extLst>
          </p:cNvPr>
          <p:cNvSpPr>
            <a:spLocks noGrp="1"/>
          </p:cNvSpPr>
          <p:nvPr>
            <p:ph type="dt" sz="half" idx="10"/>
          </p:nvPr>
        </p:nvSpPr>
        <p:spPr/>
        <p:txBody>
          <a:bodyPr/>
          <a:lstStyle/>
          <a:p>
            <a:fld id="{20C17CBF-1973-43AF-BDFE-062EAD3A8EE5}" type="datetime1">
              <a:rPr lang="en-IN" smtClean="0"/>
              <a:t>24-08-2022</a:t>
            </a:fld>
            <a:endParaRPr lang="en-IN"/>
          </a:p>
        </p:txBody>
      </p:sp>
      <p:sp>
        <p:nvSpPr>
          <p:cNvPr id="5" name="Footer Placeholder 4">
            <a:extLst>
              <a:ext uri="{FF2B5EF4-FFF2-40B4-BE49-F238E27FC236}">
                <a16:creationId xmlns:a16="http://schemas.microsoft.com/office/drawing/2014/main" id="{3890A426-E6A2-43F6-AE2B-DF1F01E99EC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D0BE1527-1A33-4013-9944-32E16FAB4B82}"/>
              </a:ext>
            </a:extLst>
          </p:cNvPr>
          <p:cNvSpPr>
            <a:spLocks noGrp="1"/>
          </p:cNvSpPr>
          <p:nvPr>
            <p:ph type="sldNum" sz="quarter" idx="12"/>
          </p:nvPr>
        </p:nvSpPr>
        <p:spPr/>
        <p:txBody>
          <a:bodyPr/>
          <a:lstStyle/>
          <a:p>
            <a:fld id="{1B44385C-0615-4A46-ADB2-FB00C56C0F04}" type="slidenum">
              <a:rPr lang="en-IN" smtClean="0"/>
              <a:t>26</a:t>
            </a:fld>
            <a:endParaRPr lang="en-IN"/>
          </a:p>
        </p:txBody>
      </p:sp>
      <p:pic>
        <p:nvPicPr>
          <p:cNvPr id="8" name="Picture 7">
            <a:extLst>
              <a:ext uri="{FF2B5EF4-FFF2-40B4-BE49-F238E27FC236}">
                <a16:creationId xmlns:a16="http://schemas.microsoft.com/office/drawing/2014/main" id="{3B76CCB2-6FE1-4357-AB11-89ECE51DD9D8}"/>
              </a:ext>
            </a:extLst>
          </p:cNvPr>
          <p:cNvPicPr>
            <a:picLocks noChangeAspect="1"/>
          </p:cNvPicPr>
          <p:nvPr/>
        </p:nvPicPr>
        <p:blipFill>
          <a:blip r:embed="rId4"/>
          <a:stretch>
            <a:fillRect/>
          </a:stretch>
        </p:blipFill>
        <p:spPr>
          <a:xfrm>
            <a:off x="838200" y="856343"/>
            <a:ext cx="4763060" cy="5518118"/>
          </a:xfrm>
          <a:prstGeom prst="rect">
            <a:avLst/>
          </a:prstGeom>
        </p:spPr>
      </p:pic>
    </p:spTree>
    <p:extLst>
      <p:ext uri="{BB962C8B-B14F-4D97-AF65-F5344CB8AC3E}">
        <p14:creationId xmlns:p14="http://schemas.microsoft.com/office/powerpoint/2010/main" val="3241323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623" y="1022678"/>
            <a:ext cx="10515600" cy="5223576"/>
          </a:xfrm>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err="1"/>
              <a:t>int</a:t>
            </a:r>
            <a:r>
              <a:rPr lang="en-US" dirty="0"/>
              <a:t> main(){</a:t>
            </a:r>
          </a:p>
          <a:p>
            <a:pPr marL="0" indent="0">
              <a:buNone/>
            </a:pPr>
            <a:r>
              <a:rPr lang="en-US" dirty="0"/>
              <a:t> </a:t>
            </a:r>
            <a:r>
              <a:rPr lang="en-US" dirty="0" err="1"/>
              <a:t>int</a:t>
            </a:r>
            <a:r>
              <a:rPr lang="en-US" dirty="0"/>
              <a:t> n;     char s1[10],s2[10];</a:t>
            </a:r>
          </a:p>
          <a:p>
            <a:pPr marL="0" indent="0">
              <a:buNone/>
            </a:pPr>
            <a:r>
              <a:rPr lang="en-US" dirty="0"/>
              <a:t> </a:t>
            </a:r>
            <a:r>
              <a:rPr lang="en-US" dirty="0" err="1"/>
              <a:t>cout</a:t>
            </a:r>
            <a:r>
              <a:rPr lang="en-US" dirty="0"/>
              <a:t>&lt;&lt;"Enter integer";</a:t>
            </a:r>
          </a:p>
          <a:p>
            <a:pPr marL="0" indent="0">
              <a:buNone/>
            </a:pPr>
            <a:r>
              <a:rPr lang="en-US" dirty="0"/>
              <a:t> </a:t>
            </a:r>
            <a:r>
              <a:rPr lang="en-US" dirty="0" err="1"/>
              <a:t>cin</a:t>
            </a:r>
            <a:r>
              <a:rPr lang="en-US" dirty="0"/>
              <a:t>&gt;&gt;n;</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(s1,10,'$');</a:t>
            </a:r>
          </a:p>
          <a:p>
            <a:pPr marL="0" indent="0">
              <a:buNone/>
            </a:pPr>
            <a:r>
              <a:rPr lang="en-US" dirty="0"/>
              <a:t> </a:t>
            </a:r>
            <a:r>
              <a:rPr lang="en-US" dirty="0" err="1"/>
              <a:t>fflush</a:t>
            </a:r>
            <a:r>
              <a:rPr lang="en-US" dirty="0"/>
              <a:t>(</a:t>
            </a:r>
            <a:r>
              <a:rPr lang="en-US" dirty="0" err="1"/>
              <a:t>stdin</a:t>
            </a:r>
            <a:r>
              <a:rPr lang="en-US" dirty="0"/>
              <a:t>);</a:t>
            </a:r>
          </a:p>
          <a:p>
            <a:pPr marL="0" indent="0">
              <a:buNone/>
            </a:pPr>
            <a:r>
              <a:rPr lang="en-US" dirty="0"/>
              <a:t> </a:t>
            </a:r>
            <a:r>
              <a:rPr lang="en-US" dirty="0" err="1"/>
              <a:t>cin.get</a:t>
            </a:r>
            <a:r>
              <a:rPr lang="en-US" dirty="0"/>
              <a:t>(s2,10,'$');</a:t>
            </a:r>
          </a:p>
          <a:p>
            <a:pPr marL="0" indent="0">
              <a:buNone/>
            </a:pPr>
            <a:r>
              <a:rPr lang="en-US" dirty="0"/>
              <a:t> </a:t>
            </a:r>
            <a:r>
              <a:rPr lang="en-US" dirty="0" err="1"/>
              <a:t>cout</a:t>
            </a:r>
            <a:r>
              <a:rPr lang="en-US" dirty="0"/>
              <a:t>&lt;&lt;"s1="&lt;&lt;s1&lt;&lt;</a:t>
            </a:r>
            <a:r>
              <a:rPr lang="en-US" dirty="0" err="1"/>
              <a:t>endl</a:t>
            </a:r>
            <a:r>
              <a:rPr lang="en-US" dirty="0"/>
              <a:t>;</a:t>
            </a:r>
          </a:p>
          <a:p>
            <a:pPr marL="0" indent="0">
              <a:buNone/>
            </a:pPr>
            <a:r>
              <a:rPr lang="en-US" dirty="0"/>
              <a:t> </a:t>
            </a:r>
            <a:r>
              <a:rPr lang="en-US" dirty="0" err="1"/>
              <a:t>cout</a:t>
            </a:r>
            <a:r>
              <a:rPr lang="en-US" dirty="0"/>
              <a:t>&lt;&lt;"s2="&lt;&lt;s2&lt;&lt;</a:t>
            </a:r>
            <a:r>
              <a:rPr lang="en-US" dirty="0" err="1"/>
              <a:t>endl</a:t>
            </a:r>
            <a:r>
              <a:rPr lang="en-US" dirty="0"/>
              <a:t>;</a:t>
            </a:r>
          </a:p>
          <a:p>
            <a:pPr marL="0" indent="0">
              <a:buNone/>
            </a:pPr>
            <a:r>
              <a:rPr lang="en-US" dirty="0"/>
              <a:t> return 0;</a:t>
            </a:r>
          </a:p>
          <a:p>
            <a:pPr marL="0" indent="0">
              <a:buNone/>
            </a:pPr>
            <a:r>
              <a:rPr lang="en-US" dirty="0"/>
              <a:t>}</a:t>
            </a:r>
          </a:p>
        </p:txBody>
      </p:sp>
      <p:sp>
        <p:nvSpPr>
          <p:cNvPr id="2" name="Date Placeholder 1">
            <a:extLst>
              <a:ext uri="{FF2B5EF4-FFF2-40B4-BE49-F238E27FC236}">
                <a16:creationId xmlns:a16="http://schemas.microsoft.com/office/drawing/2014/main" id="{7FE1E77B-5F03-4880-AC29-D2822BBD1933}"/>
              </a:ext>
            </a:extLst>
          </p:cNvPr>
          <p:cNvSpPr>
            <a:spLocks noGrp="1"/>
          </p:cNvSpPr>
          <p:nvPr>
            <p:ph type="dt" sz="half" idx="10"/>
          </p:nvPr>
        </p:nvSpPr>
        <p:spPr/>
        <p:txBody>
          <a:bodyPr/>
          <a:lstStyle/>
          <a:p>
            <a:fld id="{103EEB42-82FA-4399-9A0A-B21EE68134CA}" type="datetime1">
              <a:rPr lang="en-IN" smtClean="0"/>
              <a:t>24-08-2022</a:t>
            </a:fld>
            <a:endParaRPr lang="en-US"/>
          </a:p>
        </p:txBody>
      </p:sp>
      <p:sp>
        <p:nvSpPr>
          <p:cNvPr id="4" name="Slide Number Placeholder 3">
            <a:extLst>
              <a:ext uri="{FF2B5EF4-FFF2-40B4-BE49-F238E27FC236}">
                <a16:creationId xmlns:a16="http://schemas.microsoft.com/office/drawing/2014/main" id="{41D529B1-FB95-43C8-80B5-72D71E298007}"/>
              </a:ext>
            </a:extLst>
          </p:cNvPr>
          <p:cNvSpPr>
            <a:spLocks noGrp="1"/>
          </p:cNvSpPr>
          <p:nvPr>
            <p:ph type="sldNum" sz="quarter" idx="12"/>
          </p:nvPr>
        </p:nvSpPr>
        <p:spPr/>
        <p:txBody>
          <a:bodyPr/>
          <a:lstStyle/>
          <a:p>
            <a:fld id="{ADE9CCA5-A479-4857-B834-7FFF4BDABD38}" type="slidenum">
              <a:rPr lang="en-US" smtClean="0"/>
              <a:t>27</a:t>
            </a:fld>
            <a:endParaRPr lang="en-US"/>
          </a:p>
        </p:txBody>
      </p:sp>
      <p:sp>
        <p:nvSpPr>
          <p:cNvPr id="5" name="Footer Placeholder 4">
            <a:extLst>
              <a:ext uri="{FF2B5EF4-FFF2-40B4-BE49-F238E27FC236}">
                <a16:creationId xmlns:a16="http://schemas.microsoft.com/office/drawing/2014/main" id="{87347641-5215-4F31-B8CB-F69890907D94}"/>
              </a:ext>
            </a:extLst>
          </p:cNvPr>
          <p:cNvSpPr>
            <a:spLocks noGrp="1"/>
          </p:cNvSpPr>
          <p:nvPr>
            <p:ph type="ftr" sz="quarter" idx="11"/>
          </p:nvPr>
        </p:nvSpPr>
        <p:spPr/>
        <p:txBody>
          <a:bodyPr/>
          <a:lstStyle/>
          <a:p>
            <a:r>
              <a:rPr lang="en-IN"/>
              <a:t>Dept of I&amp;CT</a:t>
            </a:r>
          </a:p>
        </p:txBody>
      </p:sp>
      <p:sp>
        <p:nvSpPr>
          <p:cNvPr id="6" name="Title 1">
            <a:extLst>
              <a:ext uri="{FF2B5EF4-FFF2-40B4-BE49-F238E27FC236}">
                <a16:creationId xmlns:a16="http://schemas.microsoft.com/office/drawing/2014/main" id="{FDD4802C-C8FD-45EA-888D-EEAD214B3A05}"/>
              </a:ext>
            </a:extLst>
          </p:cNvPr>
          <p:cNvSpPr>
            <a:spLocks noGrp="1"/>
          </p:cNvSpPr>
          <p:nvPr>
            <p:ph type="title"/>
          </p:nvPr>
        </p:nvSpPr>
        <p:spPr>
          <a:xfrm>
            <a:off x="243114" y="136524"/>
            <a:ext cx="11110686" cy="719819"/>
          </a:xfrm>
        </p:spPr>
        <p:txBody>
          <a:bodyPr>
            <a:normAutofit fontScale="90000"/>
          </a:bodyPr>
          <a:lstStyle/>
          <a:p>
            <a:r>
              <a:rPr lang="en-US" spc="-200" dirty="0"/>
              <a:t>Reading integers followed by multiline input strings</a:t>
            </a:r>
            <a:endParaRPr lang="en-US" dirty="0"/>
          </a:p>
        </p:txBody>
      </p:sp>
    </p:spTree>
    <p:extLst>
      <p:ext uri="{BB962C8B-B14F-4D97-AF65-F5344CB8AC3E}">
        <p14:creationId xmlns:p14="http://schemas.microsoft.com/office/powerpoint/2010/main" val="37438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52A4-F4B6-4E4F-AAD5-86446EDF0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BFB145-93D3-4025-B749-5902D2594C7F}"/>
              </a:ext>
            </a:extLst>
          </p:cNvPr>
          <p:cNvSpPr>
            <a:spLocks noGrp="1"/>
          </p:cNvSpPr>
          <p:nvPr>
            <p:ph idx="1"/>
          </p:nvPr>
        </p:nvSpPr>
        <p:spPr/>
        <p:txBody>
          <a:bodyPr/>
          <a:lstStyle/>
          <a:p>
            <a:r>
              <a:rPr lang="en-US" dirty="0"/>
              <a:t>Declaration and initialization</a:t>
            </a:r>
          </a:p>
          <a:p>
            <a:pPr marL="0" indent="0">
              <a:buNone/>
            </a:pPr>
            <a:r>
              <a:rPr lang="en-US" dirty="0"/>
              <a:t>	char </a:t>
            </a:r>
            <a:r>
              <a:rPr lang="en-US" dirty="0" err="1"/>
              <a:t>string_name</a:t>
            </a:r>
            <a:r>
              <a:rPr lang="en-US" dirty="0"/>
              <a:t>[size];</a:t>
            </a:r>
          </a:p>
          <a:p>
            <a:pPr marL="0" indent="0">
              <a:buNone/>
            </a:pPr>
            <a:r>
              <a:rPr lang="en-US" dirty="0"/>
              <a:t>	The size determines the number of characters in the </a:t>
            </a:r>
            <a:r>
              <a:rPr lang="en-US" dirty="0" err="1"/>
              <a:t>string_name</a:t>
            </a:r>
            <a:r>
              <a:rPr lang="en-US" dirty="0"/>
              <a:t>.</a:t>
            </a:r>
          </a:p>
        </p:txBody>
      </p:sp>
      <p:sp>
        <p:nvSpPr>
          <p:cNvPr id="4" name="Date Placeholder 3">
            <a:extLst>
              <a:ext uri="{FF2B5EF4-FFF2-40B4-BE49-F238E27FC236}">
                <a16:creationId xmlns:a16="http://schemas.microsoft.com/office/drawing/2014/main" id="{45C5811E-CDA1-46CF-AB2C-AF67BFD3174E}"/>
              </a:ext>
            </a:extLst>
          </p:cNvPr>
          <p:cNvSpPr>
            <a:spLocks noGrp="1"/>
          </p:cNvSpPr>
          <p:nvPr>
            <p:ph type="dt" sz="half" idx="10"/>
          </p:nvPr>
        </p:nvSpPr>
        <p:spPr/>
        <p:txBody>
          <a:bodyPr/>
          <a:lstStyle/>
          <a:p>
            <a:fld id="{B7B920BD-BCAB-45AC-BC14-7C69A596A6C5}" type="datetime1">
              <a:rPr lang="en-IN" smtClean="0"/>
              <a:t>24-08-2022</a:t>
            </a:fld>
            <a:endParaRPr lang="en-US"/>
          </a:p>
        </p:txBody>
      </p:sp>
      <p:sp>
        <p:nvSpPr>
          <p:cNvPr id="5" name="Slide Number Placeholder 4">
            <a:extLst>
              <a:ext uri="{FF2B5EF4-FFF2-40B4-BE49-F238E27FC236}">
                <a16:creationId xmlns:a16="http://schemas.microsoft.com/office/drawing/2014/main" id="{D0046A7F-FC4B-47DC-8D46-9DBEA3DD1168}"/>
              </a:ext>
            </a:extLst>
          </p:cNvPr>
          <p:cNvSpPr>
            <a:spLocks noGrp="1"/>
          </p:cNvSpPr>
          <p:nvPr>
            <p:ph type="sldNum" sz="quarter" idx="12"/>
          </p:nvPr>
        </p:nvSpPr>
        <p:spPr/>
        <p:txBody>
          <a:bodyPr/>
          <a:lstStyle/>
          <a:p>
            <a:fld id="{ADE9CCA5-A479-4857-B834-7FFF4BDABD38}" type="slidenum">
              <a:rPr lang="en-US" smtClean="0"/>
              <a:t>3</a:t>
            </a:fld>
            <a:endParaRPr lang="en-US"/>
          </a:p>
        </p:txBody>
      </p:sp>
      <p:sp>
        <p:nvSpPr>
          <p:cNvPr id="6" name="Footer Placeholder 5">
            <a:extLst>
              <a:ext uri="{FF2B5EF4-FFF2-40B4-BE49-F238E27FC236}">
                <a16:creationId xmlns:a16="http://schemas.microsoft.com/office/drawing/2014/main" id="{61208479-B5B0-4F3D-8F4E-4847F2F7F487}"/>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11909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392-782C-481C-88DB-9828DBEC7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CFEC03-4982-423D-84DE-325A45FC9FE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2D95691-AE18-483F-9248-5069C05D43B5}"/>
              </a:ext>
            </a:extLst>
          </p:cNvPr>
          <p:cNvPicPr>
            <a:picLocks noChangeAspect="1"/>
          </p:cNvPicPr>
          <p:nvPr/>
        </p:nvPicPr>
        <p:blipFill>
          <a:blip r:embed="rId2"/>
          <a:stretch>
            <a:fillRect/>
          </a:stretch>
        </p:blipFill>
        <p:spPr>
          <a:xfrm>
            <a:off x="1800665" y="1167618"/>
            <a:ext cx="8876713" cy="4614204"/>
          </a:xfrm>
          <a:prstGeom prst="rect">
            <a:avLst/>
          </a:prstGeom>
        </p:spPr>
      </p:pic>
      <p:sp>
        <p:nvSpPr>
          <p:cNvPr id="5" name="Date Placeholder 4">
            <a:extLst>
              <a:ext uri="{FF2B5EF4-FFF2-40B4-BE49-F238E27FC236}">
                <a16:creationId xmlns:a16="http://schemas.microsoft.com/office/drawing/2014/main" id="{F8335FF3-D691-49BE-B505-D0C4390147ED}"/>
              </a:ext>
            </a:extLst>
          </p:cNvPr>
          <p:cNvSpPr>
            <a:spLocks noGrp="1"/>
          </p:cNvSpPr>
          <p:nvPr>
            <p:ph type="dt" sz="half" idx="10"/>
          </p:nvPr>
        </p:nvSpPr>
        <p:spPr/>
        <p:txBody>
          <a:bodyPr/>
          <a:lstStyle/>
          <a:p>
            <a:fld id="{77351B9F-6310-4545-B7A4-A394DF3844F5}" type="datetime1">
              <a:rPr lang="en-IN" smtClean="0"/>
              <a:t>24-08-2022</a:t>
            </a:fld>
            <a:endParaRPr lang="en-US"/>
          </a:p>
        </p:txBody>
      </p:sp>
      <p:sp>
        <p:nvSpPr>
          <p:cNvPr id="6" name="Slide Number Placeholder 5">
            <a:extLst>
              <a:ext uri="{FF2B5EF4-FFF2-40B4-BE49-F238E27FC236}">
                <a16:creationId xmlns:a16="http://schemas.microsoft.com/office/drawing/2014/main" id="{CE8A6D21-7D8B-4353-A33F-C4E9E00ECD51}"/>
              </a:ext>
            </a:extLst>
          </p:cNvPr>
          <p:cNvSpPr>
            <a:spLocks noGrp="1"/>
          </p:cNvSpPr>
          <p:nvPr>
            <p:ph type="sldNum" sz="quarter" idx="12"/>
          </p:nvPr>
        </p:nvSpPr>
        <p:spPr/>
        <p:txBody>
          <a:bodyPr/>
          <a:lstStyle/>
          <a:p>
            <a:fld id="{ADE9CCA5-A479-4857-B834-7FFF4BDABD38}" type="slidenum">
              <a:rPr lang="en-US" smtClean="0"/>
              <a:t>4</a:t>
            </a:fld>
            <a:endParaRPr lang="en-US"/>
          </a:p>
        </p:txBody>
      </p:sp>
      <p:sp>
        <p:nvSpPr>
          <p:cNvPr id="7" name="Footer Placeholder 6">
            <a:extLst>
              <a:ext uri="{FF2B5EF4-FFF2-40B4-BE49-F238E27FC236}">
                <a16:creationId xmlns:a16="http://schemas.microsoft.com/office/drawing/2014/main" id="{35F5F474-243A-48A4-A30B-920103442262}"/>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53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17C2-64F1-42EA-AEA1-B3084CF5BBCD}"/>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0E2EA71-C187-43E2-9E93-F60CCE273371}"/>
              </a:ext>
            </a:extLst>
          </p:cNvPr>
          <p:cNvPicPr>
            <a:picLocks noChangeAspect="1"/>
          </p:cNvPicPr>
          <p:nvPr/>
        </p:nvPicPr>
        <p:blipFill>
          <a:blip r:embed="rId2"/>
          <a:stretch>
            <a:fillRect/>
          </a:stretch>
        </p:blipFill>
        <p:spPr>
          <a:xfrm>
            <a:off x="1026940" y="1355712"/>
            <a:ext cx="10060359" cy="5000637"/>
          </a:xfrm>
          <a:prstGeom prst="rect">
            <a:avLst/>
          </a:prstGeom>
        </p:spPr>
      </p:pic>
      <p:sp>
        <p:nvSpPr>
          <p:cNvPr id="5" name="Date Placeholder 4">
            <a:extLst>
              <a:ext uri="{FF2B5EF4-FFF2-40B4-BE49-F238E27FC236}">
                <a16:creationId xmlns:a16="http://schemas.microsoft.com/office/drawing/2014/main" id="{3100779A-DA48-42DB-8E4E-BF1C7EC558D7}"/>
              </a:ext>
            </a:extLst>
          </p:cNvPr>
          <p:cNvSpPr>
            <a:spLocks noGrp="1"/>
          </p:cNvSpPr>
          <p:nvPr>
            <p:ph type="dt" sz="half" idx="10"/>
          </p:nvPr>
        </p:nvSpPr>
        <p:spPr/>
        <p:txBody>
          <a:bodyPr/>
          <a:lstStyle/>
          <a:p>
            <a:fld id="{255D6EEA-B7E5-4316-A429-6B5C4B8BB66F}" type="datetime1">
              <a:rPr lang="en-IN" smtClean="0"/>
              <a:t>24-08-2022</a:t>
            </a:fld>
            <a:endParaRPr lang="en-US"/>
          </a:p>
        </p:txBody>
      </p:sp>
      <p:sp>
        <p:nvSpPr>
          <p:cNvPr id="6" name="Slide Number Placeholder 5">
            <a:extLst>
              <a:ext uri="{FF2B5EF4-FFF2-40B4-BE49-F238E27FC236}">
                <a16:creationId xmlns:a16="http://schemas.microsoft.com/office/drawing/2014/main" id="{55C1FB8C-E480-4A8A-9266-F65D5DA38BDB}"/>
              </a:ext>
            </a:extLst>
          </p:cNvPr>
          <p:cNvSpPr>
            <a:spLocks noGrp="1"/>
          </p:cNvSpPr>
          <p:nvPr>
            <p:ph type="sldNum" sz="quarter" idx="12"/>
          </p:nvPr>
        </p:nvSpPr>
        <p:spPr/>
        <p:txBody>
          <a:bodyPr/>
          <a:lstStyle/>
          <a:p>
            <a:fld id="{ADE9CCA5-A479-4857-B834-7FFF4BDABD38}" type="slidenum">
              <a:rPr lang="en-US" smtClean="0"/>
              <a:t>5</a:t>
            </a:fld>
            <a:endParaRPr lang="en-US"/>
          </a:p>
        </p:txBody>
      </p:sp>
      <p:sp>
        <p:nvSpPr>
          <p:cNvPr id="3" name="Footer Placeholder 2">
            <a:extLst>
              <a:ext uri="{FF2B5EF4-FFF2-40B4-BE49-F238E27FC236}">
                <a16:creationId xmlns:a16="http://schemas.microsoft.com/office/drawing/2014/main" id="{E626F232-8331-4D01-9B8E-32BA7D733FED}"/>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652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87085-CEA6-492B-8ECC-A6EDF8BFAA4F}"/>
              </a:ext>
            </a:extLst>
          </p:cNvPr>
          <p:cNvSpPr>
            <a:spLocks noGrp="1"/>
          </p:cNvSpPr>
          <p:nvPr>
            <p:ph idx="1"/>
          </p:nvPr>
        </p:nvSpPr>
        <p:spPr/>
        <p:txBody>
          <a:bodyPr/>
          <a:lstStyle/>
          <a:p>
            <a:r>
              <a:rPr lang="en-US" dirty="0"/>
              <a:t>We use third argument in </a:t>
            </a:r>
            <a:r>
              <a:rPr lang="en-US" dirty="0" err="1"/>
              <a:t>cin.get</a:t>
            </a:r>
            <a:r>
              <a:rPr lang="en-US" dirty="0"/>
              <a:t>() function</a:t>
            </a:r>
          </a:p>
          <a:p>
            <a:r>
              <a:rPr lang="en-US" dirty="0" err="1"/>
              <a:t>cin.get</a:t>
            </a:r>
            <a:r>
              <a:rPr lang="en-US" dirty="0"/>
              <a:t>(</a:t>
            </a:r>
            <a:r>
              <a:rPr lang="en-US" dirty="0" err="1"/>
              <a:t>array_name</a:t>
            </a:r>
            <a:r>
              <a:rPr lang="en-US" dirty="0"/>
              <a:t>, max size, </a:t>
            </a:r>
            <a:r>
              <a:rPr lang="en-US" dirty="0" err="1"/>
              <a:t>stop_char</a:t>
            </a:r>
            <a:r>
              <a:rPr lang="en-US" dirty="0"/>
              <a:t>)</a:t>
            </a:r>
          </a:p>
          <a:p>
            <a:pPr algn="just"/>
            <a:r>
              <a:rPr lang="en-US" dirty="0"/>
              <a:t>The argument </a:t>
            </a:r>
            <a:r>
              <a:rPr lang="en-US" dirty="0" err="1"/>
              <a:t>stop_char</a:t>
            </a:r>
            <a:r>
              <a:rPr lang="en-US" dirty="0"/>
              <a:t> specifies the character that tells the  function to stop reading. </a:t>
            </a:r>
          </a:p>
          <a:p>
            <a:pPr algn="just"/>
            <a:r>
              <a:rPr lang="en-US" dirty="0"/>
              <a:t>The default value for this argument  is the newline (‘\n’) character, but if you call the function with  some other character for this argument, the default will be  overridden by the specified character.</a:t>
            </a:r>
          </a:p>
          <a:p>
            <a:pPr algn="just"/>
            <a:endParaRPr lang="en-US" dirty="0"/>
          </a:p>
          <a:p>
            <a:pPr algn="just"/>
            <a:r>
              <a:rPr lang="en-US" dirty="0"/>
              <a:t>If u provide more than max size those characters won’t be considered.</a:t>
            </a:r>
          </a:p>
          <a:p>
            <a:endParaRPr lang="en-US" dirty="0"/>
          </a:p>
        </p:txBody>
      </p:sp>
      <p:sp>
        <p:nvSpPr>
          <p:cNvPr id="4" name="object 2">
            <a:extLst>
              <a:ext uri="{FF2B5EF4-FFF2-40B4-BE49-F238E27FC236}">
                <a16:creationId xmlns:a16="http://schemas.microsoft.com/office/drawing/2014/main" id="{D880E95C-1ED0-4976-9C85-BA5B0474C178}"/>
              </a:ext>
            </a:extLst>
          </p:cNvPr>
          <p:cNvSpPr txBox="1">
            <a:spLocks noGrp="1"/>
          </p:cNvSpPr>
          <p:nvPr>
            <p:ph type="title"/>
          </p:nvPr>
        </p:nvSpPr>
        <p:spPr>
          <a:xfrm>
            <a:off x="116983" y="136525"/>
            <a:ext cx="11236817" cy="689932"/>
          </a:xfrm>
          <a:prstGeom prst="rect">
            <a:avLst/>
          </a:prstGeom>
        </p:spPr>
        <p:txBody>
          <a:bodyPr vert="horz" wrap="square" lIns="0" tIns="12700" rIns="0" bIns="0" rtlCol="0">
            <a:spAutoFit/>
          </a:bodyPr>
          <a:lstStyle/>
          <a:p>
            <a:pPr marL="12700">
              <a:lnSpc>
                <a:spcPct val="100000"/>
              </a:lnSpc>
              <a:spcBef>
                <a:spcPts val="100"/>
              </a:spcBef>
            </a:pPr>
            <a:r>
              <a:rPr spc="-170" dirty="0"/>
              <a:t>Reading </a:t>
            </a:r>
            <a:r>
              <a:rPr spc="-110" dirty="0"/>
              <a:t>Multiple</a:t>
            </a:r>
            <a:r>
              <a:rPr spc="-505" dirty="0"/>
              <a:t> </a:t>
            </a:r>
            <a:r>
              <a:rPr spc="-185" dirty="0"/>
              <a:t>Lines</a:t>
            </a:r>
          </a:p>
        </p:txBody>
      </p:sp>
      <p:sp>
        <p:nvSpPr>
          <p:cNvPr id="2" name="Date Placeholder 1">
            <a:extLst>
              <a:ext uri="{FF2B5EF4-FFF2-40B4-BE49-F238E27FC236}">
                <a16:creationId xmlns:a16="http://schemas.microsoft.com/office/drawing/2014/main" id="{18B914CE-AD23-4094-A86B-7EB7309131F4}"/>
              </a:ext>
            </a:extLst>
          </p:cNvPr>
          <p:cNvSpPr>
            <a:spLocks noGrp="1"/>
          </p:cNvSpPr>
          <p:nvPr>
            <p:ph type="dt" sz="half" idx="10"/>
          </p:nvPr>
        </p:nvSpPr>
        <p:spPr/>
        <p:txBody>
          <a:bodyPr/>
          <a:lstStyle/>
          <a:p>
            <a:fld id="{C22E1C2F-B855-4E2D-B9F0-EBC3CA8FF6E5}" type="datetime1">
              <a:rPr lang="en-IN" smtClean="0"/>
              <a:t>24-08-2022</a:t>
            </a:fld>
            <a:endParaRPr lang="en-US"/>
          </a:p>
        </p:txBody>
      </p:sp>
      <p:sp>
        <p:nvSpPr>
          <p:cNvPr id="5" name="Slide Number Placeholder 4">
            <a:extLst>
              <a:ext uri="{FF2B5EF4-FFF2-40B4-BE49-F238E27FC236}">
                <a16:creationId xmlns:a16="http://schemas.microsoft.com/office/drawing/2014/main" id="{4104FE3F-190B-4FE0-B0A4-EC20269CEB09}"/>
              </a:ext>
            </a:extLst>
          </p:cNvPr>
          <p:cNvSpPr>
            <a:spLocks noGrp="1"/>
          </p:cNvSpPr>
          <p:nvPr>
            <p:ph type="sldNum" sz="quarter" idx="12"/>
          </p:nvPr>
        </p:nvSpPr>
        <p:spPr/>
        <p:txBody>
          <a:bodyPr/>
          <a:lstStyle/>
          <a:p>
            <a:fld id="{ADE9CCA5-A479-4857-B834-7FFF4BDABD38}" type="slidenum">
              <a:rPr lang="en-US" smtClean="0"/>
              <a:t>6</a:t>
            </a:fld>
            <a:endParaRPr lang="en-US"/>
          </a:p>
        </p:txBody>
      </p:sp>
      <p:sp>
        <p:nvSpPr>
          <p:cNvPr id="6" name="Footer Placeholder 5">
            <a:extLst>
              <a:ext uri="{FF2B5EF4-FFF2-40B4-BE49-F238E27FC236}">
                <a16:creationId xmlns:a16="http://schemas.microsoft.com/office/drawing/2014/main" id="{D11643F2-6D33-45A8-8E20-5370D50D0FD8}"/>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38772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03D-A7A7-4736-809D-B3D1E984149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19E36A2-C2F4-447E-B6BA-67C51186964D}"/>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err="1"/>
              <a:t>int</a:t>
            </a:r>
            <a:r>
              <a:rPr lang="en-US" dirty="0"/>
              <a:t> main(){</a:t>
            </a:r>
          </a:p>
          <a:p>
            <a:pPr marL="0" indent="0">
              <a:buNone/>
            </a:pPr>
            <a:r>
              <a:rPr lang="en-US" dirty="0"/>
              <a:t>const int </a:t>
            </a:r>
            <a:r>
              <a:rPr lang="en-US" dirty="0" err="1"/>
              <a:t>len</a:t>
            </a:r>
            <a:r>
              <a:rPr lang="en-US" dirty="0"/>
              <a:t> = 80;			//max characters in string  char str[MAX];		                                                   				//string variable str</a:t>
            </a:r>
          </a:p>
          <a:p>
            <a:pPr marL="0" indent="0">
              <a:buNone/>
            </a:pPr>
            <a:r>
              <a:rPr lang="en-US" dirty="0" err="1"/>
              <a:t>cout</a:t>
            </a:r>
            <a:r>
              <a:rPr lang="en-US" dirty="0"/>
              <a:t> &lt;&lt; "\</a:t>
            </a:r>
            <a:r>
              <a:rPr lang="en-US" dirty="0" err="1"/>
              <a:t>nEnter</a:t>
            </a:r>
            <a:r>
              <a:rPr lang="en-US" dirty="0"/>
              <a:t> a string:";</a:t>
            </a:r>
          </a:p>
          <a:p>
            <a:pPr marL="0" indent="0">
              <a:buNone/>
            </a:pPr>
            <a:r>
              <a:rPr lang="en-US" dirty="0"/>
              <a:t>char </a:t>
            </a:r>
            <a:r>
              <a:rPr lang="en-US" dirty="0" err="1"/>
              <a:t>str</a:t>
            </a:r>
            <a:r>
              <a:rPr lang="en-US" dirty="0"/>
              <a:t>[</a:t>
            </a:r>
            <a:r>
              <a:rPr lang="en-US" dirty="0" err="1"/>
              <a:t>len</a:t>
            </a:r>
            <a:r>
              <a:rPr lang="en-US" dirty="0"/>
              <a:t>];</a:t>
            </a:r>
          </a:p>
          <a:p>
            <a:pPr marL="0" indent="0">
              <a:buNone/>
            </a:pPr>
            <a:r>
              <a:rPr lang="en-US" dirty="0" err="1">
                <a:solidFill>
                  <a:srgbClr val="FF0000"/>
                </a:solidFill>
              </a:rPr>
              <a:t>cin.get</a:t>
            </a:r>
            <a:r>
              <a:rPr lang="en-US" dirty="0">
                <a:solidFill>
                  <a:srgbClr val="FF0000"/>
                </a:solidFill>
              </a:rPr>
              <a:t>(</a:t>
            </a:r>
            <a:r>
              <a:rPr lang="en-US" dirty="0" err="1">
                <a:solidFill>
                  <a:srgbClr val="FF0000"/>
                </a:solidFill>
              </a:rPr>
              <a:t>str</a:t>
            </a:r>
            <a:r>
              <a:rPr lang="en-US" dirty="0">
                <a:solidFill>
                  <a:srgbClr val="FF0000"/>
                </a:solidFill>
              </a:rPr>
              <a:t>, </a:t>
            </a:r>
            <a:r>
              <a:rPr lang="en-US" dirty="0" err="1">
                <a:solidFill>
                  <a:srgbClr val="FF0000"/>
                </a:solidFill>
              </a:rPr>
              <a:t>len</a:t>
            </a:r>
            <a:r>
              <a:rPr lang="en-US" dirty="0">
                <a:solidFill>
                  <a:srgbClr val="FF0000"/>
                </a:solidFill>
              </a:rPr>
              <a:t>);</a:t>
            </a:r>
          </a:p>
          <a:p>
            <a:pPr marL="0" indent="0">
              <a:buNone/>
            </a:pPr>
            <a:r>
              <a:rPr lang="en-US" dirty="0"/>
              <a:t> </a:t>
            </a:r>
            <a:r>
              <a:rPr lang="en-US" dirty="0" err="1"/>
              <a:t>cout</a:t>
            </a:r>
            <a:r>
              <a:rPr lang="en-US" dirty="0"/>
              <a:t>&lt;&lt;"\n"&lt;&lt;</a:t>
            </a:r>
            <a:r>
              <a:rPr lang="en-US" dirty="0" err="1"/>
              <a:t>str</a:t>
            </a:r>
            <a:r>
              <a:rPr lang="en-US" dirty="0"/>
              <a:t>;</a:t>
            </a:r>
          </a:p>
          <a:p>
            <a:pPr marL="0" indent="0">
              <a:buNone/>
            </a:pPr>
            <a:r>
              <a:rPr lang="en-US" dirty="0"/>
              <a:t>return 0</a:t>
            </a:r>
          </a:p>
          <a:p>
            <a:pPr marL="0" indent="0">
              <a:buNone/>
            </a:pPr>
            <a:r>
              <a:rPr lang="en-US" dirty="0"/>
              <a:t>}</a:t>
            </a:r>
          </a:p>
        </p:txBody>
      </p:sp>
      <p:sp>
        <p:nvSpPr>
          <p:cNvPr id="9" name="object 3">
            <a:extLst>
              <a:ext uri="{FF2B5EF4-FFF2-40B4-BE49-F238E27FC236}">
                <a16:creationId xmlns:a16="http://schemas.microsoft.com/office/drawing/2014/main" id="{8F005C0D-A72E-49A1-8C40-B365B009AAB6}"/>
              </a:ext>
            </a:extLst>
          </p:cNvPr>
          <p:cNvSpPr txBox="1"/>
          <p:nvPr/>
        </p:nvSpPr>
        <p:spPr>
          <a:xfrm>
            <a:off x="993902" y="1445552"/>
            <a:ext cx="7239000" cy="471924"/>
          </a:xfrm>
          <a:prstGeom prst="rect">
            <a:avLst/>
          </a:prstGeom>
        </p:spPr>
        <p:txBody>
          <a:bodyPr vert="horz" wrap="square" lIns="0" tIns="101600" rIns="0" bIns="0" rtlCol="0">
            <a:spAutoFit/>
          </a:bodyPr>
          <a:lstStyle/>
          <a:p>
            <a:pPr marL="12700">
              <a:spcBef>
                <a:spcPts val="595"/>
              </a:spcBef>
            </a:pPr>
            <a:endParaRPr sz="2400" dirty="0">
              <a:solidFill>
                <a:prstClr val="black"/>
              </a:solidFill>
              <a:latin typeface="Trebuchet MS"/>
              <a:cs typeface="Trebuchet MS"/>
            </a:endParaRPr>
          </a:p>
        </p:txBody>
      </p:sp>
      <p:sp>
        <p:nvSpPr>
          <p:cNvPr id="4" name="Date Placeholder 3">
            <a:extLst>
              <a:ext uri="{FF2B5EF4-FFF2-40B4-BE49-F238E27FC236}">
                <a16:creationId xmlns:a16="http://schemas.microsoft.com/office/drawing/2014/main" id="{C291F88B-C9D1-4C80-AA80-BAF4333B913D}"/>
              </a:ext>
            </a:extLst>
          </p:cNvPr>
          <p:cNvSpPr>
            <a:spLocks noGrp="1"/>
          </p:cNvSpPr>
          <p:nvPr>
            <p:ph type="dt" sz="half" idx="10"/>
          </p:nvPr>
        </p:nvSpPr>
        <p:spPr/>
        <p:txBody>
          <a:bodyPr/>
          <a:lstStyle/>
          <a:p>
            <a:fld id="{B285254C-9233-4CDF-853B-3C3537340B3A}" type="datetime1">
              <a:rPr lang="en-IN" smtClean="0"/>
              <a:t>24-08-2022</a:t>
            </a:fld>
            <a:endParaRPr lang="en-US"/>
          </a:p>
        </p:txBody>
      </p:sp>
      <p:sp>
        <p:nvSpPr>
          <p:cNvPr id="5" name="Slide Number Placeholder 4">
            <a:extLst>
              <a:ext uri="{FF2B5EF4-FFF2-40B4-BE49-F238E27FC236}">
                <a16:creationId xmlns:a16="http://schemas.microsoft.com/office/drawing/2014/main" id="{98BF5140-643A-4B29-92F1-82AAD28A887A}"/>
              </a:ext>
            </a:extLst>
          </p:cNvPr>
          <p:cNvSpPr>
            <a:spLocks noGrp="1"/>
          </p:cNvSpPr>
          <p:nvPr>
            <p:ph type="sldNum" sz="quarter" idx="12"/>
          </p:nvPr>
        </p:nvSpPr>
        <p:spPr/>
        <p:txBody>
          <a:bodyPr/>
          <a:lstStyle/>
          <a:p>
            <a:fld id="{ADE9CCA5-A479-4857-B834-7FFF4BDABD38}" type="slidenum">
              <a:rPr lang="en-US" smtClean="0"/>
              <a:t>7</a:t>
            </a:fld>
            <a:endParaRPr lang="en-US"/>
          </a:p>
        </p:txBody>
      </p:sp>
      <p:sp>
        <p:nvSpPr>
          <p:cNvPr id="6" name="Footer Placeholder 5">
            <a:extLst>
              <a:ext uri="{FF2B5EF4-FFF2-40B4-BE49-F238E27FC236}">
                <a16:creationId xmlns:a16="http://schemas.microsoft.com/office/drawing/2014/main" id="{6E388BA7-31C2-4326-AA08-8648A48D56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989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6AC0-1906-4808-9A91-EA61EF1BA0A0}"/>
              </a:ext>
            </a:extLst>
          </p:cNvPr>
          <p:cNvSpPr>
            <a:spLocks noGrp="1"/>
          </p:cNvSpPr>
          <p:nvPr>
            <p:ph type="title"/>
          </p:nvPr>
        </p:nvSpPr>
        <p:spPr/>
        <p:txBody>
          <a:bodyPr/>
          <a:lstStyle/>
          <a:p>
            <a:r>
              <a:rPr lang="en-US" dirty="0"/>
              <a:t>Length of string</a:t>
            </a:r>
          </a:p>
        </p:txBody>
      </p:sp>
      <p:sp>
        <p:nvSpPr>
          <p:cNvPr id="3" name="Content Placeholder 2">
            <a:extLst>
              <a:ext uri="{FF2B5EF4-FFF2-40B4-BE49-F238E27FC236}">
                <a16:creationId xmlns:a16="http://schemas.microsoft.com/office/drawing/2014/main" id="{BC707ECA-7F8D-4B3D-8D0F-987718325284}"/>
              </a:ext>
            </a:extLst>
          </p:cNvPr>
          <p:cNvSpPr>
            <a:spLocks noGrp="1"/>
          </p:cNvSpPr>
          <p:nvPr>
            <p:ph idx="1"/>
          </p:nvPr>
        </p:nvSpPr>
        <p:spPr>
          <a:xfrm>
            <a:off x="413197" y="1098463"/>
            <a:ext cx="10515600" cy="5015767"/>
          </a:xfrm>
        </p:spPr>
        <p:txBody>
          <a:bodyPr>
            <a:normAutofit fontScale="92500" lnSpcReduction="20000"/>
          </a:bodyPr>
          <a:lstStyle/>
          <a:p>
            <a:pPr marL="0" indent="0" fontAlgn="base">
              <a:buNone/>
            </a:pPr>
            <a:r>
              <a:rPr lang="en-US" dirty="0"/>
              <a:t>#include &lt;</a:t>
            </a:r>
            <a:r>
              <a:rPr lang="en-US" dirty="0" err="1"/>
              <a:t>iostream</a:t>
            </a:r>
            <a:r>
              <a:rPr lang="en-US" dirty="0"/>
              <a:t>&gt;</a:t>
            </a:r>
          </a:p>
          <a:p>
            <a:pPr marL="0" indent="0" fontAlgn="base">
              <a:buNone/>
            </a:pPr>
            <a:r>
              <a:rPr lang="en-US" dirty="0"/>
              <a:t>using namespace </a:t>
            </a:r>
            <a:r>
              <a:rPr lang="en-US" dirty="0" err="1"/>
              <a:t>std</a:t>
            </a:r>
            <a:r>
              <a:rPr lang="en-US" dirty="0"/>
              <a:t>;</a:t>
            </a:r>
          </a:p>
          <a:p>
            <a:pPr marL="0" indent="0" fontAlgn="base">
              <a:buNone/>
            </a:pPr>
            <a:r>
              <a:rPr lang="en-US" dirty="0" err="1"/>
              <a:t>int</a:t>
            </a:r>
            <a:r>
              <a:rPr lang="en-US" dirty="0"/>
              <a:t> main(){</a:t>
            </a:r>
          </a:p>
          <a:p>
            <a:pPr marL="0" indent="0" fontAlgn="base">
              <a:buNone/>
            </a:pPr>
            <a:r>
              <a:rPr lang="en-US" dirty="0"/>
              <a:t> char a[30];</a:t>
            </a:r>
          </a:p>
          <a:p>
            <a:pPr marL="0" indent="0" fontAlgn="base">
              <a:buNone/>
            </a:pPr>
            <a:r>
              <a:rPr lang="en-US" dirty="0"/>
              <a:t> int </a:t>
            </a:r>
            <a:r>
              <a:rPr lang="en-US" dirty="0" err="1"/>
              <a:t>i</a:t>
            </a:r>
            <a:r>
              <a:rPr lang="en-US" dirty="0"/>
              <a:t>, c=0;</a:t>
            </a:r>
          </a:p>
          <a:p>
            <a:pPr marL="0" indent="0" fontAlgn="base">
              <a:buNone/>
            </a:pPr>
            <a:r>
              <a:rPr lang="en-US" dirty="0"/>
              <a:t> </a:t>
            </a:r>
            <a:r>
              <a:rPr lang="en-US" dirty="0" err="1"/>
              <a:t>cout</a:t>
            </a:r>
            <a:r>
              <a:rPr lang="en-US" dirty="0"/>
              <a:t>&lt;&lt;"Enter a string:";</a:t>
            </a:r>
          </a:p>
          <a:p>
            <a:pPr marL="0" indent="0" fontAlgn="base">
              <a:buNone/>
            </a:pPr>
            <a:r>
              <a:rPr lang="en-US" dirty="0"/>
              <a:t> </a:t>
            </a:r>
            <a:r>
              <a:rPr lang="en-US" dirty="0" err="1"/>
              <a:t>cin.get</a:t>
            </a:r>
            <a:r>
              <a:rPr lang="en-US" dirty="0"/>
              <a:t>(a,30);</a:t>
            </a:r>
          </a:p>
          <a:p>
            <a:pPr marL="0" indent="0" fontAlgn="base">
              <a:buNone/>
            </a:pPr>
            <a:r>
              <a:rPr lang="en-US" dirty="0"/>
              <a:t> for(</a:t>
            </a:r>
            <a:r>
              <a:rPr lang="en-US" dirty="0" err="1"/>
              <a:t>i</a:t>
            </a:r>
            <a:r>
              <a:rPr lang="en-US" dirty="0"/>
              <a:t>=0;a[</a:t>
            </a:r>
            <a:r>
              <a:rPr lang="en-US" dirty="0" err="1"/>
              <a:t>i</a:t>
            </a:r>
            <a:r>
              <a:rPr lang="en-US" dirty="0"/>
              <a:t>]!='\0';i++)	</a:t>
            </a:r>
          </a:p>
          <a:p>
            <a:pPr marL="0" indent="0" fontAlgn="base">
              <a:buNone/>
            </a:pPr>
            <a:r>
              <a:rPr lang="en-US" dirty="0"/>
              <a:t>	</a:t>
            </a:r>
            <a:r>
              <a:rPr lang="en-US" dirty="0" err="1"/>
              <a:t>c++</a:t>
            </a:r>
            <a:r>
              <a:rPr lang="en-US" dirty="0"/>
              <a:t>;</a:t>
            </a:r>
          </a:p>
          <a:p>
            <a:pPr marL="0" indent="0" fontAlgn="base">
              <a:buNone/>
            </a:pPr>
            <a:r>
              <a:rPr lang="en-US" dirty="0"/>
              <a:t> </a:t>
            </a:r>
            <a:r>
              <a:rPr lang="en-US" dirty="0" err="1"/>
              <a:t>cout</a:t>
            </a:r>
            <a:r>
              <a:rPr lang="en-US" dirty="0"/>
              <a:t>&lt;&lt;"\</a:t>
            </a:r>
            <a:r>
              <a:rPr lang="en-US" dirty="0" err="1"/>
              <a:t>nLength</a:t>
            </a:r>
            <a:r>
              <a:rPr lang="en-US" dirty="0"/>
              <a:t> of the string '"&lt;&lt;a&lt;&lt;"' is "&lt;&lt;c;</a:t>
            </a:r>
          </a:p>
          <a:p>
            <a:pPr marL="0" indent="0" fontAlgn="base">
              <a:buNone/>
            </a:pPr>
            <a:r>
              <a:rPr lang="en-US" dirty="0"/>
              <a:t> return 0;</a:t>
            </a:r>
          </a:p>
          <a:p>
            <a:pPr marL="0" indent="0" fontAlgn="base">
              <a:buNone/>
            </a:pPr>
            <a:r>
              <a:rPr lang="en-US" dirty="0"/>
              <a:t>}</a:t>
            </a:r>
          </a:p>
        </p:txBody>
      </p:sp>
      <p:sp>
        <p:nvSpPr>
          <p:cNvPr id="4" name="Date Placeholder 3">
            <a:extLst>
              <a:ext uri="{FF2B5EF4-FFF2-40B4-BE49-F238E27FC236}">
                <a16:creationId xmlns:a16="http://schemas.microsoft.com/office/drawing/2014/main" id="{AB3DD0F2-120C-4E9A-809A-39F43097F01C}"/>
              </a:ext>
            </a:extLst>
          </p:cNvPr>
          <p:cNvSpPr>
            <a:spLocks noGrp="1"/>
          </p:cNvSpPr>
          <p:nvPr>
            <p:ph type="dt" sz="half" idx="10"/>
          </p:nvPr>
        </p:nvSpPr>
        <p:spPr/>
        <p:txBody>
          <a:bodyPr/>
          <a:lstStyle/>
          <a:p>
            <a:fld id="{7FB90A13-0635-4B7D-91A0-5D02FAC3B235}" type="datetime1">
              <a:rPr lang="en-IN" smtClean="0"/>
              <a:t>24-08-2022</a:t>
            </a:fld>
            <a:endParaRPr lang="en-US"/>
          </a:p>
        </p:txBody>
      </p:sp>
      <p:sp>
        <p:nvSpPr>
          <p:cNvPr id="5" name="Slide Number Placeholder 4">
            <a:extLst>
              <a:ext uri="{FF2B5EF4-FFF2-40B4-BE49-F238E27FC236}">
                <a16:creationId xmlns:a16="http://schemas.microsoft.com/office/drawing/2014/main" id="{C6F3F781-2257-4A47-B9F5-CB4F0F40BB55}"/>
              </a:ext>
            </a:extLst>
          </p:cNvPr>
          <p:cNvSpPr>
            <a:spLocks noGrp="1"/>
          </p:cNvSpPr>
          <p:nvPr>
            <p:ph type="sldNum" sz="quarter" idx="12"/>
          </p:nvPr>
        </p:nvSpPr>
        <p:spPr/>
        <p:txBody>
          <a:bodyPr/>
          <a:lstStyle/>
          <a:p>
            <a:fld id="{ADE9CCA5-A479-4857-B834-7FFF4BDABD38}" type="slidenum">
              <a:rPr lang="en-US" smtClean="0"/>
              <a:t>8</a:t>
            </a:fld>
            <a:endParaRPr lang="en-US"/>
          </a:p>
        </p:txBody>
      </p:sp>
      <p:sp>
        <p:nvSpPr>
          <p:cNvPr id="6" name="Footer Placeholder 5">
            <a:extLst>
              <a:ext uri="{FF2B5EF4-FFF2-40B4-BE49-F238E27FC236}">
                <a16:creationId xmlns:a16="http://schemas.microsoft.com/office/drawing/2014/main" id="{56B26A02-F21C-4B76-843A-54542C6E9594}"/>
              </a:ext>
            </a:extLst>
          </p:cNvPr>
          <p:cNvSpPr>
            <a:spLocks noGrp="1"/>
          </p:cNvSpPr>
          <p:nvPr>
            <p:ph type="ftr" sz="quarter" idx="11"/>
          </p:nvPr>
        </p:nvSpPr>
        <p:spPr/>
        <p:txBody>
          <a:bodyPr/>
          <a:lstStyle/>
          <a:p>
            <a:r>
              <a:rPr lang="en-IN"/>
              <a:t>Dept of I&amp;CT</a:t>
            </a:r>
          </a:p>
        </p:txBody>
      </p:sp>
    </p:spTree>
    <p:extLst>
      <p:ext uri="{BB962C8B-B14F-4D97-AF65-F5344CB8AC3E}">
        <p14:creationId xmlns:p14="http://schemas.microsoft.com/office/powerpoint/2010/main" val="274396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167E-33CE-48AE-8135-A4AB99271A00}"/>
              </a:ext>
            </a:extLst>
          </p:cNvPr>
          <p:cNvSpPr>
            <a:spLocks noGrp="1"/>
          </p:cNvSpPr>
          <p:nvPr>
            <p:ph type="title"/>
          </p:nvPr>
        </p:nvSpPr>
        <p:spPr>
          <a:xfrm>
            <a:off x="486507" y="136525"/>
            <a:ext cx="10515600" cy="748153"/>
          </a:xfrm>
        </p:spPr>
        <p:txBody>
          <a:bodyPr/>
          <a:lstStyle/>
          <a:p>
            <a:r>
              <a:rPr lang="en-US" dirty="0"/>
              <a:t>String concatenation</a:t>
            </a:r>
          </a:p>
        </p:txBody>
      </p:sp>
      <p:sp>
        <p:nvSpPr>
          <p:cNvPr id="3" name="Content Placeholder 2">
            <a:extLst>
              <a:ext uri="{FF2B5EF4-FFF2-40B4-BE49-F238E27FC236}">
                <a16:creationId xmlns:a16="http://schemas.microsoft.com/office/drawing/2014/main" id="{D84D4F1C-E3F7-401B-9E32-AD9B9F1D656A}"/>
              </a:ext>
            </a:extLst>
          </p:cNvPr>
          <p:cNvSpPr>
            <a:spLocks noGrp="1"/>
          </p:cNvSpPr>
          <p:nvPr>
            <p:ph idx="1"/>
          </p:nvPr>
        </p:nvSpPr>
        <p:spPr>
          <a:xfrm>
            <a:off x="474784" y="1041009"/>
            <a:ext cx="5609493" cy="5063577"/>
          </a:xfrm>
        </p:spPr>
        <p:txBody>
          <a:bodyPr>
            <a:normAutofit fontScale="77500" lnSpcReduction="20000"/>
          </a:bodyPr>
          <a:lstStyle/>
          <a:p>
            <a:pPr marL="0" indent="0">
              <a:buNone/>
            </a:pPr>
            <a:r>
              <a:rPr lang="en-US" dirty="0">
                <a:solidFill>
                  <a:srgbClr val="880000"/>
                </a:solidFill>
                <a:latin typeface="Consolas" panose="020B0609020204030204" pitchFamily="49" charset="0"/>
              </a:rPr>
              <a:t>#include&lt;</a:t>
            </a:r>
            <a:r>
              <a:rPr lang="en-US" dirty="0" err="1">
                <a:solidFill>
                  <a:srgbClr val="880000"/>
                </a:solidFill>
                <a:latin typeface="Consolas" panose="020B0609020204030204" pitchFamily="49" charset="0"/>
              </a:rPr>
              <a:t>iostream</a:t>
            </a:r>
            <a:r>
              <a:rPr lang="en-US" dirty="0">
                <a:solidFill>
                  <a:srgbClr val="880000"/>
                </a:solidFill>
                <a:latin typeface="Consolas" panose="020B0609020204030204" pitchFamily="49" charset="0"/>
              </a:rPr>
              <a:t>&gt;</a:t>
            </a:r>
          </a:p>
          <a:p>
            <a:pPr marL="0" indent="0">
              <a:buNone/>
            </a:pPr>
            <a:r>
              <a:rPr lang="en-US" dirty="0">
                <a:solidFill>
                  <a:srgbClr val="880000"/>
                </a:solidFill>
                <a:latin typeface="Consolas" panose="020B0609020204030204" pitchFamily="49" charset="0"/>
              </a:rPr>
              <a:t>using namespace </a:t>
            </a:r>
            <a:r>
              <a:rPr lang="en-US" dirty="0" err="1">
                <a:solidFill>
                  <a:srgbClr val="880000"/>
                </a:solidFill>
                <a:latin typeface="Consolas" panose="020B0609020204030204" pitchFamily="49" charset="0"/>
              </a:rPr>
              <a:t>std</a:t>
            </a:r>
            <a:r>
              <a:rPr lang="en-US" dirty="0">
                <a:solidFill>
                  <a:srgbClr val="880000"/>
                </a:solidFill>
                <a:latin typeface="Consolas" panose="020B0609020204030204" pitchFamily="49" charset="0"/>
              </a:rPr>
              <a:t>;</a:t>
            </a:r>
          </a:p>
          <a:p>
            <a:pPr marL="0" indent="0">
              <a:buNone/>
            </a:pP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main() { 	</a:t>
            </a:r>
          </a:p>
          <a:p>
            <a:pPr marL="0" indent="0">
              <a:buNone/>
            </a:pPr>
            <a:r>
              <a:rPr lang="en-US" dirty="0">
                <a:solidFill>
                  <a:srgbClr val="880000"/>
                </a:solidFill>
                <a:latin typeface="Consolas" panose="020B0609020204030204" pitchFamily="49" charset="0"/>
              </a:rPr>
              <a:t>	char str1[55],str2[25];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int</a:t>
            </a: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=0,j=0;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First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&gt;&gt;str1;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nEnter</a:t>
            </a:r>
            <a:r>
              <a:rPr lang="en-US" dirty="0">
                <a:solidFill>
                  <a:srgbClr val="880000"/>
                </a:solidFill>
                <a:latin typeface="Consolas" panose="020B0609020204030204" pitchFamily="49" charset="0"/>
              </a:rPr>
              <a:t> Second String:";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cin</a:t>
            </a:r>
            <a:r>
              <a:rPr lang="en-US" dirty="0">
                <a:solidFill>
                  <a:srgbClr val="880000"/>
                </a:solidFill>
                <a:latin typeface="Consolas" panose="020B0609020204030204" pitchFamily="49" charset="0"/>
              </a:rPr>
              <a:t>&gt;&gt;str2;	while(str1[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pPr marL="0" indent="0">
              <a:buNone/>
            </a:pPr>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pPr marL="0" indent="0">
              <a:buNone/>
            </a:pPr>
            <a:r>
              <a:rPr lang="en-US" dirty="0">
                <a:solidFill>
                  <a:srgbClr val="880000"/>
                </a:solidFill>
                <a:latin typeface="Consolas" panose="020B0609020204030204" pitchFamily="49" charset="0"/>
              </a:rPr>
              <a:t>	</a:t>
            </a:r>
            <a:endParaRPr lang="en-US" dirty="0"/>
          </a:p>
        </p:txBody>
      </p:sp>
      <p:sp>
        <p:nvSpPr>
          <p:cNvPr id="4" name="Date Placeholder 3">
            <a:extLst>
              <a:ext uri="{FF2B5EF4-FFF2-40B4-BE49-F238E27FC236}">
                <a16:creationId xmlns:a16="http://schemas.microsoft.com/office/drawing/2014/main" id="{79EA280F-3487-48BE-AB0A-1D32F1B74257}"/>
              </a:ext>
            </a:extLst>
          </p:cNvPr>
          <p:cNvSpPr>
            <a:spLocks noGrp="1"/>
          </p:cNvSpPr>
          <p:nvPr>
            <p:ph type="dt" sz="half" idx="10"/>
          </p:nvPr>
        </p:nvSpPr>
        <p:spPr/>
        <p:txBody>
          <a:bodyPr/>
          <a:lstStyle/>
          <a:p>
            <a:fld id="{BB071A21-6583-4736-8F4B-3E297A0D1618}" type="datetime1">
              <a:rPr lang="en-IN" smtClean="0"/>
              <a:t>24-08-2022</a:t>
            </a:fld>
            <a:endParaRPr lang="en-US"/>
          </a:p>
        </p:txBody>
      </p:sp>
      <p:sp>
        <p:nvSpPr>
          <p:cNvPr id="5" name="Slide Number Placeholder 4">
            <a:extLst>
              <a:ext uri="{FF2B5EF4-FFF2-40B4-BE49-F238E27FC236}">
                <a16:creationId xmlns:a16="http://schemas.microsoft.com/office/drawing/2014/main" id="{495520A0-48C8-4414-A8B9-49B56A0A5A3A}"/>
              </a:ext>
            </a:extLst>
          </p:cNvPr>
          <p:cNvSpPr>
            <a:spLocks noGrp="1"/>
          </p:cNvSpPr>
          <p:nvPr>
            <p:ph type="sldNum" sz="quarter" idx="12"/>
          </p:nvPr>
        </p:nvSpPr>
        <p:spPr/>
        <p:txBody>
          <a:bodyPr/>
          <a:lstStyle/>
          <a:p>
            <a:fld id="{ADE9CCA5-A479-4857-B834-7FFF4BDABD38}" type="slidenum">
              <a:rPr lang="en-US" smtClean="0"/>
              <a:t>9</a:t>
            </a:fld>
            <a:endParaRPr lang="en-US"/>
          </a:p>
        </p:txBody>
      </p:sp>
      <p:sp>
        <p:nvSpPr>
          <p:cNvPr id="7" name="TextBox 6">
            <a:extLst>
              <a:ext uri="{FF2B5EF4-FFF2-40B4-BE49-F238E27FC236}">
                <a16:creationId xmlns:a16="http://schemas.microsoft.com/office/drawing/2014/main" id="{F563664F-08FF-44E4-A9CE-62FC72919192}"/>
              </a:ext>
            </a:extLst>
          </p:cNvPr>
          <p:cNvSpPr txBox="1"/>
          <p:nvPr/>
        </p:nvSpPr>
        <p:spPr>
          <a:xfrm>
            <a:off x="6328118" y="1041009"/>
            <a:ext cx="5389098" cy="3416320"/>
          </a:xfrm>
          <a:prstGeom prst="rect">
            <a:avLst/>
          </a:prstGeom>
          <a:noFill/>
        </p:spPr>
        <p:txBody>
          <a:bodyPr wrap="square" rtlCol="0">
            <a:spAutoFit/>
          </a:bodyPr>
          <a:lstStyle/>
          <a:p>
            <a:r>
              <a:rPr lang="en-US" dirty="0">
                <a:solidFill>
                  <a:srgbClr val="880000"/>
                </a:solidFill>
                <a:latin typeface="Consolas" panose="020B0609020204030204" pitchFamily="49" charset="0"/>
              </a:rPr>
              <a:t>while(str2[j]!='\0')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]=str2[j];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j++</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 	</a:t>
            </a:r>
          </a:p>
          <a:p>
            <a:r>
              <a:rPr lang="en-US" dirty="0">
                <a:solidFill>
                  <a:srgbClr val="880000"/>
                </a:solidFill>
                <a:latin typeface="Consolas" panose="020B0609020204030204" pitchFamily="49" charset="0"/>
              </a:rPr>
              <a:t>		} 	</a:t>
            </a:r>
          </a:p>
          <a:p>
            <a:r>
              <a:rPr lang="en-US" dirty="0">
                <a:solidFill>
                  <a:srgbClr val="880000"/>
                </a:solidFill>
                <a:latin typeface="Consolas" panose="020B0609020204030204" pitchFamily="49" charset="0"/>
              </a:rPr>
              <a:t>		str1[</a:t>
            </a:r>
            <a:r>
              <a:rPr lang="en-US" dirty="0" err="1">
                <a:solidFill>
                  <a:srgbClr val="880000"/>
                </a:solidFill>
                <a:latin typeface="Consolas" panose="020B0609020204030204" pitchFamily="49" charset="0"/>
              </a:rPr>
              <a:t>i</a:t>
            </a:r>
            <a:r>
              <a:rPr lang="en-US" dirty="0">
                <a:solidFill>
                  <a:srgbClr val="880000"/>
                </a:solidFill>
                <a:latin typeface="Consolas" panose="020B0609020204030204" pitchFamily="49" charset="0"/>
              </a:rPr>
              <a:t>]='\0'; 	</a:t>
            </a:r>
          </a:p>
          <a:p>
            <a:r>
              <a:rPr lang="en-US" dirty="0">
                <a:solidFill>
                  <a:srgbClr val="880000"/>
                </a:solidFill>
                <a:latin typeface="Consolas" panose="020B0609020204030204" pitchFamily="49" charset="0"/>
              </a:rPr>
              <a:t>	</a:t>
            </a:r>
            <a:r>
              <a:rPr lang="en-US" dirty="0" err="1">
                <a:solidFill>
                  <a:srgbClr val="880000"/>
                </a:solidFill>
                <a:latin typeface="Consolas" panose="020B0609020204030204" pitchFamily="49" charset="0"/>
              </a:rPr>
              <a:t>cout</a:t>
            </a:r>
            <a:r>
              <a:rPr lang="en-US" dirty="0">
                <a:solidFill>
                  <a:srgbClr val="880000"/>
                </a:solidFill>
                <a:latin typeface="Consolas" panose="020B0609020204030204" pitchFamily="49" charset="0"/>
              </a:rPr>
              <a:t>&lt;&lt;"\</a:t>
            </a:r>
            <a:r>
              <a:rPr lang="en-US" dirty="0" err="1">
                <a:solidFill>
                  <a:srgbClr val="880000"/>
                </a:solidFill>
                <a:latin typeface="Consolas" panose="020B0609020204030204" pitchFamily="49" charset="0"/>
              </a:rPr>
              <a:t>nConcatenated</a:t>
            </a:r>
            <a:r>
              <a:rPr lang="en-US" dirty="0">
                <a:solidFill>
                  <a:srgbClr val="880000"/>
                </a:solidFill>
                <a:latin typeface="Consolas" panose="020B0609020204030204" pitchFamily="49" charset="0"/>
              </a:rPr>
              <a:t> String is\n"&lt;&lt;str1;	</a:t>
            </a:r>
          </a:p>
          <a:p>
            <a:r>
              <a:rPr lang="en-US" dirty="0">
                <a:solidFill>
                  <a:srgbClr val="880000"/>
                </a:solidFill>
                <a:latin typeface="Consolas" panose="020B0609020204030204" pitchFamily="49" charset="0"/>
              </a:rPr>
              <a:t>	return 0;}</a:t>
            </a:r>
            <a:endParaRPr lang="en-US" dirty="0"/>
          </a:p>
          <a:p>
            <a:endParaRPr lang="en-IN" dirty="0"/>
          </a:p>
        </p:txBody>
      </p:sp>
      <p:sp>
        <p:nvSpPr>
          <p:cNvPr id="6" name="Footer Placeholder 5">
            <a:extLst>
              <a:ext uri="{FF2B5EF4-FFF2-40B4-BE49-F238E27FC236}">
                <a16:creationId xmlns:a16="http://schemas.microsoft.com/office/drawing/2014/main" id="{78011C35-A754-4612-AB6E-1631B04558C1}"/>
              </a:ext>
            </a:extLst>
          </p:cNvPr>
          <p:cNvSpPr>
            <a:spLocks noGrp="1"/>
          </p:cNvSpPr>
          <p:nvPr>
            <p:ph type="ftr" sz="quarter" idx="11"/>
          </p:nvPr>
        </p:nvSpPr>
        <p:spPr/>
        <p:txBody>
          <a:bodyPr/>
          <a:lstStyle/>
          <a:p>
            <a:r>
              <a:rPr lang="en-IN"/>
              <a:t>Dept of I&amp;CT</a:t>
            </a:r>
          </a:p>
        </p:txBody>
      </p:sp>
      <p:cxnSp>
        <p:nvCxnSpPr>
          <p:cNvPr id="9" name="Straight Connector 8">
            <a:extLst>
              <a:ext uri="{FF2B5EF4-FFF2-40B4-BE49-F238E27FC236}">
                <a16:creationId xmlns:a16="http://schemas.microsoft.com/office/drawing/2014/main" id="{C54F4DDB-D57A-47AE-B090-09B2E2CBA63F}"/>
              </a:ext>
            </a:extLst>
          </p:cNvPr>
          <p:cNvCxnSpPr/>
          <p:nvPr/>
        </p:nvCxnSpPr>
        <p:spPr>
          <a:xfrm>
            <a:off x="5911733" y="1041009"/>
            <a:ext cx="0" cy="489615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740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8E6C42-DEED-4814-92F3-12606CFBAD2C}"/>
</file>

<file path=customXml/itemProps2.xml><?xml version="1.0" encoding="utf-8"?>
<ds:datastoreItem xmlns:ds="http://schemas.openxmlformats.org/officeDocument/2006/customXml" ds:itemID="{A2A198F0-3756-4DD3-8583-45FA49D38AD2}"/>
</file>

<file path=docProps/app.xml><?xml version="1.0" encoding="utf-8"?>
<Properties xmlns="http://schemas.openxmlformats.org/officeDocument/2006/extended-properties" xmlns:vt="http://schemas.openxmlformats.org/officeDocument/2006/docPropsVTypes">
  <TotalTime>560</TotalTime>
  <Words>2317</Words>
  <Application>Microsoft Office PowerPoint</Application>
  <PresentationFormat>Widescreen</PresentationFormat>
  <Paragraphs>344</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Consolas</vt:lpstr>
      <vt:lpstr>Times New Roman</vt:lpstr>
      <vt:lpstr>Trebuchet MS</vt:lpstr>
      <vt:lpstr>Wingdings</vt:lpstr>
      <vt:lpstr>Office Theme</vt:lpstr>
      <vt:lpstr>STRINGS</vt:lpstr>
      <vt:lpstr>Strings</vt:lpstr>
      <vt:lpstr>PowerPoint Presentation</vt:lpstr>
      <vt:lpstr>PowerPoint Presentation</vt:lpstr>
      <vt:lpstr>Example</vt:lpstr>
      <vt:lpstr>Reading Multiple Lines</vt:lpstr>
      <vt:lpstr>Example</vt:lpstr>
      <vt:lpstr>Length of string</vt:lpstr>
      <vt:lpstr>String concatenation</vt:lpstr>
      <vt:lpstr>Insert substring</vt:lpstr>
      <vt:lpstr>PowerPoint Presentation</vt:lpstr>
      <vt:lpstr>Delete substring</vt:lpstr>
      <vt:lpstr>PowerPoint Presentation</vt:lpstr>
      <vt:lpstr>Library functions: String Handling functions(built-in)</vt:lpstr>
      <vt:lpstr>Library function: strlen()</vt:lpstr>
      <vt:lpstr>Copies a string using a for loop</vt:lpstr>
      <vt:lpstr>Copies a string using a for loop</vt:lpstr>
      <vt:lpstr>Library function: strcpy()</vt:lpstr>
      <vt:lpstr>strcpy(): Example</vt:lpstr>
      <vt:lpstr>Library function: strcmp()</vt:lpstr>
      <vt:lpstr>PowerPoint Presentation</vt:lpstr>
      <vt:lpstr>strcmp()</vt:lpstr>
      <vt:lpstr>Library function: strcat()</vt:lpstr>
      <vt:lpstr>strcat()</vt:lpstr>
      <vt:lpstr>Reading integers and strings</vt:lpstr>
      <vt:lpstr>PowerPoint Presentation</vt:lpstr>
      <vt:lpstr>Reading integers followed by multiline input 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Akshay K. C. [MAHE-MIT]</dc:creator>
  <cp:lastModifiedBy>Diana Olivia [MAHE-MIT]</cp:lastModifiedBy>
  <cp:revision>28</cp:revision>
  <dcterms:created xsi:type="dcterms:W3CDTF">2021-09-14T14:47:52Z</dcterms:created>
  <dcterms:modified xsi:type="dcterms:W3CDTF">2022-08-24T10:53:03Z</dcterms:modified>
</cp:coreProperties>
</file>