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1" r:id="rId2"/>
    <p:sldId id="329" r:id="rId3"/>
    <p:sldId id="362" r:id="rId4"/>
    <p:sldId id="320" r:id="rId5"/>
    <p:sldId id="274" r:id="rId6"/>
    <p:sldId id="332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21" r:id="rId19"/>
    <p:sldId id="327" r:id="rId20"/>
    <p:sldId id="322" r:id="rId21"/>
    <p:sldId id="326" r:id="rId22"/>
    <p:sldId id="325" r:id="rId23"/>
    <p:sldId id="359" r:id="rId24"/>
    <p:sldId id="324" r:id="rId25"/>
    <p:sldId id="328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4C1C-0A9C-49F8-AE47-E1A01B48A783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DFF0F-FC88-44B5-B2ED-B56B1E36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1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69CC2-4D6B-4868-867B-8DB6D15274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4CAA2-9DAB-46D1-B37F-87DFB3CDBCB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E363-0AFA-4F2A-85AD-3A39297F2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CDEF-C220-4E05-89E7-A9B49DC4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356-8199-40BE-9721-07728777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708D-0A5D-4709-810E-8E942F2767B0}" type="datetime1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ECAF-AFAB-44DE-8E45-32B48F5A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C7A9-AF3C-4F61-B76E-C247B80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D7B5-CD84-40CB-BCEF-A1916AC0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13155-FF5D-4383-8BE1-30D68B51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05B1-1E88-4229-A9A4-EA79C10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F990-FCCB-4DD2-86E1-05316A67CF26}" type="datetime1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B2B3-1CB6-4BE4-AA37-74C265AF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F361E-7440-4786-BC53-93E1DE29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94CB0-BB2C-4689-9513-36643BC06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158AF-92BD-4795-A1B6-102559D2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2DF-00DE-4840-97A4-CD8282B0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564A-454C-4C5E-9A02-070113ADBE9D}" type="datetime1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1A68-E6C3-43DE-8EC9-7A124AEA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1543-FC68-4F21-940A-EFD48CCD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9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2436-3613-447C-A9C6-820F36E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D2E5-2171-4F6B-B359-51E1B2DC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E0F6-1B9A-42B6-854B-8C330DD1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D9CA-212A-4853-90E0-B4DF97820014}" type="datetime1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F617-9B73-4D0D-A906-E46C91A0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FFD5-BF2C-40D3-B197-E46E7D09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7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B4FD-C896-4BDA-96FB-A1F68429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188A4-41D1-4195-8CFF-24ABA992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F25F1-8102-4D54-9299-18EBA85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7B9A-6781-4747-95F1-BD3F92ED3BDB}" type="datetime1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5D00-0661-4379-909C-6EC7E135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897D-41F4-4472-ADBF-715FBE4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0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E94-4310-4B5F-BFAA-3C3F98D7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60D6-6911-4EDD-AF4A-0A51CDEEE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0E06D-4107-436F-8620-FEBB6BC4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EF06-77D7-43C2-B444-9FFDD45C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0D2B-021E-4F58-9D37-15F6CF3A5D96}" type="datetime1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EB5D-5B83-4C1D-BFAC-C84CFDF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A729-A2C8-4743-AD06-BC859B1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0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AAA2-22C3-44BD-9EB0-C53C747B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0823-F80E-4B19-A334-E22269AD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52A72-AA92-4235-A293-2842FF5D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2AB6-EA90-4BFB-BF88-445928B5D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077F5-031D-4BB9-92B7-5A1D8884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04ED3-2F35-4EB4-9906-30EF76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369F-DC56-44BB-B966-2CDF271D6806}" type="datetime1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6187-2EA3-4E19-A572-B8E52C58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FAF70-FCE9-4AE0-A4AE-D268BF60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2BC-F834-47F9-88C9-DF33303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14" y="136524"/>
            <a:ext cx="11110686" cy="7198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213A-07D2-4A88-85DE-DCC480BB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2103-AFDA-44C9-B458-2B3A6EC4A7C6}" type="datetime1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E8FD8-A4DE-4D65-915F-E9A6C535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8D47-A4FE-467A-9477-1E914DF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F1FB3-F8BA-438D-8F18-7AF7E68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E1BE-3085-4D9A-AF0C-70E80D8824F6}" type="datetime1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8B44-0310-402B-A12C-CEA6163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DC99-E57B-49AF-8D64-F7F9D99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7D6-73C6-48BF-9896-FD17D6A3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EA2A-0B30-476B-B12B-BA01B741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D699F-E503-49BB-8B67-E6D30907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5A8A-D285-41B9-807B-7F46ACA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2A18-9E5C-4891-8B6C-414AFF7A7E45}" type="datetime1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D107-8D17-4962-B027-1EF3C44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65FC4-36BA-4E2C-8993-73B0A9A1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79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EC87-3A0A-4B11-BFA2-BDEB72F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5D4B1-D1D2-4013-A75F-82134AAA0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C1545-1D7D-4F34-9460-4272AC8BD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DB717-705B-4EA2-82EA-FBB3FF8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DC36-E568-4DF8-9B24-B707B7428DA2}" type="datetime1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8D71A-B163-4551-AADB-8CA900B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I&amp;CT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17EF-0828-44F1-9B2E-760C685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4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30000" t="20000" r="3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ABF-E1CD-42FB-89B9-3E7AFD2A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14" y="1143453"/>
            <a:ext cx="11731172" cy="512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C3D-0430-43DD-821A-AEF774D9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AFD4-9E7D-485E-8D7B-63C5C97B6CE0}" type="datetime1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6401-2C7C-410B-97ED-BC4B23A81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I&amp;CT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C1D5-F1E9-4C0D-8322-CADA58D9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385C-0615-4A46-ADB2-FB00C56C0F04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3212F8D-F146-4573-8B77-D7A51934D56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58" y="0"/>
            <a:ext cx="715241" cy="8563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50C8B7-714F-4EF6-800A-D2A13840CB7C}"/>
              </a:ext>
            </a:extLst>
          </p:cNvPr>
          <p:cNvSpPr/>
          <p:nvPr userDrawn="1"/>
        </p:nvSpPr>
        <p:spPr>
          <a:xfrm>
            <a:off x="0" y="854787"/>
            <a:ext cx="12191999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50A7923F-DE29-424F-B3CF-D8A383B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45719"/>
            <a:ext cx="11136086" cy="809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6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667000" y="1371600"/>
            <a:ext cx="6858000" cy="2387600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2609-334C-4862-B451-7CDC90DF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55E17F-F273-44E3-B5C5-53DE8A567898}" type="datetime5">
              <a:rPr lang="en-US" smtClean="0"/>
              <a:t>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0E17-B4C2-487F-85B3-FDC30852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FE33-3D32-47D7-907E-1027D056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AD266D-CC7A-414D-BAFE-C483F387E5E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29492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294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8C9B07-CE7E-4354-981D-6C41A632CCFD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0682-9F17-4251-A63C-CB12FE73EC48}" type="slidenum">
              <a:rPr lang="en-US"/>
              <a:pPr/>
              <a:t>10</a:t>
            </a:fld>
            <a:endParaRPr lang="en-US"/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4919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294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0" name="AutoShape 8"/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80819"/>
              <a:gd name="adj2" fmla="val 56239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Executes factorial(1)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1739900" y="4545014"/>
            <a:ext cx="6477000" cy="15509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1992313" y="3824289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2063751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29696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296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1836E-28ED-4A9C-886E-64167AB796EE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95FDA-BEFE-48D7-A24E-320B2D16AB0B}" type="slidenum">
              <a:rPr lang="en-US"/>
              <a:pPr/>
              <a:t>11</a:t>
            </a:fld>
            <a:endParaRPr lang="en-US"/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296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8" name="AutoShape 8"/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67880"/>
              <a:gd name="adj2" fmla="val 73057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Executes factorial(0)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1739900" y="5265738"/>
            <a:ext cx="6477000" cy="830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5" name="Rectangle 15"/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1992313" y="3824289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7" name="Rectangle 17"/>
          <p:cNvSpPr>
            <a:spLocks noChangeArrowheads="1"/>
          </p:cNvSpPr>
          <p:nvPr/>
        </p:nvSpPr>
        <p:spPr bwMode="auto">
          <a:xfrm>
            <a:off x="2063751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8" name="Rectangle 18"/>
          <p:cNvSpPr>
            <a:spLocks noChangeArrowheads="1"/>
          </p:cNvSpPr>
          <p:nvPr/>
        </p:nvSpPr>
        <p:spPr bwMode="auto">
          <a:xfrm>
            <a:off x="2782889" y="454501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9" name="Rectangle 19"/>
          <p:cNvSpPr>
            <a:spLocks noChangeArrowheads="1"/>
          </p:cNvSpPr>
          <p:nvPr/>
        </p:nvSpPr>
        <p:spPr bwMode="auto">
          <a:xfrm>
            <a:off x="2208214" y="486886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29901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299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07576-C70A-4F3C-8D01-113A31AFCC10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DB48C-C2D3-4463-BDA8-4725FF6183C0}" type="slidenum">
              <a:rPr lang="en-US"/>
              <a:pPr/>
              <a:t>12</a:t>
            </a:fld>
            <a:endParaRPr lang="en-US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9015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299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16" name="AutoShape 8"/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66755"/>
              <a:gd name="adj2" fmla="val 90041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returns 1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3" name="Rectangle 15"/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4" name="Rectangle 16"/>
          <p:cNvSpPr>
            <a:spLocks noChangeArrowheads="1"/>
          </p:cNvSpPr>
          <p:nvPr/>
        </p:nvSpPr>
        <p:spPr bwMode="auto">
          <a:xfrm>
            <a:off x="1992313" y="3824289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5" name="Rectangle 17"/>
          <p:cNvSpPr>
            <a:spLocks noChangeArrowheads="1"/>
          </p:cNvSpPr>
          <p:nvPr/>
        </p:nvSpPr>
        <p:spPr bwMode="auto">
          <a:xfrm>
            <a:off x="2063751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6" name="Rectangle 18"/>
          <p:cNvSpPr>
            <a:spLocks noChangeArrowheads="1"/>
          </p:cNvSpPr>
          <p:nvPr/>
        </p:nvSpPr>
        <p:spPr bwMode="auto">
          <a:xfrm>
            <a:off x="2782889" y="454501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7" name="Rectangle 19"/>
          <p:cNvSpPr>
            <a:spLocks noChangeArrowheads="1"/>
          </p:cNvSpPr>
          <p:nvPr/>
        </p:nvSpPr>
        <p:spPr bwMode="auto">
          <a:xfrm>
            <a:off x="2208214" y="486886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8" name="Rectangle 20"/>
          <p:cNvSpPr>
            <a:spLocks noChangeArrowheads="1"/>
          </p:cNvSpPr>
          <p:nvPr/>
        </p:nvSpPr>
        <p:spPr bwMode="auto">
          <a:xfrm>
            <a:off x="3251201" y="5265738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30" name="Rectangle 22"/>
          <p:cNvSpPr>
            <a:spLocks noChangeArrowheads="1"/>
          </p:cNvSpPr>
          <p:nvPr/>
        </p:nvSpPr>
        <p:spPr bwMode="auto">
          <a:xfrm>
            <a:off x="3035301" y="551656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30106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301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62D4A-0CBB-4894-B0AE-178094954287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7797-4543-4179-8C15-DF7E9B78E3F3}" type="slidenum">
              <a:rPr lang="en-US"/>
              <a:pPr/>
              <a:t>13</a:t>
            </a:fld>
            <a:endParaRPr lang="en-US"/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301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7" name="Rectangle 11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0" name="Rectangle 14"/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1" name="Rectangle 15"/>
          <p:cNvSpPr>
            <a:spLocks noChangeArrowheads="1"/>
          </p:cNvSpPr>
          <p:nvPr/>
        </p:nvSpPr>
        <p:spPr bwMode="auto">
          <a:xfrm>
            <a:off x="1992313" y="3824289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2" name="Rectangle 16"/>
          <p:cNvSpPr>
            <a:spLocks noChangeArrowheads="1"/>
          </p:cNvSpPr>
          <p:nvPr/>
        </p:nvSpPr>
        <p:spPr bwMode="auto">
          <a:xfrm>
            <a:off x="2063751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3" name="Rectangle 17"/>
          <p:cNvSpPr>
            <a:spLocks noChangeArrowheads="1"/>
          </p:cNvSpPr>
          <p:nvPr/>
        </p:nvSpPr>
        <p:spPr bwMode="auto">
          <a:xfrm>
            <a:off x="2782889" y="454501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4" name="Rectangle 18"/>
          <p:cNvSpPr>
            <a:spLocks noChangeArrowheads="1"/>
          </p:cNvSpPr>
          <p:nvPr/>
        </p:nvSpPr>
        <p:spPr bwMode="auto">
          <a:xfrm>
            <a:off x="2208214" y="4868863"/>
            <a:ext cx="2625725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64" name="AutoShape 8"/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103954"/>
              <a:gd name="adj2" fmla="val 8537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returns factorial(0)</a:t>
            </a:r>
          </a:p>
        </p:txBody>
      </p:sp>
    </p:spTree>
    <p:extLst>
      <p:ext uri="{BB962C8B-B14F-4D97-AF65-F5344CB8AC3E}">
        <p14:creationId xmlns:p14="http://schemas.microsoft.com/office/powerpoint/2010/main" val="27974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30311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303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1372D2-627E-4D6B-87FC-BE018F54F36B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31D3-3082-4242-A8DF-5980A1F62BB8}" type="slidenum">
              <a:rPr lang="en-US"/>
              <a:pPr/>
              <a:t>14</a:t>
            </a:fld>
            <a:endParaRPr lang="en-US"/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303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7" name="Rectangle 13"/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1992313" y="3824289"/>
            <a:ext cx="3059112" cy="4333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2063751" y="4184650"/>
            <a:ext cx="2303463" cy="4333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112" name="AutoShape 8"/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129111"/>
              <a:gd name="adj2" fmla="val 67107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returns factorial(1)</a:t>
            </a:r>
          </a:p>
        </p:txBody>
      </p:sp>
    </p:spTree>
    <p:extLst>
      <p:ext uri="{BB962C8B-B14F-4D97-AF65-F5344CB8AC3E}">
        <p14:creationId xmlns:p14="http://schemas.microsoft.com/office/powerpoint/2010/main" val="311550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305161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3051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9FD41D-12CD-452C-B774-30174582F195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8696-5D37-4DC4-9DBA-A7B378A15FA3}" type="slidenum">
              <a:rPr lang="en-US"/>
              <a:pPr/>
              <a:t>15</a:t>
            </a:fld>
            <a:endParaRPr 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305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0" name="AutoShape 8"/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143440"/>
              <a:gd name="adj2" fmla="val 49256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returns factorial(2)</a:t>
            </a:r>
          </a:p>
        </p:txBody>
      </p:sp>
      <p:sp>
        <p:nvSpPr>
          <p:cNvPr id="305162" name="Rectangle 10"/>
          <p:cNvSpPr>
            <a:spLocks noChangeArrowheads="1"/>
          </p:cNvSpPr>
          <p:nvPr/>
        </p:nvSpPr>
        <p:spPr bwMode="auto">
          <a:xfrm>
            <a:off x="1703388" y="2060576"/>
            <a:ext cx="1873250" cy="1763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63" name="Rectangle 11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64" name="Rectangle 12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166" name="Rectangle 14"/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307209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307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B8B672-892F-4A6C-B4D7-2A619758DEE0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D498-763D-42C8-86EB-7C72CEE0B05A}" type="slidenum">
              <a:rPr lang="en-US"/>
              <a:pPr/>
              <a:t>16</a:t>
            </a:fld>
            <a:endParaRPr lang="en-US"/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307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AutoShape 8"/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149912"/>
              <a:gd name="adj2" fmla="val 275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returns factorial(3)</a:t>
            </a:r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1703388" y="2060575"/>
            <a:ext cx="1873250" cy="10810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30925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3092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38429E-AAAB-42D0-9BA9-B87E0151F44A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0D85-3712-4EFC-8A44-6E9401CDD5BC}" type="slidenum">
              <a:rPr lang="en-US"/>
              <a:pPr/>
              <a:t>17</a:t>
            </a:fld>
            <a:endParaRPr lang="en-US"/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309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AutoShape 8"/>
          <p:cNvSpPr>
            <a:spLocks noChangeArrowheads="1"/>
          </p:cNvSpPr>
          <p:nvPr/>
        </p:nvSpPr>
        <p:spPr bwMode="auto">
          <a:xfrm>
            <a:off x="5843589" y="1233489"/>
            <a:ext cx="3533775" cy="384175"/>
          </a:xfrm>
          <a:prstGeom prst="wedgeRoundRectCallout">
            <a:avLst>
              <a:gd name="adj1" fmla="val -132569"/>
              <a:gd name="adj2" fmla="val 28471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returns factorial(4)</a:t>
            </a:r>
          </a:p>
        </p:txBody>
      </p:sp>
      <p:sp>
        <p:nvSpPr>
          <p:cNvPr id="309260" name="Rectangle 12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To be solved using recursive </a:t>
            </a:r>
            <a:r>
              <a:rPr lang="en-US" sz="4000" dirty="0" err="1"/>
              <a:t>fns</a:t>
            </a:r>
            <a:r>
              <a:rPr lang="en-US" sz="4000" dirty="0"/>
              <a:t>…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500129" y="1166018"/>
            <a:ext cx="11399950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Write a recursive function to generate n</a:t>
            </a:r>
            <a:r>
              <a:rPr lang="en-US" baseline="30000" dirty="0"/>
              <a:t>th</a:t>
            </a:r>
            <a:r>
              <a:rPr lang="en-US" dirty="0"/>
              <a:t>  Fibonacci term. Print first N Fibonacci terms using this function.</a:t>
            </a:r>
          </a:p>
          <a:p>
            <a:pPr algn="just" eaLnBrk="1" hangingPunct="1">
              <a:buFontTx/>
              <a:buNone/>
            </a:pPr>
            <a:r>
              <a:rPr lang="en-US" sz="2400" dirty="0"/>
              <a:t>	[Hint: Fibonacci series is  0,1, 1, 2, 3, 5, 8 … ]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Write a recursive function to reverse a number.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Find GCD of two numbers.</a:t>
            </a:r>
          </a:p>
          <a:p>
            <a:pPr algn="just" eaLnBrk="1" hangingPunct="1">
              <a:buFontTx/>
              <a:buNone/>
            </a:pPr>
            <a:r>
              <a:rPr lang="en-US" dirty="0"/>
              <a:t>		(Ex: GCD of 9,24 is 3)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/>
              <a:t>Write a function to sort a list of number. </a:t>
            </a:r>
          </a:p>
          <a:p>
            <a:pPr algn="just" eaLnBrk="1" hangingPunct="1">
              <a:buFontTx/>
              <a:buNone/>
            </a:pPr>
            <a:endParaRPr lang="en-US" dirty="0"/>
          </a:p>
          <a:p>
            <a:pPr algn="just" eaLnBrk="1" hangingPunct="1"/>
            <a:endParaRPr lang="en-US" dirty="0"/>
          </a:p>
          <a:p>
            <a:pPr algn="just" eaLnBrk="1" hangingPunct="1">
              <a:buFont typeface="Wingdings" pitchFamily="2" charset="2"/>
              <a:buChar char="§"/>
            </a:pPr>
            <a:endParaRPr lang="en-US" dirty="0"/>
          </a:p>
          <a:p>
            <a:pPr algn="just" eaLnBrk="1" hangingPunct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A8064-B044-4DCD-8E72-CDB7718A7F3C}" type="datetime5">
              <a:rPr lang="en-US" smtClean="0"/>
              <a:t>5-Oct-21</a:t>
            </a:fld>
            <a:endParaRPr lang="en-US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DAC217-7AAE-4D94-A3C6-34022E79B8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Fibonacci Numbers: Recursion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798DC0-5662-4B75-929A-3CF77002DB10}" type="datetime5">
              <a:rPr lang="en-US" smtClean="0"/>
              <a:t>5-Oct-21</a:t>
            </a:fld>
            <a:endParaRPr lang="en-US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D4B4E-BE61-4177-A31C-45179F6C0B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81200" y="13716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fibonacci</a:t>
            </a:r>
            <a:r>
              <a:rPr lang="en-US" sz="2400" dirty="0"/>
              <a:t>(0) = 0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fibonacci</a:t>
            </a:r>
            <a:r>
              <a:rPr lang="en-US" sz="2400" dirty="0"/>
              <a:t>(1) = 1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err="1"/>
              <a:t>fibonacci</a:t>
            </a:r>
            <a:r>
              <a:rPr lang="en-US" sz="2400" dirty="0"/>
              <a:t>(n) = </a:t>
            </a:r>
            <a:r>
              <a:rPr lang="en-US" sz="2400" dirty="0" err="1"/>
              <a:t>fibonacci</a:t>
            </a:r>
            <a:r>
              <a:rPr lang="en-US" sz="2400" dirty="0"/>
              <a:t>(n-1) + </a:t>
            </a:r>
            <a:r>
              <a:rPr lang="en-US" sz="2400" dirty="0" err="1"/>
              <a:t>fibonacci</a:t>
            </a:r>
            <a:r>
              <a:rPr lang="en-US" sz="2400" dirty="0"/>
              <a:t>(n-2) [for n&gt;1]</a:t>
            </a:r>
            <a:endParaRPr lang="en-US" sz="2000" kern="0" dirty="0"/>
          </a:p>
          <a:p>
            <a:pPr marL="342900" indent="-342900">
              <a:spcBef>
                <a:spcPct val="20000"/>
              </a:spcBef>
              <a:defRPr/>
            </a:pPr>
            <a:endParaRPr lang="en-US" kern="0" dirty="0">
              <a:latin typeface="Tempus Sans ITC" pitchFamily="82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>
                <a:latin typeface="Tempus Sans ITC" pitchFamily="82" charset="0"/>
              </a:rPr>
              <a:t>So </a:t>
            </a:r>
            <a:r>
              <a:rPr lang="en-US" kern="0" dirty="0" err="1">
                <a:solidFill>
                  <a:srgbClr val="003399"/>
                </a:solidFill>
                <a:latin typeface="Tempus Sans ITC" pitchFamily="82" charset="0"/>
              </a:rPr>
              <a:t>fibonacci</a:t>
            </a:r>
            <a:r>
              <a:rPr lang="en-US" kern="0" dirty="0">
                <a:solidFill>
                  <a:srgbClr val="003399"/>
                </a:solidFill>
                <a:latin typeface="Tempus Sans ITC" pitchFamily="82" charset="0"/>
              </a:rPr>
              <a:t>(4)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2400" dirty="0">
                <a:latin typeface="Tempus Sans ITC" pitchFamily="82" charset="0"/>
              </a:rPr>
              <a:t>= fibonacci(3) + fibonacci(2)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2400" dirty="0">
                <a:latin typeface="Tempus Sans ITC" pitchFamily="82" charset="0"/>
              </a:rPr>
              <a:t>= (fibonacci(2) + fibonacci(1)) + (fibonacci(1) + fibonacci(0))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2400" dirty="0">
                <a:latin typeface="Tempus Sans ITC" pitchFamily="82" charset="0"/>
              </a:rPr>
              <a:t>= ((fibonacci(1) + fibonacci(0)) + 1) + (1 + 0)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2400" dirty="0">
                <a:latin typeface="Tempus Sans ITC" pitchFamily="82" charset="0"/>
              </a:rPr>
              <a:t>= ( 1 + 0 ) + 1) + (1 + 0)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it-IT" sz="2400" dirty="0">
                <a:latin typeface="Tempus Sans ITC" pitchFamily="82" charset="0"/>
              </a:rPr>
              <a:t>= 3</a:t>
            </a:r>
            <a:endParaRPr lang="en-US" sz="2400" kern="0" dirty="0">
              <a:latin typeface="Tempus Sans ITC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consider the code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1DBF6-F06E-4811-AAED-E736A6FC2310}" type="datetime5">
              <a:rPr lang="en-US" smtClean="0"/>
              <a:t>5-Oct-21</a:t>
            </a:fld>
            <a:endParaRPr lang="en-US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3C7549-BC1C-498D-AFDC-74526BD5106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752600" y="1219200"/>
            <a:ext cx="3810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Tempus Sans ITC" pitchFamily="82" charset="0"/>
              </a:rPr>
              <a:t>void main() {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, n, sum=0;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&lt;&lt;"Enter the limit";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cin</a:t>
            </a:r>
            <a:r>
              <a:rPr lang="en-US" sz="2000" dirty="0">
                <a:latin typeface="Tempus Sans ITC" pitchFamily="82" charset="0"/>
              </a:rPr>
              <a:t>&gt;&gt;n;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nThe</a:t>
            </a:r>
            <a:r>
              <a:rPr lang="en-US" sz="2000" dirty="0">
                <a:latin typeface="Tempus Sans ITC" pitchFamily="82" charset="0"/>
              </a:rPr>
              <a:t> sum is"&lt;&lt;</a:t>
            </a:r>
            <a:r>
              <a:rPr lang="en-US" sz="2000" dirty="0" err="1">
                <a:latin typeface="Tempus Sans ITC" pitchFamily="82" charset="0"/>
              </a:rPr>
              <a:t>fnSum</a:t>
            </a:r>
            <a:r>
              <a:rPr lang="en-US" sz="2000" dirty="0">
                <a:latin typeface="Tempus Sans ITC" pitchFamily="82" charset="0"/>
              </a:rPr>
              <a:t>(n);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86400" y="1219200"/>
            <a:ext cx="5181600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void main(){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a[10],</a:t>
            </a:r>
            <a:r>
              <a:rPr lang="en-US" sz="2000" dirty="0" err="1">
                <a:latin typeface="Tempus Sans ITC" pitchFamily="82" charset="0"/>
              </a:rPr>
              <a:t>n,i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nEnter</a:t>
            </a:r>
            <a:r>
              <a:rPr lang="en-US" sz="2000" dirty="0">
                <a:latin typeface="Tempus Sans ITC" pitchFamily="82" charset="0"/>
              </a:rPr>
              <a:t> the limit";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cin</a:t>
            </a:r>
            <a:r>
              <a:rPr lang="en-US" sz="2000" dirty="0">
                <a:latin typeface="Tempus Sans ITC" pitchFamily="82" charset="0"/>
              </a:rPr>
              <a:t>&gt;&gt;n;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cout</a:t>
            </a:r>
            <a:r>
              <a:rPr lang="en-US" sz="2000" dirty="0">
                <a:latin typeface="Tempus Sans ITC" pitchFamily="82" charset="0"/>
              </a:rPr>
              <a:t>&lt;&lt;"\</a:t>
            </a:r>
            <a:r>
              <a:rPr lang="en-US" sz="2000" dirty="0" err="1">
                <a:latin typeface="Tempus Sans ITC" pitchFamily="82" charset="0"/>
              </a:rPr>
              <a:t>nThe</a:t>
            </a:r>
            <a:r>
              <a:rPr lang="en-US" sz="2000" dirty="0">
                <a:latin typeface="Tempus Sans ITC" pitchFamily="82" charset="0"/>
              </a:rPr>
              <a:t> sum is"&lt;&lt;</a:t>
            </a:r>
            <a:r>
              <a:rPr lang="en-US" sz="2000" dirty="0" err="1">
                <a:latin typeface="Tempus Sans ITC" pitchFamily="82" charset="0"/>
              </a:rPr>
              <a:t>sumAll</a:t>
            </a:r>
            <a:r>
              <a:rPr lang="en-US" sz="2000" dirty="0">
                <a:latin typeface="Tempus Sans ITC" pitchFamily="82" charset="0"/>
              </a:rPr>
              <a:t>(n);}</a:t>
            </a:r>
          </a:p>
          <a:p>
            <a:pPr>
              <a:spcBef>
                <a:spcPts val="600"/>
              </a:spcBef>
              <a:defRPr/>
            </a:pPr>
            <a:r>
              <a:rPr lang="en-US" sz="800" dirty="0">
                <a:latin typeface="Tempus Sans ITC" pitchFamily="82" charset="0"/>
              </a:rPr>
              <a:t>---------------------------------------------------------------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sumAll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x) {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 if(x == 1)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//base case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   return 1; 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 else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   return </a:t>
            </a:r>
            <a:r>
              <a:rPr lang="en-US" sz="2000" dirty="0" err="1">
                <a:latin typeface="Tempus Sans ITC" pitchFamily="82" charset="0"/>
              </a:rPr>
              <a:t>sumAll</a:t>
            </a:r>
            <a:r>
              <a:rPr lang="en-US" sz="2000" dirty="0">
                <a:latin typeface="Tempus Sans ITC" pitchFamily="82" charset="0"/>
              </a:rPr>
              <a:t>(x-1) + x;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//recursive case 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3886200"/>
            <a:ext cx="3124200" cy="2324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</a:t>
            </a:r>
            <a:r>
              <a:rPr lang="en-US" sz="2000" dirty="0" err="1">
                <a:latin typeface="Tempus Sans ITC" pitchFamily="82" charset="0"/>
              </a:rPr>
              <a:t>fnSum</a:t>
            </a:r>
            <a:r>
              <a:rPr lang="en-US" sz="2000" dirty="0">
                <a:latin typeface="Tempus Sans ITC" pitchFamily="82" charset="0"/>
              </a:rPr>
              <a:t>(</a:t>
            </a: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n){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 err="1">
                <a:latin typeface="Tempus Sans ITC" pitchFamily="82" charset="0"/>
              </a:rPr>
              <a:t>int</a:t>
            </a:r>
            <a:r>
              <a:rPr lang="en-US" sz="2000" dirty="0">
                <a:latin typeface="Tempus Sans ITC" pitchFamily="82" charset="0"/>
              </a:rPr>
              <a:t> sum=0;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for(</a:t>
            </a:r>
            <a:r>
              <a:rPr lang="en-US" sz="2000" dirty="0" err="1">
                <a:latin typeface="Tempus Sans ITC" pitchFamily="82" charset="0"/>
              </a:rPr>
              <a:t>i</a:t>
            </a:r>
            <a:r>
              <a:rPr lang="en-US" sz="2000" dirty="0">
                <a:latin typeface="Tempus Sans ITC" pitchFamily="82" charset="0"/>
              </a:rPr>
              <a:t>=1;i&lt;=</a:t>
            </a:r>
            <a:r>
              <a:rPr lang="en-US" sz="2000" dirty="0" err="1">
                <a:latin typeface="Tempus Sans ITC" pitchFamily="82" charset="0"/>
              </a:rPr>
              <a:t>n;i</a:t>
            </a:r>
            <a:r>
              <a:rPr lang="en-US" sz="2000" dirty="0">
                <a:latin typeface="Tempus Sans ITC" pitchFamily="82" charset="0"/>
              </a:rPr>
              <a:t>++)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//loop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 sum=</a:t>
            </a:r>
            <a:r>
              <a:rPr lang="en-US" sz="2000" dirty="0" err="1">
                <a:latin typeface="Tempus Sans ITC" pitchFamily="82" charset="0"/>
              </a:rPr>
              <a:t>sum+i</a:t>
            </a:r>
            <a:r>
              <a:rPr lang="en-US" sz="2000" dirty="0">
                <a:latin typeface="Tempus Sans ITC" pitchFamily="82" charset="0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return (sum);</a:t>
            </a:r>
          </a:p>
          <a:p>
            <a:pPr>
              <a:spcBef>
                <a:spcPts val="600"/>
              </a:spcBef>
              <a:defRPr/>
            </a:pPr>
            <a:r>
              <a:rPr lang="en-US" sz="2000" dirty="0">
                <a:latin typeface="Tempus Sans ITC" pitchFamily="8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/>
              <a:t>Fibonacci Numbers: Recursion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179638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err="1">
                <a:latin typeface="Tempus Sans ITC" pitchFamily="82" charset="0"/>
              </a:rPr>
              <a:t>int</a:t>
            </a:r>
            <a:r>
              <a:rPr lang="en-US" b="1" dirty="0">
                <a:latin typeface="Tempus Sans ITC" pitchFamily="82" charset="0"/>
              </a:rPr>
              <a:t> </a:t>
            </a:r>
            <a:r>
              <a:rPr lang="en-US" b="1" dirty="0" err="1">
                <a:latin typeface="Tempus Sans ITC" pitchFamily="82" charset="0"/>
              </a:rPr>
              <a:t>rfibo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latin typeface="Tempus Sans ITC" pitchFamily="82" charset="0"/>
              </a:rPr>
              <a:t>int</a:t>
            </a:r>
            <a:r>
              <a:rPr lang="en-US" b="1" dirty="0">
                <a:latin typeface="Tempus Sans ITC" pitchFamily="82" charset="0"/>
              </a:rPr>
              <a:t> n) 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{ 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	if (n &lt;= 1) 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       return n; 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   else 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       return (</a:t>
            </a:r>
            <a:r>
              <a:rPr lang="en-US" b="1" dirty="0" err="1">
                <a:latin typeface="Tempus Sans ITC" pitchFamily="82" charset="0"/>
              </a:rPr>
              <a:t>rfibo</a:t>
            </a:r>
            <a:r>
              <a:rPr lang="en-US" b="1" dirty="0">
                <a:latin typeface="Tempus Sans ITC" pitchFamily="82" charset="0"/>
              </a:rPr>
              <a:t>(n-1) + </a:t>
            </a:r>
            <a:r>
              <a:rPr lang="en-US" b="1" dirty="0" err="1">
                <a:latin typeface="Tempus Sans ITC" pitchFamily="82" charset="0"/>
              </a:rPr>
              <a:t>rfibo</a:t>
            </a:r>
            <a:r>
              <a:rPr lang="en-US" b="1" dirty="0">
                <a:latin typeface="Tempus Sans ITC" pitchFamily="82" charset="0"/>
              </a:rPr>
              <a:t>(n-2)); 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Tempus Sans ITC" pitchFamily="82" charset="0"/>
              </a:rPr>
              <a:t> }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A57EA0-528F-45D6-B32B-FFF1AC581C20}" type="datetime5">
              <a:rPr lang="en-US" smtClean="0"/>
              <a:t>5-Oct-21</a:t>
            </a:fld>
            <a:endParaRPr lang="en-US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28AE6-AD2A-4CA5-9240-FB3FFC7D6C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956997" y="4000594"/>
            <a:ext cx="3048000" cy="11541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C00000"/>
                </a:solidFill>
                <a:latin typeface="Tempus Sans ITC" pitchFamily="82" charset="0"/>
              </a:rPr>
              <a:t>     	</a:t>
            </a:r>
            <a:r>
              <a:rPr lang="en-US" sz="2400" dirty="0">
                <a:latin typeface="Tempus Sans ITC" pitchFamily="82" charset="0"/>
              </a:rPr>
              <a:t>n = 4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 dirty="0">
                <a:latin typeface="Tempus Sans ITC" pitchFamily="82" charset="0"/>
              </a:rPr>
              <a:t>	fib = 2</a:t>
            </a:r>
          </a:p>
        </p:txBody>
      </p:sp>
      <p:pic>
        <p:nvPicPr>
          <p:cNvPr id="18439" name="Picture 9" descr=" \operatorname{fib}(n) =&#10; \begin{cases}&#10; 0 &amp; \mbox{if } n = 0 \\&#10; 1 &amp; \mbox{if } n = 1 \\&#10; \operatorname{fib}(n-1) + \operatorname{fib}(n-2) &amp; \mbox{if } n &gt;= 2  \\&#10; \end{cases}&#10;"/>
          <p:cNvPicPr>
            <a:picLocks noChangeAspect="1" noChangeArrowheads="1"/>
          </p:cNvPicPr>
          <p:nvPr/>
        </p:nvPicPr>
        <p:blipFill>
          <a:blip r:embed="rId2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062538" y="2255837"/>
            <a:ext cx="552926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304911" y="1371600"/>
            <a:ext cx="7305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Fibonacci series is  0,1, 1, 2, 3, 5, 8 …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Fibonacci Series using Recursive </a:t>
            </a:r>
            <a:r>
              <a:rPr lang="en-US" sz="4000" dirty="0" err="1"/>
              <a:t>fn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80554B-4EE1-4251-AD6A-C317081A4EEF}" type="datetime5">
              <a:rPr lang="en-US" smtClean="0"/>
              <a:t>5-Oct-21</a:t>
            </a:fld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794BD8-63B2-450E-A23B-F469619A50A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828800" y="1276350"/>
            <a:ext cx="5029200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Tempus Sans ITC" pitchFamily="82" charset="0"/>
              </a:rPr>
              <a:t>int rfibo(int);</a:t>
            </a:r>
          </a:p>
          <a:p>
            <a:endParaRPr lang="en-US" sz="1100">
              <a:latin typeface="Tempus Sans ITC" pitchFamily="82" charset="0"/>
            </a:endParaRPr>
          </a:p>
          <a:p>
            <a:r>
              <a:rPr lang="en-US">
                <a:latin typeface="Tempus Sans ITC" pitchFamily="82" charset="0"/>
              </a:rPr>
              <a:t>void main(void){</a:t>
            </a:r>
          </a:p>
          <a:p>
            <a:r>
              <a:rPr lang="en-US">
                <a:latin typeface="Tempus Sans ITC" pitchFamily="82" charset="0"/>
              </a:rPr>
              <a:t>  int n,i, a[20], fibo; </a:t>
            </a:r>
          </a:p>
          <a:p>
            <a:r>
              <a:rPr lang="en-US">
                <a:latin typeface="Tempus Sans ITC" pitchFamily="82" charset="0"/>
              </a:rPr>
              <a:t>  cout&lt;&lt;"enter any num to n\n";</a:t>
            </a:r>
          </a:p>
          <a:p>
            <a:r>
              <a:rPr lang="en-US">
                <a:latin typeface="Tempus Sans ITC" pitchFamily="82" charset="0"/>
              </a:rPr>
              <a:t>  cin&gt;&gt;n;</a:t>
            </a:r>
          </a:p>
          <a:p>
            <a:r>
              <a:rPr lang="en-US">
                <a:latin typeface="Tempus Sans ITC" pitchFamily="82" charset="0"/>
              </a:rPr>
              <a:t>  </a:t>
            </a:r>
            <a:r>
              <a:rPr lang="en-US">
                <a:solidFill>
                  <a:schemeClr val="accent2"/>
                </a:solidFill>
                <a:latin typeface="Tempus Sans ITC" pitchFamily="82" charset="0"/>
              </a:rPr>
              <a:t>for (i=1; i&lt;=n; i++)</a:t>
            </a:r>
          </a:p>
          <a:p>
            <a:r>
              <a:rPr lang="en-US">
                <a:solidFill>
                  <a:schemeClr val="accent2"/>
                </a:solidFill>
                <a:latin typeface="Tempus Sans ITC" pitchFamily="82" charset="0"/>
              </a:rPr>
              <a:t>  a[i]= rfibo(i);</a:t>
            </a:r>
          </a:p>
          <a:p>
            <a:r>
              <a:rPr lang="en-US">
                <a:latin typeface="Tempus Sans ITC" pitchFamily="82" charset="0"/>
              </a:rPr>
              <a:t>  cout&lt;&lt;"\nFibonacci Series\n”;</a:t>
            </a:r>
          </a:p>
          <a:p>
            <a:r>
              <a:rPr lang="en-US">
                <a:latin typeface="Tempus Sans ITC" pitchFamily="82" charset="0"/>
              </a:rPr>
              <a:t>   for(i=1; i&lt;=n; i++)</a:t>
            </a:r>
          </a:p>
          <a:p>
            <a:r>
              <a:rPr lang="en-US">
                <a:latin typeface="Tempus Sans ITC" pitchFamily="82" charset="0"/>
              </a:rPr>
              <a:t>   cout&lt;&lt;"\n"&lt;&lt;a[i];</a:t>
            </a:r>
          </a:p>
          <a:p>
            <a:r>
              <a:rPr lang="en-US">
                <a:latin typeface="Tempus Sans ITC" pitchFamily="82" charset="0"/>
              </a:rPr>
              <a:t>}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6934200" y="3565526"/>
            <a:ext cx="365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empus Sans ITC" pitchFamily="82" charset="0"/>
              </a:rPr>
              <a:t>for (i=1; i&lt;=n; i++){</a:t>
            </a:r>
          </a:p>
          <a:p>
            <a:r>
              <a:rPr lang="en-US">
                <a:solidFill>
                  <a:schemeClr val="accent2"/>
                </a:solidFill>
                <a:latin typeface="Tempus Sans ITC" pitchFamily="82" charset="0"/>
              </a:rPr>
              <a:t>  fibo = rfib(i);</a:t>
            </a:r>
          </a:p>
          <a:p>
            <a:r>
              <a:rPr lang="en-US">
                <a:latin typeface="Tempus Sans ITC" pitchFamily="82" charset="0"/>
              </a:rPr>
              <a:t>  cout&lt;&lt;"\n"&lt;&lt;fibo;}</a:t>
            </a:r>
          </a:p>
          <a:p>
            <a:endParaRPr lang="en-US">
              <a:latin typeface="Tempus Sans ITC" pitchFamily="8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Reversing a Number: Recursion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b="1" dirty="0">
                <a:latin typeface="Tempus Sans ITC" pitchFamily="82" charset="0"/>
              </a:rPr>
              <a:t>int  rev(int num){</a:t>
            </a:r>
          </a:p>
          <a:p>
            <a:pPr eaLnBrk="1" hangingPunct="1">
              <a:buFontTx/>
              <a:buNone/>
            </a:pPr>
            <a:r>
              <a:rPr lang="pt-BR" b="1" dirty="0">
                <a:latin typeface="Tempus Sans ITC" pitchFamily="82" charset="0"/>
              </a:rPr>
              <a:t>   static int n = 0;</a:t>
            </a:r>
          </a:p>
          <a:p>
            <a:pPr eaLnBrk="1" hangingPunct="1">
              <a:buFontTx/>
              <a:buNone/>
            </a:pPr>
            <a:r>
              <a:rPr lang="pt-BR" b="1" dirty="0">
                <a:latin typeface="Tempus Sans ITC" pitchFamily="82" charset="0"/>
              </a:rPr>
              <a:t>   if(num &gt; 0)</a:t>
            </a:r>
          </a:p>
          <a:p>
            <a:pPr eaLnBrk="1" hangingPunct="1">
              <a:buFontTx/>
              <a:buNone/>
            </a:pPr>
            <a:r>
              <a:rPr lang="pt-BR" b="1" dirty="0">
                <a:latin typeface="Tempus Sans ITC" pitchFamily="82" charset="0"/>
              </a:rPr>
              <a:t>     n = (n* 10) + (num%10) ;</a:t>
            </a:r>
          </a:p>
          <a:p>
            <a:pPr eaLnBrk="1" hangingPunct="1">
              <a:buFontTx/>
              <a:buNone/>
            </a:pPr>
            <a:r>
              <a:rPr lang="pt-BR" b="1" dirty="0">
                <a:latin typeface="Tempus Sans ITC" pitchFamily="82" charset="0"/>
              </a:rPr>
              <a:t>   else</a:t>
            </a:r>
          </a:p>
          <a:p>
            <a:pPr eaLnBrk="1" hangingPunct="1">
              <a:buFontTx/>
              <a:buNone/>
            </a:pPr>
            <a:r>
              <a:rPr lang="pt-BR" b="1" dirty="0">
                <a:latin typeface="Tempus Sans ITC" pitchFamily="82" charset="0"/>
              </a:rPr>
              <a:t>     return n;</a:t>
            </a:r>
          </a:p>
          <a:p>
            <a:pPr eaLnBrk="1" hangingPunct="1">
              <a:buFontTx/>
              <a:buNone/>
            </a:pPr>
            <a:r>
              <a:rPr lang="pt-BR" b="1" dirty="0">
                <a:latin typeface="Tempus Sans ITC" pitchFamily="82" charset="0"/>
              </a:rPr>
              <a:t>   return  rev(num/10);</a:t>
            </a:r>
          </a:p>
          <a:p>
            <a:pPr eaLnBrk="1" hangingPunct="1">
              <a:buFontTx/>
              <a:buNone/>
            </a:pPr>
            <a:r>
              <a:rPr lang="pt-BR" b="1" dirty="0">
                <a:latin typeface="Tempus Sans ITC" pitchFamily="82" charset="0"/>
              </a:rPr>
              <a:t>}</a:t>
            </a:r>
            <a:endParaRPr lang="en-US" b="1" dirty="0">
              <a:latin typeface="Tempus Sans ITC" pitchFamily="82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99837-FFEC-4C96-98E1-2FF0505657E1}" type="datetime5">
              <a:rPr lang="en-US" smtClean="0"/>
              <a:t>5-Oct-21</a:t>
            </a:fld>
            <a:endParaRPr lang="en-US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09B621-F564-4AFA-B048-F1801CD0ABC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239000" y="4435475"/>
            <a:ext cx="3048000" cy="11541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     	</a:t>
            </a:r>
            <a:r>
              <a:rPr lang="en-US" sz="2400">
                <a:latin typeface="Tempus Sans ITC" pitchFamily="82" charset="0"/>
              </a:rPr>
              <a:t>n = 234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	rev = 432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GCD: Recursion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A709C-9A29-4055-B522-C25D1A312384}" type="datetime5">
              <a:rPr lang="en-US" smtClean="0"/>
              <a:t>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700-217E-42BA-91E5-585F749558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3114" y="970732"/>
            <a:ext cx="11388143" cy="38472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The </a:t>
            </a:r>
            <a:r>
              <a:rPr lang="en-US" sz="2400" i="1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greatest common divisor</a:t>
            </a:r>
            <a:r>
              <a:rPr lang="en-US" sz="2400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 (</a:t>
            </a:r>
            <a:r>
              <a:rPr lang="en-US" sz="2800" dirty="0" err="1">
                <a:solidFill>
                  <a:srgbClr val="221E1F"/>
                </a:solidFill>
                <a:latin typeface="Tempus Sans ITC" pitchFamily="82" charset="0"/>
                <a:cs typeface="Calibri" pitchFamily="34" charset="0"/>
              </a:rPr>
              <a:t>gcd</a:t>
            </a:r>
            <a:r>
              <a:rPr lang="en-US" sz="2400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) of two positive integers is the largest integer that divides evenly into both of them.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For example, the greatest common divisor of 24 and 9 is 3 since both 24 and 9 are multiples of 3, but no integer larger than 3 divides evenly into 24 and 9.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lvl="0" indent="-342900" algn="just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We can efficiently compute the </a:t>
            </a:r>
            <a:r>
              <a:rPr lang="en-US" sz="2400" dirty="0" err="1">
                <a:solidFill>
                  <a:srgbClr val="221E1F"/>
                </a:solidFill>
                <a:latin typeface="Tempus Sans ITC" pitchFamily="82" charset="0"/>
                <a:cs typeface="Calibri" pitchFamily="34" charset="0"/>
              </a:rPr>
              <a:t>gcd</a:t>
            </a:r>
            <a:r>
              <a:rPr lang="en-US" sz="2400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 using the following property, which holds for positive integers </a:t>
            </a:r>
            <a:r>
              <a:rPr lang="en-US" sz="2400" i="1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2400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 and </a:t>
            </a:r>
            <a:r>
              <a:rPr lang="en-US" sz="2400" i="1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400" dirty="0">
                <a:solidFill>
                  <a:srgbClr val="221E1F"/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Baskerville Old Face" pitchFamily="18" charset="0"/>
                <a:cs typeface="Calibri" pitchFamily="34" charset="0"/>
              </a:rPr>
              <a:t>	If </a:t>
            </a:r>
            <a:r>
              <a:rPr lang="en-US" sz="2400" i="1" dirty="0">
                <a:latin typeface="Baskerville Old Face" pitchFamily="18" charset="0"/>
                <a:cs typeface="Calibri" pitchFamily="34" charset="0"/>
              </a:rPr>
              <a:t>p</a:t>
            </a:r>
            <a:r>
              <a:rPr lang="en-US" sz="2400" dirty="0">
                <a:latin typeface="Baskerville Old Face" pitchFamily="18" charset="0"/>
                <a:cs typeface="Calibri" pitchFamily="34" charset="0"/>
              </a:rPr>
              <a:t> &gt; </a:t>
            </a:r>
            <a:r>
              <a:rPr lang="en-US" sz="2400" i="1" dirty="0">
                <a:latin typeface="Baskerville Old Face" pitchFamily="18" charset="0"/>
                <a:cs typeface="Calibri" pitchFamily="34" charset="0"/>
              </a:rPr>
              <a:t>q</a:t>
            </a:r>
            <a:r>
              <a:rPr lang="en-US" sz="2400" dirty="0">
                <a:latin typeface="Baskerville Old Face" pitchFamily="18" charset="0"/>
                <a:cs typeface="Calibri" pitchFamily="34" charset="0"/>
              </a:rPr>
              <a:t>,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Baskerville Old Face" pitchFamily="18" charset="0"/>
                <a:cs typeface="Calibri" pitchFamily="34" charset="0"/>
              </a:rPr>
              <a:t>	the </a:t>
            </a:r>
            <a:r>
              <a:rPr lang="en-US" sz="2400" dirty="0" err="1">
                <a:latin typeface="Baskerville Old Face" pitchFamily="18" charset="0"/>
                <a:cs typeface="Calibri" pitchFamily="34" charset="0"/>
              </a:rPr>
              <a:t>gcd</a:t>
            </a:r>
            <a:r>
              <a:rPr lang="en-US" sz="2400" dirty="0">
                <a:latin typeface="Baskerville Old Face" pitchFamily="18" charset="0"/>
                <a:cs typeface="Calibri" pitchFamily="34" charset="0"/>
              </a:rPr>
              <a:t> of </a:t>
            </a:r>
            <a:r>
              <a:rPr lang="en-US" sz="2400" i="1" dirty="0">
                <a:latin typeface="Baskerville Old Face" pitchFamily="18" charset="0"/>
                <a:cs typeface="Calibri" pitchFamily="34" charset="0"/>
              </a:rPr>
              <a:t>p</a:t>
            </a:r>
            <a:r>
              <a:rPr lang="en-US" sz="2400" dirty="0">
                <a:latin typeface="Baskerville Old Face" pitchFamily="18" charset="0"/>
                <a:cs typeface="Calibri" pitchFamily="34" charset="0"/>
              </a:rPr>
              <a:t> and </a:t>
            </a:r>
            <a:r>
              <a:rPr lang="en-US" sz="2400" i="1" dirty="0">
                <a:latin typeface="Baskerville Old Face" pitchFamily="18" charset="0"/>
                <a:cs typeface="Calibri" pitchFamily="34" charset="0"/>
              </a:rPr>
              <a:t>q</a:t>
            </a:r>
            <a:r>
              <a:rPr lang="en-US" sz="2400" dirty="0">
                <a:latin typeface="Baskerville Old Face" pitchFamily="18" charset="0"/>
                <a:cs typeface="Calibri" pitchFamily="34" charset="0"/>
              </a:rPr>
              <a:t> is the same as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Baskerville Old Face" pitchFamily="18" charset="0"/>
                <a:cs typeface="Calibri" pitchFamily="34" charset="0"/>
              </a:rPr>
              <a:t>	the </a:t>
            </a:r>
            <a:r>
              <a:rPr lang="en-US" sz="2400" dirty="0" err="1">
                <a:latin typeface="Baskerville Old Face" pitchFamily="18" charset="0"/>
                <a:cs typeface="Calibri" pitchFamily="34" charset="0"/>
              </a:rPr>
              <a:t>gcd</a:t>
            </a:r>
            <a:r>
              <a:rPr lang="en-US" sz="2400" dirty="0">
                <a:latin typeface="Baskerville Old Face" pitchFamily="18" charset="0"/>
                <a:cs typeface="Calibri" pitchFamily="34" charset="0"/>
              </a:rPr>
              <a:t> of q </a:t>
            </a:r>
            <a:r>
              <a:rPr lang="en-US" sz="2400" dirty="0">
                <a:solidFill>
                  <a:schemeClr val="accent2"/>
                </a:solidFill>
                <a:latin typeface="Baskerville Old Face" pitchFamily="18" charset="0"/>
                <a:cs typeface="Calibri" pitchFamily="34" charset="0"/>
              </a:rPr>
              <a:t>and</a:t>
            </a:r>
            <a:r>
              <a:rPr lang="en-US" sz="2400" dirty="0">
                <a:latin typeface="Baskerville Old Face" pitchFamily="18" charset="0"/>
                <a:cs typeface="Calibri" pitchFamily="34" charset="0"/>
              </a:rPr>
              <a:t> p % q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239000" y="3276600"/>
            <a:ext cx="3200400" cy="304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</a:t>
            </a:r>
            <a:r>
              <a:rPr lang="en-US" sz="2400" b="1" dirty="0" err="1">
                <a:latin typeface="Tempus Sans ITC" pitchFamily="82" charset="0"/>
              </a:rPr>
              <a:t>gcd</a:t>
            </a:r>
            <a:r>
              <a:rPr lang="en-US" sz="2400" b="1" dirty="0">
                <a:latin typeface="Tempus Sans ITC" pitchFamily="82" charset="0"/>
              </a:rPr>
              <a:t>(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x, </a:t>
            </a:r>
            <a:r>
              <a:rPr lang="en-US" sz="2400" b="1" dirty="0" err="1">
                <a:latin typeface="Tempus Sans ITC" pitchFamily="82" charset="0"/>
              </a:rPr>
              <a:t>int</a:t>
            </a:r>
            <a:r>
              <a:rPr lang="en-US" sz="2400" b="1" dirty="0">
                <a:latin typeface="Tempus Sans ITC" pitchFamily="82" charset="0"/>
              </a:rPr>
              <a:t> y)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Tempus Sans ITC" pitchFamily="82" charset="0"/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{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400" b="1" dirty="0">
                <a:latin typeface="Tempus Sans ITC" pitchFamily="82" charset="0"/>
              </a:rPr>
              <a:t>	if (x == 0)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    return (y);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if (y==0)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     return (x);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 return </a:t>
            </a:r>
            <a:r>
              <a:rPr lang="en-US" sz="2400" b="1" dirty="0" err="1">
                <a:latin typeface="Tempus Sans ITC" pitchFamily="82" charset="0"/>
              </a:rPr>
              <a:t>gcd</a:t>
            </a:r>
            <a:r>
              <a:rPr lang="en-US" sz="2400" b="1" dirty="0">
                <a:latin typeface="Tempus Sans ITC" pitchFamily="82" charset="0"/>
              </a:rPr>
              <a:t>(y, x % y);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sz="2400" b="1" dirty="0">
                <a:latin typeface="Tempus Sans ITC" pitchFamily="82" charset="0"/>
              </a:rPr>
              <a:t>  </a:t>
            </a:r>
            <a:r>
              <a:rPr lang="en-US" sz="2800" b="1" dirty="0">
                <a:latin typeface="Tempus Sans ITC" pitchFamily="82" charset="0"/>
              </a:rPr>
              <a:t>}</a:t>
            </a:r>
            <a:endParaRPr lang="en-US" sz="2400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72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GCD: Recursion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179638"/>
            <a:ext cx="8229600" cy="4525962"/>
          </a:xfrm>
        </p:spPr>
        <p:txBody>
          <a:bodyPr/>
          <a:lstStyle/>
          <a:p>
            <a:pPr>
              <a:spcBef>
                <a:spcPts val="0"/>
              </a:spcBef>
              <a:buNone/>
              <a:defRPr/>
            </a:pPr>
            <a:r>
              <a:rPr lang="en-US" b="1" dirty="0" err="1">
                <a:latin typeface="Tempus Sans ITC" pitchFamily="82" charset="0"/>
              </a:rPr>
              <a:t>int</a:t>
            </a:r>
            <a:r>
              <a:rPr lang="en-US" b="1" dirty="0">
                <a:latin typeface="Tempus Sans ITC" pitchFamily="82" charset="0"/>
              </a:rPr>
              <a:t> </a:t>
            </a:r>
            <a:r>
              <a:rPr lang="en-US" b="1" dirty="0" err="1">
                <a:latin typeface="Tempus Sans ITC" pitchFamily="82" charset="0"/>
              </a:rPr>
              <a:t>gcd</a:t>
            </a:r>
            <a:r>
              <a:rPr lang="en-US" b="1" dirty="0">
                <a:latin typeface="Tempus Sans ITC" pitchFamily="82" charset="0"/>
              </a:rPr>
              <a:t>(</a:t>
            </a:r>
            <a:r>
              <a:rPr lang="en-US" b="1" dirty="0" err="1">
                <a:latin typeface="Tempus Sans ITC" pitchFamily="82" charset="0"/>
              </a:rPr>
              <a:t>int</a:t>
            </a:r>
            <a:r>
              <a:rPr lang="en-US" b="1" dirty="0">
                <a:latin typeface="Tempus Sans ITC" pitchFamily="82" charset="0"/>
              </a:rPr>
              <a:t> x, </a:t>
            </a:r>
            <a:r>
              <a:rPr lang="en-US" b="1" dirty="0" err="1">
                <a:latin typeface="Tempus Sans ITC" pitchFamily="82" charset="0"/>
              </a:rPr>
              <a:t>int</a:t>
            </a:r>
            <a:r>
              <a:rPr lang="en-US" b="1" dirty="0">
                <a:latin typeface="Tempus Sans ITC" pitchFamily="82" charset="0"/>
              </a:rPr>
              <a:t> y)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empus Sans ITC" pitchFamily="82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b="1" dirty="0">
                <a:latin typeface="Tempus Sans ITC" pitchFamily="82" charset="0"/>
              </a:rPr>
              <a:t> {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b="1" dirty="0">
                <a:latin typeface="Tempus Sans ITC" pitchFamily="82" charset="0"/>
              </a:rPr>
              <a:t>	if (x == 0)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b="1" dirty="0">
                <a:latin typeface="Tempus Sans ITC" pitchFamily="82" charset="0"/>
              </a:rPr>
              <a:t>        return (y);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b="1" dirty="0">
                <a:latin typeface="Tempus Sans ITC" pitchFamily="82" charset="0"/>
              </a:rPr>
              <a:t>   if (y==0)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b="1" dirty="0">
                <a:latin typeface="Tempus Sans ITC" pitchFamily="82" charset="0"/>
              </a:rPr>
              <a:t>        return (x);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b="1" dirty="0">
                <a:latin typeface="Tempus Sans ITC" pitchFamily="82" charset="0"/>
              </a:rPr>
              <a:t>   return </a:t>
            </a:r>
            <a:r>
              <a:rPr lang="en-US" b="1" dirty="0" err="1">
                <a:latin typeface="Tempus Sans ITC" pitchFamily="82" charset="0"/>
              </a:rPr>
              <a:t>gcd</a:t>
            </a:r>
            <a:r>
              <a:rPr lang="en-US" b="1" dirty="0">
                <a:latin typeface="Tempus Sans ITC" pitchFamily="82" charset="0"/>
              </a:rPr>
              <a:t>(y, x % y);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b="1" dirty="0">
                <a:latin typeface="Tempus Sans ITC" pitchFamily="82" charset="0"/>
              </a:rPr>
              <a:t>  </a:t>
            </a:r>
            <a:r>
              <a:rPr lang="en-US" sz="3600" b="1" dirty="0">
                <a:latin typeface="Tempus Sans ITC" pitchFamily="82" charset="0"/>
              </a:rPr>
              <a:t>}</a:t>
            </a:r>
            <a:endParaRPr lang="en-US" b="1" dirty="0">
              <a:latin typeface="Tempus Sans ITC" pitchFamily="8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1F5D8-6D6A-4256-B21E-C9F48DCE70DC}" type="datetime5">
              <a:rPr lang="en-US" smtClean="0"/>
              <a:t>5-Oct-21</a:t>
            </a:fld>
            <a:endParaRPr lang="en-US"/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12E593-3E57-42FC-9C90-19E240EDFAE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467600" y="5271210"/>
            <a:ext cx="2971800" cy="977191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000" dirty="0">
                <a:solidFill>
                  <a:srgbClr val="C00000"/>
                </a:solidFill>
                <a:latin typeface="Tempus Sans ITC" pitchFamily="82" charset="0"/>
              </a:rPr>
              <a:t>	</a:t>
            </a:r>
            <a:r>
              <a:rPr lang="en-US" sz="2000" dirty="0">
                <a:latin typeface="Tempus Sans ITC" pitchFamily="82" charset="0"/>
              </a:rPr>
              <a:t>x= 24 , y = 9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000" dirty="0">
                <a:latin typeface="Tempus Sans ITC" pitchFamily="82" charset="0"/>
              </a:rPr>
              <a:t>	</a:t>
            </a:r>
            <a:r>
              <a:rPr lang="en-US" sz="2000" dirty="0" err="1">
                <a:latin typeface="Tempus Sans ITC" pitchFamily="82" charset="0"/>
              </a:rPr>
              <a:t>gcd</a:t>
            </a:r>
            <a:r>
              <a:rPr lang="en-US" sz="2000" dirty="0">
                <a:latin typeface="Tempus Sans ITC" pitchFamily="82" charset="0"/>
              </a:rPr>
              <a:t> = 3</a:t>
            </a:r>
          </a:p>
        </p:txBody>
      </p:sp>
      <p:pic>
        <p:nvPicPr>
          <p:cNvPr id="21511" name="Picture 8" descr=" \gcd(x,y) =&#10; \begin{cases}&#10; x &amp; \mbox{if } y = 0 \\&#10; \gcd(y, \operatorname{remainder}(x,y)) &amp; \mbox{if } x \ge y \mbox{ and } y &gt; 0 \\&#10; \end{cases}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4838" y="1143000"/>
            <a:ext cx="8640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2423160"/>
          <a:ext cx="4419600" cy="26974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gcd</a:t>
                      </a:r>
                      <a:r>
                        <a:rPr lang="en-US" sz="2000" dirty="0">
                          <a:effectLst/>
                        </a:rPr>
                        <a:t>(24,9) </a:t>
                      </a:r>
                      <a:r>
                        <a:rPr lang="en-US" sz="2000" dirty="0">
                          <a:effectLst/>
                          <a:sym typeface="Wingdings" pitchFamily="2" charset="2"/>
                        </a:rPr>
                        <a:t> </a:t>
                      </a:r>
                      <a:r>
                        <a:rPr lang="en-US" sz="1800" dirty="0">
                          <a:effectLst/>
                          <a:sym typeface="Wingdings" pitchFamily="2" charset="2"/>
                        </a:rPr>
                        <a:t>Control In</a:t>
                      </a:r>
                      <a:r>
                        <a:rPr lang="en-US" sz="1800" baseline="0" dirty="0">
                          <a:effectLst/>
                          <a:sym typeface="Wingdings" pitchFamily="2" charset="2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sym typeface="Wingdings" pitchFamily="2" charset="2"/>
                        </a:rPr>
                        <a:t>gcd</a:t>
                      </a:r>
                      <a:r>
                        <a:rPr lang="en-US" sz="1800" baseline="0" dirty="0">
                          <a:effectLst/>
                          <a:sym typeface="Wingdings" pitchFamily="2" charset="2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sym typeface="Wingdings" pitchFamily="2" charset="2"/>
                        </a:rPr>
                        <a:t>fn</a:t>
                      </a:r>
                      <a:r>
                        <a:rPr lang="en-US" sz="1800" baseline="0" dirty="0">
                          <a:effectLst/>
                          <a:sym typeface="Wingdings" pitchFamily="2" charset="2"/>
                        </a:rPr>
                        <a:t> on call</a:t>
                      </a:r>
                      <a:endParaRPr lang="en-US" sz="2000" baseline="0" dirty="0">
                        <a:effectLst/>
                        <a:sym typeface="Wingdings" pitchFamily="2" charset="2"/>
                      </a:endParaRPr>
                    </a:p>
                    <a:p>
                      <a:endParaRPr lang="en-US" sz="1100" dirty="0">
                        <a:effectLst/>
                      </a:endParaRPr>
                    </a:p>
                    <a:p>
                      <a:r>
                        <a:rPr lang="en-US" sz="2000" dirty="0" err="1">
                          <a:effectLst/>
                        </a:rPr>
                        <a:t>gcd</a:t>
                      </a:r>
                      <a:r>
                        <a:rPr lang="en-US" sz="2000" dirty="0">
                          <a:effectLst/>
                        </a:rPr>
                        <a:t>(9,24%9)           </a:t>
                      </a:r>
                      <a:r>
                        <a:rPr lang="en-US" sz="2000" dirty="0" err="1">
                          <a:effectLst/>
                        </a:rPr>
                        <a:t>gcd</a:t>
                      </a:r>
                      <a:r>
                        <a:rPr lang="en-US" sz="2000" dirty="0">
                          <a:effectLst/>
                        </a:rPr>
                        <a:t>(9, 6) </a:t>
                      </a:r>
                    </a:p>
                    <a:p>
                      <a:r>
                        <a:rPr lang="en-US" sz="2000" dirty="0" err="1">
                          <a:effectLst/>
                        </a:rPr>
                        <a:t>gcd</a:t>
                      </a:r>
                      <a:r>
                        <a:rPr lang="en-US" sz="2000" dirty="0">
                          <a:effectLst/>
                        </a:rPr>
                        <a:t>(6,9%6)                </a:t>
                      </a:r>
                      <a:r>
                        <a:rPr lang="en-US" sz="2000" dirty="0" err="1">
                          <a:effectLst/>
                        </a:rPr>
                        <a:t>gcd</a:t>
                      </a:r>
                      <a:r>
                        <a:rPr lang="en-US" sz="2000" dirty="0">
                          <a:effectLst/>
                        </a:rPr>
                        <a:t>(6, 3) </a:t>
                      </a:r>
                    </a:p>
                    <a:p>
                      <a:r>
                        <a:rPr lang="en-US" sz="2000" dirty="0" err="1">
                          <a:effectLst/>
                        </a:rPr>
                        <a:t>gcd</a:t>
                      </a:r>
                      <a:r>
                        <a:rPr lang="en-US" sz="2000" dirty="0">
                          <a:effectLst/>
                        </a:rPr>
                        <a:t>(3,6%3)                   </a:t>
                      </a:r>
                      <a:r>
                        <a:rPr lang="en-US" sz="2000" dirty="0" err="1">
                          <a:effectLst/>
                        </a:rPr>
                        <a:t>gcd</a:t>
                      </a:r>
                      <a:r>
                        <a:rPr lang="en-US" sz="2000" dirty="0">
                          <a:effectLst/>
                        </a:rPr>
                        <a:t>(3, 0)</a:t>
                      </a:r>
                    </a:p>
                    <a:p>
                      <a:r>
                        <a:rPr lang="en-US" sz="2000" dirty="0">
                          <a:effectLst/>
                        </a:rPr>
                        <a:t>     return values                   return 3</a:t>
                      </a:r>
                    </a:p>
                    <a:p>
                      <a:r>
                        <a:rPr lang="en-US" sz="2000" dirty="0">
                          <a:effectLst/>
                        </a:rPr>
                        <a:t>         </a:t>
                      </a:r>
                      <a:r>
                        <a:rPr lang="en-US" sz="2000" baseline="0" dirty="0">
                          <a:effectLst/>
                        </a:rPr>
                        <a:t>                         </a:t>
                      </a:r>
                      <a:r>
                        <a:rPr lang="en-US" sz="2000" dirty="0">
                          <a:effectLst/>
                        </a:rPr>
                        <a:t>return 3 </a:t>
                      </a:r>
                    </a:p>
                    <a:p>
                      <a:r>
                        <a:rPr lang="en-US" sz="2000" dirty="0">
                          <a:effectLst/>
                        </a:rPr>
                        <a:t>                                return 3 </a:t>
                      </a:r>
                    </a:p>
                    <a:p>
                      <a:r>
                        <a:rPr lang="en-US" sz="2000" dirty="0">
                          <a:effectLst/>
                        </a:rPr>
                        <a:t>                            return 3</a:t>
                      </a:r>
                      <a:endParaRPr lang="en-US" sz="2000" b="0" dirty="0">
                        <a:effectLst/>
                        <a:latin typeface="Lucida Sans Unicode" pitchFamily="34" charset="0"/>
                        <a:ea typeface="Verdana" pitchFamily="34" charset="0"/>
                        <a:cs typeface="Lucida Sans Unicode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6168326" y="2478741"/>
            <a:ext cx="967581" cy="510778"/>
          </a:xfrm>
          <a:prstGeom prst="roundRect">
            <a:avLst/>
          </a:prstGeom>
          <a:noFill/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3333FF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Sorting: Recursion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C9326-0892-47A3-9EE0-4B129ECB461E}" type="datetime5">
              <a:rPr lang="en-US" smtClean="0"/>
              <a:t>5-Oct-21</a:t>
            </a:fld>
            <a:endParaRPr lang="en-US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9F802-256B-4903-AD85-C8EEACD6EA1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800226" y="1219201"/>
            <a:ext cx="871537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sort(</a:t>
            </a:r>
            <a:r>
              <a:rPr lang="en-US"/>
              <a:t>list</a:t>
            </a:r>
            <a:r>
              <a:rPr lang="en-US">
                <a:solidFill>
                  <a:srgbClr val="C00000"/>
                </a:solidFill>
              </a:rPr>
              <a:t>, </a:t>
            </a:r>
            <a:r>
              <a:rPr lang="en-US"/>
              <a:t>n</a:t>
            </a:r>
            <a:r>
              <a:rPr lang="en-US">
                <a:solidFill>
                  <a:srgbClr val="C00000"/>
                </a:solidFill>
              </a:rPr>
              <a:t>);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// call of fn &amp; display of sorted array in main()</a:t>
            </a:r>
            <a:endParaRPr lang="en-US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1828801"/>
            <a:ext cx="4267200" cy="406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Tempus Sans ITC" pitchFamily="82" charset="0"/>
              </a:rPr>
              <a:t>void sort(int </a:t>
            </a:r>
            <a:r>
              <a:rPr lang="pt-BR" kern="0" dirty="0">
                <a:solidFill>
                  <a:srgbClr val="FF0000"/>
                </a:solidFill>
                <a:latin typeface="Tempus Sans ITC" pitchFamily="82" charset="0"/>
              </a:rPr>
              <a:t>list</a:t>
            </a:r>
            <a:r>
              <a:rPr lang="pt-BR" kern="0" dirty="0">
                <a:latin typeface="Tempus Sans ITC" pitchFamily="82" charset="0"/>
              </a:rPr>
              <a:t>[], int </a:t>
            </a:r>
            <a:r>
              <a:rPr lang="pt-BR" kern="0" dirty="0">
                <a:solidFill>
                  <a:srgbClr val="FF0000"/>
                </a:solidFill>
                <a:latin typeface="Tempus Sans ITC" pitchFamily="82" charset="0"/>
              </a:rPr>
              <a:t>ln</a:t>
            </a:r>
            <a:r>
              <a:rPr lang="pt-BR" kern="0" dirty="0">
                <a:latin typeface="Tempus Sans ITC" pitchFamily="82" charset="0"/>
              </a:rPr>
              <a:t>){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Tempus Sans ITC" pitchFamily="82" charset="0"/>
              </a:rPr>
              <a:t>int i, tmp, min;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Tempus Sans ITC" pitchFamily="82" charset="0"/>
              </a:rPr>
              <a:t>if (ln == 1)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Tempus Sans ITC" pitchFamily="82" charset="0"/>
              </a:rPr>
              <a:t>   return;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kern="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/* find index of smallest no */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Tempus Sans ITC" pitchFamily="82" charset="0"/>
              </a:rPr>
              <a:t>min = 0;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Tempus Sans ITC" pitchFamily="82" charset="0"/>
              </a:rPr>
              <a:t>for(i = 1; i &lt; ln; i++)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Tempus Sans ITC" pitchFamily="82" charset="0"/>
              </a:rPr>
              <a:t>if (list[i] &lt; list[min])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Tempus Sans ITC" pitchFamily="82" charset="0"/>
              </a:rPr>
              <a:t>min = i;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24600" y="5105400"/>
            <a:ext cx="3962400" cy="1154162"/>
          </a:xfrm>
          <a:prstGeom prst="rect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rgbClr val="C00000"/>
                </a:solidFill>
                <a:latin typeface="Tempus Sans ITC" pitchFamily="82" charset="0"/>
              </a:rPr>
              <a:t>Output: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solidFill>
                  <a:schemeClr val="accent2"/>
                </a:solidFill>
                <a:latin typeface="Tempus Sans ITC" pitchFamily="82" charset="0"/>
              </a:rPr>
              <a:t>Orign. array-:   33  -2  0  2  4</a:t>
            </a:r>
          </a:p>
          <a:p>
            <a:pPr algn="just" eaLnBrk="0" hangingPunct="0">
              <a:lnSpc>
                <a:spcPct val="70000"/>
              </a:lnSpc>
              <a:spcBef>
                <a:spcPct val="35000"/>
              </a:spcBef>
            </a:pPr>
            <a:r>
              <a:rPr lang="en-US" sz="2400">
                <a:latin typeface="Tempus Sans ITC" pitchFamily="82" charset="0"/>
              </a:rPr>
              <a:t>Sorted array -: -2  0  2  4  33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248400" y="1828800"/>
            <a:ext cx="426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/* move smallest element to 0-th element */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 err="1">
                <a:latin typeface="Tempus Sans ITC" pitchFamily="82" charset="0"/>
              </a:rPr>
              <a:t>tmp</a:t>
            </a:r>
            <a:r>
              <a:rPr lang="en-US" kern="0" dirty="0">
                <a:latin typeface="Tempus Sans ITC" pitchFamily="82" charset="0"/>
              </a:rPr>
              <a:t> = list[0];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>
                <a:latin typeface="Tempus Sans ITC" pitchFamily="82" charset="0"/>
              </a:rPr>
              <a:t>list[0] = list[min];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>
                <a:latin typeface="Tempus Sans ITC" pitchFamily="82" charset="0"/>
              </a:rPr>
              <a:t>list[min] = </a:t>
            </a:r>
            <a:r>
              <a:rPr lang="en-US" kern="0" dirty="0" err="1">
                <a:latin typeface="Tempus Sans ITC" pitchFamily="82" charset="0"/>
              </a:rPr>
              <a:t>tmp</a:t>
            </a:r>
            <a:r>
              <a:rPr lang="en-US" kern="0" dirty="0">
                <a:latin typeface="Tempus Sans ITC" pitchFamily="82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bg2">
                    <a:lumMod val="75000"/>
                  </a:schemeClr>
                </a:solidFill>
                <a:latin typeface="Tempus Sans ITC" pitchFamily="82" charset="0"/>
              </a:rPr>
              <a:t>/* recursion */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kern="0" dirty="0">
                <a:latin typeface="Tempus Sans ITC" pitchFamily="82" charset="0"/>
              </a:rPr>
              <a:t>sort(&amp;list[1], ln-1); }</a:t>
            </a:r>
            <a:endParaRPr lang="pt-BR" kern="0" dirty="0">
              <a:latin typeface="Tempus Sans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Recursion - Should I or Shouldn’t I?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54AA9E-36EF-401D-825C-A68AB74C09CD}" type="datetime5">
              <a:rPr lang="en-US" smtClean="0"/>
              <a:t>5-Oct-21</a:t>
            </a:fld>
            <a:endParaRPr lang="en-US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DD158-F220-42C7-B180-DF3363261F1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37068" y="1510572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 pitchFamily="34" charset="0"/>
              </a:rPr>
              <a:t>Pros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Calibri" pitchFamily="34" charset="0"/>
              </a:rPr>
              <a:t>Recursion is a natural fit for some types of problems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687355" y="1513792"/>
            <a:ext cx="4191000" cy="411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Calibri" pitchFamily="34" charset="0"/>
              </a:rPr>
              <a:t>Cons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Calibri" pitchFamily="34" charset="0"/>
              </a:rPr>
              <a:t>Recursive programs typically use a large amount of computer memory and the greater the recursion, the more memory used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>
                <a:latin typeface="Calibri" pitchFamily="34" charset="0"/>
              </a:rPr>
              <a:t>Recursive programs can be confusing to develop and extremely complicated to debug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Recursion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09978" y="1166018"/>
            <a:ext cx="11567374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/>
              <a:t>Recursion is the property that when a called function calls itself.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/>
              <a:t>It is useful for many tasks, like sorting or calculate the factorial of numbers.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/>
              <a:t>For example, to obtain the factorial of a number (n!) the mathematical formula would be: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n! = n * (n-1) * (n-2) * (n-3) ... * 1</a:t>
            </a:r>
            <a:r>
              <a:rPr lang="en-US" sz="20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empus Sans ITC" pitchFamily="82" charset="0"/>
              </a:rPr>
              <a:t>//recurrence formula</a:t>
            </a:r>
            <a:br>
              <a:rPr lang="en-US" sz="2400" dirty="0"/>
            </a:b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more precisely, 5! (factorial of 5) would be: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	</a:t>
            </a:r>
            <a:r>
              <a:rPr lang="en-US" b="1" dirty="0">
                <a:latin typeface="Tempus Sans ITC" pitchFamily="82" charset="0"/>
              </a:rPr>
              <a:t>5! = 5 * 4 * 3 * 2 * 1 = 120</a:t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F4D5B-A8F5-4D38-AB09-6DBCBA9CC410}" type="datetime5">
              <a:rPr lang="en-US" smtClean="0"/>
              <a:t>5-Oct-21</a:t>
            </a:fld>
            <a:endParaRPr lang="en-US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16A41C-9912-478E-A886-1BCF9F3FFB1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1430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Factorial of a natural number– </a:t>
            </a:r>
            <a:br>
              <a:rPr lang="en-US" sz="4000" dirty="0"/>
            </a:br>
            <a:r>
              <a:rPr lang="en-US" sz="4000" dirty="0"/>
              <a:t>		</a:t>
            </a:r>
            <a:r>
              <a:rPr lang="en-US" sz="3200" dirty="0"/>
              <a:t>a </a:t>
            </a:r>
            <a:r>
              <a:rPr lang="en-US" sz="3200" dirty="0">
                <a:latin typeface="Tempus Sans ITC" pitchFamily="82" charset="0"/>
              </a:rPr>
              <a:t>classical recursive example</a:t>
            </a:r>
            <a:br>
              <a:rPr lang="en-US" sz="4000" dirty="0">
                <a:latin typeface="Tempus Sans ITC" pitchFamily="82" charset="0"/>
              </a:rPr>
            </a:br>
            <a:endParaRPr lang="en-US" sz="4000" dirty="0">
              <a:latin typeface="Tempus Sans ITC" pitchFamily="82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819400"/>
            <a:ext cx="82296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Tempus Sans ITC" pitchFamily="82" charset="0"/>
              </a:rPr>
              <a:t>So </a:t>
            </a:r>
            <a:r>
              <a:rPr lang="en-US" b="1">
                <a:solidFill>
                  <a:srgbClr val="003399"/>
                </a:solidFill>
                <a:latin typeface="Tempus Sans ITC" pitchFamily="82" charset="0"/>
              </a:rPr>
              <a:t>factorial(5)</a:t>
            </a:r>
          </a:p>
          <a:p>
            <a:pPr eaLnBrk="1" hangingPunct="1">
              <a:buFontTx/>
              <a:buNone/>
            </a:pPr>
            <a:r>
              <a:rPr lang="en-US" b="1">
                <a:latin typeface="Tempus Sans ITC" pitchFamily="82" charset="0"/>
              </a:rPr>
              <a:t>	= 5* factorial(4)   </a:t>
            </a:r>
          </a:p>
          <a:p>
            <a:pPr eaLnBrk="1" hangingPunct="1">
              <a:buFontTx/>
              <a:buNone/>
            </a:pPr>
            <a:r>
              <a:rPr lang="en-US" b="1">
                <a:latin typeface="Tempus Sans ITC" pitchFamily="82" charset="0"/>
              </a:rPr>
              <a:t>             = 4* factorial(3)</a:t>
            </a:r>
          </a:p>
          <a:p>
            <a:pPr eaLnBrk="1" hangingPunct="1">
              <a:buFontTx/>
              <a:buNone/>
            </a:pPr>
            <a:r>
              <a:rPr lang="en-US" b="1">
                <a:latin typeface="Tempus Sans ITC" pitchFamily="82" charset="0"/>
              </a:rPr>
              <a:t>                       = 3*factorial(2)</a:t>
            </a:r>
          </a:p>
          <a:p>
            <a:pPr eaLnBrk="1" hangingPunct="1">
              <a:buFontTx/>
              <a:buNone/>
            </a:pPr>
            <a:r>
              <a:rPr lang="en-US" b="1">
                <a:latin typeface="Tempus Sans ITC" pitchFamily="82" charset="0"/>
              </a:rPr>
              <a:t>                                = 2* factorial(1)</a:t>
            </a:r>
          </a:p>
          <a:p>
            <a:pPr eaLnBrk="1" hangingPunct="1">
              <a:buFontTx/>
              <a:buNone/>
            </a:pPr>
            <a:r>
              <a:rPr lang="en-US" b="1">
                <a:latin typeface="Tempus Sans ITC" pitchFamily="82" charset="0"/>
              </a:rPr>
              <a:t>                                            = 1*factorial(0) </a:t>
            </a:r>
          </a:p>
          <a:p>
            <a:pPr eaLnBrk="1" hangingPunct="1">
              <a:buFontTx/>
              <a:buNone/>
            </a:pPr>
            <a:r>
              <a:rPr lang="en-US" b="1">
                <a:latin typeface="Tempus Sans ITC" pitchFamily="82" charset="0"/>
              </a:rPr>
              <a:t>                                                      =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C8D8B6-CB9F-462E-A606-38AE7A89DD61}" type="datetime5">
              <a:rPr lang="en-US" smtClean="0"/>
              <a:t>5-Oct-21</a:t>
            </a:fld>
            <a:endParaRPr lang="en-US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02E6E1-2FDE-4EB8-B2D3-86764174242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174" name="Picture 7" descr=" \operatorname{fact}(n) =&#10; \begin{cases}&#10; 1 &amp; \mbox{if } n = 0 \\&#10; n \cdot \operatorname{fact}(n-1) &amp; \mbox{if } n &gt; 0 \\&#10; \end{cases}&#10;"/>
          <p:cNvPicPr>
            <a:picLocks noChangeAspect="1" noChangeArrowheads="1"/>
          </p:cNvPicPr>
          <p:nvPr/>
        </p:nvPicPr>
        <p:blipFill>
          <a:blip r:embed="rId2" cstate="print">
            <a:lum bright="-20000"/>
          </a:blip>
          <a:srcRect/>
          <a:stretch>
            <a:fillRect/>
          </a:stretch>
        </p:blipFill>
        <p:spPr bwMode="auto">
          <a:xfrm>
            <a:off x="2057401" y="1752600"/>
            <a:ext cx="5019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Factorial-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Tempus Sans ITC" pitchFamily="82" charset="0"/>
              </a:rPr>
              <a:t>recursive procedure </a:t>
            </a:r>
            <a:endParaRPr lang="en-US" sz="4000" dirty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447800"/>
            <a:ext cx="7848600" cy="2209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Tempus Sans ITC" pitchFamily="82" charset="0"/>
              </a:rPr>
              <a:t>long factorial (long a)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Tempus Sans ITC" pitchFamily="82" charset="0"/>
              </a:rPr>
              <a:t>	if (a ==0) </a:t>
            </a:r>
            <a:r>
              <a:rPr lang="en-US" sz="2400">
                <a:latin typeface="Tempus Sans ITC" pitchFamily="82" charset="0"/>
              </a:rPr>
              <a:t>//base case</a:t>
            </a:r>
            <a:endParaRPr lang="en-US" sz="2400" b="1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Tempus Sans ITC" pitchFamily="82" charset="0"/>
              </a:rPr>
              <a:t>	   return (1);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Tempus Sans ITC" pitchFamily="82" charset="0"/>
              </a:rPr>
              <a:t>     return (a * factorial (a-1));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Tempus Sans ITC" pitchFamily="82" charset="0"/>
              </a:rPr>
              <a:t>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Tempus Sans ITC" pitchFamily="82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50F7F6-A73A-47D3-B5B5-B1548E7DCF57}" type="datetime5">
              <a:rPr lang="en-US" smtClean="0"/>
              <a:t>5-Oct-21</a:t>
            </a:fld>
            <a:endParaRPr lang="en-US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648592-92B6-4DA1-8B9B-3524A63D2A8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2286000" y="3733800"/>
            <a:ext cx="67056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Calibri" pitchFamily="34" charset="0"/>
              </a:rPr>
              <a:t>#include &lt;iostream.h&gt;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Calibri" pitchFamily="34" charset="0"/>
              </a:rPr>
              <a:t>void main () {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Calibri" pitchFamily="34" charset="0"/>
              </a:rPr>
              <a:t> long number;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Calibri" pitchFamily="34" charset="0"/>
              </a:rPr>
              <a:t> cout &lt;&lt; "Please type a number: ";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Calibri" pitchFamily="34" charset="0"/>
              </a:rPr>
              <a:t> cin &gt;&gt; number; 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Calibri" pitchFamily="34" charset="0"/>
              </a:rPr>
              <a:t> cout &lt;&lt; number &lt;&lt; "! = " &lt;&lt; </a:t>
            </a:r>
            <a:r>
              <a:rPr lang="en-US" sz="2400">
                <a:latin typeface="Tempus Sans ITC" pitchFamily="82" charset="0"/>
              </a:rPr>
              <a:t>factorial (number)</a:t>
            </a:r>
            <a:r>
              <a:rPr lang="en-US" sz="2400">
                <a:latin typeface="Calibri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Calibri" pitchFamily="34" charset="0"/>
              </a:rPr>
              <a:t>}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- How is it doing!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775042-F573-428D-9D1C-E3CD0FA9D82D}" type="datetime5">
              <a:rPr lang="en-US" smtClean="0"/>
              <a:t>5-Oct-21</a:t>
            </a:fld>
            <a:endParaRPr lang="en-US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948E26-8288-4808-B3C3-E3DAE69A3E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28800" y="4343400"/>
            <a:ext cx="3505200" cy="1905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sz="1600" dirty="0">
                <a:latin typeface="Calibri" pitchFamily="34" charset="0"/>
              </a:rPr>
              <a:t>factorial(0) = 1 </a:t>
            </a:r>
          </a:p>
          <a:p>
            <a:pPr>
              <a:defRPr/>
            </a:pPr>
            <a:r>
              <a:rPr lang="pt-BR" sz="1600" dirty="0">
                <a:latin typeface="Calibri" pitchFamily="34" charset="0"/>
              </a:rPr>
              <a:t>factorial(n) = n * factorial(n-1) [for n&gt;0]</a:t>
            </a:r>
            <a:endParaRPr lang="en-US" sz="1600" kern="0" dirty="0">
              <a:latin typeface="Calibri" pitchFamily="34" charset="0"/>
            </a:endParaRPr>
          </a:p>
          <a:p>
            <a:pPr>
              <a:lnSpc>
                <a:spcPct val="80000"/>
              </a:lnSpc>
              <a:defRPr/>
            </a:pPr>
            <a:endParaRPr lang="en-US" sz="1600" dirty="0">
              <a:latin typeface="Tempus Sans ITC" pitchFamily="82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1600" dirty="0">
                <a:latin typeface="Tempus Sans ITC" pitchFamily="82" charset="0"/>
              </a:rPr>
              <a:t>long </a:t>
            </a:r>
            <a:r>
              <a:rPr lang="en-US" sz="1600" dirty="0" err="1">
                <a:latin typeface="Tempus Sans ITC" pitchFamily="82" charset="0"/>
              </a:rPr>
              <a:t>rFact</a:t>
            </a:r>
            <a:r>
              <a:rPr lang="en-US" sz="1600" dirty="0">
                <a:latin typeface="Tempus Sans ITC" pitchFamily="82" charset="0"/>
              </a:rPr>
              <a:t> (long a) { 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>
                <a:latin typeface="Tempus Sans ITC" pitchFamily="82" charset="0"/>
              </a:rPr>
              <a:t>	if (a ==0) 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>
                <a:latin typeface="Tempus Sans ITC" pitchFamily="82" charset="0"/>
              </a:rPr>
              <a:t>	   return (1); 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>
                <a:latin typeface="Tempus Sans ITC" pitchFamily="82" charset="0"/>
              </a:rPr>
              <a:t>     return (a * </a:t>
            </a:r>
            <a:r>
              <a:rPr lang="en-US" sz="1600" dirty="0" err="1">
                <a:latin typeface="Tempus Sans ITC" pitchFamily="82" charset="0"/>
              </a:rPr>
              <a:t>rFact</a:t>
            </a:r>
            <a:r>
              <a:rPr lang="en-US" sz="1600" dirty="0">
                <a:latin typeface="Tempus Sans ITC" pitchFamily="82" charset="0"/>
              </a:rPr>
              <a:t> (a-1));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>
                <a:latin typeface="Tempus Sans ITC" pitchFamily="82" charset="0"/>
              </a:rPr>
              <a:t> }</a:t>
            </a:r>
          </a:p>
          <a:p>
            <a:pPr>
              <a:defRPr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43200" y="1282700"/>
            <a:ext cx="1485900" cy="369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rFact(5) =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33900" y="1930400"/>
            <a:ext cx="1333500" cy="369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rFact(4) =   </a:t>
            </a:r>
          </a:p>
        </p:txBody>
      </p:sp>
      <p:cxnSp>
        <p:nvCxnSpPr>
          <p:cNvPr id="17" name="AutoShape 16"/>
          <p:cNvCxnSpPr>
            <a:cxnSpLocks noChangeShapeType="1"/>
            <a:stCxn id="8" idx="2"/>
            <a:endCxn id="9" idx="0"/>
          </p:cNvCxnSpPr>
          <p:nvPr/>
        </p:nvCxnSpPr>
        <p:spPr bwMode="auto">
          <a:xfrm rot="16200000" flipH="1">
            <a:off x="4204494" y="934244"/>
            <a:ext cx="277812" cy="17145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140200" y="1828800"/>
            <a:ext cx="35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Calibri" pitchFamily="34" charset="0"/>
              </a:rPr>
              <a:t>x</a:t>
            </a:r>
          </a:p>
        </p:txBody>
      </p:sp>
      <p:cxnSp>
        <p:nvCxnSpPr>
          <p:cNvPr id="39" name="AutoShape 41"/>
          <p:cNvCxnSpPr>
            <a:cxnSpLocks noChangeShapeType="1"/>
          </p:cNvCxnSpPr>
          <p:nvPr/>
        </p:nvCxnSpPr>
        <p:spPr bwMode="auto">
          <a:xfrm flipH="1" flipV="1">
            <a:off x="9525000" y="4814888"/>
            <a:ext cx="655638" cy="963612"/>
          </a:xfrm>
          <a:prstGeom prst="curvedConnector3">
            <a:avLst>
              <a:gd name="adj1" fmla="val -34829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2" name="Text Box 60"/>
          <p:cNvSpPr txBox="1">
            <a:spLocks noChangeArrowheads="1"/>
          </p:cNvSpPr>
          <p:nvPr/>
        </p:nvSpPr>
        <p:spPr bwMode="auto">
          <a:xfrm>
            <a:off x="1714500" y="2114550"/>
            <a:ext cx="17907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Notice that the recursion isn’t finished at the bottom --</a:t>
            </a:r>
          </a:p>
          <a:p>
            <a:pPr algn="r"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It must unwind all the way back to the top in order to be done.</a:t>
            </a:r>
            <a:endParaRPr lang="en-US" sz="3200">
              <a:latin typeface="Calibri" pitchFamily="34" charset="0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733801" y="1936750"/>
            <a:ext cx="365125" cy="369888"/>
          </a:xfrm>
          <a:prstGeom prst="rect">
            <a:avLst/>
          </a:prstGeom>
          <a:noFill/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5</a:t>
            </a:r>
            <a:endParaRPr lang="en-US" sz="2400">
              <a:solidFill>
                <a:srgbClr val="212187"/>
              </a:solidFill>
              <a:latin typeface="Calibri" pitchFamily="34" charset="0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5524500" y="2844800"/>
            <a:ext cx="1333500" cy="3698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rFact(3) =   </a:t>
            </a: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5130800" y="2743200"/>
            <a:ext cx="35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Calibri" pitchFamily="34" charset="0"/>
              </a:rPr>
              <a:t>x</a:t>
            </a:r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4724401" y="2865439"/>
            <a:ext cx="365125" cy="369887"/>
          </a:xfrm>
          <a:prstGeom prst="rect">
            <a:avLst/>
          </a:prstGeom>
          <a:noFill/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4</a:t>
            </a:r>
            <a:endParaRPr lang="en-US" sz="2400">
              <a:solidFill>
                <a:srgbClr val="212187"/>
              </a:solidFill>
              <a:latin typeface="Calibri" pitchFamily="34" charset="0"/>
            </a:endParaRPr>
          </a:p>
        </p:txBody>
      </p:sp>
      <p:cxnSp>
        <p:nvCxnSpPr>
          <p:cNvPr id="64" name="AutoShape 16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5423694" y="2077244"/>
            <a:ext cx="544512" cy="990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6515100" y="3744914"/>
            <a:ext cx="1333500" cy="3698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rFact(2) =   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6121400" y="3643314"/>
            <a:ext cx="355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Calibri" pitchFamily="34" charset="0"/>
              </a:rPr>
              <a:t>x</a:t>
            </a:r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5715001" y="3767138"/>
            <a:ext cx="365125" cy="368300"/>
          </a:xfrm>
          <a:prstGeom prst="rect">
            <a:avLst/>
          </a:prstGeom>
          <a:noFill/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3</a:t>
            </a:r>
            <a:endParaRPr lang="en-US" sz="2400">
              <a:solidFill>
                <a:srgbClr val="212187"/>
              </a:solidFill>
              <a:latin typeface="Calibri" pitchFamily="34" charset="0"/>
            </a:endParaRPr>
          </a:p>
        </p:txBody>
      </p:sp>
      <p:cxnSp>
        <p:nvCxnSpPr>
          <p:cNvPr id="84" name="AutoShape 16"/>
          <p:cNvCxnSpPr>
            <a:cxnSpLocks noChangeShapeType="1"/>
            <a:endCxn id="81" idx="0"/>
          </p:cNvCxnSpPr>
          <p:nvPr/>
        </p:nvCxnSpPr>
        <p:spPr bwMode="auto">
          <a:xfrm rot="16200000" flipH="1">
            <a:off x="6414294" y="2977357"/>
            <a:ext cx="544513" cy="990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7581900" y="4659314"/>
            <a:ext cx="1333500" cy="3698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rFact(1) =   </a:t>
            </a:r>
          </a:p>
        </p:txBody>
      </p: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7188200" y="4557714"/>
            <a:ext cx="355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Calibri" pitchFamily="34" charset="0"/>
              </a:rPr>
              <a:t>x</a:t>
            </a: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6781801" y="4681538"/>
            <a:ext cx="365125" cy="368300"/>
          </a:xfrm>
          <a:prstGeom prst="rect">
            <a:avLst/>
          </a:prstGeom>
          <a:noFill/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2</a:t>
            </a:r>
            <a:endParaRPr lang="en-US" sz="2400">
              <a:solidFill>
                <a:srgbClr val="212187"/>
              </a:solidFill>
              <a:latin typeface="Calibri" pitchFamily="34" charset="0"/>
            </a:endParaRPr>
          </a:p>
        </p:txBody>
      </p:sp>
      <p:cxnSp>
        <p:nvCxnSpPr>
          <p:cNvPr id="88" name="AutoShape 16"/>
          <p:cNvCxnSpPr>
            <a:cxnSpLocks noChangeShapeType="1"/>
            <a:endCxn id="85" idx="0"/>
          </p:cNvCxnSpPr>
          <p:nvPr/>
        </p:nvCxnSpPr>
        <p:spPr bwMode="auto">
          <a:xfrm rot="16200000" flipH="1">
            <a:off x="7481094" y="3891757"/>
            <a:ext cx="544513" cy="990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0" name="Text Box 5"/>
          <p:cNvSpPr txBox="1">
            <a:spLocks noChangeArrowheads="1"/>
          </p:cNvSpPr>
          <p:nvPr/>
        </p:nvSpPr>
        <p:spPr bwMode="auto">
          <a:xfrm>
            <a:off x="8191500" y="5613400"/>
            <a:ext cx="1333500" cy="3683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rFact(0) =</a:t>
            </a: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7797800" y="5511800"/>
            <a:ext cx="35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Calibri" pitchFamily="34" charset="0"/>
              </a:rPr>
              <a:t>x</a:t>
            </a:r>
          </a:p>
        </p:txBody>
      </p:sp>
      <p:sp>
        <p:nvSpPr>
          <p:cNvPr id="92" name="Text Box 13"/>
          <p:cNvSpPr txBox="1">
            <a:spLocks noChangeArrowheads="1"/>
          </p:cNvSpPr>
          <p:nvPr/>
        </p:nvSpPr>
        <p:spPr bwMode="auto">
          <a:xfrm>
            <a:off x="7391401" y="5634039"/>
            <a:ext cx="365125" cy="369887"/>
          </a:xfrm>
          <a:prstGeom prst="rect">
            <a:avLst/>
          </a:prstGeom>
          <a:noFill/>
          <a:ln w="63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1</a:t>
            </a:r>
            <a:endParaRPr lang="en-US" sz="2400">
              <a:solidFill>
                <a:srgbClr val="212187"/>
              </a:solidFill>
              <a:latin typeface="Calibri" pitchFamily="34" charset="0"/>
            </a:endParaRPr>
          </a:p>
        </p:txBody>
      </p:sp>
      <p:cxnSp>
        <p:nvCxnSpPr>
          <p:cNvPr id="93" name="AutoShape 16"/>
          <p:cNvCxnSpPr>
            <a:cxnSpLocks noChangeShapeType="1"/>
            <a:stCxn id="85" idx="2"/>
            <a:endCxn id="90" idx="0"/>
          </p:cNvCxnSpPr>
          <p:nvPr/>
        </p:nvCxnSpPr>
        <p:spPr bwMode="auto">
          <a:xfrm rot="16200000" flipH="1">
            <a:off x="8261350" y="5016500"/>
            <a:ext cx="584200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Text Box 13"/>
          <p:cNvSpPr txBox="1">
            <a:spLocks noChangeArrowheads="1"/>
          </p:cNvSpPr>
          <p:nvPr/>
        </p:nvSpPr>
        <p:spPr bwMode="auto">
          <a:xfrm>
            <a:off x="9159876" y="5619658"/>
            <a:ext cx="3651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</a:rPr>
              <a:t>1</a:t>
            </a:r>
            <a:endParaRPr lang="en-US" sz="2400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8534401" y="4660061"/>
            <a:ext cx="3651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</a:rPr>
              <a:t>1</a:t>
            </a:r>
            <a:endParaRPr lang="en-US" sz="2400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96" name="Text Box 13"/>
          <p:cNvSpPr txBox="1">
            <a:spLocks noChangeArrowheads="1"/>
          </p:cNvSpPr>
          <p:nvPr/>
        </p:nvSpPr>
        <p:spPr bwMode="auto">
          <a:xfrm>
            <a:off x="7467601" y="3761441"/>
            <a:ext cx="365125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</a:rPr>
              <a:t>2</a:t>
            </a:r>
            <a:endParaRPr lang="en-US" sz="2400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97" name="Text Box 13"/>
          <p:cNvSpPr txBox="1">
            <a:spLocks noChangeArrowheads="1"/>
          </p:cNvSpPr>
          <p:nvPr/>
        </p:nvSpPr>
        <p:spPr bwMode="auto">
          <a:xfrm>
            <a:off x="6492876" y="2844708"/>
            <a:ext cx="3651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</a:rPr>
              <a:t>6</a:t>
            </a:r>
            <a:endParaRPr lang="en-US" sz="2400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98" name="Text Box 13"/>
          <p:cNvSpPr txBox="1">
            <a:spLocks noChangeArrowheads="1"/>
          </p:cNvSpPr>
          <p:nvPr/>
        </p:nvSpPr>
        <p:spPr bwMode="auto">
          <a:xfrm>
            <a:off x="5502276" y="1916861"/>
            <a:ext cx="441325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3399"/>
                </a:solidFill>
                <a:latin typeface="Calibri" pitchFamily="34" charset="0"/>
              </a:rPr>
              <a:t>24</a:t>
            </a:r>
            <a:endParaRPr lang="en-US" sz="2400" dirty="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3733800" y="1282700"/>
            <a:ext cx="533400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3399"/>
                </a:solidFill>
                <a:latin typeface="Calibri" pitchFamily="34" charset="0"/>
              </a:rPr>
              <a:t>120</a:t>
            </a:r>
            <a:endParaRPr lang="en-US" sz="2400">
              <a:solidFill>
                <a:srgbClr val="003399"/>
              </a:solidFill>
              <a:latin typeface="Calibri" pitchFamily="34" charset="0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auto">
          <a:xfrm>
            <a:off x="9571038" y="5545138"/>
            <a:ext cx="35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=</a:t>
            </a:r>
          </a:p>
        </p:txBody>
      </p:sp>
      <p:sp>
        <p:nvSpPr>
          <p:cNvPr id="101" name="Text Box 35"/>
          <p:cNvSpPr txBox="1">
            <a:spLocks noChangeArrowheads="1"/>
          </p:cNvSpPr>
          <p:nvPr/>
        </p:nvSpPr>
        <p:spPr bwMode="auto">
          <a:xfrm>
            <a:off x="9926638" y="5578476"/>
            <a:ext cx="393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1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auto">
          <a:xfrm>
            <a:off x="8915400" y="4581525"/>
            <a:ext cx="35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=</a:t>
            </a:r>
          </a:p>
        </p:txBody>
      </p: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9271000" y="4616451"/>
            <a:ext cx="3937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2</a:t>
            </a:r>
            <a:endParaRPr lang="en-US" sz="2400">
              <a:latin typeface="Calibri" pitchFamily="34" charset="0"/>
            </a:endParaRPr>
          </a:p>
        </p:txBody>
      </p:sp>
      <p:cxnSp>
        <p:nvCxnSpPr>
          <p:cNvPr id="109" name="AutoShape 41"/>
          <p:cNvCxnSpPr>
            <a:cxnSpLocks noChangeShapeType="1"/>
          </p:cNvCxnSpPr>
          <p:nvPr/>
        </p:nvCxnSpPr>
        <p:spPr bwMode="auto">
          <a:xfrm rot="10800000">
            <a:off x="7607301" y="2946401"/>
            <a:ext cx="930275" cy="925513"/>
          </a:xfrm>
          <a:prstGeom prst="curvedConnector3">
            <a:avLst>
              <a:gd name="adj1" fmla="val -45194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10" name="Text Box 24"/>
          <p:cNvSpPr txBox="1">
            <a:spLocks noChangeArrowheads="1"/>
          </p:cNvSpPr>
          <p:nvPr/>
        </p:nvSpPr>
        <p:spPr bwMode="auto">
          <a:xfrm>
            <a:off x="7861300" y="3667125"/>
            <a:ext cx="35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=</a:t>
            </a:r>
          </a:p>
        </p:txBody>
      </p:sp>
      <p:sp>
        <p:nvSpPr>
          <p:cNvPr id="111" name="Text Box 35"/>
          <p:cNvSpPr txBox="1">
            <a:spLocks noChangeArrowheads="1"/>
          </p:cNvSpPr>
          <p:nvPr/>
        </p:nvSpPr>
        <p:spPr bwMode="auto">
          <a:xfrm>
            <a:off x="8216900" y="3702051"/>
            <a:ext cx="3937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6</a:t>
            </a:r>
            <a:endParaRPr lang="en-US" sz="2400">
              <a:latin typeface="Calibri" pitchFamily="34" charset="0"/>
            </a:endParaRPr>
          </a:p>
        </p:txBody>
      </p:sp>
      <p:cxnSp>
        <p:nvCxnSpPr>
          <p:cNvPr id="112" name="AutoShape 41"/>
          <p:cNvCxnSpPr>
            <a:cxnSpLocks noChangeShapeType="1"/>
            <a:endCxn id="117" idx="3"/>
          </p:cNvCxnSpPr>
          <p:nvPr/>
        </p:nvCxnSpPr>
        <p:spPr bwMode="auto">
          <a:xfrm rot="10800000">
            <a:off x="6781800" y="2103438"/>
            <a:ext cx="762000" cy="715962"/>
          </a:xfrm>
          <a:prstGeom prst="curvedConnector3">
            <a:avLst>
              <a:gd name="adj1" fmla="val -68065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13" name="Text Box 24"/>
          <p:cNvSpPr txBox="1">
            <a:spLocks noChangeArrowheads="1"/>
          </p:cNvSpPr>
          <p:nvPr/>
        </p:nvSpPr>
        <p:spPr bwMode="auto">
          <a:xfrm>
            <a:off x="6858000" y="2711450"/>
            <a:ext cx="35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=</a:t>
            </a:r>
          </a:p>
        </p:txBody>
      </p:sp>
      <p:sp>
        <p:nvSpPr>
          <p:cNvPr id="114" name="Text Box 35"/>
          <p:cNvSpPr txBox="1">
            <a:spLocks noChangeArrowheads="1"/>
          </p:cNvSpPr>
          <p:nvPr/>
        </p:nvSpPr>
        <p:spPr bwMode="auto">
          <a:xfrm>
            <a:off x="7086600" y="274478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24</a:t>
            </a:r>
            <a:endParaRPr lang="en-US" sz="2400">
              <a:latin typeface="Calibri" pitchFamily="34" charset="0"/>
            </a:endParaRPr>
          </a:p>
        </p:txBody>
      </p:sp>
      <p:cxnSp>
        <p:nvCxnSpPr>
          <p:cNvPr id="115" name="AutoShape 41"/>
          <p:cNvCxnSpPr>
            <a:cxnSpLocks noChangeShapeType="1"/>
          </p:cNvCxnSpPr>
          <p:nvPr/>
        </p:nvCxnSpPr>
        <p:spPr bwMode="auto">
          <a:xfrm flipH="1" flipV="1">
            <a:off x="4267200" y="1438275"/>
            <a:ext cx="2514600" cy="635000"/>
          </a:xfrm>
          <a:prstGeom prst="curvedConnector3">
            <a:avLst>
              <a:gd name="adj1" fmla="val -21995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5867400" y="1838325"/>
            <a:ext cx="355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=</a:t>
            </a:r>
          </a:p>
        </p:txBody>
      </p:sp>
      <p:sp>
        <p:nvSpPr>
          <p:cNvPr id="117" name="Text Box 35"/>
          <p:cNvSpPr txBox="1">
            <a:spLocks noChangeArrowheads="1"/>
          </p:cNvSpPr>
          <p:nvPr/>
        </p:nvSpPr>
        <p:spPr bwMode="auto">
          <a:xfrm>
            <a:off x="6096000" y="1873251"/>
            <a:ext cx="685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Calibri" pitchFamily="34" charset="0"/>
              </a:rPr>
              <a:t>120</a:t>
            </a:r>
            <a:endParaRPr lang="en-US" sz="2400">
              <a:latin typeface="Calibri" pitchFamily="34" charset="0"/>
            </a:endParaRPr>
          </a:p>
        </p:txBody>
      </p:sp>
      <p:cxnSp>
        <p:nvCxnSpPr>
          <p:cNvPr id="126" name="AutoShape 41"/>
          <p:cNvCxnSpPr>
            <a:cxnSpLocks noChangeShapeType="1"/>
          </p:cNvCxnSpPr>
          <p:nvPr/>
        </p:nvCxnSpPr>
        <p:spPr bwMode="auto">
          <a:xfrm rot="10800000">
            <a:off x="8534400" y="3932239"/>
            <a:ext cx="1036638" cy="765175"/>
          </a:xfrm>
          <a:prstGeom prst="curvedConnector3">
            <a:avLst>
              <a:gd name="adj1" fmla="val -28199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1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6" grpId="0"/>
      <p:bldP spid="55" grpId="0" animBg="1"/>
      <p:bldP spid="56" grpId="0" animBg="1"/>
      <p:bldP spid="62" grpId="0"/>
      <p:bldP spid="63" grpId="0" animBg="1"/>
      <p:bldP spid="81" grpId="0" animBg="1"/>
      <p:bldP spid="82" grpId="0"/>
      <p:bldP spid="83" grpId="0" animBg="1"/>
      <p:bldP spid="85" grpId="0" animBg="1"/>
      <p:bldP spid="86" grpId="0"/>
      <p:bldP spid="87" grpId="0" animBg="1"/>
      <p:bldP spid="90" grpId="0" animBg="1"/>
      <p:bldP spid="91" grpId="0"/>
      <p:bldP spid="92" grpId="0" animBg="1"/>
      <p:bldP spid="94" grpId="0"/>
      <p:bldP spid="95" grpId="0"/>
      <p:bldP spid="96" grpId="0"/>
      <p:bldP spid="97" grpId="0"/>
      <p:bldP spid="98" grpId="0"/>
      <p:bldP spid="99" grpId="0"/>
      <p:bldP spid="99" grpId="1"/>
      <p:bldP spid="100" grpId="0"/>
      <p:bldP spid="101" grpId="0"/>
      <p:bldP spid="102" grpId="0"/>
      <p:bldP spid="103" grpId="0"/>
      <p:bldP spid="110" grpId="0"/>
      <p:bldP spid="111" grpId="0"/>
      <p:bldP spid="113" grpId="0"/>
      <p:bldP spid="114" grpId="0"/>
      <p:bldP spid="116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factorial- Stack trace</a:t>
            </a:r>
          </a:p>
        </p:txBody>
      </p:sp>
      <p:graphicFrame>
        <p:nvGraphicFramePr>
          <p:cNvPr id="254990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790825"/>
          <a:ext cx="1066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" r:id="rId4" imgW="1066680" imgH="1828800" progId="Word.Picture.8">
                  <p:embed/>
                </p:oleObj>
              </mc:Choice>
              <mc:Fallback>
                <p:oleObj name="Picture" r:id="rId4" imgW="1066680" imgH="1828800" progId="Word.Picture.8">
                  <p:embed/>
                  <p:pic>
                    <p:nvPicPr>
                      <p:cNvPr id="2549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790825"/>
                        <a:ext cx="1066800" cy="182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D9FA13-C691-447B-9A64-9B6D2B004115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03A6-1AE9-4858-90D6-736C36E24002}" type="slidenum">
              <a:rPr lang="en-US"/>
              <a:pPr/>
              <a:t>7</a:t>
            </a:fld>
            <a:endParaRPr lang="en-US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4988" name="Object 12"/>
          <p:cNvGraphicFramePr>
            <a:graphicFrameLocks noChangeAspect="1"/>
          </p:cNvGraphicFramePr>
          <p:nvPr/>
        </p:nvGraphicFramePr>
        <p:xfrm>
          <a:off x="1679575" y="1839914"/>
          <a:ext cx="6699250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6" imgW="3657600" imgH="2362320" progId="Word.Picture.8">
                  <p:embed/>
                </p:oleObj>
              </mc:Choice>
              <mc:Fallback>
                <p:oleObj name="Picture" r:id="rId6" imgW="3657600" imgH="2362320" progId="Word.Picture.8">
                  <p:embed/>
                  <p:pic>
                    <p:nvPicPr>
                      <p:cNvPr id="2549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839914"/>
                        <a:ext cx="6699250" cy="4332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2" name="AutoShape 6"/>
          <p:cNvSpPr>
            <a:spLocks noChangeArrowheads="1"/>
          </p:cNvSpPr>
          <p:nvPr/>
        </p:nvSpPr>
        <p:spPr bwMode="auto">
          <a:xfrm>
            <a:off x="6705601" y="1066801"/>
            <a:ext cx="3533775" cy="384175"/>
          </a:xfrm>
          <a:prstGeom prst="wedgeRoundRectCallout">
            <a:avLst>
              <a:gd name="adj1" fmla="val -102245"/>
              <a:gd name="adj2" fmla="val 23967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Executes factorial(4)</a:t>
            </a: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1752600" y="2312988"/>
            <a:ext cx="6477000" cy="37830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290825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290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6335D9-0CA1-4F13-9A45-9AB1C126D26D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13F0-AFEA-41D4-9AAA-6123DA13F0D4}" type="slidenum">
              <a:rPr lang="en-US"/>
              <a:pPr/>
              <a:t>8</a:t>
            </a:fld>
            <a:endParaRPr lang="en-US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524001" y="22997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290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4" name="AutoShape 8"/>
          <p:cNvSpPr>
            <a:spLocks noChangeArrowheads="1"/>
          </p:cNvSpPr>
          <p:nvPr/>
        </p:nvSpPr>
        <p:spPr bwMode="auto">
          <a:xfrm>
            <a:off x="6996114" y="2528889"/>
            <a:ext cx="3533775" cy="384175"/>
          </a:xfrm>
          <a:prstGeom prst="wedgeRoundRectCallout">
            <a:avLst>
              <a:gd name="adj1" fmla="val -102157"/>
              <a:gd name="adj2" fmla="val 6322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Executes factorial(3)</a:t>
            </a:r>
          </a:p>
        </p:txBody>
      </p:sp>
      <p:sp>
        <p:nvSpPr>
          <p:cNvPr id="290826" name="Rectangle 10"/>
          <p:cNvSpPr>
            <a:spLocks noChangeArrowheads="1"/>
          </p:cNvSpPr>
          <p:nvPr/>
        </p:nvSpPr>
        <p:spPr bwMode="auto">
          <a:xfrm>
            <a:off x="1752600" y="3068638"/>
            <a:ext cx="6477000" cy="30273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7" name="Rectangle 11"/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9" name="Rectangle 13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factorial</a:t>
            </a:r>
          </a:p>
        </p:txBody>
      </p:sp>
      <p:graphicFrame>
        <p:nvGraphicFramePr>
          <p:cNvPr id="292873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600325"/>
          <a:ext cx="106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" r:id="rId4" imgW="1066680" imgH="2209680" progId="Word.Picture.8">
                  <p:embed/>
                </p:oleObj>
              </mc:Choice>
              <mc:Fallback>
                <p:oleObj name="Picture" r:id="rId4" imgW="1066680" imgH="2209680" progId="Word.Picture.8">
                  <p:embed/>
                  <p:pic>
                    <p:nvPicPr>
                      <p:cNvPr id="292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600325"/>
                        <a:ext cx="1066800" cy="2209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C053E-2A4D-4D7B-985A-11995B1EC258}" type="datetime5">
              <a:rPr lang="en-US" smtClean="0"/>
              <a:t>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 of I&amp;CT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C5F7-7A33-40DC-B81F-983DC83B05E3}" type="slidenum">
              <a:rPr lang="en-US"/>
              <a:pPr/>
              <a:t>9</a:t>
            </a:fld>
            <a:endParaRPr lang="en-US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952750" y="17986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2871" name="Object 7"/>
          <p:cNvGraphicFramePr>
            <a:graphicFrameLocks noChangeAspect="1"/>
          </p:cNvGraphicFramePr>
          <p:nvPr/>
        </p:nvGraphicFramePr>
        <p:xfrm>
          <a:off x="1676400" y="1828801"/>
          <a:ext cx="6705600" cy="432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Picture" r:id="rId6" imgW="3660648" imgH="2360676" progId="Word.Picture.8">
                  <p:embed/>
                </p:oleObj>
              </mc:Choice>
              <mc:Fallback>
                <p:oleObj name="Picture" r:id="rId6" imgW="3660648" imgH="2360676" progId="Word.Picture.8">
                  <p:embed/>
                  <p:pic>
                    <p:nvPicPr>
                      <p:cNvPr id="292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1"/>
                        <a:ext cx="6705600" cy="4329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2" name="AutoShape 8"/>
          <p:cNvSpPr>
            <a:spLocks noChangeArrowheads="1"/>
          </p:cNvSpPr>
          <p:nvPr/>
        </p:nvSpPr>
        <p:spPr bwMode="auto">
          <a:xfrm>
            <a:off x="6888164" y="2024064"/>
            <a:ext cx="3533775" cy="384175"/>
          </a:xfrm>
          <a:prstGeom prst="wedgeRoundRectCallout">
            <a:avLst>
              <a:gd name="adj1" fmla="val -91241"/>
              <a:gd name="adj2" fmla="val 34958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Executes factorial(2)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1739900" y="3824288"/>
            <a:ext cx="6477000" cy="22717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1703388" y="2060575"/>
            <a:ext cx="1873250" cy="2413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2208213" y="2312989"/>
            <a:ext cx="1873250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4259263" y="3033714"/>
            <a:ext cx="144462" cy="39528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2819400" y="3068638"/>
            <a:ext cx="1512888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2424114" y="3392488"/>
            <a:ext cx="1512887" cy="431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B6C96D-CF10-4652-8256-1E501DE6181C}"/>
</file>

<file path=customXml/itemProps2.xml><?xml version="1.0" encoding="utf-8"?>
<ds:datastoreItem xmlns:ds="http://schemas.openxmlformats.org/officeDocument/2006/customXml" ds:itemID="{147F4D6A-72A1-4286-A7E2-C0420A2DEE4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1737</Words>
  <Application>Microsoft Office PowerPoint</Application>
  <PresentationFormat>Widescreen</PresentationFormat>
  <Paragraphs>323</Paragraphs>
  <Slides>26</Slides>
  <Notes>13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Baskerville Old Face</vt:lpstr>
      <vt:lpstr>Book Antiqua</vt:lpstr>
      <vt:lpstr>Calibri</vt:lpstr>
      <vt:lpstr>Lucida Sans Unicode</vt:lpstr>
      <vt:lpstr>Tempus Sans ITC</vt:lpstr>
      <vt:lpstr>Times New Roman</vt:lpstr>
      <vt:lpstr>Verdana</vt:lpstr>
      <vt:lpstr>Wingdings</vt:lpstr>
      <vt:lpstr>Office Theme</vt:lpstr>
      <vt:lpstr>Picture</vt:lpstr>
      <vt:lpstr>Recursion</vt:lpstr>
      <vt:lpstr>Let us consider the code …</vt:lpstr>
      <vt:lpstr>Recursion </vt:lpstr>
      <vt:lpstr>Factorial of a natural number–    a classical recursive example </vt:lpstr>
      <vt:lpstr>Factorial- recursive procedure </vt:lpstr>
      <vt:lpstr>Recursion - How is it doing!</vt:lpstr>
      <vt:lpstr>Recursive factorial- Stack trace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Recursive factorial</vt:lpstr>
      <vt:lpstr>To be solved using recursive fns…</vt:lpstr>
      <vt:lpstr>Fibonacci Numbers: Recursion</vt:lpstr>
      <vt:lpstr>Fibonacci Numbers: Recursion</vt:lpstr>
      <vt:lpstr>Fibonacci Series using Recursive fn</vt:lpstr>
      <vt:lpstr>Reversing a Number: Recursion</vt:lpstr>
      <vt:lpstr>GCD: Recursion</vt:lpstr>
      <vt:lpstr>GCD: Recursion</vt:lpstr>
      <vt:lpstr>Sorting: Recursion</vt:lpstr>
      <vt:lpstr>Recursion - Should I or Shouldn’t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DATA STRUCTURES</dc:title>
  <dc:creator>Akshay K. C. [MAHE-MIT]</dc:creator>
  <cp:lastModifiedBy>Balachandra [MAHE-MIT]</cp:lastModifiedBy>
  <cp:revision>5</cp:revision>
  <dcterms:created xsi:type="dcterms:W3CDTF">2021-09-14T14:47:52Z</dcterms:created>
  <dcterms:modified xsi:type="dcterms:W3CDTF">2021-10-05T09:44:54Z</dcterms:modified>
</cp:coreProperties>
</file>