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6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0" r:id="rId3"/>
    <p:sldId id="261" r:id="rId4"/>
    <p:sldId id="262" r:id="rId5"/>
    <p:sldId id="264" r:id="rId6"/>
    <p:sldId id="265" r:id="rId7"/>
    <p:sldId id="268" r:id="rId8"/>
    <p:sldId id="269" r:id="rId9"/>
    <p:sldId id="270" r:id="rId10"/>
    <p:sldId id="274" r:id="rId11"/>
    <p:sldId id="306" r:id="rId12"/>
    <p:sldId id="278" r:id="rId13"/>
    <p:sldId id="279" r:id="rId14"/>
    <p:sldId id="280" r:id="rId15"/>
    <p:sldId id="307" r:id="rId16"/>
    <p:sldId id="308" r:id="rId17"/>
    <p:sldId id="309" r:id="rId18"/>
    <p:sldId id="310" r:id="rId19"/>
    <p:sldId id="311" r:id="rId20"/>
    <p:sldId id="286" r:id="rId21"/>
    <p:sldId id="312" r:id="rId22"/>
    <p:sldId id="313" r:id="rId23"/>
    <p:sldId id="314" r:id="rId24"/>
    <p:sldId id="287" r:id="rId25"/>
    <p:sldId id="315" r:id="rId26"/>
    <p:sldId id="290" r:id="rId27"/>
    <p:sldId id="316" r:id="rId28"/>
    <p:sldId id="317" r:id="rId29"/>
    <p:sldId id="305" r:id="rId30"/>
    <p:sldId id="318" r:id="rId31"/>
    <p:sldId id="319" r:id="rId32"/>
    <p:sldId id="320" r:id="rId33"/>
    <p:sldId id="32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C4C1C-0A9C-49F8-AE47-E1A01B48A783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DFF0F-FC88-44B5-B2ED-B56B1E363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011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577CA7-031F-4321-8A3C-6C79A10DB23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086475" cy="3424237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778E56-F080-4623-9AB3-4123C0C7160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086475" cy="3424237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425F86-A782-4737-A7F0-6CE2115F1FC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086475" cy="3424237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776126-0D38-4B62-95B8-CE483BCA45E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086475" cy="3424237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D0FE8F-A441-48FE-A247-AF40A7C0A6C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086475" cy="3424237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310BCE-C311-4E36-9F72-77EB523614D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5650" cy="342423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F8AE4F-8630-42BE-8807-6165897351A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5650" cy="3424237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565911-1E2F-4162-9D8F-B1AE1070989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086475" cy="3424237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ADA93E-D001-4CE4-BB35-194CD1FBE1B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1CBF019A-5F17-499B-9088-D3ED0FC796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9CFF1F6-410C-4DC0-BFD4-9B68AF23A943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CEB016F6-7A7E-49E2-BF06-A733358507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5650" cy="3424237"/>
          </a:xfrm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9ABA7A4C-DB61-451B-B5A6-9B9E76B99E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5F277819-B0F7-4B46-BBFA-A7BF1A752D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A660012-CE19-4AFE-B4AF-AA0E6E9E6462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23115E2D-6F31-411E-942A-8C5A397340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5650" cy="3424237"/>
          </a:xfrm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EDF44FD1-18A5-48DD-AA49-B93640AB97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D44C65-1775-4CFB-B5A2-8A45F2EEF74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086475" cy="3424237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82AE9852-9DF1-4C48-9D99-077568E291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142A78D-371D-4512-8297-AB2A0B647A64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AC7F4E37-153B-452D-9A2A-9D68442A6F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5650" cy="3424237"/>
          </a:xfrm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8E626859-9B40-4D36-8ECC-57C88D880B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D2992FC3-056C-401B-BAF7-90AF9E9647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0FDC901-0E5A-49AF-9686-C2D52AE54D44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138E5FA-BA54-4C57-B441-445F77BDE0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5650" cy="3424237"/>
          </a:xfrm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FE60C17F-3C4A-41FB-8B47-CD924A4EDE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86B36B41-0777-4A65-B328-1CA2D0EFB9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3E0D044-4E22-4569-A578-44D00A399660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6C2ECCC1-277F-4872-8C17-CBBD1033B6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5650" cy="3424237"/>
          </a:xfrm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7B7341F1-0D4A-4314-AA1A-832B30A1F0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C264DFCB-A2A9-4101-B377-FB3754144B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58F2593-BD4E-4904-AF64-C6162B73C924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6CB68451-EAE1-41FE-A6CB-54CAE47B7E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5650" cy="3424237"/>
          </a:xfrm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A3C8B85D-C35F-4251-8621-A1A69C9753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1DBC140E-9BE3-4EBD-B327-39396C1EAB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D4F5424-0C36-4898-875F-24EC7D8AE73C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317FB67C-E2F5-474B-AF41-CE76535C9D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086475" cy="3424237"/>
          </a:xfrm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946166EB-6D62-4933-88C4-85F21085AE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9318B3-1E00-4F9F-976B-BD063485D2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086475" cy="3424237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01A6D9-77FD-4503-A0A7-BE6F1A49B98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086475" cy="3424237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216D6D-F2DD-456F-A605-3579797546A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086475" cy="3424237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073C22-3169-4524-B929-A9B63742E6A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086475" cy="3424237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F74624-4460-4A31-8656-B9DEB7F2EBC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086475" cy="3424237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F3E59C-679D-49E3-8D87-EC1EF5D77B1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086475" cy="3424237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0E59EE-B252-43C7-AC87-0204A13E0B4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086475" cy="3424237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E363-0AFA-4F2A-85AD-3A39297F2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3CDEF-C220-4E05-89E7-A9B49DC49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9A356-8199-40BE-9721-07728777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FB4C-7C7A-47C7-971E-18A219F0AB8B}" type="datetime1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9ECAF-AFAB-44DE-8E45-32B48F5A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AC7A9-AF3C-4F61-B76E-C247B80D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38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D7B5-CD84-40CB-BCEF-A1916AC0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13155-FF5D-4383-8BE1-30D68B510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105B1-1E88-4229-A9A4-EA79C103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5D63-CF8F-4124-9617-B2B41C858429}" type="datetime1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BB2B3-1CB6-4BE4-AA37-74C265AF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F361E-7440-4786-BC53-93E1DE29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88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D94CB0-BB2C-4689-9513-36643BC06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158AF-92BD-4795-A1B6-102559D2D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2A2DF-00DE-4840-97A4-CD8282B0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E521-2CA0-41FB-A4D2-3278E5FA22F3}" type="datetime1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D1A68-E6C3-43DE-8EC9-7A124AEA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91543-FC68-4F21-940A-EFD48CCD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19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2436-3613-447C-A9C6-820F36E4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4D2E5-2171-4F6B-B359-51E1B2DC9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8E0F6-1B9A-42B6-854B-8C330DD1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871F-DEE9-41A3-AA07-EDCC5633F9CC}" type="datetime1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FF617-9B73-4D0D-A906-E46C91A0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7FFD5-BF2C-40D3-B197-E46E7D09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97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FB4FD-C896-4BDA-96FB-A1F68429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188A4-41D1-4195-8CFF-24ABA9926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F25F1-8102-4D54-9299-18EBA85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F5FF-C3AD-4558-ABAC-22DDD3D9BDC7}" type="datetime1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E5D00-0661-4379-909C-6EC7E135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B897D-41F4-4472-ADBF-715FBE4D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50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5E94-4310-4B5F-BFAA-3C3F98D7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B60D6-6911-4EDD-AF4A-0A51CDEEE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0E06D-4107-436F-8620-FEBB6BC4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8EF06-77D7-43C2-B444-9FFDD45C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1802-8949-48FF-8A85-FDC9A0623A7F}" type="datetime1">
              <a:rPr lang="en-IN" smtClean="0"/>
              <a:t>25-08-2022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2EB5D-5B83-4C1D-BFAC-C84CFDF3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6A729-A2C8-4743-AD06-BC859B15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00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AAA2-22C3-44BD-9EB0-C53C747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20823-F80E-4B19-A334-E22269AD5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52A72-AA92-4235-A293-2842FF5D9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A2AB6-EA90-4BFB-BF88-445928B5D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077F5-031D-4BB9-92B7-5A1D8884D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04ED3-2F35-4EB4-9906-30EF7665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7214-6EFB-4CCA-8B63-660D55E5B648}" type="datetime1">
              <a:rPr lang="en-IN" smtClean="0"/>
              <a:t>25-08-2022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56187-2EA3-4E19-A572-B8E52C58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FFAF70-FCE9-4AE0-A4AE-D268BF60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66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42BC-F834-47F9-88C9-DF333031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F213A-07D2-4A88-85DE-DCC480BB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715E-8465-441A-8CA9-15B2EF589744}" type="datetime1">
              <a:rPr lang="en-IN" smtClean="0"/>
              <a:t>25-08-2022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E8FD8-A4DE-4D65-915F-E9A6C535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A8D47-A4FE-467A-9477-1E914DF9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68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F1FB3-F8BA-438D-8F18-7AF7E682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DC8C-B5F1-43D0-9289-D6381D03109D}" type="datetime1">
              <a:rPr lang="en-IN" smtClean="0"/>
              <a:t>25-08-2022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08B44-0310-402B-A12C-CEA6163E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6DC99-E57B-49AF-8D64-F7F9D99C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07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57D6-73C6-48BF-9896-FD17D6A3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BEA2A-0B30-476B-B12B-BA01B7412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D699F-E503-49BB-8B67-E6D309072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85A8A-D285-41B9-807B-7F46ACA9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0565-01EA-4651-9C2F-445474671145}" type="datetime1">
              <a:rPr lang="en-IN" smtClean="0"/>
              <a:t>25-08-2022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AD107-8D17-4962-B027-1EF3C445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65FC4-36BA-4E2C-8993-73B0A9A1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79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EC87-3A0A-4B11-BFA2-BDEB72FCF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5D4B1-D1D2-4013-A75F-82134AAA0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C1545-1D7D-4F34-9460-4272AC8BD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DB717-705B-4EA2-82EA-FBB3FF85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BAFB-147E-4785-8F78-CA3F40E2D634}" type="datetime1">
              <a:rPr lang="en-IN" smtClean="0"/>
              <a:t>25-08-2022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8D71A-B163-4551-AADB-8CA900B4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817EF-0828-44F1-9B2E-760C6850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54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 l="30000" t="20000" r="30000" b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46ABF-E1CD-42FB-89B9-3E7AFD2A8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114" y="1143453"/>
            <a:ext cx="11731172" cy="5124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D1C3D-0430-43DD-821A-AEF774D93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07CF1-9837-4034-8168-46A96BC18A5C}" type="datetime1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F6401-2C7C-410B-97ED-BC4B23A81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8C1D5-F1E9-4C0D-8322-CADA58D9E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3212F8D-F146-4573-8B77-D7A51934D56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758" y="0"/>
            <a:ext cx="715241" cy="8563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050C8B7-714F-4EF6-800A-D2A13840CB7C}"/>
              </a:ext>
            </a:extLst>
          </p:cNvPr>
          <p:cNvSpPr/>
          <p:nvPr userDrawn="1"/>
        </p:nvSpPr>
        <p:spPr>
          <a:xfrm>
            <a:off x="0" y="854787"/>
            <a:ext cx="12191999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50A7923F-DE29-424F-B3CF-D8A383B02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" y="45719"/>
            <a:ext cx="11136086" cy="80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060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7E63-6D7F-488A-9436-092EAB764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629" y="1223963"/>
            <a:ext cx="9144000" cy="2387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D858E3-E998-4238-88B3-490D5CEBD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0213-1E46-421D-AB5B-FA53C341513E}" type="datetime1">
              <a:rPr lang="en-IN" smtClean="0"/>
              <a:t>25-08-2022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0A5DD-E5C6-4586-A88A-7CA2341A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C211A-AF5D-4B67-BE37-33F3081E1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746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/>
              <a:t>Structure initialization</a:t>
            </a:r>
          </a:p>
        </p:txBody>
      </p:sp>
      <p:sp>
        <p:nvSpPr>
          <p:cNvPr id="14339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07BBB1CC-87ED-4E65-BF08-4931EFBD30DF}" type="datetime1">
              <a:rPr lang="en-IN" smtClean="0"/>
              <a:t>25-08-2022</a:t>
            </a:fld>
            <a:endParaRPr lang="en-US"/>
          </a:p>
        </p:txBody>
      </p:sp>
      <p:sp>
        <p:nvSpPr>
          <p:cNvPr id="14341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 of I&amp;CT</a:t>
            </a:r>
          </a:p>
        </p:txBody>
      </p:sp>
      <p:sp>
        <p:nvSpPr>
          <p:cNvPr id="1434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CD8B0B-BB03-4885-B199-84427A832FD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76400" y="1228726"/>
            <a:ext cx="4495800" cy="25050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533400" indent="-533400" algn="just">
              <a:lnSpc>
                <a:spcPct val="80000"/>
              </a:lnSpc>
              <a:defRPr/>
            </a:pPr>
            <a:r>
              <a:rPr lang="fr-FR" sz="2700" b="1" dirty="0">
                <a:solidFill>
                  <a:srgbClr val="660033"/>
                </a:solidFill>
                <a:latin typeface="Courier New" pitchFamily="49" charset="0"/>
              </a:rPr>
              <a:t>main ( ){ </a:t>
            </a:r>
          </a:p>
          <a:p>
            <a:pPr marL="533400" indent="-533400" algn="just">
              <a:lnSpc>
                <a:spcPct val="80000"/>
              </a:lnSpc>
              <a:defRPr/>
            </a:pPr>
            <a:r>
              <a:rPr lang="fr-FR" sz="2700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  <a:r>
              <a:rPr lang="fr-FR" sz="2700" b="1" dirty="0" err="1">
                <a:solidFill>
                  <a:srgbClr val="660033"/>
                </a:solidFill>
                <a:latin typeface="Courier New" pitchFamily="49" charset="0"/>
              </a:rPr>
              <a:t>struct</a:t>
            </a:r>
            <a:endParaRPr lang="fr-FR" sz="2700" b="1" dirty="0">
              <a:solidFill>
                <a:srgbClr val="660033"/>
              </a:solidFill>
              <a:latin typeface="Courier New" pitchFamily="49" charset="0"/>
            </a:endParaRPr>
          </a:p>
          <a:p>
            <a:pPr marL="533400" indent="-533400" algn="just">
              <a:lnSpc>
                <a:spcPct val="80000"/>
              </a:lnSpc>
              <a:defRPr/>
            </a:pPr>
            <a:r>
              <a:rPr lang="fr-FR" sz="2700" b="1" dirty="0">
                <a:solidFill>
                  <a:srgbClr val="660033"/>
                </a:solidFill>
                <a:latin typeface="Courier New" pitchFamily="49" charset="0"/>
              </a:rPr>
              <a:t>  {	</a:t>
            </a:r>
            <a:r>
              <a:rPr lang="fr-FR" sz="2700" b="1" dirty="0" err="1">
                <a:solidFill>
                  <a:srgbClr val="660033"/>
                </a:solidFill>
                <a:latin typeface="Courier New" pitchFamily="49" charset="0"/>
              </a:rPr>
              <a:t>int</a:t>
            </a:r>
            <a:r>
              <a:rPr lang="fr-FR" sz="2700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  <a:r>
              <a:rPr lang="fr-FR" sz="2700" b="1" dirty="0" err="1">
                <a:solidFill>
                  <a:srgbClr val="660033"/>
                </a:solidFill>
                <a:latin typeface="Courier New" pitchFamily="49" charset="0"/>
              </a:rPr>
              <a:t>rollno</a:t>
            </a:r>
            <a:r>
              <a:rPr lang="fr-FR" sz="2700" b="1" dirty="0">
                <a:solidFill>
                  <a:srgbClr val="660033"/>
                </a:solidFill>
                <a:latin typeface="Courier New" pitchFamily="49" charset="0"/>
              </a:rPr>
              <a:t>;</a:t>
            </a:r>
          </a:p>
          <a:p>
            <a:pPr marL="533400" indent="-533400" algn="just">
              <a:lnSpc>
                <a:spcPct val="80000"/>
              </a:lnSpc>
              <a:defRPr/>
            </a:pPr>
            <a:r>
              <a:rPr lang="fr-FR" sz="2700" b="1" dirty="0">
                <a:solidFill>
                  <a:srgbClr val="660033"/>
                </a:solidFill>
                <a:latin typeface="Courier New" pitchFamily="49" charset="0"/>
              </a:rPr>
              <a:t>		</a:t>
            </a:r>
            <a:r>
              <a:rPr lang="fr-FR" sz="2700" b="1" dirty="0" err="1">
                <a:solidFill>
                  <a:srgbClr val="660033"/>
                </a:solidFill>
                <a:latin typeface="Courier New" pitchFamily="49" charset="0"/>
              </a:rPr>
              <a:t>int</a:t>
            </a:r>
            <a:r>
              <a:rPr lang="fr-FR" sz="2700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  <a:r>
              <a:rPr lang="fr-FR" sz="2700" b="1" dirty="0" err="1">
                <a:solidFill>
                  <a:srgbClr val="660033"/>
                </a:solidFill>
                <a:latin typeface="Courier New" pitchFamily="49" charset="0"/>
              </a:rPr>
              <a:t>age</a:t>
            </a:r>
            <a:r>
              <a:rPr lang="fr-FR" sz="2700" b="1" dirty="0">
                <a:solidFill>
                  <a:srgbClr val="660033"/>
                </a:solidFill>
                <a:latin typeface="Courier New" pitchFamily="49" charset="0"/>
              </a:rPr>
              <a:t>;</a:t>
            </a:r>
          </a:p>
          <a:p>
            <a:pPr marL="1295400" lvl="2" indent="-381000" algn="just">
              <a:lnSpc>
                <a:spcPct val="80000"/>
              </a:lnSpc>
              <a:defRPr/>
            </a:pPr>
            <a:r>
              <a:rPr lang="fr-FR" sz="2700" b="1" dirty="0">
                <a:solidFill>
                  <a:srgbClr val="660033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fr-FR" sz="2700" b="1" dirty="0" err="1">
                <a:solidFill>
                  <a:srgbClr val="660033"/>
                </a:solidFill>
                <a:latin typeface="Courier New" pitchFamily="49" charset="0"/>
                <a:cs typeface="Courier New" pitchFamily="49" charset="0"/>
              </a:rPr>
              <a:t>stud</a:t>
            </a:r>
            <a:r>
              <a:rPr lang="fr-FR" sz="2700" b="1" dirty="0">
                <a:solidFill>
                  <a:srgbClr val="660033"/>
                </a:solidFill>
                <a:latin typeface="Courier New" pitchFamily="49" charset="0"/>
                <a:cs typeface="Courier New" pitchFamily="49" charset="0"/>
              </a:rPr>
              <a:t>={20, 21};</a:t>
            </a:r>
          </a:p>
          <a:p>
            <a:pPr marL="1295400" lvl="2" indent="-381000" algn="just">
              <a:lnSpc>
                <a:spcPct val="80000"/>
              </a:lnSpc>
              <a:defRPr/>
            </a:pPr>
            <a:r>
              <a:rPr lang="fr-FR" sz="2700" b="1" dirty="0">
                <a:solidFill>
                  <a:srgbClr val="660033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lvl="2" indent="-381000" algn="just">
              <a:lnSpc>
                <a:spcPct val="80000"/>
              </a:lnSpc>
              <a:defRPr/>
            </a:pPr>
            <a:r>
              <a:rPr lang="fr-FR" sz="2700" b="1" dirty="0">
                <a:solidFill>
                  <a:srgbClr val="660033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7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410200" y="1406526"/>
            <a:ext cx="5181600" cy="11080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>
                <a:latin typeface="Arial Rounded MT Bold" pitchFamily="34" charset="0"/>
              </a:rPr>
              <a:t>There is one-to-one correspondence between the members and their initializing values. </a:t>
            </a:r>
            <a:endParaRPr lang="en-US" sz="2200"/>
          </a:p>
        </p:txBody>
      </p:sp>
      <p:sp>
        <p:nvSpPr>
          <p:cNvPr id="10" name="Rectangle 9"/>
          <p:cNvSpPr/>
          <p:nvPr/>
        </p:nvSpPr>
        <p:spPr>
          <a:xfrm>
            <a:off x="1616765" y="3871913"/>
            <a:ext cx="6324600" cy="28495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533400" indent="-533400">
              <a:lnSpc>
                <a:spcPct val="80000"/>
              </a:lnSpc>
              <a:defRPr/>
            </a:pPr>
            <a:r>
              <a:rPr lang="fr-FR" sz="2700" b="1" dirty="0">
                <a:latin typeface="Courier New" pitchFamily="49" charset="0"/>
              </a:rPr>
              <a:t>main ( ){ </a:t>
            </a:r>
          </a:p>
          <a:p>
            <a:pPr marL="533400" indent="-533400">
              <a:lnSpc>
                <a:spcPct val="80000"/>
              </a:lnSpc>
              <a:defRPr/>
            </a:pPr>
            <a:r>
              <a:rPr lang="fr-FR" sz="2700" b="1" dirty="0">
                <a:latin typeface="Courier New" pitchFamily="49" charset="0"/>
              </a:rPr>
              <a:t> </a:t>
            </a:r>
            <a:r>
              <a:rPr lang="fr-FR" sz="2700" b="1" dirty="0" err="1">
                <a:latin typeface="Courier New" pitchFamily="49" charset="0"/>
              </a:rPr>
              <a:t>struct</a:t>
            </a:r>
            <a:r>
              <a:rPr lang="fr-FR" sz="2700" b="1" dirty="0">
                <a:latin typeface="Courier New" pitchFamily="49" charset="0"/>
              </a:rPr>
              <a:t> </a:t>
            </a:r>
            <a:r>
              <a:rPr lang="fr-FR" sz="2700" b="1" dirty="0" err="1">
                <a:solidFill>
                  <a:srgbClr val="C00000"/>
                </a:solidFill>
                <a:latin typeface="Courier New" pitchFamily="49" charset="0"/>
              </a:rPr>
              <a:t>stud</a:t>
            </a:r>
            <a:r>
              <a:rPr lang="fr-FR" sz="2700" b="1" dirty="0">
                <a:latin typeface="Courier New" pitchFamily="49" charset="0"/>
              </a:rPr>
              <a:t> </a:t>
            </a:r>
          </a:p>
          <a:p>
            <a:pPr marL="533400" indent="-533400">
              <a:lnSpc>
                <a:spcPct val="80000"/>
              </a:lnSpc>
              <a:defRPr/>
            </a:pPr>
            <a:r>
              <a:rPr lang="fr-FR" sz="2700" b="1" dirty="0">
                <a:latin typeface="Courier New" pitchFamily="49" charset="0"/>
              </a:rPr>
              <a:t>  {	</a:t>
            </a:r>
            <a:r>
              <a:rPr lang="fr-FR" sz="2700" b="1" dirty="0" err="1">
                <a:latin typeface="Courier New" pitchFamily="49" charset="0"/>
              </a:rPr>
              <a:t>int</a:t>
            </a:r>
            <a:r>
              <a:rPr lang="fr-FR" sz="2700" b="1" dirty="0">
                <a:latin typeface="Courier New" pitchFamily="49" charset="0"/>
              </a:rPr>
              <a:t> </a:t>
            </a:r>
            <a:r>
              <a:rPr lang="fr-FR" sz="2700" b="1" dirty="0" err="1">
                <a:latin typeface="Courier New" pitchFamily="49" charset="0"/>
              </a:rPr>
              <a:t>rollno</a:t>
            </a:r>
            <a:r>
              <a:rPr lang="fr-FR" sz="2700" b="1" dirty="0">
                <a:latin typeface="Courier New" pitchFamily="49" charset="0"/>
              </a:rPr>
              <a:t>;</a:t>
            </a:r>
          </a:p>
          <a:p>
            <a:pPr marL="533400" indent="-533400">
              <a:lnSpc>
                <a:spcPct val="80000"/>
              </a:lnSpc>
              <a:defRPr/>
            </a:pPr>
            <a:r>
              <a:rPr lang="fr-FR" sz="2700" b="1" dirty="0">
                <a:latin typeface="Courier New" pitchFamily="49" charset="0"/>
              </a:rPr>
              <a:t>		</a:t>
            </a:r>
            <a:r>
              <a:rPr lang="fr-FR" sz="2700" b="1" dirty="0" err="1">
                <a:latin typeface="Courier New" pitchFamily="49" charset="0"/>
              </a:rPr>
              <a:t>int</a:t>
            </a:r>
            <a:r>
              <a:rPr lang="fr-FR" sz="2700" b="1" dirty="0">
                <a:latin typeface="Courier New" pitchFamily="49" charset="0"/>
              </a:rPr>
              <a:t> </a:t>
            </a:r>
            <a:r>
              <a:rPr lang="fr-FR" sz="2700" b="1" dirty="0" err="1">
                <a:latin typeface="Courier New" pitchFamily="49" charset="0"/>
              </a:rPr>
              <a:t>age</a:t>
            </a:r>
            <a:r>
              <a:rPr lang="fr-FR" sz="2700" b="1" dirty="0">
                <a:latin typeface="Courier New" pitchFamily="49" charset="0"/>
              </a:rPr>
              <a:t>;</a:t>
            </a:r>
          </a:p>
          <a:p>
            <a:pPr marL="1295400" lvl="2" indent="-381000">
              <a:lnSpc>
                <a:spcPct val="80000"/>
              </a:lnSpc>
              <a:defRPr/>
            </a:pPr>
            <a:r>
              <a:rPr lang="fr-FR" sz="27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1295400" lvl="2" indent="-381000">
              <a:lnSpc>
                <a:spcPct val="80000"/>
              </a:lnSpc>
              <a:defRPr/>
            </a:pPr>
            <a:r>
              <a:rPr lang="fr-FR" sz="27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2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700" b="1" dirty="0" err="1">
                <a:latin typeface="Courier New" pitchFamily="49" charset="0"/>
                <a:cs typeface="Courier New" pitchFamily="49" charset="0"/>
              </a:rPr>
              <a:t>stud</a:t>
            </a:r>
            <a:r>
              <a:rPr lang="fr-FR" sz="2700" b="1" dirty="0">
                <a:latin typeface="Courier New" pitchFamily="49" charset="0"/>
                <a:cs typeface="Courier New" pitchFamily="49" charset="0"/>
              </a:rPr>
              <a:t> s1={20, 21};</a:t>
            </a:r>
          </a:p>
          <a:p>
            <a:pPr marL="1295400" lvl="2" indent="-381000">
              <a:lnSpc>
                <a:spcPct val="80000"/>
              </a:lnSpc>
              <a:defRPr/>
            </a:pPr>
            <a:r>
              <a:rPr lang="fr-FR" sz="27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2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700" b="1" dirty="0" err="1">
                <a:latin typeface="Courier New" pitchFamily="49" charset="0"/>
                <a:cs typeface="Courier New" pitchFamily="49" charset="0"/>
              </a:rPr>
              <a:t>stud</a:t>
            </a:r>
            <a:r>
              <a:rPr lang="fr-FR" sz="2700" b="1" dirty="0">
                <a:latin typeface="Courier New" pitchFamily="49" charset="0"/>
                <a:cs typeface="Courier New" pitchFamily="49" charset="0"/>
              </a:rPr>
              <a:t> s2={21, 21};</a:t>
            </a:r>
          </a:p>
          <a:p>
            <a:pPr marL="0" lvl="2" indent="-381000">
              <a:lnSpc>
                <a:spcPct val="80000"/>
              </a:lnSpc>
              <a:defRPr/>
            </a:pPr>
            <a:r>
              <a:rPr lang="fr-FR" sz="27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7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486400" y="3540126"/>
            <a:ext cx="4724400" cy="43021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200">
                <a:solidFill>
                  <a:srgbClr val="660033"/>
                </a:solidFill>
                <a:latin typeface="Arial Rounded MT Bold" pitchFamily="34" charset="0"/>
              </a:rPr>
              <a:t>First one without tag name. 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481638" y="4038601"/>
            <a:ext cx="4729162" cy="43021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Arial" charset="0"/>
              <a:buAutoNum type="arabicPeriod" startAt="2"/>
            </a:pPr>
            <a:r>
              <a:rPr lang="en-US" sz="2200" dirty="0">
                <a:latin typeface="Arial Rounded MT Bold" pitchFamily="34" charset="0"/>
              </a:rPr>
              <a:t>Second one  uses a tag name.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/>
              <a:t>Structure initialization</a:t>
            </a:r>
          </a:p>
        </p:txBody>
      </p:sp>
      <p:sp>
        <p:nvSpPr>
          <p:cNvPr id="15363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FFE792F6-FC4F-40E6-B7BF-40B2913C33B3}" type="datetime1">
              <a:rPr lang="en-IN" smtClean="0"/>
              <a:t>25-08-2022</a:t>
            </a:fld>
            <a:endParaRPr lang="en-US"/>
          </a:p>
        </p:txBody>
      </p:sp>
      <p:sp>
        <p:nvSpPr>
          <p:cNvPr id="15365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 of I&amp;CT</a:t>
            </a: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80E14F-2835-4AA0-BE56-9F09E04FC1B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28800" y="1592264"/>
            <a:ext cx="6324600" cy="4434291"/>
          </a:xfrm>
          <a:prstGeom prst="rect">
            <a:avLst/>
          </a:prstGeom>
        </p:spPr>
        <p:txBody>
          <a:bodyPr>
            <a:spAutoFit/>
          </a:bodyPr>
          <a:lstStyle/>
          <a:p>
            <a:pPr marL="533400" indent="-533400">
              <a:lnSpc>
                <a:spcPct val="80000"/>
              </a:lnSpc>
              <a:defRPr/>
            </a:pPr>
            <a:r>
              <a:rPr lang="fr-FR" sz="27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struct</a:t>
            </a:r>
            <a:r>
              <a:rPr lang="fr-FR" sz="27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fr-FR" sz="2700" b="1" dirty="0" err="1">
                <a:solidFill>
                  <a:srgbClr val="C00000"/>
                </a:solidFill>
                <a:latin typeface="Courier New" pitchFamily="49" charset="0"/>
              </a:rPr>
              <a:t>stud</a:t>
            </a:r>
            <a:r>
              <a:rPr lang="fr-FR" sz="27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</a:t>
            </a:r>
          </a:p>
          <a:p>
            <a:pPr marL="533400" indent="-533400">
              <a:lnSpc>
                <a:spcPct val="80000"/>
              </a:lnSpc>
              <a:defRPr/>
            </a:pPr>
            <a:r>
              <a:rPr lang="fr-FR" sz="27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{	</a:t>
            </a:r>
            <a:r>
              <a:rPr lang="fr-FR" sz="27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int</a:t>
            </a:r>
            <a:r>
              <a:rPr lang="fr-FR" sz="27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fr-FR" sz="27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rollno</a:t>
            </a:r>
            <a:r>
              <a:rPr lang="fr-FR" sz="27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;</a:t>
            </a:r>
          </a:p>
          <a:p>
            <a:pPr marL="533400" indent="-533400">
              <a:lnSpc>
                <a:spcPct val="80000"/>
              </a:lnSpc>
              <a:defRPr/>
            </a:pPr>
            <a:r>
              <a:rPr lang="fr-FR" sz="27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		</a:t>
            </a:r>
            <a:r>
              <a:rPr lang="fr-FR" sz="27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int</a:t>
            </a:r>
            <a:r>
              <a:rPr lang="fr-FR" sz="27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fr-FR" sz="27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age</a:t>
            </a:r>
            <a:r>
              <a:rPr lang="fr-FR" sz="27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;</a:t>
            </a:r>
          </a:p>
          <a:p>
            <a:pPr marL="1295400" lvl="2" indent="-381000">
              <a:lnSpc>
                <a:spcPct val="80000"/>
              </a:lnSpc>
              <a:defRPr/>
            </a:pPr>
            <a:r>
              <a:rPr lang="fr-FR" sz="27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}s1={20, 21};</a:t>
            </a:r>
          </a:p>
          <a:p>
            <a:pPr marL="1295400" lvl="2" indent="-381000">
              <a:lnSpc>
                <a:spcPct val="80000"/>
              </a:lnSpc>
              <a:defRPr/>
            </a:pPr>
            <a:endParaRPr lang="fr-FR" sz="2700" b="1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1295400" lvl="2" indent="-381000">
              <a:lnSpc>
                <a:spcPct val="80000"/>
              </a:lnSpc>
              <a:defRPr/>
            </a:pPr>
            <a:endParaRPr lang="fr-FR" sz="2700" b="1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1295400" lvl="2" indent="-381000">
              <a:lnSpc>
                <a:spcPct val="80000"/>
              </a:lnSpc>
              <a:defRPr/>
            </a:pPr>
            <a:endParaRPr lang="fr-FR" sz="2700" b="1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lvl="2" indent="-381000">
              <a:lnSpc>
                <a:spcPct val="80000"/>
              </a:lnSpc>
              <a:defRPr/>
            </a:pPr>
            <a:r>
              <a:rPr lang="fr-FR" sz="27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main ( )</a:t>
            </a:r>
          </a:p>
          <a:p>
            <a:pPr marL="0" lvl="2" indent="-381000">
              <a:lnSpc>
                <a:spcPct val="80000"/>
              </a:lnSpc>
              <a:defRPr/>
            </a:pPr>
            <a:r>
              <a:rPr lang="fr-FR" sz="27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{ </a:t>
            </a:r>
          </a:p>
          <a:p>
            <a:pPr marL="1295400" lvl="2" indent="-381000">
              <a:lnSpc>
                <a:spcPct val="80000"/>
              </a:lnSpc>
              <a:defRPr/>
            </a:pPr>
            <a:r>
              <a:rPr lang="fr-FR" sz="27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27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7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stud</a:t>
            </a:r>
            <a:r>
              <a:rPr lang="fr-FR" sz="27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s2={21, 21};</a:t>
            </a:r>
          </a:p>
          <a:p>
            <a:pPr marL="1295400" lvl="2" indent="-381000">
              <a:lnSpc>
                <a:spcPct val="80000"/>
              </a:lnSpc>
              <a:defRPr/>
            </a:pPr>
            <a:r>
              <a:rPr lang="fr-FR" sz="27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1295400" lvl="2" indent="-381000">
              <a:lnSpc>
                <a:spcPct val="80000"/>
              </a:lnSpc>
              <a:defRPr/>
            </a:pPr>
            <a:r>
              <a:rPr lang="fr-FR" sz="27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lvl="2" indent="-381000">
              <a:lnSpc>
                <a:spcPct val="80000"/>
              </a:lnSpc>
              <a:defRPr/>
            </a:pPr>
            <a:r>
              <a:rPr lang="fr-FR" sz="27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}</a:t>
            </a:r>
            <a:endParaRPr lang="en-US" sz="27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71861" y="5265736"/>
            <a:ext cx="5092700" cy="769937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 startAt="3"/>
              <a:defRPr/>
            </a:pP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Arial Rounded MT Bold" pitchFamily="34" charset="0"/>
              </a:rPr>
              <a:t>Third one  uses a tag name and defined outside the function.</a:t>
            </a:r>
            <a:endParaRPr lang="en-US" sz="22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3600" dirty="0"/>
              <a:t>Assign and Compare structure variables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-609600" algn="just">
              <a:lnSpc>
                <a:spcPct val="80000"/>
              </a:lnSpc>
              <a:buNone/>
              <a:defRPr/>
            </a:pPr>
            <a:r>
              <a:rPr lang="en-US" sz="2400" dirty="0"/>
              <a:t>If 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student1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student2</a:t>
            </a:r>
            <a:r>
              <a:rPr lang="en-US" sz="2400" dirty="0"/>
              <a:t> belong to the same structure, then the following operations are valid:</a:t>
            </a:r>
          </a:p>
          <a:p>
            <a:pPr marL="609600" indent="-609600">
              <a:lnSpc>
                <a:spcPct val="80000"/>
              </a:lnSpc>
              <a:buNone/>
              <a:defRPr/>
            </a:pPr>
            <a:endParaRPr lang="en-US" sz="1200" b="1" dirty="0"/>
          </a:p>
          <a:p>
            <a:pPr marL="609600" indent="-609600">
              <a:lnSpc>
                <a:spcPct val="80000"/>
              </a:lnSpc>
              <a:buFontTx/>
              <a:buAutoNum type="arabicPeriod"/>
              <a:defRPr/>
            </a:pPr>
            <a:r>
              <a:rPr lang="en-US" sz="2400" b="1" dirty="0">
                <a:latin typeface="Tempus Sans ITC" pitchFamily="82" charset="0"/>
              </a:rPr>
              <a:t>student1  </a:t>
            </a:r>
            <a:r>
              <a:rPr lang="en-US" sz="2400" dirty="0"/>
              <a:t>= </a:t>
            </a:r>
            <a:r>
              <a:rPr lang="en-US" sz="2400" b="1" dirty="0">
                <a:latin typeface="Tempus Sans ITC" pitchFamily="82" charset="0"/>
              </a:rPr>
              <a:t>student2</a:t>
            </a:r>
            <a:r>
              <a:rPr lang="en-US" sz="2400" dirty="0"/>
              <a:t>  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// Assign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Tempus Sans ITC" pitchFamily="82" charset="0"/>
              </a:rPr>
              <a:t>student2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to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Tempus Sans ITC" pitchFamily="82" charset="0"/>
              </a:rPr>
              <a:t>student1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Tempus Sans ITC" pitchFamily="82" charset="0"/>
            </a:endParaRPr>
          </a:p>
          <a:p>
            <a:pPr marL="609600" indent="-609600">
              <a:lnSpc>
                <a:spcPct val="80000"/>
              </a:lnSpc>
              <a:buFontTx/>
              <a:buAutoNum type="arabicPeriod" startAt="2"/>
              <a:defRPr/>
            </a:pP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if(</a:t>
            </a:r>
            <a:r>
              <a:rPr lang="en-US" sz="2400" b="1" dirty="0">
                <a:latin typeface="Tempus Sans ITC" pitchFamily="82" charset="0"/>
              </a:rPr>
              <a:t>student1 .</a:t>
            </a:r>
            <a:r>
              <a:rPr lang="en-US" sz="2400" b="1" dirty="0" err="1">
                <a:latin typeface="Tempus Sans ITC" pitchFamily="82" charset="0"/>
              </a:rPr>
              <a:t>rollno</a:t>
            </a:r>
            <a:r>
              <a:rPr lang="en-US" sz="2400" b="1" dirty="0">
                <a:latin typeface="Tempus Sans ITC" pitchFamily="82" charset="0"/>
              </a:rPr>
              <a:t> </a:t>
            </a:r>
            <a:r>
              <a:rPr lang="en-US" sz="2400" dirty="0"/>
              <a:t>== </a:t>
            </a:r>
            <a:r>
              <a:rPr lang="en-US" sz="2400" b="1" dirty="0">
                <a:latin typeface="Tempus Sans ITC" pitchFamily="82" charset="0"/>
              </a:rPr>
              <a:t>student2.rollno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)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Tempus Sans ITC" pitchFamily="82" charset="0"/>
              </a:rPr>
              <a:t>//comparison</a:t>
            </a:r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en-US" sz="2000" dirty="0"/>
              <a:t>		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Tempus Sans ITC" pitchFamily="82" charset="0"/>
              </a:rPr>
              <a:t>// Compare all members of  </a:t>
            </a:r>
            <a:r>
              <a:rPr lang="en-US" sz="2000" b="1" dirty="0">
                <a:solidFill>
                  <a:srgbClr val="C00000"/>
                </a:solidFill>
                <a:latin typeface="Tempus Sans ITC" pitchFamily="82" charset="0"/>
              </a:rPr>
              <a:t>student1</a:t>
            </a:r>
            <a:r>
              <a:rPr lang="en-US" sz="2000" dirty="0">
                <a:solidFill>
                  <a:srgbClr val="CC0000"/>
                </a:solidFill>
              </a:rPr>
              <a:t>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and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C00000"/>
                </a:solidFill>
                <a:latin typeface="Tempus Sans ITC" pitchFamily="82" charset="0"/>
              </a:rPr>
              <a:t>student2</a:t>
            </a:r>
            <a:r>
              <a:rPr lang="en-US" sz="2000" dirty="0"/>
              <a:t> 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with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Tempus Sans ITC" pitchFamily="82" charset="0"/>
              </a:rPr>
              <a:t>respect to the member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Tempus Sans ITC" pitchFamily="82" charset="0"/>
              </a:rPr>
              <a:t>  </a:t>
            </a:r>
            <a:r>
              <a:rPr lang="en-US" sz="2000" b="1" dirty="0" err="1">
                <a:solidFill>
                  <a:srgbClr val="C00000"/>
                </a:solidFill>
                <a:latin typeface="Tempus Sans ITC" pitchFamily="82" charset="0"/>
              </a:rPr>
              <a:t>rollno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Tempus Sans ITC" pitchFamily="82" charset="0"/>
              </a:rPr>
              <a:t>.</a:t>
            </a:r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en-US" sz="2400" dirty="0">
                <a:solidFill>
                  <a:srgbClr val="CC0000"/>
                </a:solidFill>
              </a:rPr>
              <a:t>    		</a:t>
            </a:r>
            <a:r>
              <a:rPr lang="en-US" sz="2000" dirty="0">
                <a:solidFill>
                  <a:srgbClr val="CC0000"/>
                </a:solidFill>
              </a:rPr>
              <a:t>return 	1</a:t>
            </a:r>
            <a:r>
              <a:rPr lang="en-US" sz="2000" dirty="0"/>
              <a:t> 	if they are equal, </a:t>
            </a:r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en-US" sz="2000" dirty="0">
                <a:solidFill>
                  <a:srgbClr val="CC0000"/>
                </a:solidFill>
              </a:rPr>
              <a:t>	    		0</a:t>
            </a:r>
            <a:r>
              <a:rPr lang="en-US" sz="2000" dirty="0"/>
              <a:t> 	otherwise.			</a:t>
            </a:r>
            <a:endParaRPr lang="en-US" sz="2000" dirty="0">
              <a:solidFill>
                <a:srgbClr val="C00000"/>
              </a:solidFill>
              <a:latin typeface="Algerian" pitchFamily="82" charset="0"/>
            </a:endParaRPr>
          </a:p>
          <a:p>
            <a:pPr marL="609600" indent="-609600">
              <a:lnSpc>
                <a:spcPct val="80000"/>
              </a:lnSpc>
              <a:buNone/>
              <a:defRPr/>
            </a:pPr>
            <a:endParaRPr lang="en-US" sz="1100" dirty="0"/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en-US" sz="2400" dirty="0"/>
              <a:t>3. </a:t>
            </a:r>
            <a:r>
              <a:rPr lang="en-US" sz="2400" b="1" dirty="0">
                <a:latin typeface="Tempus Sans ITC" pitchFamily="82" charset="0"/>
              </a:rPr>
              <a:t> 	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if(</a:t>
            </a:r>
            <a:r>
              <a:rPr lang="en-US" sz="2400" b="1" dirty="0">
                <a:latin typeface="Tempus Sans ITC" pitchFamily="82" charset="0"/>
              </a:rPr>
              <a:t>student1 .</a:t>
            </a:r>
            <a:r>
              <a:rPr lang="en-US" sz="2400" b="1" dirty="0" err="1">
                <a:latin typeface="Tempus Sans ITC" pitchFamily="82" charset="0"/>
              </a:rPr>
              <a:t>rollno</a:t>
            </a:r>
            <a:r>
              <a:rPr lang="en-US" sz="2400" b="1" dirty="0">
                <a:latin typeface="Tempus Sans ITC" pitchFamily="82" charset="0"/>
              </a:rPr>
              <a:t> </a:t>
            </a:r>
            <a:r>
              <a:rPr lang="en-US" sz="2400" dirty="0"/>
              <a:t>!=</a:t>
            </a:r>
            <a:r>
              <a:rPr lang="en-US" sz="2400" b="1" dirty="0">
                <a:latin typeface="Tempus Sans ITC" pitchFamily="82" charset="0"/>
              </a:rPr>
              <a:t> student2</a:t>
            </a:r>
            <a:r>
              <a:rPr lang="en-US" sz="2400" dirty="0"/>
              <a:t> .</a:t>
            </a:r>
            <a:r>
              <a:rPr lang="en-US" sz="2400" b="1" dirty="0" err="1">
                <a:latin typeface="Tempus Sans ITC" pitchFamily="82" charset="0"/>
              </a:rPr>
              <a:t>rollno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 )</a:t>
            </a:r>
            <a:endParaRPr lang="en-US" sz="2400" dirty="0"/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en-US" sz="2400" dirty="0">
                <a:solidFill>
                  <a:srgbClr val="CC0000"/>
                </a:solidFill>
              </a:rPr>
              <a:t>		</a:t>
            </a:r>
            <a:r>
              <a:rPr lang="en-US" sz="2000" dirty="0">
                <a:solidFill>
                  <a:srgbClr val="CC0000"/>
                </a:solidFill>
              </a:rPr>
              <a:t>return 		1</a:t>
            </a:r>
            <a:r>
              <a:rPr lang="en-US" sz="2000" dirty="0"/>
              <a:t> 	if they are not equal, </a:t>
            </a:r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en-US" sz="2000" dirty="0">
                <a:solidFill>
                  <a:srgbClr val="CC0000"/>
                </a:solidFill>
              </a:rPr>
              <a:t>				0        	</a:t>
            </a:r>
            <a:r>
              <a:rPr lang="en-US" sz="2000" dirty="0"/>
              <a:t>otherwise.</a:t>
            </a:r>
          </a:p>
          <a:p>
            <a:pPr marL="609600" indent="-609600">
              <a:lnSpc>
                <a:spcPct val="80000"/>
              </a:lnSpc>
              <a:buNone/>
              <a:defRPr/>
            </a:pPr>
            <a:endParaRPr lang="en-US" sz="500" dirty="0"/>
          </a:p>
          <a:p>
            <a:pPr marL="609600" indent="-609600" algn="ctr">
              <a:lnSpc>
                <a:spcPct val="80000"/>
              </a:lnSpc>
              <a:buNone/>
              <a:defRPr/>
            </a:pPr>
            <a:r>
              <a:rPr lang="en-US" sz="1800" dirty="0">
                <a:solidFill>
                  <a:srgbClr val="660033"/>
                </a:solidFill>
                <a:latin typeface="Arial Rounded MT Bold" pitchFamily="34" charset="0"/>
              </a:rPr>
              <a:t>Th</a:t>
            </a:r>
            <a:r>
              <a:rPr lang="en-US" sz="2000" dirty="0">
                <a:solidFill>
                  <a:srgbClr val="660033"/>
                </a:solidFill>
                <a:latin typeface="Arial Rounded MT Bold" pitchFamily="34" charset="0"/>
              </a:rPr>
              <a:t>e comparison should be done with respect to any member variables.</a:t>
            </a:r>
          </a:p>
        </p:txBody>
      </p:sp>
      <p:sp>
        <p:nvSpPr>
          <p:cNvPr id="1638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712F8A8A-24C2-4EB7-B035-615BDD1235A1}" type="datetime1">
              <a:rPr lang="en-IN" smtClean="0"/>
              <a:t>25-08-2022</a:t>
            </a:fld>
            <a:endParaRPr lang="en-US"/>
          </a:p>
        </p:txBody>
      </p:sp>
      <p:sp>
        <p:nvSpPr>
          <p:cNvPr id="16390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 of I&amp;CT</a:t>
            </a:r>
          </a:p>
        </p:txBody>
      </p:sp>
      <p:sp>
        <p:nvSpPr>
          <p:cNvPr id="1638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9AD068-2142-4924-9046-6200ADA9035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64391" y="4038601"/>
            <a:ext cx="5725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lgerian" pitchFamily="82" charset="0"/>
              </a:rPr>
              <a:t>OR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99" y="181844"/>
            <a:ext cx="11239501" cy="549992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sz="3600" dirty="0"/>
              <a:t>Assigning and Comparing structure variables : </a:t>
            </a:r>
            <a:r>
              <a:rPr lang="en-US" sz="3600" dirty="0">
                <a:solidFill>
                  <a:srgbClr val="C00000"/>
                </a:solidFill>
                <a:latin typeface="Tempus Sans ITC" pitchFamily="82" charset="0"/>
              </a:rPr>
              <a:t>example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>
          <a:xfrm>
            <a:off x="1981200" y="1113183"/>
            <a:ext cx="8229600" cy="524316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err="1">
                <a:solidFill>
                  <a:srgbClr val="990000"/>
                </a:solidFill>
                <a:latin typeface="Tempus Sans ITC" pitchFamily="82" charset="0"/>
              </a:rPr>
              <a:t>struct</a:t>
            </a:r>
            <a:r>
              <a:rPr lang="en-US" sz="2400" b="1" dirty="0">
                <a:solidFill>
                  <a:srgbClr val="990000"/>
                </a:solidFill>
                <a:latin typeface="Tempus Sans ITC" pitchFamily="82" charset="0"/>
              </a:rPr>
              <a:t> class1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990000"/>
                </a:solidFill>
                <a:latin typeface="Tempus Sans ITC" pitchFamily="82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err="1">
                <a:solidFill>
                  <a:srgbClr val="990000"/>
                </a:solidFill>
                <a:latin typeface="Tempus Sans ITC" pitchFamily="82" charset="0"/>
              </a:rPr>
              <a:t>int</a:t>
            </a:r>
            <a:r>
              <a:rPr lang="en-US" sz="2400" b="1" dirty="0">
                <a:solidFill>
                  <a:srgbClr val="990000"/>
                </a:solidFill>
                <a:latin typeface="Tempus Sans ITC" pitchFamily="82" charset="0"/>
              </a:rPr>
              <a:t> </a:t>
            </a:r>
            <a:r>
              <a:rPr lang="en-US" sz="2400" b="1" dirty="0" err="1">
                <a:solidFill>
                  <a:srgbClr val="990000"/>
                </a:solidFill>
                <a:latin typeface="Tempus Sans ITC" pitchFamily="82" charset="0"/>
              </a:rPr>
              <a:t>rollno</a:t>
            </a:r>
            <a:r>
              <a:rPr lang="en-US" sz="2400" b="1" dirty="0">
                <a:solidFill>
                  <a:srgbClr val="990000"/>
                </a:solidFill>
                <a:latin typeface="Tempus Sans ITC" pitchFamily="82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990000"/>
                </a:solidFill>
                <a:latin typeface="Tempus Sans ITC" pitchFamily="82" charset="0"/>
              </a:rPr>
              <a:t>char name[20];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990000"/>
                </a:solidFill>
                <a:latin typeface="Tempus Sans ITC" pitchFamily="82" charset="0"/>
              </a:rPr>
              <a:t>float marks;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990000"/>
                </a:solidFill>
                <a:latin typeface="Tempus Sans ITC" pitchFamily="82" charset="0"/>
              </a:rPr>
              <a:t>};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b="1" dirty="0">
              <a:solidFill>
                <a:srgbClr val="990000"/>
              </a:solidFill>
              <a:latin typeface="Tempus Sans ITC" pitchFamily="82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Tempus Sans ITC" pitchFamily="82" charset="0"/>
              </a:rPr>
              <a:t>void main()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Tempus Sans ITC" pitchFamily="82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Tempus Sans ITC" pitchFamily="82" charset="0"/>
              </a:rPr>
              <a:t>class1 s1={111, “Joe”, 72.50};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Tempus Sans ITC" pitchFamily="82" charset="0"/>
              </a:rPr>
              <a:t>class1 s2={222, “Rishi”, 67.00};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Tempus Sans ITC" pitchFamily="82" charset="0"/>
              </a:rPr>
              <a:t>class1 s3;</a:t>
            </a:r>
          </a:p>
        </p:txBody>
      </p:sp>
      <p:sp>
        <p:nvSpPr>
          <p:cNvPr id="17411" name="Date Placeholder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2AF4E308-7BB8-4D29-B9D9-26FD81D6C817}" type="datetime1">
              <a:rPr lang="en-IN" smtClean="0"/>
              <a:t>25-08-2022</a:t>
            </a:fld>
            <a:endParaRPr lang="en-US"/>
          </a:p>
        </p:txBody>
      </p:sp>
      <p:sp>
        <p:nvSpPr>
          <p:cNvPr id="17413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 of I&amp;CT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33D44E-307A-4584-AFFE-482BBA139E6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256458"/>
            <a:ext cx="11239500" cy="549992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sz="3600" dirty="0"/>
              <a:t>Assigning and Comparing structure variables : </a:t>
            </a:r>
            <a:r>
              <a:rPr lang="en-US" sz="3600" dirty="0">
                <a:solidFill>
                  <a:srgbClr val="C00000"/>
                </a:solidFill>
                <a:latin typeface="Tempus Sans ITC" pitchFamily="82" charset="0"/>
              </a:rPr>
              <a:t>example</a:t>
            </a:r>
          </a:p>
        </p:txBody>
      </p:sp>
      <p:sp>
        <p:nvSpPr>
          <p:cNvPr id="18434" name="Date Placeholder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09EECDE0-B0B6-4474-9B68-DF31F3661D4C}" type="datetime1">
              <a:rPr lang="en-IN" smtClean="0"/>
              <a:t>25-08-2022</a:t>
            </a:fld>
            <a:endParaRPr lang="en-US"/>
          </a:p>
        </p:txBody>
      </p:sp>
      <p:sp>
        <p:nvSpPr>
          <p:cNvPr id="18436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 of I&amp;CT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10F54B-1295-46D5-BD4F-27CE8C68CC1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133600" y="1752600"/>
            <a:ext cx="8305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400" b="1" kern="0" dirty="0">
                <a:latin typeface="Tempus Sans ITC" pitchFamily="82" charset="0"/>
              </a:rPr>
              <a:t>s3=s2; </a:t>
            </a:r>
            <a:r>
              <a:rPr lang="en-US" sz="2400" b="1" kern="0" dirty="0">
                <a:solidFill>
                  <a:schemeClr val="bg2">
                    <a:lumMod val="50000"/>
                  </a:schemeClr>
                </a:solidFill>
                <a:latin typeface="Tempus Sans ITC" pitchFamily="82" charset="0"/>
              </a:rPr>
              <a:t>// assignment </a:t>
            </a:r>
            <a:r>
              <a:rPr lang="en-US" sz="2400" b="1" kern="0" dirty="0">
                <a:solidFill>
                  <a:schemeClr val="bg2">
                    <a:lumMod val="50000"/>
                  </a:schemeClr>
                </a:solidFill>
                <a:latin typeface="Tempus Sans ITC" pitchFamily="82" charset="0"/>
                <a:sym typeface="Wingdings" pitchFamily="2" charset="2"/>
              </a:rPr>
              <a:t> : 	</a:t>
            </a:r>
            <a:r>
              <a:rPr lang="en-US" sz="2400" b="1" kern="0" dirty="0">
                <a:solidFill>
                  <a:schemeClr val="bg2">
                    <a:lumMod val="50000"/>
                  </a:schemeClr>
                </a:solidFill>
                <a:latin typeface="Tempus Sans ITC" pitchFamily="82" charset="0"/>
              </a:rPr>
              <a:t>s2 to s3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400" b="1" kern="0" dirty="0">
              <a:latin typeface="Tempus Sans ITC" pitchFamily="82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b="1" kern="0" dirty="0">
                <a:solidFill>
                  <a:schemeClr val="bg2">
                    <a:lumMod val="50000"/>
                  </a:schemeClr>
                </a:solidFill>
                <a:latin typeface="Tempus Sans ITC" pitchFamily="82" charset="0"/>
              </a:rPr>
              <a:t>//comparison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b="1" kern="0" dirty="0">
                <a:latin typeface="Tempus Sans ITC" pitchFamily="82" charset="0"/>
              </a:rPr>
              <a:t>if((s3.</a:t>
            </a:r>
            <a:r>
              <a:rPr lang="en-US" sz="2400" b="1" dirty="0">
                <a:latin typeface="Tempus Sans ITC" pitchFamily="82" charset="0"/>
              </a:rPr>
              <a:t> </a:t>
            </a:r>
            <a:r>
              <a:rPr lang="en-US" sz="2400" b="1" dirty="0" err="1">
                <a:latin typeface="Tempus Sans ITC" pitchFamily="82" charset="0"/>
              </a:rPr>
              <a:t>rollno</a:t>
            </a:r>
            <a:r>
              <a:rPr lang="en-US" sz="2400" b="1" dirty="0">
                <a:latin typeface="Tempus Sans ITC" pitchFamily="82" charset="0"/>
              </a:rPr>
              <a:t> </a:t>
            </a:r>
            <a:r>
              <a:rPr lang="en-US" sz="2400" b="1" kern="0" dirty="0">
                <a:latin typeface="Arial Rounded MT Bold" pitchFamily="34" charset="0"/>
              </a:rPr>
              <a:t>==</a:t>
            </a:r>
            <a:r>
              <a:rPr lang="en-US" sz="2400" b="1" kern="0" dirty="0">
                <a:latin typeface="Tempus Sans ITC" pitchFamily="82" charset="0"/>
              </a:rPr>
              <a:t>s2.</a:t>
            </a:r>
            <a:r>
              <a:rPr lang="en-US" sz="2400" b="1" dirty="0">
                <a:latin typeface="Tempus Sans ITC" pitchFamily="82" charset="0"/>
              </a:rPr>
              <a:t> </a:t>
            </a:r>
            <a:r>
              <a:rPr lang="en-US" sz="2400" b="1" dirty="0" err="1">
                <a:latin typeface="Tempus Sans ITC" pitchFamily="82" charset="0"/>
              </a:rPr>
              <a:t>rollno</a:t>
            </a:r>
            <a:r>
              <a:rPr lang="en-US" sz="2400" b="1" kern="0" dirty="0">
                <a:latin typeface="Tempus Sans ITC" pitchFamily="82" charset="0"/>
              </a:rPr>
              <a:t>)&amp;&amp;(s3.marks</a:t>
            </a:r>
            <a:r>
              <a:rPr lang="en-US" sz="2400" b="1" kern="0" dirty="0">
                <a:latin typeface="Arial Rounded MT Bold" pitchFamily="34" charset="0"/>
              </a:rPr>
              <a:t> == </a:t>
            </a:r>
            <a:r>
              <a:rPr lang="en-US" sz="2400" b="1" kern="0" dirty="0">
                <a:latin typeface="Tempus Sans ITC" pitchFamily="82" charset="0"/>
              </a:rPr>
              <a:t>s2.marks))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b="1" kern="0" dirty="0">
                <a:latin typeface="Tempus Sans ITC" pitchFamily="82" charset="0"/>
              </a:rPr>
              <a:t>	</a:t>
            </a:r>
            <a:r>
              <a:rPr lang="en-US" sz="2400" b="1" kern="0" dirty="0" err="1">
                <a:latin typeface="Tempus Sans ITC" pitchFamily="82" charset="0"/>
              </a:rPr>
              <a:t>cout</a:t>
            </a:r>
            <a:r>
              <a:rPr lang="en-US" sz="2400" b="1" kern="0" dirty="0">
                <a:latin typeface="Tempus Sans ITC" pitchFamily="82" charset="0"/>
              </a:rPr>
              <a:t>&lt;&lt;“\nStudent3 and student2 are same\n”;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b="1" kern="0" dirty="0">
                <a:latin typeface="Tempus Sans ITC" pitchFamily="82" charset="0"/>
              </a:rPr>
              <a:t>else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b="1" kern="0" dirty="0">
                <a:latin typeface="Tempus Sans ITC" pitchFamily="82" charset="0"/>
              </a:rPr>
              <a:t>	</a:t>
            </a:r>
            <a:r>
              <a:rPr lang="en-US" sz="2400" b="1" kern="0" dirty="0" err="1">
                <a:latin typeface="Tempus Sans ITC" pitchFamily="82" charset="0"/>
              </a:rPr>
              <a:t>cout</a:t>
            </a:r>
            <a:r>
              <a:rPr lang="en-US" sz="2400" b="1" kern="0" dirty="0">
                <a:latin typeface="Tempus Sans ITC" pitchFamily="82" charset="0"/>
              </a:rPr>
              <a:t>&lt;&lt;“\nStudent3 and student2 are NOT same\n”;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b="1" kern="0" dirty="0">
                <a:latin typeface="Tempus Sans ITC" pitchFamily="82" charset="0"/>
              </a:rPr>
              <a:t>}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400" b="1" kern="0" dirty="0">
              <a:latin typeface="Tempus Sans ITC" pitchFamily="82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/>
              <a:t>Operation on Individual members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-609600" algn="just">
              <a:lnSpc>
                <a:spcPct val="80000"/>
              </a:lnSpc>
              <a:buNone/>
              <a:defRPr/>
            </a:pPr>
            <a:r>
              <a:rPr lang="en-US" sz="2400" dirty="0"/>
              <a:t>Individual members are identified using 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member operator</a:t>
            </a:r>
            <a:r>
              <a:rPr lang="en-US" sz="2400" dirty="0"/>
              <a:t>, the 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dot operator.</a:t>
            </a:r>
          </a:p>
          <a:p>
            <a:pPr marL="0" indent="-609600" algn="just">
              <a:lnSpc>
                <a:spcPct val="80000"/>
              </a:lnSpc>
              <a:buNone/>
              <a:defRPr/>
            </a:pPr>
            <a:r>
              <a:rPr lang="en-US" sz="2400" dirty="0"/>
              <a:t>A member with the dot operator along with its structure variable can be treated like any other variable name.</a:t>
            </a:r>
            <a:endParaRPr lang="en-US" sz="1200" b="1" dirty="0"/>
          </a:p>
          <a:p>
            <a:pPr marL="0" indent="-609600" algn="just">
              <a:lnSpc>
                <a:spcPct val="80000"/>
              </a:lnSpc>
              <a:buNone/>
              <a:defRPr/>
            </a:pPr>
            <a:endParaRPr lang="en-US" sz="1050" dirty="0"/>
          </a:p>
          <a:p>
            <a:pPr marL="0" indent="-609600" algn="just">
              <a:lnSpc>
                <a:spcPct val="80000"/>
              </a:lnSpc>
              <a:buNone/>
              <a:defRPr/>
            </a:pPr>
            <a:r>
              <a:rPr lang="en-US" sz="2400" dirty="0"/>
              <a:t>	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if (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s1.rollno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  ==  111)</a:t>
            </a:r>
          </a:p>
          <a:p>
            <a:pPr marL="0" indent="-609600"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	    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s1.marks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  +=  10.0;</a:t>
            </a:r>
          </a:p>
          <a:p>
            <a:pPr marL="0" indent="-609600" algn="just">
              <a:lnSpc>
                <a:spcPct val="80000"/>
              </a:lnSpc>
              <a:buNone/>
              <a:defRPr/>
            </a:pPr>
            <a:r>
              <a:rPr lang="en-US" sz="1050" b="1" dirty="0">
                <a:latin typeface="Tempus Sans ITC" pitchFamily="82" charset="0"/>
              </a:rPr>
              <a:t>  </a:t>
            </a:r>
          </a:p>
          <a:p>
            <a:pPr marL="0" indent="-609600" algn="just">
              <a:lnSpc>
                <a:spcPct val="80000"/>
              </a:lnSpc>
              <a:buNone/>
              <a:defRPr/>
            </a:pPr>
            <a:r>
              <a:rPr lang="en-US" sz="2400" b="1" dirty="0">
                <a:latin typeface="Tempus Sans ITC" pitchFamily="82" charset="0"/>
              </a:rPr>
              <a:t>	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float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 sum = s1.marks + s2.marks;</a:t>
            </a:r>
          </a:p>
          <a:p>
            <a:pPr marL="0" indent="-609600" algn="just">
              <a:lnSpc>
                <a:spcPct val="80000"/>
              </a:lnSpc>
              <a:buNone/>
              <a:defRPr/>
            </a:pPr>
            <a:endParaRPr lang="en-US" sz="1100" b="1" dirty="0">
              <a:latin typeface="Tempus Sans ITC" pitchFamily="82" charset="0"/>
            </a:endParaRPr>
          </a:p>
          <a:p>
            <a:pPr marL="0" indent="-609600" algn="just">
              <a:lnSpc>
                <a:spcPct val="80000"/>
              </a:lnSpc>
              <a:buNone/>
              <a:defRPr/>
            </a:pPr>
            <a:r>
              <a:rPr lang="en-US" sz="2400" b="1" dirty="0">
                <a:latin typeface="Tempus Sans ITC" pitchFamily="82" charset="0"/>
              </a:rPr>
              <a:t>	</a:t>
            </a:r>
            <a:r>
              <a:rPr lang="en-US" sz="2400" b="1" dirty="0">
                <a:solidFill>
                  <a:srgbClr val="663300"/>
                </a:solidFill>
                <a:latin typeface="Tempus Sans ITC" pitchFamily="82" charset="0"/>
              </a:rPr>
              <a:t>s1.rollno ++;</a:t>
            </a:r>
          </a:p>
          <a:p>
            <a:pPr marL="0" indent="-609600"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rgbClr val="663300"/>
                </a:solidFill>
                <a:latin typeface="Tempus Sans ITC" pitchFamily="82" charset="0"/>
              </a:rPr>
              <a:t>	++ s1.rollno;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skerville Old Face" pitchFamily="18" charset="0"/>
              </a:rPr>
              <a:t>//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skerville Old Face" pitchFamily="18" charset="0"/>
              </a:rPr>
              <a:t>applicable to numeric type members</a:t>
            </a:r>
          </a:p>
          <a:p>
            <a:pPr marL="0" indent="-609600" algn="just">
              <a:lnSpc>
                <a:spcPct val="80000"/>
              </a:lnSpc>
              <a:buNone/>
              <a:defRPr/>
            </a:pP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Baskerville Old Face" pitchFamily="18" charset="0"/>
            </a:endParaRPr>
          </a:p>
          <a:p>
            <a:pPr marL="0" indent="-609600" algn="just">
              <a:lnSpc>
                <a:spcPct val="80000"/>
              </a:lnSpc>
              <a:buNone/>
              <a:defRPr/>
            </a:pPr>
            <a:r>
              <a:rPr lang="en-US" sz="2400" dirty="0"/>
              <a:t>The precedence of the 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member operator </a:t>
            </a:r>
            <a:r>
              <a:rPr lang="en-US" sz="2400" dirty="0"/>
              <a:t>is higher than all arithmetic and relational operators and therefore no parentheses are required.</a:t>
            </a:r>
          </a:p>
        </p:txBody>
      </p:sp>
      <p:sp>
        <p:nvSpPr>
          <p:cNvPr id="1946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2F1149C6-3CD0-42ED-AF58-71896041F3CC}" type="datetime1">
              <a:rPr lang="en-IN" smtClean="0"/>
              <a:t>25-08-2022</a:t>
            </a:fld>
            <a:endParaRPr lang="en-US"/>
          </a:p>
        </p:txBody>
      </p:sp>
      <p:sp>
        <p:nvSpPr>
          <p:cNvPr id="19462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 of I&amp;CT</a:t>
            </a:r>
          </a:p>
        </p:txBody>
      </p:sp>
      <p:sp>
        <p:nvSpPr>
          <p:cNvPr id="1946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C7BC11-4089-44EF-B561-32D34DFAFCF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/>
              <a:t>To be solved …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/>
              <a:t>Define a structure type, </a:t>
            </a:r>
            <a:r>
              <a:rPr lang="en-US" sz="2400" b="1" dirty="0" err="1">
                <a:solidFill>
                  <a:srgbClr val="660033"/>
                </a:solidFill>
                <a:latin typeface="Tempus Sans ITC" pitchFamily="82" charset="0"/>
              </a:rPr>
              <a:t>struct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 personal </a:t>
            </a:r>
            <a:r>
              <a:rPr lang="en-US" sz="2400" dirty="0"/>
              <a:t>that would contain 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person name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date of joining </a:t>
            </a:r>
            <a:r>
              <a:rPr lang="en-US" sz="2000" b="1" dirty="0">
                <a:solidFill>
                  <a:srgbClr val="7030A0"/>
                </a:solidFill>
                <a:latin typeface="Tempus Sans ITC" pitchFamily="82" charset="0"/>
              </a:rPr>
              <a:t>(only day(</a:t>
            </a:r>
            <a:r>
              <a:rPr lang="en-US" sz="2000" b="1" dirty="0" err="1">
                <a:solidFill>
                  <a:srgbClr val="7030A0"/>
                </a:solidFill>
                <a:latin typeface="Tempus Sans ITC" pitchFamily="82" charset="0"/>
              </a:rPr>
              <a:t>int</a:t>
            </a:r>
            <a:r>
              <a:rPr lang="en-US" sz="2000" b="1" dirty="0">
                <a:solidFill>
                  <a:srgbClr val="7030A0"/>
                </a:solidFill>
                <a:latin typeface="Tempus Sans ITC" pitchFamily="82" charset="0"/>
              </a:rPr>
              <a:t>))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salary</a:t>
            </a:r>
            <a:r>
              <a:rPr lang="en-US" sz="2400" dirty="0"/>
              <a:t>.  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sz="2400" dirty="0"/>
              <a:t>	Using this structure write a program to read the information for </a:t>
            </a:r>
            <a:r>
              <a:rPr lang="en-US" sz="2400" dirty="0">
                <a:solidFill>
                  <a:schemeClr val="accent2"/>
                </a:solidFill>
              </a:rPr>
              <a:t>3 persons </a:t>
            </a:r>
            <a:r>
              <a:rPr lang="en-US" sz="2400" dirty="0"/>
              <a:t>from the keyboard and print all the details of person having 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highest salary</a:t>
            </a:r>
            <a:r>
              <a:rPr lang="en-US" sz="2400" dirty="0"/>
              <a:t>.</a:t>
            </a:r>
          </a:p>
          <a:p>
            <a:pPr algn="just" eaLnBrk="1" hangingPunct="1">
              <a:buFont typeface="Wingdings" pitchFamily="2" charset="2"/>
              <a:buChar char="§"/>
            </a:pPr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</a:pPr>
            <a:endParaRPr lang="en-US" sz="2400" dirty="0"/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Dept of I&amp;CT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ctr"/>
            <a:fld id="{88B545E5-3C11-4C7F-A862-4242AA1551A9}" type="slidenum">
              <a:rPr lang="en-US" smtClean="0"/>
              <a:pPr algn="ctr"/>
              <a:t>16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5EE5D1-0DC1-4757-A7D2-8C5F6B245907}" type="datetime1">
              <a:rPr lang="en-IN" smtClean="0"/>
              <a:t>25-08-2022</a:t>
            </a:fld>
            <a:endParaRPr 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/>
              <a:t>Solution:</a:t>
            </a:r>
            <a:endParaRPr lang="en-US" sz="4000" dirty="0">
              <a:latin typeface="Tempus Sans ITC" pitchFamily="82" charset="0"/>
            </a:endParaRPr>
          </a:p>
        </p:txBody>
      </p:sp>
      <p:sp>
        <p:nvSpPr>
          <p:cNvPr id="21506" name="Date Placeholder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FDD5FF3D-1C54-4CCF-AA15-7E04A618B600}" type="datetime1">
              <a:rPr lang="en-IN" smtClean="0"/>
              <a:t>25-08-2022</a:t>
            </a:fld>
            <a:endParaRPr lang="en-US"/>
          </a:p>
        </p:txBody>
      </p:sp>
      <p:sp>
        <p:nvSpPr>
          <p:cNvPr id="21508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 of I&amp;CT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51B68C-0595-4604-8D2E-C612100D962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2438400" y="1295401"/>
            <a:ext cx="7543800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Tempus Sans ITC" pitchFamily="82" charset="0"/>
              </a:rPr>
              <a:t>struct person	{</a:t>
            </a:r>
          </a:p>
          <a:p>
            <a:r>
              <a:rPr lang="en-US" sz="2400" b="1">
                <a:latin typeface="Tempus Sans ITC" pitchFamily="82" charset="0"/>
              </a:rPr>
              <a:t>	char name[15];</a:t>
            </a:r>
          </a:p>
          <a:p>
            <a:r>
              <a:rPr lang="en-US" sz="2400" b="1">
                <a:latin typeface="Tempus Sans ITC" pitchFamily="82" charset="0"/>
              </a:rPr>
              <a:t>	int doj;</a:t>
            </a:r>
          </a:p>
          <a:p>
            <a:r>
              <a:rPr lang="en-US" sz="2400" b="1">
                <a:latin typeface="Tempus Sans ITC" pitchFamily="82" charset="0"/>
              </a:rPr>
              <a:t>	float sal;</a:t>
            </a:r>
          </a:p>
          <a:p>
            <a:r>
              <a:rPr lang="en-US" sz="2400" b="1">
                <a:latin typeface="Tempus Sans ITC" pitchFamily="82" charset="0"/>
              </a:rPr>
              <a:t>	};</a:t>
            </a:r>
          </a:p>
          <a:p>
            <a:r>
              <a:rPr lang="en-US" sz="2400" b="1">
                <a:latin typeface="Tempus Sans ITC" pitchFamily="82" charset="0"/>
              </a:rPr>
              <a:t>void main(){</a:t>
            </a:r>
          </a:p>
          <a:p>
            <a:r>
              <a:rPr lang="en-US" sz="2400" b="1">
                <a:latin typeface="Tempus Sans ITC" pitchFamily="82" charset="0"/>
              </a:rPr>
              <a:t>struct person p1, p2, p3;</a:t>
            </a:r>
          </a:p>
          <a:p>
            <a:r>
              <a:rPr lang="en-US" sz="2400" b="1">
                <a:latin typeface="Tempus Sans ITC" pitchFamily="82" charset="0"/>
              </a:rPr>
              <a:t>cout&lt;&lt;"Input values for person 1:- \n";</a:t>
            </a:r>
          </a:p>
          <a:p>
            <a:r>
              <a:rPr lang="en-US" sz="2400" b="1">
                <a:latin typeface="Tempus Sans ITC" pitchFamily="82" charset="0"/>
              </a:rPr>
              <a:t>cin&gt;&gt;p1.name&gt;&gt;p1.doj&gt;&gt;p1.sal;</a:t>
            </a:r>
          </a:p>
          <a:p>
            <a:r>
              <a:rPr lang="en-US" sz="2400" b="1">
                <a:latin typeface="Tempus Sans ITC" pitchFamily="82" charset="0"/>
              </a:rPr>
              <a:t>cout&lt;&lt;"Input values for person 2:- \n";</a:t>
            </a:r>
          </a:p>
          <a:p>
            <a:r>
              <a:rPr lang="en-US" sz="2400" b="1">
                <a:latin typeface="Tempus Sans ITC" pitchFamily="82" charset="0"/>
              </a:rPr>
              <a:t>cin&gt;&gt;p2.name&gt;&gt;p2.doj&gt;&gt;p2.sal;</a:t>
            </a:r>
          </a:p>
          <a:p>
            <a:r>
              <a:rPr lang="en-US" sz="2400" b="1">
                <a:latin typeface="Tempus Sans ITC" pitchFamily="82" charset="0"/>
              </a:rPr>
              <a:t>cout&lt;&lt;"Input values for person 3:- \n";</a:t>
            </a:r>
          </a:p>
          <a:p>
            <a:r>
              <a:rPr lang="en-US" sz="2400" b="1">
                <a:latin typeface="Tempus Sans ITC" pitchFamily="82" charset="0"/>
              </a:rPr>
              <a:t>cin&gt;&gt;p3.name&gt;&gt;p3.doj&gt;&gt;p3.sal;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>
          <a:xfrm>
            <a:off x="1981200" y="1371601"/>
            <a:ext cx="8229600" cy="4754563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if (</a:t>
            </a:r>
            <a:r>
              <a:rPr lang="en-US" sz="2400" b="1" dirty="0">
                <a:latin typeface="Tempus Sans ITC" pitchFamily="82" charset="0"/>
              </a:rPr>
              <a:t>p1.sal&gt;p2.sal &amp;&amp; p1.sal &gt;p3.sal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)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 </a:t>
            </a:r>
            <a:r>
              <a:rPr lang="en-US" sz="2400" b="1" dirty="0" err="1">
                <a:latin typeface="Tempus Sans ITC" pitchFamily="82" charset="0"/>
              </a:rPr>
              <a:t>cout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&lt;&lt;"\</a:t>
            </a:r>
            <a:r>
              <a:rPr lang="en-US" sz="2400" b="1" dirty="0" err="1">
                <a:solidFill>
                  <a:srgbClr val="C00000"/>
                </a:solidFill>
                <a:latin typeface="Tempus Sans ITC" pitchFamily="82" charset="0"/>
              </a:rPr>
              <a:t>nName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: "&lt;&lt;</a:t>
            </a:r>
            <a:r>
              <a:rPr lang="en-US" sz="2400" b="1" dirty="0">
                <a:solidFill>
                  <a:srgbClr val="002060"/>
                </a:solidFill>
                <a:latin typeface="Tempus Sans ITC" pitchFamily="82" charset="0"/>
              </a:rPr>
              <a:t>p1.name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&lt;&lt;"\</a:t>
            </a:r>
            <a:r>
              <a:rPr lang="en-US" sz="2400" b="1" dirty="0" err="1">
                <a:solidFill>
                  <a:srgbClr val="C00000"/>
                </a:solidFill>
                <a:latin typeface="Tempus Sans ITC" pitchFamily="82" charset="0"/>
              </a:rPr>
              <a:t>nDate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 of Joining: "&lt;&lt;</a:t>
            </a:r>
            <a:r>
              <a:rPr lang="en-US" sz="2400" b="1" dirty="0">
                <a:solidFill>
                  <a:srgbClr val="002060"/>
                </a:solidFill>
                <a:latin typeface="Tempus Sans ITC" pitchFamily="82" charset="0"/>
              </a:rPr>
              <a:t>p1.doj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&lt;&lt;"\</a:t>
            </a:r>
            <a:r>
              <a:rPr lang="en-US" sz="2400" b="1" dirty="0" err="1">
                <a:solidFill>
                  <a:srgbClr val="C00000"/>
                </a:solidFill>
                <a:latin typeface="Tempus Sans ITC" pitchFamily="82" charset="0"/>
              </a:rPr>
              <a:t>nSalary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: "&lt;&lt;</a:t>
            </a:r>
            <a:r>
              <a:rPr lang="en-US" sz="2400" b="1" dirty="0">
                <a:solidFill>
                  <a:srgbClr val="002060"/>
                </a:solidFill>
                <a:latin typeface="Tempus Sans ITC" pitchFamily="82" charset="0"/>
              </a:rPr>
              <a:t>p1.sal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;</a:t>
            </a:r>
          </a:p>
          <a:p>
            <a:pPr>
              <a:buFontTx/>
              <a:buNone/>
            </a:pPr>
            <a:r>
              <a:rPr lang="en-US" sz="2400" b="1" dirty="0">
                <a:latin typeface="Tempus Sans ITC" pitchFamily="82" charset="0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else  if (</a:t>
            </a:r>
            <a:r>
              <a:rPr lang="en-US" sz="2400" b="1" dirty="0">
                <a:latin typeface="Tempus Sans ITC" pitchFamily="82" charset="0"/>
              </a:rPr>
              <a:t>p2.sal&gt; p1.sal &amp;&amp; p2.sal &gt; p3.sal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)</a:t>
            </a:r>
          </a:p>
          <a:p>
            <a:pPr>
              <a:buFontTx/>
              <a:buNone/>
            </a:pPr>
            <a:r>
              <a:rPr lang="en-US" sz="2400" b="1" dirty="0">
                <a:latin typeface="Tempus Sans ITC" pitchFamily="82" charset="0"/>
              </a:rPr>
              <a:t>  </a:t>
            </a:r>
            <a:r>
              <a:rPr lang="en-US" sz="2400" b="1" dirty="0" err="1">
                <a:latin typeface="Tempus Sans ITC" pitchFamily="82" charset="0"/>
              </a:rPr>
              <a:t>cout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&lt;&lt;"\</a:t>
            </a:r>
            <a:r>
              <a:rPr lang="en-US" sz="2400" b="1" dirty="0" err="1">
                <a:solidFill>
                  <a:srgbClr val="C00000"/>
                </a:solidFill>
                <a:latin typeface="Tempus Sans ITC" pitchFamily="82" charset="0"/>
              </a:rPr>
              <a:t>nName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: "&lt;&lt;</a:t>
            </a:r>
            <a:r>
              <a:rPr lang="en-US" sz="2400" b="1" dirty="0">
                <a:solidFill>
                  <a:srgbClr val="002060"/>
                </a:solidFill>
                <a:latin typeface="Tempus Sans ITC" pitchFamily="82" charset="0"/>
              </a:rPr>
              <a:t>p2.name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&lt;&lt;"\</a:t>
            </a:r>
            <a:r>
              <a:rPr lang="en-US" sz="2400" b="1" dirty="0" err="1">
                <a:solidFill>
                  <a:srgbClr val="C00000"/>
                </a:solidFill>
                <a:latin typeface="Tempus Sans ITC" pitchFamily="82" charset="0"/>
              </a:rPr>
              <a:t>nDate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 of Joining: "&lt;&lt;</a:t>
            </a:r>
            <a:r>
              <a:rPr lang="en-US" sz="2400" b="1" dirty="0">
                <a:solidFill>
                  <a:srgbClr val="002060"/>
                </a:solidFill>
                <a:latin typeface="Tempus Sans ITC" pitchFamily="82" charset="0"/>
              </a:rPr>
              <a:t>p2.doj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&lt;&lt;"\</a:t>
            </a:r>
            <a:r>
              <a:rPr lang="en-US" sz="2400" b="1" dirty="0" err="1">
                <a:solidFill>
                  <a:srgbClr val="C00000"/>
                </a:solidFill>
                <a:latin typeface="Tempus Sans ITC" pitchFamily="82" charset="0"/>
              </a:rPr>
              <a:t>nSalary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: "&lt;&lt;</a:t>
            </a:r>
            <a:r>
              <a:rPr lang="en-US" sz="2400" b="1" dirty="0">
                <a:solidFill>
                  <a:srgbClr val="002060"/>
                </a:solidFill>
                <a:latin typeface="Tempus Sans ITC" pitchFamily="82" charset="0"/>
              </a:rPr>
              <a:t>p2.sal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;</a:t>
            </a:r>
          </a:p>
          <a:p>
            <a:pPr>
              <a:buFontTx/>
              <a:buNone/>
            </a:pPr>
            <a:r>
              <a:rPr lang="en-US" sz="2400" b="1" dirty="0">
                <a:latin typeface="Tempus Sans ITC" pitchFamily="82" charset="0"/>
              </a:rPr>
              <a:t>  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else</a:t>
            </a:r>
          </a:p>
          <a:p>
            <a:pPr>
              <a:buFontTx/>
              <a:buNone/>
            </a:pPr>
            <a:r>
              <a:rPr lang="en-US" sz="2400" b="1" dirty="0">
                <a:latin typeface="Tempus Sans ITC" pitchFamily="82" charset="0"/>
              </a:rPr>
              <a:t>  </a:t>
            </a:r>
            <a:r>
              <a:rPr lang="en-US" sz="2400" b="1" dirty="0" err="1">
                <a:latin typeface="Tempus Sans ITC" pitchFamily="82" charset="0"/>
              </a:rPr>
              <a:t>cout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&lt;&lt;"\</a:t>
            </a:r>
            <a:r>
              <a:rPr lang="en-US" sz="2400" b="1" dirty="0" err="1">
                <a:solidFill>
                  <a:srgbClr val="C00000"/>
                </a:solidFill>
                <a:latin typeface="Tempus Sans ITC" pitchFamily="82" charset="0"/>
              </a:rPr>
              <a:t>nName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: "&lt;&lt;</a:t>
            </a:r>
            <a:r>
              <a:rPr lang="en-US" sz="2400" b="1" dirty="0">
                <a:solidFill>
                  <a:srgbClr val="002060"/>
                </a:solidFill>
                <a:latin typeface="Tempus Sans ITC" pitchFamily="82" charset="0"/>
              </a:rPr>
              <a:t>p3.name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&lt;&lt;"\</a:t>
            </a:r>
            <a:r>
              <a:rPr lang="en-US" sz="2400" b="1" dirty="0" err="1">
                <a:solidFill>
                  <a:srgbClr val="C00000"/>
                </a:solidFill>
                <a:latin typeface="Tempus Sans ITC" pitchFamily="82" charset="0"/>
              </a:rPr>
              <a:t>nDate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 of Joining: "&lt;&lt;</a:t>
            </a:r>
            <a:r>
              <a:rPr lang="en-US" sz="2400" b="1" dirty="0">
                <a:solidFill>
                  <a:srgbClr val="002060"/>
                </a:solidFill>
                <a:latin typeface="Tempus Sans ITC" pitchFamily="82" charset="0"/>
              </a:rPr>
              <a:t>p3.doj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&lt;&lt;"\</a:t>
            </a:r>
            <a:r>
              <a:rPr lang="en-US" sz="2400" b="1" dirty="0" err="1">
                <a:solidFill>
                  <a:srgbClr val="C00000"/>
                </a:solidFill>
                <a:latin typeface="Tempus Sans ITC" pitchFamily="82" charset="0"/>
              </a:rPr>
              <a:t>nSalary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: "&lt;&lt;</a:t>
            </a:r>
            <a:r>
              <a:rPr lang="en-US" sz="2400" b="1" dirty="0">
                <a:solidFill>
                  <a:srgbClr val="002060"/>
                </a:solidFill>
                <a:latin typeface="Tempus Sans ITC" pitchFamily="82" charset="0"/>
              </a:rPr>
              <a:t>p3.sal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;</a:t>
            </a:r>
          </a:p>
          <a:p>
            <a:pPr>
              <a:buFontTx/>
              <a:buNone/>
            </a:pPr>
            <a:r>
              <a:rPr lang="en-US" sz="2400" b="1" dirty="0">
                <a:latin typeface="Tempus Sans ITC" pitchFamily="82" charset="0"/>
              </a:rPr>
              <a:t>}</a:t>
            </a:r>
          </a:p>
        </p:txBody>
      </p:sp>
      <p:sp>
        <p:nvSpPr>
          <p:cNvPr id="22531" name="Date Placeholder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E5B72F48-A3F7-40A3-A095-27B8546BD7D4}" type="datetime1">
              <a:rPr lang="en-IN" smtClean="0"/>
              <a:t>25-08-2022</a:t>
            </a:fld>
            <a:endParaRPr lang="en-US"/>
          </a:p>
        </p:txBody>
      </p:sp>
      <p:sp>
        <p:nvSpPr>
          <p:cNvPr id="22533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 of I&amp;CT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58719C-BF7E-4166-BD10-2C7063378F1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dirty="0">
                <a:solidFill>
                  <a:schemeClr val="tx1"/>
                </a:solidFill>
              </a:rPr>
              <a:t>Problems…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3200" dirty="0">
                <a:latin typeface="Baskerville Old Face" pitchFamily="18" charset="0"/>
              </a:rPr>
              <a:t>Write programs to</a:t>
            </a:r>
          </a:p>
          <a:p>
            <a:pPr marL="914400" lvl="1" indent="-514350" algn="just">
              <a:buFontTx/>
              <a:buAutoNum type="arabicPeriod"/>
            </a:pPr>
            <a:r>
              <a:rPr lang="en-US" sz="2800" dirty="0">
                <a:latin typeface="Baskerville Old Face" pitchFamily="18" charset="0"/>
              </a:rPr>
              <a:t>Create  a student record with name, </a:t>
            </a:r>
            <a:r>
              <a:rPr lang="en-US" sz="2800" dirty="0" err="1">
                <a:latin typeface="Baskerville Old Face" pitchFamily="18" charset="0"/>
              </a:rPr>
              <a:t>rollno</a:t>
            </a:r>
            <a:r>
              <a:rPr lang="en-US" sz="2800" dirty="0">
                <a:latin typeface="Baskerville Old Face" pitchFamily="18" charset="0"/>
              </a:rPr>
              <a:t>, marks of 3 subjects (m1, m2, m3). Display the details of the students in ascending order of their average marks.</a:t>
            </a:r>
          </a:p>
          <a:p>
            <a:pPr marL="914400" lvl="1" indent="-514350" algn="just">
              <a:buFontTx/>
              <a:buAutoNum type="arabicPeriod"/>
            </a:pPr>
            <a:r>
              <a:rPr lang="en-US" sz="2800" dirty="0">
                <a:latin typeface="Baskerville Old Face" pitchFamily="18" charset="0"/>
              </a:rPr>
              <a:t>Create an employee record with </a:t>
            </a:r>
            <a:r>
              <a:rPr lang="en-US" sz="2800" dirty="0" err="1">
                <a:latin typeface="Baskerville Old Face" pitchFamily="18" charset="0"/>
              </a:rPr>
              <a:t>emp</a:t>
            </a:r>
            <a:r>
              <a:rPr lang="en-US" sz="2800" dirty="0">
                <a:latin typeface="Baskerville Old Face" pitchFamily="18" charset="0"/>
              </a:rPr>
              <a:t>-no, name, age, date-of-joining (year), and salary. If there is 20% hike on salary per annum, compute the retirement  year of each employee and the salary at that time. [standard age of retirement is 55]</a:t>
            </a:r>
          </a:p>
          <a:p>
            <a:pPr marL="914400" lvl="1" indent="-514350" algn="just">
              <a:buFontTx/>
              <a:buAutoNum type="arabicPeriod"/>
            </a:pPr>
            <a:endParaRPr lang="en-US" dirty="0">
              <a:latin typeface="Baskerville Old Face" pitchFamily="18" charset="0"/>
            </a:endParaRP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Dept of I&amp;CT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ctr"/>
            <a:fld id="{6ECAD5EB-6191-4994-826A-8D03F52A0FF5}" type="slidenum">
              <a:rPr lang="en-US" smtClean="0"/>
              <a:pPr algn="ctr"/>
              <a:t>19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1B8981-7B24-40B5-BEA1-09E1BA3159F2}" type="datetime1">
              <a:rPr lang="en-IN" smtClean="0"/>
              <a:t>25-08-2022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Structures 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AU" dirty="0"/>
              <a:t>A structure is a collection of one or more variables, possibly of different types, grouped together under a single name for convenient handling 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AU" sz="5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dirty="0"/>
              <a:t>The variables in a structure can be </a:t>
            </a:r>
            <a:r>
              <a:rPr lang="en-US" dirty="0" err="1"/>
              <a:t>int</a:t>
            </a:r>
            <a:r>
              <a:rPr lang="en-US" dirty="0"/>
              <a:t>,  float, and so on. 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7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dirty="0"/>
              <a:t>This is unlike the array, in which all the variables must be the same type.</a:t>
            </a:r>
          </a:p>
          <a:p>
            <a:pPr algn="just" eaLnBrk="1" hangingPunct="1">
              <a:buFontTx/>
              <a:buNone/>
              <a:defRPr/>
            </a:pPr>
            <a:r>
              <a:rPr lang="en-US" sz="1050" dirty="0"/>
              <a:t> </a:t>
            </a:r>
            <a:endParaRPr lang="en-US" sz="1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data items </a:t>
            </a:r>
            <a:r>
              <a:rPr lang="en-US" dirty="0"/>
              <a:t>in a structure are called the </a:t>
            </a:r>
            <a:r>
              <a:rPr lang="en-US" i="1" dirty="0">
                <a:solidFill>
                  <a:srgbClr val="C00000"/>
                </a:solidFill>
              </a:rPr>
              <a:t>members</a:t>
            </a:r>
            <a:r>
              <a:rPr lang="en-US" dirty="0"/>
              <a:t> of the structure.</a:t>
            </a:r>
            <a:endParaRPr lang="en-AU" dirty="0"/>
          </a:p>
        </p:txBody>
      </p:sp>
      <p:sp>
        <p:nvSpPr>
          <p:cNvPr id="6147" name="Date Placeholder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3A7FC18E-56B9-49E1-863B-477DFB73E21F}" type="datetime1">
              <a:rPr lang="en-IN" smtClean="0"/>
              <a:t>25-08-2022</a:t>
            </a:fld>
            <a:endParaRPr lang="en-US"/>
          </a:p>
        </p:txBody>
      </p:sp>
      <p:sp>
        <p:nvSpPr>
          <p:cNvPr id="6149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 of I&amp;CT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48457B-F259-4B13-8702-94E99225BC8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2106D5D-986C-4154-91D0-BA50CE065A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Array of structures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29D763E-0189-40FA-A6B5-B89E4495CC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algn="just">
              <a:lnSpc>
                <a:spcPct val="80000"/>
              </a:lnSpc>
              <a:buNone/>
            </a:pPr>
            <a:r>
              <a:rPr lang="en-US" altLang="en-US"/>
              <a:t>We can define single or multidimensional arrays as </a:t>
            </a:r>
            <a:r>
              <a:rPr lang="en-US" altLang="en-US" b="1">
                <a:solidFill>
                  <a:srgbClr val="FF0000"/>
                </a:solidFill>
                <a:latin typeface="Tempus Sans ITC" panose="04020404030D07020202" pitchFamily="82" charset="0"/>
              </a:rPr>
              <a:t>structure variables</a:t>
            </a:r>
            <a:r>
              <a:rPr lang="en-US" altLang="en-US"/>
              <a:t>.</a:t>
            </a:r>
          </a:p>
          <a:p>
            <a:pPr marL="0" algn="just">
              <a:lnSpc>
                <a:spcPct val="80000"/>
              </a:lnSpc>
              <a:buNone/>
            </a:pPr>
            <a:r>
              <a:rPr lang="en-US" altLang="en-US">
                <a:solidFill>
                  <a:schemeClr val="accent2"/>
                </a:solidFill>
              </a:rPr>
              <a:t>	</a:t>
            </a:r>
            <a:r>
              <a:rPr lang="en-US" altLang="en-US" sz="2400" b="1">
                <a:solidFill>
                  <a:srgbClr val="660033"/>
                </a:solidFill>
                <a:latin typeface="Tempus Sans ITC" panose="04020404030D07020202" pitchFamily="82" charset="0"/>
              </a:rPr>
              <a:t>struct marks</a:t>
            </a:r>
          </a:p>
          <a:p>
            <a:pPr marL="0" algn="just">
              <a:lnSpc>
                <a:spcPct val="80000"/>
              </a:lnSpc>
              <a:buNone/>
            </a:pPr>
            <a:r>
              <a:rPr lang="en-US" altLang="en-US" sz="2400" b="1">
                <a:solidFill>
                  <a:srgbClr val="660033"/>
                </a:solidFill>
                <a:latin typeface="Tempus Sans ITC" panose="04020404030D07020202" pitchFamily="82" charset="0"/>
              </a:rPr>
              <a:t>	   {</a:t>
            </a:r>
          </a:p>
          <a:p>
            <a:pPr marL="0" algn="just">
              <a:lnSpc>
                <a:spcPct val="80000"/>
              </a:lnSpc>
              <a:buNone/>
            </a:pPr>
            <a:r>
              <a:rPr lang="en-US" altLang="en-US" sz="2400" b="1">
                <a:solidFill>
                  <a:srgbClr val="660033"/>
                </a:solidFill>
                <a:latin typeface="Tempus Sans ITC" panose="04020404030D07020202" pitchFamily="82" charset="0"/>
              </a:rPr>
              <a:t>		int  subject1;  </a:t>
            </a:r>
          </a:p>
          <a:p>
            <a:pPr marL="0" algn="just">
              <a:lnSpc>
                <a:spcPct val="80000"/>
              </a:lnSpc>
              <a:buNone/>
            </a:pPr>
            <a:r>
              <a:rPr lang="en-US" altLang="en-US" sz="2400" b="1">
                <a:solidFill>
                  <a:srgbClr val="660033"/>
                </a:solidFill>
                <a:latin typeface="Tempus Sans ITC" panose="04020404030D07020202" pitchFamily="82" charset="0"/>
              </a:rPr>
              <a:t>		int  subject2;</a:t>
            </a:r>
          </a:p>
          <a:p>
            <a:pPr marL="0" algn="just">
              <a:lnSpc>
                <a:spcPct val="80000"/>
              </a:lnSpc>
              <a:buNone/>
            </a:pPr>
            <a:r>
              <a:rPr lang="en-US" altLang="en-US" sz="2400" b="1">
                <a:solidFill>
                  <a:srgbClr val="660033"/>
                </a:solidFill>
                <a:latin typeface="Tempus Sans ITC" panose="04020404030D07020202" pitchFamily="82" charset="0"/>
              </a:rPr>
              <a:t>		int  subject3;</a:t>
            </a:r>
          </a:p>
          <a:p>
            <a:pPr marL="0" algn="just">
              <a:lnSpc>
                <a:spcPct val="80000"/>
              </a:lnSpc>
              <a:buNone/>
            </a:pPr>
            <a:r>
              <a:rPr lang="en-US" altLang="en-US" sz="2400" b="1">
                <a:solidFill>
                  <a:srgbClr val="660033"/>
                </a:solidFill>
                <a:latin typeface="Tempus Sans ITC" panose="04020404030D07020202" pitchFamily="82" charset="0"/>
              </a:rPr>
              <a:t> 	   }  ;</a:t>
            </a:r>
          </a:p>
          <a:p>
            <a:pPr marL="0" algn="just">
              <a:lnSpc>
                <a:spcPct val="80000"/>
              </a:lnSpc>
              <a:buNone/>
            </a:pPr>
            <a:endParaRPr lang="en-US" altLang="en-US" sz="2400" b="1">
              <a:solidFill>
                <a:srgbClr val="660033"/>
              </a:solidFill>
              <a:latin typeface="Tempus Sans ITC" panose="04020404030D07020202" pitchFamily="82" charset="0"/>
            </a:endParaRPr>
          </a:p>
          <a:p>
            <a:pPr marL="0" algn="just">
              <a:lnSpc>
                <a:spcPct val="80000"/>
              </a:lnSpc>
              <a:buNone/>
            </a:pPr>
            <a:r>
              <a:rPr lang="en-US" altLang="en-US" sz="2400" b="1">
                <a:solidFill>
                  <a:schemeClr val="accent2"/>
                </a:solidFill>
                <a:latin typeface="Tempus Sans ITC" panose="04020404030D07020202" pitchFamily="82" charset="0"/>
              </a:rPr>
              <a:t>struct marks </a:t>
            </a:r>
            <a:r>
              <a:rPr lang="en-US" altLang="en-US" sz="2400" b="1">
                <a:solidFill>
                  <a:srgbClr val="660033"/>
                </a:solidFill>
                <a:latin typeface="Tempus Sans ITC" panose="04020404030D07020202" pitchFamily="82" charset="0"/>
              </a:rPr>
              <a:t>student[84]; </a:t>
            </a:r>
          </a:p>
          <a:p>
            <a:pPr marL="0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400" b="1">
                <a:latin typeface="Tempus Sans ITC" panose="04020404030D07020202" pitchFamily="82" charset="0"/>
              </a:rPr>
              <a:t>defines an array called </a:t>
            </a:r>
            <a:r>
              <a:rPr lang="en-US" altLang="en-US" sz="2400" b="1">
                <a:solidFill>
                  <a:schemeClr val="accent2"/>
                </a:solidFill>
                <a:latin typeface="Tempus Sans ITC" panose="04020404030D07020202" pitchFamily="82" charset="0"/>
              </a:rPr>
              <a:t>student</a:t>
            </a:r>
            <a:r>
              <a:rPr lang="en-US" altLang="en-US" sz="2400" b="1">
                <a:latin typeface="Tempus Sans ITC" panose="04020404030D07020202" pitchFamily="82" charset="0"/>
              </a:rPr>
              <a:t>, that consists of 84 elements.</a:t>
            </a:r>
          </a:p>
          <a:p>
            <a:pPr marL="0" algn="just">
              <a:lnSpc>
                <a:spcPct val="80000"/>
              </a:lnSpc>
              <a:buNone/>
            </a:pPr>
            <a:endParaRPr lang="en-US" altLang="en-US" sz="1100">
              <a:solidFill>
                <a:schemeClr val="accent2"/>
              </a:solidFill>
            </a:endParaRPr>
          </a:p>
          <a:p>
            <a:pPr marL="0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400"/>
              <a:t>Each element is defined to be the type</a:t>
            </a:r>
            <a:r>
              <a:rPr lang="en-US" altLang="en-US" sz="2400" b="1">
                <a:solidFill>
                  <a:srgbClr val="800000"/>
                </a:solidFill>
                <a:latin typeface="Tempus Sans ITC" panose="04020404030D07020202" pitchFamily="82" charset="0"/>
              </a:rPr>
              <a:t> struct marks</a:t>
            </a:r>
            <a:r>
              <a:rPr lang="en-US" altLang="en-US" sz="2400"/>
              <a:t>.</a:t>
            </a:r>
          </a:p>
          <a:p>
            <a:pPr marL="0" algn="just">
              <a:lnSpc>
                <a:spcPct val="80000"/>
              </a:lnSpc>
              <a:buNone/>
            </a:pPr>
            <a:endParaRPr lang="en-US" altLang="en-US"/>
          </a:p>
        </p:txBody>
      </p:sp>
      <p:sp>
        <p:nvSpPr>
          <p:cNvPr id="7172" name="Date Placeholder 5">
            <a:extLst>
              <a:ext uri="{FF2B5EF4-FFF2-40B4-BE49-F238E27FC236}">
                <a16:creationId xmlns:a16="http://schemas.microsoft.com/office/drawing/2014/main" id="{85724EA8-42F3-4C07-8FF4-1D0191C77C6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90C51D0-56D2-4BB9-B97D-69A0BA5283FE}" type="datetime1">
              <a:rPr lang="en-IN" altLang="en-US" smtClean="0"/>
              <a:t>25-08-2022</a:t>
            </a:fld>
            <a:endParaRPr lang="en-US" altLang="en-US"/>
          </a:p>
        </p:txBody>
      </p:sp>
      <p:sp>
        <p:nvSpPr>
          <p:cNvPr id="7173" name="Footer Placeholder 7">
            <a:extLst>
              <a:ext uri="{FF2B5EF4-FFF2-40B4-BE49-F238E27FC236}">
                <a16:creationId xmlns:a16="http://schemas.microsoft.com/office/drawing/2014/main" id="{3ABAE401-EDD1-46F0-B2E4-FFE2AF5B2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Dept of I&amp;CT</a:t>
            </a:r>
          </a:p>
        </p:txBody>
      </p:sp>
      <p:sp>
        <p:nvSpPr>
          <p:cNvPr id="7174" name="Slide Number Placeholder 6">
            <a:extLst>
              <a:ext uri="{FF2B5EF4-FFF2-40B4-BE49-F238E27FC236}">
                <a16:creationId xmlns:a16="http://schemas.microsoft.com/office/drawing/2014/main" id="{ADBF2353-15BF-4E67-A44D-820C3DE3B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D3C49B2-9287-4856-ABDD-347186ACB227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B50983D-DE4A-46EC-9653-7101BA144E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Array of structures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ECEE292-3190-43FA-8FFE-B94F1435C7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>
              <a:lnSpc>
                <a:spcPct val="80000"/>
              </a:lnSpc>
              <a:buNone/>
              <a:defRPr/>
            </a:pP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sz="2400" b="1" dirty="0" err="1">
                <a:solidFill>
                  <a:srgbClr val="660033"/>
                </a:solidFill>
                <a:latin typeface="Tempus Sans ITC" pitchFamily="82" charset="0"/>
              </a:rPr>
              <a:t>struct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 marks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	   {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		</a:t>
            </a:r>
            <a:r>
              <a:rPr lang="en-US" sz="2400" b="1" dirty="0" err="1">
                <a:solidFill>
                  <a:srgbClr val="660033"/>
                </a:solidFill>
                <a:latin typeface="Tempus Sans ITC" pitchFamily="82" charset="0"/>
              </a:rPr>
              <a:t>int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  subject1;  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		</a:t>
            </a:r>
            <a:r>
              <a:rPr lang="en-US" sz="2400" b="1" dirty="0" err="1">
                <a:solidFill>
                  <a:srgbClr val="660033"/>
                </a:solidFill>
                <a:latin typeface="Tempus Sans ITC" pitchFamily="82" charset="0"/>
              </a:rPr>
              <a:t>int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  subject2;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		</a:t>
            </a:r>
            <a:r>
              <a:rPr lang="en-US" sz="2400" b="1" dirty="0" err="1">
                <a:solidFill>
                  <a:srgbClr val="660033"/>
                </a:solidFill>
                <a:latin typeface="Tempus Sans ITC" pitchFamily="82" charset="0"/>
              </a:rPr>
              <a:t>int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  subject3;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 	   }  ;</a:t>
            </a:r>
            <a:endParaRPr lang="en-US" sz="1050" b="1" dirty="0">
              <a:solidFill>
                <a:srgbClr val="660033"/>
              </a:solidFill>
              <a:latin typeface="Tempus Sans ITC" pitchFamily="82" charset="0"/>
            </a:endParaRP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main(){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	</a:t>
            </a:r>
            <a:r>
              <a:rPr lang="en-US" sz="2400" b="1" dirty="0" err="1">
                <a:solidFill>
                  <a:schemeClr val="accent2"/>
                </a:solidFill>
                <a:latin typeface="Tempus Sans ITC" pitchFamily="82" charset="0"/>
              </a:rPr>
              <a:t>struct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 marks 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student[3]={ {45,47,49},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					 {43,44,45},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					 {46,42,43} };</a:t>
            </a:r>
          </a:p>
          <a:p>
            <a:pPr algn="just">
              <a:lnSpc>
                <a:spcPct val="80000"/>
              </a:lnSpc>
              <a:buNone/>
              <a:defRPr/>
            </a:pPr>
            <a:endParaRPr lang="en-US" sz="2400" b="1" dirty="0">
              <a:solidFill>
                <a:srgbClr val="660033"/>
              </a:solidFill>
              <a:latin typeface="Tempus Sans ITC" pitchFamily="82" charset="0"/>
            </a:endParaRPr>
          </a:p>
          <a:p>
            <a:pPr marL="0" algn="just">
              <a:lnSpc>
                <a:spcPct val="80000"/>
              </a:lnSpc>
              <a:buNone/>
              <a:defRPr/>
            </a:pPr>
            <a:r>
              <a:rPr lang="en-US" sz="2400" dirty="0"/>
              <a:t>This declares the student as an array of three elements 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student[0], student[1], student[2]</a:t>
            </a:r>
            <a:r>
              <a:rPr lang="en-US" sz="2400" dirty="0"/>
              <a:t>.</a:t>
            </a:r>
            <a:endParaRPr lang="en-US" dirty="0"/>
          </a:p>
        </p:txBody>
      </p:sp>
      <p:sp>
        <p:nvSpPr>
          <p:cNvPr id="8196" name="Date Placeholder 5">
            <a:extLst>
              <a:ext uri="{FF2B5EF4-FFF2-40B4-BE49-F238E27FC236}">
                <a16:creationId xmlns:a16="http://schemas.microsoft.com/office/drawing/2014/main" id="{719F810B-5F1D-4596-8611-8845FBB067B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027BFA4-5809-4B6D-9F20-E8A84A821A59}" type="datetime1">
              <a:rPr lang="en-IN" altLang="en-US" smtClean="0"/>
              <a:t>25-08-2022</a:t>
            </a:fld>
            <a:endParaRPr lang="en-US" altLang="en-US"/>
          </a:p>
        </p:txBody>
      </p:sp>
      <p:sp>
        <p:nvSpPr>
          <p:cNvPr id="8197" name="Footer Placeholder 7">
            <a:extLst>
              <a:ext uri="{FF2B5EF4-FFF2-40B4-BE49-F238E27FC236}">
                <a16:creationId xmlns:a16="http://schemas.microsoft.com/office/drawing/2014/main" id="{40D43DBE-F15B-4D07-B9B3-05FF21AE0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Dept of I&amp;CT</a:t>
            </a:r>
          </a:p>
        </p:txBody>
      </p:sp>
      <p:sp>
        <p:nvSpPr>
          <p:cNvPr id="8198" name="Slide Number Placeholder 6">
            <a:extLst>
              <a:ext uri="{FF2B5EF4-FFF2-40B4-BE49-F238E27FC236}">
                <a16:creationId xmlns:a16="http://schemas.microsoft.com/office/drawing/2014/main" id="{B4C16BFC-B672-41DB-B2A1-AB1CE6BA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FA28CA6-2EE3-49C0-A621-E695CB988043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2F20A37-9D70-4480-8C50-7A36D21802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Array of structures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6BDC47C-EF2F-437B-9515-3CB9E09DAD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algn="just">
              <a:lnSpc>
                <a:spcPct val="80000"/>
              </a:lnSpc>
              <a:buNone/>
              <a:defRPr/>
            </a:pPr>
            <a:r>
              <a:rPr lang="en-US" sz="2400"/>
              <a:t>The members can be initialized as 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>
                <a:solidFill>
                  <a:schemeClr val="accent2"/>
                </a:solidFill>
                <a:latin typeface="Tempus Sans ITC" pitchFamily="82" charset="0"/>
              </a:rPr>
              <a:t>	</a:t>
            </a:r>
            <a:r>
              <a:rPr lang="en-US" sz="2400" b="1">
                <a:solidFill>
                  <a:srgbClr val="660033"/>
                </a:solidFill>
                <a:latin typeface="Tempus Sans ITC" pitchFamily="82" charset="0"/>
              </a:rPr>
              <a:t>student[0].subject1 = 45;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>
                <a:solidFill>
                  <a:srgbClr val="660033"/>
                </a:solidFill>
                <a:latin typeface="Tempus Sans ITC" pitchFamily="82" charset="0"/>
              </a:rPr>
              <a:t>	student[0].subject2= 47;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>
                <a:solidFill>
                  <a:srgbClr val="660033"/>
                </a:solidFill>
                <a:latin typeface="Tempus Sans ITC" pitchFamily="82" charset="0"/>
              </a:rPr>
              <a:t>	…	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>
                <a:solidFill>
                  <a:srgbClr val="660033"/>
                </a:solidFill>
                <a:latin typeface="Tempus Sans ITC" pitchFamily="82" charset="0"/>
              </a:rPr>
              <a:t>	… 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>
                <a:solidFill>
                  <a:srgbClr val="660033"/>
                </a:solidFill>
                <a:latin typeface="Tempus Sans ITC" pitchFamily="82" charset="0"/>
              </a:rPr>
              <a:t>	student[2].subject3= 43;</a:t>
            </a:r>
          </a:p>
          <a:p>
            <a:pPr algn="just">
              <a:lnSpc>
                <a:spcPct val="80000"/>
              </a:lnSpc>
              <a:buNone/>
              <a:defRPr/>
            </a:pPr>
            <a:endParaRPr lang="en-US" sz="2400" b="1">
              <a:solidFill>
                <a:srgbClr val="660033"/>
              </a:solidFill>
              <a:latin typeface="Tempus Sans ITC" pitchFamily="82" charset="0"/>
            </a:endParaRP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>
                <a:solidFill>
                  <a:schemeClr val="accent2"/>
                </a:solidFill>
              </a:rPr>
              <a:t>		Stored in the memory as</a:t>
            </a:r>
          </a:p>
          <a:p>
            <a:pPr algn="just">
              <a:lnSpc>
                <a:spcPct val="80000"/>
              </a:lnSpc>
              <a:buNone/>
              <a:defRPr/>
            </a:pPr>
            <a:endParaRPr lang="en-US" sz="2400" b="1">
              <a:solidFill>
                <a:schemeClr val="accent2"/>
              </a:solidFill>
            </a:endParaRP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>
                <a:solidFill>
                  <a:srgbClr val="660033"/>
                </a:solidFill>
                <a:latin typeface="Tempus Sans ITC" pitchFamily="82" charset="0"/>
              </a:rPr>
              <a:t>	student[1].subject2 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/>
              <a:t>refer to marks obtained in the 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/>
              <a:t>second subject by the second 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/>
              <a:t>student.	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000">
                <a:latin typeface="Tempus Sans ITC" pitchFamily="82" charset="0"/>
              </a:rPr>
              <a:t>	</a:t>
            </a:r>
            <a:endParaRPr lang="en-US" sz="2400"/>
          </a:p>
        </p:txBody>
      </p:sp>
      <p:sp>
        <p:nvSpPr>
          <p:cNvPr id="9220" name="Date Placeholder 5">
            <a:extLst>
              <a:ext uri="{FF2B5EF4-FFF2-40B4-BE49-F238E27FC236}">
                <a16:creationId xmlns:a16="http://schemas.microsoft.com/office/drawing/2014/main" id="{03485AAE-5D98-40EC-8A68-385724DFF79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B66751F-7747-4545-BDD9-DBA66A867EC6}" type="datetime1">
              <a:rPr lang="en-IN" altLang="en-US" smtClean="0"/>
              <a:t>25-08-2022</a:t>
            </a:fld>
            <a:endParaRPr lang="en-US" altLang="en-US"/>
          </a:p>
        </p:txBody>
      </p:sp>
      <p:sp>
        <p:nvSpPr>
          <p:cNvPr id="9221" name="Footer Placeholder 7">
            <a:extLst>
              <a:ext uri="{FF2B5EF4-FFF2-40B4-BE49-F238E27FC236}">
                <a16:creationId xmlns:a16="http://schemas.microsoft.com/office/drawing/2014/main" id="{23D53041-EE63-48BA-9B20-A8B927D0D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Dept of I&amp;CT</a:t>
            </a:r>
          </a:p>
        </p:txBody>
      </p:sp>
      <p:sp>
        <p:nvSpPr>
          <p:cNvPr id="9222" name="Slide Number Placeholder 6">
            <a:extLst>
              <a:ext uri="{FF2B5EF4-FFF2-40B4-BE49-F238E27FC236}">
                <a16:creationId xmlns:a16="http://schemas.microsoft.com/office/drawing/2014/main" id="{9A4C427F-7181-455B-B683-0100FBC1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87BF57-7BF9-4675-9C54-C36607540F96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BDDCBA9-B02B-461F-A62B-154CF535DA2B}"/>
              </a:ext>
            </a:extLst>
          </p:cNvPr>
          <p:cNvGraphicFramePr>
            <a:graphicFrameLocks noGrp="1"/>
          </p:cNvGraphicFramePr>
          <p:nvPr/>
        </p:nvGraphicFramePr>
        <p:xfrm>
          <a:off x="6759576" y="1905000"/>
          <a:ext cx="3146425" cy="4064000"/>
        </p:xfrm>
        <a:graphic>
          <a:graphicData uri="http://schemas.openxmlformats.org/drawingml/2006/table">
            <a:tbl>
              <a:tblPr/>
              <a:tblGrid>
                <a:gridCol w="1964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Memory </a:t>
                      </a:r>
                    </a:p>
                  </a:txBody>
                  <a:tcPr marL="67423" marR="67423" marT="93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student[0].subject1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45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student[0].subject2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47 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 student[0].subject3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49 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student[1].subject1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43 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student[1].subject2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44 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student[1].subject3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45 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student[2].subject1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46 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student[2].subject2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42 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student[2].subject3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43 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3CD73C3-FC48-410E-9156-9B304C0514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Arrays within Structures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2380C41-6630-495F-A951-8BF5A34A36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algn="just">
              <a:lnSpc>
                <a:spcPct val="80000"/>
              </a:lnSpc>
              <a:buNone/>
              <a:defRPr/>
            </a:pPr>
            <a:r>
              <a:rPr lang="en-US" sz="2400" dirty="0"/>
              <a:t>We can define single or multidimensional arrays inside a structure.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sz="2400" b="1" dirty="0" err="1">
                <a:solidFill>
                  <a:srgbClr val="660033"/>
                </a:solidFill>
                <a:latin typeface="Tempus Sans ITC" pitchFamily="82" charset="0"/>
              </a:rPr>
              <a:t>struct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 marks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	   {	</a:t>
            </a:r>
            <a:r>
              <a:rPr lang="en-US" sz="2400" b="1" dirty="0" err="1">
                <a:solidFill>
                  <a:srgbClr val="660033"/>
                </a:solidFill>
                <a:latin typeface="Tempus Sans ITC" pitchFamily="82" charset="0"/>
              </a:rPr>
              <a:t>int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  </a:t>
            </a:r>
            <a:r>
              <a:rPr lang="en-US" sz="2400" b="1" dirty="0" err="1">
                <a:solidFill>
                  <a:srgbClr val="660033"/>
                </a:solidFill>
                <a:latin typeface="Tempus Sans ITC" pitchFamily="82" charset="0"/>
              </a:rPr>
              <a:t>rollno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;  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		float  subject[3];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	   } student[2] ;</a:t>
            </a:r>
          </a:p>
          <a:p>
            <a:pPr marL="0" algn="just">
              <a:lnSpc>
                <a:spcPct val="80000"/>
              </a:lnSpc>
              <a:buNone/>
              <a:defRPr/>
            </a:pPr>
            <a:r>
              <a:rPr lang="en-US" sz="2400" dirty="0">
                <a:latin typeface="Baskerville Old Face" pitchFamily="18" charset="0"/>
              </a:rPr>
              <a:t>The member 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subject </a:t>
            </a:r>
            <a:r>
              <a:rPr lang="en-US" sz="2400" dirty="0">
                <a:latin typeface="Baskerville Old Face" pitchFamily="18" charset="0"/>
              </a:rPr>
              <a:t>contains 3 elements;</a:t>
            </a:r>
            <a:r>
              <a:rPr lang="en-US" sz="2400" dirty="0">
                <a:solidFill>
                  <a:srgbClr val="660033"/>
                </a:solidFill>
                <a:latin typeface="Baskerville Old Face" pitchFamily="18" charset="0"/>
              </a:rPr>
              <a:t> </a:t>
            </a:r>
            <a:r>
              <a:rPr lang="en-US" sz="2400" b="1" dirty="0">
                <a:latin typeface="Tempus Sans ITC" pitchFamily="82" charset="0"/>
              </a:rPr>
              <a:t>subject[0], subject[1] &amp; subject[2].</a:t>
            </a:r>
          </a:p>
          <a:p>
            <a:pPr algn="just">
              <a:lnSpc>
                <a:spcPct val="80000"/>
              </a:lnSpc>
              <a:buNone/>
              <a:defRPr/>
            </a:pPr>
            <a:endParaRPr lang="en-US" sz="2400" b="1" dirty="0">
              <a:solidFill>
                <a:schemeClr val="accent2"/>
              </a:solidFill>
              <a:latin typeface="Tempus Sans ITC" pitchFamily="82" charset="0"/>
            </a:endParaRP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student[1].subject[2];</a:t>
            </a:r>
            <a:endParaRPr lang="en-US" sz="2400" b="1" dirty="0">
              <a:solidFill>
                <a:srgbClr val="660033"/>
              </a:solidFill>
              <a:latin typeface="Tempus Sans ITC" pitchFamily="82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sz="2400" b="1" dirty="0">
                <a:latin typeface="Tempus Sans ITC" pitchFamily="82" charset="0"/>
              </a:rPr>
              <a:t>Refer to the marks obtained in the third subject by the second student.</a:t>
            </a:r>
            <a:endParaRPr lang="en-US" dirty="0"/>
          </a:p>
        </p:txBody>
      </p:sp>
      <p:sp>
        <p:nvSpPr>
          <p:cNvPr id="10244" name="Date Placeholder 3">
            <a:extLst>
              <a:ext uri="{FF2B5EF4-FFF2-40B4-BE49-F238E27FC236}">
                <a16:creationId xmlns:a16="http://schemas.microsoft.com/office/drawing/2014/main" id="{9AD5F1BC-DF19-48E5-B523-C13A52A826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340E25E-7368-4A58-B3C7-E9D739E60090}" type="datetime1">
              <a:rPr lang="en-IN" altLang="en-US" smtClean="0"/>
              <a:t>25-08-2022</a:t>
            </a:fld>
            <a:endParaRPr lang="en-US" altLang="en-US"/>
          </a:p>
        </p:txBody>
      </p:sp>
      <p:sp>
        <p:nvSpPr>
          <p:cNvPr id="10245" name="Footer Placeholder 4">
            <a:extLst>
              <a:ext uri="{FF2B5EF4-FFF2-40B4-BE49-F238E27FC236}">
                <a16:creationId xmlns:a16="http://schemas.microsoft.com/office/drawing/2014/main" id="{D7371D74-DD59-4C87-97C4-49F31B526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Dept of I&amp;CT</a:t>
            </a:r>
          </a:p>
        </p:txBody>
      </p:sp>
      <p:sp>
        <p:nvSpPr>
          <p:cNvPr id="10246" name="Slide Number Placeholder 5">
            <a:extLst>
              <a:ext uri="{FF2B5EF4-FFF2-40B4-BE49-F238E27FC236}">
                <a16:creationId xmlns:a16="http://schemas.microsoft.com/office/drawing/2014/main" id="{3BEBA70C-52BD-49E4-A606-B3235B622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932A760-D63E-44A5-B65D-DEB4678630A2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915691B-26C3-4477-A3FF-E81F0AAA03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Arrays within structures : </a:t>
            </a:r>
            <a:r>
              <a:rPr lang="en-US" altLang="en-US" sz="4000">
                <a:solidFill>
                  <a:srgbClr val="C00000"/>
                </a:solidFill>
                <a:latin typeface="Tempus Sans ITC" panose="04020404030D07020202" pitchFamily="82" charset="0"/>
              </a:rPr>
              <a:t>example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CCE59E75-C1BB-4F9F-9421-5DE3800326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2400" b="1" dirty="0" err="1">
                <a:latin typeface="Tempus Sans ITC" pitchFamily="82" charset="0"/>
              </a:rPr>
              <a:t>struct</a:t>
            </a:r>
            <a:r>
              <a:rPr lang="en-US" sz="2400" b="1" dirty="0">
                <a:latin typeface="Tempus Sans ITC" pitchFamily="82" charset="0"/>
              </a:rPr>
              <a:t> marks{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400" b="1" dirty="0" err="1">
                <a:latin typeface="Tempus Sans ITC" pitchFamily="82" charset="0"/>
              </a:rPr>
              <a:t>int</a:t>
            </a:r>
            <a:r>
              <a:rPr lang="en-US" sz="2400" b="1" dirty="0">
                <a:latin typeface="Tempus Sans ITC" pitchFamily="82" charset="0"/>
              </a:rPr>
              <a:t> total;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400" b="1" dirty="0" err="1">
                <a:latin typeface="Tempus Sans ITC" pitchFamily="82" charset="0"/>
              </a:rPr>
              <a:t>int</a:t>
            </a:r>
            <a:r>
              <a:rPr lang="en-US" sz="2400" b="1" dirty="0">
                <a:latin typeface="Tempus Sans ITC" pitchFamily="82" charset="0"/>
              </a:rPr>
              <a:t> sub[3];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400" b="1" dirty="0">
                <a:latin typeface="Tempus Sans ITC" pitchFamily="82" charset="0"/>
              </a:rPr>
              <a:t>};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400" b="1" dirty="0">
                <a:latin typeface="Tempus Sans ITC" pitchFamily="82" charset="0"/>
              </a:rPr>
              <a:t>void main(){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400" b="1" dirty="0">
                <a:latin typeface="Tempus Sans ITC" pitchFamily="82" charset="0"/>
              </a:rPr>
              <a:t>  marks student[3] </a:t>
            </a:r>
            <a:r>
              <a:rPr lang="en-US" sz="2300" b="1" dirty="0">
                <a:latin typeface="Tempus Sans ITC" pitchFamily="82" charset="0"/>
              </a:rPr>
              <a:t>={</a:t>
            </a:r>
            <a:r>
              <a:rPr lang="en-US" sz="2300" b="1" dirty="0">
                <a:solidFill>
                  <a:srgbClr val="660033"/>
                </a:solidFill>
                <a:latin typeface="Tempus Sans ITC" pitchFamily="82" charset="0"/>
              </a:rPr>
              <a:t>{0,45,47,49}, {0,43,44,45}, {0,46,42,43}</a:t>
            </a:r>
            <a:r>
              <a:rPr lang="en-US" sz="2400" b="1" dirty="0">
                <a:latin typeface="Tempus Sans ITC" pitchFamily="82" charset="0"/>
              </a:rPr>
              <a:t>};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400" b="1" dirty="0">
                <a:latin typeface="Tempus Sans ITC" pitchFamily="82" charset="0"/>
              </a:rPr>
              <a:t>  </a:t>
            </a:r>
            <a:r>
              <a:rPr lang="en-US" sz="2400" b="1" dirty="0" err="1">
                <a:latin typeface="Tempus Sans ITC" pitchFamily="82" charset="0"/>
              </a:rPr>
              <a:t>int</a:t>
            </a:r>
            <a:r>
              <a:rPr lang="en-US" sz="2400" b="1" dirty="0">
                <a:latin typeface="Tempus Sans ITC" pitchFamily="82" charset="0"/>
              </a:rPr>
              <a:t> </a:t>
            </a:r>
            <a:r>
              <a:rPr lang="en-US" sz="2400" b="1" dirty="0" err="1">
                <a:latin typeface="Tempus Sans ITC" pitchFamily="82" charset="0"/>
              </a:rPr>
              <a:t>i</a:t>
            </a:r>
            <a:r>
              <a:rPr lang="en-US" sz="2400" b="1" dirty="0">
                <a:latin typeface="Tempus Sans ITC" pitchFamily="82" charset="0"/>
              </a:rPr>
              <a:t>, j 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400" b="1" dirty="0">
                <a:latin typeface="Tempus Sans ITC" pitchFamily="82" charset="0"/>
              </a:rPr>
              <a:t> 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400" b="1" dirty="0">
                <a:latin typeface="Tempus Sans ITC" pitchFamily="82" charset="0"/>
              </a:rPr>
              <a:t>  for(</a:t>
            </a:r>
            <a:r>
              <a:rPr lang="en-US" sz="2400" b="1" dirty="0" err="1">
                <a:latin typeface="Tempus Sans ITC" pitchFamily="82" charset="0"/>
              </a:rPr>
              <a:t>i</a:t>
            </a:r>
            <a:r>
              <a:rPr lang="en-US" sz="2400" b="1" dirty="0">
                <a:latin typeface="Tempus Sans ITC" pitchFamily="82" charset="0"/>
              </a:rPr>
              <a:t>=0;i&lt;=2;i++)  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400" b="1" dirty="0">
                <a:latin typeface="Tempus Sans ITC" pitchFamily="82" charset="0"/>
              </a:rPr>
              <a:t>	 for(j=0;j&lt;=2;j++)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400" b="1" dirty="0">
                <a:latin typeface="Tempus Sans ITC" pitchFamily="82" charset="0"/>
              </a:rPr>
              <a:t>	    student[</a:t>
            </a:r>
            <a:r>
              <a:rPr lang="en-US" sz="2400" b="1" dirty="0" err="1">
                <a:latin typeface="Tempus Sans ITC" pitchFamily="82" charset="0"/>
              </a:rPr>
              <a:t>i</a:t>
            </a:r>
            <a:r>
              <a:rPr lang="en-US" sz="2400" b="1" dirty="0">
                <a:latin typeface="Tempus Sans ITC" pitchFamily="82" charset="0"/>
              </a:rPr>
              <a:t>].total+=student[</a:t>
            </a:r>
            <a:r>
              <a:rPr lang="en-US" sz="2400" b="1" dirty="0" err="1">
                <a:latin typeface="Tempus Sans ITC" pitchFamily="82" charset="0"/>
              </a:rPr>
              <a:t>i</a:t>
            </a:r>
            <a:r>
              <a:rPr lang="en-US" sz="2400" b="1" dirty="0">
                <a:latin typeface="Tempus Sans ITC" pitchFamily="82" charset="0"/>
              </a:rPr>
              <a:t>].sub[j]; 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Tempus Sans ITC" pitchFamily="82" charset="0"/>
              </a:rPr>
              <a:t>//students total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400" b="1" dirty="0">
                <a:latin typeface="Tempus Sans ITC" pitchFamily="82" charset="0"/>
              </a:rPr>
              <a:t>       }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400" b="1" dirty="0">
                <a:latin typeface="Tempus Sans ITC" pitchFamily="82" charset="0"/>
              </a:rPr>
              <a:t>  </a:t>
            </a:r>
          </a:p>
        </p:txBody>
      </p:sp>
      <p:sp>
        <p:nvSpPr>
          <p:cNvPr id="11268" name="Date Placeholder 4">
            <a:extLst>
              <a:ext uri="{FF2B5EF4-FFF2-40B4-BE49-F238E27FC236}">
                <a16:creationId xmlns:a16="http://schemas.microsoft.com/office/drawing/2014/main" id="{961B322F-40D7-4F01-A851-BE1ECE18906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8B49C41-A4AC-43CC-81FE-FBA7AFA7C09F}" type="datetime1">
              <a:rPr lang="en-IN" altLang="en-US" smtClean="0"/>
              <a:t>25-08-2022</a:t>
            </a:fld>
            <a:endParaRPr lang="en-US" altLang="en-US"/>
          </a:p>
        </p:txBody>
      </p:sp>
      <p:sp>
        <p:nvSpPr>
          <p:cNvPr id="11269" name="Footer Placeholder 6">
            <a:extLst>
              <a:ext uri="{FF2B5EF4-FFF2-40B4-BE49-F238E27FC236}">
                <a16:creationId xmlns:a16="http://schemas.microsoft.com/office/drawing/2014/main" id="{98656449-A413-4CAF-B85B-2FCE182DA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Dept of I&amp;CT</a:t>
            </a:r>
          </a:p>
        </p:txBody>
      </p:sp>
      <p:sp>
        <p:nvSpPr>
          <p:cNvPr id="11270" name="Slide Number Placeholder 5">
            <a:extLst>
              <a:ext uri="{FF2B5EF4-FFF2-40B4-BE49-F238E27FC236}">
                <a16:creationId xmlns:a16="http://schemas.microsoft.com/office/drawing/2014/main" id="{065880DC-2C86-4F3E-A309-25A3F677C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14D6FFB-B463-4736-A13D-70E5FEB85510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>
            <a:extLst>
              <a:ext uri="{FF2B5EF4-FFF2-40B4-BE49-F238E27FC236}">
                <a16:creationId xmlns:a16="http://schemas.microsoft.com/office/drawing/2014/main" id="{DE3410EF-ACD7-431A-8CDA-7545641B0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Arrays within structures : </a:t>
            </a:r>
            <a:r>
              <a:rPr lang="en-US" altLang="en-US" sz="4000">
                <a:solidFill>
                  <a:srgbClr val="C00000"/>
                </a:solidFill>
                <a:latin typeface="Tempus Sans ITC" panose="04020404030D07020202" pitchFamily="82" charset="0"/>
              </a:rPr>
              <a:t>example</a:t>
            </a:r>
            <a:endParaRPr lang="en-US" altLang="en-US" sz="4000"/>
          </a:p>
        </p:txBody>
      </p:sp>
      <p:sp>
        <p:nvSpPr>
          <p:cNvPr id="12291" name="Date Placeholder 3">
            <a:extLst>
              <a:ext uri="{FF2B5EF4-FFF2-40B4-BE49-F238E27FC236}">
                <a16:creationId xmlns:a16="http://schemas.microsoft.com/office/drawing/2014/main" id="{DA76EF6E-BE80-4BF0-A4AD-11650D6277E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3D6160D-3C2C-4E57-8A61-11D5149021E0}" type="datetime1">
              <a:rPr lang="en-IN" altLang="en-US" smtClean="0"/>
              <a:t>25-08-2022</a:t>
            </a:fld>
            <a:endParaRPr lang="en-US" altLang="en-US"/>
          </a:p>
        </p:txBody>
      </p:sp>
      <p:sp>
        <p:nvSpPr>
          <p:cNvPr id="12292" name="Footer Placeholder 4">
            <a:extLst>
              <a:ext uri="{FF2B5EF4-FFF2-40B4-BE49-F238E27FC236}">
                <a16:creationId xmlns:a16="http://schemas.microsoft.com/office/drawing/2014/main" id="{D95CD5D0-AFBA-4870-85F0-C7FD09F3F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Dept of I&amp;CT</a:t>
            </a:r>
          </a:p>
        </p:txBody>
      </p:sp>
      <p:sp>
        <p:nvSpPr>
          <p:cNvPr id="12293" name="Slide Number Placeholder 5">
            <a:extLst>
              <a:ext uri="{FF2B5EF4-FFF2-40B4-BE49-F238E27FC236}">
                <a16:creationId xmlns:a16="http://schemas.microsoft.com/office/drawing/2014/main" id="{8FAFB5C0-296F-43FB-86FE-21857A42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CCB5296-F099-4F7D-9A14-46A8161424A7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6EBEBB98-1C0F-420F-84E6-0E5445732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371600"/>
            <a:ext cx="8001000" cy="203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2600" b="1">
                <a:latin typeface="Tempus Sans ITC" panose="04020404030D07020202" pitchFamily="82" charset="0"/>
              </a:rPr>
              <a:t>  cout&lt;&lt;“Grand Total of each student.";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 b="1">
                <a:latin typeface="Tempus Sans ITC" panose="04020404030D07020202" pitchFamily="82" charset="0"/>
              </a:rPr>
              <a:t>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 b="1">
                <a:latin typeface="Tempus Sans ITC" panose="04020404030D07020202" pitchFamily="82" charset="0"/>
              </a:rPr>
              <a:t>for(i=0;i&lt;=2;i++)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 b="1">
                <a:latin typeface="Tempus Sans ITC" panose="04020404030D07020202" pitchFamily="82" charset="0"/>
              </a:rPr>
              <a:t>   cout&lt;&lt;"\nTotal of student["&lt;&lt; i &lt;&lt;"]="&lt;&lt;student[i].total;</a:t>
            </a:r>
          </a:p>
          <a:p>
            <a:pPr eaLnBrk="1" hangingPunct="1">
              <a:lnSpc>
                <a:spcPct val="80000"/>
              </a:lnSpc>
            </a:pPr>
            <a:endParaRPr lang="en-US" altLang="en-US" sz="2600" b="1">
              <a:latin typeface="Tempus Sans ITC" panose="04020404030D07020202" pitchFamily="82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600" b="1">
                <a:latin typeface="Tempus Sans ITC" panose="04020404030D07020202" pitchFamily="82" charset="0"/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68595F1-C001-4858-9E7C-F20CCC10CA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>
              <a:defRPr/>
            </a:pPr>
            <a:r>
              <a:rPr lang="en-US" sz="4000" dirty="0">
                <a:latin typeface="+mn-lt"/>
              </a:rPr>
              <a:t>Structures within Structures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4D57068-AC6C-42B3-9C75-9149777352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>
              <a:lnSpc>
                <a:spcPct val="80000"/>
              </a:lnSpc>
              <a:buNone/>
              <a:defRPr/>
            </a:pPr>
            <a:r>
              <a:rPr lang="en-US" sz="2400" dirty="0"/>
              <a:t>Structure within structure means nesting of structures.</a:t>
            </a:r>
          </a:p>
          <a:p>
            <a:pPr algn="just">
              <a:lnSpc>
                <a:spcPct val="80000"/>
              </a:lnSpc>
              <a:buNone/>
              <a:defRPr/>
            </a:pPr>
            <a:endParaRPr lang="en-US" sz="900" dirty="0"/>
          </a:p>
          <a:p>
            <a:pPr marL="0" algn="just">
              <a:lnSpc>
                <a:spcPct val="80000"/>
              </a:lnSpc>
              <a:buNone/>
              <a:defRPr/>
            </a:pPr>
            <a:r>
              <a:rPr lang="en-US" sz="2400" dirty="0"/>
              <a:t>Consider the following structure defined to store information  about students</a:t>
            </a:r>
          </a:p>
          <a:p>
            <a:pPr algn="just">
              <a:lnSpc>
                <a:spcPct val="80000"/>
              </a:lnSpc>
              <a:buNone/>
              <a:defRPr/>
            </a:pPr>
            <a:endParaRPr lang="en-US" sz="1100" dirty="0"/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latin typeface="Tempus Sans ITC" pitchFamily="82" charset="0"/>
              </a:rPr>
              <a:t>		</a:t>
            </a:r>
            <a:r>
              <a:rPr lang="en-US" sz="2400" b="1" dirty="0" err="1">
                <a:solidFill>
                  <a:schemeClr val="accent2"/>
                </a:solidFill>
                <a:latin typeface="Tempus Sans ITC" pitchFamily="82" charset="0"/>
              </a:rPr>
              <a:t>struct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 student{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		    </a:t>
            </a:r>
            <a:r>
              <a:rPr lang="en-US" sz="2400" b="1" dirty="0" err="1">
                <a:solidFill>
                  <a:schemeClr val="accent2"/>
                </a:solidFill>
                <a:latin typeface="Tempus Sans ITC" pitchFamily="82" charset="0"/>
              </a:rPr>
              <a:t>int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empus Sans ITC" pitchFamily="82" charset="0"/>
              </a:rPr>
              <a:t>rollno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	  	    char name[15];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latin typeface="Tempus Sans ITC" pitchFamily="82" charset="0"/>
              </a:rPr>
              <a:t>		    </a:t>
            </a:r>
            <a:r>
              <a:rPr lang="en-US" sz="2400" b="1" dirty="0" err="1">
                <a:solidFill>
                  <a:srgbClr val="660033"/>
                </a:solidFill>
                <a:latin typeface="Tempus Sans ITC" pitchFamily="82" charset="0"/>
              </a:rPr>
              <a:t>struct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 {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Tempus Sans ITC" pitchFamily="82" charset="0"/>
              </a:rPr>
              <a:t>// marks for 3 subjects under structure marks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			</a:t>
            </a:r>
            <a:r>
              <a:rPr lang="en-US" sz="2400" b="1" dirty="0" err="1">
                <a:solidFill>
                  <a:srgbClr val="660033"/>
                </a:solidFill>
                <a:latin typeface="Tempus Sans ITC" pitchFamily="82" charset="0"/>
              </a:rPr>
              <a:t>int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 sub1;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			</a:t>
            </a:r>
            <a:r>
              <a:rPr lang="en-US" sz="2400" b="1" dirty="0" err="1">
                <a:solidFill>
                  <a:srgbClr val="660033"/>
                </a:solidFill>
                <a:latin typeface="Tempus Sans ITC" pitchFamily="82" charset="0"/>
              </a:rPr>
              <a:t>int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 sub2;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			</a:t>
            </a:r>
            <a:r>
              <a:rPr lang="en-US" sz="2400" b="1" dirty="0" err="1">
                <a:solidFill>
                  <a:srgbClr val="660033"/>
                </a:solidFill>
                <a:latin typeface="Tempus Sans ITC" pitchFamily="82" charset="0"/>
              </a:rPr>
              <a:t>int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 sub3;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		     }marks;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latin typeface="Tempus Sans ITC" pitchFamily="82" charset="0"/>
              </a:rPr>
              <a:t>		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}</a:t>
            </a:r>
            <a:r>
              <a:rPr lang="en-US" sz="2400" b="1" dirty="0" err="1">
                <a:solidFill>
                  <a:schemeClr val="accent2"/>
                </a:solidFill>
                <a:latin typeface="Tempus Sans ITC" pitchFamily="82" charset="0"/>
              </a:rPr>
              <a:t>fs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[3];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Tempus Sans ITC" pitchFamily="82" charset="0"/>
              </a:rPr>
              <a:t>//3 students</a:t>
            </a:r>
          </a:p>
        </p:txBody>
      </p:sp>
      <p:sp>
        <p:nvSpPr>
          <p:cNvPr id="13316" name="Date Placeholder 5">
            <a:extLst>
              <a:ext uri="{FF2B5EF4-FFF2-40B4-BE49-F238E27FC236}">
                <a16:creationId xmlns:a16="http://schemas.microsoft.com/office/drawing/2014/main" id="{22E71F21-1377-45D6-B64C-72C6817734C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64F8B1B-8FD8-4B11-B8C6-426444227C50}" type="datetime1">
              <a:rPr lang="en-IN" altLang="en-US" smtClean="0"/>
              <a:t>25-08-2022</a:t>
            </a:fld>
            <a:endParaRPr lang="en-US" altLang="en-US"/>
          </a:p>
        </p:txBody>
      </p:sp>
      <p:sp>
        <p:nvSpPr>
          <p:cNvPr id="13317" name="Footer Placeholder 7">
            <a:extLst>
              <a:ext uri="{FF2B5EF4-FFF2-40B4-BE49-F238E27FC236}">
                <a16:creationId xmlns:a16="http://schemas.microsoft.com/office/drawing/2014/main" id="{4073F8BA-BD4A-4C78-8E91-E2E8665B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Dept of I&amp;CT</a:t>
            </a:r>
          </a:p>
        </p:txBody>
      </p:sp>
      <p:sp>
        <p:nvSpPr>
          <p:cNvPr id="13318" name="Slide Number Placeholder 6">
            <a:extLst>
              <a:ext uri="{FF2B5EF4-FFF2-40B4-BE49-F238E27FC236}">
                <a16:creationId xmlns:a16="http://schemas.microsoft.com/office/drawing/2014/main" id="{5302D369-0029-4C10-B321-16546429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EBF6093-9A9A-4821-AF83-56A8CA088AE1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AD623EC-5829-4C34-9CAF-5516331D26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>
              <a:defRPr/>
            </a:pPr>
            <a:r>
              <a:rPr lang="en-US" sz="4000" dirty="0">
                <a:latin typeface="+mn-lt"/>
              </a:rPr>
              <a:t>Structures within Structures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81419E3-B8A2-4561-A8D2-E454705240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latin typeface="Tempus Sans ITC" pitchFamily="82" charset="0"/>
              </a:rPr>
              <a:t>		</a:t>
            </a:r>
          </a:p>
          <a:p>
            <a:pPr algn="just">
              <a:lnSpc>
                <a:spcPct val="80000"/>
              </a:lnSpc>
              <a:buNone/>
              <a:defRPr/>
            </a:pPr>
            <a:endParaRPr lang="en-US" sz="2400" b="1" dirty="0">
              <a:solidFill>
                <a:schemeClr val="accent2"/>
              </a:solidFill>
              <a:latin typeface="Tempus Sans ITC" pitchFamily="82" charset="0"/>
            </a:endParaRPr>
          </a:p>
          <a:p>
            <a:pPr algn="just">
              <a:lnSpc>
                <a:spcPct val="80000"/>
              </a:lnSpc>
              <a:buNone/>
              <a:defRPr/>
            </a:pPr>
            <a:endParaRPr lang="en-US" sz="2400" b="1" dirty="0">
              <a:solidFill>
                <a:schemeClr val="accent2"/>
              </a:solidFill>
              <a:latin typeface="Tempus Sans ITC" pitchFamily="82" charset="0"/>
            </a:endParaRPr>
          </a:p>
          <a:p>
            <a:pPr algn="just">
              <a:lnSpc>
                <a:spcPct val="80000"/>
              </a:lnSpc>
              <a:buNone/>
              <a:defRPr/>
            </a:pPr>
            <a:endParaRPr lang="en-US" sz="2400" b="1" dirty="0">
              <a:solidFill>
                <a:schemeClr val="accent2"/>
              </a:solidFill>
              <a:latin typeface="Tempus Sans ITC" pitchFamily="82" charset="0"/>
            </a:endParaRP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          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 err="1">
                <a:solidFill>
                  <a:schemeClr val="accent2"/>
                </a:solidFill>
                <a:latin typeface="Tempus Sans ITC" pitchFamily="82" charset="0"/>
              </a:rPr>
              <a:t>struct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 student{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		    </a:t>
            </a:r>
            <a:r>
              <a:rPr lang="en-US" sz="2400" b="1" dirty="0" err="1">
                <a:solidFill>
                  <a:schemeClr val="accent2"/>
                </a:solidFill>
                <a:latin typeface="Tempus Sans ITC" pitchFamily="82" charset="0"/>
              </a:rPr>
              <a:t>int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empus Sans ITC" pitchFamily="82" charset="0"/>
              </a:rPr>
              <a:t>rollno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	  	    char name[15];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		    </a:t>
            </a:r>
            <a:r>
              <a:rPr lang="en-US" sz="2400" b="1" dirty="0" err="1">
                <a:solidFill>
                  <a:schemeClr val="accent2"/>
                </a:solidFill>
                <a:latin typeface="Tempus Sans ITC" pitchFamily="82" charset="0"/>
              </a:rPr>
              <a:t>struct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 m marks; 	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b="1" dirty="0">
                <a:latin typeface="Tempus Sans ITC" pitchFamily="82" charset="0"/>
              </a:rPr>
              <a:t>		 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}</a:t>
            </a:r>
            <a:r>
              <a:rPr lang="en-US" sz="2400" b="1" dirty="0" err="1">
                <a:solidFill>
                  <a:schemeClr val="accent2"/>
                </a:solidFill>
                <a:latin typeface="Tempus Sans ITC" pitchFamily="82" charset="0"/>
              </a:rPr>
              <a:t>fs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[3]; </a:t>
            </a:r>
          </a:p>
          <a:p>
            <a:pPr marL="0" algn="just">
              <a:lnSpc>
                <a:spcPct val="80000"/>
              </a:lnSpc>
              <a:buNone/>
              <a:defRPr/>
            </a:pPr>
            <a:r>
              <a:rPr lang="en-US" sz="2400" dirty="0"/>
              <a:t>The members contained in the inner structure namely 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sub1, sub2 </a:t>
            </a:r>
            <a:r>
              <a:rPr lang="en-US" sz="2400" dirty="0">
                <a:latin typeface="+mj-lt"/>
              </a:rPr>
              <a:t>and 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sub3 </a:t>
            </a:r>
            <a:r>
              <a:rPr lang="en-US" sz="2400" dirty="0"/>
              <a:t>can be referred to as:</a:t>
            </a:r>
          </a:p>
          <a:p>
            <a:pPr marL="0" algn="just">
              <a:lnSpc>
                <a:spcPct val="80000"/>
              </a:lnSpc>
              <a:buNone/>
              <a:defRPr/>
            </a:pPr>
            <a:r>
              <a:rPr lang="en-US" sz="2400" b="1" dirty="0">
                <a:latin typeface="Tempus Sans ITC" pitchFamily="82" charset="0"/>
              </a:rPr>
              <a:t>		</a:t>
            </a:r>
            <a:r>
              <a:rPr lang="en-US" sz="2400" b="1" dirty="0" err="1">
                <a:solidFill>
                  <a:srgbClr val="660033"/>
                </a:solidFill>
                <a:latin typeface="Tempus Sans ITC" pitchFamily="82" charset="0"/>
              </a:rPr>
              <a:t>fs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[</a:t>
            </a:r>
            <a:r>
              <a:rPr lang="en-US" sz="2400" b="1" dirty="0" err="1">
                <a:solidFill>
                  <a:srgbClr val="660033"/>
                </a:solidFill>
                <a:latin typeface="Tempus Sans ITC" pitchFamily="82" charset="0"/>
              </a:rPr>
              <a:t>i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].marks.sub1;</a:t>
            </a:r>
          </a:p>
          <a:p>
            <a:pPr marL="0"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		</a:t>
            </a:r>
            <a:r>
              <a:rPr lang="en-US" sz="2400" b="1" dirty="0" err="1">
                <a:solidFill>
                  <a:srgbClr val="660033"/>
                </a:solidFill>
                <a:latin typeface="Tempus Sans ITC" pitchFamily="82" charset="0"/>
              </a:rPr>
              <a:t>fs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[</a:t>
            </a:r>
            <a:r>
              <a:rPr lang="en-US" sz="2400" b="1" dirty="0" err="1">
                <a:solidFill>
                  <a:srgbClr val="660033"/>
                </a:solidFill>
                <a:latin typeface="Tempus Sans ITC" pitchFamily="82" charset="0"/>
              </a:rPr>
              <a:t>i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].marks.sub2;</a:t>
            </a:r>
          </a:p>
          <a:p>
            <a:pPr marL="0"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		</a:t>
            </a:r>
            <a:r>
              <a:rPr lang="en-US" sz="2400" b="1" dirty="0" err="1">
                <a:solidFill>
                  <a:srgbClr val="660033"/>
                </a:solidFill>
                <a:latin typeface="Tempus Sans ITC" pitchFamily="82" charset="0"/>
              </a:rPr>
              <a:t>fs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[</a:t>
            </a:r>
            <a:r>
              <a:rPr lang="en-US" sz="2400" b="1" dirty="0" err="1">
                <a:solidFill>
                  <a:srgbClr val="660033"/>
                </a:solidFill>
                <a:latin typeface="Tempus Sans ITC" pitchFamily="82" charset="0"/>
              </a:rPr>
              <a:t>i</a:t>
            </a:r>
            <a:r>
              <a:rPr lang="en-US" sz="2400" b="1" dirty="0">
                <a:solidFill>
                  <a:srgbClr val="660033"/>
                </a:solidFill>
                <a:latin typeface="Tempus Sans ITC" pitchFamily="82" charset="0"/>
              </a:rPr>
              <a:t>].marks.sub3;</a:t>
            </a:r>
          </a:p>
          <a:p>
            <a:pPr marL="0" algn="just">
              <a:lnSpc>
                <a:spcPct val="80000"/>
              </a:lnSpc>
              <a:buNone/>
              <a:defRPr/>
            </a:pPr>
            <a:endParaRPr lang="en-US" sz="2400" b="1" dirty="0">
              <a:latin typeface="Tempus Sans ITC" pitchFamily="82" charset="0"/>
            </a:endParaRPr>
          </a:p>
          <a:p>
            <a:pPr marL="0" algn="just">
              <a:lnSpc>
                <a:spcPct val="80000"/>
              </a:lnSpc>
              <a:buNone/>
              <a:defRPr/>
            </a:pPr>
            <a:endParaRPr lang="en-US" sz="2400" b="1" dirty="0">
              <a:latin typeface="Tempus Sans ITC" pitchFamily="82" charset="0"/>
            </a:endParaRPr>
          </a:p>
        </p:txBody>
      </p:sp>
      <p:sp>
        <p:nvSpPr>
          <p:cNvPr id="14340" name="Date Placeholder 5">
            <a:extLst>
              <a:ext uri="{FF2B5EF4-FFF2-40B4-BE49-F238E27FC236}">
                <a16:creationId xmlns:a16="http://schemas.microsoft.com/office/drawing/2014/main" id="{03F052B3-8441-4EDC-BB8C-7649644EDD5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649B6E5-6BCB-421D-8C7E-E06DAC88B571}" type="datetime1">
              <a:rPr lang="en-IN" altLang="en-US" smtClean="0"/>
              <a:t>25-08-2022</a:t>
            </a:fld>
            <a:endParaRPr lang="en-US" altLang="en-US"/>
          </a:p>
        </p:txBody>
      </p:sp>
      <p:sp>
        <p:nvSpPr>
          <p:cNvPr id="14341" name="Footer Placeholder 7">
            <a:extLst>
              <a:ext uri="{FF2B5EF4-FFF2-40B4-BE49-F238E27FC236}">
                <a16:creationId xmlns:a16="http://schemas.microsoft.com/office/drawing/2014/main" id="{A60E283C-D9A4-4D44-9392-8F069BB0E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Dept of I&amp;CT</a:t>
            </a:r>
          </a:p>
        </p:txBody>
      </p:sp>
      <p:sp>
        <p:nvSpPr>
          <p:cNvPr id="14342" name="Slide Number Placeholder 6">
            <a:extLst>
              <a:ext uri="{FF2B5EF4-FFF2-40B4-BE49-F238E27FC236}">
                <a16:creationId xmlns:a16="http://schemas.microsoft.com/office/drawing/2014/main" id="{490C7CE3-7F73-48BA-A624-03C3931BF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B020C1A-755F-4852-B70F-A34BBB1F73F4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  <p:sp>
        <p:nvSpPr>
          <p:cNvPr id="14343" name="Rectangle 6">
            <a:extLst>
              <a:ext uri="{FF2B5EF4-FFF2-40B4-BE49-F238E27FC236}">
                <a16:creationId xmlns:a16="http://schemas.microsoft.com/office/drawing/2014/main" id="{0F82E205-2E23-4B91-815B-0ED100A0F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143001"/>
            <a:ext cx="4038600" cy="1588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</a:pPr>
            <a:r>
              <a:rPr lang="en-US" altLang="en-US" sz="2400" b="1">
                <a:solidFill>
                  <a:srgbClr val="660033"/>
                </a:solidFill>
                <a:latin typeface="Tempus Sans ITC" panose="04020404030D07020202" pitchFamily="82" charset="0"/>
              </a:rPr>
              <a:t>struct m{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b="1">
                <a:solidFill>
                  <a:srgbClr val="660033"/>
                </a:solidFill>
                <a:latin typeface="Tempus Sans ITC" panose="04020404030D07020202" pitchFamily="82" charset="0"/>
              </a:rPr>
              <a:t>		int sub1;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b="1">
                <a:solidFill>
                  <a:srgbClr val="660033"/>
                </a:solidFill>
                <a:latin typeface="Tempus Sans ITC" panose="04020404030D07020202" pitchFamily="82" charset="0"/>
              </a:rPr>
              <a:t>		int sub2;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b="1">
                <a:solidFill>
                  <a:srgbClr val="660033"/>
                </a:solidFill>
                <a:latin typeface="Tempus Sans ITC" panose="04020404030D07020202" pitchFamily="82" charset="0"/>
              </a:rPr>
              <a:t>		int sub3;	     };</a:t>
            </a:r>
          </a:p>
        </p:txBody>
      </p:sp>
      <p:sp>
        <p:nvSpPr>
          <p:cNvPr id="14344" name="Rectangle 7">
            <a:extLst>
              <a:ext uri="{FF2B5EF4-FFF2-40B4-BE49-F238E27FC236}">
                <a16:creationId xmlns:a16="http://schemas.microsoft.com/office/drawing/2014/main" id="{DB32EE17-30D1-4EB3-BA3E-0E0BEF3A4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1225" y="2741614"/>
            <a:ext cx="4038600" cy="7016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</a:pPr>
            <a:r>
              <a:rPr lang="en-US" altLang="en-US" sz="2400">
                <a:latin typeface="Baskerville Old Face" panose="02020602080505020303" pitchFamily="18" charset="0"/>
              </a:rPr>
              <a:t>Tag name is used to define inner structure </a:t>
            </a:r>
            <a:r>
              <a:rPr lang="en-US" altLang="en-US" sz="2400" b="1">
                <a:latin typeface="Tempus Sans ITC" panose="04020404030D07020202" pitchFamily="82" charset="0"/>
              </a:rPr>
              <a:t>marks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C0B4244-D10E-49AF-B6BD-3B57D43734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>
              <a:defRPr/>
            </a:pPr>
            <a:r>
              <a:rPr lang="en-US" sz="4000" dirty="0">
                <a:latin typeface="+mn-lt"/>
              </a:rPr>
              <a:t>Structures and functions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1659852-0F95-491A-800F-52C9492BE4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3114" y="983343"/>
            <a:ext cx="11731172" cy="5284680"/>
          </a:xfrm>
        </p:spPr>
        <p:txBody>
          <a:bodyPr rtlCol="0">
            <a:normAutofit fontScale="92500" lnSpcReduction="10000"/>
          </a:bodyPr>
          <a:lstStyle/>
          <a:p>
            <a:pPr algn="just">
              <a:lnSpc>
                <a:spcPct val="80000"/>
              </a:lnSpc>
              <a:buNone/>
              <a:defRPr/>
            </a:pP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void read(book x[]);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Baskerville Old Face" pitchFamily="18" charset="0"/>
              </a:rPr>
              <a:t>// prototype</a:t>
            </a:r>
          </a:p>
          <a:p>
            <a:pPr algn="just">
              <a:lnSpc>
                <a:spcPct val="80000"/>
              </a:lnSpc>
              <a:buNone/>
              <a:defRPr/>
            </a:pPr>
            <a:endParaRPr lang="en-US" sz="2000" b="1" dirty="0">
              <a:solidFill>
                <a:schemeClr val="accent2"/>
              </a:solidFill>
              <a:latin typeface="Tempus Sans ITC" pitchFamily="82" charset="0"/>
            </a:endParaRP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000" b="1" dirty="0">
                <a:latin typeface="Tempus Sans ITC" pitchFamily="82" charset="0"/>
              </a:rPr>
              <a:t>void </a:t>
            </a:r>
            <a:r>
              <a:rPr lang="en-US" sz="2000" b="1" dirty="0">
                <a:solidFill>
                  <a:srgbClr val="FF0000"/>
                </a:solidFill>
                <a:latin typeface="Tempus Sans ITC" pitchFamily="82" charset="0"/>
              </a:rPr>
              <a:t>main() </a:t>
            </a:r>
            <a:r>
              <a:rPr lang="en-US" sz="2000" b="1" dirty="0">
                <a:latin typeface="Tempus Sans ITC" pitchFamily="82" charset="0"/>
              </a:rPr>
              <a:t>{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000" b="1" dirty="0" err="1">
                <a:latin typeface="Tempus Sans ITC" pitchFamily="82" charset="0"/>
              </a:rPr>
              <a:t>int</a:t>
            </a:r>
            <a:r>
              <a:rPr lang="en-US" sz="2000" b="1" dirty="0">
                <a:latin typeface="Tempus Sans ITC" pitchFamily="82" charset="0"/>
              </a:rPr>
              <a:t> </a:t>
            </a:r>
            <a:r>
              <a:rPr lang="en-US" sz="2000" b="1" dirty="0" err="1">
                <a:latin typeface="Tempus Sans ITC" pitchFamily="82" charset="0"/>
              </a:rPr>
              <a:t>i</a:t>
            </a:r>
            <a:r>
              <a:rPr lang="en-US" sz="2000" b="1" dirty="0">
                <a:latin typeface="Tempus Sans ITC" pitchFamily="82" charset="0"/>
              </a:rPr>
              <a:t>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000" b="1" dirty="0" err="1">
                <a:latin typeface="Tempus Sans ITC" pitchFamily="82" charset="0"/>
              </a:rPr>
              <a:t>struct</a:t>
            </a:r>
            <a:r>
              <a:rPr lang="en-US" sz="2000" b="1" dirty="0">
                <a:latin typeface="Tempus Sans ITC" pitchFamily="82" charset="0"/>
              </a:rPr>
              <a:t> book b1[2];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000" b="1" dirty="0" err="1">
                <a:latin typeface="Tempus Sans ITC" pitchFamily="82" charset="0"/>
              </a:rPr>
              <a:t>cout</a:t>
            </a:r>
            <a:r>
              <a:rPr lang="en-US" sz="2000" b="1" dirty="0">
                <a:latin typeface="Tempus Sans ITC" pitchFamily="82" charset="0"/>
              </a:rPr>
              <a:t>&lt;&lt;"\n </a:t>
            </a:r>
            <a:r>
              <a:rPr lang="en-US" sz="1800" b="1" dirty="0">
                <a:latin typeface="Tempus Sans ITC" pitchFamily="82" charset="0"/>
              </a:rPr>
              <a:t>Enter ISBN, Author name &amp; Price \n</a:t>
            </a:r>
            <a:r>
              <a:rPr lang="en-US" sz="2000" b="1" dirty="0">
                <a:latin typeface="Tempus Sans ITC" pitchFamily="82" charset="0"/>
              </a:rPr>
              <a:t>";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000" b="1" dirty="0">
                <a:solidFill>
                  <a:srgbClr val="FF0000"/>
                </a:solidFill>
                <a:latin typeface="Tempus Sans ITC" pitchFamily="82" charset="0"/>
              </a:rPr>
              <a:t>   read</a:t>
            </a:r>
            <a:r>
              <a:rPr lang="en-US" sz="2000" b="1" dirty="0">
                <a:latin typeface="Tempus Sans ITC" pitchFamily="82" charset="0"/>
              </a:rPr>
              <a:t>(</a:t>
            </a: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b1</a:t>
            </a:r>
            <a:r>
              <a:rPr lang="en-US" sz="2000" b="1" dirty="0">
                <a:latin typeface="Tempus Sans ITC" pitchFamily="82" charset="0"/>
              </a:rPr>
              <a:t>);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Baskerville Old Face" pitchFamily="18" charset="0"/>
              </a:rPr>
              <a:t>// function call</a:t>
            </a:r>
            <a:endParaRPr lang="en-US" sz="2000" b="1" dirty="0">
              <a:latin typeface="Tempus Sans ITC" pitchFamily="82" charset="0"/>
            </a:endParaRPr>
          </a:p>
          <a:p>
            <a:pPr algn="just">
              <a:lnSpc>
                <a:spcPct val="80000"/>
              </a:lnSpc>
              <a:buNone/>
              <a:defRPr/>
            </a:pPr>
            <a:endParaRPr lang="en-US" sz="2000" b="1" dirty="0">
              <a:latin typeface="Tempus Sans ITC" pitchFamily="82" charset="0"/>
            </a:endParaRP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000" b="1" dirty="0" err="1">
                <a:latin typeface="Tempus Sans ITC" pitchFamily="82" charset="0"/>
              </a:rPr>
              <a:t>cout</a:t>
            </a:r>
            <a:r>
              <a:rPr lang="en-US" sz="2000" b="1" dirty="0">
                <a:latin typeface="Tempus Sans ITC" pitchFamily="82" charset="0"/>
              </a:rPr>
              <a:t>&lt;&lt;"\</a:t>
            </a:r>
            <a:r>
              <a:rPr lang="en-US" sz="2000" b="1" dirty="0" err="1">
                <a:latin typeface="Tempus Sans ITC" pitchFamily="82" charset="0"/>
              </a:rPr>
              <a:t>nThe</a:t>
            </a:r>
            <a:r>
              <a:rPr lang="en-US" sz="2000" b="1" dirty="0">
                <a:latin typeface="Tempus Sans ITC" pitchFamily="82" charset="0"/>
              </a:rPr>
              <a:t> book details entered:\n";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000" b="1" dirty="0">
                <a:latin typeface="Tempus Sans ITC" pitchFamily="82" charset="0"/>
              </a:rPr>
              <a:t>for(</a:t>
            </a:r>
            <a:r>
              <a:rPr lang="en-US" sz="2000" b="1" dirty="0" err="1">
                <a:latin typeface="Tempus Sans ITC" pitchFamily="82" charset="0"/>
              </a:rPr>
              <a:t>i</a:t>
            </a:r>
            <a:r>
              <a:rPr lang="en-US" sz="2000" b="1" dirty="0">
                <a:latin typeface="Tempus Sans ITC" pitchFamily="82" charset="0"/>
              </a:rPr>
              <a:t>=0;i&lt;2;i++){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000" b="1" dirty="0">
                <a:latin typeface="Tempus Sans ITC" pitchFamily="82" charset="0"/>
              </a:rPr>
              <a:t>   </a:t>
            </a:r>
            <a:r>
              <a:rPr lang="en-US" sz="2000" b="1" dirty="0" err="1">
                <a:latin typeface="Tempus Sans ITC" pitchFamily="82" charset="0"/>
              </a:rPr>
              <a:t>cout</a:t>
            </a:r>
            <a:r>
              <a:rPr lang="en-US" sz="2000" b="1" dirty="0">
                <a:latin typeface="Tempus Sans ITC" pitchFamily="82" charset="0"/>
              </a:rPr>
              <a:t>&lt;&lt;"\n"&lt;&lt;i+1&lt;&lt;" Book:";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000" b="1" dirty="0">
                <a:latin typeface="Tempus Sans ITC" pitchFamily="82" charset="0"/>
              </a:rPr>
              <a:t>   </a:t>
            </a:r>
            <a:r>
              <a:rPr lang="en-US" sz="2000" b="1" dirty="0" err="1">
                <a:solidFill>
                  <a:schemeClr val="accent2"/>
                </a:solidFill>
                <a:latin typeface="Tempus Sans ITC" pitchFamily="82" charset="0"/>
              </a:rPr>
              <a:t>cout</a:t>
            </a: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&lt;&lt;"\</a:t>
            </a:r>
            <a:r>
              <a:rPr lang="en-US" sz="2000" b="1" dirty="0" err="1">
                <a:solidFill>
                  <a:schemeClr val="accent2"/>
                </a:solidFill>
                <a:latin typeface="Tempus Sans ITC" pitchFamily="82" charset="0"/>
              </a:rPr>
              <a:t>nISBN</a:t>
            </a: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: "&lt;&lt;b1[</a:t>
            </a:r>
            <a:r>
              <a:rPr lang="en-US" sz="2000" b="1" dirty="0" err="1">
                <a:solidFill>
                  <a:schemeClr val="accent2"/>
                </a:solidFill>
                <a:latin typeface="Tempus Sans ITC" pitchFamily="82" charset="0"/>
              </a:rPr>
              <a:t>i</a:t>
            </a: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].</a:t>
            </a:r>
            <a:r>
              <a:rPr lang="en-US" sz="2000" b="1" dirty="0" err="1">
                <a:solidFill>
                  <a:schemeClr val="accent2"/>
                </a:solidFill>
                <a:latin typeface="Tempus Sans ITC" pitchFamily="82" charset="0"/>
              </a:rPr>
              <a:t>isbn</a:t>
            </a: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   </a:t>
            </a:r>
            <a:r>
              <a:rPr lang="en-US" sz="2000" b="1" dirty="0" err="1">
                <a:solidFill>
                  <a:schemeClr val="accent2"/>
                </a:solidFill>
                <a:latin typeface="Tempus Sans ITC" pitchFamily="82" charset="0"/>
              </a:rPr>
              <a:t>cout</a:t>
            </a: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&lt;&lt;"\</a:t>
            </a:r>
            <a:r>
              <a:rPr lang="en-US" sz="2000" b="1" dirty="0" err="1">
                <a:solidFill>
                  <a:schemeClr val="accent2"/>
                </a:solidFill>
                <a:latin typeface="Tempus Sans ITC" pitchFamily="82" charset="0"/>
              </a:rPr>
              <a:t>nAuthor</a:t>
            </a: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: "&lt;&lt;b1[</a:t>
            </a:r>
            <a:r>
              <a:rPr lang="en-US" sz="2000" b="1" dirty="0" err="1">
                <a:solidFill>
                  <a:schemeClr val="accent2"/>
                </a:solidFill>
                <a:latin typeface="Tempus Sans ITC" pitchFamily="82" charset="0"/>
              </a:rPr>
              <a:t>i</a:t>
            </a: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].author;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   </a:t>
            </a:r>
            <a:r>
              <a:rPr lang="en-US" sz="2000" b="1" dirty="0" err="1">
                <a:solidFill>
                  <a:schemeClr val="accent2"/>
                </a:solidFill>
                <a:latin typeface="Tempus Sans ITC" pitchFamily="82" charset="0"/>
              </a:rPr>
              <a:t>cout</a:t>
            </a: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&lt;&lt;"\</a:t>
            </a:r>
            <a:r>
              <a:rPr lang="en-US" sz="2000" b="1" dirty="0" err="1">
                <a:solidFill>
                  <a:schemeClr val="accent2"/>
                </a:solidFill>
                <a:latin typeface="Tempus Sans ITC" pitchFamily="82" charset="0"/>
              </a:rPr>
              <a:t>nPrice</a:t>
            </a: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: "&lt;&lt;b1[</a:t>
            </a:r>
            <a:r>
              <a:rPr lang="en-US" sz="2000" b="1" dirty="0" err="1">
                <a:solidFill>
                  <a:schemeClr val="accent2"/>
                </a:solidFill>
                <a:latin typeface="Tempus Sans ITC" pitchFamily="82" charset="0"/>
              </a:rPr>
              <a:t>i</a:t>
            </a: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].price;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000" b="1" dirty="0">
                <a:latin typeface="Tempus Sans ITC" pitchFamily="82" charset="0"/>
              </a:rPr>
              <a:t>  }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000" b="1" dirty="0">
                <a:latin typeface="Tempus Sans ITC" pitchFamily="82" charset="0"/>
              </a:rPr>
              <a:t>}</a:t>
            </a:r>
            <a:endParaRPr lang="en-US" sz="2400" b="1" dirty="0">
              <a:latin typeface="Tempus Sans ITC" pitchFamily="82" charset="0"/>
            </a:endParaRPr>
          </a:p>
        </p:txBody>
      </p:sp>
      <p:sp>
        <p:nvSpPr>
          <p:cNvPr id="15364" name="Date Placeholder 5">
            <a:extLst>
              <a:ext uri="{FF2B5EF4-FFF2-40B4-BE49-F238E27FC236}">
                <a16:creationId xmlns:a16="http://schemas.microsoft.com/office/drawing/2014/main" id="{BAE27AF9-4D4F-4A8F-90E7-820A016EF4A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C0BF541-6ECB-487D-B366-1C7006D04A9A}" type="datetime1">
              <a:rPr lang="en-IN" altLang="en-US" smtClean="0"/>
              <a:t>25-08-2022</a:t>
            </a:fld>
            <a:endParaRPr lang="en-US" altLang="en-US"/>
          </a:p>
        </p:txBody>
      </p:sp>
      <p:sp>
        <p:nvSpPr>
          <p:cNvPr id="15365" name="Footer Placeholder 7">
            <a:extLst>
              <a:ext uri="{FF2B5EF4-FFF2-40B4-BE49-F238E27FC236}">
                <a16:creationId xmlns:a16="http://schemas.microsoft.com/office/drawing/2014/main" id="{05CF1275-552C-4C45-B8AB-B95DBFA9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Dept of I&amp;CT</a:t>
            </a:r>
          </a:p>
        </p:txBody>
      </p:sp>
      <p:sp>
        <p:nvSpPr>
          <p:cNvPr id="15366" name="Slide Number Placeholder 6">
            <a:extLst>
              <a:ext uri="{FF2B5EF4-FFF2-40B4-BE49-F238E27FC236}">
                <a16:creationId xmlns:a16="http://schemas.microsoft.com/office/drawing/2014/main" id="{EC7A8A11-A82F-4B22-A298-E80CFC7DC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D7D03D1-CE29-483A-88BE-2594A38E8814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  <p:sp>
        <p:nvSpPr>
          <p:cNvPr id="15367" name="Rectangle 6">
            <a:extLst>
              <a:ext uri="{FF2B5EF4-FFF2-40B4-BE49-F238E27FC236}">
                <a16:creationId xmlns:a16="http://schemas.microsoft.com/office/drawing/2014/main" id="{3591A844-9540-48F1-AE83-D1F03B3D7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539876"/>
            <a:ext cx="2895600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</a:pPr>
            <a:r>
              <a:rPr lang="en-US" altLang="en-US" sz="2000" b="1" dirty="0">
                <a:solidFill>
                  <a:srgbClr val="660033"/>
                </a:solidFill>
                <a:latin typeface="Tempus Sans ITC" panose="04020404030D07020202" pitchFamily="82" charset="0"/>
              </a:rPr>
              <a:t>struct book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 b="1" dirty="0">
                <a:solidFill>
                  <a:srgbClr val="660033"/>
                </a:solidFill>
                <a:latin typeface="Tempus Sans ITC" panose="04020404030D07020202" pitchFamily="82" charset="0"/>
              </a:rPr>
              <a:t>	{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 b="1" dirty="0">
                <a:solidFill>
                  <a:srgbClr val="660033"/>
                </a:solidFill>
                <a:latin typeface="Tempus Sans ITC" panose="04020404030D07020202" pitchFamily="82" charset="0"/>
              </a:rPr>
              <a:t>	int </a:t>
            </a:r>
            <a:r>
              <a:rPr lang="en-US" altLang="en-US" sz="2000" b="1" dirty="0" err="1">
                <a:solidFill>
                  <a:srgbClr val="660033"/>
                </a:solidFill>
                <a:latin typeface="Tempus Sans ITC" panose="04020404030D07020202" pitchFamily="82" charset="0"/>
              </a:rPr>
              <a:t>isbn</a:t>
            </a:r>
            <a:r>
              <a:rPr lang="en-US" altLang="en-US" sz="2000" b="1" dirty="0">
                <a:solidFill>
                  <a:srgbClr val="660033"/>
                </a:solidFill>
                <a:latin typeface="Tempus Sans ITC" panose="04020404030D07020202" pitchFamily="82" charset="0"/>
              </a:rPr>
              <a:t>;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 b="1" dirty="0">
                <a:solidFill>
                  <a:srgbClr val="660033"/>
                </a:solidFill>
                <a:latin typeface="Tempus Sans ITC" panose="04020404030D07020202" pitchFamily="82" charset="0"/>
              </a:rPr>
              <a:t>	char author[15];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 b="1" dirty="0">
                <a:solidFill>
                  <a:srgbClr val="660033"/>
                </a:solidFill>
                <a:latin typeface="Tempus Sans ITC" panose="04020404030D07020202" pitchFamily="82" charset="0"/>
              </a:rPr>
              <a:t>	float price;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 b="1" dirty="0">
                <a:solidFill>
                  <a:srgbClr val="660033"/>
                </a:solidFill>
                <a:latin typeface="Tempus Sans ITC" panose="04020404030D07020202" pitchFamily="82" charset="0"/>
              </a:rPr>
              <a:t>	};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621138B-71F6-44EA-9342-B7581B7DF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429000"/>
            <a:ext cx="32766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defRPr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Baskerville Old Face" pitchFamily="18" charset="0"/>
              </a:rPr>
              <a:t>function</a:t>
            </a:r>
          </a:p>
          <a:p>
            <a:pPr algn="just"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660033"/>
                </a:solidFill>
                <a:latin typeface="Tempus Sans ITC" pitchFamily="82" charset="0"/>
              </a:rPr>
              <a:t>void </a:t>
            </a:r>
            <a:r>
              <a:rPr lang="en-US" sz="2000" b="1" dirty="0">
                <a:solidFill>
                  <a:srgbClr val="FF0000"/>
                </a:solidFill>
                <a:latin typeface="Tempus Sans ITC" pitchFamily="82" charset="0"/>
              </a:rPr>
              <a:t>read</a:t>
            </a:r>
            <a:r>
              <a:rPr lang="en-US" sz="2000" b="1" dirty="0">
                <a:solidFill>
                  <a:srgbClr val="660033"/>
                </a:solidFill>
                <a:latin typeface="Tempus Sans ITC" pitchFamily="82" charset="0"/>
              </a:rPr>
              <a:t>(book </a:t>
            </a: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a[]</a:t>
            </a:r>
            <a:r>
              <a:rPr lang="en-US" sz="2000" b="1" dirty="0">
                <a:solidFill>
                  <a:srgbClr val="660033"/>
                </a:solidFill>
                <a:latin typeface="Tempus Sans ITC" pitchFamily="82" charset="0"/>
              </a:rPr>
              <a:t>)</a:t>
            </a:r>
          </a:p>
          <a:p>
            <a:pPr algn="just"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660033"/>
                </a:solidFill>
                <a:latin typeface="Tempus Sans ITC" pitchFamily="82" charset="0"/>
              </a:rPr>
              <a:t>{</a:t>
            </a:r>
          </a:p>
          <a:p>
            <a:pPr algn="just"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660033"/>
                </a:solidFill>
                <a:latin typeface="Tempus Sans ITC" pitchFamily="82" charset="0"/>
              </a:rPr>
              <a:t> </a:t>
            </a:r>
            <a:r>
              <a:rPr lang="en-US" sz="2000" b="1" dirty="0" err="1">
                <a:solidFill>
                  <a:srgbClr val="660033"/>
                </a:solidFill>
                <a:latin typeface="Tempus Sans ITC" pitchFamily="82" charset="0"/>
              </a:rPr>
              <a:t>int</a:t>
            </a:r>
            <a:r>
              <a:rPr lang="en-US" sz="2000" b="1" dirty="0">
                <a:solidFill>
                  <a:srgbClr val="660033"/>
                </a:solidFill>
                <a:latin typeface="Tempus Sans ITC" pitchFamily="82" charset="0"/>
              </a:rPr>
              <a:t> </a:t>
            </a:r>
            <a:r>
              <a:rPr lang="en-US" sz="2000" b="1" dirty="0" err="1">
                <a:solidFill>
                  <a:srgbClr val="660033"/>
                </a:solidFill>
                <a:latin typeface="Tempus Sans ITC" pitchFamily="82" charset="0"/>
              </a:rPr>
              <a:t>i</a:t>
            </a:r>
            <a:r>
              <a:rPr lang="en-US" sz="2000" b="1" dirty="0">
                <a:solidFill>
                  <a:srgbClr val="660033"/>
                </a:solidFill>
                <a:latin typeface="Tempus Sans ITC" pitchFamily="82" charset="0"/>
              </a:rPr>
              <a:t>;</a:t>
            </a:r>
          </a:p>
          <a:p>
            <a:pPr algn="just"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660033"/>
                </a:solidFill>
                <a:latin typeface="Tempus Sans ITC" pitchFamily="82" charset="0"/>
              </a:rPr>
              <a:t> for(</a:t>
            </a:r>
            <a:r>
              <a:rPr lang="en-US" sz="2000" b="1" dirty="0" err="1">
                <a:solidFill>
                  <a:srgbClr val="660033"/>
                </a:solidFill>
                <a:latin typeface="Tempus Sans ITC" pitchFamily="82" charset="0"/>
              </a:rPr>
              <a:t>i</a:t>
            </a:r>
            <a:r>
              <a:rPr lang="en-US" sz="2000" b="1" dirty="0">
                <a:solidFill>
                  <a:srgbClr val="660033"/>
                </a:solidFill>
                <a:latin typeface="Tempus Sans ITC" pitchFamily="82" charset="0"/>
              </a:rPr>
              <a:t>=0;i&lt;2;i++){</a:t>
            </a:r>
          </a:p>
          <a:p>
            <a:pPr algn="just"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660033"/>
                </a:solidFill>
                <a:latin typeface="Tempus Sans ITC" pitchFamily="82" charset="0"/>
              </a:rPr>
              <a:t>   </a:t>
            </a:r>
            <a:r>
              <a:rPr lang="en-US" sz="2000" b="1" dirty="0" err="1">
                <a:solidFill>
                  <a:srgbClr val="660033"/>
                </a:solidFill>
                <a:latin typeface="Tempus Sans ITC" pitchFamily="82" charset="0"/>
              </a:rPr>
              <a:t>cout</a:t>
            </a:r>
            <a:r>
              <a:rPr lang="en-US" sz="2000" b="1" dirty="0">
                <a:solidFill>
                  <a:srgbClr val="660033"/>
                </a:solidFill>
                <a:latin typeface="Tempus Sans ITC" pitchFamily="82" charset="0"/>
              </a:rPr>
              <a:t>&lt;&lt;"\</a:t>
            </a:r>
            <a:r>
              <a:rPr lang="en-US" sz="2000" b="1" dirty="0" err="1">
                <a:solidFill>
                  <a:srgbClr val="660033"/>
                </a:solidFill>
                <a:latin typeface="Tempus Sans ITC" pitchFamily="82" charset="0"/>
              </a:rPr>
              <a:t>nbook</a:t>
            </a:r>
            <a:r>
              <a:rPr lang="en-US" sz="2000" b="1" dirty="0">
                <a:solidFill>
                  <a:srgbClr val="660033"/>
                </a:solidFill>
                <a:latin typeface="Tempus Sans ITC" pitchFamily="82" charset="0"/>
              </a:rPr>
              <a:t>"&lt;&lt;i+1&lt;&lt;".\n";</a:t>
            </a:r>
          </a:p>
          <a:p>
            <a:pPr algn="just"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660033"/>
                </a:solidFill>
                <a:latin typeface="Tempus Sans ITC" pitchFamily="82" charset="0"/>
              </a:rPr>
              <a:t>   </a:t>
            </a:r>
            <a:r>
              <a:rPr lang="en-US" sz="2000" b="1" dirty="0" err="1">
                <a:solidFill>
                  <a:schemeClr val="accent2"/>
                </a:solidFill>
                <a:latin typeface="Tempus Sans ITC" pitchFamily="82" charset="0"/>
              </a:rPr>
              <a:t>cin</a:t>
            </a: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&gt;&gt;a[</a:t>
            </a:r>
            <a:r>
              <a:rPr lang="en-US" sz="2000" b="1" dirty="0" err="1">
                <a:solidFill>
                  <a:schemeClr val="accent2"/>
                </a:solidFill>
                <a:latin typeface="Tempus Sans ITC" pitchFamily="82" charset="0"/>
              </a:rPr>
              <a:t>i</a:t>
            </a: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].</a:t>
            </a:r>
            <a:r>
              <a:rPr lang="en-US" sz="2000" b="1" dirty="0" err="1">
                <a:solidFill>
                  <a:schemeClr val="accent2"/>
                </a:solidFill>
                <a:latin typeface="Tempus Sans ITC" pitchFamily="82" charset="0"/>
              </a:rPr>
              <a:t>isbn</a:t>
            </a: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;</a:t>
            </a:r>
          </a:p>
          <a:p>
            <a:pPr algn="just">
              <a:lnSpc>
                <a:spcPct val="80000"/>
              </a:lnSpc>
              <a:defRPr/>
            </a:pP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   </a:t>
            </a:r>
            <a:r>
              <a:rPr lang="en-US" sz="2000" b="1" dirty="0" err="1">
                <a:solidFill>
                  <a:schemeClr val="accent2"/>
                </a:solidFill>
                <a:latin typeface="Tempus Sans ITC" pitchFamily="82" charset="0"/>
              </a:rPr>
              <a:t>cin</a:t>
            </a: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&gt;&gt;a[</a:t>
            </a:r>
            <a:r>
              <a:rPr lang="en-US" sz="2000" b="1" dirty="0" err="1">
                <a:solidFill>
                  <a:schemeClr val="accent2"/>
                </a:solidFill>
                <a:latin typeface="Tempus Sans ITC" pitchFamily="82" charset="0"/>
              </a:rPr>
              <a:t>i</a:t>
            </a: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].author;</a:t>
            </a:r>
          </a:p>
          <a:p>
            <a:pPr algn="just">
              <a:lnSpc>
                <a:spcPct val="80000"/>
              </a:lnSpc>
              <a:defRPr/>
            </a:pP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   </a:t>
            </a:r>
            <a:r>
              <a:rPr lang="en-US" sz="2000" b="1" dirty="0" err="1">
                <a:solidFill>
                  <a:schemeClr val="accent2"/>
                </a:solidFill>
                <a:latin typeface="Tempus Sans ITC" pitchFamily="82" charset="0"/>
              </a:rPr>
              <a:t>cin</a:t>
            </a: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&gt;&gt;a[</a:t>
            </a:r>
            <a:r>
              <a:rPr lang="en-US" sz="2000" b="1" dirty="0" err="1">
                <a:solidFill>
                  <a:schemeClr val="accent2"/>
                </a:solidFill>
                <a:latin typeface="Tempus Sans ITC" pitchFamily="82" charset="0"/>
              </a:rPr>
              <a:t>i</a:t>
            </a:r>
            <a:r>
              <a:rPr lang="en-US" sz="2000" b="1" dirty="0">
                <a:solidFill>
                  <a:schemeClr val="accent2"/>
                </a:solidFill>
                <a:latin typeface="Tempus Sans ITC" pitchFamily="82" charset="0"/>
              </a:rPr>
              <a:t>].price;</a:t>
            </a:r>
          </a:p>
          <a:p>
            <a:pPr algn="just"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660033"/>
                </a:solidFill>
                <a:latin typeface="Tempus Sans ITC" pitchFamily="82" charset="0"/>
              </a:rPr>
              <a:t>  }</a:t>
            </a:r>
          </a:p>
          <a:p>
            <a:pPr algn="just"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660033"/>
                </a:solidFill>
                <a:latin typeface="Tempus Sans ITC" pitchFamily="82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8652B2A-DD70-40F9-9C69-B64A217836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Problems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7B26742-C316-4BB4-86BB-58BE512D5C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>
              <a:lnSpc>
                <a:spcPct val="80000"/>
              </a:lnSpc>
              <a:spcAft>
                <a:spcPts val="600"/>
              </a:spcAft>
              <a:buFont typeface="Wingdings" pitchFamily="2" charset="2"/>
              <a:buChar char="§"/>
              <a:defRPr/>
            </a:pPr>
            <a:endParaRPr lang="en-US" sz="200" dirty="0"/>
          </a:p>
          <a:p>
            <a:pPr marL="514350" indent="-514350" algn="just">
              <a:lnSpc>
                <a:spcPct val="150000"/>
              </a:lnSpc>
              <a:spcAft>
                <a:spcPts val="600"/>
              </a:spcAft>
              <a:buFontTx/>
              <a:buAutoNum type="arabicPeriod"/>
              <a:defRPr/>
            </a:pPr>
            <a:r>
              <a:rPr lang="en-US" sz="2400" dirty="0"/>
              <a:t>Create an array of student structure to store the roll no., name and marks in 3 subjects. Input the details of N students in to the array and display the name and % of marks for the first 2 toppers[Sorting NOT allowed].</a:t>
            </a:r>
          </a:p>
          <a:p>
            <a:pPr marL="514350" indent="-514350" algn="just">
              <a:spcAft>
                <a:spcPts val="600"/>
              </a:spcAft>
              <a:buFontTx/>
              <a:buAutoNum type="arabicPeriod"/>
              <a:defRPr/>
            </a:pPr>
            <a:endParaRPr lang="en-US" sz="2400" dirty="0"/>
          </a:p>
          <a:p>
            <a:pPr algn="just">
              <a:lnSpc>
                <a:spcPct val="80000"/>
              </a:lnSpc>
              <a:spcAft>
                <a:spcPts val="600"/>
              </a:spcAft>
              <a:buFont typeface="Wingdings" pitchFamily="2" charset="2"/>
              <a:buChar char="§"/>
              <a:defRPr/>
            </a:pPr>
            <a:endParaRPr lang="en-US" sz="300" dirty="0"/>
          </a:p>
          <a:p>
            <a:pPr algn="just">
              <a:lnSpc>
                <a:spcPct val="80000"/>
              </a:lnSpc>
              <a:spcAft>
                <a:spcPts val="600"/>
              </a:spcAft>
              <a:buFont typeface="Wingdings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16388" name="Date Placeholder 5">
            <a:extLst>
              <a:ext uri="{FF2B5EF4-FFF2-40B4-BE49-F238E27FC236}">
                <a16:creationId xmlns:a16="http://schemas.microsoft.com/office/drawing/2014/main" id="{826B44FE-3383-425D-BEDA-60EBD1853F3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F101C1-3877-4B56-81F1-48372A33CC61}" type="datetime1">
              <a:rPr lang="en-IN" altLang="en-US" smtClean="0"/>
              <a:t>25-08-2022</a:t>
            </a:fld>
            <a:endParaRPr lang="en-US" altLang="en-US"/>
          </a:p>
        </p:txBody>
      </p:sp>
      <p:sp>
        <p:nvSpPr>
          <p:cNvPr id="16389" name="Footer Placeholder 7">
            <a:extLst>
              <a:ext uri="{FF2B5EF4-FFF2-40B4-BE49-F238E27FC236}">
                <a16:creationId xmlns:a16="http://schemas.microsoft.com/office/drawing/2014/main" id="{AA0231AB-41E9-4AE2-B1F7-2C4244B30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Dept of I&amp;CT</a:t>
            </a:r>
          </a:p>
        </p:txBody>
      </p:sp>
      <p:sp>
        <p:nvSpPr>
          <p:cNvPr id="16390" name="Slide Number Placeholder 6">
            <a:extLst>
              <a:ext uri="{FF2B5EF4-FFF2-40B4-BE49-F238E27FC236}">
                <a16:creationId xmlns:a16="http://schemas.microsoft.com/office/drawing/2014/main" id="{21FB08F0-E641-4DED-9A1B-F0251400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C19D7B6-F545-45FF-9F7F-ED0D702E8308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Structures 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Char char="§"/>
            </a:pPr>
            <a:r>
              <a:rPr lang="en-AU" sz="3200" dirty="0">
                <a:solidFill>
                  <a:srgbClr val="C00000"/>
                </a:solidFill>
              </a:rPr>
              <a:t>Structures are user-defined aggregate types</a:t>
            </a:r>
            <a:r>
              <a:rPr lang="en-AU" sz="3200" dirty="0">
                <a:solidFill>
                  <a:schemeClr val="accent2"/>
                </a:solidFill>
              </a:rPr>
              <a:t>.</a:t>
            </a:r>
          </a:p>
          <a:p>
            <a:pPr algn="just" eaLnBrk="1" hangingPunct="1">
              <a:buFont typeface="Wingdings" pitchFamily="2" charset="2"/>
              <a:buChar char="§"/>
            </a:pPr>
            <a:r>
              <a:rPr lang="en-AU" sz="3200" dirty="0"/>
              <a:t>They assist program organisation by</a:t>
            </a:r>
          </a:p>
          <a:p>
            <a:pPr lvl="1" algn="just" eaLnBrk="1" hangingPunct="1"/>
            <a:r>
              <a:rPr lang="en-AU" sz="2800" dirty="0"/>
              <a:t>Grouping logically related data, and giving this set of variables a higher-level name and more abstract representation.</a:t>
            </a:r>
          </a:p>
          <a:p>
            <a:pPr lvl="1" algn="just" eaLnBrk="1" hangingPunct="1"/>
            <a:r>
              <a:rPr lang="en-AU" sz="2800" dirty="0"/>
              <a:t>Enabling related variables to be manipulated as a </a:t>
            </a:r>
            <a:r>
              <a:rPr lang="en-AU" sz="2800" dirty="0">
                <a:solidFill>
                  <a:srgbClr val="C00000"/>
                </a:solidFill>
              </a:rPr>
              <a:t>single unit</a:t>
            </a:r>
            <a:r>
              <a:rPr lang="en-AU" sz="2800" dirty="0">
                <a:solidFill>
                  <a:schemeClr val="accent2"/>
                </a:solidFill>
              </a:rPr>
              <a:t> </a:t>
            </a:r>
            <a:r>
              <a:rPr lang="en-AU" sz="2800" dirty="0"/>
              <a:t>rather than as separate entities.</a:t>
            </a:r>
          </a:p>
          <a:p>
            <a:pPr lvl="1" algn="just" eaLnBrk="1" hangingPunct="1"/>
            <a:r>
              <a:rPr lang="en-AU" sz="2800" dirty="0">
                <a:solidFill>
                  <a:srgbClr val="C00000"/>
                </a:solidFill>
              </a:rPr>
              <a:t>Reducing the number of parameters </a:t>
            </a:r>
            <a:r>
              <a:rPr lang="en-AU" sz="2800" dirty="0"/>
              <a:t>that need to be passed between functions.</a:t>
            </a:r>
          </a:p>
          <a:p>
            <a:pPr lvl="1" algn="just" eaLnBrk="1" hangingPunct="1"/>
            <a:r>
              <a:rPr lang="en-AU" sz="2800" dirty="0"/>
              <a:t>Providing another means to </a:t>
            </a:r>
            <a:r>
              <a:rPr lang="en-AU" sz="2800" dirty="0">
                <a:solidFill>
                  <a:srgbClr val="C00000"/>
                </a:solidFill>
              </a:rPr>
              <a:t>return multiple v</a:t>
            </a:r>
            <a:r>
              <a:rPr lang="en-AU" sz="2800" dirty="0">
                <a:solidFill>
                  <a:schemeClr val="accent2"/>
                </a:solidFill>
              </a:rPr>
              <a:t>alues </a:t>
            </a:r>
            <a:r>
              <a:rPr lang="en-AU" sz="2800" dirty="0"/>
              <a:t>from a function.</a:t>
            </a:r>
          </a:p>
          <a:p>
            <a:pPr algn="just" eaLnBrk="1" hangingPunct="1"/>
            <a:endParaRPr lang="en-US" dirty="0">
              <a:solidFill>
                <a:srgbClr val="660033"/>
              </a:solidFill>
            </a:endParaRPr>
          </a:p>
        </p:txBody>
      </p:sp>
      <p:sp>
        <p:nvSpPr>
          <p:cNvPr id="7171" name="Date Placeholder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C2A02E1D-D6B9-49F2-9646-E29E3F839786}" type="datetime1">
              <a:rPr lang="en-IN" smtClean="0"/>
              <a:t>25-08-2022</a:t>
            </a:fld>
            <a:endParaRPr lang="en-US"/>
          </a:p>
        </p:txBody>
      </p:sp>
      <p:sp>
        <p:nvSpPr>
          <p:cNvPr id="7173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 of I&amp;CT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38A74E-18EE-42E5-A4EA-104328939DA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F916C7D-061A-4A10-8CAD-468C01D513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Solution-1</a:t>
            </a:r>
          </a:p>
        </p:txBody>
      </p:sp>
      <p:sp>
        <p:nvSpPr>
          <p:cNvPr id="17411" name="Date Placeholder 3">
            <a:extLst>
              <a:ext uri="{FF2B5EF4-FFF2-40B4-BE49-F238E27FC236}">
                <a16:creationId xmlns:a16="http://schemas.microsoft.com/office/drawing/2014/main" id="{4BF24C04-9EB0-4053-A076-E89EF623B25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ABEEE15-838D-4244-BCD6-3653646FB4CB}" type="datetime1">
              <a:rPr lang="en-IN" altLang="en-US" smtClean="0"/>
              <a:t>25-08-2022</a:t>
            </a:fld>
            <a:endParaRPr lang="en-US" altLang="en-US"/>
          </a:p>
        </p:txBody>
      </p:sp>
      <p:sp>
        <p:nvSpPr>
          <p:cNvPr id="17412" name="Footer Placeholder 4">
            <a:extLst>
              <a:ext uri="{FF2B5EF4-FFF2-40B4-BE49-F238E27FC236}">
                <a16:creationId xmlns:a16="http://schemas.microsoft.com/office/drawing/2014/main" id="{EBACE32D-DE0A-4DB5-9670-E98B64E4F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Dept of I&amp;CT</a:t>
            </a:r>
          </a:p>
        </p:txBody>
      </p:sp>
      <p:sp>
        <p:nvSpPr>
          <p:cNvPr id="17413" name="Slide Number Placeholder 5">
            <a:extLst>
              <a:ext uri="{FF2B5EF4-FFF2-40B4-BE49-F238E27FC236}">
                <a16:creationId xmlns:a16="http://schemas.microsoft.com/office/drawing/2014/main" id="{3575BCDA-CEA3-4F8E-A4DF-B192728C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D70AAE9-5D6E-4C8E-8D31-9127E8166E53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  <p:sp>
        <p:nvSpPr>
          <p:cNvPr id="24581" name="Rectangle 6">
            <a:extLst>
              <a:ext uri="{FF2B5EF4-FFF2-40B4-BE49-F238E27FC236}">
                <a16:creationId xmlns:a16="http://schemas.microsoft.com/office/drawing/2014/main" id="{C40FC908-4E69-46F6-8C95-3C288074E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7012" y="1321593"/>
            <a:ext cx="6046788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latin typeface="Tempus Sans ITC" pitchFamily="82" charset="0"/>
              </a:rPr>
              <a:t>void main()</a:t>
            </a:r>
          </a:p>
          <a:p>
            <a:pPr>
              <a:defRPr/>
            </a:pPr>
            <a:r>
              <a:rPr lang="en-US" sz="2400" b="1" dirty="0">
                <a:latin typeface="Tempus Sans ITC" pitchFamily="82" charset="0"/>
              </a:rPr>
              <a:t>{</a:t>
            </a:r>
          </a:p>
          <a:p>
            <a:pPr>
              <a:defRPr/>
            </a:pPr>
            <a:r>
              <a:rPr lang="en-US" sz="2400" b="1" dirty="0">
                <a:latin typeface="Tempus Sans ITC" pitchFamily="82" charset="0"/>
              </a:rPr>
              <a:t> student temp, </a:t>
            </a:r>
            <a:r>
              <a:rPr lang="en-US" sz="2400" b="1" dirty="0" err="1">
                <a:latin typeface="Tempus Sans ITC" pitchFamily="82" charset="0"/>
              </a:rPr>
              <a:t>fs</a:t>
            </a:r>
            <a:r>
              <a:rPr lang="en-US" sz="2400" b="1" dirty="0">
                <a:latin typeface="Tempus Sans ITC" pitchFamily="82" charset="0"/>
              </a:rPr>
              <a:t>[3] ={{1,"manish",45,47,49}, 			 {2,"ankur",43,40,45}, </a:t>
            </a:r>
          </a:p>
          <a:p>
            <a:pPr>
              <a:defRPr/>
            </a:pPr>
            <a:r>
              <a:rPr lang="en-US" sz="2400" b="1" dirty="0">
                <a:latin typeface="Tempus Sans ITC" pitchFamily="82" charset="0"/>
              </a:rPr>
              <a:t>			 {3,"swati",46,42,43}};</a:t>
            </a:r>
          </a:p>
          <a:p>
            <a:pPr>
              <a:defRPr/>
            </a:pPr>
            <a:endParaRPr lang="en-US" sz="2400" b="1" dirty="0">
              <a:latin typeface="Tempus Sans ITC" pitchFamily="82" charset="0"/>
            </a:endParaRPr>
          </a:p>
          <a:p>
            <a:pPr>
              <a:defRPr/>
            </a:pPr>
            <a:r>
              <a:rPr lang="en-US" sz="2400" b="1" dirty="0">
                <a:latin typeface="Tempus Sans ITC" pitchFamily="82" charset="0"/>
              </a:rPr>
              <a:t>  </a:t>
            </a:r>
            <a:r>
              <a:rPr lang="en-US" sz="2400" b="1" dirty="0" err="1">
                <a:latin typeface="Tempus Sans ITC" pitchFamily="82" charset="0"/>
              </a:rPr>
              <a:t>int</a:t>
            </a:r>
            <a:r>
              <a:rPr lang="en-US" sz="2400" b="1" dirty="0">
                <a:latin typeface="Tempus Sans ITC" pitchFamily="82" charset="0"/>
              </a:rPr>
              <a:t> </a:t>
            </a:r>
            <a:r>
              <a:rPr lang="en-US" sz="2400" b="1" dirty="0" err="1">
                <a:latin typeface="Tempus Sans ITC" pitchFamily="82" charset="0"/>
              </a:rPr>
              <a:t>i</a:t>
            </a:r>
            <a:r>
              <a:rPr lang="en-US" sz="2400" b="1" dirty="0">
                <a:latin typeface="Tempus Sans ITC" pitchFamily="82" charset="0"/>
              </a:rPr>
              <a:t>, n=3, total[3]={0},tot=0;</a:t>
            </a:r>
          </a:p>
          <a:p>
            <a:pPr>
              <a:defRPr/>
            </a:pPr>
            <a:endParaRPr lang="en-US" sz="2400" b="1" dirty="0">
              <a:latin typeface="Tempus Sans ITC" pitchFamily="82" charset="0"/>
            </a:endParaRPr>
          </a:p>
          <a:p>
            <a:pPr>
              <a:defRPr/>
            </a:pPr>
            <a:r>
              <a:rPr lang="en-US" sz="2400" b="1" dirty="0">
                <a:latin typeface="Tempus Sans ITC" pitchFamily="82" charset="0"/>
              </a:rPr>
              <a:t>  for(</a:t>
            </a:r>
            <a:r>
              <a:rPr lang="en-US" sz="2400" b="1" dirty="0" err="1">
                <a:latin typeface="Tempus Sans ITC" pitchFamily="82" charset="0"/>
              </a:rPr>
              <a:t>i</a:t>
            </a:r>
            <a:r>
              <a:rPr lang="en-US" sz="2400" b="1" dirty="0">
                <a:latin typeface="Tempus Sans ITC" pitchFamily="82" charset="0"/>
              </a:rPr>
              <a:t>=0; </a:t>
            </a:r>
            <a:r>
              <a:rPr lang="en-US" sz="2400" b="1" dirty="0" err="1">
                <a:latin typeface="Tempus Sans ITC" pitchFamily="82" charset="0"/>
              </a:rPr>
              <a:t>i</a:t>
            </a:r>
            <a:r>
              <a:rPr lang="en-US" sz="2400" b="1" dirty="0">
                <a:latin typeface="Tempus Sans ITC" pitchFamily="82" charset="0"/>
              </a:rPr>
              <a:t>&lt; n; </a:t>
            </a:r>
            <a:r>
              <a:rPr lang="en-US" sz="2400" b="1" dirty="0" err="1">
                <a:latin typeface="Tempus Sans ITC" pitchFamily="82" charset="0"/>
              </a:rPr>
              <a:t>i</a:t>
            </a:r>
            <a:r>
              <a:rPr lang="en-US" sz="2400" b="1" dirty="0">
                <a:latin typeface="Tempus Sans ITC" pitchFamily="82" charset="0"/>
              </a:rPr>
              <a:t>++)   {</a:t>
            </a:r>
          </a:p>
          <a:p>
            <a:pPr>
              <a:defRPr/>
            </a:pPr>
            <a:r>
              <a:rPr lang="en-US" sz="2400" b="1" dirty="0">
                <a:latin typeface="Tempus Sans ITC" pitchFamily="82" charset="0"/>
              </a:rPr>
              <a:t>     total[</a:t>
            </a:r>
            <a:r>
              <a:rPr lang="en-US" sz="2400" b="1" dirty="0" err="1">
                <a:latin typeface="Tempus Sans ITC" pitchFamily="82" charset="0"/>
              </a:rPr>
              <a:t>i</a:t>
            </a:r>
            <a:r>
              <a:rPr lang="en-US" sz="2400" b="1" dirty="0">
                <a:latin typeface="Tempus Sans ITC" pitchFamily="82" charset="0"/>
              </a:rPr>
              <a:t>]=</a:t>
            </a:r>
            <a:r>
              <a:rPr lang="en-US" sz="2400" b="1" dirty="0" err="1">
                <a:latin typeface="Tempus Sans ITC" pitchFamily="82" charset="0"/>
              </a:rPr>
              <a:t>fs</a:t>
            </a:r>
            <a:r>
              <a:rPr lang="en-US" sz="2400" b="1" dirty="0">
                <a:latin typeface="Tempus Sans ITC" pitchFamily="82" charset="0"/>
              </a:rPr>
              <a:t>[</a:t>
            </a:r>
            <a:r>
              <a:rPr lang="en-US" sz="2400" b="1" dirty="0" err="1">
                <a:latin typeface="Tempus Sans ITC" pitchFamily="82" charset="0"/>
              </a:rPr>
              <a:t>i</a:t>
            </a:r>
            <a:r>
              <a:rPr lang="en-US" sz="2400" b="1" dirty="0">
                <a:latin typeface="Tempus Sans ITC" pitchFamily="82" charset="0"/>
              </a:rPr>
              <a:t>].marks.sub1+fs[</a:t>
            </a:r>
            <a:r>
              <a:rPr lang="en-US" sz="2400" b="1" dirty="0" err="1">
                <a:latin typeface="Tempus Sans ITC" pitchFamily="82" charset="0"/>
              </a:rPr>
              <a:t>i</a:t>
            </a:r>
            <a:r>
              <a:rPr lang="en-US" sz="2400" b="1" dirty="0">
                <a:latin typeface="Tempus Sans ITC" pitchFamily="82" charset="0"/>
              </a:rPr>
              <a:t>].marks.sub2+  </a:t>
            </a:r>
          </a:p>
          <a:p>
            <a:pPr>
              <a:defRPr/>
            </a:pPr>
            <a:r>
              <a:rPr lang="en-US" sz="2400" b="1" dirty="0">
                <a:latin typeface="Tempus Sans ITC" pitchFamily="82" charset="0"/>
              </a:rPr>
              <a:t>     </a:t>
            </a:r>
            <a:r>
              <a:rPr lang="en-US" sz="2400" b="1" dirty="0" err="1">
                <a:latin typeface="Tempus Sans ITC" pitchFamily="82" charset="0"/>
              </a:rPr>
              <a:t>fs</a:t>
            </a:r>
            <a:r>
              <a:rPr lang="en-US" sz="2400" b="1" dirty="0">
                <a:latin typeface="Tempus Sans ITC" pitchFamily="82" charset="0"/>
              </a:rPr>
              <a:t>[</a:t>
            </a:r>
            <a:r>
              <a:rPr lang="en-US" sz="2400" b="1" dirty="0" err="1">
                <a:latin typeface="Tempus Sans ITC" pitchFamily="82" charset="0"/>
              </a:rPr>
              <a:t>i</a:t>
            </a:r>
            <a:r>
              <a:rPr lang="en-US" sz="2400" b="1" dirty="0">
                <a:latin typeface="Tempus Sans ITC" pitchFamily="82" charset="0"/>
              </a:rPr>
              <a:t>].marks.sub3;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Tempus Sans ITC" pitchFamily="82" charset="0"/>
              </a:rPr>
              <a:t>//students total</a:t>
            </a:r>
          </a:p>
          <a:p>
            <a:pPr>
              <a:defRPr/>
            </a:pPr>
            <a:r>
              <a:rPr lang="en-US" sz="2400" b="1" dirty="0">
                <a:latin typeface="Tempus Sans ITC" pitchFamily="82" charset="0"/>
              </a:rPr>
              <a:t>   </a:t>
            </a:r>
          </a:p>
          <a:p>
            <a:pPr>
              <a:defRPr/>
            </a:pPr>
            <a:r>
              <a:rPr lang="en-US" sz="2400" b="1" dirty="0">
                <a:latin typeface="Tempus Sans ITC" pitchFamily="82" charset="0"/>
              </a:rPr>
              <a:t>  </a:t>
            </a:r>
            <a:r>
              <a:rPr lang="en-US" sz="2400" b="1" dirty="0" err="1">
                <a:latin typeface="Tempus Sans ITC" pitchFamily="82" charset="0"/>
              </a:rPr>
              <a:t>fs</a:t>
            </a:r>
            <a:r>
              <a:rPr lang="en-US" sz="2400" b="1" dirty="0">
                <a:latin typeface="Tempus Sans ITC" pitchFamily="82" charset="0"/>
              </a:rPr>
              <a:t>[</a:t>
            </a:r>
            <a:r>
              <a:rPr lang="en-US" sz="2400" b="1" dirty="0" err="1">
                <a:latin typeface="Tempus Sans ITC" pitchFamily="82" charset="0"/>
              </a:rPr>
              <a:t>i</a:t>
            </a:r>
            <a:r>
              <a:rPr lang="en-US" sz="2400" b="1" dirty="0">
                <a:latin typeface="Tempus Sans ITC" pitchFamily="82" charset="0"/>
              </a:rPr>
              <a:t>].</a:t>
            </a:r>
            <a:r>
              <a:rPr lang="en-US" sz="2400" b="1" dirty="0" err="1">
                <a:latin typeface="Tempus Sans ITC" pitchFamily="82" charset="0"/>
              </a:rPr>
              <a:t>avg</a:t>
            </a:r>
            <a:r>
              <a:rPr lang="en-US" sz="2400" b="1" dirty="0">
                <a:latin typeface="Tempus Sans ITC" pitchFamily="82" charset="0"/>
              </a:rPr>
              <a:t>=total[</a:t>
            </a:r>
            <a:r>
              <a:rPr lang="en-US" sz="2400" b="1" dirty="0" err="1">
                <a:latin typeface="Tempus Sans ITC" pitchFamily="82" charset="0"/>
              </a:rPr>
              <a:t>i</a:t>
            </a:r>
            <a:r>
              <a:rPr lang="en-US" sz="2400" b="1" dirty="0">
                <a:latin typeface="Tempus Sans ITC" pitchFamily="82" charset="0"/>
              </a:rPr>
              <a:t>]/3;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Tempus Sans ITC" pitchFamily="82" charset="0"/>
              </a:rPr>
              <a:t>//students  average</a:t>
            </a:r>
            <a:endParaRPr lang="en-US" sz="2400" b="1" dirty="0">
              <a:latin typeface="Tempus Sans ITC" pitchFamily="82" charset="0"/>
            </a:endParaRPr>
          </a:p>
          <a:p>
            <a:pPr>
              <a:defRPr/>
            </a:pPr>
            <a:r>
              <a:rPr lang="en-US" sz="2400" b="1" dirty="0">
                <a:latin typeface="Tempus Sans ITC" pitchFamily="82" charset="0"/>
              </a:rPr>
              <a:t>  }</a:t>
            </a:r>
          </a:p>
        </p:txBody>
      </p:sp>
      <p:sp>
        <p:nvSpPr>
          <p:cNvPr id="24582" name="Rectangle 7">
            <a:extLst>
              <a:ext uri="{FF2B5EF4-FFF2-40B4-BE49-F238E27FC236}">
                <a16:creationId xmlns:a16="http://schemas.microsoft.com/office/drawing/2014/main" id="{E6F41A7B-F095-419F-AFB0-45D1E498A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983" y="1752599"/>
            <a:ext cx="2667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 err="1">
                <a:solidFill>
                  <a:schemeClr val="accent2"/>
                </a:solidFill>
                <a:latin typeface="Tempus Sans ITC" pitchFamily="82" charset="0"/>
              </a:rPr>
              <a:t>struct</a:t>
            </a:r>
            <a:r>
              <a:rPr lang="en-US" sz="2800" b="1" dirty="0">
                <a:solidFill>
                  <a:schemeClr val="accent2"/>
                </a:solidFill>
                <a:latin typeface="Tempus Sans ITC" pitchFamily="82" charset="0"/>
              </a:rPr>
              <a:t> student{</a:t>
            </a:r>
          </a:p>
          <a:p>
            <a:pPr>
              <a:defRPr/>
            </a:pPr>
            <a:r>
              <a:rPr lang="en-US" sz="2800" b="1" dirty="0" err="1">
                <a:solidFill>
                  <a:schemeClr val="accent2"/>
                </a:solidFill>
                <a:latin typeface="Tempus Sans ITC" pitchFamily="82" charset="0"/>
              </a:rPr>
              <a:t>int</a:t>
            </a:r>
            <a:r>
              <a:rPr lang="en-US" sz="2800" b="1" dirty="0">
                <a:solidFill>
                  <a:schemeClr val="accent2"/>
                </a:solidFill>
                <a:latin typeface="Tempus Sans ITC" pitchFamily="82" charset="0"/>
              </a:rPr>
              <a:t> </a:t>
            </a:r>
            <a:r>
              <a:rPr lang="en-US" sz="2800" b="1" dirty="0" err="1">
                <a:solidFill>
                  <a:schemeClr val="accent2"/>
                </a:solidFill>
                <a:latin typeface="Tempus Sans ITC" pitchFamily="82" charset="0"/>
              </a:rPr>
              <a:t>rollno</a:t>
            </a:r>
            <a:r>
              <a:rPr lang="en-US" sz="2800" b="1" dirty="0">
                <a:solidFill>
                  <a:schemeClr val="accent2"/>
                </a:solidFill>
                <a:latin typeface="Tempus Sans ITC" pitchFamily="82" charset="0"/>
              </a:rPr>
              <a:t>;</a:t>
            </a:r>
          </a:p>
          <a:p>
            <a:pPr>
              <a:defRPr/>
            </a:pPr>
            <a:r>
              <a:rPr lang="en-US" sz="2800" b="1" dirty="0">
                <a:solidFill>
                  <a:schemeClr val="accent2"/>
                </a:solidFill>
                <a:latin typeface="Tempus Sans ITC" pitchFamily="82" charset="0"/>
              </a:rPr>
              <a:t>char name[15];</a:t>
            </a:r>
          </a:p>
          <a:p>
            <a:pPr>
              <a:defRPr/>
            </a:pPr>
            <a:r>
              <a:rPr lang="en-US" sz="2800" b="1" dirty="0">
                <a:solidFill>
                  <a:schemeClr val="accent2"/>
                </a:solidFill>
                <a:latin typeface="Tempus Sans ITC" pitchFamily="82" charset="0"/>
              </a:rPr>
              <a:t>     </a:t>
            </a:r>
            <a:r>
              <a:rPr lang="en-US" sz="2800" b="1" dirty="0" err="1">
                <a:solidFill>
                  <a:schemeClr val="accent2">
                    <a:lumMod val="50000"/>
                  </a:schemeClr>
                </a:solidFill>
                <a:latin typeface="Tempus Sans ITC" pitchFamily="82" charset="0"/>
              </a:rPr>
              <a:t>struct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Tempus Sans ITC" pitchFamily="82" charset="0"/>
              </a:rPr>
              <a:t> {</a:t>
            </a:r>
          </a:p>
          <a:p>
            <a:pPr>
              <a:defRPr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Tempus Sans ITC" pitchFamily="82" charset="0"/>
              </a:rPr>
              <a:t>	</a:t>
            </a:r>
            <a:r>
              <a:rPr lang="en-US" sz="2800" b="1" dirty="0" err="1">
                <a:solidFill>
                  <a:schemeClr val="accent2">
                    <a:lumMod val="50000"/>
                  </a:schemeClr>
                </a:solidFill>
                <a:latin typeface="Tempus Sans ITC" pitchFamily="82" charset="0"/>
              </a:rPr>
              <a:t>int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Tempus Sans ITC" pitchFamily="82" charset="0"/>
              </a:rPr>
              <a:t> sub1;</a:t>
            </a:r>
          </a:p>
          <a:p>
            <a:pPr>
              <a:defRPr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Tempus Sans ITC" pitchFamily="82" charset="0"/>
              </a:rPr>
              <a:t>	</a:t>
            </a:r>
            <a:r>
              <a:rPr lang="en-US" sz="2800" b="1" dirty="0" err="1">
                <a:solidFill>
                  <a:schemeClr val="accent2">
                    <a:lumMod val="50000"/>
                  </a:schemeClr>
                </a:solidFill>
                <a:latin typeface="Tempus Sans ITC" pitchFamily="82" charset="0"/>
              </a:rPr>
              <a:t>int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Tempus Sans ITC" pitchFamily="82" charset="0"/>
              </a:rPr>
              <a:t> sub2;</a:t>
            </a:r>
          </a:p>
          <a:p>
            <a:pPr>
              <a:defRPr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Tempus Sans ITC" pitchFamily="82" charset="0"/>
              </a:rPr>
              <a:t>	</a:t>
            </a:r>
            <a:r>
              <a:rPr lang="en-US" sz="2800" b="1" dirty="0" err="1">
                <a:solidFill>
                  <a:schemeClr val="accent2">
                    <a:lumMod val="50000"/>
                  </a:schemeClr>
                </a:solidFill>
                <a:latin typeface="Tempus Sans ITC" pitchFamily="82" charset="0"/>
              </a:rPr>
              <a:t>int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Tempus Sans ITC" pitchFamily="82" charset="0"/>
              </a:rPr>
              <a:t> sub3;</a:t>
            </a:r>
          </a:p>
          <a:p>
            <a:pPr>
              <a:defRPr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Tempus Sans ITC" pitchFamily="82" charset="0"/>
              </a:rPr>
              <a:t>	}marks;</a:t>
            </a:r>
          </a:p>
          <a:p>
            <a:pPr>
              <a:defRPr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Tempus Sans ITC" pitchFamily="82" charset="0"/>
              </a:rPr>
              <a:t>  </a:t>
            </a:r>
            <a:r>
              <a:rPr lang="en-US" sz="2800" b="1" dirty="0" err="1">
                <a:solidFill>
                  <a:schemeClr val="accent2">
                    <a:lumMod val="50000"/>
                  </a:schemeClr>
                </a:solidFill>
                <a:latin typeface="Tempus Sans ITC" pitchFamily="82" charset="0"/>
              </a:rPr>
              <a:t>int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Tempus Sans ITC" pitchFamily="82" charset="0"/>
              </a:rPr>
              <a:t> </a:t>
            </a:r>
            <a:r>
              <a:rPr lang="en-US" sz="2800" b="1" dirty="0" err="1">
                <a:solidFill>
                  <a:schemeClr val="accent2">
                    <a:lumMod val="50000"/>
                  </a:schemeClr>
                </a:solidFill>
                <a:latin typeface="Tempus Sans ITC" pitchFamily="82" charset="0"/>
              </a:rPr>
              <a:t>avg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Tempus Sans ITC" pitchFamily="82" charset="0"/>
              </a:rPr>
              <a:t>;   </a:t>
            </a:r>
          </a:p>
          <a:p>
            <a:pPr>
              <a:defRPr/>
            </a:pPr>
            <a:r>
              <a:rPr lang="en-US" sz="2800" b="1" dirty="0">
                <a:solidFill>
                  <a:schemeClr val="accent2"/>
                </a:solidFill>
                <a:latin typeface="Tempus Sans ITC" pitchFamily="82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3">
            <a:extLst>
              <a:ext uri="{FF2B5EF4-FFF2-40B4-BE49-F238E27FC236}">
                <a16:creationId xmlns:a16="http://schemas.microsoft.com/office/drawing/2014/main" id="{35A46638-D59B-44CC-9701-9587F24CE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Solution-1</a:t>
            </a:r>
          </a:p>
        </p:txBody>
      </p:sp>
      <p:sp>
        <p:nvSpPr>
          <p:cNvPr id="18435" name="Date Placeholder 3">
            <a:extLst>
              <a:ext uri="{FF2B5EF4-FFF2-40B4-BE49-F238E27FC236}">
                <a16:creationId xmlns:a16="http://schemas.microsoft.com/office/drawing/2014/main" id="{484C0687-927D-453C-ABCD-5E13B03A5B1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81D76B4-4FA6-4140-8380-AD0581C0BB5C}" type="datetime1">
              <a:rPr lang="en-IN" altLang="en-US" smtClean="0"/>
              <a:t>25-08-2022</a:t>
            </a:fld>
            <a:endParaRPr lang="en-US" altLang="en-US"/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74EFF273-0F4E-40C6-B617-79BDBF903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Dept of I&amp;CT</a:t>
            </a:r>
          </a:p>
        </p:txBody>
      </p:sp>
      <p:sp>
        <p:nvSpPr>
          <p:cNvPr id="18437" name="Slide Number Placeholder 5">
            <a:extLst>
              <a:ext uri="{FF2B5EF4-FFF2-40B4-BE49-F238E27FC236}">
                <a16:creationId xmlns:a16="http://schemas.microsoft.com/office/drawing/2014/main" id="{F67C4CC8-EA29-491B-A28D-0BA84EE3C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73A3CC5-DD94-46E9-9037-E5977437A143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  <p:sp>
        <p:nvSpPr>
          <p:cNvPr id="25605" name="Rectangle 6">
            <a:extLst>
              <a:ext uri="{FF2B5EF4-FFF2-40B4-BE49-F238E27FC236}">
                <a16:creationId xmlns:a16="http://schemas.microsoft.com/office/drawing/2014/main" id="{AB2A8015-5407-45ED-B6A5-5D3881D87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295401"/>
            <a:ext cx="8305800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Baskerville Old Face" pitchFamily="18" charset="0"/>
              </a:rPr>
              <a:t>//display: name, total and average each student</a:t>
            </a:r>
          </a:p>
          <a:p>
            <a:pPr>
              <a:defRPr/>
            </a:pPr>
            <a:r>
              <a:rPr lang="en-US" sz="2800" dirty="0" err="1">
                <a:latin typeface="Tempus Sans ITC" pitchFamily="82" charset="0"/>
              </a:rPr>
              <a:t>cout</a:t>
            </a:r>
            <a:r>
              <a:rPr lang="en-US" sz="2800" dirty="0">
                <a:latin typeface="Tempus Sans ITC" pitchFamily="82" charset="0"/>
              </a:rPr>
              <a:t>&lt;&lt;"Total &amp; Average of each student.\n";</a:t>
            </a:r>
          </a:p>
          <a:p>
            <a:pPr>
              <a:defRPr/>
            </a:pPr>
            <a:r>
              <a:rPr lang="en-US" sz="2800" dirty="0">
                <a:latin typeface="Tempus Sans ITC" pitchFamily="82" charset="0"/>
              </a:rPr>
              <a:t>  for(</a:t>
            </a:r>
            <a:r>
              <a:rPr lang="en-US" sz="2800" dirty="0" err="1">
                <a:latin typeface="Tempus Sans ITC" pitchFamily="82" charset="0"/>
              </a:rPr>
              <a:t>i</a:t>
            </a:r>
            <a:r>
              <a:rPr lang="en-US" sz="2800" dirty="0">
                <a:latin typeface="Tempus Sans ITC" pitchFamily="82" charset="0"/>
              </a:rPr>
              <a:t>=0;i&lt;</a:t>
            </a:r>
            <a:r>
              <a:rPr lang="en-US" sz="2800" dirty="0" err="1">
                <a:latin typeface="Tempus Sans ITC" pitchFamily="82" charset="0"/>
              </a:rPr>
              <a:t>n;i</a:t>
            </a:r>
            <a:r>
              <a:rPr lang="en-US" sz="2800" dirty="0">
                <a:latin typeface="Tempus Sans ITC" pitchFamily="82" charset="0"/>
              </a:rPr>
              <a:t>++){</a:t>
            </a:r>
          </a:p>
          <a:p>
            <a:pPr>
              <a:defRPr/>
            </a:pPr>
            <a:r>
              <a:rPr lang="en-US" sz="2800" dirty="0">
                <a:latin typeface="Tempus Sans ITC" pitchFamily="82" charset="0"/>
              </a:rPr>
              <a:t>   </a:t>
            </a:r>
            <a:r>
              <a:rPr lang="en-US" sz="2800" dirty="0" err="1">
                <a:latin typeface="Tempus Sans ITC" pitchFamily="82" charset="0"/>
              </a:rPr>
              <a:t>cout</a:t>
            </a:r>
            <a:r>
              <a:rPr lang="en-US" sz="2800" dirty="0">
                <a:latin typeface="Tempus Sans ITC" pitchFamily="82" charset="0"/>
              </a:rPr>
              <a:t>&lt;&lt;"\</a:t>
            </a:r>
            <a:r>
              <a:rPr lang="en-US" sz="2800" dirty="0" err="1">
                <a:latin typeface="Tempus Sans ITC" pitchFamily="82" charset="0"/>
              </a:rPr>
              <a:t>nTotal</a:t>
            </a:r>
            <a:r>
              <a:rPr lang="en-US" sz="2800" dirty="0">
                <a:latin typeface="Tempus Sans ITC" pitchFamily="82" charset="0"/>
              </a:rPr>
              <a:t> of "&lt;&lt;</a:t>
            </a:r>
            <a:r>
              <a:rPr lang="en-US" sz="2800" b="1" dirty="0" err="1">
                <a:solidFill>
                  <a:srgbClr val="990000"/>
                </a:solidFill>
                <a:latin typeface="Tempus Sans ITC" pitchFamily="82" charset="0"/>
              </a:rPr>
              <a:t>fs</a:t>
            </a:r>
            <a:r>
              <a:rPr lang="en-US" sz="2800" b="1" dirty="0">
                <a:solidFill>
                  <a:srgbClr val="990000"/>
                </a:solidFill>
                <a:latin typeface="Tempus Sans ITC" pitchFamily="82" charset="0"/>
              </a:rPr>
              <a:t>[</a:t>
            </a:r>
            <a:r>
              <a:rPr lang="en-US" sz="2800" b="1" dirty="0" err="1">
                <a:solidFill>
                  <a:srgbClr val="990000"/>
                </a:solidFill>
                <a:latin typeface="Tempus Sans ITC" pitchFamily="82" charset="0"/>
              </a:rPr>
              <a:t>i</a:t>
            </a:r>
            <a:r>
              <a:rPr lang="en-US" sz="2800" b="1" dirty="0">
                <a:solidFill>
                  <a:srgbClr val="990000"/>
                </a:solidFill>
                <a:latin typeface="Tempus Sans ITC" pitchFamily="82" charset="0"/>
              </a:rPr>
              <a:t>].name</a:t>
            </a:r>
            <a:r>
              <a:rPr lang="en-US" sz="2800" dirty="0">
                <a:latin typeface="Tempus Sans ITC" pitchFamily="82" charset="0"/>
              </a:rPr>
              <a:t>&lt;&lt;"="&lt;&lt;</a:t>
            </a:r>
            <a:r>
              <a:rPr lang="en-US" sz="2800" b="1" dirty="0">
                <a:solidFill>
                  <a:srgbClr val="990000"/>
                </a:solidFill>
                <a:latin typeface="Tempus Sans ITC" pitchFamily="82" charset="0"/>
              </a:rPr>
              <a:t>total[</a:t>
            </a:r>
            <a:r>
              <a:rPr lang="en-US" sz="2800" b="1" dirty="0" err="1">
                <a:solidFill>
                  <a:srgbClr val="990000"/>
                </a:solidFill>
                <a:latin typeface="Tempus Sans ITC" pitchFamily="82" charset="0"/>
              </a:rPr>
              <a:t>i</a:t>
            </a:r>
            <a:r>
              <a:rPr lang="en-US" sz="2800" b="1" dirty="0">
                <a:solidFill>
                  <a:srgbClr val="990000"/>
                </a:solidFill>
                <a:latin typeface="Tempus Sans ITC" pitchFamily="82" charset="0"/>
              </a:rPr>
              <a:t>]</a:t>
            </a:r>
            <a:r>
              <a:rPr lang="en-US" sz="2800" dirty="0">
                <a:latin typeface="Tempus Sans ITC" pitchFamily="82" charset="0"/>
              </a:rPr>
              <a:t>&lt;&lt;"   </a:t>
            </a:r>
          </a:p>
          <a:p>
            <a:pPr>
              <a:defRPr/>
            </a:pPr>
            <a:r>
              <a:rPr lang="en-US" sz="2800" dirty="0">
                <a:latin typeface="Tempus Sans ITC" pitchFamily="82" charset="0"/>
              </a:rPr>
              <a:t>   &amp; </a:t>
            </a:r>
            <a:r>
              <a:rPr lang="en-US" sz="2800" dirty="0" err="1">
                <a:latin typeface="Tempus Sans ITC" pitchFamily="82" charset="0"/>
              </a:rPr>
              <a:t>avg</a:t>
            </a:r>
            <a:r>
              <a:rPr lang="en-US" sz="2800" dirty="0">
                <a:latin typeface="Tempus Sans ITC" pitchFamily="82" charset="0"/>
              </a:rPr>
              <a:t> =" &lt;&lt;</a:t>
            </a:r>
            <a:r>
              <a:rPr lang="en-US" sz="2800" b="1" dirty="0" err="1">
                <a:solidFill>
                  <a:srgbClr val="990000"/>
                </a:solidFill>
                <a:latin typeface="Tempus Sans ITC" pitchFamily="82" charset="0"/>
              </a:rPr>
              <a:t>fs</a:t>
            </a:r>
            <a:r>
              <a:rPr lang="en-US" sz="2800" b="1" dirty="0">
                <a:solidFill>
                  <a:srgbClr val="990000"/>
                </a:solidFill>
                <a:latin typeface="Tempus Sans ITC" pitchFamily="82" charset="0"/>
              </a:rPr>
              <a:t>[</a:t>
            </a:r>
            <a:r>
              <a:rPr lang="en-US" sz="2800" b="1" dirty="0" err="1">
                <a:solidFill>
                  <a:srgbClr val="990000"/>
                </a:solidFill>
                <a:latin typeface="Tempus Sans ITC" pitchFamily="82" charset="0"/>
              </a:rPr>
              <a:t>i</a:t>
            </a:r>
            <a:r>
              <a:rPr lang="en-US" sz="2800" b="1" dirty="0">
                <a:solidFill>
                  <a:srgbClr val="990000"/>
                </a:solidFill>
                <a:latin typeface="Tempus Sans ITC" pitchFamily="82" charset="0"/>
              </a:rPr>
              <a:t>].</a:t>
            </a:r>
            <a:r>
              <a:rPr lang="en-US" sz="2800" b="1" dirty="0" err="1">
                <a:solidFill>
                  <a:srgbClr val="990000"/>
                </a:solidFill>
                <a:latin typeface="Tempus Sans ITC" pitchFamily="82" charset="0"/>
              </a:rPr>
              <a:t>avg</a:t>
            </a:r>
            <a:r>
              <a:rPr lang="en-US" sz="2800" dirty="0">
                <a:latin typeface="Tempus Sans ITC" pitchFamily="82" charset="0"/>
              </a:rPr>
              <a:t>;</a:t>
            </a:r>
          </a:p>
          <a:p>
            <a:pPr>
              <a:defRPr/>
            </a:pPr>
            <a:r>
              <a:rPr lang="en-US" sz="2800" dirty="0">
                <a:latin typeface="Tempus Sans ITC" pitchFamily="82" charset="0"/>
              </a:rPr>
              <a:t>   </a:t>
            </a:r>
            <a:r>
              <a:rPr lang="en-US" sz="2800" b="1" dirty="0">
                <a:solidFill>
                  <a:srgbClr val="990000"/>
                </a:solidFill>
                <a:latin typeface="Tempus Sans ITC" pitchFamily="82" charset="0"/>
              </a:rPr>
              <a:t>tot</a:t>
            </a:r>
            <a:r>
              <a:rPr lang="en-US" sz="2800" dirty="0">
                <a:latin typeface="Tempus Sans ITC" pitchFamily="82" charset="0"/>
              </a:rPr>
              <a:t>+=total[</a:t>
            </a:r>
            <a:r>
              <a:rPr lang="en-US" sz="2800" dirty="0" err="1">
                <a:latin typeface="Tempus Sans ITC" pitchFamily="82" charset="0"/>
              </a:rPr>
              <a:t>i</a:t>
            </a:r>
            <a:r>
              <a:rPr lang="en-US" sz="2800" dirty="0">
                <a:latin typeface="Tempus Sans ITC" pitchFamily="82" charset="0"/>
              </a:rPr>
              <a:t>];</a:t>
            </a:r>
          </a:p>
          <a:p>
            <a:pPr>
              <a:defRPr/>
            </a:pPr>
            <a:r>
              <a:rPr lang="en-US" sz="2800" dirty="0">
                <a:latin typeface="Tempus Sans ITC" pitchFamily="82" charset="0"/>
              </a:rPr>
              <a:t>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3">
            <a:extLst>
              <a:ext uri="{FF2B5EF4-FFF2-40B4-BE49-F238E27FC236}">
                <a16:creationId xmlns:a16="http://schemas.microsoft.com/office/drawing/2014/main" id="{C98B8FBE-AFA5-4B95-A6C0-24BF49C21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Solution-1</a:t>
            </a:r>
          </a:p>
        </p:txBody>
      </p:sp>
      <p:sp>
        <p:nvSpPr>
          <p:cNvPr id="19459" name="Date Placeholder 3">
            <a:extLst>
              <a:ext uri="{FF2B5EF4-FFF2-40B4-BE49-F238E27FC236}">
                <a16:creationId xmlns:a16="http://schemas.microsoft.com/office/drawing/2014/main" id="{149CA8B2-017F-4D67-8857-737082F7013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5F4042C-FA28-4D98-9E96-C40FF9D769CF}" type="datetime1">
              <a:rPr lang="en-IN" altLang="en-US" smtClean="0"/>
              <a:t>25-08-2022</a:t>
            </a:fld>
            <a:endParaRPr lang="en-US" altLang="en-US"/>
          </a:p>
        </p:txBody>
      </p:sp>
      <p:sp>
        <p:nvSpPr>
          <p:cNvPr id="19460" name="Footer Placeholder 4">
            <a:extLst>
              <a:ext uri="{FF2B5EF4-FFF2-40B4-BE49-F238E27FC236}">
                <a16:creationId xmlns:a16="http://schemas.microsoft.com/office/drawing/2014/main" id="{DE096F27-D8EF-4720-AB12-30AC07B2D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Dept of I&amp;CT</a:t>
            </a:r>
          </a:p>
        </p:txBody>
      </p:sp>
      <p:sp>
        <p:nvSpPr>
          <p:cNvPr id="19461" name="Slide Number Placeholder 5">
            <a:extLst>
              <a:ext uri="{FF2B5EF4-FFF2-40B4-BE49-F238E27FC236}">
                <a16:creationId xmlns:a16="http://schemas.microsoft.com/office/drawing/2014/main" id="{F2CDD918-F505-4E76-BE7E-CAB278B5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EA2F91-192D-4BD5-A0F2-59B1C9BA0EE7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98B273-5E86-4AD6-8883-B40CA68EC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066801"/>
            <a:ext cx="7467600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Baskerville Old Face" pitchFamily="18" charset="0"/>
              </a:rPr>
              <a:t>// sorting</a:t>
            </a:r>
            <a:endParaRPr lang="en-US" sz="2800" dirty="0">
              <a:latin typeface="Baskerville Old Face" pitchFamily="18" charset="0"/>
            </a:endParaRPr>
          </a:p>
          <a:p>
            <a:pPr>
              <a:defRPr/>
            </a:pPr>
            <a:r>
              <a:rPr lang="en-US" sz="2800" b="1" dirty="0">
                <a:latin typeface="Tempus Sans ITC" pitchFamily="82" charset="0"/>
              </a:rPr>
              <a:t>for(</a:t>
            </a:r>
            <a:r>
              <a:rPr lang="en-US" sz="2800" b="1" dirty="0" err="1">
                <a:latin typeface="Tempus Sans ITC" pitchFamily="82" charset="0"/>
              </a:rPr>
              <a:t>i</a:t>
            </a:r>
            <a:r>
              <a:rPr lang="en-US" sz="2800" b="1" dirty="0">
                <a:latin typeface="Tempus Sans ITC" pitchFamily="82" charset="0"/>
              </a:rPr>
              <a:t>=0;i&lt;3;i++)</a:t>
            </a:r>
            <a:endParaRPr lang="en-US" sz="2800" b="1" dirty="0">
              <a:solidFill>
                <a:schemeClr val="bg2">
                  <a:lumMod val="50000"/>
                </a:schemeClr>
              </a:solidFill>
              <a:latin typeface="Tempus Sans ITC" pitchFamily="82" charset="0"/>
            </a:endParaRPr>
          </a:p>
          <a:p>
            <a:pPr>
              <a:defRPr/>
            </a:pPr>
            <a:r>
              <a:rPr lang="en-US" sz="2800" b="1" dirty="0">
                <a:latin typeface="Tempus Sans ITC" pitchFamily="82" charset="0"/>
              </a:rPr>
              <a:t>   for(</a:t>
            </a:r>
            <a:r>
              <a:rPr lang="en-US" sz="2800" b="1" dirty="0" err="1">
                <a:latin typeface="Tempus Sans ITC" pitchFamily="82" charset="0"/>
              </a:rPr>
              <a:t>int</a:t>
            </a:r>
            <a:r>
              <a:rPr lang="en-US" sz="2800" b="1" dirty="0">
                <a:latin typeface="Tempus Sans ITC" pitchFamily="82" charset="0"/>
              </a:rPr>
              <a:t> j=i+1;j&lt;3;j++)</a:t>
            </a:r>
          </a:p>
          <a:p>
            <a:pPr>
              <a:defRPr/>
            </a:pPr>
            <a:r>
              <a:rPr lang="en-US" sz="2800" b="1" dirty="0">
                <a:latin typeface="Tempus Sans ITC" pitchFamily="82" charset="0"/>
              </a:rPr>
              <a:t>   if(</a:t>
            </a:r>
            <a:r>
              <a:rPr lang="en-US" sz="2800" b="1" dirty="0" err="1">
                <a:solidFill>
                  <a:srgbClr val="990000"/>
                </a:solidFill>
                <a:latin typeface="Tempus Sans ITC" pitchFamily="82" charset="0"/>
              </a:rPr>
              <a:t>fs</a:t>
            </a:r>
            <a:r>
              <a:rPr lang="en-US" sz="2800" b="1" dirty="0">
                <a:solidFill>
                  <a:srgbClr val="990000"/>
                </a:solidFill>
                <a:latin typeface="Tempus Sans ITC" pitchFamily="82" charset="0"/>
              </a:rPr>
              <a:t>[</a:t>
            </a:r>
            <a:r>
              <a:rPr lang="en-US" sz="2800" b="1" dirty="0" err="1">
                <a:solidFill>
                  <a:srgbClr val="990000"/>
                </a:solidFill>
                <a:latin typeface="Tempus Sans ITC" pitchFamily="82" charset="0"/>
              </a:rPr>
              <a:t>i</a:t>
            </a:r>
            <a:r>
              <a:rPr lang="en-US" sz="2800" b="1" dirty="0">
                <a:solidFill>
                  <a:srgbClr val="990000"/>
                </a:solidFill>
                <a:latin typeface="Tempus Sans ITC" pitchFamily="82" charset="0"/>
              </a:rPr>
              <a:t>].</a:t>
            </a:r>
            <a:r>
              <a:rPr lang="en-US" sz="2800" b="1" dirty="0" err="1">
                <a:solidFill>
                  <a:srgbClr val="990000"/>
                </a:solidFill>
                <a:latin typeface="Tempus Sans ITC" pitchFamily="82" charset="0"/>
              </a:rPr>
              <a:t>avg</a:t>
            </a:r>
            <a:r>
              <a:rPr lang="en-US" sz="2800" b="1" dirty="0">
                <a:solidFill>
                  <a:srgbClr val="990000"/>
                </a:solidFill>
                <a:latin typeface="Tempus Sans ITC" pitchFamily="82" charset="0"/>
              </a:rPr>
              <a:t> &gt; </a:t>
            </a:r>
            <a:r>
              <a:rPr lang="en-US" sz="2800" b="1" dirty="0" err="1">
                <a:solidFill>
                  <a:srgbClr val="990000"/>
                </a:solidFill>
                <a:latin typeface="Tempus Sans ITC" pitchFamily="82" charset="0"/>
              </a:rPr>
              <a:t>fs</a:t>
            </a:r>
            <a:r>
              <a:rPr lang="en-US" sz="2800" b="1" dirty="0">
                <a:solidFill>
                  <a:srgbClr val="990000"/>
                </a:solidFill>
                <a:latin typeface="Tempus Sans ITC" pitchFamily="82" charset="0"/>
              </a:rPr>
              <a:t>[j].</a:t>
            </a:r>
            <a:r>
              <a:rPr lang="en-US" sz="2800" b="1" dirty="0" err="1">
                <a:solidFill>
                  <a:srgbClr val="990000"/>
                </a:solidFill>
                <a:latin typeface="Tempus Sans ITC" pitchFamily="82" charset="0"/>
              </a:rPr>
              <a:t>avg</a:t>
            </a:r>
            <a:r>
              <a:rPr lang="en-US" sz="2800" b="1" dirty="0">
                <a:latin typeface="Tempus Sans ITC" pitchFamily="82" charset="0"/>
              </a:rPr>
              <a:t>)</a:t>
            </a:r>
          </a:p>
          <a:p>
            <a:pPr>
              <a:defRPr/>
            </a:pPr>
            <a:r>
              <a:rPr lang="en-US" sz="2800" b="1" dirty="0">
                <a:latin typeface="Tempus Sans ITC" pitchFamily="82" charset="0"/>
              </a:rPr>
              <a:t>    {</a:t>
            </a:r>
          </a:p>
          <a:p>
            <a:pPr>
              <a:defRPr/>
            </a:pPr>
            <a:r>
              <a:rPr lang="en-US" sz="2800" b="1" dirty="0">
                <a:latin typeface="Tempus Sans ITC" pitchFamily="82" charset="0"/>
              </a:rPr>
              <a:t>      temp=</a:t>
            </a:r>
            <a:r>
              <a:rPr lang="en-US" sz="2800" b="1" dirty="0" err="1">
                <a:latin typeface="Tempus Sans ITC" pitchFamily="82" charset="0"/>
              </a:rPr>
              <a:t>fs</a:t>
            </a:r>
            <a:r>
              <a:rPr lang="en-US" sz="2800" b="1" dirty="0">
                <a:latin typeface="Tempus Sans ITC" pitchFamily="82" charset="0"/>
              </a:rPr>
              <a:t>[</a:t>
            </a:r>
            <a:r>
              <a:rPr lang="en-US" sz="2800" b="1" dirty="0" err="1">
                <a:latin typeface="Tempus Sans ITC" pitchFamily="82" charset="0"/>
              </a:rPr>
              <a:t>i</a:t>
            </a:r>
            <a:r>
              <a:rPr lang="en-US" sz="2800" b="1" dirty="0">
                <a:latin typeface="Tempus Sans ITC" pitchFamily="82" charset="0"/>
              </a:rPr>
              <a:t>];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Baskerville Old Face" pitchFamily="18" charset="0"/>
              </a:rPr>
              <a:t>//Swapping</a:t>
            </a:r>
          </a:p>
          <a:p>
            <a:pPr>
              <a:defRPr/>
            </a:pPr>
            <a:r>
              <a:rPr lang="en-US" sz="2800" b="1" dirty="0">
                <a:latin typeface="Tempus Sans ITC" pitchFamily="82" charset="0"/>
              </a:rPr>
              <a:t>      </a:t>
            </a:r>
            <a:r>
              <a:rPr lang="en-US" sz="2800" b="1" dirty="0" err="1">
                <a:latin typeface="Tempus Sans ITC" pitchFamily="82" charset="0"/>
              </a:rPr>
              <a:t>fs</a:t>
            </a:r>
            <a:r>
              <a:rPr lang="en-US" sz="2800" b="1" dirty="0">
                <a:latin typeface="Tempus Sans ITC" pitchFamily="82" charset="0"/>
              </a:rPr>
              <a:t>[</a:t>
            </a:r>
            <a:r>
              <a:rPr lang="en-US" sz="2800" b="1" dirty="0" err="1">
                <a:latin typeface="Tempus Sans ITC" pitchFamily="82" charset="0"/>
              </a:rPr>
              <a:t>i</a:t>
            </a:r>
            <a:r>
              <a:rPr lang="en-US" sz="2800" b="1" dirty="0">
                <a:latin typeface="Tempus Sans ITC" pitchFamily="82" charset="0"/>
              </a:rPr>
              <a:t>]=</a:t>
            </a:r>
            <a:r>
              <a:rPr lang="en-US" sz="2800" b="1" dirty="0" err="1">
                <a:latin typeface="Tempus Sans ITC" pitchFamily="82" charset="0"/>
              </a:rPr>
              <a:t>fs</a:t>
            </a:r>
            <a:r>
              <a:rPr lang="en-US" sz="2800" b="1" dirty="0">
                <a:latin typeface="Tempus Sans ITC" pitchFamily="82" charset="0"/>
              </a:rPr>
              <a:t>[j];</a:t>
            </a:r>
          </a:p>
          <a:p>
            <a:pPr>
              <a:defRPr/>
            </a:pPr>
            <a:r>
              <a:rPr lang="en-US" sz="2800" b="1" dirty="0">
                <a:latin typeface="Tempus Sans ITC" pitchFamily="82" charset="0"/>
              </a:rPr>
              <a:t>      </a:t>
            </a:r>
            <a:r>
              <a:rPr lang="en-US" sz="2800" b="1" dirty="0" err="1">
                <a:latin typeface="Tempus Sans ITC" pitchFamily="82" charset="0"/>
              </a:rPr>
              <a:t>fs</a:t>
            </a:r>
            <a:r>
              <a:rPr lang="en-US" sz="2800" b="1" dirty="0">
                <a:latin typeface="Tempus Sans ITC" pitchFamily="82" charset="0"/>
              </a:rPr>
              <a:t>[j]=temp;</a:t>
            </a:r>
          </a:p>
          <a:p>
            <a:pPr>
              <a:defRPr/>
            </a:pPr>
            <a:r>
              <a:rPr lang="en-US" sz="2800" b="1" dirty="0">
                <a:latin typeface="Tempus Sans ITC" pitchFamily="82" charset="0"/>
              </a:rPr>
              <a:t>     }</a:t>
            </a:r>
          </a:p>
          <a:p>
            <a:pPr>
              <a:defRPr/>
            </a:pPr>
            <a:r>
              <a:rPr lang="en-US" sz="2800" b="1" dirty="0">
                <a:latin typeface="Tempus Sans ITC" pitchFamily="82" charset="0"/>
              </a:rPr>
              <a:t> for(</a:t>
            </a:r>
            <a:r>
              <a:rPr lang="en-US" sz="2800" b="1" dirty="0" err="1">
                <a:latin typeface="Tempus Sans ITC" pitchFamily="82" charset="0"/>
              </a:rPr>
              <a:t>i</a:t>
            </a:r>
            <a:r>
              <a:rPr lang="en-US" sz="2800" b="1" dirty="0">
                <a:latin typeface="Tempus Sans ITC" pitchFamily="82" charset="0"/>
              </a:rPr>
              <a:t>=0;i&lt;3;i++)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Baskerville Old Face" pitchFamily="18" charset="0"/>
              </a:rPr>
              <a:t>//Sorted list w.r.to average marks</a:t>
            </a:r>
          </a:p>
          <a:p>
            <a:pPr>
              <a:defRPr/>
            </a:pPr>
            <a:r>
              <a:rPr lang="en-US" sz="2800" b="1" dirty="0">
                <a:latin typeface="Tempus Sans ITC" pitchFamily="82" charset="0"/>
              </a:rPr>
              <a:t>     </a:t>
            </a:r>
            <a:r>
              <a:rPr lang="en-US" sz="2800" b="1" dirty="0" err="1">
                <a:latin typeface="Tempus Sans ITC" pitchFamily="82" charset="0"/>
              </a:rPr>
              <a:t>cout</a:t>
            </a:r>
            <a:r>
              <a:rPr lang="en-US" sz="2800" b="1" dirty="0">
                <a:latin typeface="Tempus Sans ITC" pitchFamily="82" charset="0"/>
              </a:rPr>
              <a:t>&lt;&lt;</a:t>
            </a:r>
            <a:r>
              <a:rPr lang="en-US" sz="2800" b="1" dirty="0" err="1">
                <a:solidFill>
                  <a:srgbClr val="990000"/>
                </a:solidFill>
                <a:latin typeface="Tempus Sans ITC" pitchFamily="82" charset="0"/>
              </a:rPr>
              <a:t>fs</a:t>
            </a:r>
            <a:r>
              <a:rPr lang="en-US" sz="2800" b="1" dirty="0">
                <a:solidFill>
                  <a:srgbClr val="990000"/>
                </a:solidFill>
                <a:latin typeface="Tempus Sans ITC" pitchFamily="82" charset="0"/>
              </a:rPr>
              <a:t>[</a:t>
            </a:r>
            <a:r>
              <a:rPr lang="en-US" sz="2800" b="1" dirty="0" err="1">
                <a:solidFill>
                  <a:srgbClr val="990000"/>
                </a:solidFill>
                <a:latin typeface="Tempus Sans ITC" pitchFamily="82" charset="0"/>
              </a:rPr>
              <a:t>i</a:t>
            </a:r>
            <a:r>
              <a:rPr lang="en-US" sz="2800" b="1" dirty="0">
                <a:solidFill>
                  <a:srgbClr val="990000"/>
                </a:solidFill>
                <a:latin typeface="Tempus Sans ITC" pitchFamily="82" charset="0"/>
              </a:rPr>
              <a:t>].name</a:t>
            </a:r>
            <a:r>
              <a:rPr lang="en-US" sz="2800" b="1" dirty="0">
                <a:latin typeface="Tempus Sans ITC" pitchFamily="82" charset="0"/>
              </a:rPr>
              <a:t>;</a:t>
            </a:r>
          </a:p>
          <a:p>
            <a:pPr>
              <a:defRPr/>
            </a:pPr>
            <a:r>
              <a:rPr lang="en-US" sz="2800" b="1" dirty="0">
                <a:latin typeface="Tempus Sans ITC" pitchFamily="82" charset="0"/>
              </a:rPr>
              <a:t>}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Tempus Sans ITC" pitchFamily="82" charset="0"/>
              </a:rPr>
              <a:t>//end of main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2E33405-70F8-4893-9F47-BC1638C036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Problems</a:t>
            </a:r>
          </a:p>
        </p:txBody>
      </p:sp>
      <p:sp>
        <p:nvSpPr>
          <p:cNvPr id="20483" name="Date Placeholder 3">
            <a:extLst>
              <a:ext uri="{FF2B5EF4-FFF2-40B4-BE49-F238E27FC236}">
                <a16:creationId xmlns:a16="http://schemas.microsoft.com/office/drawing/2014/main" id="{3B17657F-94DF-4A9C-B731-9D18498CAFE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F3A8D74-6D8B-4431-AB0D-F61D54620A10}" type="datetime1">
              <a:rPr lang="en-IN" altLang="en-US" smtClean="0"/>
              <a:t>25-08-2022</a:t>
            </a:fld>
            <a:endParaRPr lang="en-US" altLang="en-US"/>
          </a:p>
        </p:txBody>
      </p:sp>
      <p:sp>
        <p:nvSpPr>
          <p:cNvPr id="20484" name="Footer Placeholder 4">
            <a:extLst>
              <a:ext uri="{FF2B5EF4-FFF2-40B4-BE49-F238E27FC236}">
                <a16:creationId xmlns:a16="http://schemas.microsoft.com/office/drawing/2014/main" id="{B03417D9-A1F4-4A61-AA1D-247206CE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Dept of I&amp;CT</a:t>
            </a:r>
          </a:p>
        </p:txBody>
      </p:sp>
      <p:sp>
        <p:nvSpPr>
          <p:cNvPr id="20485" name="Slide Number Placeholder 5">
            <a:extLst>
              <a:ext uri="{FF2B5EF4-FFF2-40B4-BE49-F238E27FC236}">
                <a16:creationId xmlns:a16="http://schemas.microsoft.com/office/drawing/2014/main" id="{344BF861-02F1-4A3D-B7DA-F1BA5632F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05E9DD5-CBF3-4EE0-92BC-22C3D22E8892}" type="slidenum">
              <a:rPr lang="en-US" altLang="en-US"/>
              <a:pPr eaLnBrk="1" hangingPunct="1"/>
              <a:t>33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FBD9D8-1D37-4248-8251-93FEE785DA17}"/>
              </a:ext>
            </a:extLst>
          </p:cNvPr>
          <p:cNvSpPr/>
          <p:nvPr/>
        </p:nvSpPr>
        <p:spPr>
          <a:xfrm>
            <a:off x="448614" y="906601"/>
            <a:ext cx="11515859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menu driven program for a “</a:t>
            </a:r>
            <a:r>
              <a:rPr lang="en-US" sz="2300" b="1" i="1" dirty="0">
                <a:latin typeface="Times New Roman" panose="02020603050405020304" pitchFamily="18" charset="0"/>
                <a:cs typeface="Times New Roman" pitchFamily="18" charset="0"/>
              </a:rPr>
              <a:t>BOOK MART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with the following menu options</a:t>
            </a:r>
          </a:p>
          <a:p>
            <a:pPr algn="just">
              <a:defRPr/>
            </a:pPr>
            <a:r>
              <a:rPr lang="en-US" sz="2300" b="1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itchFamily="18" charset="0"/>
              </a:rPr>
              <a:t>BOOKMART MENU</a:t>
            </a:r>
            <a:endParaRPr lang="en-US" sz="2300" dirty="0">
              <a:solidFill>
                <a:schemeClr val="accent6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marL="800100" lvl="1" indent="-342900" algn="just">
              <a:buFont typeface="+mj-lt"/>
              <a:buAutoNum type="arabicPeriod"/>
              <a:defRPr/>
            </a:pPr>
            <a:r>
              <a:rPr lang="en-US" sz="2300" b="1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itchFamily="18" charset="0"/>
              </a:rPr>
              <a:t>Availability</a:t>
            </a:r>
            <a:endParaRPr lang="en-US" sz="2300" dirty="0">
              <a:solidFill>
                <a:schemeClr val="accent6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marL="800100" lvl="1" indent="-342900" algn="just">
              <a:buFont typeface="+mj-lt"/>
              <a:buAutoNum type="arabicPeriod"/>
              <a:defRPr/>
            </a:pPr>
            <a:r>
              <a:rPr lang="en-US" sz="2300" b="1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itchFamily="18" charset="0"/>
              </a:rPr>
              <a:t>Purchase</a:t>
            </a:r>
            <a:endParaRPr lang="en-US" sz="2300" dirty="0">
              <a:solidFill>
                <a:schemeClr val="accent6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marL="800100" lvl="1" indent="-342900" algn="just">
              <a:buFont typeface="+mj-lt"/>
              <a:buAutoNum type="arabicPeriod"/>
              <a:defRPr/>
            </a:pPr>
            <a:r>
              <a:rPr lang="en-US" sz="2300" b="1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itchFamily="18" charset="0"/>
              </a:rPr>
              <a:t>Exit</a:t>
            </a:r>
            <a:endParaRPr lang="en-US" sz="2300" dirty="0">
              <a:solidFill>
                <a:schemeClr val="accent6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>
              <a:defRPr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details of the books are stored in a structure “</a:t>
            </a:r>
            <a:r>
              <a:rPr lang="en-US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with the member variables </a:t>
            </a:r>
            <a:r>
              <a:rPr lang="en-US" sz="23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book_number</a:t>
            </a:r>
            <a:r>
              <a:rPr lang="en-US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book_name</a:t>
            </a:r>
            <a:r>
              <a:rPr lang="en-US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book_price</a:t>
            </a:r>
            <a:r>
              <a:rPr lang="en-US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book_author</a:t>
            </a:r>
            <a:r>
              <a:rPr lang="en-US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number_of_copies</a:t>
            </a:r>
            <a:r>
              <a:rPr lang="en-US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defRPr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 the different member variables (use meaningful abbreviations for the variables; e.g.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number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copies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etc.) with appropriate data types.  Use an array of structure </a:t>
            </a:r>
            <a:r>
              <a:rPr lang="en-US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book[ ]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insert details for at least 5 books. Your program shall run continuously for all the operations until you press </a:t>
            </a:r>
            <a:r>
              <a:rPr lang="en-US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in the menu. Purchase menu should be used to purchase a particular book using the book number as user input. [Hint: usage of SWITCH within WHILE statement (repeating loop) 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Structures 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dirty="0"/>
              <a:t>The general format of a structure </a:t>
            </a:r>
            <a:r>
              <a:rPr lang="en-US" b="1" dirty="0">
                <a:solidFill>
                  <a:srgbClr val="FF0000"/>
                </a:solidFill>
                <a:latin typeface="Tempus Sans ITC" pitchFamily="82" charset="0"/>
              </a:rPr>
              <a:t>definition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is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b="1" dirty="0" err="1">
                <a:solidFill>
                  <a:srgbClr val="CC0000"/>
                </a:solidFill>
                <a:latin typeface="Tempus Sans ITC" pitchFamily="82" charset="0"/>
              </a:rPr>
              <a:t>struct</a:t>
            </a:r>
            <a:r>
              <a:rPr lang="en-US" b="1" dirty="0">
                <a:solidFill>
                  <a:srgbClr val="CC0000"/>
                </a:solidFill>
                <a:latin typeface="Tempus Sans ITC" pitchFamily="82" charset="0"/>
              </a:rPr>
              <a:t> 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 err="1">
                <a:solidFill>
                  <a:srgbClr val="CC0000"/>
                </a:solidFill>
              </a:rPr>
              <a:t>tag_name</a:t>
            </a:r>
            <a:endParaRPr lang="en-US" dirty="0">
              <a:solidFill>
                <a:srgbClr val="CC0000"/>
              </a:solidFill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CC0000"/>
                </a:solidFill>
              </a:rPr>
              <a:t>{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CC0000"/>
                </a:solidFill>
              </a:rPr>
              <a:t>	</a:t>
            </a:r>
            <a:r>
              <a:rPr lang="en-US" dirty="0" err="1">
                <a:solidFill>
                  <a:srgbClr val="CC0000"/>
                </a:solidFill>
              </a:rPr>
              <a:t>Data_type</a:t>
            </a:r>
            <a:r>
              <a:rPr lang="en-US" dirty="0">
                <a:solidFill>
                  <a:srgbClr val="CC0000"/>
                </a:solidFill>
              </a:rPr>
              <a:t> member1;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CC0000"/>
                </a:solidFill>
              </a:rPr>
              <a:t>	</a:t>
            </a:r>
            <a:r>
              <a:rPr lang="en-US" dirty="0" err="1">
                <a:solidFill>
                  <a:srgbClr val="CC0000"/>
                </a:solidFill>
              </a:rPr>
              <a:t>Data_type</a:t>
            </a:r>
            <a:r>
              <a:rPr lang="en-US" dirty="0">
                <a:solidFill>
                  <a:srgbClr val="CC0000"/>
                </a:solidFill>
              </a:rPr>
              <a:t> member2;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CC0000"/>
                </a:solidFill>
              </a:rPr>
              <a:t>	…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CC0000"/>
                </a:solidFill>
              </a:rPr>
              <a:t>};</a:t>
            </a:r>
            <a:endParaRPr lang="en-US" sz="2000" dirty="0"/>
          </a:p>
        </p:txBody>
      </p:sp>
      <p:sp>
        <p:nvSpPr>
          <p:cNvPr id="8195" name="Date Placeholder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8D02B72F-EE03-43E8-A90E-2F8C622A3CF6}" type="datetime1">
              <a:rPr lang="en-IN" smtClean="0"/>
              <a:t>25-08-2022</a:t>
            </a:fld>
            <a:endParaRPr lang="en-US"/>
          </a:p>
        </p:txBody>
      </p:sp>
      <p:sp>
        <p:nvSpPr>
          <p:cNvPr id="8197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 of I&amp;CT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A52AF6-F0AB-4D1E-A6E1-8278CEAFA87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6057900" y="3561523"/>
            <a:ext cx="51054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e.g.</a:t>
            </a:r>
          </a:p>
          <a:p>
            <a:pPr>
              <a:lnSpc>
                <a:spcPct val="80000"/>
              </a:lnSpc>
            </a:pPr>
            <a:r>
              <a:rPr lang="fr-FR" sz="2800" b="1" dirty="0">
                <a:solidFill>
                  <a:schemeClr val="accent2"/>
                </a:solidFill>
                <a:latin typeface="Tempus Sans ITC" pitchFamily="82" charset="0"/>
              </a:rPr>
              <a:t>      </a:t>
            </a:r>
            <a:r>
              <a:rPr lang="fr-FR" sz="2800" b="1" dirty="0" err="1">
                <a:latin typeface="Tempus Sans ITC" pitchFamily="82" charset="0"/>
              </a:rPr>
              <a:t>struct</a:t>
            </a:r>
            <a:r>
              <a:rPr lang="fr-FR" sz="2800" b="1" dirty="0">
                <a:latin typeface="Tempus Sans ITC" pitchFamily="82" charset="0"/>
              </a:rPr>
              <a:t> </a:t>
            </a:r>
            <a:r>
              <a:rPr lang="fr-FR" sz="2800" b="1" dirty="0" err="1">
                <a:latin typeface="Tempus Sans ITC" pitchFamily="82" charset="0"/>
              </a:rPr>
              <a:t>student</a:t>
            </a:r>
            <a:r>
              <a:rPr lang="fr-FR" sz="2800" b="1" dirty="0">
                <a:latin typeface="Tempus Sans ITC" pitchFamily="82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fr-FR" sz="2800" b="1" dirty="0">
                <a:latin typeface="Tempus Sans ITC" pitchFamily="82" charset="0"/>
              </a:rPr>
              <a:t>	     { 	</a:t>
            </a:r>
            <a:r>
              <a:rPr lang="fr-FR" sz="2800" b="1" dirty="0" err="1">
                <a:latin typeface="Tempus Sans ITC" pitchFamily="82" charset="0"/>
              </a:rPr>
              <a:t>int</a:t>
            </a:r>
            <a:r>
              <a:rPr lang="fr-FR" sz="2800" b="1" dirty="0">
                <a:latin typeface="Tempus Sans ITC" pitchFamily="82" charset="0"/>
              </a:rPr>
              <a:t> </a:t>
            </a:r>
            <a:r>
              <a:rPr lang="fr-FR" sz="2800" b="1" dirty="0" err="1">
                <a:latin typeface="Tempus Sans ITC" pitchFamily="82" charset="0"/>
              </a:rPr>
              <a:t>rollno</a:t>
            </a:r>
            <a:r>
              <a:rPr lang="fr-FR" sz="2800" b="1" dirty="0">
                <a:latin typeface="Tempus Sans ITC" pitchFamily="82" charset="0"/>
              </a:rPr>
              <a:t>;</a:t>
            </a:r>
          </a:p>
          <a:p>
            <a:pPr lvl="2">
              <a:lnSpc>
                <a:spcPct val="80000"/>
              </a:lnSpc>
            </a:pPr>
            <a:r>
              <a:rPr lang="fr-FR" sz="2800" b="1" dirty="0">
                <a:latin typeface="Tempus Sans ITC" pitchFamily="82" charset="0"/>
              </a:rPr>
              <a:t>	</a:t>
            </a:r>
            <a:r>
              <a:rPr lang="fr-FR" sz="2800" b="1" dirty="0" err="1">
                <a:latin typeface="Tempus Sans ITC" pitchFamily="82" charset="0"/>
              </a:rPr>
              <a:t>int</a:t>
            </a:r>
            <a:r>
              <a:rPr lang="fr-FR" sz="2800" b="1" dirty="0">
                <a:latin typeface="Tempus Sans ITC" pitchFamily="82" charset="0"/>
              </a:rPr>
              <a:t> </a:t>
            </a:r>
            <a:r>
              <a:rPr lang="fr-FR" sz="2800" b="1" dirty="0" err="1">
                <a:latin typeface="Tempus Sans ITC" pitchFamily="82" charset="0"/>
              </a:rPr>
              <a:t>age</a:t>
            </a:r>
            <a:r>
              <a:rPr lang="fr-FR" sz="2800" b="1" dirty="0">
                <a:latin typeface="Tempus Sans ITC" pitchFamily="82" charset="0"/>
              </a:rPr>
              <a:t>;</a:t>
            </a:r>
          </a:p>
          <a:p>
            <a:pPr lvl="2">
              <a:lnSpc>
                <a:spcPct val="80000"/>
              </a:lnSpc>
            </a:pPr>
            <a:r>
              <a:rPr lang="fr-FR" sz="2800" b="1" dirty="0">
                <a:latin typeface="Tempus Sans ITC" pitchFamily="82" charset="0"/>
              </a:rPr>
              <a:t>	char </a:t>
            </a:r>
            <a:r>
              <a:rPr lang="fr-FR" sz="2800" b="1" dirty="0" err="1">
                <a:latin typeface="Tempus Sans ITC" pitchFamily="82" charset="0"/>
              </a:rPr>
              <a:t>name</a:t>
            </a:r>
            <a:r>
              <a:rPr lang="fr-FR" sz="2800" b="1" dirty="0">
                <a:latin typeface="Tempus Sans ITC" pitchFamily="82" charset="0"/>
              </a:rPr>
              <a:t>[10];</a:t>
            </a:r>
          </a:p>
          <a:p>
            <a:pPr lvl="2">
              <a:lnSpc>
                <a:spcPct val="80000"/>
              </a:lnSpc>
            </a:pPr>
            <a:r>
              <a:rPr lang="fr-FR" sz="2800" b="1" dirty="0">
                <a:latin typeface="Tempus Sans ITC" pitchFamily="82" charset="0"/>
              </a:rPr>
              <a:t>	</a:t>
            </a:r>
            <a:r>
              <a:rPr lang="fr-FR" sz="2800" b="1" dirty="0" err="1">
                <a:latin typeface="Tempus Sans ITC" pitchFamily="82" charset="0"/>
              </a:rPr>
              <a:t>float</a:t>
            </a:r>
            <a:r>
              <a:rPr lang="fr-FR" sz="2800" b="1" dirty="0">
                <a:latin typeface="Tempus Sans ITC" pitchFamily="82" charset="0"/>
              </a:rPr>
              <a:t> </a:t>
            </a:r>
            <a:r>
              <a:rPr lang="fr-FR" sz="2800" b="1" dirty="0" err="1">
                <a:latin typeface="Tempus Sans ITC" pitchFamily="82" charset="0"/>
              </a:rPr>
              <a:t>height</a:t>
            </a:r>
            <a:r>
              <a:rPr lang="fr-FR" sz="2800" b="1" dirty="0">
                <a:latin typeface="Tempus Sans ITC" pitchFamily="82" charset="0"/>
              </a:rPr>
              <a:t>;</a:t>
            </a:r>
          </a:p>
          <a:p>
            <a:pPr lvl="2">
              <a:lnSpc>
                <a:spcPct val="80000"/>
              </a:lnSpc>
            </a:pPr>
            <a:r>
              <a:rPr lang="fr-FR" sz="2800" b="1" dirty="0">
                <a:latin typeface="Tempus Sans ITC" pitchFamily="82" charset="0"/>
              </a:rPr>
              <a:t>     };</a:t>
            </a:r>
            <a:endParaRPr lang="en-US" b="1" dirty="0">
              <a:latin typeface="Tempus Sans ITC" pitchFamily="82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AU" sz="4000" dirty="0"/>
              <a:t>Declaring Structure Variables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80000"/>
              </a:lnSpc>
              <a:buNone/>
              <a:defRPr/>
            </a:pPr>
            <a:r>
              <a:rPr lang="en-AU" sz="2400" dirty="0"/>
              <a:t>There are several equivalent ways to define/declare variables of a particular structure type.</a:t>
            </a:r>
          </a:p>
          <a:p>
            <a:pPr marL="533400" indent="-533400" algn="just">
              <a:lnSpc>
                <a:spcPct val="80000"/>
              </a:lnSpc>
              <a:buNone/>
              <a:defRPr/>
            </a:pPr>
            <a:endParaRPr lang="en-AU" sz="800" dirty="0"/>
          </a:p>
          <a:p>
            <a:pPr marL="533400" indent="-533400" algn="just">
              <a:lnSpc>
                <a:spcPct val="80000"/>
              </a:lnSpc>
              <a:buNone/>
              <a:defRPr/>
            </a:pPr>
            <a:r>
              <a:rPr lang="en-AU" sz="2400" dirty="0">
                <a:solidFill>
                  <a:schemeClr val="accent2"/>
                </a:solidFill>
              </a:rPr>
              <a:t>Declare them at the structure definition</a:t>
            </a:r>
            <a:endParaRPr lang="en-AU" sz="2400" dirty="0"/>
          </a:p>
          <a:p>
            <a:pPr marL="533400" indent="-533400" algn="just">
              <a:lnSpc>
                <a:spcPct val="80000"/>
              </a:lnSpc>
              <a:buNone/>
              <a:defRPr/>
            </a:pP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  <a:r>
              <a:rPr lang="fr-FR" sz="2400" b="1" dirty="0" err="1">
                <a:solidFill>
                  <a:srgbClr val="660033"/>
                </a:solidFill>
                <a:latin typeface="Courier New" pitchFamily="49" charset="0"/>
              </a:rPr>
              <a:t>struct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  <a:r>
              <a:rPr lang="fr-FR" sz="2400" b="1" dirty="0" err="1">
                <a:solidFill>
                  <a:srgbClr val="660033"/>
                </a:solidFill>
                <a:latin typeface="Courier New" pitchFamily="49" charset="0"/>
              </a:rPr>
              <a:t>student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 		</a:t>
            </a:r>
          </a:p>
          <a:p>
            <a:pPr marL="533400" indent="-533400" algn="just">
              <a:lnSpc>
                <a:spcPct val="80000"/>
              </a:lnSpc>
              <a:buNone/>
              <a:defRPr/>
            </a:pP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   { 	</a:t>
            </a:r>
            <a:r>
              <a:rPr lang="fr-FR" sz="2400" b="1" dirty="0" err="1">
                <a:solidFill>
                  <a:srgbClr val="660033"/>
                </a:solidFill>
                <a:latin typeface="Courier New" pitchFamily="49" charset="0"/>
              </a:rPr>
              <a:t>int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  <a:r>
              <a:rPr lang="fr-FR" sz="2400" b="1" dirty="0" err="1">
                <a:solidFill>
                  <a:srgbClr val="660033"/>
                </a:solidFill>
                <a:latin typeface="Courier New" pitchFamily="49" charset="0"/>
              </a:rPr>
              <a:t>rollno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;		</a:t>
            </a:r>
          </a:p>
          <a:p>
            <a:pPr marL="1295400" lvl="2" indent="-381000" algn="just">
              <a:lnSpc>
                <a:spcPct val="80000"/>
              </a:lnSpc>
              <a:buNone/>
              <a:defRPr/>
            </a:pPr>
            <a:r>
              <a:rPr lang="fr-FR" b="1" dirty="0" err="1">
                <a:solidFill>
                  <a:srgbClr val="660033"/>
                </a:solidFill>
                <a:latin typeface="Courier New" pitchFamily="49" charset="0"/>
              </a:rPr>
              <a:t>int</a:t>
            </a:r>
            <a:r>
              <a:rPr lang="fr-FR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  <a:r>
              <a:rPr lang="fr-FR" b="1" dirty="0" err="1">
                <a:solidFill>
                  <a:srgbClr val="660033"/>
                </a:solidFill>
                <a:latin typeface="Courier New" pitchFamily="49" charset="0"/>
              </a:rPr>
              <a:t>age</a:t>
            </a:r>
            <a:r>
              <a:rPr lang="fr-FR" b="1" dirty="0">
                <a:solidFill>
                  <a:srgbClr val="660033"/>
                </a:solidFill>
                <a:latin typeface="Courier New" pitchFamily="49" charset="0"/>
              </a:rPr>
              <a:t>;		  </a:t>
            </a:r>
            <a:r>
              <a:rPr lang="fr-FR" sz="2800" b="1" dirty="0">
                <a:solidFill>
                  <a:srgbClr val="660033"/>
                </a:solidFill>
                <a:latin typeface="Courier New" pitchFamily="49" charset="0"/>
              </a:rPr>
              <a:t>		</a:t>
            </a:r>
            <a:endParaRPr lang="fr-FR" b="1" dirty="0">
              <a:solidFill>
                <a:srgbClr val="660033"/>
              </a:solidFill>
              <a:latin typeface="Courier New" pitchFamily="49" charset="0"/>
            </a:endParaRPr>
          </a:p>
          <a:p>
            <a:pPr marL="1295400" lvl="2" indent="-381000" algn="just">
              <a:lnSpc>
                <a:spcPct val="80000"/>
              </a:lnSpc>
              <a:buNone/>
              <a:defRPr/>
            </a:pPr>
            <a:r>
              <a:rPr lang="fr-FR" b="1" dirty="0">
                <a:solidFill>
                  <a:srgbClr val="660033"/>
                </a:solidFill>
                <a:latin typeface="Courier New" pitchFamily="49" charset="0"/>
              </a:rPr>
              <a:t>char </a:t>
            </a:r>
            <a:r>
              <a:rPr lang="fr-FR" b="1" dirty="0" err="1">
                <a:solidFill>
                  <a:srgbClr val="660033"/>
                </a:solidFill>
                <a:latin typeface="Courier New" pitchFamily="49" charset="0"/>
              </a:rPr>
              <a:t>name</a:t>
            </a:r>
            <a:r>
              <a:rPr lang="fr-FR" b="1" dirty="0">
                <a:solidFill>
                  <a:srgbClr val="660033"/>
                </a:solidFill>
                <a:latin typeface="Courier New" pitchFamily="49" charset="0"/>
              </a:rPr>
              <a:t>[10];			</a:t>
            </a:r>
          </a:p>
          <a:p>
            <a:pPr marL="1295400" lvl="2" indent="-381000" algn="just">
              <a:lnSpc>
                <a:spcPct val="80000"/>
              </a:lnSpc>
              <a:buNone/>
              <a:defRPr/>
            </a:pPr>
            <a:r>
              <a:rPr lang="fr-FR" b="1" dirty="0" err="1">
                <a:solidFill>
                  <a:srgbClr val="660033"/>
                </a:solidFill>
                <a:latin typeface="Courier New" pitchFamily="49" charset="0"/>
              </a:rPr>
              <a:t>float</a:t>
            </a:r>
            <a:r>
              <a:rPr lang="fr-FR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  <a:r>
              <a:rPr lang="fr-FR" b="1" dirty="0" err="1">
                <a:solidFill>
                  <a:srgbClr val="660033"/>
                </a:solidFill>
                <a:latin typeface="Courier New" pitchFamily="49" charset="0"/>
              </a:rPr>
              <a:t>height</a:t>
            </a:r>
            <a:r>
              <a:rPr lang="fr-FR" b="1" dirty="0">
                <a:solidFill>
                  <a:srgbClr val="660033"/>
                </a:solidFill>
                <a:latin typeface="Courier New" pitchFamily="49" charset="0"/>
              </a:rPr>
              <a:t>;			</a:t>
            </a:r>
          </a:p>
          <a:p>
            <a:pPr marL="495300" indent="-381000" algn="just">
              <a:lnSpc>
                <a:spcPct val="80000"/>
              </a:lnSpc>
              <a:buNone/>
              <a:defRPr/>
            </a:pPr>
            <a:r>
              <a:rPr lang="fr-FR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  <a:cs typeface="Courier New" pitchFamily="49" charset="0"/>
              </a:rPr>
              <a:t>}s1, s2, s3;</a:t>
            </a:r>
            <a:r>
              <a:rPr lang="fr-FR" sz="2000" b="1" dirty="0">
                <a:solidFill>
                  <a:schemeClr val="accent2"/>
                </a:solidFill>
                <a:latin typeface="Tempus Sans ITC" pitchFamily="82" charset="0"/>
                <a:cs typeface="Courier New" pitchFamily="49" charset="0"/>
              </a:rPr>
              <a:t>/* </a:t>
            </a:r>
            <a:r>
              <a:rPr lang="fr-FR" sz="2000" b="1" dirty="0" err="1">
                <a:solidFill>
                  <a:schemeClr val="accent2"/>
                </a:solidFill>
                <a:latin typeface="Tempus Sans ITC" pitchFamily="82" charset="0"/>
                <a:cs typeface="Courier New" pitchFamily="49" charset="0"/>
              </a:rPr>
              <a:t>Define</a:t>
            </a:r>
            <a:r>
              <a:rPr lang="fr-FR" sz="2000" b="1" dirty="0">
                <a:solidFill>
                  <a:schemeClr val="accent2"/>
                </a:solidFill>
                <a:latin typeface="Tempus Sans ITC" pitchFamily="82" charset="0"/>
                <a:cs typeface="Courier New" pitchFamily="49" charset="0"/>
              </a:rPr>
              <a:t> 3 variables */</a:t>
            </a:r>
            <a:r>
              <a:rPr lang="fr-FR" sz="2000" b="1" dirty="0">
                <a:solidFill>
                  <a:srgbClr val="660033"/>
                </a:solidFill>
                <a:latin typeface="Tempus Sans ITC" pitchFamily="82" charset="0"/>
                <a:cs typeface="Courier New" pitchFamily="49" charset="0"/>
              </a:rPr>
              <a:t>       </a:t>
            </a:r>
          </a:p>
          <a:p>
            <a:pPr marL="1295400" lvl="2" indent="-381000" algn="just">
              <a:lnSpc>
                <a:spcPct val="80000"/>
              </a:lnSpc>
              <a:buNone/>
              <a:defRPr/>
            </a:pPr>
            <a:r>
              <a:rPr lang="fr-FR" sz="1600" dirty="0">
                <a:solidFill>
                  <a:srgbClr val="660033"/>
                </a:solidFill>
              </a:rPr>
              <a:t>			</a:t>
            </a:r>
          </a:p>
        </p:txBody>
      </p:sp>
      <p:sp>
        <p:nvSpPr>
          <p:cNvPr id="922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65565377-74D5-4CB6-86CE-D0C5CD188EF1}" type="datetime1">
              <a:rPr lang="en-IN" smtClean="0"/>
              <a:t>25-08-2022</a:t>
            </a:fld>
            <a:endParaRPr lang="en-US"/>
          </a:p>
        </p:txBody>
      </p:sp>
      <p:sp>
        <p:nvSpPr>
          <p:cNvPr id="9222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 of I&amp;CT</a:t>
            </a:r>
          </a:p>
        </p:txBody>
      </p:sp>
      <p:sp>
        <p:nvSpPr>
          <p:cNvPr id="922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7CF03A-DD87-417F-8E12-F2F19CAC803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366052" y="3200745"/>
            <a:ext cx="8608234" cy="335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33400" indent="-533400" algn="just" eaLnBrk="1" hangingPunct="1">
              <a:lnSpc>
                <a:spcPct val="80000"/>
              </a:lnSpc>
              <a:buNone/>
              <a:defRPr/>
            </a:pP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						  </a:t>
            </a:r>
            <a:r>
              <a:rPr lang="fr-FR" sz="2400" b="1" dirty="0" err="1">
                <a:solidFill>
                  <a:srgbClr val="660033"/>
                </a:solidFill>
                <a:latin typeface="Courier New" pitchFamily="49" charset="0"/>
              </a:rPr>
              <a:t>struct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  <a:r>
              <a:rPr lang="fr-FR" sz="2400" b="1" dirty="0" err="1">
                <a:solidFill>
                  <a:srgbClr val="660033"/>
                </a:solidFill>
                <a:latin typeface="Courier New" pitchFamily="49" charset="0"/>
              </a:rPr>
              <a:t>student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</a:p>
          <a:p>
            <a:pPr marL="533400" indent="-533400" algn="just" eaLnBrk="1" hangingPunct="1">
              <a:lnSpc>
                <a:spcPct val="80000"/>
              </a:lnSpc>
              <a:buNone/>
              <a:defRPr/>
            </a:pP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						   	{ </a:t>
            </a:r>
            <a:r>
              <a:rPr lang="fr-FR" sz="2400" b="1" dirty="0" err="1">
                <a:solidFill>
                  <a:srgbClr val="660033"/>
                </a:solidFill>
                <a:latin typeface="Courier New" pitchFamily="49" charset="0"/>
              </a:rPr>
              <a:t>int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  <a:r>
              <a:rPr lang="fr-FR" sz="2400" b="1" dirty="0" err="1">
                <a:solidFill>
                  <a:srgbClr val="660033"/>
                </a:solidFill>
                <a:latin typeface="Courier New" pitchFamily="49" charset="0"/>
              </a:rPr>
              <a:t>rollno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;</a:t>
            </a:r>
          </a:p>
          <a:p>
            <a:pPr marL="1295400" lvl="2" indent="-381000" algn="just" eaLnBrk="1" hangingPunct="1">
              <a:lnSpc>
                <a:spcPct val="80000"/>
              </a:lnSpc>
              <a:buNone/>
              <a:defRPr/>
            </a:pPr>
            <a:r>
              <a:rPr lang="fr-FR" b="1" dirty="0">
                <a:solidFill>
                  <a:srgbClr val="660033"/>
                </a:solidFill>
                <a:latin typeface="Courier New" pitchFamily="49" charset="0"/>
              </a:rPr>
              <a:t>						  </a:t>
            </a:r>
            <a:r>
              <a:rPr lang="fr-FR" b="1" dirty="0" err="1">
                <a:solidFill>
                  <a:srgbClr val="660033"/>
                </a:solidFill>
                <a:latin typeface="Courier New" pitchFamily="49" charset="0"/>
              </a:rPr>
              <a:t>int</a:t>
            </a:r>
            <a:r>
              <a:rPr lang="fr-FR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  <a:r>
              <a:rPr lang="fr-FR" b="1" dirty="0" err="1">
                <a:solidFill>
                  <a:srgbClr val="660033"/>
                </a:solidFill>
                <a:latin typeface="Courier New" pitchFamily="49" charset="0"/>
              </a:rPr>
              <a:t>age</a:t>
            </a:r>
            <a:r>
              <a:rPr lang="fr-FR" b="1" dirty="0">
                <a:solidFill>
                  <a:srgbClr val="660033"/>
                </a:solidFill>
                <a:latin typeface="Courier New" pitchFamily="49" charset="0"/>
              </a:rPr>
              <a:t>;</a:t>
            </a:r>
          </a:p>
          <a:p>
            <a:pPr marL="1295400" lvl="2" indent="-381000" algn="just" eaLnBrk="1" hangingPunct="1">
              <a:lnSpc>
                <a:spcPct val="80000"/>
              </a:lnSpc>
              <a:buNone/>
              <a:defRPr/>
            </a:pPr>
            <a:r>
              <a:rPr lang="fr-FR" b="1" dirty="0">
                <a:solidFill>
                  <a:srgbClr val="660033"/>
                </a:solidFill>
                <a:latin typeface="Courier New" pitchFamily="49" charset="0"/>
              </a:rPr>
              <a:t>						  char </a:t>
            </a:r>
            <a:r>
              <a:rPr lang="fr-FR" b="1" dirty="0" err="1">
                <a:solidFill>
                  <a:srgbClr val="660033"/>
                </a:solidFill>
                <a:latin typeface="Courier New" pitchFamily="49" charset="0"/>
              </a:rPr>
              <a:t>name</a:t>
            </a:r>
            <a:r>
              <a:rPr lang="fr-FR" b="1" dirty="0">
                <a:solidFill>
                  <a:srgbClr val="660033"/>
                </a:solidFill>
                <a:latin typeface="Courier New" pitchFamily="49" charset="0"/>
              </a:rPr>
              <a:t>[10];</a:t>
            </a:r>
          </a:p>
          <a:p>
            <a:pPr marL="1295400" lvl="2" indent="-381000" algn="just" eaLnBrk="1" hangingPunct="1">
              <a:lnSpc>
                <a:spcPct val="80000"/>
              </a:lnSpc>
              <a:buNone/>
              <a:defRPr/>
            </a:pPr>
            <a:r>
              <a:rPr lang="fr-FR" b="1" dirty="0">
                <a:solidFill>
                  <a:srgbClr val="660033"/>
                </a:solidFill>
                <a:latin typeface="Courier New" pitchFamily="49" charset="0"/>
              </a:rPr>
              <a:t>						  </a:t>
            </a:r>
            <a:r>
              <a:rPr lang="fr-FR" b="1" dirty="0" err="1">
                <a:solidFill>
                  <a:srgbClr val="660033"/>
                </a:solidFill>
                <a:latin typeface="Courier New" pitchFamily="49" charset="0"/>
              </a:rPr>
              <a:t>float</a:t>
            </a:r>
            <a:r>
              <a:rPr lang="fr-FR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  <a:r>
              <a:rPr lang="fr-FR" b="1" dirty="0" err="1">
                <a:solidFill>
                  <a:srgbClr val="660033"/>
                </a:solidFill>
                <a:latin typeface="Courier New" pitchFamily="49" charset="0"/>
              </a:rPr>
              <a:t>height</a:t>
            </a:r>
            <a:r>
              <a:rPr lang="fr-FR" b="1" dirty="0">
                <a:solidFill>
                  <a:srgbClr val="660033"/>
                </a:solidFill>
                <a:latin typeface="Courier New" pitchFamily="49" charset="0"/>
              </a:rPr>
              <a:t>;</a:t>
            </a:r>
          </a:p>
          <a:p>
            <a:pPr marL="495300" indent="-381000" algn="just" eaLnBrk="1" hangingPunct="1">
              <a:lnSpc>
                <a:spcPct val="80000"/>
              </a:lnSpc>
              <a:buNone/>
              <a:defRPr/>
            </a:pPr>
            <a:r>
              <a:rPr lang="fr-FR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					   </a:t>
            </a:r>
            <a:r>
              <a:rPr lang="fr-FR" sz="2000" b="1" dirty="0">
                <a:solidFill>
                  <a:srgbClr val="660033"/>
                </a:solidFill>
                <a:latin typeface="Tempus Sans ITC" pitchFamily="82" charset="0"/>
                <a:cs typeface="Courier New" pitchFamily="49" charset="0"/>
              </a:rPr>
              <a:t>     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};</a:t>
            </a:r>
            <a:endParaRPr lang="fr-FR" sz="2000" b="1" dirty="0">
              <a:solidFill>
                <a:srgbClr val="660033"/>
              </a:solidFill>
              <a:latin typeface="Tempus Sans ITC" pitchFamily="82" charset="0"/>
              <a:cs typeface="Courier New" pitchFamily="49" charset="0"/>
            </a:endParaRPr>
          </a:p>
          <a:p>
            <a:pPr marL="1295400" lvl="2" indent="-381000" algn="just" eaLnBrk="1" hangingPunct="1">
              <a:lnSpc>
                <a:spcPct val="80000"/>
              </a:lnSpc>
              <a:buNone/>
              <a:defRPr/>
            </a:pPr>
            <a:r>
              <a:rPr lang="fr-FR" sz="1600" dirty="0">
                <a:solidFill>
                  <a:srgbClr val="660033"/>
                </a:solidFill>
              </a:rPr>
              <a:t>			</a:t>
            </a:r>
          </a:p>
          <a:p>
            <a:pPr marL="533400" indent="-533400" algn="just" eaLnBrk="1" hangingPunct="1">
              <a:lnSpc>
                <a:spcPct val="80000"/>
              </a:lnSpc>
              <a:buNone/>
              <a:defRPr/>
            </a:pPr>
            <a:r>
              <a:rPr lang="en-AU" sz="2400" dirty="0">
                <a:solidFill>
                  <a:schemeClr val="accent2"/>
                </a:solidFill>
              </a:rPr>
              <a:t>    //Define the variables at some point </a:t>
            </a:r>
            <a:r>
              <a:rPr lang="en-AU" sz="2400" i="1" dirty="0">
                <a:solidFill>
                  <a:schemeClr val="accent2"/>
                </a:solidFill>
              </a:rPr>
              <a:t>after</a:t>
            </a:r>
            <a:r>
              <a:rPr lang="en-AU" sz="2400" dirty="0">
                <a:solidFill>
                  <a:schemeClr val="accent2"/>
                </a:solidFill>
              </a:rPr>
              <a:t> the structure definition</a:t>
            </a:r>
            <a:endParaRPr lang="en-AU" sz="2400" dirty="0"/>
          </a:p>
          <a:p>
            <a:pPr marL="1295400" lvl="2" indent="-381000" algn="just" eaLnBrk="1" hangingPunct="1">
              <a:lnSpc>
                <a:spcPct val="80000"/>
              </a:lnSpc>
              <a:buNone/>
              <a:defRPr/>
            </a:pPr>
            <a:r>
              <a:rPr lang="en-AU" b="1" dirty="0">
                <a:solidFill>
                  <a:srgbClr val="660033"/>
                </a:solidFill>
                <a:latin typeface="Courier New" pitchFamily="49" charset="0"/>
              </a:rPr>
              <a:t>             struct student s1, s2, s3;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Declaring Structure Variables</a:t>
            </a:r>
            <a:endParaRPr lang="en-US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dirty="0"/>
              <a:t>Defining a Structure Variable in </a:t>
            </a:r>
            <a:r>
              <a:rPr lang="en-US" b="1" dirty="0">
                <a:solidFill>
                  <a:srgbClr val="FF0000"/>
                </a:solidFill>
                <a:latin typeface="Tempus Sans ITC" pitchFamily="82" charset="0"/>
              </a:rPr>
              <a:t>main()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without using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rgbClr val="660033"/>
                </a:solidFill>
                <a:latin typeface="Tempus Sans ITC" pitchFamily="82" charset="0"/>
              </a:rPr>
              <a:t>struct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tag</a:t>
            </a:r>
          </a:p>
          <a:p>
            <a:pPr algn="just" eaLnBrk="1" hangingPunct="1">
              <a:buFont typeface="Wingdings" pitchFamily="2" charset="2"/>
              <a:buChar char="§"/>
            </a:pPr>
            <a:r>
              <a:rPr lang="en-US" sz="2400" dirty="0"/>
              <a:t>It can be in the main() as, definition of the structure should be done before</a:t>
            </a:r>
            <a:r>
              <a:rPr lang="en-US" dirty="0"/>
              <a:t>,</a:t>
            </a:r>
          </a:p>
          <a:p>
            <a:pPr algn="just" eaLnBrk="1" hangingPunct="1">
              <a:buFontTx/>
              <a:buNone/>
            </a:pPr>
            <a:r>
              <a:rPr lang="en-US" dirty="0"/>
              <a:t>			</a:t>
            </a:r>
          </a:p>
          <a:p>
            <a:pPr algn="just" eaLnBrk="1" hangingPunct="1">
              <a:buFontTx/>
              <a:buNone/>
            </a:pPr>
            <a:r>
              <a:rPr lang="en-US" b="1" dirty="0">
                <a:latin typeface="Tempus Sans ITC" pitchFamily="82" charset="0"/>
              </a:rPr>
              <a:t>			</a:t>
            </a:r>
          </a:p>
          <a:p>
            <a:pPr algn="just" eaLnBrk="1" hangingPunct="1">
              <a:buFontTx/>
              <a:buNone/>
            </a:pPr>
            <a:endParaRPr lang="en-US" b="1" dirty="0">
              <a:solidFill>
                <a:srgbClr val="C00000"/>
              </a:solidFill>
              <a:latin typeface="Tempus Sans ITC" pitchFamily="82" charset="0"/>
            </a:endParaRPr>
          </a:p>
          <a:p>
            <a:pPr algn="just" eaLnBrk="1" hangingPunct="1">
              <a:buFontTx/>
              <a:buNone/>
            </a:pPr>
            <a:r>
              <a:rPr lang="en-US" b="1" dirty="0">
                <a:solidFill>
                  <a:srgbClr val="C00000"/>
                </a:solidFill>
                <a:latin typeface="Tempus Sans ITC" pitchFamily="82" charset="0"/>
              </a:rPr>
              <a:t> 				student s1; </a:t>
            </a:r>
          </a:p>
          <a:p>
            <a:pPr algn="just" eaLnBrk="1" hangingPunct="1">
              <a:buFontTx/>
              <a:buNone/>
            </a:pPr>
            <a:r>
              <a:rPr lang="en-US" dirty="0"/>
              <a:t>	Note:</a:t>
            </a:r>
          </a:p>
          <a:p>
            <a:pPr algn="ctr" eaLnBrk="1" hangingPunct="1">
              <a:buFontTx/>
              <a:buNone/>
            </a:pPr>
            <a:r>
              <a:rPr lang="en-US" dirty="0"/>
              <a:t>	</a:t>
            </a:r>
            <a:r>
              <a:rPr lang="en-US" sz="2400" dirty="0">
                <a:latin typeface="Arial Rounded MT Bold" pitchFamily="34" charset="0"/>
              </a:rPr>
              <a:t>Members of a structure themselves are not variables. </a:t>
            </a:r>
          </a:p>
          <a:p>
            <a:pPr algn="ctr" eaLnBrk="1" hangingPunct="1">
              <a:buFontTx/>
              <a:buNone/>
            </a:pPr>
            <a:r>
              <a:rPr lang="en-US" sz="2400" dirty="0">
                <a:latin typeface="Arial Rounded MT Bold" pitchFamily="34" charset="0"/>
              </a:rPr>
              <a:t>i.e. </a:t>
            </a:r>
            <a:r>
              <a:rPr lang="en-US" sz="2400" dirty="0" err="1">
                <a:solidFill>
                  <a:srgbClr val="660033"/>
                </a:solidFill>
                <a:latin typeface="Arial Rounded MT Bold" pitchFamily="34" charset="0"/>
              </a:rPr>
              <a:t>rollno</a:t>
            </a:r>
            <a:r>
              <a:rPr lang="en-US" sz="2400" dirty="0">
                <a:latin typeface="Arial Rounded MT Bold" pitchFamily="34" charset="0"/>
              </a:rPr>
              <a:t> alone does not have any value or meaning.</a:t>
            </a:r>
            <a:endParaRPr lang="en-US" dirty="0">
              <a:latin typeface="Arial Rounded MT Bold" pitchFamily="34" charset="0"/>
            </a:endParaRPr>
          </a:p>
          <a:p>
            <a:pPr algn="just" eaLnBrk="1" hangingPunct="1">
              <a:buFontTx/>
              <a:buNone/>
            </a:pPr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10243" name="Date Placeholder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B003237D-0810-4733-8422-88ADE819FB6F}" type="datetime1">
              <a:rPr lang="en-IN" smtClean="0"/>
              <a:t>25-08-2022</a:t>
            </a:fld>
            <a:endParaRPr lang="en-US"/>
          </a:p>
        </p:txBody>
      </p:sp>
      <p:sp>
        <p:nvSpPr>
          <p:cNvPr id="10245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 of I&amp;CT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C25333-97AA-4B57-863C-D528E8778EC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6503830" y="2117611"/>
            <a:ext cx="3886200" cy="158812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3400" indent="-533400" algn="just">
              <a:lnSpc>
                <a:spcPct val="80000"/>
              </a:lnSpc>
            </a:pP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  <a:r>
              <a:rPr lang="fr-FR" sz="2400" b="1" dirty="0" err="1">
                <a:solidFill>
                  <a:srgbClr val="660033"/>
                </a:solidFill>
                <a:latin typeface="Courier New" pitchFamily="49" charset="0"/>
              </a:rPr>
              <a:t>struct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  <a:r>
              <a:rPr lang="fr-FR" sz="2400" b="1" dirty="0" err="1">
                <a:solidFill>
                  <a:srgbClr val="660033"/>
                </a:solidFill>
                <a:latin typeface="Courier New" pitchFamily="49" charset="0"/>
              </a:rPr>
              <a:t>student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</a:p>
          <a:p>
            <a:pPr marL="533400" indent="-533400" algn="just">
              <a:lnSpc>
                <a:spcPct val="80000"/>
              </a:lnSpc>
            </a:pP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   { 	</a:t>
            </a:r>
            <a:r>
              <a:rPr lang="fr-FR" sz="2400" b="1" dirty="0" err="1">
                <a:solidFill>
                  <a:srgbClr val="660033"/>
                </a:solidFill>
                <a:latin typeface="Courier New" pitchFamily="49" charset="0"/>
              </a:rPr>
              <a:t>int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  <a:r>
              <a:rPr lang="fr-FR" sz="2400" b="1" dirty="0" err="1">
                <a:solidFill>
                  <a:srgbClr val="660033"/>
                </a:solidFill>
                <a:latin typeface="Courier New" pitchFamily="49" charset="0"/>
              </a:rPr>
              <a:t>rollno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;		</a:t>
            </a:r>
            <a:r>
              <a:rPr lang="fr-FR" sz="2400" b="1" dirty="0" err="1">
                <a:solidFill>
                  <a:srgbClr val="660033"/>
                </a:solidFill>
                <a:latin typeface="Courier New" pitchFamily="49" charset="0"/>
              </a:rPr>
              <a:t>int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  <a:r>
              <a:rPr lang="fr-FR" sz="2400" b="1" dirty="0" err="1">
                <a:solidFill>
                  <a:srgbClr val="660033"/>
                </a:solidFill>
                <a:latin typeface="Courier New" pitchFamily="49" charset="0"/>
              </a:rPr>
              <a:t>age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;</a:t>
            </a:r>
          </a:p>
          <a:p>
            <a:pPr marL="533400" indent="-533400" algn="just">
              <a:lnSpc>
                <a:spcPct val="80000"/>
              </a:lnSpc>
            </a:pP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		char </a:t>
            </a:r>
            <a:r>
              <a:rPr lang="fr-FR" sz="2400" b="1" dirty="0" err="1">
                <a:solidFill>
                  <a:srgbClr val="660033"/>
                </a:solidFill>
                <a:latin typeface="Courier New" pitchFamily="49" charset="0"/>
              </a:rPr>
              <a:t>name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[20];</a:t>
            </a:r>
          </a:p>
          <a:p>
            <a:pPr marL="1295400" lvl="2" indent="-381000" algn="just">
              <a:lnSpc>
                <a:spcPct val="80000"/>
              </a:lnSpc>
            </a:pP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  <a:cs typeface="Courier New" pitchFamily="49" charset="0"/>
              </a:rPr>
              <a:t>};</a:t>
            </a:r>
            <a:r>
              <a:rPr lang="fr-FR" sz="2000" b="1" dirty="0">
                <a:solidFill>
                  <a:srgbClr val="660033"/>
                </a:solidFill>
                <a:latin typeface="Tempus Sans ITC" pitchFamily="82" charset="0"/>
                <a:cs typeface="Courier New" pitchFamily="49" charset="0"/>
              </a:rPr>
              <a:t> </a:t>
            </a:r>
            <a:endParaRPr 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sz="3600" dirty="0">
                <a:solidFill>
                  <a:srgbClr val="C00000"/>
                </a:solidFill>
                <a:latin typeface="Tempus Sans ITC" pitchFamily="82" charset="0"/>
              </a:rPr>
              <a:t>Member</a:t>
            </a:r>
            <a:r>
              <a:rPr lang="en-US" sz="3600" dirty="0">
                <a:solidFill>
                  <a:schemeClr val="accent2"/>
                </a:solidFill>
              </a:rPr>
              <a:t> </a:t>
            </a:r>
            <a:r>
              <a:rPr lang="en-US" sz="3600" dirty="0"/>
              <a:t>or</a:t>
            </a:r>
            <a:r>
              <a:rPr lang="en-US" sz="3600" dirty="0">
                <a:solidFill>
                  <a:schemeClr val="accent2"/>
                </a:solidFill>
              </a:rPr>
              <a:t> </a:t>
            </a:r>
            <a:r>
              <a:rPr lang="en-US" sz="3600" dirty="0">
                <a:solidFill>
                  <a:srgbClr val="C00000"/>
                </a:solidFill>
                <a:latin typeface="Tempus Sans ITC" pitchFamily="82" charset="0"/>
              </a:rPr>
              <a:t>dot </a:t>
            </a:r>
            <a:r>
              <a:rPr lang="en-US" sz="3600" dirty="0"/>
              <a:t>operator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Char char="§"/>
            </a:pPr>
            <a:r>
              <a:rPr lang="en-US" dirty="0"/>
              <a:t>The link between member and a structure variable  is established using the </a:t>
            </a:r>
            <a:r>
              <a:rPr lang="en-US" b="1" dirty="0">
                <a:solidFill>
                  <a:srgbClr val="C00000"/>
                </a:solidFill>
                <a:latin typeface="Tempus Sans ITC" pitchFamily="82" charset="0"/>
              </a:rPr>
              <a:t>member operator</a:t>
            </a:r>
            <a:r>
              <a:rPr lang="en-US" dirty="0"/>
              <a:t> </a:t>
            </a:r>
            <a:r>
              <a:rPr lang="en-US" b="1" dirty="0">
                <a:solidFill>
                  <a:srgbClr val="CC0000"/>
                </a:solidFill>
              </a:rPr>
              <a:t>‘.’</a:t>
            </a:r>
            <a:r>
              <a:rPr lang="en-US" dirty="0"/>
              <a:t> which is also known as ‘</a:t>
            </a:r>
            <a:r>
              <a:rPr lang="en-US" b="1" dirty="0">
                <a:solidFill>
                  <a:srgbClr val="C00000"/>
                </a:solidFill>
                <a:latin typeface="Tempus Sans ITC" pitchFamily="82" charset="0"/>
              </a:rPr>
              <a:t>dot operator</a:t>
            </a:r>
            <a:r>
              <a:rPr lang="en-US" dirty="0"/>
              <a:t>’ </a:t>
            </a:r>
          </a:p>
          <a:p>
            <a:pPr algn="just" eaLnBrk="1" hangingPunct="1">
              <a:buFont typeface="Wingdings" pitchFamily="2" charset="2"/>
              <a:buChar char="§"/>
            </a:pPr>
            <a:endParaRPr lang="en-US" sz="1600" dirty="0"/>
          </a:p>
          <a:p>
            <a:pPr algn="just" eaLnBrk="1" hangingPunct="1">
              <a:buFontTx/>
              <a:buNone/>
            </a:pPr>
            <a:r>
              <a:rPr lang="en-US" dirty="0"/>
              <a:t>	e.g. </a:t>
            </a:r>
          </a:p>
          <a:p>
            <a:pPr algn="just" eaLnBrk="1" hangingPunct="1">
              <a:buFontTx/>
              <a:buNone/>
            </a:pPr>
            <a:r>
              <a:rPr lang="en-US" dirty="0">
                <a:solidFill>
                  <a:srgbClr val="CC0000"/>
                </a:solidFill>
              </a:rPr>
              <a:t>		</a:t>
            </a:r>
            <a:r>
              <a:rPr lang="en-US" b="1" dirty="0">
                <a:solidFill>
                  <a:srgbClr val="CC0000"/>
                </a:solidFill>
                <a:latin typeface="Tempus Sans ITC" pitchFamily="82" charset="0"/>
              </a:rPr>
              <a:t>s1. </a:t>
            </a:r>
            <a:r>
              <a:rPr lang="en-US" b="1" dirty="0" err="1">
                <a:solidFill>
                  <a:srgbClr val="CC0000"/>
                </a:solidFill>
                <a:latin typeface="Tempus Sans ITC" pitchFamily="82" charset="0"/>
              </a:rPr>
              <a:t>rollno</a:t>
            </a:r>
            <a:r>
              <a:rPr lang="en-US" b="1" dirty="0">
                <a:solidFill>
                  <a:srgbClr val="CC0000"/>
                </a:solidFill>
                <a:latin typeface="Tempus Sans ITC" pitchFamily="82" charset="0"/>
              </a:rPr>
              <a:t>;</a:t>
            </a:r>
          </a:p>
          <a:p>
            <a:pPr algn="just" eaLnBrk="1" hangingPunct="1">
              <a:buFontTx/>
              <a:buNone/>
            </a:pPr>
            <a:r>
              <a:rPr lang="en-US" b="1" dirty="0">
                <a:solidFill>
                  <a:srgbClr val="CC0000"/>
                </a:solidFill>
                <a:latin typeface="Tempus Sans ITC" pitchFamily="82" charset="0"/>
              </a:rPr>
              <a:t>		s1. age;</a:t>
            </a:r>
          </a:p>
          <a:p>
            <a:pPr algn="just" eaLnBrk="1" hangingPunct="1">
              <a:buFontTx/>
              <a:buNone/>
            </a:pPr>
            <a:r>
              <a:rPr lang="en-US" b="1" dirty="0">
                <a:solidFill>
                  <a:srgbClr val="CC0000"/>
                </a:solidFill>
                <a:latin typeface="Tempus Sans ITC" pitchFamily="82" charset="0"/>
              </a:rPr>
              <a:t>		s1. name;</a:t>
            </a:r>
            <a:endParaRPr lang="en-US" b="1" dirty="0">
              <a:latin typeface="Tempus Sans ITC" pitchFamily="82" charset="0"/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1126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0663E59C-9690-40C7-B91B-CD505C604D59}" type="datetime1">
              <a:rPr lang="en-IN" smtClean="0"/>
              <a:t>25-08-2022</a:t>
            </a:fld>
            <a:endParaRPr lang="en-US"/>
          </a:p>
        </p:txBody>
      </p:sp>
      <p:sp>
        <p:nvSpPr>
          <p:cNvPr id="11270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 of I&amp;CT</a:t>
            </a:r>
          </a:p>
        </p:txBody>
      </p:sp>
      <p:sp>
        <p:nvSpPr>
          <p:cNvPr id="1126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4CC69B-59EB-4729-8EC9-E0C2C9A4660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/>
              <a:t>Giving values to members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algn="just">
              <a:buNone/>
              <a:defRPr/>
            </a:pPr>
            <a:r>
              <a:rPr lang="en-US" dirty="0"/>
              <a:t>How to assign values to the members of student s1</a:t>
            </a:r>
          </a:p>
          <a:p>
            <a:pPr algn="just" eaLnBrk="1" hangingPunct="1">
              <a:buFontTx/>
              <a:buNone/>
              <a:defRPr/>
            </a:pPr>
            <a:r>
              <a:rPr lang="en-US" b="1" dirty="0" err="1">
                <a:solidFill>
                  <a:srgbClr val="CC0000"/>
                </a:solidFill>
                <a:latin typeface="Tempus Sans ITC" pitchFamily="82" charset="0"/>
              </a:rPr>
              <a:t>strcpy</a:t>
            </a:r>
            <a:r>
              <a:rPr lang="en-US" b="1" dirty="0">
                <a:solidFill>
                  <a:srgbClr val="CC0000"/>
                </a:solidFill>
                <a:latin typeface="Tempus Sans ITC" pitchFamily="82" charset="0"/>
              </a:rPr>
              <a:t>(s1.name, “Rama”);</a:t>
            </a:r>
          </a:p>
          <a:p>
            <a:pPr algn="just" eaLnBrk="1" hangingPunct="1">
              <a:buFontTx/>
              <a:buNone/>
              <a:defRPr/>
            </a:pPr>
            <a:r>
              <a:rPr lang="en-US" b="1" dirty="0">
                <a:solidFill>
                  <a:srgbClr val="CC0000"/>
                </a:solidFill>
                <a:latin typeface="Tempus Sans ITC" pitchFamily="82" charset="0"/>
              </a:rPr>
              <a:t>s1.rollno = 1335;</a:t>
            </a:r>
          </a:p>
          <a:p>
            <a:pPr algn="just" eaLnBrk="1" hangingPunct="1">
              <a:buFontTx/>
              <a:buNone/>
              <a:defRPr/>
            </a:pPr>
            <a:r>
              <a:rPr lang="en-US" b="1" dirty="0">
                <a:solidFill>
                  <a:srgbClr val="CC0000"/>
                </a:solidFill>
                <a:latin typeface="Tempus Sans ITC" pitchFamily="82" charset="0"/>
              </a:rPr>
              <a:t>s1.age = 18;</a:t>
            </a:r>
          </a:p>
          <a:p>
            <a:pPr algn="just" eaLnBrk="1" hangingPunct="1">
              <a:buFontTx/>
              <a:buNone/>
              <a:defRPr/>
            </a:pPr>
            <a:r>
              <a:rPr lang="en-US" b="1" dirty="0">
                <a:solidFill>
                  <a:srgbClr val="CC0000"/>
                </a:solidFill>
                <a:latin typeface="Tempus Sans ITC" pitchFamily="82" charset="0"/>
              </a:rPr>
              <a:t>s1.height = 5.8;</a:t>
            </a:r>
          </a:p>
          <a:p>
            <a:pPr algn="just" eaLnBrk="1" hangingPunct="1">
              <a:buFontTx/>
              <a:buNone/>
              <a:defRPr/>
            </a:pPr>
            <a:endParaRPr lang="en-US" sz="700" dirty="0"/>
          </a:p>
          <a:p>
            <a:pPr algn="just" eaLnBrk="1" hangingPunct="1">
              <a:buFontTx/>
              <a:buNone/>
              <a:defRPr/>
            </a:pPr>
            <a:endParaRPr lang="en-US" sz="700" dirty="0"/>
          </a:p>
          <a:p>
            <a:pPr algn="just" eaLnBrk="1" hangingPunct="1">
              <a:buFontTx/>
              <a:buNone/>
              <a:defRPr/>
            </a:pPr>
            <a:endParaRPr lang="en-US" sz="700" dirty="0"/>
          </a:p>
          <a:p>
            <a:pPr algn="just" eaLnBrk="1" hangingPunct="1">
              <a:buFontTx/>
              <a:buNone/>
              <a:defRPr/>
            </a:pPr>
            <a:endParaRPr lang="en-US" sz="700" dirty="0"/>
          </a:p>
          <a:p>
            <a:pPr algn="just" eaLnBrk="1" hangingPunct="1">
              <a:buFontTx/>
              <a:buNone/>
              <a:defRPr/>
            </a:pPr>
            <a:r>
              <a:rPr lang="en-US" dirty="0"/>
              <a:t>Using </a:t>
            </a:r>
            <a:r>
              <a:rPr lang="en-US" b="1" dirty="0" err="1">
                <a:solidFill>
                  <a:srgbClr val="C00000"/>
                </a:solidFill>
                <a:latin typeface="Tempus Sans ITC" pitchFamily="82" charset="0"/>
              </a:rPr>
              <a:t>cin</a:t>
            </a:r>
            <a:r>
              <a:rPr lang="en-US" dirty="0"/>
              <a:t>:</a:t>
            </a:r>
          </a:p>
          <a:p>
            <a:pPr algn="just" eaLnBrk="1" hangingPunct="1">
              <a:buFontTx/>
              <a:buNone/>
              <a:defRPr/>
            </a:pPr>
            <a:r>
              <a:rPr lang="en-US" dirty="0"/>
              <a:t>		</a:t>
            </a:r>
            <a:r>
              <a:rPr lang="en-US" b="1" dirty="0" err="1">
                <a:solidFill>
                  <a:srgbClr val="C00000"/>
                </a:solidFill>
                <a:latin typeface="Tempus Sans ITC" pitchFamily="82" charset="0"/>
              </a:rPr>
              <a:t>cin</a:t>
            </a:r>
            <a:r>
              <a:rPr lang="en-US" b="1" dirty="0">
                <a:solidFill>
                  <a:srgbClr val="C00000"/>
                </a:solidFill>
                <a:latin typeface="Tempus Sans ITC" pitchFamily="82" charset="0"/>
              </a:rPr>
              <a:t>&gt;&gt;</a:t>
            </a:r>
            <a:r>
              <a:rPr lang="en-US" b="1" dirty="0">
                <a:latin typeface="Tempus Sans ITC" pitchFamily="82" charset="0"/>
              </a:rPr>
              <a:t>s1.name</a:t>
            </a:r>
            <a:r>
              <a:rPr lang="en-US" b="1" dirty="0">
                <a:solidFill>
                  <a:srgbClr val="C00000"/>
                </a:solidFill>
                <a:latin typeface="Tempus Sans ITC" pitchFamily="82" charset="0"/>
              </a:rPr>
              <a:t>&gt;&gt;</a:t>
            </a:r>
            <a:r>
              <a:rPr lang="en-US" b="1" dirty="0">
                <a:latin typeface="Tempus Sans ITC" pitchFamily="82" charset="0"/>
              </a:rPr>
              <a:t>s1.age</a:t>
            </a:r>
            <a:r>
              <a:rPr lang="en-US" b="1" dirty="0">
                <a:solidFill>
                  <a:srgbClr val="C00000"/>
                </a:solidFill>
                <a:latin typeface="Tempus Sans ITC" pitchFamily="82" charset="0"/>
              </a:rPr>
              <a:t>&gt;&gt;</a:t>
            </a:r>
            <a:r>
              <a:rPr lang="en-US" b="1" dirty="0">
                <a:latin typeface="Tempus Sans ITC" pitchFamily="82" charset="0"/>
              </a:rPr>
              <a:t>s1.rollno</a:t>
            </a:r>
            <a:r>
              <a:rPr lang="en-US" b="1" dirty="0">
                <a:solidFill>
                  <a:srgbClr val="C00000"/>
                </a:solidFill>
                <a:latin typeface="Tempus Sans ITC" pitchFamily="82" charset="0"/>
              </a:rPr>
              <a:t>&gt;&gt;</a:t>
            </a:r>
            <a:r>
              <a:rPr lang="en-US" b="1" dirty="0">
                <a:latin typeface="Tempus Sans ITC" pitchFamily="82" charset="0"/>
              </a:rPr>
              <a:t>s1.height</a:t>
            </a:r>
            <a:r>
              <a:rPr lang="en-US" b="1" dirty="0">
                <a:solidFill>
                  <a:schemeClr val="accent2"/>
                </a:solidFill>
                <a:latin typeface="Tempus Sans ITC" pitchFamily="82" charset="0"/>
              </a:rPr>
              <a:t>; </a:t>
            </a:r>
          </a:p>
        </p:txBody>
      </p:sp>
      <p:sp>
        <p:nvSpPr>
          <p:cNvPr id="12291" name="Date Placeholder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B4E794A6-9E4F-415A-A68B-800FD908A4BA}" type="datetime1">
              <a:rPr lang="en-IN" smtClean="0"/>
              <a:t>25-08-2022</a:t>
            </a:fld>
            <a:endParaRPr lang="en-US"/>
          </a:p>
        </p:txBody>
      </p:sp>
      <p:sp>
        <p:nvSpPr>
          <p:cNvPr id="12293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 of I&amp;CT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41B341-5C3D-4984-8BDE-D00DA4C4E24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846943" y="1545407"/>
            <a:ext cx="3886200" cy="188359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3400" indent="-533400" algn="just">
              <a:lnSpc>
                <a:spcPct val="80000"/>
              </a:lnSpc>
            </a:pP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  <a:r>
              <a:rPr lang="fr-FR" sz="2400" b="1" dirty="0" err="1">
                <a:solidFill>
                  <a:srgbClr val="660033"/>
                </a:solidFill>
                <a:latin typeface="Courier New" pitchFamily="49" charset="0"/>
              </a:rPr>
              <a:t>struct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  <a:r>
              <a:rPr lang="fr-FR" sz="2400" b="1" dirty="0" err="1">
                <a:solidFill>
                  <a:srgbClr val="660033"/>
                </a:solidFill>
                <a:latin typeface="Courier New" pitchFamily="49" charset="0"/>
              </a:rPr>
              <a:t>student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</a:p>
          <a:p>
            <a:pPr marL="533400" indent="-533400" algn="just">
              <a:lnSpc>
                <a:spcPct val="80000"/>
              </a:lnSpc>
            </a:pP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   { 	</a:t>
            </a:r>
            <a:r>
              <a:rPr lang="fr-FR" sz="2400" b="1" dirty="0" err="1">
                <a:solidFill>
                  <a:srgbClr val="660033"/>
                </a:solidFill>
                <a:latin typeface="Courier New" pitchFamily="49" charset="0"/>
              </a:rPr>
              <a:t>int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  <a:r>
              <a:rPr lang="fr-FR" sz="2400" b="1" dirty="0" err="1">
                <a:solidFill>
                  <a:srgbClr val="660033"/>
                </a:solidFill>
                <a:latin typeface="Courier New" pitchFamily="49" charset="0"/>
              </a:rPr>
              <a:t>rollno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;		</a:t>
            </a:r>
            <a:r>
              <a:rPr lang="fr-FR" sz="2400" b="1" dirty="0" err="1">
                <a:solidFill>
                  <a:srgbClr val="660033"/>
                </a:solidFill>
                <a:latin typeface="Courier New" pitchFamily="49" charset="0"/>
              </a:rPr>
              <a:t>int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  <a:r>
              <a:rPr lang="fr-FR" sz="2400" b="1" dirty="0" err="1">
                <a:solidFill>
                  <a:srgbClr val="660033"/>
                </a:solidFill>
                <a:latin typeface="Courier New" pitchFamily="49" charset="0"/>
              </a:rPr>
              <a:t>age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;</a:t>
            </a:r>
          </a:p>
          <a:p>
            <a:pPr marL="533400" indent="-533400" algn="just">
              <a:lnSpc>
                <a:spcPct val="80000"/>
              </a:lnSpc>
            </a:pP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		char </a:t>
            </a:r>
            <a:r>
              <a:rPr lang="fr-FR" sz="2400" b="1" dirty="0" err="1">
                <a:solidFill>
                  <a:srgbClr val="660033"/>
                </a:solidFill>
                <a:latin typeface="Courier New" pitchFamily="49" charset="0"/>
              </a:rPr>
              <a:t>name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[20];</a:t>
            </a:r>
          </a:p>
          <a:p>
            <a:pPr marL="533400" indent="-533400" algn="just">
              <a:lnSpc>
                <a:spcPct val="80000"/>
              </a:lnSpc>
            </a:pP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		</a:t>
            </a:r>
            <a:r>
              <a:rPr lang="fr-FR" sz="2400" b="1" dirty="0" err="1">
                <a:solidFill>
                  <a:srgbClr val="660033"/>
                </a:solidFill>
                <a:latin typeface="Courier New" pitchFamily="49" charset="0"/>
              </a:rPr>
              <a:t>float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  <a:r>
              <a:rPr lang="fr-FR" sz="2400" b="1" dirty="0" err="1">
                <a:solidFill>
                  <a:srgbClr val="660033"/>
                </a:solidFill>
                <a:latin typeface="Courier New" pitchFamily="49" charset="0"/>
              </a:rPr>
              <a:t>height</a:t>
            </a: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</a:rPr>
              <a:t>;</a:t>
            </a:r>
          </a:p>
          <a:p>
            <a:pPr marL="1295400" lvl="2" indent="-381000" algn="just">
              <a:lnSpc>
                <a:spcPct val="80000"/>
              </a:lnSpc>
            </a:pPr>
            <a:r>
              <a:rPr lang="fr-FR" sz="2400" b="1" dirty="0">
                <a:solidFill>
                  <a:srgbClr val="660033"/>
                </a:solidFill>
                <a:latin typeface="Courier New" pitchFamily="49" charset="0"/>
                <a:cs typeface="Courier New" pitchFamily="49" charset="0"/>
              </a:rPr>
              <a:t>}s1;</a:t>
            </a:r>
            <a:r>
              <a:rPr lang="fr-FR" sz="2000" b="1" dirty="0">
                <a:solidFill>
                  <a:srgbClr val="660033"/>
                </a:solidFill>
                <a:latin typeface="Tempus Sans ITC" pitchFamily="82" charset="0"/>
                <a:cs typeface="Courier New" pitchFamily="49" charset="0"/>
              </a:rPr>
              <a:t>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/>
              <a:t>Structure: </a:t>
            </a:r>
            <a:r>
              <a:rPr lang="en-US" sz="4000" dirty="0">
                <a:solidFill>
                  <a:srgbClr val="C00000"/>
                </a:solidFill>
                <a:latin typeface="Tempus Sans ITC" pitchFamily="82" charset="0"/>
              </a:rPr>
              <a:t>Example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xfrm>
            <a:off x="243114" y="1143453"/>
            <a:ext cx="11731172" cy="52671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 err="1">
                <a:latin typeface="Arial Rounded MT Bold" pitchFamily="34" charset="0"/>
              </a:rPr>
              <a:t>struct</a:t>
            </a:r>
            <a:r>
              <a:rPr lang="en-US" sz="2400" dirty="0">
                <a:latin typeface="Arial Rounded MT Bold" pitchFamily="34" charset="0"/>
              </a:rPr>
              <a:t> book	{ 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Tempus Sans ITC" pitchFamily="82" charset="0"/>
              </a:rPr>
              <a:t>// declaration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>
                <a:latin typeface="Arial Rounded MT Bold" pitchFamily="34" charset="0"/>
              </a:rPr>
              <a:t>	char title[20];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>
                <a:latin typeface="Arial Rounded MT Bold" pitchFamily="34" charset="0"/>
              </a:rPr>
              <a:t>	char author[15];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>
                <a:latin typeface="Arial Rounded MT Bold" pitchFamily="34" charset="0"/>
              </a:rPr>
              <a:t>	</a:t>
            </a:r>
            <a:r>
              <a:rPr lang="en-US" sz="2400" dirty="0" err="1">
                <a:latin typeface="Arial Rounded MT Bold" pitchFamily="34" charset="0"/>
              </a:rPr>
              <a:t>int</a:t>
            </a:r>
            <a:r>
              <a:rPr lang="en-US" sz="2400" dirty="0">
                <a:latin typeface="Arial Rounded MT Bold" pitchFamily="34" charset="0"/>
              </a:rPr>
              <a:t> pages;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>
                <a:latin typeface="Arial Rounded MT Bold" pitchFamily="34" charset="0"/>
              </a:rPr>
              <a:t>	float price;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>
                <a:latin typeface="Arial Rounded MT Bold" pitchFamily="34" charset="0"/>
              </a:rPr>
              <a:t>	};</a:t>
            </a:r>
          </a:p>
        </p:txBody>
      </p:sp>
      <p:sp>
        <p:nvSpPr>
          <p:cNvPr id="13315" name="Date Placeholder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BDCC87CB-06C0-41E9-8D12-90FF389DCF43}" type="datetime1">
              <a:rPr lang="en-IN" smtClean="0"/>
              <a:t>25-08-2022</a:t>
            </a:fld>
            <a:endParaRPr lang="en-US"/>
          </a:p>
        </p:txBody>
      </p:sp>
      <p:sp>
        <p:nvSpPr>
          <p:cNvPr id="13317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 of I&amp;CT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898E84-5B6C-40EB-A572-780C21D369A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81200" y="3581400"/>
            <a:ext cx="7467600" cy="28067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dirty="0">
                <a:latin typeface="Baskerville Old Face" pitchFamily="18" charset="0"/>
              </a:rPr>
              <a:t>void main( ){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err="1">
                <a:latin typeface="Baskerville Old Face" pitchFamily="18" charset="0"/>
              </a:rPr>
              <a:t>struct</a:t>
            </a:r>
            <a:r>
              <a:rPr lang="en-US" sz="2800" dirty="0">
                <a:latin typeface="Baskerville Old Face" pitchFamily="18" charset="0"/>
              </a:rPr>
              <a:t> book b1, b2, b3;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err="1">
                <a:latin typeface="Baskerville Old Face" pitchFamily="18" charset="0"/>
              </a:rPr>
              <a:t>cout</a:t>
            </a:r>
            <a:r>
              <a:rPr lang="en-US" sz="2800" dirty="0">
                <a:latin typeface="Baskerville Old Face" pitchFamily="18" charset="0"/>
              </a:rPr>
              <a:t>&lt;&lt;“Input values”;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err="1">
                <a:latin typeface="Baskerville Old Face" pitchFamily="18" charset="0"/>
              </a:rPr>
              <a:t>cin</a:t>
            </a:r>
            <a:r>
              <a:rPr lang="en-US" sz="2800" dirty="0">
                <a:latin typeface="Baskerville Old Face" pitchFamily="18" charset="0"/>
              </a:rPr>
              <a:t>&gt;&gt;b1.title&gt;&gt;b1.author&gt;&gt;b1.pages&gt;&gt;b1.price;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tx2">
                    <a:lumMod val="65000"/>
                    <a:lumOff val="35000"/>
                  </a:schemeClr>
                </a:solidFill>
                <a:latin typeface="Tempus Sans ITC" pitchFamily="82" charset="0"/>
              </a:rPr>
              <a:t>//output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err="1">
                <a:latin typeface="Baskerville Old Face" pitchFamily="18" charset="0"/>
              </a:rPr>
              <a:t>cout</a:t>
            </a:r>
            <a:r>
              <a:rPr lang="en-US" sz="2800" dirty="0">
                <a:latin typeface="Baskerville Old Face" pitchFamily="18" charset="0"/>
              </a:rPr>
              <a:t>&lt;&lt;b1.title&lt;&lt;b1.author&lt;&lt;b1.pages&lt;&lt;b1.price;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>
                <a:latin typeface="Baskerville Old Face" pitchFamily="18" charset="0"/>
              </a:rPr>
              <a:t>}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324600" y="1447800"/>
            <a:ext cx="4114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kern="0" dirty="0" err="1">
                <a:latin typeface="Arial Rounded MT Bold" pitchFamily="34" charset="0"/>
              </a:rPr>
              <a:t>struct</a:t>
            </a:r>
            <a:r>
              <a:rPr lang="en-US" sz="2400" kern="0" dirty="0">
                <a:latin typeface="Arial Rounded MT Bold" pitchFamily="34" charset="0"/>
              </a:rPr>
              <a:t> {  </a:t>
            </a:r>
            <a:r>
              <a:rPr lang="en-US" sz="2400" b="1" kern="0" dirty="0">
                <a:solidFill>
                  <a:schemeClr val="bg2">
                    <a:lumMod val="50000"/>
                  </a:schemeClr>
                </a:solidFill>
                <a:latin typeface="Tempus Sans ITC" pitchFamily="82" charset="0"/>
              </a:rPr>
              <a:t>// declaration</a:t>
            </a:r>
            <a:r>
              <a:rPr lang="en-US" sz="2400" kern="0" dirty="0">
                <a:solidFill>
                  <a:schemeClr val="bg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Arial Rounded MT Bold" pitchFamily="34" charset="0"/>
              </a:rPr>
              <a:t>	char title[20];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Arial Rounded MT Bold" pitchFamily="34" charset="0"/>
              </a:rPr>
              <a:t>	char author[15];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Arial Rounded MT Bold" pitchFamily="34" charset="0"/>
              </a:rPr>
              <a:t>	</a:t>
            </a:r>
            <a:r>
              <a:rPr lang="en-US" sz="2400" kern="0" dirty="0" err="1">
                <a:latin typeface="Arial Rounded MT Bold" pitchFamily="34" charset="0"/>
              </a:rPr>
              <a:t>int</a:t>
            </a:r>
            <a:r>
              <a:rPr lang="en-US" sz="2400" kern="0" dirty="0">
                <a:latin typeface="Arial Rounded MT Bold" pitchFamily="34" charset="0"/>
              </a:rPr>
              <a:t> pages;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Arial Rounded MT Bold" pitchFamily="34" charset="0"/>
              </a:rPr>
              <a:t>	float price;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Arial Rounded MT Bold" pitchFamily="34" charset="0"/>
              </a:rPr>
              <a:t>	} b1,b2,b3;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410200" y="25146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3600" kern="0" dirty="0">
                <a:solidFill>
                  <a:srgbClr val="C00000"/>
                </a:solidFill>
                <a:latin typeface="Arial Rounded MT Bold" pitchFamily="34" charset="0"/>
              </a:rPr>
              <a:t>OR</a:t>
            </a:r>
          </a:p>
        </p:txBody>
      </p:sp>
      <p:sp>
        <p:nvSpPr>
          <p:cNvPr id="9" name="Rectangle 8"/>
          <p:cNvSpPr/>
          <p:nvPr/>
        </p:nvSpPr>
        <p:spPr>
          <a:xfrm>
            <a:off x="1981200" y="3581400"/>
            <a:ext cx="7467600" cy="275248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dirty="0">
                <a:latin typeface="Baskerville Old Face" pitchFamily="18" charset="0"/>
              </a:rPr>
              <a:t>void main( ){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>
                <a:latin typeface="Baskerville Old Face" pitchFamily="18" charset="0"/>
              </a:rPr>
              <a:t>struct book b1, b2, b3;  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err="1">
                <a:latin typeface="Baskerville Old Face" pitchFamily="18" charset="0"/>
              </a:rPr>
              <a:t>cout</a:t>
            </a:r>
            <a:r>
              <a:rPr lang="en-US" sz="2800" dirty="0">
                <a:latin typeface="Baskerville Old Face" pitchFamily="18" charset="0"/>
              </a:rPr>
              <a:t>&lt;&lt;“Input values”;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err="1">
                <a:latin typeface="Baskerville Old Face" pitchFamily="18" charset="0"/>
              </a:rPr>
              <a:t>cin</a:t>
            </a:r>
            <a:r>
              <a:rPr lang="en-US" sz="2800" dirty="0">
                <a:latin typeface="Baskerville Old Face" pitchFamily="18" charset="0"/>
              </a:rPr>
              <a:t>&gt;&gt;b1.title&gt;&gt;b1.author&gt;&gt;b1.pages&gt;&gt;b1.price;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Tempus Sans ITC" pitchFamily="82" charset="0"/>
              </a:rPr>
              <a:t>//output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err="1">
                <a:latin typeface="Baskerville Old Face" pitchFamily="18" charset="0"/>
              </a:rPr>
              <a:t>cout</a:t>
            </a:r>
            <a:r>
              <a:rPr lang="en-US" sz="2800" dirty="0">
                <a:latin typeface="Baskerville Old Face" pitchFamily="18" charset="0"/>
              </a:rPr>
              <a:t>&lt;&lt;b1.title&lt;&lt;b1.author&lt;&lt;b1.pages&lt;&lt;b1.price;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>
                <a:latin typeface="Baskerville Old Face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6" ma:contentTypeDescription="Create a new document." ma:contentTypeScope="" ma:versionID="9fb385c8b5795119783711c503c667ec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3e1a8678d2ebc7280d1a30e07dc0f50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426B9B0-D80D-4FA0-A5A1-48841791B53A}"/>
</file>

<file path=customXml/itemProps2.xml><?xml version="1.0" encoding="utf-8"?>
<ds:datastoreItem xmlns:ds="http://schemas.openxmlformats.org/officeDocument/2006/customXml" ds:itemID="{8980223E-1558-491C-9B35-606B0C625C0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3349</Words>
  <Application>Microsoft Office PowerPoint</Application>
  <PresentationFormat>Widescreen</PresentationFormat>
  <Paragraphs>571</Paragraphs>
  <Slides>33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Algerian</vt:lpstr>
      <vt:lpstr>Arial</vt:lpstr>
      <vt:lpstr>Arial Rounded MT Bold</vt:lpstr>
      <vt:lpstr>Baskerville Old Face</vt:lpstr>
      <vt:lpstr>Calibri</vt:lpstr>
      <vt:lpstr>Calibri Light</vt:lpstr>
      <vt:lpstr>Courier New</vt:lpstr>
      <vt:lpstr>Tempus Sans ITC</vt:lpstr>
      <vt:lpstr>Times New Roman</vt:lpstr>
      <vt:lpstr>Wingdings</vt:lpstr>
      <vt:lpstr>Office Theme</vt:lpstr>
      <vt:lpstr>STRUCTURES</vt:lpstr>
      <vt:lpstr>Structures </vt:lpstr>
      <vt:lpstr>Structures </vt:lpstr>
      <vt:lpstr>Structures </vt:lpstr>
      <vt:lpstr>Declaring Structure Variables</vt:lpstr>
      <vt:lpstr>Declaring Structure Variables</vt:lpstr>
      <vt:lpstr>Member or dot operator</vt:lpstr>
      <vt:lpstr>Giving values to members</vt:lpstr>
      <vt:lpstr>Structure: Example</vt:lpstr>
      <vt:lpstr>Structure initialization</vt:lpstr>
      <vt:lpstr>Structure initialization</vt:lpstr>
      <vt:lpstr>Assign and Compare structure variables</vt:lpstr>
      <vt:lpstr>Assigning and Comparing structure variables : example</vt:lpstr>
      <vt:lpstr>Assigning and Comparing structure variables : example</vt:lpstr>
      <vt:lpstr>Operation on Individual members</vt:lpstr>
      <vt:lpstr>To be solved …</vt:lpstr>
      <vt:lpstr>Solution:</vt:lpstr>
      <vt:lpstr>Solution:</vt:lpstr>
      <vt:lpstr>Problems…</vt:lpstr>
      <vt:lpstr>Array of structures</vt:lpstr>
      <vt:lpstr>Array of structures</vt:lpstr>
      <vt:lpstr>Array of structures</vt:lpstr>
      <vt:lpstr>Arrays within Structures</vt:lpstr>
      <vt:lpstr>Arrays within structures : example</vt:lpstr>
      <vt:lpstr>Arrays within structures : example</vt:lpstr>
      <vt:lpstr>Structures within Structures</vt:lpstr>
      <vt:lpstr>Structures within Structures</vt:lpstr>
      <vt:lpstr>Structures and functions</vt:lpstr>
      <vt:lpstr>Problems</vt:lpstr>
      <vt:lpstr>Solution-1</vt:lpstr>
      <vt:lpstr>Solution-1</vt:lpstr>
      <vt:lpstr>Solution-1</vt:lpstr>
      <vt:lpstr>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DATA STRUCTURES</dc:title>
  <dc:creator>Akshay K. C. [MAHE-MIT]</dc:creator>
  <cp:lastModifiedBy>Diana Olivia [MAHE-MIT]</cp:lastModifiedBy>
  <cp:revision>8</cp:revision>
  <dcterms:created xsi:type="dcterms:W3CDTF">2021-09-14T14:47:52Z</dcterms:created>
  <dcterms:modified xsi:type="dcterms:W3CDTF">2022-08-25T11:42:39Z</dcterms:modified>
</cp:coreProperties>
</file>