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30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8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29.xml" ContentType="application/vnd.openxmlformats-officedocument.presentationml.slide+xml"/>
  <Override PartName="/ppt/slides/slide16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ink/ink5.xml" ContentType="application/inkml+xml"/>
  <Override PartName="/ppt/ink/ink4.xml" ContentType="application/inkml+xml"/>
  <Override PartName="/ppt/ink/ink3.xml" ContentType="application/inkml+xml"/>
  <Override PartName="/ppt/ink/ink1.xml" ContentType="application/inkml+xml"/>
  <Override PartName="/ppt/ink/ink2.xml" ContentType="application/inkml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4"/>
  </p:notesMasterIdLst>
  <p:sldIdLst>
    <p:sldId id="257" r:id="rId2"/>
    <p:sldId id="463" r:id="rId3"/>
    <p:sldId id="464" r:id="rId4"/>
    <p:sldId id="465" r:id="rId5"/>
    <p:sldId id="466" r:id="rId6"/>
    <p:sldId id="260" r:id="rId7"/>
    <p:sldId id="261" r:id="rId8"/>
    <p:sldId id="467" r:id="rId9"/>
    <p:sldId id="468" r:id="rId10"/>
    <p:sldId id="470" r:id="rId11"/>
    <p:sldId id="471" r:id="rId12"/>
    <p:sldId id="472" r:id="rId13"/>
    <p:sldId id="473" r:id="rId14"/>
    <p:sldId id="474" r:id="rId15"/>
    <p:sldId id="475" r:id="rId16"/>
    <p:sldId id="476" r:id="rId17"/>
    <p:sldId id="477" r:id="rId18"/>
    <p:sldId id="478" r:id="rId19"/>
    <p:sldId id="479" r:id="rId20"/>
    <p:sldId id="480" r:id="rId21"/>
    <p:sldId id="481" r:id="rId22"/>
    <p:sldId id="482" r:id="rId23"/>
    <p:sldId id="483" r:id="rId24"/>
    <p:sldId id="486" r:id="rId25"/>
    <p:sldId id="484" r:id="rId26"/>
    <p:sldId id="485" r:id="rId27"/>
    <p:sldId id="487" r:id="rId28"/>
    <p:sldId id="488" r:id="rId29"/>
    <p:sldId id="489" r:id="rId30"/>
    <p:sldId id="490" r:id="rId31"/>
    <p:sldId id="491" r:id="rId32"/>
    <p:sldId id="492" r:id="rId33"/>
    <p:sldId id="493" r:id="rId34"/>
    <p:sldId id="495" r:id="rId35"/>
    <p:sldId id="494" r:id="rId36"/>
    <p:sldId id="496" r:id="rId37"/>
    <p:sldId id="497" r:id="rId38"/>
    <p:sldId id="498" r:id="rId39"/>
    <p:sldId id="499" r:id="rId40"/>
    <p:sldId id="500" r:id="rId41"/>
    <p:sldId id="501" r:id="rId42"/>
    <p:sldId id="502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50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4T17:45:03.52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1,'0'11,"0"16,0 14,0 12,0 8,11-7,4 0,10-10,2-1,7-8,-2 2,5 6,-5 6,5-4,6-10,-3 0,-9-6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4T17:45:05.73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1 457,'0'-12,"11"-2,15-1,4-7,7-1,-2-8,4-10,-5-9,4 3,6 11,-4-1,2-5,6 4,6 9,-6 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4T17:44:47.32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2342,'10'-1,"-1"-1,1 0,-1-1,0 1,0-2,0 1,0-1,12-8,19-8,25-4,98-22,4-1,177-80,2-2,-25 6,-115 41,22-15,-64 26,94-43,-52 15,-3 1,-21 14,-92 39,207-116,-259 139,-18 10,25-14,0 2,56-22,172-74,-223 96,257-125,-205 97,14-7,160-58,-170 83,-39 13,0-2,84-43,-120 51,0 1,1 2,0 1,1 2,0 1,56-7,50-9,-61 9,103-6,107 19,-242 2,11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4T17:44:50.24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180 1,'-1'9,"-1"1,1-1,-2 1,1-1,-2 0,-6 15,-8 28,9-6,3 0,0 59,4-58,-2 1,-11 50,14-89,-1-1,-1 0,0 1,0-1,0 0,-1 0,0-1,-1 1,1-1,-1 0,-1 0,0-1,0 1,-13 10,-1 2,20-19,-1 0,1 0,0 1,0-1,0 0,0 0,0 0,-1 1,1-1,0 0,0 0,0 1,0-1,0 0,0 0,0 1,0-1,0 0,0 0,0 1,0-1,0 0,0 0,0 1,0-1,0 0,0 0,0 1,0-1,0 0,1 0,-1 0,0 1,0-1,0 0,0 0,1 0,-1 1,0-1,0 0,0 0,1 0,4 2,1-1,-1-1,1 1,-1-1,1 0,7-1,50-1,118 1,-154 3,0 2,0 0,0 1,43 16,-59-16,0 0,0 1,-1 1,0 0,-1 0,1 1,14 17,32 23,-21-25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4T17:44:54.20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1,'52'0,"-1"3,1 2,52 13,159 47,-59-22,-58-14,124 10,-45-10,66 27,329 109,-531-138,0-4,96 11,77 25,6 1,97 4,11 2,-234-40,219 72,-193-48,-27-15,-73-19,104 37,16 14,-106-40,147 70,-130-46,99 58,-163-87,-1 2,-1 1,43 43,20 34,-71-70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2D0887-B453-452D-AA4F-8D8AE5F161B7}" type="datetimeFigureOut">
              <a:rPr lang="en-IN" smtClean="0"/>
              <a:t>09-10-2021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E5E0A1-ABF1-48D1-B78D-911300B657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4488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4E363-0AFA-4F2A-85AD-3A39297F21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13CDEF-C220-4E05-89E7-A9B49DC49A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9A356-8199-40BE-9721-077287776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6A4B-DBCC-43DF-9E30-656F0F0A11E5}" type="datetime1">
              <a:rPr lang="en-IN" smtClean="0"/>
              <a:t>09-10-2021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9ECAF-AFAB-44DE-8E45-32B48F5A3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AC7A9-AF3C-4F61-B76E-C247B80D5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88CD-0F79-4216-B04B-8B56266941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9154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0D7B5-CD84-40CB-BCEF-A1916AC06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114" y="136524"/>
            <a:ext cx="11110686" cy="7198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E13155-FF5D-4383-8BE1-30D68B5108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105B1-1E88-4229-A9A4-EA79C1036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4CC68-26BB-477D-A35D-7AC8D09044C9}" type="datetime1">
              <a:rPr lang="en-IN" smtClean="0"/>
              <a:t>09-10-2021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BB2B3-1CB6-4BE4-AA37-74C265AF6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F361E-7440-4786-BC53-93E1DE29D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88CD-0F79-4216-B04B-8B56266941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6301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D94CB0-BB2C-4689-9513-36643BC069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5158AF-92BD-4795-A1B6-102559D2D8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2A2DF-00DE-4840-97A4-CD8282B0E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C366E-9591-48FB-8A3E-54EF4EFEC64D}" type="datetime1">
              <a:rPr lang="en-IN" smtClean="0"/>
              <a:t>09-10-2021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DD1A68-E6C3-43DE-8EC9-7A124AEA4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991543-FC68-4F21-940A-EFD48CCDF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88CD-0F79-4216-B04B-8B56266941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9112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F2436-3613-447C-A9C6-820F36E4F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114" y="136524"/>
            <a:ext cx="11110686" cy="7198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4D2E5-2171-4F6B-B359-51E1B2DC9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8E0F6-1B9A-42B6-854B-8C330DD15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28961-A12F-49C8-9F24-F839DDAA10F1}" type="datetime1">
              <a:rPr lang="en-IN" smtClean="0"/>
              <a:t>09-10-2021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FF617-9B73-4D0D-A906-E46C91A07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7FFD5-BF2C-40D3-B197-E46E7D09B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88CD-0F79-4216-B04B-8B56266941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4726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FB4FD-C896-4BDA-96FB-A1F684291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B188A4-41D1-4195-8CFF-24ABA9926E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F25F1-8102-4D54-9299-18EBA8505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7975-2266-4A5B-B676-0A490517014E}" type="datetime1">
              <a:rPr lang="en-IN" smtClean="0"/>
              <a:t>09-10-2021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E5D00-0661-4379-909C-6EC7E1359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B897D-41F4-4472-ADBF-715FBE4D5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88CD-0F79-4216-B04B-8B56266941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9859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B5E94-4310-4B5F-BFAA-3C3F98D7A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114" y="136524"/>
            <a:ext cx="11110686" cy="7198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B60D6-6911-4EDD-AF4A-0A51CDEEEE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40E06D-4107-436F-8620-FEBB6BC41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28EF06-77D7-43C2-B444-9FFDD45CB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037A-BE6D-44FD-8F14-1C1DFE138F23}" type="datetime1">
              <a:rPr lang="en-IN" smtClean="0"/>
              <a:t>09-10-2021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F2EB5D-5B83-4C1D-BFAC-C84CFDF34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C6A729-A2C8-4743-AD06-BC859B15A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88CD-0F79-4216-B04B-8B56266941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0359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BAAA2-22C3-44BD-9EB0-C53C747B3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520823-F80E-4B19-A334-E22269AD5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E52A72-AA92-4235-A293-2842FF5D99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1A2AB6-EA90-4BFB-BF88-445928B5D2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0077F5-031D-4BB9-92B7-5A1D8884DB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E04ED3-2F35-4EB4-9906-30EF76658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3446B-6C58-4972-AFE6-635B8B113792}" type="datetime1">
              <a:rPr lang="en-IN" smtClean="0"/>
              <a:t>09-10-2021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E56187-2EA3-4E19-A572-B8E52C58E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FFAF70-FCE9-4AE0-A4AE-D268BF604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88CD-0F79-4216-B04B-8B56266941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4092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F42BC-F834-47F9-88C9-DF3330319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114" y="136524"/>
            <a:ext cx="11110686" cy="7198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DF213A-07D2-4A88-85DE-DCC480BB4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7DFB0-468A-4796-830B-27CB5C25739C}" type="datetime1">
              <a:rPr lang="en-IN" smtClean="0"/>
              <a:t>09-10-2021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DE8FD8-A4DE-4D65-915F-E9A6C5356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BA8D47-A4FE-467A-9477-1E914DF9B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88CD-0F79-4216-B04B-8B56266941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7400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CF1FB3-F8BA-438D-8F18-7AF7E682F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27209-542E-4375-9596-3CF7EE2E6E89}" type="datetime1">
              <a:rPr lang="en-IN" smtClean="0"/>
              <a:t>09-10-2021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408B44-0310-402B-A12C-CEA6163E8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A6DC99-E57B-49AF-8D64-F7F9D99CF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88CD-0F79-4216-B04B-8B56266941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1215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157D6-73C6-48BF-9896-FD17D6A38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BEA2A-0B30-476B-B12B-BA01B7412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8D699F-E503-49BB-8B67-E6D309072A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85A8A-D285-41B9-807B-7F46ACA96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2D267-17C1-4432-96F2-5F132C955A64}" type="datetime1">
              <a:rPr lang="en-IN" smtClean="0"/>
              <a:t>09-10-2021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AD107-8D17-4962-B027-1EF3C4459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065FC4-36BA-4E2C-8993-73B0A9A13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88CD-0F79-4216-B04B-8B56266941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4464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FEC87-3A0A-4B11-BFA2-BDEB72FCF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25D4B1-D1D2-4013-A75F-82134AAA00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3C1545-1D7D-4F34-9460-4272AC8BDE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DB717-705B-4EA2-82EA-FBB3FF853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EB28-62DC-49E3-A485-AC344B157E64}" type="datetime1">
              <a:rPr lang="en-IN" smtClean="0"/>
              <a:t>09-10-2021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8D71A-B163-4551-AADB-8CA900B40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C817EF-0828-44F1-9B2E-760C68509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88CD-0F79-4216-B04B-8B56266941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4858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000"/>
            <a:lum/>
          </a:blip>
          <a:srcRect/>
          <a:stretch>
            <a:fillRect l="30000" t="20000" r="30000" b="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F46ABF-E1CD-42FB-89B9-3E7AFD2A8F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3114" y="1143453"/>
            <a:ext cx="11731172" cy="5124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D1C3D-0430-43DD-821A-AEF774D930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F7462-9465-4F0F-A722-B990EEBE401C}" type="datetime1">
              <a:rPr lang="en-IN" smtClean="0"/>
              <a:t>09-10-2021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F6401-2C7C-410B-97ED-BC4B23A818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8C1D5-F1E9-4C0D-8322-CADA58D9EF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588CD-0F79-4216-B04B-8B5626694128}" type="slidenum">
              <a:rPr lang="en-IN" smtClean="0"/>
              <a:t>‹#›</a:t>
            </a:fld>
            <a:endParaRPr lang="en-IN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83212F8D-F146-4573-8B77-D7A51934D56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6758" y="0"/>
            <a:ext cx="715241" cy="85634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050C8B7-714F-4EF6-800A-D2A13840CB7C}"/>
              </a:ext>
            </a:extLst>
          </p:cNvPr>
          <p:cNvSpPr/>
          <p:nvPr/>
        </p:nvSpPr>
        <p:spPr>
          <a:xfrm>
            <a:off x="0" y="854787"/>
            <a:ext cx="12191999" cy="4571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Title Placeholder 10">
            <a:extLst>
              <a:ext uri="{FF2B5EF4-FFF2-40B4-BE49-F238E27FC236}">
                <a16:creationId xmlns:a16="http://schemas.microsoft.com/office/drawing/2014/main" id="{50A7923F-DE29-424F-B3CF-D8A383B02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714" y="45719"/>
            <a:ext cx="11136086" cy="809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265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png"/><Relationship Id="rId4" Type="http://schemas.openxmlformats.org/officeDocument/2006/relationships/image" Target="../media/image2.w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customXml" Target="../ink/ink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8331" y="2273300"/>
            <a:ext cx="5889625" cy="84836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10" dirty="0"/>
              <a:t>CLASS </a:t>
            </a:r>
            <a:r>
              <a:rPr sz="5400" dirty="0"/>
              <a:t>&amp;</a:t>
            </a:r>
            <a:r>
              <a:rPr sz="5400" spc="-75" dirty="0"/>
              <a:t> </a:t>
            </a:r>
            <a:r>
              <a:rPr sz="5400" spc="-5" dirty="0"/>
              <a:t>OBJECT</a:t>
            </a:r>
            <a:endParaRPr sz="54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95190E-903C-4072-B43F-E4430B829EE7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793EDA4-63AB-4388-9195-94C417B33E1A}" type="datetime1">
              <a:rPr lang="en-IN" smtClean="0"/>
              <a:t>09-10-2021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164088-184C-490D-ABBA-A3C1660EF2B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9455668" y="6367462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IN" smtClean="0"/>
              <a:pPr/>
              <a:t>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FC17F-7051-4B39-879D-A06D2B795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A7B53-D4C5-4666-B5A6-2131D5883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Example (Problem)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D0541-E9B4-4391-8C44-73B21ECE52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3114" y="1253331"/>
            <a:ext cx="5181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#include &lt;iostream&gt;</a:t>
            </a:r>
          </a:p>
          <a:p>
            <a:pPr marL="0" indent="0">
              <a:buNone/>
            </a:pPr>
            <a:r>
              <a:rPr lang="en-IN" dirty="0"/>
              <a:t>#include&lt;stdio.h&gt;</a:t>
            </a:r>
          </a:p>
          <a:p>
            <a:pPr marL="0" indent="0">
              <a:buNone/>
            </a:pPr>
            <a:r>
              <a:rPr lang="en-IN" dirty="0"/>
              <a:t>class student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int </a:t>
            </a:r>
            <a:r>
              <a:rPr lang="en-IN" dirty="0" err="1"/>
              <a:t>rollno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char name[20];</a:t>
            </a:r>
          </a:p>
          <a:p>
            <a:pPr marL="0" indent="0">
              <a:buNone/>
            </a:pPr>
            <a:r>
              <a:rPr lang="en-IN" dirty="0"/>
              <a:t>};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8194D6-7393-4A67-BBCE-F1FB3A438A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53331"/>
            <a:ext cx="5181600" cy="517153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int main( 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student s;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cout</a:t>
            </a:r>
            <a:r>
              <a:rPr lang="en-US" dirty="0"/>
              <a:t>&lt;&lt;“enter the </a:t>
            </a:r>
            <a:r>
              <a:rPr lang="en-US" dirty="0" err="1"/>
              <a:t>rollno</a:t>
            </a:r>
            <a:r>
              <a:rPr lang="en-US" dirty="0"/>
              <a:t>: ”;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cin</a:t>
            </a:r>
            <a:r>
              <a:rPr lang="en-US" dirty="0"/>
              <a:t>&gt;&gt;</a:t>
            </a:r>
            <a:r>
              <a:rPr lang="en-US" dirty="0" err="1"/>
              <a:t>s.rollno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cout</a:t>
            </a:r>
            <a:r>
              <a:rPr lang="en-US" dirty="0"/>
              <a:t>&lt;&lt;“Enter the name: ”;</a:t>
            </a:r>
          </a:p>
          <a:p>
            <a:pPr marL="0" indent="0">
              <a:buNone/>
            </a:pPr>
            <a:r>
              <a:rPr lang="en-US" dirty="0"/>
              <a:t>  gets(s.name);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cout</a:t>
            </a:r>
            <a:r>
              <a:rPr lang="en-US" dirty="0"/>
              <a:t>&lt;&lt;“</a:t>
            </a:r>
            <a:r>
              <a:rPr lang="en-US" dirty="0" err="1"/>
              <a:t>rollno</a:t>
            </a:r>
            <a:r>
              <a:rPr lang="en-US" dirty="0"/>
              <a:t>: ”&lt;&lt;</a:t>
            </a:r>
            <a:r>
              <a:rPr lang="en-US" dirty="0" err="1"/>
              <a:t>s.rollno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cout</a:t>
            </a:r>
            <a:r>
              <a:rPr lang="en-US" dirty="0"/>
              <a:t>&lt;&lt;“name: ”;</a:t>
            </a:r>
          </a:p>
          <a:p>
            <a:pPr marL="0" indent="0">
              <a:buNone/>
            </a:pPr>
            <a:r>
              <a:rPr lang="en-US" dirty="0"/>
              <a:t>  puts(s.name);</a:t>
            </a:r>
          </a:p>
          <a:p>
            <a:pPr marL="0" indent="0">
              <a:buNone/>
            </a:pPr>
            <a:r>
              <a:rPr lang="en-US" dirty="0"/>
              <a:t>  return 0;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IN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1C0BF34-BAC5-4F0B-BF1B-7F0A0CBB5608}"/>
              </a:ext>
            </a:extLst>
          </p:cNvPr>
          <p:cNvCxnSpPr/>
          <p:nvPr/>
        </p:nvCxnSpPr>
        <p:spPr>
          <a:xfrm>
            <a:off x="5678905" y="1082842"/>
            <a:ext cx="0" cy="5005137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2D1982-116A-4D4E-BBAA-76CF2F0CD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6A2BA-999C-453E-99DC-E6870F5402F6}" type="datetime1">
              <a:rPr lang="en-IN" smtClean="0"/>
              <a:t>09-10-2021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7685FA-8F6F-4360-A61C-ED2041824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30C037-D710-4BA9-9D53-E6353A778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88CD-0F79-4216-B04B-8B5626694128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2969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A7B53-D4C5-4666-B5A6-2131D5883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Example (Solution)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D0541-E9B4-4391-8C44-73B21ECE52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3114" y="1253331"/>
            <a:ext cx="5181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#include &lt;iostream&gt;</a:t>
            </a:r>
          </a:p>
          <a:p>
            <a:pPr marL="0" indent="0">
              <a:buNone/>
            </a:pPr>
            <a:r>
              <a:rPr lang="en-IN" dirty="0"/>
              <a:t>#include&lt;stdio.h&gt;</a:t>
            </a:r>
          </a:p>
          <a:p>
            <a:pPr marL="0" indent="0">
              <a:buNone/>
            </a:pPr>
            <a:r>
              <a:rPr lang="en-IN" dirty="0"/>
              <a:t>class student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public: </a:t>
            </a:r>
          </a:p>
          <a:p>
            <a:pPr marL="0" indent="0">
              <a:buNone/>
            </a:pPr>
            <a:r>
              <a:rPr lang="en-IN" dirty="0"/>
              <a:t>  int </a:t>
            </a:r>
            <a:r>
              <a:rPr lang="en-IN" dirty="0" err="1"/>
              <a:t>rollno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char name[20];</a:t>
            </a:r>
          </a:p>
          <a:p>
            <a:pPr marL="0" indent="0">
              <a:buNone/>
            </a:pPr>
            <a:r>
              <a:rPr lang="en-IN" dirty="0"/>
              <a:t>};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8194D6-7393-4A67-BBCE-F1FB3A438A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53331"/>
            <a:ext cx="5181600" cy="517153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int main( 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student s;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cout</a:t>
            </a:r>
            <a:r>
              <a:rPr lang="en-US" dirty="0"/>
              <a:t>&lt;&lt;“enter the </a:t>
            </a:r>
            <a:r>
              <a:rPr lang="en-US" dirty="0" err="1"/>
              <a:t>rollno</a:t>
            </a:r>
            <a:r>
              <a:rPr lang="en-US" dirty="0"/>
              <a:t>: ”;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cin</a:t>
            </a:r>
            <a:r>
              <a:rPr lang="en-US" dirty="0"/>
              <a:t>&gt;&gt;</a:t>
            </a:r>
            <a:r>
              <a:rPr lang="en-US" dirty="0" err="1"/>
              <a:t>s.rollno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cout</a:t>
            </a:r>
            <a:r>
              <a:rPr lang="en-US" dirty="0"/>
              <a:t>&lt;&lt;“Enter the name: ”;</a:t>
            </a:r>
          </a:p>
          <a:p>
            <a:pPr marL="0" indent="0">
              <a:buNone/>
            </a:pPr>
            <a:r>
              <a:rPr lang="en-US" dirty="0"/>
              <a:t>  gets(s.name);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cout</a:t>
            </a:r>
            <a:r>
              <a:rPr lang="en-US" dirty="0"/>
              <a:t>&lt;&lt;“</a:t>
            </a:r>
            <a:r>
              <a:rPr lang="en-US" dirty="0" err="1"/>
              <a:t>rollno</a:t>
            </a:r>
            <a:r>
              <a:rPr lang="en-US" dirty="0"/>
              <a:t>: ”&lt;&lt;</a:t>
            </a:r>
            <a:r>
              <a:rPr lang="en-US" dirty="0" err="1"/>
              <a:t>s.rollno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cout</a:t>
            </a:r>
            <a:r>
              <a:rPr lang="en-US" dirty="0"/>
              <a:t>&lt;&lt;“name: ”;</a:t>
            </a:r>
          </a:p>
          <a:p>
            <a:pPr marL="0" indent="0">
              <a:buNone/>
            </a:pPr>
            <a:r>
              <a:rPr lang="en-US" dirty="0"/>
              <a:t>  puts(s.name);</a:t>
            </a:r>
          </a:p>
          <a:p>
            <a:pPr marL="0" indent="0">
              <a:buNone/>
            </a:pPr>
            <a:r>
              <a:rPr lang="en-US" dirty="0"/>
              <a:t>  return 0;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IN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1C0BF34-BAC5-4F0B-BF1B-7F0A0CBB5608}"/>
              </a:ext>
            </a:extLst>
          </p:cNvPr>
          <p:cNvCxnSpPr/>
          <p:nvPr/>
        </p:nvCxnSpPr>
        <p:spPr>
          <a:xfrm>
            <a:off x="5678905" y="1082842"/>
            <a:ext cx="0" cy="5005137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3574B5-A7CE-49D4-BF11-90D99555A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5C8C2-0E95-4C5D-A55C-E609EE7648CF}" type="datetime1">
              <a:rPr lang="en-IN" smtClean="0"/>
              <a:t>09-10-2021</a:t>
            </a:fld>
            <a:endParaRPr lang="en-IN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DCF4D66-3713-43C1-89E8-6535CE859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EC76A83-23F8-4116-9E88-75FF6E29E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88CD-0F79-4216-B04B-8B5626694128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4747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0801D-2CB4-4437-A94A-2032EEEFC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class methods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6A982-B983-490E-80FF-264B4202A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two ways:</a:t>
            </a:r>
          </a:p>
          <a:p>
            <a:pPr marL="817563">
              <a:buFont typeface="Courier New" panose="02070309020205020404" pitchFamily="49" charset="0"/>
              <a:buChar char="o"/>
            </a:pPr>
            <a:r>
              <a:rPr lang="en-US" dirty="0"/>
              <a:t> Inside the class  </a:t>
            </a:r>
          </a:p>
          <a:p>
            <a:pPr marL="817563">
              <a:buFont typeface="Courier New" panose="02070309020205020404" pitchFamily="49" charset="0"/>
              <a:buChar char="o"/>
            </a:pPr>
            <a:r>
              <a:rPr lang="en-US" dirty="0"/>
              <a:t> Member functions defined outside class</a:t>
            </a:r>
          </a:p>
          <a:p>
            <a:pPr marL="588963" indent="0">
              <a:buNone/>
            </a:pPr>
            <a:r>
              <a:rPr lang="en-US" dirty="0"/>
              <a:t>      - using binary scope resolution operator (: :)</a:t>
            </a:r>
          </a:p>
          <a:p>
            <a:pPr marL="588963" indent="0">
              <a:buNone/>
            </a:pPr>
            <a:r>
              <a:rPr lang="en-US" dirty="0"/>
              <a:t>      </a:t>
            </a:r>
            <a:r>
              <a:rPr lang="en-US" b="1" dirty="0"/>
              <a:t>syntax: </a:t>
            </a:r>
            <a:r>
              <a:rPr lang="en-US" dirty="0"/>
              <a:t>return type </a:t>
            </a:r>
            <a:r>
              <a:rPr lang="en-US" dirty="0" err="1"/>
              <a:t>classname</a:t>
            </a:r>
            <a:r>
              <a:rPr lang="en-US" dirty="0"/>
              <a:t>:: </a:t>
            </a:r>
            <a:r>
              <a:rPr lang="en-US" dirty="0" err="1"/>
              <a:t>memberfunction</a:t>
            </a:r>
            <a:r>
              <a:rPr lang="en-US" dirty="0"/>
              <a:t> ()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49EC26-E42D-423B-9AA6-003C7097B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EB4E8-4930-46DC-93BF-58B0112B46CE}" type="datetime1">
              <a:rPr lang="en-IN" smtClean="0"/>
              <a:t>09-10-2021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180731-DB30-4709-9911-742FFE359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43A936-A0A1-4F80-A8EB-E4F204837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88CD-0F79-4216-B04B-8B5626694128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5382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C6041-47DA-4737-8573-68C2733E2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 Function defined inside the class</a:t>
            </a: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A126A67-F7D4-4F4C-9777-1BE23343FEFA}"/>
              </a:ext>
            </a:extLst>
          </p:cNvPr>
          <p:cNvSpPr txBox="1">
            <a:spLocks/>
          </p:cNvSpPr>
          <p:nvPr/>
        </p:nvSpPr>
        <p:spPr>
          <a:xfrm>
            <a:off x="243114" y="1108952"/>
            <a:ext cx="4882339" cy="524372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#include &lt;iostream&gt;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#include&lt;stdio.h&gt;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class student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  int </a:t>
            </a:r>
            <a:r>
              <a:rPr lang="en-IN" dirty="0" err="1"/>
              <a:t>rollno</a:t>
            </a:r>
            <a:r>
              <a:rPr lang="en-IN" dirty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  char name[20];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 public: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   void </a:t>
            </a:r>
            <a:r>
              <a:rPr lang="en-IN" dirty="0" err="1"/>
              <a:t>getdata</a:t>
            </a:r>
            <a:r>
              <a:rPr lang="en-IN" dirty="0"/>
              <a:t>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   {</a:t>
            </a:r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US" dirty="0" err="1"/>
              <a:t>cout</a:t>
            </a:r>
            <a:r>
              <a:rPr lang="en-US" dirty="0"/>
              <a:t>&lt;&lt;“enter the </a:t>
            </a:r>
            <a:r>
              <a:rPr lang="en-US" dirty="0" err="1"/>
              <a:t>rollno</a:t>
            </a:r>
            <a:r>
              <a:rPr lang="en-US" dirty="0"/>
              <a:t>: ”;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cin</a:t>
            </a:r>
            <a:r>
              <a:rPr lang="en-US" dirty="0"/>
              <a:t>&gt;&gt;</a:t>
            </a:r>
            <a:r>
              <a:rPr lang="en-US" dirty="0" err="1"/>
              <a:t>rollno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cout</a:t>
            </a:r>
            <a:r>
              <a:rPr lang="en-US" dirty="0"/>
              <a:t>&lt;&lt;“Enter the name: ”;</a:t>
            </a:r>
          </a:p>
          <a:p>
            <a:pPr marL="0" indent="0">
              <a:buNone/>
            </a:pPr>
            <a:r>
              <a:rPr lang="en-US" dirty="0"/>
              <a:t>      gets(name);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   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92CABDB-CA81-4C90-87EB-171E6D18EDCE}"/>
              </a:ext>
            </a:extLst>
          </p:cNvPr>
          <p:cNvCxnSpPr/>
          <p:nvPr/>
        </p:nvCxnSpPr>
        <p:spPr>
          <a:xfrm>
            <a:off x="5678905" y="1082842"/>
            <a:ext cx="0" cy="5005137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41CA0A7-DFCC-4514-9203-466C30517BE0}"/>
              </a:ext>
            </a:extLst>
          </p:cNvPr>
          <p:cNvSpPr txBox="1">
            <a:spLocks/>
          </p:cNvSpPr>
          <p:nvPr/>
        </p:nvSpPr>
        <p:spPr>
          <a:xfrm>
            <a:off x="6471461" y="1108952"/>
            <a:ext cx="4882339" cy="5243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dirty="0"/>
              <a:t>void </a:t>
            </a:r>
            <a:r>
              <a:rPr lang="en-IN" sz="2000" dirty="0" err="1"/>
              <a:t>putdata</a:t>
            </a:r>
            <a:r>
              <a:rPr lang="en-IN" sz="2000" dirty="0"/>
              <a:t>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2000" dirty="0"/>
              <a:t>   {</a:t>
            </a:r>
          </a:p>
          <a:p>
            <a:pPr marL="0" indent="0">
              <a:buNone/>
            </a:pPr>
            <a:r>
              <a:rPr lang="en-IN" sz="2000" dirty="0"/>
              <a:t>      </a:t>
            </a:r>
            <a:r>
              <a:rPr lang="en-US" sz="2000" dirty="0" err="1"/>
              <a:t>cout</a:t>
            </a:r>
            <a:r>
              <a:rPr lang="en-US" sz="2000" dirty="0"/>
              <a:t>&lt;&lt;“</a:t>
            </a:r>
            <a:r>
              <a:rPr lang="en-US" sz="2000" dirty="0" err="1"/>
              <a:t>rollno</a:t>
            </a:r>
            <a:r>
              <a:rPr lang="en-US" sz="2000" dirty="0"/>
              <a:t>: ”&lt;&lt;</a:t>
            </a:r>
            <a:r>
              <a:rPr lang="en-US" sz="2000" dirty="0" err="1"/>
              <a:t>rollno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r>
              <a:rPr lang="en-US" sz="2000" dirty="0"/>
              <a:t>      </a:t>
            </a:r>
            <a:r>
              <a:rPr lang="en-US" sz="2000" dirty="0" err="1"/>
              <a:t>cout</a:t>
            </a:r>
            <a:r>
              <a:rPr lang="en-US" sz="2000" dirty="0"/>
              <a:t>&lt;&lt;“name: ”;</a:t>
            </a:r>
          </a:p>
          <a:p>
            <a:pPr marL="0" indent="0">
              <a:buNone/>
            </a:pPr>
            <a:r>
              <a:rPr lang="en-US" sz="2000" dirty="0"/>
              <a:t>      puts(name);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2000" dirty="0"/>
              <a:t>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2000" dirty="0"/>
              <a:t>};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2400" dirty="0"/>
              <a:t>void</a:t>
            </a:r>
            <a:r>
              <a:rPr lang="en-IN" sz="2000" dirty="0"/>
              <a:t> main()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2000" dirty="0"/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2000" dirty="0"/>
              <a:t>  student s;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2000" dirty="0"/>
              <a:t>  </a:t>
            </a:r>
            <a:r>
              <a:rPr lang="en-IN" sz="2000" dirty="0" err="1"/>
              <a:t>s.getdata</a:t>
            </a:r>
            <a:r>
              <a:rPr lang="en-IN" sz="2000" dirty="0"/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2000" dirty="0"/>
              <a:t>  </a:t>
            </a:r>
            <a:r>
              <a:rPr lang="en-IN" sz="2000" dirty="0" err="1"/>
              <a:t>s.putdata</a:t>
            </a:r>
            <a:r>
              <a:rPr lang="en-IN" sz="2000" dirty="0"/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2000" dirty="0"/>
              <a:t>}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C3F6916E-AF48-4AE4-999B-3ED510CF1134}"/>
              </a:ext>
            </a:extLst>
          </p:cNvPr>
          <p:cNvSpPr/>
          <p:nvPr/>
        </p:nvSpPr>
        <p:spPr>
          <a:xfrm>
            <a:off x="2575775" y="2459865"/>
            <a:ext cx="321971" cy="69545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22BD30-8A26-4117-8A69-B94EDBEE6082}"/>
              </a:ext>
            </a:extLst>
          </p:cNvPr>
          <p:cNvSpPr txBox="1"/>
          <p:nvPr/>
        </p:nvSpPr>
        <p:spPr>
          <a:xfrm>
            <a:off x="3039679" y="2622928"/>
            <a:ext cx="2243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Private data members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A9C6F6D-C2D3-4658-97F7-A6A1F2D7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BD2ED-7BF2-422E-A1A9-41DD4479832F}" type="datetime1">
              <a:rPr lang="en-IN" smtClean="0"/>
              <a:t>09-10-2021</a:t>
            </a:fld>
            <a:endParaRPr lang="en-IN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088E713F-D754-441B-A6EE-88D941A1A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8D6AF52-11FD-4A34-BFC7-020A83197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88CD-0F79-4216-B04B-8B5626694128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45172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C6041-47DA-4737-8573-68C2733E2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 Function defined outside the class</a:t>
            </a: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A126A67-F7D4-4F4C-9777-1BE23343FEFA}"/>
              </a:ext>
            </a:extLst>
          </p:cNvPr>
          <p:cNvSpPr txBox="1">
            <a:spLocks/>
          </p:cNvSpPr>
          <p:nvPr/>
        </p:nvSpPr>
        <p:spPr>
          <a:xfrm>
            <a:off x="243114" y="1108952"/>
            <a:ext cx="4882339" cy="5243722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#include &lt;iostream&gt;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#include&lt;stdio.h&gt;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class student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  int </a:t>
            </a:r>
            <a:r>
              <a:rPr lang="en-IN" dirty="0" err="1"/>
              <a:t>rollno</a:t>
            </a:r>
            <a:r>
              <a:rPr lang="en-IN" dirty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  char name[20];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 public: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   void </a:t>
            </a:r>
            <a:r>
              <a:rPr lang="en-IN" dirty="0" err="1"/>
              <a:t>getdata</a:t>
            </a:r>
            <a:r>
              <a:rPr lang="en-IN" dirty="0"/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   void </a:t>
            </a:r>
            <a:r>
              <a:rPr lang="en-IN" dirty="0" err="1"/>
              <a:t>putdata</a:t>
            </a:r>
            <a:r>
              <a:rPr lang="en-IN" dirty="0"/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};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2800" dirty="0"/>
              <a:t>void student:: </a:t>
            </a:r>
            <a:r>
              <a:rPr lang="en-IN" sz="2800" dirty="0" err="1"/>
              <a:t>getdata</a:t>
            </a:r>
            <a:r>
              <a:rPr lang="en-IN" sz="2800" dirty="0"/>
              <a:t>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2800" dirty="0"/>
              <a:t>{</a:t>
            </a:r>
          </a:p>
          <a:p>
            <a:pPr marL="0" indent="0">
              <a:buNone/>
            </a:pPr>
            <a:r>
              <a:rPr lang="en-IN" sz="2800" dirty="0"/>
              <a:t>      </a:t>
            </a:r>
            <a:r>
              <a:rPr lang="en-US" sz="2800" dirty="0" err="1"/>
              <a:t>cout</a:t>
            </a:r>
            <a:r>
              <a:rPr lang="en-US" sz="2800" dirty="0"/>
              <a:t>&lt;&lt;“enter the </a:t>
            </a:r>
            <a:r>
              <a:rPr lang="en-US" sz="2800" dirty="0" err="1"/>
              <a:t>rollno</a:t>
            </a:r>
            <a:r>
              <a:rPr lang="en-US" sz="2800" dirty="0"/>
              <a:t>: ”;</a:t>
            </a:r>
          </a:p>
          <a:p>
            <a:pPr marL="0" indent="0">
              <a:buNone/>
            </a:pPr>
            <a:r>
              <a:rPr lang="en-US" sz="2800" dirty="0"/>
              <a:t>      </a:t>
            </a:r>
            <a:r>
              <a:rPr lang="en-US" sz="2800" dirty="0" err="1"/>
              <a:t>cin</a:t>
            </a:r>
            <a:r>
              <a:rPr lang="en-US" sz="2800"/>
              <a:t>&gt;&gt;rollno</a:t>
            </a:r>
            <a:r>
              <a:rPr lang="en-US" sz="2800" dirty="0"/>
              <a:t>;</a:t>
            </a:r>
          </a:p>
          <a:p>
            <a:pPr marL="0" indent="0">
              <a:buNone/>
            </a:pPr>
            <a:r>
              <a:rPr lang="en-US" sz="2800" dirty="0"/>
              <a:t>      </a:t>
            </a:r>
            <a:r>
              <a:rPr lang="en-US" sz="2800" dirty="0" err="1"/>
              <a:t>cout</a:t>
            </a:r>
            <a:r>
              <a:rPr lang="en-US" sz="2800" dirty="0"/>
              <a:t>&lt;&lt;“Enter the name: ”;</a:t>
            </a:r>
          </a:p>
          <a:p>
            <a:pPr marL="0" indent="0">
              <a:buNone/>
            </a:pPr>
            <a:r>
              <a:rPr lang="en-US" sz="2800" dirty="0"/>
              <a:t>      gets(name);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2800" dirty="0"/>
              <a:t>   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92CABDB-CA81-4C90-87EB-171E6D18EDCE}"/>
              </a:ext>
            </a:extLst>
          </p:cNvPr>
          <p:cNvCxnSpPr/>
          <p:nvPr/>
        </p:nvCxnSpPr>
        <p:spPr>
          <a:xfrm>
            <a:off x="5678905" y="1082842"/>
            <a:ext cx="0" cy="5005137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41CA0A7-DFCC-4514-9203-466C30517BE0}"/>
              </a:ext>
            </a:extLst>
          </p:cNvPr>
          <p:cNvSpPr txBox="1">
            <a:spLocks/>
          </p:cNvSpPr>
          <p:nvPr/>
        </p:nvSpPr>
        <p:spPr>
          <a:xfrm>
            <a:off x="6471461" y="1108952"/>
            <a:ext cx="4882339" cy="5243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1800" dirty="0"/>
              <a:t>void student::</a:t>
            </a:r>
            <a:r>
              <a:rPr lang="en-IN" sz="1800" dirty="0" err="1"/>
              <a:t>putdata</a:t>
            </a:r>
            <a:r>
              <a:rPr lang="en-IN" sz="1800" dirty="0"/>
              <a:t>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1800" dirty="0"/>
              <a:t>   {</a:t>
            </a:r>
          </a:p>
          <a:p>
            <a:pPr marL="0" indent="0">
              <a:buNone/>
            </a:pPr>
            <a:r>
              <a:rPr lang="en-IN" sz="1800" dirty="0"/>
              <a:t>      </a:t>
            </a:r>
            <a:r>
              <a:rPr lang="en-US" sz="1800" dirty="0" err="1"/>
              <a:t>cout</a:t>
            </a:r>
            <a:r>
              <a:rPr lang="en-US" sz="1800" dirty="0"/>
              <a:t>&lt;&lt;“</a:t>
            </a:r>
            <a:r>
              <a:rPr lang="en-US" sz="1800" dirty="0" err="1"/>
              <a:t>rollno</a:t>
            </a:r>
            <a:r>
              <a:rPr lang="en-US" sz="1800" dirty="0"/>
              <a:t>: ”&lt;&lt;</a:t>
            </a:r>
            <a:r>
              <a:rPr lang="en-US" sz="1800" dirty="0" err="1"/>
              <a:t>rollno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en-US" sz="1800" dirty="0"/>
              <a:t>      </a:t>
            </a:r>
            <a:r>
              <a:rPr lang="en-US" sz="1800" dirty="0" err="1"/>
              <a:t>cout</a:t>
            </a:r>
            <a:r>
              <a:rPr lang="en-US" sz="1800" dirty="0"/>
              <a:t>&lt;&lt;“name: ”;</a:t>
            </a:r>
          </a:p>
          <a:p>
            <a:pPr marL="0" indent="0">
              <a:buNone/>
            </a:pPr>
            <a:r>
              <a:rPr lang="en-US" sz="1800" dirty="0"/>
              <a:t>      puts(name);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1800" dirty="0"/>
              <a:t>   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1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2000" dirty="0"/>
              <a:t>void</a:t>
            </a:r>
            <a:r>
              <a:rPr lang="en-IN" sz="1800" dirty="0"/>
              <a:t> main()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1800" dirty="0"/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1800" dirty="0"/>
              <a:t>  student s;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1800" dirty="0"/>
              <a:t>  </a:t>
            </a:r>
            <a:r>
              <a:rPr lang="en-IN" sz="1800" dirty="0" err="1"/>
              <a:t>s.getdata</a:t>
            </a:r>
            <a:r>
              <a:rPr lang="en-IN" sz="1800" dirty="0"/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1800" dirty="0"/>
              <a:t>  </a:t>
            </a:r>
            <a:r>
              <a:rPr lang="en-IN" sz="1800" dirty="0" err="1"/>
              <a:t>s.putdata</a:t>
            </a:r>
            <a:r>
              <a:rPr lang="en-IN" sz="1800" dirty="0"/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1800" dirty="0"/>
              <a:t>}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2ECC1A-2682-490A-B28F-F4B5DA566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6EA66-E3C5-4D01-B9EE-D9AE35F0802E}" type="datetime1">
              <a:rPr lang="en-IN" smtClean="0"/>
              <a:t>09-10-2021</a:t>
            </a:fld>
            <a:endParaRPr lang="en-IN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B2E620F-0C76-4597-A30B-ECBE0FB16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87DD456-825A-46EB-A2F6-03395DB29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88CD-0F79-4216-B04B-8B5626694128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5254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945D8-B23D-4D28-8497-C7F67BF1C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member function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4736E-5E44-49D4-A3D6-4A4051018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Different classes have same function name, the “membership label” will resolve their scope.</a:t>
            </a:r>
          </a:p>
          <a:p>
            <a:pPr algn="just"/>
            <a:r>
              <a:rPr lang="en-US" dirty="0"/>
              <a:t>Member functions can access the private data of the class. A non-member function cannot do this (friend function can do this)</a:t>
            </a:r>
          </a:p>
          <a:p>
            <a:pPr algn="just"/>
            <a:r>
              <a:rPr lang="en-US" dirty="0"/>
              <a:t>A member function can call another member function directly, without using the dot operator.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2DABE9-F1CE-4989-BEE3-17AB5AD52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28961-A12F-49C8-9F24-F839DDAA10F1}" type="datetime1">
              <a:rPr lang="en-IN" smtClean="0"/>
              <a:t>09-10-2021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DA7C92-EEE0-4755-BB25-5BB14BD3E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30B1A-7656-4C8E-BAF9-DE2181C48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88CD-0F79-4216-B04B-8B5626694128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85210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A0E0F-2377-463A-B186-9BD91D66A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class members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18F15-A74F-4068-BB09-C996BF489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Operators to access class members:</a:t>
            </a:r>
          </a:p>
          <a:p>
            <a:pPr marL="817563" indent="-457200">
              <a:buFont typeface="Wingdings" panose="05000000000000000000" pitchFamily="2" charset="2"/>
              <a:buChar char="ü"/>
            </a:pPr>
            <a:r>
              <a:rPr lang="en-US" dirty="0"/>
              <a:t>Identical to those of </a:t>
            </a:r>
            <a:r>
              <a:rPr lang="en-US" b="1" dirty="0"/>
              <a:t>structs.</a:t>
            </a:r>
          </a:p>
          <a:p>
            <a:pPr marL="817563" indent="-457200">
              <a:buFont typeface="Wingdings" panose="05000000000000000000" pitchFamily="2" charset="2"/>
              <a:buChar char="ü"/>
            </a:pPr>
            <a:r>
              <a:rPr lang="en-US" dirty="0"/>
              <a:t>Dot member selection operator ( . )</a:t>
            </a:r>
          </a:p>
          <a:p>
            <a:pPr marL="360363" indent="0">
              <a:buNone/>
            </a:pPr>
            <a:r>
              <a:rPr lang="en-US" dirty="0"/>
              <a:t>      - This is done using the object.</a:t>
            </a:r>
          </a:p>
          <a:p>
            <a:pPr marL="817563" indent="-457200">
              <a:buFont typeface="Wingdings" panose="05000000000000000000" pitchFamily="2" charset="2"/>
              <a:buChar char="ü"/>
            </a:pPr>
            <a:r>
              <a:rPr lang="en-US" dirty="0"/>
              <a:t>Arrow member selection operator ( </a:t>
            </a:r>
            <a:r>
              <a:rPr lang="en-US" dirty="0">
                <a:sym typeface="Wingdings" panose="05000000000000000000" pitchFamily="2" charset="2"/>
              </a:rPr>
              <a:t> )</a:t>
            </a:r>
            <a:r>
              <a:rPr lang="en-US" dirty="0"/>
              <a:t> </a:t>
            </a:r>
          </a:p>
          <a:p>
            <a:pPr marL="360363" indent="0">
              <a:buNone/>
            </a:pPr>
            <a:r>
              <a:rPr lang="en-US" dirty="0"/>
              <a:t>      - Used with pointer objects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A85F9-3591-4161-A0DC-6665203B2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28961-A12F-49C8-9F24-F839DDAA10F1}" type="datetime1">
              <a:rPr lang="en-IN" smtClean="0"/>
              <a:t>09-10-2021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6BB347-0E00-44E4-9ACC-5BF3A43BB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E9657E-9D65-4DA9-856B-BDA836C62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88CD-0F79-4216-B04B-8B5626694128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8288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3DB2D-5274-4A21-BA24-481DD317C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666CA-A46C-4DA2-BB03-9C99341BD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An object is an instance of the class</a:t>
            </a:r>
          </a:p>
          <a:p>
            <a:r>
              <a:rPr lang="en-US" sz="3200" dirty="0"/>
              <a:t>An object is a class variable</a:t>
            </a:r>
          </a:p>
          <a:p>
            <a:r>
              <a:rPr lang="en-US" sz="3200" dirty="0"/>
              <a:t>It can be uniquely identified by its name.</a:t>
            </a:r>
          </a:p>
          <a:p>
            <a:pPr algn="just"/>
            <a:r>
              <a:rPr lang="en-US" sz="3200" dirty="0"/>
              <a:t>Every object has a state which is represented by the values of its attributes. These states are changed by the function which are applied on the object.</a:t>
            </a:r>
            <a:endParaRPr lang="en-IN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F18AFE-1697-4BF3-9CF1-85C2D97FD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28961-A12F-49C8-9F24-F839DDAA10F1}" type="datetime1">
              <a:rPr lang="en-IN" smtClean="0"/>
              <a:t>09-10-2021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E2601-1BC6-430F-8B58-AC2FE2396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BC0C6-C849-45A1-8824-E1085690A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88CD-0F79-4216-B04B-8B5626694128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50613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757B4-004C-448B-825C-878524E82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Object of a Class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88DD3-02C0-4BEC-B15F-DA5002128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114" y="991674"/>
            <a:ext cx="11731172" cy="538336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Declaring a variable of a class type creates the </a:t>
            </a:r>
            <a:r>
              <a:rPr lang="en-US" b="1" dirty="0"/>
              <a:t>object. </a:t>
            </a:r>
            <a:r>
              <a:rPr lang="en-US" dirty="0"/>
              <a:t> You can have many variables of the type class.</a:t>
            </a:r>
          </a:p>
          <a:p>
            <a:pPr marL="0" indent="0">
              <a:buNone/>
            </a:pPr>
            <a:r>
              <a:rPr lang="en-US" dirty="0"/>
              <a:t>   - Process is also known as </a:t>
            </a:r>
            <a:r>
              <a:rPr lang="en-US" b="1" i="1" dirty="0"/>
              <a:t>instantiation.</a:t>
            </a:r>
          </a:p>
          <a:p>
            <a:pPr algn="just"/>
            <a:r>
              <a:rPr lang="en-US" dirty="0"/>
              <a:t>Once an object of a certain class is instantiated, a new memory location is created for it, to store its data members and values.</a:t>
            </a:r>
          </a:p>
          <a:p>
            <a:r>
              <a:rPr lang="en-US" dirty="0"/>
              <a:t>Many objects from a class type can be instantiated. For example: Circle c; Circle *c2, Circle c1[10];</a:t>
            </a:r>
          </a:p>
          <a:p>
            <a:pPr marL="0" indent="0">
              <a:buNone/>
            </a:pPr>
            <a:r>
              <a:rPr lang="en-US" dirty="0"/>
              <a:t>    class item</a:t>
            </a:r>
          </a:p>
          <a:p>
            <a:pPr marL="0" indent="0">
              <a:buNone/>
            </a:pPr>
            <a:r>
              <a:rPr lang="en-US" dirty="0"/>
              <a:t>    {</a:t>
            </a:r>
          </a:p>
          <a:p>
            <a:pPr marL="0" indent="0">
              <a:buNone/>
            </a:pPr>
            <a:r>
              <a:rPr lang="en-US" dirty="0"/>
              <a:t>       -----</a:t>
            </a:r>
          </a:p>
          <a:p>
            <a:pPr marL="0" indent="0">
              <a:buNone/>
            </a:pPr>
            <a:r>
              <a:rPr lang="en-US" dirty="0"/>
              <a:t>       -----</a:t>
            </a:r>
          </a:p>
          <a:p>
            <a:pPr marL="0" indent="0">
              <a:buNone/>
            </a:pPr>
            <a:r>
              <a:rPr lang="en-US" dirty="0"/>
              <a:t>     }x, y, z;</a:t>
            </a:r>
          </a:p>
          <a:p>
            <a:pPr algn="just"/>
            <a:r>
              <a:rPr lang="en-US" dirty="0"/>
              <a:t>We must declare the objects close to the place where they are needed because it makes it easier to identify the objects clearly.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29D56-3141-49EC-B860-3B6093CE8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28961-A12F-49C8-9F24-F839DDAA10F1}" type="datetime1">
              <a:rPr lang="en-IN" smtClean="0"/>
              <a:t>09-10-2021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882C6-A9FA-437C-8CD7-8728814DE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6FA17D-48C8-404C-AF2C-0D89F088F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88CD-0F79-4216-B04B-8B5626694128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13040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FCA8E-D897-4709-8936-B8E57A96B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Allocation Of Objects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D65B3-3B46-4A2F-9BA8-BB56C16810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6076" y="1253331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class student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int </a:t>
            </a:r>
            <a:r>
              <a:rPr lang="en-US" dirty="0" err="1"/>
              <a:t>rollno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char name[20];</a:t>
            </a:r>
          </a:p>
          <a:p>
            <a:pPr marL="0" indent="0">
              <a:buNone/>
            </a:pPr>
            <a:r>
              <a:rPr lang="en-US" dirty="0"/>
              <a:t>   int marks;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r>
              <a:rPr lang="en-US" dirty="0"/>
              <a:t>student s;</a:t>
            </a:r>
            <a:endParaRPr lang="en-IN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017B0F-5597-4127-AAB7-E11429898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037A-BE6D-44FD-8F14-1C1DFE138F23}" type="datetime1">
              <a:rPr lang="en-IN" smtClean="0"/>
              <a:t>09-10-2021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37A50C-7B5E-4DC6-8B47-3E4738731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DD4415-BD57-4AD7-8FB6-FB0091B73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88CD-0F79-4216-B04B-8B5626694128}" type="slidenum">
              <a:rPr lang="en-IN" smtClean="0"/>
              <a:t>19</a:t>
            </a:fld>
            <a:endParaRPr lang="en-IN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D65F425-90A9-4E74-AC04-F104E5E33ABB}"/>
              </a:ext>
            </a:extLst>
          </p:cNvPr>
          <p:cNvSpPr/>
          <p:nvPr/>
        </p:nvSpPr>
        <p:spPr>
          <a:xfrm>
            <a:off x="6096000" y="1253331"/>
            <a:ext cx="3793958" cy="43513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E5937AB-2454-4494-ADB5-1FD41A2065AF}"/>
              </a:ext>
            </a:extLst>
          </p:cNvPr>
          <p:cNvCxnSpPr/>
          <p:nvPr/>
        </p:nvCxnSpPr>
        <p:spPr>
          <a:xfrm>
            <a:off x="6096000" y="2430379"/>
            <a:ext cx="37939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15D795E-1040-45B2-BB9E-E391502C1E86}"/>
              </a:ext>
            </a:extLst>
          </p:cNvPr>
          <p:cNvCxnSpPr/>
          <p:nvPr/>
        </p:nvCxnSpPr>
        <p:spPr>
          <a:xfrm>
            <a:off x="6096000" y="4387516"/>
            <a:ext cx="37939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72BD9F4-EDCB-49CB-9252-B28ED51CBA36}"/>
              </a:ext>
            </a:extLst>
          </p:cNvPr>
          <p:cNvSpPr txBox="1"/>
          <p:nvPr/>
        </p:nvSpPr>
        <p:spPr>
          <a:xfrm>
            <a:off x="6819420" y="1534234"/>
            <a:ext cx="23471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rollno</a:t>
            </a:r>
            <a:r>
              <a:rPr lang="en-US" sz="2800" dirty="0"/>
              <a:t> – 2bytes</a:t>
            </a:r>
            <a:endParaRPr lang="en-IN" sz="28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45A676D-6070-49DF-A082-54922BF5D89A}"/>
              </a:ext>
            </a:extLst>
          </p:cNvPr>
          <p:cNvSpPr txBox="1"/>
          <p:nvPr/>
        </p:nvSpPr>
        <p:spPr>
          <a:xfrm>
            <a:off x="6819420" y="2972892"/>
            <a:ext cx="25051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name – 20bytes</a:t>
            </a:r>
            <a:endParaRPr lang="en-IN" sz="28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3A3C3C8-E931-4EF5-8AA2-86B7A9589B3B}"/>
              </a:ext>
            </a:extLst>
          </p:cNvPr>
          <p:cNvSpPr txBox="1"/>
          <p:nvPr/>
        </p:nvSpPr>
        <p:spPr>
          <a:xfrm>
            <a:off x="6819419" y="4737638"/>
            <a:ext cx="2381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marks – 2bytes</a:t>
            </a:r>
            <a:endParaRPr lang="en-IN" sz="28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86008DD-E7BD-42F0-A198-A320A0B7C7E7}"/>
              </a:ext>
            </a:extLst>
          </p:cNvPr>
          <p:cNvSpPr txBox="1"/>
          <p:nvPr/>
        </p:nvSpPr>
        <p:spPr>
          <a:xfrm>
            <a:off x="6584326" y="5529522"/>
            <a:ext cx="18447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 – 24bytes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953860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Slide Number Placeholder 3">
            <a:extLst>
              <a:ext uri="{FF2B5EF4-FFF2-40B4-BE49-F238E27FC236}">
                <a16:creationId xmlns:a16="http://schemas.microsoft.com/office/drawing/2014/main" id="{B291CBD6-9E6D-42D8-8BF1-FC93B9AAE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942FCD5-7591-4400-9C75-B6103475C1BF}" type="slidenum">
              <a:rPr lang="zh-TW" altLang="en-US" sz="1200">
                <a:solidFill>
                  <a:srgbClr val="2F2F2F"/>
                </a:solidFill>
              </a:rPr>
              <a:pPr eaLnBrk="1" hangingPunct="1"/>
              <a:t>2</a:t>
            </a:fld>
            <a:endParaRPr lang="en-US" altLang="zh-TW" sz="1200">
              <a:solidFill>
                <a:srgbClr val="2F2F2F"/>
              </a:solidFill>
            </a:endParaRPr>
          </a:p>
        </p:txBody>
      </p:sp>
      <p:sp>
        <p:nvSpPr>
          <p:cNvPr id="1028" name="AutoShape 35">
            <a:extLst>
              <a:ext uri="{FF2B5EF4-FFF2-40B4-BE49-F238E27FC236}">
                <a16:creationId xmlns:a16="http://schemas.microsoft.com/office/drawing/2014/main" id="{E040303E-C0C6-4A6B-9E64-7253B3C5F2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5943600"/>
            <a:ext cx="533400" cy="304800"/>
          </a:xfrm>
          <a:prstGeom prst="foldedCorner">
            <a:avLst>
              <a:gd name="adj" fmla="val 50000"/>
            </a:avLst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029" name="Rectangle 2">
            <a:extLst>
              <a:ext uri="{FF2B5EF4-FFF2-40B4-BE49-F238E27FC236}">
                <a16:creationId xmlns:a16="http://schemas.microsoft.com/office/drawing/2014/main" id="{8531083C-EF45-4241-939F-EC1B15BBBF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4414" y="838200"/>
            <a:ext cx="792638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zh-TW" dirty="0"/>
          </a:p>
        </p:txBody>
      </p:sp>
      <p:sp>
        <p:nvSpPr>
          <p:cNvPr id="1030" name="Rectangle 3">
            <a:extLst>
              <a:ext uri="{FF2B5EF4-FFF2-40B4-BE49-F238E27FC236}">
                <a16:creationId xmlns:a16="http://schemas.microsoft.com/office/drawing/2014/main" id="{5E85AB12-94C1-44A1-9706-50212B0F38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069290"/>
            <a:ext cx="11097296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50838" indent="-3508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Char char="•"/>
            </a:pPr>
            <a:r>
              <a:rPr lang="en-US" altLang="zh-TW" sz="2800" dirty="0">
                <a:cs typeface="Times New Roman" panose="02020603050405020304" pitchFamily="18" charset="0"/>
              </a:rPr>
              <a:t>The real world is composed of different kinds of objects:</a:t>
            </a:r>
            <a:r>
              <a:rPr lang="en-US" altLang="zh-TW" sz="2800" dirty="0">
                <a:solidFill>
                  <a:srgbClr val="FFFF99"/>
                </a:solidFill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solidFill>
                  <a:srgbClr val="FF6600"/>
                </a:solidFill>
                <a:cs typeface="Times New Roman" panose="02020603050405020304" pitchFamily="18" charset="0"/>
              </a:rPr>
              <a:t>buildings, men, women, dogs, cars, etc.</a:t>
            </a:r>
          </a:p>
          <a:p>
            <a:pPr>
              <a:buFontTx/>
              <a:buChar char="•"/>
            </a:pPr>
            <a:r>
              <a:rPr lang="en-US" altLang="zh-TW" sz="2800" dirty="0">
                <a:cs typeface="Times New Roman" panose="02020603050405020304" pitchFamily="18" charset="0"/>
              </a:rPr>
              <a:t>Each object has its own </a:t>
            </a:r>
            <a:r>
              <a:rPr lang="en-US" altLang="zh-TW" sz="2800" b="1" i="1" dirty="0">
                <a:solidFill>
                  <a:srgbClr val="C00000"/>
                </a:solidFill>
                <a:cs typeface="Times New Roman" panose="02020603050405020304" pitchFamily="18" charset="0"/>
              </a:rPr>
              <a:t>states</a:t>
            </a:r>
            <a:r>
              <a:rPr lang="en-US" altLang="zh-TW" sz="2800" dirty="0">
                <a:cs typeface="Times New Roman" panose="02020603050405020304" pitchFamily="18" charset="0"/>
              </a:rPr>
              <a:t> and </a:t>
            </a:r>
            <a:r>
              <a:rPr lang="en-US" altLang="zh-TW" sz="2800" b="1" i="1" dirty="0">
                <a:solidFill>
                  <a:srgbClr val="C00000"/>
                </a:solidFill>
                <a:cs typeface="Times New Roman" panose="02020603050405020304" pitchFamily="18" charset="0"/>
              </a:rPr>
              <a:t>behaviors</a:t>
            </a:r>
            <a:r>
              <a:rPr lang="en-US" altLang="zh-TW" i="1" dirty="0">
                <a:latin typeface="Verdana" panose="020B0604030504040204" pitchFamily="34" charset="0"/>
              </a:rPr>
              <a:t>.</a:t>
            </a:r>
            <a:endParaRPr lang="en-US" altLang="zh-TW" dirty="0">
              <a:latin typeface="Verdana" panose="020B0604030504040204" pitchFamily="34" charset="0"/>
            </a:endParaRPr>
          </a:p>
        </p:txBody>
      </p:sp>
      <p:sp>
        <p:nvSpPr>
          <p:cNvPr id="1031" name="Oval 4">
            <a:extLst>
              <a:ext uri="{FF2B5EF4-FFF2-40B4-BE49-F238E27FC236}">
                <a16:creationId xmlns:a16="http://schemas.microsoft.com/office/drawing/2014/main" id="{36C5F09A-7535-4BBA-A80E-1D6A05A9E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3276600"/>
            <a:ext cx="5715000" cy="31242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250885" name="Oval 5">
            <a:extLst>
              <a:ext uri="{FF2B5EF4-FFF2-40B4-BE49-F238E27FC236}">
                <a16:creationId xmlns:a16="http://schemas.microsoft.com/office/drawing/2014/main" id="{072D9D14-BD94-428A-9065-ED7759AB25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3810000"/>
            <a:ext cx="2819400" cy="1905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zh-TW" altLang="en-US" sz="2000" dirty="0">
              <a:solidFill>
                <a:schemeClr val="bg2"/>
              </a:solidFill>
              <a:latin typeface="Verdana" pitchFamily="34" charset="0"/>
            </a:endParaRPr>
          </a:p>
          <a:p>
            <a:pPr algn="ctr" eaLnBrk="0" hangingPunct="0">
              <a:defRPr/>
            </a:pPr>
            <a:r>
              <a:rPr lang="en-US" altLang="zh-TW" sz="2000" dirty="0">
                <a:latin typeface="Verdana" pitchFamily="34" charset="0"/>
              </a:rPr>
              <a:t>Color = Blue </a:t>
            </a:r>
          </a:p>
          <a:p>
            <a:pPr algn="ctr" eaLnBrk="0" hangingPunct="0">
              <a:defRPr/>
            </a:pPr>
            <a:r>
              <a:rPr lang="en-US" altLang="zh-TW" sz="2000" dirty="0">
                <a:latin typeface="Verdana" pitchFamily="34" charset="0"/>
              </a:rPr>
              <a:t>Brand = Ferrari </a:t>
            </a:r>
          </a:p>
          <a:p>
            <a:pPr algn="ctr" eaLnBrk="0" hangingPunct="0">
              <a:defRPr/>
            </a:pPr>
            <a:r>
              <a:rPr lang="en-US" altLang="zh-TW" sz="2000" dirty="0">
                <a:latin typeface="Verdana" pitchFamily="34" charset="0"/>
              </a:rPr>
              <a:t>Speed = 200 mph </a:t>
            </a:r>
          </a:p>
          <a:p>
            <a:pPr algn="ctr" eaLnBrk="0" hangingPunct="0">
              <a:defRPr/>
            </a:pPr>
            <a:r>
              <a:rPr lang="en-US" altLang="zh-TW" sz="2000" dirty="0">
                <a:latin typeface="Verdana" pitchFamily="34" charset="0"/>
              </a:rPr>
              <a:t>Gear = 4</a:t>
            </a:r>
          </a:p>
          <a:p>
            <a:pPr algn="ctr" eaLnBrk="0" hangingPunct="0">
              <a:defRPr/>
            </a:pPr>
            <a:r>
              <a:rPr lang="en-US" altLang="zh-TW" i="1" u="sng" dirty="0">
                <a:solidFill>
                  <a:schemeClr val="accent2">
                    <a:lumMod val="50000"/>
                  </a:schemeClr>
                </a:solidFill>
                <a:latin typeface="Verdana" pitchFamily="34" charset="0"/>
              </a:rPr>
              <a:t>States</a:t>
            </a:r>
            <a:endParaRPr lang="en-US" altLang="zh-TW" sz="2000" u="sng" dirty="0">
              <a:solidFill>
                <a:schemeClr val="accent2">
                  <a:lumMod val="50000"/>
                </a:schemeClr>
              </a:solidFill>
              <a:latin typeface="Verdana" pitchFamily="34" charset="0"/>
            </a:endParaRPr>
          </a:p>
          <a:p>
            <a:pPr algn="ctr" eaLnBrk="0" hangingPunct="0">
              <a:defRPr/>
            </a:pPr>
            <a:endParaRPr lang="zh-TW" altLang="en-US" dirty="0">
              <a:latin typeface="Verdana" pitchFamily="34" charset="0"/>
            </a:endParaRPr>
          </a:p>
        </p:txBody>
      </p:sp>
      <p:sp>
        <p:nvSpPr>
          <p:cNvPr id="1033" name="Text Box 6">
            <a:extLst>
              <a:ext uri="{FF2B5EF4-FFF2-40B4-BE49-F238E27FC236}">
                <a16:creationId xmlns:a16="http://schemas.microsoft.com/office/drawing/2014/main" id="{33FF6F45-4255-498B-8E0F-28B8076A72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5715000"/>
            <a:ext cx="1163638" cy="400050"/>
          </a:xfrm>
          <a:prstGeom prst="rect">
            <a:avLst/>
          </a:prstGeom>
          <a:noFill/>
          <a:ln>
            <a:noFill/>
          </a:ln>
          <a:effectLst>
            <a:prstShdw prst="shdw17" dist="12700">
              <a:srgbClr val="99995C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TW" sz="2000">
                <a:solidFill>
                  <a:srgbClr val="FF6600"/>
                </a:solidFill>
                <a:latin typeface="Verdana" panose="020B0604030504040204" pitchFamily="34" charset="0"/>
              </a:rPr>
              <a:t>Braking</a:t>
            </a:r>
          </a:p>
        </p:txBody>
      </p:sp>
      <p:sp>
        <p:nvSpPr>
          <p:cNvPr id="1034" name="Text Box 7">
            <a:extLst>
              <a:ext uri="{FF2B5EF4-FFF2-40B4-BE49-F238E27FC236}">
                <a16:creationId xmlns:a16="http://schemas.microsoft.com/office/drawing/2014/main" id="{E9070746-10CB-41DE-950A-3DACD5562A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5791200"/>
            <a:ext cx="1752600" cy="400050"/>
          </a:xfrm>
          <a:prstGeom prst="rect">
            <a:avLst/>
          </a:prstGeom>
          <a:noFill/>
          <a:ln>
            <a:noFill/>
          </a:ln>
          <a:effectLst>
            <a:prstShdw prst="shdw17" dist="12700">
              <a:srgbClr val="99995C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TW" sz="2000">
                <a:solidFill>
                  <a:srgbClr val="FF6600"/>
                </a:solidFill>
                <a:latin typeface="Verdana" panose="020B0604030504040204" pitchFamily="34" charset="0"/>
              </a:rPr>
              <a:t>Accelerating</a:t>
            </a:r>
            <a:endParaRPr lang="en-US" altLang="zh-TW">
              <a:solidFill>
                <a:srgbClr val="FF6600"/>
              </a:solidFill>
              <a:latin typeface="Verdana" panose="020B0604030504040204" pitchFamily="34" charset="0"/>
            </a:endParaRPr>
          </a:p>
        </p:txBody>
      </p:sp>
      <p:sp>
        <p:nvSpPr>
          <p:cNvPr id="1035" name="Text Box 8">
            <a:extLst>
              <a:ext uri="{FF2B5EF4-FFF2-40B4-BE49-F238E27FC236}">
                <a16:creationId xmlns:a16="http://schemas.microsoft.com/office/drawing/2014/main" id="{4522275A-59B2-4491-AFE4-C1C44CDD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1313" y="4479926"/>
            <a:ext cx="1484312" cy="708025"/>
          </a:xfrm>
          <a:prstGeom prst="rect">
            <a:avLst/>
          </a:prstGeom>
          <a:noFill/>
          <a:ln>
            <a:noFill/>
          </a:ln>
          <a:effectLst>
            <a:prstShdw prst="shdw17" dist="12700">
              <a:srgbClr val="99995C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TW" sz="2000">
                <a:solidFill>
                  <a:srgbClr val="FF6600"/>
                </a:solidFill>
                <a:latin typeface="Verdana" panose="020B0604030504040204" pitchFamily="34" charset="0"/>
              </a:rPr>
              <a:t>Changing </a:t>
            </a:r>
          </a:p>
          <a:p>
            <a:pPr algn="ctr"/>
            <a:r>
              <a:rPr lang="en-US" altLang="zh-TW" sz="2000">
                <a:solidFill>
                  <a:srgbClr val="FF6600"/>
                </a:solidFill>
                <a:latin typeface="Verdana" panose="020B0604030504040204" pitchFamily="34" charset="0"/>
              </a:rPr>
              <a:t>Gear</a:t>
            </a:r>
          </a:p>
        </p:txBody>
      </p:sp>
      <p:sp>
        <p:nvSpPr>
          <p:cNvPr id="1036" name="Text Box 9">
            <a:extLst>
              <a:ext uri="{FF2B5EF4-FFF2-40B4-BE49-F238E27FC236}">
                <a16:creationId xmlns:a16="http://schemas.microsoft.com/office/drawing/2014/main" id="{A3D15975-31C5-48AE-8079-3E8B8E2B28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2489" y="4602163"/>
            <a:ext cx="1266825" cy="400050"/>
          </a:xfrm>
          <a:prstGeom prst="rect">
            <a:avLst/>
          </a:prstGeom>
          <a:noFill/>
          <a:ln>
            <a:noFill/>
          </a:ln>
          <a:effectLst>
            <a:prstShdw prst="shdw17" dist="12700">
              <a:srgbClr val="99995C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TW" sz="2000">
                <a:solidFill>
                  <a:srgbClr val="FF6600"/>
                </a:solidFill>
                <a:latin typeface="Verdana" panose="020B0604030504040204" pitchFamily="34" charset="0"/>
              </a:rPr>
              <a:t>Steering</a:t>
            </a:r>
          </a:p>
        </p:txBody>
      </p:sp>
      <p:sp>
        <p:nvSpPr>
          <p:cNvPr id="1037" name="Text Box 10">
            <a:extLst>
              <a:ext uri="{FF2B5EF4-FFF2-40B4-BE49-F238E27FC236}">
                <a16:creationId xmlns:a16="http://schemas.microsoft.com/office/drawing/2014/main" id="{EA5D5C3E-45E8-46A5-A359-50C2A1B6CF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3288" y="3399115"/>
            <a:ext cx="13227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2700">
              <a:srgbClr val="99995C"/>
            </a:prstShdw>
          </a:effectLst>
        </p:spPr>
        <p:txBody>
          <a:bodyPr wrap="none" anchor="ctr">
            <a:spAutoFit/>
          </a:bodyPr>
          <a:lstStyle/>
          <a:p>
            <a:pPr algn="ctr" eaLnBrk="0" hangingPunct="0">
              <a:defRPr/>
            </a:pPr>
            <a:r>
              <a:rPr lang="en-US" altLang="zh-TW" i="1" u="sng" dirty="0">
                <a:solidFill>
                  <a:schemeClr val="accent5">
                    <a:lumMod val="50000"/>
                  </a:schemeClr>
                </a:solidFill>
                <a:latin typeface="Verdana" pitchFamily="34" charset="0"/>
              </a:rPr>
              <a:t>Behaviors</a:t>
            </a:r>
          </a:p>
        </p:txBody>
      </p:sp>
      <p:graphicFrame>
        <p:nvGraphicFramePr>
          <p:cNvPr id="1026" name="Object 12">
            <a:extLst>
              <a:ext uri="{FF2B5EF4-FFF2-40B4-BE49-F238E27FC236}">
                <a16:creationId xmlns:a16="http://schemas.microsoft.com/office/drawing/2014/main" id="{7B168B71-8289-4C8C-9D10-782620FD89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0" y="3505201"/>
          <a:ext cx="998538" cy="214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Clip" r:id="rId3" imgW="1857600" imgH="3995640" progId="">
                  <p:embed/>
                </p:oleObj>
              </mc:Choice>
              <mc:Fallback>
                <p:oleObj name="Clip" r:id="rId3" imgW="1857600" imgH="3995640" progId="">
                  <p:embed/>
                  <p:pic>
                    <p:nvPicPr>
                      <p:cNvPr id="1026" name="Object 12">
                        <a:extLst>
                          <a:ext uri="{FF2B5EF4-FFF2-40B4-BE49-F238E27FC236}">
                            <a16:creationId xmlns:a16="http://schemas.microsoft.com/office/drawing/2014/main" id="{7B168B71-8289-4C8C-9D10-782620FD89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505201"/>
                        <a:ext cx="998538" cy="2149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8" name="AutoShape 13">
            <a:extLst>
              <a:ext uri="{FF2B5EF4-FFF2-40B4-BE49-F238E27FC236}">
                <a16:creationId xmlns:a16="http://schemas.microsoft.com/office/drawing/2014/main" id="{68DD29ED-A53F-41CC-9FB4-7E04778543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4343400"/>
            <a:ext cx="457200" cy="9144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039" name="Text Box 30">
            <a:extLst>
              <a:ext uri="{FF2B5EF4-FFF2-40B4-BE49-F238E27FC236}">
                <a16:creationId xmlns:a16="http://schemas.microsoft.com/office/drawing/2014/main" id="{7B3B1D54-0571-4601-B283-AD3EB9B0FD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820" y="210235"/>
            <a:ext cx="938118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3600" b="1" dirty="0">
                <a:cs typeface="Times New Roman" panose="02020603050405020304" pitchFamily="18" charset="0"/>
              </a:rPr>
              <a:t>What is an Object?</a:t>
            </a:r>
            <a:r>
              <a:rPr lang="en-US" altLang="zh-TW" sz="3600" dirty="0"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50914" name="Text Box 34">
            <a:extLst>
              <a:ext uri="{FF2B5EF4-FFF2-40B4-BE49-F238E27FC236}">
                <a16:creationId xmlns:a16="http://schemas.microsoft.com/office/drawing/2014/main" id="{515D266B-12AD-4AE4-A129-FF871F6FB0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5867400"/>
            <a:ext cx="2819400" cy="457200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>
                <a:solidFill>
                  <a:srgbClr val="C00000"/>
                </a:solidFill>
                <a:latin typeface="Arial Narrow" panose="020B0606020202030204" pitchFamily="34" charset="0"/>
              </a:rPr>
              <a:t>Variables and functions</a:t>
            </a:r>
          </a:p>
        </p:txBody>
      </p:sp>
      <p:pic>
        <p:nvPicPr>
          <p:cNvPr id="1043" name="Picture 38">
            <a:extLst>
              <a:ext uri="{FF2B5EF4-FFF2-40B4-BE49-F238E27FC236}">
                <a16:creationId xmlns:a16="http://schemas.microsoft.com/office/drawing/2014/main" id="{C3A65A85-C6E8-4BE7-8B8E-95260203B3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3276601"/>
            <a:ext cx="1957388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D12150-680D-43A3-925B-AD0178713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BF5DC-505B-4176-8BDE-14943A7E332C}" type="datetime1">
              <a:rPr lang="en-IN" smtClean="0"/>
              <a:t>09-10-2021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02491A-CB47-42F9-808F-E4FBCC48E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0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91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F606D-8628-439B-BB57-C4F601095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of Objects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9858B-8763-450F-986D-FF092E0A1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array of class type variable is known as array of object.</a:t>
            </a:r>
          </a:p>
          <a:p>
            <a:r>
              <a:rPr lang="en-US" dirty="0"/>
              <a:t>We can declare array of object as: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b="1" dirty="0" err="1"/>
              <a:t>class_name</a:t>
            </a:r>
            <a:r>
              <a:rPr lang="en-US" b="1" dirty="0"/>
              <a:t> </a:t>
            </a:r>
            <a:r>
              <a:rPr lang="en-US" b="1" dirty="0" err="1"/>
              <a:t>object_name</a:t>
            </a:r>
            <a:r>
              <a:rPr lang="en-US" b="1" dirty="0"/>
              <a:t>[size];</a:t>
            </a:r>
          </a:p>
          <a:p>
            <a:pPr marL="0" indent="0">
              <a:buNone/>
            </a:pPr>
            <a:r>
              <a:rPr lang="en-US" b="1" dirty="0"/>
              <a:t>      Example: student s[20];  </a:t>
            </a:r>
          </a:p>
          <a:p>
            <a:r>
              <a:rPr lang="en-US" dirty="0"/>
              <a:t>We can use this array when calling a member function as s[</a:t>
            </a:r>
            <a:r>
              <a:rPr lang="en-US" dirty="0" err="1"/>
              <a:t>i</a:t>
            </a:r>
            <a:r>
              <a:rPr lang="en-US" dirty="0"/>
              <a:t>].</a:t>
            </a:r>
            <a:r>
              <a:rPr lang="en-US" dirty="0" err="1"/>
              <a:t>putdata</a:t>
            </a:r>
            <a:r>
              <a:rPr lang="en-US" dirty="0"/>
              <a:t>();</a:t>
            </a:r>
          </a:p>
          <a:p>
            <a:r>
              <a:rPr lang="en-US" dirty="0"/>
              <a:t>The array of object is stored in memory as a multi-dimensional array.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1D3C10-3DAD-497C-96B6-F92A7B3E6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28961-A12F-49C8-9F24-F839DDAA10F1}" type="datetime1">
              <a:rPr lang="en-IN" smtClean="0"/>
              <a:t>09-10-2021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C8077-A6FD-4B94-849E-0668E0150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695C3-2023-4965-85D0-79E822F0F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88CD-0F79-4216-B04B-8B5626694128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68048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6E320-925B-4740-BE63-DBA19FD1F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as Function Arguments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B6AB8-6808-4B5A-A4EF-A09917674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can be done in two ways:</a:t>
            </a:r>
          </a:p>
          <a:p>
            <a:pPr marL="890588">
              <a:buFont typeface="Wingdings" panose="05000000000000000000" pitchFamily="2" charset="2"/>
              <a:buChar char="ü"/>
            </a:pPr>
            <a:r>
              <a:rPr lang="en-US" dirty="0"/>
              <a:t> A copy of entire object is passed to the function (pass by value)</a:t>
            </a:r>
          </a:p>
          <a:p>
            <a:pPr marL="1250950" indent="-588963">
              <a:buNone/>
            </a:pPr>
            <a:r>
              <a:rPr lang="en-US" dirty="0"/>
              <a:t>    - Any changes made to the object inside the function do not affect the object used to call the function.</a:t>
            </a:r>
          </a:p>
          <a:p>
            <a:pPr marL="890588">
              <a:buFont typeface="Wingdings" panose="05000000000000000000" pitchFamily="2" charset="2"/>
              <a:buChar char="ü"/>
            </a:pPr>
            <a:r>
              <a:rPr lang="en-US" dirty="0"/>
              <a:t> Only the address of the object is transferred to the function (pass by reference)</a:t>
            </a:r>
          </a:p>
          <a:p>
            <a:pPr marL="1250950" indent="-588963">
              <a:buNone/>
            </a:pPr>
            <a:r>
              <a:rPr lang="en-US" dirty="0"/>
              <a:t>    - The called function works directly on the actual object used in the call. </a:t>
            </a:r>
            <a:r>
              <a:rPr lang="en-US" dirty="0" err="1"/>
              <a:t>i.e</a:t>
            </a:r>
            <a:r>
              <a:rPr lang="en-US" dirty="0"/>
              <a:t> the changes made inside the function will reflect in the actual object.</a:t>
            </a:r>
          </a:p>
          <a:p>
            <a:pPr marL="890588">
              <a:buFont typeface="Wingdings" panose="05000000000000000000" pitchFamily="2" charset="2"/>
              <a:buChar char="ü"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7CD47-C8B1-4450-8188-C8BD1AC71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28961-A12F-49C8-9F24-F839DDAA10F1}" type="datetime1">
              <a:rPr lang="en-IN" smtClean="0"/>
              <a:t>09-10-2021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278DDD-EFB0-445C-A992-B7D441A01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F072F2-6FD9-4FE3-8DC4-53ED316BC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88CD-0F79-4216-B04B-8B5626694128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23958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D06E8-8BA0-48FB-931A-371496C27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Object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B674E-6EB8-4612-8A97-F6359220F3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3114" y="926430"/>
            <a:ext cx="5181600" cy="559028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class Complex{</a:t>
            </a:r>
          </a:p>
          <a:p>
            <a:pPr marL="0" indent="0">
              <a:buNone/>
            </a:pPr>
            <a:r>
              <a:rPr lang="en-US" dirty="0"/>
              <a:t>   float real, </a:t>
            </a:r>
            <a:r>
              <a:rPr lang="en-US" dirty="0" err="1"/>
              <a:t>imag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b="1" dirty="0"/>
              <a:t>public:</a:t>
            </a:r>
          </a:p>
          <a:p>
            <a:pPr marL="0" indent="0">
              <a:buNone/>
            </a:pPr>
            <a:r>
              <a:rPr lang="en-US" dirty="0"/>
              <a:t>   void </a:t>
            </a:r>
            <a:r>
              <a:rPr lang="en-US" dirty="0" err="1"/>
              <a:t>getdata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void </a:t>
            </a:r>
            <a:r>
              <a:rPr lang="en-US" dirty="0" err="1"/>
              <a:t>putdata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void sum(Complex A, Complex B);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r>
              <a:rPr lang="en-IN" dirty="0"/>
              <a:t>void Complex::</a:t>
            </a:r>
            <a:r>
              <a:rPr lang="en-IN" dirty="0" err="1"/>
              <a:t>getdata</a:t>
            </a:r>
            <a:r>
              <a:rPr lang="en-IN" dirty="0"/>
              <a:t>(){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cout</a:t>
            </a:r>
            <a:r>
              <a:rPr lang="en-IN" dirty="0"/>
              <a:t>&lt;&lt;“Enter real part: ”;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cin</a:t>
            </a:r>
            <a:r>
              <a:rPr lang="en-IN" dirty="0"/>
              <a:t>&gt;&gt;real;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cout</a:t>
            </a:r>
            <a:r>
              <a:rPr lang="en-IN" dirty="0"/>
              <a:t>&lt;&lt;“enter the imaginary part: ”;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cin</a:t>
            </a:r>
            <a:r>
              <a:rPr lang="en-IN" dirty="0"/>
              <a:t>&gt;&gt; </a:t>
            </a:r>
            <a:r>
              <a:rPr lang="en-IN" dirty="0" err="1"/>
              <a:t>imag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US" dirty="0"/>
              <a:t>void Complex::</a:t>
            </a:r>
            <a:r>
              <a:rPr lang="en-US" dirty="0" err="1"/>
              <a:t>putdata</a:t>
            </a:r>
            <a:r>
              <a:rPr lang="en-US" dirty="0"/>
              <a:t>(){</a:t>
            </a:r>
          </a:p>
          <a:p>
            <a:pPr marL="0" indent="0">
              <a:buNone/>
            </a:pPr>
            <a:r>
              <a:rPr lang="en-US" dirty="0"/>
              <a:t> if(</a:t>
            </a:r>
            <a:r>
              <a:rPr lang="en-US" dirty="0" err="1"/>
              <a:t>imag</a:t>
            </a:r>
            <a:r>
              <a:rPr lang="en-US" dirty="0"/>
              <a:t>&gt;=0)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cout</a:t>
            </a:r>
            <a:r>
              <a:rPr lang="en-US" dirty="0"/>
              <a:t>&lt;&lt;real&lt;&lt;“+”&lt;&lt;</a:t>
            </a:r>
            <a:r>
              <a:rPr lang="en-US" dirty="0" err="1"/>
              <a:t>imag</a:t>
            </a:r>
            <a:r>
              <a:rPr lang="en-US" dirty="0"/>
              <a:t>&lt;&lt;“</a:t>
            </a:r>
            <a:r>
              <a:rPr lang="en-US" dirty="0" err="1"/>
              <a:t>i</a:t>
            </a:r>
            <a:r>
              <a:rPr lang="en-US" dirty="0"/>
              <a:t>”;</a:t>
            </a:r>
          </a:p>
          <a:p>
            <a:pPr marL="0" indent="0">
              <a:buNone/>
            </a:pPr>
            <a:r>
              <a:rPr lang="en-US" dirty="0"/>
              <a:t>  else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cout</a:t>
            </a:r>
            <a:r>
              <a:rPr lang="en-US" dirty="0"/>
              <a:t>&lt;&lt;real&lt;&lt;</a:t>
            </a:r>
            <a:r>
              <a:rPr lang="en-US" dirty="0" err="1"/>
              <a:t>imag</a:t>
            </a:r>
            <a:r>
              <a:rPr lang="en-US" dirty="0"/>
              <a:t>&lt;&lt;“</a:t>
            </a:r>
            <a:r>
              <a:rPr lang="en-US" dirty="0" err="1"/>
              <a:t>i</a:t>
            </a:r>
            <a:r>
              <a:rPr lang="en-US" dirty="0"/>
              <a:t>”;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D3284D-E197-401D-AA98-044F5E0323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1415" y="1058779"/>
            <a:ext cx="5181600" cy="529757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void Complex::sum(Complex A, Complex B)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real = </a:t>
            </a:r>
            <a:r>
              <a:rPr lang="en-IN" dirty="0" err="1"/>
              <a:t>A.real</a:t>
            </a:r>
            <a:r>
              <a:rPr lang="en-IN" dirty="0"/>
              <a:t> + </a:t>
            </a:r>
            <a:r>
              <a:rPr lang="en-IN" dirty="0" err="1"/>
              <a:t>B.real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imag</a:t>
            </a:r>
            <a:r>
              <a:rPr lang="en-IN" dirty="0"/>
              <a:t> = </a:t>
            </a:r>
            <a:r>
              <a:rPr lang="en-IN" dirty="0" err="1"/>
              <a:t>A.imag</a:t>
            </a:r>
            <a:r>
              <a:rPr lang="en-IN" dirty="0"/>
              <a:t> + </a:t>
            </a:r>
            <a:r>
              <a:rPr lang="en-IN" dirty="0" err="1"/>
              <a:t>B.imag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int 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Complex x, y, z;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x.getdata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y.getdata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z.sum</a:t>
            </a:r>
            <a:r>
              <a:rPr lang="en-IN" dirty="0"/>
              <a:t>(x, y);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z.putdata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  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F4A128-550C-4614-BB3B-60FE6AF91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037A-BE6D-44FD-8F14-1C1DFE138F23}" type="datetime1">
              <a:rPr lang="en-IN" smtClean="0"/>
              <a:t>09-10-2021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261929-E638-4BF9-838D-FC31F16D8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186342-296D-4565-A5E7-DD29E9DB6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88CD-0F79-4216-B04B-8B5626694128}" type="slidenum">
              <a:rPr lang="en-IN" smtClean="0"/>
              <a:t>22</a:t>
            </a:fld>
            <a:endParaRPr lang="en-IN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4D0052E-3E58-458D-A5B9-48B9BD7105A6}"/>
              </a:ext>
            </a:extLst>
          </p:cNvPr>
          <p:cNvCxnSpPr>
            <a:cxnSpLocks/>
          </p:cNvCxnSpPr>
          <p:nvPr/>
        </p:nvCxnSpPr>
        <p:spPr>
          <a:xfrm>
            <a:off x="5701865" y="1036553"/>
            <a:ext cx="0" cy="5209674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95118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D06E8-8BA0-48FB-931A-371496C27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Object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B674E-6EB8-4612-8A97-F6359220F3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3114" y="926430"/>
            <a:ext cx="5181600" cy="559028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class Complex{</a:t>
            </a:r>
          </a:p>
          <a:p>
            <a:pPr marL="0" indent="0">
              <a:buNone/>
            </a:pPr>
            <a:r>
              <a:rPr lang="en-US" dirty="0"/>
              <a:t>   float real, </a:t>
            </a:r>
            <a:r>
              <a:rPr lang="en-US" dirty="0" err="1"/>
              <a:t>imag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b="1" dirty="0"/>
              <a:t>public:</a:t>
            </a:r>
          </a:p>
          <a:p>
            <a:pPr marL="0" indent="0">
              <a:buNone/>
            </a:pPr>
            <a:r>
              <a:rPr lang="en-US" dirty="0"/>
              <a:t>   void </a:t>
            </a:r>
            <a:r>
              <a:rPr lang="en-US" dirty="0" err="1"/>
              <a:t>getdata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void </a:t>
            </a:r>
            <a:r>
              <a:rPr lang="en-US" dirty="0" err="1"/>
              <a:t>putdata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void sum(Complex A, Complex B);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r>
              <a:rPr lang="en-IN" dirty="0"/>
              <a:t>void Complex::</a:t>
            </a:r>
            <a:r>
              <a:rPr lang="en-IN" dirty="0" err="1"/>
              <a:t>getdata</a:t>
            </a:r>
            <a:r>
              <a:rPr lang="en-IN" dirty="0"/>
              <a:t>(){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cout</a:t>
            </a:r>
            <a:r>
              <a:rPr lang="en-IN" dirty="0"/>
              <a:t>&lt;&lt;“Enter real part: ”;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cin</a:t>
            </a:r>
            <a:r>
              <a:rPr lang="en-IN" dirty="0"/>
              <a:t>&gt;&gt;real;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cout</a:t>
            </a:r>
            <a:r>
              <a:rPr lang="en-IN" dirty="0"/>
              <a:t>&lt;&lt;“enter the imaginary part: ”;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cin</a:t>
            </a:r>
            <a:r>
              <a:rPr lang="en-IN" dirty="0"/>
              <a:t>&gt;&gt; </a:t>
            </a:r>
            <a:r>
              <a:rPr lang="en-IN" dirty="0" err="1"/>
              <a:t>imag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US" dirty="0"/>
              <a:t>void Complex::</a:t>
            </a:r>
            <a:r>
              <a:rPr lang="en-US" dirty="0" err="1"/>
              <a:t>putdata</a:t>
            </a:r>
            <a:r>
              <a:rPr lang="en-US" dirty="0"/>
              <a:t>(){</a:t>
            </a:r>
          </a:p>
          <a:p>
            <a:pPr marL="0" indent="0">
              <a:buNone/>
            </a:pPr>
            <a:r>
              <a:rPr lang="en-US" dirty="0"/>
              <a:t> if(</a:t>
            </a:r>
            <a:r>
              <a:rPr lang="en-US" dirty="0" err="1"/>
              <a:t>imag</a:t>
            </a:r>
            <a:r>
              <a:rPr lang="en-US" dirty="0"/>
              <a:t>&gt;=0)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cout</a:t>
            </a:r>
            <a:r>
              <a:rPr lang="en-US" dirty="0"/>
              <a:t>&lt;&lt;real&lt;&lt;“+”&lt;&lt;</a:t>
            </a:r>
            <a:r>
              <a:rPr lang="en-US" dirty="0" err="1"/>
              <a:t>imag</a:t>
            </a:r>
            <a:r>
              <a:rPr lang="en-US" dirty="0"/>
              <a:t>&lt;&lt;“</a:t>
            </a:r>
            <a:r>
              <a:rPr lang="en-US" dirty="0" err="1"/>
              <a:t>i</a:t>
            </a:r>
            <a:r>
              <a:rPr lang="en-US" dirty="0"/>
              <a:t>”;</a:t>
            </a:r>
          </a:p>
          <a:p>
            <a:pPr marL="0" indent="0">
              <a:buNone/>
            </a:pPr>
            <a:r>
              <a:rPr lang="en-US" dirty="0"/>
              <a:t>  else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cout</a:t>
            </a:r>
            <a:r>
              <a:rPr lang="en-US" dirty="0"/>
              <a:t>&lt;&lt;real&lt;&lt;</a:t>
            </a:r>
            <a:r>
              <a:rPr lang="en-US" dirty="0" err="1"/>
              <a:t>imag</a:t>
            </a:r>
            <a:r>
              <a:rPr lang="en-US" dirty="0"/>
              <a:t>&lt;&lt;“</a:t>
            </a:r>
            <a:r>
              <a:rPr lang="en-US" dirty="0" err="1"/>
              <a:t>i</a:t>
            </a:r>
            <a:r>
              <a:rPr lang="en-US" dirty="0"/>
              <a:t>”;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D3284D-E197-401D-AA98-044F5E0323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26857" y="1058779"/>
            <a:ext cx="4183741" cy="529757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void Complex::sum(Complex A, Complex B)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real = </a:t>
            </a:r>
            <a:r>
              <a:rPr lang="en-IN" dirty="0" err="1"/>
              <a:t>A.real</a:t>
            </a:r>
            <a:r>
              <a:rPr lang="en-IN" dirty="0"/>
              <a:t> + </a:t>
            </a:r>
            <a:r>
              <a:rPr lang="en-IN" dirty="0" err="1"/>
              <a:t>B.real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imag</a:t>
            </a:r>
            <a:r>
              <a:rPr lang="en-IN" dirty="0"/>
              <a:t> = </a:t>
            </a:r>
            <a:r>
              <a:rPr lang="en-IN" dirty="0" err="1"/>
              <a:t>A.imag</a:t>
            </a:r>
            <a:r>
              <a:rPr lang="en-IN" dirty="0"/>
              <a:t> + </a:t>
            </a:r>
            <a:r>
              <a:rPr lang="en-IN" dirty="0" err="1"/>
              <a:t>B.imag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int 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Complex x, y, z;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x.getdata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y.getdata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z.sum</a:t>
            </a:r>
            <a:r>
              <a:rPr lang="en-IN" dirty="0"/>
              <a:t>(x, y);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z.putdata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  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F4A128-550C-4614-BB3B-60FE6AF91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037A-BE6D-44FD-8F14-1C1DFE138F23}" type="datetime1">
              <a:rPr lang="en-IN" smtClean="0"/>
              <a:t>09-10-2021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261929-E638-4BF9-838D-FC31F16D8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186342-296D-4565-A5E7-DD29E9DB6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88CD-0F79-4216-B04B-8B5626694128}" type="slidenum">
              <a:rPr lang="en-IN" smtClean="0"/>
              <a:t>23</a:t>
            </a:fld>
            <a:endParaRPr lang="en-IN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4D0052E-3E58-458D-A5B9-48B9BD7105A6}"/>
              </a:ext>
            </a:extLst>
          </p:cNvPr>
          <p:cNvCxnSpPr>
            <a:cxnSpLocks/>
          </p:cNvCxnSpPr>
          <p:nvPr/>
        </p:nvCxnSpPr>
        <p:spPr>
          <a:xfrm>
            <a:off x="4061560" y="926430"/>
            <a:ext cx="0" cy="5209674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object 878">
            <a:extLst>
              <a:ext uri="{FF2B5EF4-FFF2-40B4-BE49-F238E27FC236}">
                <a16:creationId xmlns:a16="http://schemas.microsoft.com/office/drawing/2014/main" id="{A487CE58-C0EA-42A3-9F5B-1F77E756D005}"/>
              </a:ext>
            </a:extLst>
          </p:cNvPr>
          <p:cNvSpPr/>
          <p:nvPr/>
        </p:nvSpPr>
        <p:spPr>
          <a:xfrm>
            <a:off x="7575207" y="3429000"/>
            <a:ext cx="609600" cy="685800"/>
          </a:xfrm>
          <a:custGeom>
            <a:avLst/>
            <a:gdLst/>
            <a:ahLst/>
            <a:cxnLst/>
            <a:rect l="l" t="t" r="r" b="b"/>
            <a:pathLst>
              <a:path w="609600" h="685800">
                <a:moveTo>
                  <a:pt x="3048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09600" y="0"/>
                </a:lnTo>
                <a:lnTo>
                  <a:pt x="609600" y="685800"/>
                </a:lnTo>
                <a:lnTo>
                  <a:pt x="304800" y="685800"/>
                </a:lnTo>
                <a:close/>
              </a:path>
              <a:path w="609600" h="685800">
                <a:moveTo>
                  <a:pt x="0" y="304800"/>
                </a:moveTo>
                <a:lnTo>
                  <a:pt x="609600" y="304800"/>
                </a:lnTo>
              </a:path>
            </a:pathLst>
          </a:custGeom>
          <a:noFill/>
          <a:ln w="9344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878">
            <a:extLst>
              <a:ext uri="{FF2B5EF4-FFF2-40B4-BE49-F238E27FC236}">
                <a16:creationId xmlns:a16="http://schemas.microsoft.com/office/drawing/2014/main" id="{4559BF66-D869-432B-8305-94AB26711993}"/>
              </a:ext>
            </a:extLst>
          </p:cNvPr>
          <p:cNvSpPr/>
          <p:nvPr/>
        </p:nvSpPr>
        <p:spPr>
          <a:xfrm>
            <a:off x="8754212" y="3429000"/>
            <a:ext cx="609600" cy="685800"/>
          </a:xfrm>
          <a:custGeom>
            <a:avLst/>
            <a:gdLst/>
            <a:ahLst/>
            <a:cxnLst/>
            <a:rect l="l" t="t" r="r" b="b"/>
            <a:pathLst>
              <a:path w="609600" h="685800">
                <a:moveTo>
                  <a:pt x="3048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09600" y="0"/>
                </a:lnTo>
                <a:lnTo>
                  <a:pt x="609600" y="685800"/>
                </a:lnTo>
                <a:lnTo>
                  <a:pt x="304800" y="685800"/>
                </a:lnTo>
                <a:close/>
              </a:path>
              <a:path w="609600" h="685800">
                <a:moveTo>
                  <a:pt x="0" y="304800"/>
                </a:moveTo>
                <a:lnTo>
                  <a:pt x="609600" y="304800"/>
                </a:lnTo>
              </a:path>
            </a:pathLst>
          </a:custGeom>
          <a:noFill/>
          <a:ln w="9344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878">
            <a:extLst>
              <a:ext uri="{FF2B5EF4-FFF2-40B4-BE49-F238E27FC236}">
                <a16:creationId xmlns:a16="http://schemas.microsoft.com/office/drawing/2014/main" id="{D6F97FE3-05A6-4713-91C7-6CA9A9AEB28E}"/>
              </a:ext>
            </a:extLst>
          </p:cNvPr>
          <p:cNvSpPr/>
          <p:nvPr/>
        </p:nvSpPr>
        <p:spPr>
          <a:xfrm>
            <a:off x="9950452" y="3476960"/>
            <a:ext cx="609600" cy="685800"/>
          </a:xfrm>
          <a:custGeom>
            <a:avLst/>
            <a:gdLst/>
            <a:ahLst/>
            <a:cxnLst/>
            <a:rect l="l" t="t" r="r" b="b"/>
            <a:pathLst>
              <a:path w="609600" h="685800">
                <a:moveTo>
                  <a:pt x="3048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09600" y="0"/>
                </a:lnTo>
                <a:lnTo>
                  <a:pt x="609600" y="685800"/>
                </a:lnTo>
                <a:lnTo>
                  <a:pt x="304800" y="685800"/>
                </a:lnTo>
                <a:close/>
              </a:path>
              <a:path w="609600" h="685800">
                <a:moveTo>
                  <a:pt x="0" y="304800"/>
                </a:moveTo>
                <a:lnTo>
                  <a:pt x="609600" y="304800"/>
                </a:lnTo>
              </a:path>
            </a:pathLst>
          </a:custGeom>
          <a:noFill/>
          <a:ln w="9344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7417E8-9C2F-445B-8B3C-2C1AECCB9CA1}"/>
              </a:ext>
            </a:extLst>
          </p:cNvPr>
          <p:cNvSpPr txBox="1"/>
          <p:nvPr/>
        </p:nvSpPr>
        <p:spPr>
          <a:xfrm>
            <a:off x="7808513" y="416276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621E9D-4DF6-4840-82BC-889858ECDB29}"/>
              </a:ext>
            </a:extLst>
          </p:cNvPr>
          <p:cNvSpPr txBox="1"/>
          <p:nvPr/>
        </p:nvSpPr>
        <p:spPr>
          <a:xfrm>
            <a:off x="8959108" y="4182447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F6A13B-3BCD-48D2-A2F5-4633CEB38CCC}"/>
              </a:ext>
            </a:extLst>
          </p:cNvPr>
          <p:cNvSpPr txBox="1"/>
          <p:nvPr/>
        </p:nvSpPr>
        <p:spPr>
          <a:xfrm>
            <a:off x="10113226" y="4182447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81455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D06E8-8BA0-48FB-931A-371496C27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Object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B674E-6EB8-4612-8A97-F6359220F3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3114" y="926430"/>
            <a:ext cx="5181600" cy="559028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class Complex{</a:t>
            </a:r>
          </a:p>
          <a:p>
            <a:pPr marL="0" indent="0">
              <a:buNone/>
            </a:pPr>
            <a:r>
              <a:rPr lang="en-US" dirty="0"/>
              <a:t>   float real, </a:t>
            </a:r>
            <a:r>
              <a:rPr lang="en-US" dirty="0" err="1"/>
              <a:t>imag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b="1" dirty="0"/>
              <a:t>public:</a:t>
            </a:r>
          </a:p>
          <a:p>
            <a:pPr marL="0" indent="0">
              <a:buNone/>
            </a:pPr>
            <a:r>
              <a:rPr lang="en-US" dirty="0"/>
              <a:t>   void </a:t>
            </a:r>
            <a:r>
              <a:rPr lang="en-US" dirty="0" err="1"/>
              <a:t>getdata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void </a:t>
            </a:r>
            <a:r>
              <a:rPr lang="en-US" dirty="0" err="1"/>
              <a:t>putdata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void sum(Complex A, Complex B);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r>
              <a:rPr lang="en-IN" dirty="0"/>
              <a:t>void Complex::</a:t>
            </a:r>
            <a:r>
              <a:rPr lang="en-IN" dirty="0" err="1"/>
              <a:t>getdata</a:t>
            </a:r>
            <a:r>
              <a:rPr lang="en-IN" dirty="0"/>
              <a:t>(){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cout</a:t>
            </a:r>
            <a:r>
              <a:rPr lang="en-IN" dirty="0"/>
              <a:t>&lt;&lt;“Enter real part: ”;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cin</a:t>
            </a:r>
            <a:r>
              <a:rPr lang="en-IN" dirty="0"/>
              <a:t>&gt;&gt;real;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cout</a:t>
            </a:r>
            <a:r>
              <a:rPr lang="en-IN" dirty="0"/>
              <a:t>&lt;&lt;“enter the imaginary part: ”;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cin</a:t>
            </a:r>
            <a:r>
              <a:rPr lang="en-IN" dirty="0"/>
              <a:t>&gt;&gt; </a:t>
            </a:r>
            <a:r>
              <a:rPr lang="en-IN" dirty="0" err="1"/>
              <a:t>imag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US" dirty="0"/>
              <a:t>void Complex::</a:t>
            </a:r>
            <a:r>
              <a:rPr lang="en-US" dirty="0" err="1"/>
              <a:t>putdata</a:t>
            </a:r>
            <a:r>
              <a:rPr lang="en-US" dirty="0"/>
              <a:t>(){</a:t>
            </a:r>
          </a:p>
          <a:p>
            <a:pPr marL="0" indent="0">
              <a:buNone/>
            </a:pPr>
            <a:r>
              <a:rPr lang="en-US" dirty="0"/>
              <a:t> if(</a:t>
            </a:r>
            <a:r>
              <a:rPr lang="en-US" dirty="0" err="1"/>
              <a:t>imag</a:t>
            </a:r>
            <a:r>
              <a:rPr lang="en-US" dirty="0"/>
              <a:t>&gt;=0)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cout</a:t>
            </a:r>
            <a:r>
              <a:rPr lang="en-US" dirty="0"/>
              <a:t>&lt;&lt;real&lt;&lt;“+”&lt;&lt;</a:t>
            </a:r>
            <a:r>
              <a:rPr lang="en-US" dirty="0" err="1"/>
              <a:t>imag</a:t>
            </a:r>
            <a:r>
              <a:rPr lang="en-US" dirty="0"/>
              <a:t>&lt;&lt;“</a:t>
            </a:r>
            <a:r>
              <a:rPr lang="en-US" dirty="0" err="1"/>
              <a:t>i</a:t>
            </a:r>
            <a:r>
              <a:rPr lang="en-US" dirty="0"/>
              <a:t>”;</a:t>
            </a:r>
          </a:p>
          <a:p>
            <a:pPr marL="0" indent="0">
              <a:buNone/>
            </a:pPr>
            <a:r>
              <a:rPr lang="en-US" dirty="0"/>
              <a:t>  else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cout</a:t>
            </a:r>
            <a:r>
              <a:rPr lang="en-US" dirty="0"/>
              <a:t>&lt;&lt;real&lt;&lt;</a:t>
            </a:r>
            <a:r>
              <a:rPr lang="en-US" dirty="0" err="1"/>
              <a:t>imag</a:t>
            </a:r>
            <a:r>
              <a:rPr lang="en-US" dirty="0"/>
              <a:t>&lt;&lt;“</a:t>
            </a:r>
            <a:r>
              <a:rPr lang="en-US" dirty="0" err="1"/>
              <a:t>i</a:t>
            </a:r>
            <a:r>
              <a:rPr lang="en-US" dirty="0"/>
              <a:t>”;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D3284D-E197-401D-AA98-044F5E0323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26857" y="1058779"/>
            <a:ext cx="4183741" cy="529757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void Complex::sum(Complex A, Complex B)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real = </a:t>
            </a:r>
            <a:r>
              <a:rPr lang="en-IN" dirty="0" err="1"/>
              <a:t>A.real</a:t>
            </a:r>
            <a:r>
              <a:rPr lang="en-IN" dirty="0"/>
              <a:t> + </a:t>
            </a:r>
            <a:r>
              <a:rPr lang="en-IN" dirty="0" err="1"/>
              <a:t>B.real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imag</a:t>
            </a:r>
            <a:r>
              <a:rPr lang="en-IN" dirty="0"/>
              <a:t> = </a:t>
            </a:r>
            <a:r>
              <a:rPr lang="en-IN" dirty="0" err="1"/>
              <a:t>A.imag</a:t>
            </a:r>
            <a:r>
              <a:rPr lang="en-IN" dirty="0"/>
              <a:t> + </a:t>
            </a:r>
            <a:r>
              <a:rPr lang="en-IN" dirty="0" err="1"/>
              <a:t>B.imag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int 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Complex x, y, z;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x.getdata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y.getdata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z.sum</a:t>
            </a:r>
            <a:r>
              <a:rPr lang="en-IN" dirty="0"/>
              <a:t>(x, y);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z.putdata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  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F4A128-550C-4614-BB3B-60FE6AF91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037A-BE6D-44FD-8F14-1C1DFE138F23}" type="datetime1">
              <a:rPr lang="en-IN" smtClean="0"/>
              <a:t>09-10-2021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261929-E638-4BF9-838D-FC31F16D8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186342-296D-4565-A5E7-DD29E9DB6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88CD-0F79-4216-B04B-8B5626694128}" type="slidenum">
              <a:rPr lang="en-IN" smtClean="0"/>
              <a:t>24</a:t>
            </a:fld>
            <a:endParaRPr lang="en-IN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4D0052E-3E58-458D-A5B9-48B9BD7105A6}"/>
              </a:ext>
            </a:extLst>
          </p:cNvPr>
          <p:cNvCxnSpPr>
            <a:cxnSpLocks/>
          </p:cNvCxnSpPr>
          <p:nvPr/>
        </p:nvCxnSpPr>
        <p:spPr>
          <a:xfrm>
            <a:off x="4061560" y="926430"/>
            <a:ext cx="0" cy="5209674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object 878">
            <a:extLst>
              <a:ext uri="{FF2B5EF4-FFF2-40B4-BE49-F238E27FC236}">
                <a16:creationId xmlns:a16="http://schemas.microsoft.com/office/drawing/2014/main" id="{4559BF66-D869-432B-8305-94AB26711993}"/>
              </a:ext>
            </a:extLst>
          </p:cNvPr>
          <p:cNvSpPr/>
          <p:nvPr/>
        </p:nvSpPr>
        <p:spPr>
          <a:xfrm>
            <a:off x="8754212" y="3429000"/>
            <a:ext cx="609600" cy="685800"/>
          </a:xfrm>
          <a:custGeom>
            <a:avLst/>
            <a:gdLst/>
            <a:ahLst/>
            <a:cxnLst/>
            <a:rect l="l" t="t" r="r" b="b"/>
            <a:pathLst>
              <a:path w="609600" h="685800">
                <a:moveTo>
                  <a:pt x="3048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09600" y="0"/>
                </a:lnTo>
                <a:lnTo>
                  <a:pt x="609600" y="685800"/>
                </a:lnTo>
                <a:lnTo>
                  <a:pt x="304800" y="685800"/>
                </a:lnTo>
                <a:close/>
              </a:path>
              <a:path w="609600" h="685800">
                <a:moveTo>
                  <a:pt x="0" y="304800"/>
                </a:moveTo>
                <a:lnTo>
                  <a:pt x="609600" y="304800"/>
                </a:lnTo>
              </a:path>
            </a:pathLst>
          </a:custGeom>
          <a:noFill/>
          <a:ln w="9344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878">
            <a:extLst>
              <a:ext uri="{FF2B5EF4-FFF2-40B4-BE49-F238E27FC236}">
                <a16:creationId xmlns:a16="http://schemas.microsoft.com/office/drawing/2014/main" id="{D6F97FE3-05A6-4713-91C7-6CA9A9AEB28E}"/>
              </a:ext>
            </a:extLst>
          </p:cNvPr>
          <p:cNvSpPr/>
          <p:nvPr/>
        </p:nvSpPr>
        <p:spPr>
          <a:xfrm>
            <a:off x="9950452" y="3476960"/>
            <a:ext cx="609600" cy="685800"/>
          </a:xfrm>
          <a:custGeom>
            <a:avLst/>
            <a:gdLst/>
            <a:ahLst/>
            <a:cxnLst/>
            <a:rect l="l" t="t" r="r" b="b"/>
            <a:pathLst>
              <a:path w="609600" h="685800">
                <a:moveTo>
                  <a:pt x="3048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09600" y="0"/>
                </a:lnTo>
                <a:lnTo>
                  <a:pt x="609600" y="685800"/>
                </a:lnTo>
                <a:lnTo>
                  <a:pt x="304800" y="685800"/>
                </a:lnTo>
                <a:close/>
              </a:path>
              <a:path w="609600" h="685800">
                <a:moveTo>
                  <a:pt x="0" y="304800"/>
                </a:moveTo>
                <a:lnTo>
                  <a:pt x="609600" y="304800"/>
                </a:lnTo>
              </a:path>
            </a:pathLst>
          </a:custGeom>
          <a:noFill/>
          <a:ln w="9344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7417E8-9C2F-445B-8B3C-2C1AECCB9CA1}"/>
              </a:ext>
            </a:extLst>
          </p:cNvPr>
          <p:cNvSpPr txBox="1"/>
          <p:nvPr/>
        </p:nvSpPr>
        <p:spPr>
          <a:xfrm>
            <a:off x="7808513" y="416276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621E9D-4DF6-4840-82BC-889858ECDB29}"/>
              </a:ext>
            </a:extLst>
          </p:cNvPr>
          <p:cNvSpPr txBox="1"/>
          <p:nvPr/>
        </p:nvSpPr>
        <p:spPr>
          <a:xfrm>
            <a:off x="8959108" y="4182447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F6A13B-3BCD-48D2-A2F5-4633CEB38CCC}"/>
              </a:ext>
            </a:extLst>
          </p:cNvPr>
          <p:cNvSpPr txBox="1"/>
          <p:nvPr/>
        </p:nvSpPr>
        <p:spPr>
          <a:xfrm>
            <a:off x="10113226" y="4182447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  <a:endParaRPr lang="en-IN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4975F48-8E25-42F5-B78B-CE258EC6A415}"/>
              </a:ext>
            </a:extLst>
          </p:cNvPr>
          <p:cNvGrpSpPr/>
          <p:nvPr/>
        </p:nvGrpSpPr>
        <p:grpSpPr>
          <a:xfrm>
            <a:off x="7575207" y="3429000"/>
            <a:ext cx="609600" cy="695241"/>
            <a:chOff x="7575207" y="3429000"/>
            <a:chExt cx="609600" cy="695241"/>
          </a:xfrm>
        </p:grpSpPr>
        <p:sp>
          <p:nvSpPr>
            <p:cNvPr id="9" name="object 878">
              <a:extLst>
                <a:ext uri="{FF2B5EF4-FFF2-40B4-BE49-F238E27FC236}">
                  <a16:creationId xmlns:a16="http://schemas.microsoft.com/office/drawing/2014/main" id="{A487CE58-C0EA-42A3-9F5B-1F77E756D005}"/>
                </a:ext>
              </a:extLst>
            </p:cNvPr>
            <p:cNvSpPr/>
            <p:nvPr/>
          </p:nvSpPr>
          <p:spPr>
            <a:xfrm>
              <a:off x="7575207" y="3429000"/>
              <a:ext cx="609600" cy="685800"/>
            </a:xfrm>
            <a:custGeom>
              <a:avLst/>
              <a:gdLst/>
              <a:ahLst/>
              <a:cxnLst/>
              <a:rect l="l" t="t" r="r" b="b"/>
              <a:pathLst>
                <a:path w="609600" h="685800">
                  <a:moveTo>
                    <a:pt x="304800" y="685800"/>
                  </a:moveTo>
                  <a:lnTo>
                    <a:pt x="0" y="685800"/>
                  </a:lnTo>
                  <a:lnTo>
                    <a:pt x="0" y="0"/>
                  </a:lnTo>
                  <a:lnTo>
                    <a:pt x="609600" y="0"/>
                  </a:lnTo>
                  <a:lnTo>
                    <a:pt x="609600" y="685800"/>
                  </a:lnTo>
                  <a:lnTo>
                    <a:pt x="304800" y="685800"/>
                  </a:lnTo>
                  <a:close/>
                </a:path>
                <a:path w="609600" h="685800">
                  <a:moveTo>
                    <a:pt x="0" y="304800"/>
                  </a:moveTo>
                  <a:lnTo>
                    <a:pt x="609600" y="304800"/>
                  </a:lnTo>
                </a:path>
              </a:pathLst>
            </a:custGeom>
            <a:noFill/>
            <a:ln w="9344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2E66D21-CEBB-4F83-ADB9-0B0D53C33357}"/>
                </a:ext>
              </a:extLst>
            </p:cNvPr>
            <p:cNvSpPr txBox="1"/>
            <p:nvPr/>
          </p:nvSpPr>
          <p:spPr>
            <a:xfrm>
              <a:off x="7787641" y="3429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en-IN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AD4D76A-475E-4746-92EF-A9376D76FFCB}"/>
                </a:ext>
              </a:extLst>
            </p:cNvPr>
            <p:cNvSpPr txBox="1"/>
            <p:nvPr/>
          </p:nvSpPr>
          <p:spPr>
            <a:xfrm>
              <a:off x="7786668" y="375490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  <a:endParaRPr lang="en-IN" dirty="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297D82A6-D98B-4F00-BA0F-49A1A326DB90}"/>
              </a:ext>
            </a:extLst>
          </p:cNvPr>
          <p:cNvSpPr txBox="1"/>
          <p:nvPr/>
        </p:nvSpPr>
        <p:spPr>
          <a:xfrm>
            <a:off x="8908159" y="37719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FB63F8-38DC-4F6B-9C49-E8257C9B45CF}"/>
              </a:ext>
            </a:extLst>
          </p:cNvPr>
          <p:cNvSpPr txBox="1"/>
          <p:nvPr/>
        </p:nvSpPr>
        <p:spPr>
          <a:xfrm>
            <a:off x="8895552" y="34449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85550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D06E8-8BA0-48FB-931A-371496C27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Object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B674E-6EB8-4612-8A97-F6359220F3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3114" y="926430"/>
            <a:ext cx="5181600" cy="559028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class Complex{</a:t>
            </a:r>
          </a:p>
          <a:p>
            <a:pPr marL="0" indent="0">
              <a:buNone/>
            </a:pPr>
            <a:r>
              <a:rPr lang="en-US" dirty="0"/>
              <a:t>   float real, </a:t>
            </a:r>
            <a:r>
              <a:rPr lang="en-US" dirty="0" err="1"/>
              <a:t>imag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b="1" dirty="0"/>
              <a:t>public:</a:t>
            </a:r>
          </a:p>
          <a:p>
            <a:pPr marL="0" indent="0">
              <a:buNone/>
            </a:pPr>
            <a:r>
              <a:rPr lang="en-US" dirty="0"/>
              <a:t>   void </a:t>
            </a:r>
            <a:r>
              <a:rPr lang="en-US" dirty="0" err="1"/>
              <a:t>getdata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void </a:t>
            </a:r>
            <a:r>
              <a:rPr lang="en-US" dirty="0" err="1"/>
              <a:t>putdata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void sum(Complex A, Complex B);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r>
              <a:rPr lang="en-IN" dirty="0"/>
              <a:t>void Complex::</a:t>
            </a:r>
            <a:r>
              <a:rPr lang="en-IN" dirty="0" err="1"/>
              <a:t>getdata</a:t>
            </a:r>
            <a:r>
              <a:rPr lang="en-IN" dirty="0"/>
              <a:t>(){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cout</a:t>
            </a:r>
            <a:r>
              <a:rPr lang="en-IN" dirty="0"/>
              <a:t>&lt;&lt;“Enter real part: ”;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cin</a:t>
            </a:r>
            <a:r>
              <a:rPr lang="en-IN" dirty="0"/>
              <a:t>&gt;&gt;real;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cout</a:t>
            </a:r>
            <a:r>
              <a:rPr lang="en-IN" dirty="0"/>
              <a:t>&lt;&lt;“enter the imaginary part: ”;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cin</a:t>
            </a:r>
            <a:r>
              <a:rPr lang="en-IN" dirty="0"/>
              <a:t>&gt;&gt; </a:t>
            </a:r>
            <a:r>
              <a:rPr lang="en-IN" dirty="0" err="1"/>
              <a:t>imag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US" dirty="0"/>
              <a:t>void Complex::</a:t>
            </a:r>
            <a:r>
              <a:rPr lang="en-US" dirty="0" err="1"/>
              <a:t>putdata</a:t>
            </a:r>
            <a:r>
              <a:rPr lang="en-US" dirty="0"/>
              <a:t>(){</a:t>
            </a:r>
          </a:p>
          <a:p>
            <a:pPr marL="0" indent="0">
              <a:buNone/>
            </a:pPr>
            <a:r>
              <a:rPr lang="en-US" dirty="0"/>
              <a:t> if(</a:t>
            </a:r>
            <a:r>
              <a:rPr lang="en-US" dirty="0" err="1"/>
              <a:t>imag</a:t>
            </a:r>
            <a:r>
              <a:rPr lang="en-US" dirty="0"/>
              <a:t>&gt;=0)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cout</a:t>
            </a:r>
            <a:r>
              <a:rPr lang="en-US" dirty="0"/>
              <a:t>&lt;&lt;real&lt;&lt;“+”&lt;&lt;</a:t>
            </a:r>
            <a:r>
              <a:rPr lang="en-US" dirty="0" err="1"/>
              <a:t>imag</a:t>
            </a:r>
            <a:r>
              <a:rPr lang="en-US" dirty="0"/>
              <a:t>&lt;&lt;“</a:t>
            </a:r>
            <a:r>
              <a:rPr lang="en-US" dirty="0" err="1"/>
              <a:t>i</a:t>
            </a:r>
            <a:r>
              <a:rPr lang="en-US" dirty="0"/>
              <a:t>”;</a:t>
            </a:r>
          </a:p>
          <a:p>
            <a:pPr marL="0" indent="0">
              <a:buNone/>
            </a:pPr>
            <a:r>
              <a:rPr lang="en-US" dirty="0"/>
              <a:t>  else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cout</a:t>
            </a:r>
            <a:r>
              <a:rPr lang="en-US" dirty="0"/>
              <a:t>&lt;&lt;real&lt;&lt;</a:t>
            </a:r>
            <a:r>
              <a:rPr lang="en-US" dirty="0" err="1"/>
              <a:t>imag</a:t>
            </a:r>
            <a:r>
              <a:rPr lang="en-US" dirty="0"/>
              <a:t>&lt;&lt;“</a:t>
            </a:r>
            <a:r>
              <a:rPr lang="en-US" dirty="0" err="1"/>
              <a:t>i</a:t>
            </a:r>
            <a:r>
              <a:rPr lang="en-US" dirty="0"/>
              <a:t>”;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D3284D-E197-401D-AA98-044F5E0323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26857" y="1058779"/>
            <a:ext cx="4183741" cy="529757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void Complex::sum(Complex A, Complex B)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real = </a:t>
            </a:r>
            <a:r>
              <a:rPr lang="en-IN" dirty="0" err="1"/>
              <a:t>A.real</a:t>
            </a:r>
            <a:r>
              <a:rPr lang="en-IN" dirty="0"/>
              <a:t> + </a:t>
            </a:r>
            <a:r>
              <a:rPr lang="en-IN" dirty="0" err="1"/>
              <a:t>B.real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imag</a:t>
            </a:r>
            <a:r>
              <a:rPr lang="en-IN" dirty="0"/>
              <a:t> = </a:t>
            </a:r>
            <a:r>
              <a:rPr lang="en-IN" dirty="0" err="1"/>
              <a:t>A.imag</a:t>
            </a:r>
            <a:r>
              <a:rPr lang="en-IN" dirty="0"/>
              <a:t> + </a:t>
            </a:r>
            <a:r>
              <a:rPr lang="en-IN" dirty="0" err="1"/>
              <a:t>B.imag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int 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Complex x, y, z;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x.getdata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y.getdata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z.sum</a:t>
            </a:r>
            <a:r>
              <a:rPr lang="en-IN" dirty="0"/>
              <a:t>(x, y);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z.putdata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  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F4A128-550C-4614-BB3B-60FE6AF91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037A-BE6D-44FD-8F14-1C1DFE138F23}" type="datetime1">
              <a:rPr lang="en-IN" smtClean="0"/>
              <a:t>09-10-2021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261929-E638-4BF9-838D-FC31F16D8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186342-296D-4565-A5E7-DD29E9DB6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88CD-0F79-4216-B04B-8B5626694128}" type="slidenum">
              <a:rPr lang="en-IN" smtClean="0"/>
              <a:t>25</a:t>
            </a:fld>
            <a:endParaRPr lang="en-IN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4D0052E-3E58-458D-A5B9-48B9BD7105A6}"/>
              </a:ext>
            </a:extLst>
          </p:cNvPr>
          <p:cNvCxnSpPr>
            <a:cxnSpLocks/>
          </p:cNvCxnSpPr>
          <p:nvPr/>
        </p:nvCxnSpPr>
        <p:spPr>
          <a:xfrm>
            <a:off x="4061560" y="926430"/>
            <a:ext cx="0" cy="5209674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object 878">
            <a:extLst>
              <a:ext uri="{FF2B5EF4-FFF2-40B4-BE49-F238E27FC236}">
                <a16:creationId xmlns:a16="http://schemas.microsoft.com/office/drawing/2014/main" id="{4559BF66-D869-432B-8305-94AB26711993}"/>
              </a:ext>
            </a:extLst>
          </p:cNvPr>
          <p:cNvSpPr/>
          <p:nvPr/>
        </p:nvSpPr>
        <p:spPr>
          <a:xfrm>
            <a:off x="8754212" y="3429000"/>
            <a:ext cx="609600" cy="685800"/>
          </a:xfrm>
          <a:custGeom>
            <a:avLst/>
            <a:gdLst/>
            <a:ahLst/>
            <a:cxnLst/>
            <a:rect l="l" t="t" r="r" b="b"/>
            <a:pathLst>
              <a:path w="609600" h="685800">
                <a:moveTo>
                  <a:pt x="3048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09600" y="0"/>
                </a:lnTo>
                <a:lnTo>
                  <a:pt x="609600" y="685800"/>
                </a:lnTo>
                <a:lnTo>
                  <a:pt x="304800" y="685800"/>
                </a:lnTo>
                <a:close/>
              </a:path>
              <a:path w="609600" h="685800">
                <a:moveTo>
                  <a:pt x="0" y="304800"/>
                </a:moveTo>
                <a:lnTo>
                  <a:pt x="609600" y="304800"/>
                </a:lnTo>
              </a:path>
            </a:pathLst>
          </a:custGeom>
          <a:noFill/>
          <a:ln w="9344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878">
            <a:extLst>
              <a:ext uri="{FF2B5EF4-FFF2-40B4-BE49-F238E27FC236}">
                <a16:creationId xmlns:a16="http://schemas.microsoft.com/office/drawing/2014/main" id="{D6F97FE3-05A6-4713-91C7-6CA9A9AEB28E}"/>
              </a:ext>
            </a:extLst>
          </p:cNvPr>
          <p:cNvSpPr/>
          <p:nvPr/>
        </p:nvSpPr>
        <p:spPr>
          <a:xfrm>
            <a:off x="9950452" y="3476960"/>
            <a:ext cx="609600" cy="685800"/>
          </a:xfrm>
          <a:custGeom>
            <a:avLst/>
            <a:gdLst/>
            <a:ahLst/>
            <a:cxnLst/>
            <a:rect l="l" t="t" r="r" b="b"/>
            <a:pathLst>
              <a:path w="609600" h="685800">
                <a:moveTo>
                  <a:pt x="3048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09600" y="0"/>
                </a:lnTo>
                <a:lnTo>
                  <a:pt x="609600" y="685800"/>
                </a:lnTo>
                <a:lnTo>
                  <a:pt x="304800" y="685800"/>
                </a:lnTo>
                <a:close/>
              </a:path>
              <a:path w="609600" h="685800">
                <a:moveTo>
                  <a:pt x="0" y="304800"/>
                </a:moveTo>
                <a:lnTo>
                  <a:pt x="609600" y="304800"/>
                </a:lnTo>
              </a:path>
            </a:pathLst>
          </a:custGeom>
          <a:noFill/>
          <a:ln w="9344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7417E8-9C2F-445B-8B3C-2C1AECCB9CA1}"/>
              </a:ext>
            </a:extLst>
          </p:cNvPr>
          <p:cNvSpPr txBox="1"/>
          <p:nvPr/>
        </p:nvSpPr>
        <p:spPr>
          <a:xfrm>
            <a:off x="7808513" y="416276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621E9D-4DF6-4840-82BC-889858ECDB29}"/>
              </a:ext>
            </a:extLst>
          </p:cNvPr>
          <p:cNvSpPr txBox="1"/>
          <p:nvPr/>
        </p:nvSpPr>
        <p:spPr>
          <a:xfrm>
            <a:off x="8959108" y="4182447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F6A13B-3BCD-48D2-A2F5-4633CEB38CCC}"/>
              </a:ext>
            </a:extLst>
          </p:cNvPr>
          <p:cNvSpPr txBox="1"/>
          <p:nvPr/>
        </p:nvSpPr>
        <p:spPr>
          <a:xfrm>
            <a:off x="10113226" y="4182447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  <a:endParaRPr lang="en-IN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4975F48-8E25-42F5-B78B-CE258EC6A415}"/>
              </a:ext>
            </a:extLst>
          </p:cNvPr>
          <p:cNvGrpSpPr/>
          <p:nvPr/>
        </p:nvGrpSpPr>
        <p:grpSpPr>
          <a:xfrm>
            <a:off x="7575207" y="3429000"/>
            <a:ext cx="609600" cy="695241"/>
            <a:chOff x="7575207" y="3429000"/>
            <a:chExt cx="609600" cy="695241"/>
          </a:xfrm>
        </p:grpSpPr>
        <p:sp>
          <p:nvSpPr>
            <p:cNvPr id="9" name="object 878">
              <a:extLst>
                <a:ext uri="{FF2B5EF4-FFF2-40B4-BE49-F238E27FC236}">
                  <a16:creationId xmlns:a16="http://schemas.microsoft.com/office/drawing/2014/main" id="{A487CE58-C0EA-42A3-9F5B-1F77E756D005}"/>
                </a:ext>
              </a:extLst>
            </p:cNvPr>
            <p:cNvSpPr/>
            <p:nvPr/>
          </p:nvSpPr>
          <p:spPr>
            <a:xfrm>
              <a:off x="7575207" y="3429000"/>
              <a:ext cx="609600" cy="685800"/>
            </a:xfrm>
            <a:custGeom>
              <a:avLst/>
              <a:gdLst/>
              <a:ahLst/>
              <a:cxnLst/>
              <a:rect l="l" t="t" r="r" b="b"/>
              <a:pathLst>
                <a:path w="609600" h="685800">
                  <a:moveTo>
                    <a:pt x="304800" y="685800"/>
                  </a:moveTo>
                  <a:lnTo>
                    <a:pt x="0" y="685800"/>
                  </a:lnTo>
                  <a:lnTo>
                    <a:pt x="0" y="0"/>
                  </a:lnTo>
                  <a:lnTo>
                    <a:pt x="609600" y="0"/>
                  </a:lnTo>
                  <a:lnTo>
                    <a:pt x="609600" y="685800"/>
                  </a:lnTo>
                  <a:lnTo>
                    <a:pt x="304800" y="685800"/>
                  </a:lnTo>
                  <a:close/>
                </a:path>
                <a:path w="609600" h="685800">
                  <a:moveTo>
                    <a:pt x="0" y="304800"/>
                  </a:moveTo>
                  <a:lnTo>
                    <a:pt x="609600" y="304800"/>
                  </a:lnTo>
                </a:path>
              </a:pathLst>
            </a:custGeom>
            <a:noFill/>
            <a:ln w="9344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2E66D21-CEBB-4F83-ADB9-0B0D53C33357}"/>
                </a:ext>
              </a:extLst>
            </p:cNvPr>
            <p:cNvSpPr txBox="1"/>
            <p:nvPr/>
          </p:nvSpPr>
          <p:spPr>
            <a:xfrm>
              <a:off x="7787641" y="3429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en-IN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AD4D76A-475E-4746-92EF-A9376D76FFCB}"/>
                </a:ext>
              </a:extLst>
            </p:cNvPr>
            <p:cNvSpPr txBox="1"/>
            <p:nvPr/>
          </p:nvSpPr>
          <p:spPr>
            <a:xfrm>
              <a:off x="7786668" y="375490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  <a:endParaRPr lang="en-IN" dirty="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297D82A6-D98B-4F00-BA0F-49A1A326DB90}"/>
              </a:ext>
            </a:extLst>
          </p:cNvPr>
          <p:cNvSpPr txBox="1"/>
          <p:nvPr/>
        </p:nvSpPr>
        <p:spPr>
          <a:xfrm>
            <a:off x="8908159" y="37719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FB63F8-38DC-4F6B-9C49-E8257C9B45CF}"/>
              </a:ext>
            </a:extLst>
          </p:cNvPr>
          <p:cNvSpPr txBox="1"/>
          <p:nvPr/>
        </p:nvSpPr>
        <p:spPr>
          <a:xfrm>
            <a:off x="8895552" y="34449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  <a:endParaRPr lang="en-IN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A11FC91-8990-492F-BBC3-F0BAE24B7A98}"/>
              </a:ext>
            </a:extLst>
          </p:cNvPr>
          <p:cNvGrpSpPr/>
          <p:nvPr/>
        </p:nvGrpSpPr>
        <p:grpSpPr>
          <a:xfrm>
            <a:off x="7632711" y="4927349"/>
            <a:ext cx="609600" cy="695241"/>
            <a:chOff x="7575207" y="3429000"/>
            <a:chExt cx="609600" cy="695241"/>
          </a:xfrm>
        </p:grpSpPr>
        <p:sp>
          <p:nvSpPr>
            <p:cNvPr id="21" name="object 878">
              <a:extLst>
                <a:ext uri="{FF2B5EF4-FFF2-40B4-BE49-F238E27FC236}">
                  <a16:creationId xmlns:a16="http://schemas.microsoft.com/office/drawing/2014/main" id="{3619D3C6-C65A-4B44-9D21-15159F4A5A70}"/>
                </a:ext>
              </a:extLst>
            </p:cNvPr>
            <p:cNvSpPr/>
            <p:nvPr/>
          </p:nvSpPr>
          <p:spPr>
            <a:xfrm>
              <a:off x="7575207" y="3429000"/>
              <a:ext cx="609600" cy="685800"/>
            </a:xfrm>
            <a:custGeom>
              <a:avLst/>
              <a:gdLst/>
              <a:ahLst/>
              <a:cxnLst/>
              <a:rect l="l" t="t" r="r" b="b"/>
              <a:pathLst>
                <a:path w="609600" h="685800">
                  <a:moveTo>
                    <a:pt x="304800" y="685800"/>
                  </a:moveTo>
                  <a:lnTo>
                    <a:pt x="0" y="685800"/>
                  </a:lnTo>
                  <a:lnTo>
                    <a:pt x="0" y="0"/>
                  </a:lnTo>
                  <a:lnTo>
                    <a:pt x="609600" y="0"/>
                  </a:lnTo>
                  <a:lnTo>
                    <a:pt x="609600" y="685800"/>
                  </a:lnTo>
                  <a:lnTo>
                    <a:pt x="304800" y="685800"/>
                  </a:lnTo>
                  <a:close/>
                </a:path>
                <a:path w="609600" h="685800">
                  <a:moveTo>
                    <a:pt x="0" y="304800"/>
                  </a:moveTo>
                  <a:lnTo>
                    <a:pt x="609600" y="304800"/>
                  </a:lnTo>
                </a:path>
              </a:pathLst>
            </a:custGeom>
            <a:noFill/>
            <a:ln w="9344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1812757-B360-48B1-962A-CE46B052B989}"/>
                </a:ext>
              </a:extLst>
            </p:cNvPr>
            <p:cNvSpPr txBox="1"/>
            <p:nvPr/>
          </p:nvSpPr>
          <p:spPr>
            <a:xfrm>
              <a:off x="7787641" y="3429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en-IN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B29E287-CD54-4EA1-AE4C-09FB61561894}"/>
                </a:ext>
              </a:extLst>
            </p:cNvPr>
            <p:cNvSpPr txBox="1"/>
            <p:nvPr/>
          </p:nvSpPr>
          <p:spPr>
            <a:xfrm>
              <a:off x="7786668" y="375490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  <a:endParaRPr lang="en-IN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1733894-D0D2-41A5-8008-55856C9BE2DA}"/>
              </a:ext>
            </a:extLst>
          </p:cNvPr>
          <p:cNvGrpSpPr/>
          <p:nvPr/>
        </p:nvGrpSpPr>
        <p:grpSpPr>
          <a:xfrm>
            <a:off x="8959108" y="4922628"/>
            <a:ext cx="609600" cy="695241"/>
            <a:chOff x="7575207" y="3429000"/>
            <a:chExt cx="609600" cy="695241"/>
          </a:xfrm>
        </p:grpSpPr>
        <p:sp>
          <p:nvSpPr>
            <p:cNvPr id="25" name="object 878">
              <a:extLst>
                <a:ext uri="{FF2B5EF4-FFF2-40B4-BE49-F238E27FC236}">
                  <a16:creationId xmlns:a16="http://schemas.microsoft.com/office/drawing/2014/main" id="{1ECE0E61-45ED-4D0F-9CB4-FA1284EB3101}"/>
                </a:ext>
              </a:extLst>
            </p:cNvPr>
            <p:cNvSpPr/>
            <p:nvPr/>
          </p:nvSpPr>
          <p:spPr>
            <a:xfrm>
              <a:off x="7575207" y="3429000"/>
              <a:ext cx="609600" cy="685800"/>
            </a:xfrm>
            <a:custGeom>
              <a:avLst/>
              <a:gdLst/>
              <a:ahLst/>
              <a:cxnLst/>
              <a:rect l="l" t="t" r="r" b="b"/>
              <a:pathLst>
                <a:path w="609600" h="685800">
                  <a:moveTo>
                    <a:pt x="304800" y="685800"/>
                  </a:moveTo>
                  <a:lnTo>
                    <a:pt x="0" y="685800"/>
                  </a:lnTo>
                  <a:lnTo>
                    <a:pt x="0" y="0"/>
                  </a:lnTo>
                  <a:lnTo>
                    <a:pt x="609600" y="0"/>
                  </a:lnTo>
                  <a:lnTo>
                    <a:pt x="609600" y="685800"/>
                  </a:lnTo>
                  <a:lnTo>
                    <a:pt x="304800" y="685800"/>
                  </a:lnTo>
                  <a:close/>
                </a:path>
                <a:path w="609600" h="685800">
                  <a:moveTo>
                    <a:pt x="0" y="304800"/>
                  </a:moveTo>
                  <a:lnTo>
                    <a:pt x="609600" y="304800"/>
                  </a:lnTo>
                </a:path>
              </a:pathLst>
            </a:custGeom>
            <a:noFill/>
            <a:ln w="9344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8135DED-A17C-4E15-AF3D-3D565572AEF1}"/>
                </a:ext>
              </a:extLst>
            </p:cNvPr>
            <p:cNvSpPr txBox="1"/>
            <p:nvPr/>
          </p:nvSpPr>
          <p:spPr>
            <a:xfrm>
              <a:off x="7787641" y="3429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en-IN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4C63BFD-35B4-45AD-8775-12B61EA7D10B}"/>
                </a:ext>
              </a:extLst>
            </p:cNvPr>
            <p:cNvSpPr txBox="1"/>
            <p:nvPr/>
          </p:nvSpPr>
          <p:spPr>
            <a:xfrm>
              <a:off x="7786668" y="375490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  <a:endParaRPr lang="en-IN" dirty="0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3DEC8D29-B6DA-4AE5-B61D-912500A3B2B9}"/>
              </a:ext>
            </a:extLst>
          </p:cNvPr>
          <p:cNvSpPr txBox="1"/>
          <p:nvPr/>
        </p:nvSpPr>
        <p:spPr>
          <a:xfrm>
            <a:off x="7816656" y="551400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endParaRPr lang="en-IN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30E0A4-CE9E-49EE-B1B1-4CAE9766B9F2}"/>
              </a:ext>
            </a:extLst>
          </p:cNvPr>
          <p:cNvSpPr txBox="1"/>
          <p:nvPr/>
        </p:nvSpPr>
        <p:spPr>
          <a:xfrm>
            <a:off x="9183107" y="551330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endParaRPr lang="en-IN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44A6599-39F2-4BC5-A468-7B057534A306}"/>
              </a:ext>
            </a:extLst>
          </p:cNvPr>
          <p:cNvCxnSpPr/>
          <p:nvPr/>
        </p:nvCxnSpPr>
        <p:spPr>
          <a:xfrm>
            <a:off x="7632711" y="4141232"/>
            <a:ext cx="0" cy="781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E8DC73A-52F2-49C4-A008-FB02256CE23B}"/>
              </a:ext>
            </a:extLst>
          </p:cNvPr>
          <p:cNvCxnSpPr>
            <a:endCxn id="26" idx="0"/>
          </p:cNvCxnSpPr>
          <p:nvPr/>
        </p:nvCxnSpPr>
        <p:spPr>
          <a:xfrm flipH="1">
            <a:off x="9322385" y="4141232"/>
            <a:ext cx="15572" cy="781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0841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D06E8-8BA0-48FB-931A-371496C27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Object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B674E-6EB8-4612-8A97-F6359220F3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3114" y="926430"/>
            <a:ext cx="5181600" cy="559028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class Complex{</a:t>
            </a:r>
          </a:p>
          <a:p>
            <a:pPr marL="0" indent="0">
              <a:buNone/>
            </a:pPr>
            <a:r>
              <a:rPr lang="en-US" dirty="0"/>
              <a:t>   float real, </a:t>
            </a:r>
            <a:r>
              <a:rPr lang="en-US" dirty="0" err="1"/>
              <a:t>imag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b="1" dirty="0"/>
              <a:t>public:</a:t>
            </a:r>
          </a:p>
          <a:p>
            <a:pPr marL="0" indent="0">
              <a:buNone/>
            </a:pPr>
            <a:r>
              <a:rPr lang="en-US" dirty="0"/>
              <a:t>   void </a:t>
            </a:r>
            <a:r>
              <a:rPr lang="en-US" dirty="0" err="1"/>
              <a:t>getdata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void </a:t>
            </a:r>
            <a:r>
              <a:rPr lang="en-US" dirty="0" err="1"/>
              <a:t>putdata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void sum(Complex A, Complex B);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r>
              <a:rPr lang="en-IN" dirty="0"/>
              <a:t>void Complex::</a:t>
            </a:r>
            <a:r>
              <a:rPr lang="en-IN" dirty="0" err="1"/>
              <a:t>getdata</a:t>
            </a:r>
            <a:r>
              <a:rPr lang="en-IN" dirty="0"/>
              <a:t>(){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cout</a:t>
            </a:r>
            <a:r>
              <a:rPr lang="en-IN" dirty="0"/>
              <a:t>&lt;&lt;“Enter real part: ”;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cin</a:t>
            </a:r>
            <a:r>
              <a:rPr lang="en-IN" dirty="0"/>
              <a:t>&gt;&gt;real;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cout</a:t>
            </a:r>
            <a:r>
              <a:rPr lang="en-IN" dirty="0"/>
              <a:t>&lt;&lt;“enter the imaginary part: ”;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cin</a:t>
            </a:r>
            <a:r>
              <a:rPr lang="en-IN" dirty="0"/>
              <a:t>&gt;&gt; </a:t>
            </a:r>
            <a:r>
              <a:rPr lang="en-IN" dirty="0" err="1"/>
              <a:t>imag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US" dirty="0"/>
              <a:t>void Complex::</a:t>
            </a:r>
            <a:r>
              <a:rPr lang="en-US" dirty="0" err="1"/>
              <a:t>putdata</a:t>
            </a:r>
            <a:r>
              <a:rPr lang="en-US" dirty="0"/>
              <a:t>(){</a:t>
            </a:r>
          </a:p>
          <a:p>
            <a:pPr marL="0" indent="0">
              <a:buNone/>
            </a:pPr>
            <a:r>
              <a:rPr lang="en-US" dirty="0"/>
              <a:t> if(</a:t>
            </a:r>
            <a:r>
              <a:rPr lang="en-US" dirty="0" err="1"/>
              <a:t>imag</a:t>
            </a:r>
            <a:r>
              <a:rPr lang="en-US" dirty="0"/>
              <a:t>&gt;=0)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cout</a:t>
            </a:r>
            <a:r>
              <a:rPr lang="en-US" dirty="0"/>
              <a:t>&lt;&lt;real&lt;&lt;“+”&lt;&lt;</a:t>
            </a:r>
            <a:r>
              <a:rPr lang="en-US" dirty="0" err="1"/>
              <a:t>imag</a:t>
            </a:r>
            <a:r>
              <a:rPr lang="en-US" dirty="0"/>
              <a:t>&lt;&lt;“</a:t>
            </a:r>
            <a:r>
              <a:rPr lang="en-US" dirty="0" err="1"/>
              <a:t>i</a:t>
            </a:r>
            <a:r>
              <a:rPr lang="en-US" dirty="0"/>
              <a:t>”;</a:t>
            </a:r>
          </a:p>
          <a:p>
            <a:pPr marL="0" indent="0">
              <a:buNone/>
            </a:pPr>
            <a:r>
              <a:rPr lang="en-US" dirty="0"/>
              <a:t>  else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cout</a:t>
            </a:r>
            <a:r>
              <a:rPr lang="en-US" dirty="0"/>
              <a:t>&lt;&lt;real&lt;&lt;</a:t>
            </a:r>
            <a:r>
              <a:rPr lang="en-US" dirty="0" err="1"/>
              <a:t>imag</a:t>
            </a:r>
            <a:r>
              <a:rPr lang="en-US" dirty="0"/>
              <a:t>&lt;&lt;“</a:t>
            </a:r>
            <a:r>
              <a:rPr lang="en-US" dirty="0" err="1"/>
              <a:t>i</a:t>
            </a:r>
            <a:r>
              <a:rPr lang="en-US" dirty="0"/>
              <a:t>”;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D3284D-E197-401D-AA98-044F5E0323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26857" y="1058779"/>
            <a:ext cx="4183741" cy="529757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void Complex::sum(Complex A, Complex B)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real = </a:t>
            </a:r>
            <a:r>
              <a:rPr lang="en-IN" dirty="0" err="1"/>
              <a:t>A.real</a:t>
            </a:r>
            <a:r>
              <a:rPr lang="en-IN" dirty="0"/>
              <a:t> + </a:t>
            </a:r>
            <a:r>
              <a:rPr lang="en-IN" dirty="0" err="1"/>
              <a:t>B.real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imag</a:t>
            </a:r>
            <a:r>
              <a:rPr lang="en-IN" dirty="0"/>
              <a:t> = </a:t>
            </a:r>
            <a:r>
              <a:rPr lang="en-IN" dirty="0" err="1"/>
              <a:t>A.imag</a:t>
            </a:r>
            <a:r>
              <a:rPr lang="en-IN" dirty="0"/>
              <a:t> + </a:t>
            </a:r>
            <a:r>
              <a:rPr lang="en-IN" dirty="0" err="1"/>
              <a:t>B.imag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int 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Complex x, y, z;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x.getdata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y.getdata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z.sum</a:t>
            </a:r>
            <a:r>
              <a:rPr lang="en-IN" dirty="0"/>
              <a:t>(x, y);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z.putdata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  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F4A128-550C-4614-BB3B-60FE6AF91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037A-BE6D-44FD-8F14-1C1DFE138F23}" type="datetime1">
              <a:rPr lang="en-IN" smtClean="0"/>
              <a:t>09-10-2021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261929-E638-4BF9-838D-FC31F16D8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186342-296D-4565-A5E7-DD29E9DB6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88CD-0F79-4216-B04B-8B5626694128}" type="slidenum">
              <a:rPr lang="en-IN" smtClean="0"/>
              <a:t>26</a:t>
            </a:fld>
            <a:endParaRPr lang="en-IN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4D0052E-3E58-458D-A5B9-48B9BD7105A6}"/>
              </a:ext>
            </a:extLst>
          </p:cNvPr>
          <p:cNvCxnSpPr>
            <a:cxnSpLocks/>
          </p:cNvCxnSpPr>
          <p:nvPr/>
        </p:nvCxnSpPr>
        <p:spPr>
          <a:xfrm>
            <a:off x="4061560" y="926430"/>
            <a:ext cx="0" cy="5209674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object 878">
            <a:extLst>
              <a:ext uri="{FF2B5EF4-FFF2-40B4-BE49-F238E27FC236}">
                <a16:creationId xmlns:a16="http://schemas.microsoft.com/office/drawing/2014/main" id="{4559BF66-D869-432B-8305-94AB26711993}"/>
              </a:ext>
            </a:extLst>
          </p:cNvPr>
          <p:cNvSpPr/>
          <p:nvPr/>
        </p:nvSpPr>
        <p:spPr>
          <a:xfrm>
            <a:off x="8754212" y="3429000"/>
            <a:ext cx="609600" cy="685800"/>
          </a:xfrm>
          <a:custGeom>
            <a:avLst/>
            <a:gdLst/>
            <a:ahLst/>
            <a:cxnLst/>
            <a:rect l="l" t="t" r="r" b="b"/>
            <a:pathLst>
              <a:path w="609600" h="685800">
                <a:moveTo>
                  <a:pt x="3048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09600" y="0"/>
                </a:lnTo>
                <a:lnTo>
                  <a:pt x="609600" y="685800"/>
                </a:lnTo>
                <a:lnTo>
                  <a:pt x="304800" y="685800"/>
                </a:lnTo>
                <a:close/>
              </a:path>
              <a:path w="609600" h="685800">
                <a:moveTo>
                  <a:pt x="0" y="304800"/>
                </a:moveTo>
                <a:lnTo>
                  <a:pt x="609600" y="304800"/>
                </a:lnTo>
              </a:path>
            </a:pathLst>
          </a:custGeom>
          <a:noFill/>
          <a:ln w="9344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878">
            <a:extLst>
              <a:ext uri="{FF2B5EF4-FFF2-40B4-BE49-F238E27FC236}">
                <a16:creationId xmlns:a16="http://schemas.microsoft.com/office/drawing/2014/main" id="{D6F97FE3-05A6-4713-91C7-6CA9A9AEB28E}"/>
              </a:ext>
            </a:extLst>
          </p:cNvPr>
          <p:cNvSpPr/>
          <p:nvPr/>
        </p:nvSpPr>
        <p:spPr>
          <a:xfrm>
            <a:off x="9950452" y="3476960"/>
            <a:ext cx="609600" cy="685800"/>
          </a:xfrm>
          <a:custGeom>
            <a:avLst/>
            <a:gdLst/>
            <a:ahLst/>
            <a:cxnLst/>
            <a:rect l="l" t="t" r="r" b="b"/>
            <a:pathLst>
              <a:path w="609600" h="685800">
                <a:moveTo>
                  <a:pt x="3048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09600" y="0"/>
                </a:lnTo>
                <a:lnTo>
                  <a:pt x="609600" y="685800"/>
                </a:lnTo>
                <a:lnTo>
                  <a:pt x="304800" y="685800"/>
                </a:lnTo>
                <a:close/>
              </a:path>
              <a:path w="609600" h="685800">
                <a:moveTo>
                  <a:pt x="0" y="304800"/>
                </a:moveTo>
                <a:lnTo>
                  <a:pt x="609600" y="304800"/>
                </a:lnTo>
              </a:path>
            </a:pathLst>
          </a:custGeom>
          <a:noFill/>
          <a:ln w="9344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7417E8-9C2F-445B-8B3C-2C1AECCB9CA1}"/>
              </a:ext>
            </a:extLst>
          </p:cNvPr>
          <p:cNvSpPr txBox="1"/>
          <p:nvPr/>
        </p:nvSpPr>
        <p:spPr>
          <a:xfrm>
            <a:off x="7808513" y="416276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621E9D-4DF6-4840-82BC-889858ECDB29}"/>
              </a:ext>
            </a:extLst>
          </p:cNvPr>
          <p:cNvSpPr txBox="1"/>
          <p:nvPr/>
        </p:nvSpPr>
        <p:spPr>
          <a:xfrm>
            <a:off x="8959108" y="4182447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F6A13B-3BCD-48D2-A2F5-4633CEB38CCC}"/>
              </a:ext>
            </a:extLst>
          </p:cNvPr>
          <p:cNvSpPr txBox="1"/>
          <p:nvPr/>
        </p:nvSpPr>
        <p:spPr>
          <a:xfrm>
            <a:off x="10113226" y="4182447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  <a:endParaRPr lang="en-IN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4975F48-8E25-42F5-B78B-CE258EC6A415}"/>
              </a:ext>
            </a:extLst>
          </p:cNvPr>
          <p:cNvGrpSpPr/>
          <p:nvPr/>
        </p:nvGrpSpPr>
        <p:grpSpPr>
          <a:xfrm>
            <a:off x="7575207" y="3429000"/>
            <a:ext cx="609600" cy="695241"/>
            <a:chOff x="7575207" y="3429000"/>
            <a:chExt cx="609600" cy="695241"/>
          </a:xfrm>
        </p:grpSpPr>
        <p:sp>
          <p:nvSpPr>
            <p:cNvPr id="9" name="object 878">
              <a:extLst>
                <a:ext uri="{FF2B5EF4-FFF2-40B4-BE49-F238E27FC236}">
                  <a16:creationId xmlns:a16="http://schemas.microsoft.com/office/drawing/2014/main" id="{A487CE58-C0EA-42A3-9F5B-1F77E756D005}"/>
                </a:ext>
              </a:extLst>
            </p:cNvPr>
            <p:cNvSpPr/>
            <p:nvPr/>
          </p:nvSpPr>
          <p:spPr>
            <a:xfrm>
              <a:off x="7575207" y="3429000"/>
              <a:ext cx="609600" cy="685800"/>
            </a:xfrm>
            <a:custGeom>
              <a:avLst/>
              <a:gdLst/>
              <a:ahLst/>
              <a:cxnLst/>
              <a:rect l="l" t="t" r="r" b="b"/>
              <a:pathLst>
                <a:path w="609600" h="685800">
                  <a:moveTo>
                    <a:pt x="304800" y="685800"/>
                  </a:moveTo>
                  <a:lnTo>
                    <a:pt x="0" y="685800"/>
                  </a:lnTo>
                  <a:lnTo>
                    <a:pt x="0" y="0"/>
                  </a:lnTo>
                  <a:lnTo>
                    <a:pt x="609600" y="0"/>
                  </a:lnTo>
                  <a:lnTo>
                    <a:pt x="609600" y="685800"/>
                  </a:lnTo>
                  <a:lnTo>
                    <a:pt x="304800" y="685800"/>
                  </a:lnTo>
                  <a:close/>
                </a:path>
                <a:path w="609600" h="685800">
                  <a:moveTo>
                    <a:pt x="0" y="304800"/>
                  </a:moveTo>
                  <a:lnTo>
                    <a:pt x="609600" y="304800"/>
                  </a:lnTo>
                </a:path>
              </a:pathLst>
            </a:custGeom>
            <a:noFill/>
            <a:ln w="9344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2E66D21-CEBB-4F83-ADB9-0B0D53C33357}"/>
                </a:ext>
              </a:extLst>
            </p:cNvPr>
            <p:cNvSpPr txBox="1"/>
            <p:nvPr/>
          </p:nvSpPr>
          <p:spPr>
            <a:xfrm>
              <a:off x="7787641" y="3429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en-IN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AD4D76A-475E-4746-92EF-A9376D76FFCB}"/>
                </a:ext>
              </a:extLst>
            </p:cNvPr>
            <p:cNvSpPr txBox="1"/>
            <p:nvPr/>
          </p:nvSpPr>
          <p:spPr>
            <a:xfrm>
              <a:off x="7786668" y="375490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  <a:endParaRPr lang="en-IN" dirty="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297D82A6-D98B-4F00-BA0F-49A1A326DB90}"/>
              </a:ext>
            </a:extLst>
          </p:cNvPr>
          <p:cNvSpPr txBox="1"/>
          <p:nvPr/>
        </p:nvSpPr>
        <p:spPr>
          <a:xfrm>
            <a:off x="8908159" y="37719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FB63F8-38DC-4F6B-9C49-E8257C9B45CF}"/>
              </a:ext>
            </a:extLst>
          </p:cNvPr>
          <p:cNvSpPr txBox="1"/>
          <p:nvPr/>
        </p:nvSpPr>
        <p:spPr>
          <a:xfrm>
            <a:off x="8895552" y="34449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  <a:endParaRPr lang="en-IN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A11FC91-8990-492F-BBC3-F0BAE24B7A98}"/>
              </a:ext>
            </a:extLst>
          </p:cNvPr>
          <p:cNvGrpSpPr/>
          <p:nvPr/>
        </p:nvGrpSpPr>
        <p:grpSpPr>
          <a:xfrm>
            <a:off x="7632711" y="4927349"/>
            <a:ext cx="609600" cy="695241"/>
            <a:chOff x="7575207" y="3429000"/>
            <a:chExt cx="609600" cy="695241"/>
          </a:xfrm>
        </p:grpSpPr>
        <p:sp>
          <p:nvSpPr>
            <p:cNvPr id="21" name="object 878">
              <a:extLst>
                <a:ext uri="{FF2B5EF4-FFF2-40B4-BE49-F238E27FC236}">
                  <a16:creationId xmlns:a16="http://schemas.microsoft.com/office/drawing/2014/main" id="{3619D3C6-C65A-4B44-9D21-15159F4A5A70}"/>
                </a:ext>
              </a:extLst>
            </p:cNvPr>
            <p:cNvSpPr/>
            <p:nvPr/>
          </p:nvSpPr>
          <p:spPr>
            <a:xfrm>
              <a:off x="7575207" y="3429000"/>
              <a:ext cx="609600" cy="685800"/>
            </a:xfrm>
            <a:custGeom>
              <a:avLst/>
              <a:gdLst/>
              <a:ahLst/>
              <a:cxnLst/>
              <a:rect l="l" t="t" r="r" b="b"/>
              <a:pathLst>
                <a:path w="609600" h="685800">
                  <a:moveTo>
                    <a:pt x="304800" y="685800"/>
                  </a:moveTo>
                  <a:lnTo>
                    <a:pt x="0" y="685800"/>
                  </a:lnTo>
                  <a:lnTo>
                    <a:pt x="0" y="0"/>
                  </a:lnTo>
                  <a:lnTo>
                    <a:pt x="609600" y="0"/>
                  </a:lnTo>
                  <a:lnTo>
                    <a:pt x="609600" y="685800"/>
                  </a:lnTo>
                  <a:lnTo>
                    <a:pt x="304800" y="685800"/>
                  </a:lnTo>
                  <a:close/>
                </a:path>
                <a:path w="609600" h="685800">
                  <a:moveTo>
                    <a:pt x="0" y="304800"/>
                  </a:moveTo>
                  <a:lnTo>
                    <a:pt x="609600" y="304800"/>
                  </a:lnTo>
                </a:path>
              </a:pathLst>
            </a:custGeom>
            <a:noFill/>
            <a:ln w="9344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1812757-B360-48B1-962A-CE46B052B989}"/>
                </a:ext>
              </a:extLst>
            </p:cNvPr>
            <p:cNvSpPr txBox="1"/>
            <p:nvPr/>
          </p:nvSpPr>
          <p:spPr>
            <a:xfrm>
              <a:off x="7787641" y="3429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en-IN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B29E287-CD54-4EA1-AE4C-09FB61561894}"/>
                </a:ext>
              </a:extLst>
            </p:cNvPr>
            <p:cNvSpPr txBox="1"/>
            <p:nvPr/>
          </p:nvSpPr>
          <p:spPr>
            <a:xfrm>
              <a:off x="7786668" y="375490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  <a:endParaRPr lang="en-IN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1733894-D0D2-41A5-8008-55856C9BE2DA}"/>
              </a:ext>
            </a:extLst>
          </p:cNvPr>
          <p:cNvGrpSpPr/>
          <p:nvPr/>
        </p:nvGrpSpPr>
        <p:grpSpPr>
          <a:xfrm>
            <a:off x="8959108" y="4922628"/>
            <a:ext cx="609600" cy="695241"/>
            <a:chOff x="7575207" y="3429000"/>
            <a:chExt cx="609600" cy="695241"/>
          </a:xfrm>
        </p:grpSpPr>
        <p:sp>
          <p:nvSpPr>
            <p:cNvPr id="25" name="object 878">
              <a:extLst>
                <a:ext uri="{FF2B5EF4-FFF2-40B4-BE49-F238E27FC236}">
                  <a16:creationId xmlns:a16="http://schemas.microsoft.com/office/drawing/2014/main" id="{1ECE0E61-45ED-4D0F-9CB4-FA1284EB3101}"/>
                </a:ext>
              </a:extLst>
            </p:cNvPr>
            <p:cNvSpPr/>
            <p:nvPr/>
          </p:nvSpPr>
          <p:spPr>
            <a:xfrm>
              <a:off x="7575207" y="3429000"/>
              <a:ext cx="609600" cy="685800"/>
            </a:xfrm>
            <a:custGeom>
              <a:avLst/>
              <a:gdLst/>
              <a:ahLst/>
              <a:cxnLst/>
              <a:rect l="l" t="t" r="r" b="b"/>
              <a:pathLst>
                <a:path w="609600" h="685800">
                  <a:moveTo>
                    <a:pt x="304800" y="685800"/>
                  </a:moveTo>
                  <a:lnTo>
                    <a:pt x="0" y="685800"/>
                  </a:lnTo>
                  <a:lnTo>
                    <a:pt x="0" y="0"/>
                  </a:lnTo>
                  <a:lnTo>
                    <a:pt x="609600" y="0"/>
                  </a:lnTo>
                  <a:lnTo>
                    <a:pt x="609600" y="685800"/>
                  </a:lnTo>
                  <a:lnTo>
                    <a:pt x="304800" y="685800"/>
                  </a:lnTo>
                  <a:close/>
                </a:path>
                <a:path w="609600" h="685800">
                  <a:moveTo>
                    <a:pt x="0" y="304800"/>
                  </a:moveTo>
                  <a:lnTo>
                    <a:pt x="609600" y="304800"/>
                  </a:lnTo>
                </a:path>
              </a:pathLst>
            </a:custGeom>
            <a:noFill/>
            <a:ln w="9344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8135DED-A17C-4E15-AF3D-3D565572AEF1}"/>
                </a:ext>
              </a:extLst>
            </p:cNvPr>
            <p:cNvSpPr txBox="1"/>
            <p:nvPr/>
          </p:nvSpPr>
          <p:spPr>
            <a:xfrm>
              <a:off x="7787641" y="3429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  <a:endParaRPr lang="en-IN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4C63BFD-35B4-45AD-8775-12B61EA7D10B}"/>
                </a:ext>
              </a:extLst>
            </p:cNvPr>
            <p:cNvSpPr txBox="1"/>
            <p:nvPr/>
          </p:nvSpPr>
          <p:spPr>
            <a:xfrm>
              <a:off x="7786668" y="375490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  <a:endParaRPr lang="en-IN" dirty="0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3DEC8D29-B6DA-4AE5-B61D-912500A3B2B9}"/>
              </a:ext>
            </a:extLst>
          </p:cNvPr>
          <p:cNvSpPr txBox="1"/>
          <p:nvPr/>
        </p:nvSpPr>
        <p:spPr>
          <a:xfrm>
            <a:off x="7816656" y="551400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endParaRPr lang="en-IN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30E0A4-CE9E-49EE-B1B1-4CAE9766B9F2}"/>
              </a:ext>
            </a:extLst>
          </p:cNvPr>
          <p:cNvSpPr txBox="1"/>
          <p:nvPr/>
        </p:nvSpPr>
        <p:spPr>
          <a:xfrm>
            <a:off x="9183107" y="551330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endParaRPr lang="en-IN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44A6599-39F2-4BC5-A468-7B057534A306}"/>
              </a:ext>
            </a:extLst>
          </p:cNvPr>
          <p:cNvCxnSpPr/>
          <p:nvPr/>
        </p:nvCxnSpPr>
        <p:spPr>
          <a:xfrm>
            <a:off x="7632711" y="4141232"/>
            <a:ext cx="0" cy="781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E8DC73A-52F2-49C4-A008-FB02256CE23B}"/>
              </a:ext>
            </a:extLst>
          </p:cNvPr>
          <p:cNvCxnSpPr>
            <a:endCxn id="26" idx="0"/>
          </p:cNvCxnSpPr>
          <p:nvPr/>
        </p:nvCxnSpPr>
        <p:spPr>
          <a:xfrm flipH="1">
            <a:off x="9322385" y="4141232"/>
            <a:ext cx="15573" cy="781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B09FC00-C294-499B-A1CF-27490663DA45}"/>
              </a:ext>
            </a:extLst>
          </p:cNvPr>
          <p:cNvSpPr txBox="1"/>
          <p:nvPr/>
        </p:nvSpPr>
        <p:spPr>
          <a:xfrm>
            <a:off x="8470833" y="523909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  <a:endParaRPr lang="en-IN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E6D4401-C9DC-425E-93C0-C1748A6912D9}"/>
              </a:ext>
            </a:extLst>
          </p:cNvPr>
          <p:cNvSpPr txBox="1"/>
          <p:nvPr/>
        </p:nvSpPr>
        <p:spPr>
          <a:xfrm>
            <a:off x="8430504" y="490148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  <a:endParaRPr lang="en-IN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71D5860-3F11-4515-9808-BE6CD2E32DCF}"/>
              </a:ext>
            </a:extLst>
          </p:cNvPr>
          <p:cNvSpPr txBox="1"/>
          <p:nvPr/>
        </p:nvSpPr>
        <p:spPr>
          <a:xfrm>
            <a:off x="9769447" y="523909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  <a:endParaRPr lang="en-IN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DC1D677-D0F5-48FC-891D-DC6B9404C363}"/>
              </a:ext>
            </a:extLst>
          </p:cNvPr>
          <p:cNvSpPr txBox="1"/>
          <p:nvPr/>
        </p:nvSpPr>
        <p:spPr>
          <a:xfrm>
            <a:off x="9749663" y="485395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  <a:endParaRPr lang="en-IN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97EC7AF-B7B3-41F2-9241-EA43CC42AF20}"/>
              </a:ext>
            </a:extLst>
          </p:cNvPr>
          <p:cNvSpPr txBox="1"/>
          <p:nvPr/>
        </p:nvSpPr>
        <p:spPr>
          <a:xfrm>
            <a:off x="10049745" y="342289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  <a:endParaRPr lang="en-IN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10B18C8-3BD6-42BE-936D-3FE211830B09}"/>
              </a:ext>
            </a:extLst>
          </p:cNvPr>
          <p:cNvSpPr txBox="1"/>
          <p:nvPr/>
        </p:nvSpPr>
        <p:spPr>
          <a:xfrm>
            <a:off x="10055287" y="37934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  <a:endParaRPr lang="en-IN" dirty="0"/>
          </a:p>
        </p:txBody>
      </p:sp>
      <p:sp>
        <p:nvSpPr>
          <p:cNvPr id="39" name="Arrow: Left-Up 38">
            <a:extLst>
              <a:ext uri="{FF2B5EF4-FFF2-40B4-BE49-F238E27FC236}">
                <a16:creationId xmlns:a16="http://schemas.microsoft.com/office/drawing/2014/main" id="{2E2B48B8-C835-4577-8EF8-45E2CA305C70}"/>
              </a:ext>
            </a:extLst>
          </p:cNvPr>
          <p:cNvSpPr/>
          <p:nvPr/>
        </p:nvSpPr>
        <p:spPr>
          <a:xfrm>
            <a:off x="10113226" y="4441888"/>
            <a:ext cx="454036" cy="781396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15100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D06E8-8BA0-48FB-931A-371496C27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Object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B674E-6EB8-4612-8A97-F6359220F3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3114" y="926430"/>
            <a:ext cx="5181600" cy="559028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class Complex{</a:t>
            </a:r>
          </a:p>
          <a:p>
            <a:pPr marL="0" indent="0">
              <a:buNone/>
            </a:pPr>
            <a:r>
              <a:rPr lang="en-US" dirty="0"/>
              <a:t>   float real, </a:t>
            </a:r>
            <a:r>
              <a:rPr lang="en-US" dirty="0" err="1"/>
              <a:t>imag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b="1" dirty="0"/>
              <a:t>public:</a:t>
            </a:r>
          </a:p>
          <a:p>
            <a:pPr marL="0" indent="0">
              <a:buNone/>
            </a:pPr>
            <a:r>
              <a:rPr lang="en-US" dirty="0"/>
              <a:t>   void </a:t>
            </a:r>
            <a:r>
              <a:rPr lang="en-US" dirty="0" err="1"/>
              <a:t>getdata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void </a:t>
            </a:r>
            <a:r>
              <a:rPr lang="en-US" dirty="0" err="1"/>
              <a:t>putdata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void sum(Complex A, Complex B);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r>
              <a:rPr lang="en-IN" dirty="0"/>
              <a:t>void Complex::</a:t>
            </a:r>
            <a:r>
              <a:rPr lang="en-IN" dirty="0" err="1"/>
              <a:t>getdata</a:t>
            </a:r>
            <a:r>
              <a:rPr lang="en-IN" dirty="0"/>
              <a:t>(){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cout</a:t>
            </a:r>
            <a:r>
              <a:rPr lang="en-IN" dirty="0"/>
              <a:t>&lt;&lt;“Enter real part: ”;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cin</a:t>
            </a:r>
            <a:r>
              <a:rPr lang="en-IN" dirty="0"/>
              <a:t>&gt;&gt;real;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cout</a:t>
            </a:r>
            <a:r>
              <a:rPr lang="en-IN" dirty="0"/>
              <a:t>&lt;&lt;“enter the imaginary part: ”;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cin</a:t>
            </a:r>
            <a:r>
              <a:rPr lang="en-IN" dirty="0"/>
              <a:t>&gt;&gt; </a:t>
            </a:r>
            <a:r>
              <a:rPr lang="en-IN" dirty="0" err="1"/>
              <a:t>imag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US" dirty="0"/>
              <a:t>void Complex::</a:t>
            </a:r>
            <a:r>
              <a:rPr lang="en-US" dirty="0" err="1"/>
              <a:t>putdata</a:t>
            </a:r>
            <a:r>
              <a:rPr lang="en-US" dirty="0"/>
              <a:t>(){</a:t>
            </a:r>
          </a:p>
          <a:p>
            <a:pPr marL="0" indent="0">
              <a:buNone/>
            </a:pPr>
            <a:r>
              <a:rPr lang="en-US" dirty="0"/>
              <a:t> if(</a:t>
            </a:r>
            <a:r>
              <a:rPr lang="en-US" dirty="0" err="1"/>
              <a:t>imag</a:t>
            </a:r>
            <a:r>
              <a:rPr lang="en-US" dirty="0"/>
              <a:t>&gt;=0)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cout</a:t>
            </a:r>
            <a:r>
              <a:rPr lang="en-US" dirty="0"/>
              <a:t>&lt;&lt;real&lt;&lt;“+”&lt;&lt;</a:t>
            </a:r>
            <a:r>
              <a:rPr lang="en-US" dirty="0" err="1"/>
              <a:t>imag</a:t>
            </a:r>
            <a:r>
              <a:rPr lang="en-US" dirty="0"/>
              <a:t>&lt;&lt;“</a:t>
            </a:r>
            <a:r>
              <a:rPr lang="en-US" dirty="0" err="1"/>
              <a:t>i</a:t>
            </a:r>
            <a:r>
              <a:rPr lang="en-US" dirty="0"/>
              <a:t>”;</a:t>
            </a:r>
          </a:p>
          <a:p>
            <a:pPr marL="0" indent="0">
              <a:buNone/>
            </a:pPr>
            <a:r>
              <a:rPr lang="en-US" dirty="0"/>
              <a:t>  else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cout</a:t>
            </a:r>
            <a:r>
              <a:rPr lang="en-US" dirty="0"/>
              <a:t>&lt;&lt;real&lt;&lt;</a:t>
            </a:r>
            <a:r>
              <a:rPr lang="en-US" dirty="0" err="1"/>
              <a:t>imag</a:t>
            </a:r>
            <a:r>
              <a:rPr lang="en-US" dirty="0"/>
              <a:t>&lt;&lt;“</a:t>
            </a:r>
            <a:r>
              <a:rPr lang="en-US" dirty="0" err="1"/>
              <a:t>i</a:t>
            </a:r>
            <a:r>
              <a:rPr lang="en-US" dirty="0"/>
              <a:t>”;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D3284D-E197-401D-AA98-044F5E0323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26857" y="1058779"/>
            <a:ext cx="4183741" cy="529757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void Complex::sum(Complex A, Complex B)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real = </a:t>
            </a:r>
            <a:r>
              <a:rPr lang="en-IN" dirty="0" err="1"/>
              <a:t>A.real</a:t>
            </a:r>
            <a:r>
              <a:rPr lang="en-IN" dirty="0"/>
              <a:t> + </a:t>
            </a:r>
            <a:r>
              <a:rPr lang="en-IN" dirty="0" err="1"/>
              <a:t>B.real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imag</a:t>
            </a:r>
            <a:r>
              <a:rPr lang="en-IN" dirty="0"/>
              <a:t> = </a:t>
            </a:r>
            <a:r>
              <a:rPr lang="en-IN" dirty="0" err="1"/>
              <a:t>A.imag</a:t>
            </a:r>
            <a:r>
              <a:rPr lang="en-IN" dirty="0"/>
              <a:t> + </a:t>
            </a:r>
            <a:r>
              <a:rPr lang="en-IN" dirty="0" err="1"/>
              <a:t>B.imag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int 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Complex x, y, z;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x.getdata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y.getdata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z.sum</a:t>
            </a:r>
            <a:r>
              <a:rPr lang="en-IN" dirty="0"/>
              <a:t>(x, y);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z.putdata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  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F4A128-550C-4614-BB3B-60FE6AF91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037A-BE6D-44FD-8F14-1C1DFE138F23}" type="datetime1">
              <a:rPr lang="en-IN" smtClean="0"/>
              <a:t>09-10-2021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261929-E638-4BF9-838D-FC31F16D8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186342-296D-4565-A5E7-DD29E9DB6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88CD-0F79-4216-B04B-8B5626694128}" type="slidenum">
              <a:rPr lang="en-IN" smtClean="0"/>
              <a:t>27</a:t>
            </a:fld>
            <a:endParaRPr lang="en-IN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4D0052E-3E58-458D-A5B9-48B9BD7105A6}"/>
              </a:ext>
            </a:extLst>
          </p:cNvPr>
          <p:cNvCxnSpPr>
            <a:cxnSpLocks/>
          </p:cNvCxnSpPr>
          <p:nvPr/>
        </p:nvCxnSpPr>
        <p:spPr>
          <a:xfrm>
            <a:off x="4061560" y="926430"/>
            <a:ext cx="0" cy="5209674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D3F053F-FE15-484C-9B21-DE1980C8DC2E}"/>
              </a:ext>
            </a:extLst>
          </p:cNvPr>
          <p:cNvGrpSpPr/>
          <p:nvPr/>
        </p:nvGrpSpPr>
        <p:grpSpPr>
          <a:xfrm>
            <a:off x="7575207" y="3422896"/>
            <a:ext cx="2992055" cy="2460441"/>
            <a:chOff x="7575207" y="3422896"/>
            <a:chExt cx="2992055" cy="2460441"/>
          </a:xfrm>
        </p:grpSpPr>
        <p:sp>
          <p:nvSpPr>
            <p:cNvPr id="10" name="object 878">
              <a:extLst>
                <a:ext uri="{FF2B5EF4-FFF2-40B4-BE49-F238E27FC236}">
                  <a16:creationId xmlns:a16="http://schemas.microsoft.com/office/drawing/2014/main" id="{4559BF66-D869-432B-8305-94AB26711993}"/>
                </a:ext>
              </a:extLst>
            </p:cNvPr>
            <p:cNvSpPr/>
            <p:nvPr/>
          </p:nvSpPr>
          <p:spPr>
            <a:xfrm>
              <a:off x="8754212" y="3429000"/>
              <a:ext cx="609600" cy="685800"/>
            </a:xfrm>
            <a:custGeom>
              <a:avLst/>
              <a:gdLst/>
              <a:ahLst/>
              <a:cxnLst/>
              <a:rect l="l" t="t" r="r" b="b"/>
              <a:pathLst>
                <a:path w="609600" h="685800">
                  <a:moveTo>
                    <a:pt x="304800" y="685800"/>
                  </a:moveTo>
                  <a:lnTo>
                    <a:pt x="0" y="685800"/>
                  </a:lnTo>
                  <a:lnTo>
                    <a:pt x="0" y="0"/>
                  </a:lnTo>
                  <a:lnTo>
                    <a:pt x="609600" y="0"/>
                  </a:lnTo>
                  <a:lnTo>
                    <a:pt x="609600" y="685800"/>
                  </a:lnTo>
                  <a:lnTo>
                    <a:pt x="304800" y="685800"/>
                  </a:lnTo>
                  <a:close/>
                </a:path>
                <a:path w="609600" h="685800">
                  <a:moveTo>
                    <a:pt x="0" y="304800"/>
                  </a:moveTo>
                  <a:lnTo>
                    <a:pt x="609600" y="304800"/>
                  </a:lnTo>
                </a:path>
              </a:pathLst>
            </a:custGeom>
            <a:noFill/>
            <a:ln w="9344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878">
              <a:extLst>
                <a:ext uri="{FF2B5EF4-FFF2-40B4-BE49-F238E27FC236}">
                  <a16:creationId xmlns:a16="http://schemas.microsoft.com/office/drawing/2014/main" id="{D6F97FE3-05A6-4713-91C7-6CA9A9AEB28E}"/>
                </a:ext>
              </a:extLst>
            </p:cNvPr>
            <p:cNvSpPr/>
            <p:nvPr/>
          </p:nvSpPr>
          <p:spPr>
            <a:xfrm>
              <a:off x="9950452" y="3476960"/>
              <a:ext cx="609600" cy="685800"/>
            </a:xfrm>
            <a:custGeom>
              <a:avLst/>
              <a:gdLst/>
              <a:ahLst/>
              <a:cxnLst/>
              <a:rect l="l" t="t" r="r" b="b"/>
              <a:pathLst>
                <a:path w="609600" h="685800">
                  <a:moveTo>
                    <a:pt x="304800" y="685800"/>
                  </a:moveTo>
                  <a:lnTo>
                    <a:pt x="0" y="685800"/>
                  </a:lnTo>
                  <a:lnTo>
                    <a:pt x="0" y="0"/>
                  </a:lnTo>
                  <a:lnTo>
                    <a:pt x="609600" y="0"/>
                  </a:lnTo>
                  <a:lnTo>
                    <a:pt x="609600" y="685800"/>
                  </a:lnTo>
                  <a:lnTo>
                    <a:pt x="304800" y="685800"/>
                  </a:lnTo>
                  <a:close/>
                </a:path>
                <a:path w="609600" h="685800">
                  <a:moveTo>
                    <a:pt x="0" y="304800"/>
                  </a:moveTo>
                  <a:lnTo>
                    <a:pt x="609600" y="304800"/>
                  </a:lnTo>
                </a:path>
              </a:pathLst>
            </a:custGeom>
            <a:noFill/>
            <a:ln w="9344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27417E8-9C2F-445B-8B3C-2C1AECCB9CA1}"/>
                </a:ext>
              </a:extLst>
            </p:cNvPr>
            <p:cNvSpPr txBox="1"/>
            <p:nvPr/>
          </p:nvSpPr>
          <p:spPr>
            <a:xfrm>
              <a:off x="7808513" y="4162760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  <a:endParaRPr lang="en-IN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8621E9D-4DF6-4840-82BC-889858ECDB29}"/>
                </a:ext>
              </a:extLst>
            </p:cNvPr>
            <p:cNvSpPr txBox="1"/>
            <p:nvPr/>
          </p:nvSpPr>
          <p:spPr>
            <a:xfrm>
              <a:off x="8959108" y="4182447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  <a:endParaRPr lang="en-IN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2F6A13B-3BCD-48D2-A2F5-4633CEB38CCC}"/>
                </a:ext>
              </a:extLst>
            </p:cNvPr>
            <p:cNvSpPr txBox="1"/>
            <p:nvPr/>
          </p:nvSpPr>
          <p:spPr>
            <a:xfrm>
              <a:off x="10113226" y="4182447"/>
              <a:ext cx="276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z</a:t>
              </a:r>
              <a:endParaRPr lang="en-IN" dirty="0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04975F48-8E25-42F5-B78B-CE258EC6A415}"/>
                </a:ext>
              </a:extLst>
            </p:cNvPr>
            <p:cNvGrpSpPr/>
            <p:nvPr/>
          </p:nvGrpSpPr>
          <p:grpSpPr>
            <a:xfrm>
              <a:off x="7575207" y="3429000"/>
              <a:ext cx="609600" cy="695241"/>
              <a:chOff x="7575207" y="3429000"/>
              <a:chExt cx="609600" cy="695241"/>
            </a:xfrm>
          </p:grpSpPr>
          <p:sp>
            <p:nvSpPr>
              <p:cNvPr id="9" name="object 878">
                <a:extLst>
                  <a:ext uri="{FF2B5EF4-FFF2-40B4-BE49-F238E27FC236}">
                    <a16:creationId xmlns:a16="http://schemas.microsoft.com/office/drawing/2014/main" id="{A487CE58-C0EA-42A3-9F5B-1F77E756D005}"/>
                  </a:ext>
                </a:extLst>
              </p:cNvPr>
              <p:cNvSpPr/>
              <p:nvPr/>
            </p:nvSpPr>
            <p:spPr>
              <a:xfrm>
                <a:off x="7575207" y="3429000"/>
                <a:ext cx="609600" cy="685800"/>
              </a:xfrm>
              <a:custGeom>
                <a:avLst/>
                <a:gdLst/>
                <a:ahLst/>
                <a:cxnLst/>
                <a:rect l="l" t="t" r="r" b="b"/>
                <a:pathLst>
                  <a:path w="609600" h="685800">
                    <a:moveTo>
                      <a:pt x="304800" y="685800"/>
                    </a:moveTo>
                    <a:lnTo>
                      <a:pt x="0" y="685800"/>
                    </a:lnTo>
                    <a:lnTo>
                      <a:pt x="0" y="0"/>
                    </a:lnTo>
                    <a:lnTo>
                      <a:pt x="609600" y="0"/>
                    </a:lnTo>
                    <a:lnTo>
                      <a:pt x="609600" y="685800"/>
                    </a:lnTo>
                    <a:lnTo>
                      <a:pt x="304800" y="685800"/>
                    </a:lnTo>
                    <a:close/>
                  </a:path>
                  <a:path w="609600" h="685800">
                    <a:moveTo>
                      <a:pt x="0" y="304800"/>
                    </a:moveTo>
                    <a:lnTo>
                      <a:pt x="609600" y="304800"/>
                    </a:lnTo>
                  </a:path>
                </a:pathLst>
              </a:custGeom>
              <a:noFill/>
              <a:ln w="9344">
                <a:solidFill>
                  <a:schemeClr val="tx1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2E66D21-CEBB-4F83-ADB9-0B0D53C33357}"/>
                  </a:ext>
                </a:extLst>
              </p:cNvPr>
              <p:cNvSpPr txBox="1"/>
              <p:nvPr/>
            </p:nvSpPr>
            <p:spPr>
              <a:xfrm>
                <a:off x="7787641" y="34290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5</a:t>
                </a:r>
                <a:endParaRPr lang="en-IN" dirty="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AD4D76A-475E-4746-92EF-A9376D76FFCB}"/>
                  </a:ext>
                </a:extLst>
              </p:cNvPr>
              <p:cNvSpPr txBox="1"/>
              <p:nvPr/>
            </p:nvSpPr>
            <p:spPr>
              <a:xfrm>
                <a:off x="7786668" y="375490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6</a:t>
                </a:r>
                <a:endParaRPr lang="en-IN" dirty="0"/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97D82A6-D98B-4F00-BA0F-49A1A326DB90}"/>
                </a:ext>
              </a:extLst>
            </p:cNvPr>
            <p:cNvSpPr txBox="1"/>
            <p:nvPr/>
          </p:nvSpPr>
          <p:spPr>
            <a:xfrm>
              <a:off x="8908159" y="37719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  <a:endParaRPr lang="en-IN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FFB63F8-38DC-4F6B-9C49-E8257C9B45CF}"/>
                </a:ext>
              </a:extLst>
            </p:cNvPr>
            <p:cNvSpPr txBox="1"/>
            <p:nvPr/>
          </p:nvSpPr>
          <p:spPr>
            <a:xfrm>
              <a:off x="8895552" y="344492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  <a:endParaRPr lang="en-IN" dirty="0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A11FC91-8990-492F-BBC3-F0BAE24B7A98}"/>
                </a:ext>
              </a:extLst>
            </p:cNvPr>
            <p:cNvGrpSpPr/>
            <p:nvPr/>
          </p:nvGrpSpPr>
          <p:grpSpPr>
            <a:xfrm>
              <a:off x="7632711" y="4927349"/>
              <a:ext cx="609600" cy="695241"/>
              <a:chOff x="7575207" y="3429000"/>
              <a:chExt cx="609600" cy="695241"/>
            </a:xfrm>
          </p:grpSpPr>
          <p:sp>
            <p:nvSpPr>
              <p:cNvPr id="21" name="object 878">
                <a:extLst>
                  <a:ext uri="{FF2B5EF4-FFF2-40B4-BE49-F238E27FC236}">
                    <a16:creationId xmlns:a16="http://schemas.microsoft.com/office/drawing/2014/main" id="{3619D3C6-C65A-4B44-9D21-15159F4A5A70}"/>
                  </a:ext>
                </a:extLst>
              </p:cNvPr>
              <p:cNvSpPr/>
              <p:nvPr/>
            </p:nvSpPr>
            <p:spPr>
              <a:xfrm>
                <a:off x="7575207" y="3429000"/>
                <a:ext cx="609600" cy="685800"/>
              </a:xfrm>
              <a:custGeom>
                <a:avLst/>
                <a:gdLst/>
                <a:ahLst/>
                <a:cxnLst/>
                <a:rect l="l" t="t" r="r" b="b"/>
                <a:pathLst>
                  <a:path w="609600" h="685800">
                    <a:moveTo>
                      <a:pt x="304800" y="685800"/>
                    </a:moveTo>
                    <a:lnTo>
                      <a:pt x="0" y="685800"/>
                    </a:lnTo>
                    <a:lnTo>
                      <a:pt x="0" y="0"/>
                    </a:lnTo>
                    <a:lnTo>
                      <a:pt x="609600" y="0"/>
                    </a:lnTo>
                    <a:lnTo>
                      <a:pt x="609600" y="685800"/>
                    </a:lnTo>
                    <a:lnTo>
                      <a:pt x="304800" y="685800"/>
                    </a:lnTo>
                    <a:close/>
                  </a:path>
                  <a:path w="609600" h="685800">
                    <a:moveTo>
                      <a:pt x="0" y="304800"/>
                    </a:moveTo>
                    <a:lnTo>
                      <a:pt x="609600" y="304800"/>
                    </a:lnTo>
                  </a:path>
                </a:pathLst>
              </a:custGeom>
              <a:noFill/>
              <a:ln w="9344">
                <a:solidFill>
                  <a:schemeClr val="tx1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1812757-B360-48B1-962A-CE46B052B989}"/>
                  </a:ext>
                </a:extLst>
              </p:cNvPr>
              <p:cNvSpPr txBox="1"/>
              <p:nvPr/>
            </p:nvSpPr>
            <p:spPr>
              <a:xfrm>
                <a:off x="7787641" y="34290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5</a:t>
                </a:r>
                <a:endParaRPr lang="en-IN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B29E287-CD54-4EA1-AE4C-09FB61561894}"/>
                  </a:ext>
                </a:extLst>
              </p:cNvPr>
              <p:cNvSpPr txBox="1"/>
              <p:nvPr/>
            </p:nvSpPr>
            <p:spPr>
              <a:xfrm>
                <a:off x="7786668" y="375490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6</a:t>
                </a:r>
                <a:endParaRPr lang="en-IN" dirty="0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1733894-D0D2-41A5-8008-55856C9BE2DA}"/>
                </a:ext>
              </a:extLst>
            </p:cNvPr>
            <p:cNvGrpSpPr/>
            <p:nvPr/>
          </p:nvGrpSpPr>
          <p:grpSpPr>
            <a:xfrm>
              <a:off x="8959108" y="4922628"/>
              <a:ext cx="609600" cy="695241"/>
              <a:chOff x="7575207" y="3429000"/>
              <a:chExt cx="609600" cy="695241"/>
            </a:xfrm>
          </p:grpSpPr>
          <p:sp>
            <p:nvSpPr>
              <p:cNvPr id="25" name="object 878">
                <a:extLst>
                  <a:ext uri="{FF2B5EF4-FFF2-40B4-BE49-F238E27FC236}">
                    <a16:creationId xmlns:a16="http://schemas.microsoft.com/office/drawing/2014/main" id="{1ECE0E61-45ED-4D0F-9CB4-FA1284EB3101}"/>
                  </a:ext>
                </a:extLst>
              </p:cNvPr>
              <p:cNvSpPr/>
              <p:nvPr/>
            </p:nvSpPr>
            <p:spPr>
              <a:xfrm>
                <a:off x="7575207" y="3429000"/>
                <a:ext cx="609600" cy="685800"/>
              </a:xfrm>
              <a:custGeom>
                <a:avLst/>
                <a:gdLst/>
                <a:ahLst/>
                <a:cxnLst/>
                <a:rect l="l" t="t" r="r" b="b"/>
                <a:pathLst>
                  <a:path w="609600" h="685800">
                    <a:moveTo>
                      <a:pt x="304800" y="685800"/>
                    </a:moveTo>
                    <a:lnTo>
                      <a:pt x="0" y="685800"/>
                    </a:lnTo>
                    <a:lnTo>
                      <a:pt x="0" y="0"/>
                    </a:lnTo>
                    <a:lnTo>
                      <a:pt x="609600" y="0"/>
                    </a:lnTo>
                    <a:lnTo>
                      <a:pt x="609600" y="685800"/>
                    </a:lnTo>
                    <a:lnTo>
                      <a:pt x="304800" y="685800"/>
                    </a:lnTo>
                    <a:close/>
                  </a:path>
                  <a:path w="609600" h="685800">
                    <a:moveTo>
                      <a:pt x="0" y="304800"/>
                    </a:moveTo>
                    <a:lnTo>
                      <a:pt x="609600" y="304800"/>
                    </a:lnTo>
                  </a:path>
                </a:pathLst>
              </a:custGeom>
              <a:noFill/>
              <a:ln w="9344">
                <a:solidFill>
                  <a:schemeClr val="tx1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8135DED-A17C-4E15-AF3D-3D565572AEF1}"/>
                  </a:ext>
                </a:extLst>
              </p:cNvPr>
              <p:cNvSpPr txBox="1"/>
              <p:nvPr/>
            </p:nvSpPr>
            <p:spPr>
              <a:xfrm>
                <a:off x="7787641" y="34290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7</a:t>
                </a:r>
                <a:endParaRPr lang="en-IN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4C63BFD-35B4-45AD-8775-12B61EA7D10B}"/>
                  </a:ext>
                </a:extLst>
              </p:cNvPr>
              <p:cNvSpPr txBox="1"/>
              <p:nvPr/>
            </p:nvSpPr>
            <p:spPr>
              <a:xfrm>
                <a:off x="7786668" y="375490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8</a:t>
                </a:r>
                <a:endParaRPr lang="en-IN" dirty="0"/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DEC8D29-B6DA-4AE5-B61D-912500A3B2B9}"/>
                </a:ext>
              </a:extLst>
            </p:cNvPr>
            <p:cNvSpPr txBox="1"/>
            <p:nvPr/>
          </p:nvSpPr>
          <p:spPr>
            <a:xfrm>
              <a:off x="7816656" y="5514005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  <a:endParaRPr lang="en-IN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F30E0A4-CE9E-49EE-B1B1-4CAE9766B9F2}"/>
                </a:ext>
              </a:extLst>
            </p:cNvPr>
            <p:cNvSpPr txBox="1"/>
            <p:nvPr/>
          </p:nvSpPr>
          <p:spPr>
            <a:xfrm>
              <a:off x="9183107" y="5513303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endParaRPr lang="en-IN" dirty="0"/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244A6599-39F2-4BC5-A468-7B057534A306}"/>
                </a:ext>
              </a:extLst>
            </p:cNvPr>
            <p:cNvCxnSpPr/>
            <p:nvPr/>
          </p:nvCxnSpPr>
          <p:spPr>
            <a:xfrm>
              <a:off x="7632711" y="4141232"/>
              <a:ext cx="0" cy="7813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FE8DC73A-52F2-49C4-A008-FB02256CE23B}"/>
                </a:ext>
              </a:extLst>
            </p:cNvPr>
            <p:cNvCxnSpPr>
              <a:endCxn id="26" idx="0"/>
            </p:cNvCxnSpPr>
            <p:nvPr/>
          </p:nvCxnSpPr>
          <p:spPr>
            <a:xfrm flipH="1">
              <a:off x="9322385" y="4141232"/>
              <a:ext cx="15573" cy="7813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B09FC00-C294-499B-A1CF-27490663DA45}"/>
                </a:ext>
              </a:extLst>
            </p:cNvPr>
            <p:cNvSpPr txBox="1"/>
            <p:nvPr/>
          </p:nvSpPr>
          <p:spPr>
            <a:xfrm>
              <a:off x="8470833" y="523909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  <a:endParaRPr lang="en-IN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E6D4401-C9DC-425E-93C0-C1748A6912D9}"/>
                </a:ext>
              </a:extLst>
            </p:cNvPr>
            <p:cNvSpPr txBox="1"/>
            <p:nvPr/>
          </p:nvSpPr>
          <p:spPr>
            <a:xfrm>
              <a:off x="8430504" y="490148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  <a:endParaRPr lang="en-IN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71D5860-3F11-4515-9808-BE6CD2E32DCF}"/>
                </a:ext>
              </a:extLst>
            </p:cNvPr>
            <p:cNvSpPr txBox="1"/>
            <p:nvPr/>
          </p:nvSpPr>
          <p:spPr>
            <a:xfrm>
              <a:off x="9769447" y="523909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=</a:t>
              </a:r>
              <a:endParaRPr lang="en-IN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DC1D677-D0F5-48FC-891D-DC6B9404C363}"/>
                </a:ext>
              </a:extLst>
            </p:cNvPr>
            <p:cNvSpPr txBox="1"/>
            <p:nvPr/>
          </p:nvSpPr>
          <p:spPr>
            <a:xfrm>
              <a:off x="9749663" y="485395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=</a:t>
              </a:r>
              <a:endParaRPr lang="en-IN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97EC7AF-B7B3-41F2-9241-EA43CC42AF20}"/>
                </a:ext>
              </a:extLst>
            </p:cNvPr>
            <p:cNvSpPr txBox="1"/>
            <p:nvPr/>
          </p:nvSpPr>
          <p:spPr>
            <a:xfrm>
              <a:off x="10049745" y="342289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12</a:t>
              </a:r>
              <a:endParaRPr lang="en-IN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10B18C8-3BD6-42BE-936D-3FE211830B09}"/>
                </a:ext>
              </a:extLst>
            </p:cNvPr>
            <p:cNvSpPr txBox="1"/>
            <p:nvPr/>
          </p:nvSpPr>
          <p:spPr>
            <a:xfrm>
              <a:off x="10055287" y="379342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14</a:t>
              </a:r>
              <a:endParaRPr lang="en-IN" dirty="0"/>
            </a:p>
          </p:txBody>
        </p:sp>
        <p:sp>
          <p:nvSpPr>
            <p:cNvPr id="39" name="Arrow: Left-Up 38">
              <a:extLst>
                <a:ext uri="{FF2B5EF4-FFF2-40B4-BE49-F238E27FC236}">
                  <a16:creationId xmlns:a16="http://schemas.microsoft.com/office/drawing/2014/main" id="{2E2B48B8-C835-4577-8EF8-45E2CA305C70}"/>
                </a:ext>
              </a:extLst>
            </p:cNvPr>
            <p:cNvSpPr/>
            <p:nvPr/>
          </p:nvSpPr>
          <p:spPr>
            <a:xfrm>
              <a:off x="10113226" y="4441888"/>
              <a:ext cx="454036" cy="781396"/>
            </a:xfrm>
            <a:prstGeom prst="lef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78D1B874-49CB-41C8-8630-BA5ACBD098FD}"/>
              </a:ext>
            </a:extLst>
          </p:cNvPr>
          <p:cNvSpPr txBox="1"/>
          <p:nvPr/>
        </p:nvSpPr>
        <p:spPr>
          <a:xfrm>
            <a:off x="5189807" y="5048487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12 + 14i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8060154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D06E8-8BA0-48FB-931A-371496C27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Returning the Object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B674E-6EB8-4612-8A97-F6359220F3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3114" y="926430"/>
            <a:ext cx="3630253" cy="559028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class Complex{</a:t>
            </a:r>
          </a:p>
          <a:p>
            <a:pPr marL="0" indent="0">
              <a:buNone/>
            </a:pPr>
            <a:r>
              <a:rPr lang="en-US" dirty="0"/>
              <a:t>   float real, </a:t>
            </a:r>
            <a:r>
              <a:rPr lang="en-US" dirty="0" err="1"/>
              <a:t>imag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b="1" dirty="0"/>
              <a:t>public:</a:t>
            </a:r>
          </a:p>
          <a:p>
            <a:pPr marL="0" indent="0">
              <a:buNone/>
            </a:pPr>
            <a:r>
              <a:rPr lang="en-US" dirty="0"/>
              <a:t>   void </a:t>
            </a:r>
            <a:r>
              <a:rPr lang="en-US" dirty="0" err="1"/>
              <a:t>getdata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void </a:t>
            </a:r>
            <a:r>
              <a:rPr lang="en-US" dirty="0" err="1"/>
              <a:t>putdata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Complex sum(Complex B);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r>
              <a:rPr lang="en-IN" dirty="0"/>
              <a:t>void Complex::</a:t>
            </a:r>
            <a:r>
              <a:rPr lang="en-IN" dirty="0" err="1"/>
              <a:t>getdata</a:t>
            </a:r>
            <a:r>
              <a:rPr lang="en-IN" dirty="0"/>
              <a:t>(){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cout</a:t>
            </a:r>
            <a:r>
              <a:rPr lang="en-IN" dirty="0"/>
              <a:t>&lt;&lt;“Enter real part: ”;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cin</a:t>
            </a:r>
            <a:r>
              <a:rPr lang="en-IN" dirty="0"/>
              <a:t>&gt;&gt;real;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cout</a:t>
            </a:r>
            <a:r>
              <a:rPr lang="en-IN" dirty="0"/>
              <a:t>&lt;&lt;“enter the imaginary part: ”;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cin</a:t>
            </a:r>
            <a:r>
              <a:rPr lang="en-IN" dirty="0"/>
              <a:t>&gt;&gt; </a:t>
            </a:r>
            <a:r>
              <a:rPr lang="en-IN" dirty="0" err="1"/>
              <a:t>imag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US" dirty="0"/>
              <a:t>void Complex::</a:t>
            </a:r>
            <a:r>
              <a:rPr lang="en-US" dirty="0" err="1"/>
              <a:t>putdata</a:t>
            </a:r>
            <a:r>
              <a:rPr lang="en-US" dirty="0"/>
              <a:t>(){</a:t>
            </a:r>
          </a:p>
          <a:p>
            <a:pPr marL="0" indent="0">
              <a:buNone/>
            </a:pPr>
            <a:r>
              <a:rPr lang="en-US" dirty="0"/>
              <a:t> if(</a:t>
            </a:r>
            <a:r>
              <a:rPr lang="en-US" dirty="0" err="1"/>
              <a:t>imag</a:t>
            </a:r>
            <a:r>
              <a:rPr lang="en-US" dirty="0"/>
              <a:t>&gt;=0)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cout</a:t>
            </a:r>
            <a:r>
              <a:rPr lang="en-US" dirty="0"/>
              <a:t>&lt;&lt;real&lt;&lt;“+”&lt;&lt;</a:t>
            </a:r>
            <a:r>
              <a:rPr lang="en-US" dirty="0" err="1"/>
              <a:t>imag</a:t>
            </a:r>
            <a:r>
              <a:rPr lang="en-US" dirty="0"/>
              <a:t>&lt;&lt;“</a:t>
            </a:r>
            <a:r>
              <a:rPr lang="en-US" dirty="0" err="1"/>
              <a:t>i</a:t>
            </a:r>
            <a:r>
              <a:rPr lang="en-US" dirty="0"/>
              <a:t>”;</a:t>
            </a:r>
          </a:p>
          <a:p>
            <a:pPr marL="0" indent="0">
              <a:buNone/>
            </a:pPr>
            <a:r>
              <a:rPr lang="en-US" dirty="0"/>
              <a:t>  else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cout</a:t>
            </a:r>
            <a:r>
              <a:rPr lang="en-US" dirty="0"/>
              <a:t>&lt;&lt;real&lt;&lt;</a:t>
            </a:r>
            <a:r>
              <a:rPr lang="en-US" dirty="0" err="1"/>
              <a:t>imag</a:t>
            </a:r>
            <a:r>
              <a:rPr lang="en-US" dirty="0"/>
              <a:t>&lt;&lt;“</a:t>
            </a:r>
            <a:r>
              <a:rPr lang="en-US" dirty="0" err="1"/>
              <a:t>i</a:t>
            </a:r>
            <a:r>
              <a:rPr lang="en-US" dirty="0"/>
              <a:t>”;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D3284D-E197-401D-AA98-044F5E0323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26857" y="1058779"/>
            <a:ext cx="4183741" cy="529757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Complex Complex::sum(Complex B)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Complex temp;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temp.real</a:t>
            </a:r>
            <a:r>
              <a:rPr lang="en-IN" dirty="0"/>
              <a:t> = real + </a:t>
            </a:r>
            <a:r>
              <a:rPr lang="en-IN" dirty="0" err="1"/>
              <a:t>B.real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temp.imag</a:t>
            </a:r>
            <a:r>
              <a:rPr lang="en-IN" dirty="0"/>
              <a:t> = </a:t>
            </a:r>
            <a:r>
              <a:rPr lang="en-IN" dirty="0" err="1"/>
              <a:t>imag</a:t>
            </a:r>
            <a:r>
              <a:rPr lang="en-IN" dirty="0"/>
              <a:t> + </a:t>
            </a:r>
            <a:r>
              <a:rPr lang="en-IN" dirty="0" err="1"/>
              <a:t>B.imag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return temp;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int 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Complex x, y, z;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x.getdata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y.getdata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  z = </a:t>
            </a:r>
            <a:r>
              <a:rPr lang="en-IN" dirty="0" err="1"/>
              <a:t>x.sum</a:t>
            </a:r>
            <a:r>
              <a:rPr lang="en-IN" dirty="0"/>
              <a:t>(y);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z.putdata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  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F4A128-550C-4614-BB3B-60FE6AF91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037A-BE6D-44FD-8F14-1C1DFE138F23}" type="datetime1">
              <a:rPr lang="en-IN" smtClean="0"/>
              <a:t>09-10-2021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261929-E638-4BF9-838D-FC31F16D8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186342-296D-4565-A5E7-DD29E9DB6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88CD-0F79-4216-B04B-8B5626694128}" type="slidenum">
              <a:rPr lang="en-IN" smtClean="0"/>
              <a:t>28</a:t>
            </a:fld>
            <a:endParaRPr lang="en-IN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4D0052E-3E58-458D-A5B9-48B9BD7105A6}"/>
              </a:ext>
            </a:extLst>
          </p:cNvPr>
          <p:cNvCxnSpPr>
            <a:cxnSpLocks/>
          </p:cNvCxnSpPr>
          <p:nvPr/>
        </p:nvCxnSpPr>
        <p:spPr>
          <a:xfrm>
            <a:off x="4061560" y="926430"/>
            <a:ext cx="0" cy="5209674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38589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D06E8-8BA0-48FB-931A-371496C27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Returning the Object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B674E-6EB8-4612-8A97-F6359220F3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3114" y="926430"/>
            <a:ext cx="3630253" cy="559028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class Complex{</a:t>
            </a:r>
          </a:p>
          <a:p>
            <a:pPr marL="0" indent="0">
              <a:buNone/>
            </a:pPr>
            <a:r>
              <a:rPr lang="en-US" dirty="0"/>
              <a:t>   float real, </a:t>
            </a:r>
            <a:r>
              <a:rPr lang="en-US" dirty="0" err="1"/>
              <a:t>imag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b="1" dirty="0"/>
              <a:t>public:</a:t>
            </a:r>
          </a:p>
          <a:p>
            <a:pPr marL="0" indent="0">
              <a:buNone/>
            </a:pPr>
            <a:r>
              <a:rPr lang="en-US" dirty="0"/>
              <a:t>   void </a:t>
            </a:r>
            <a:r>
              <a:rPr lang="en-US" dirty="0" err="1"/>
              <a:t>getdata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void </a:t>
            </a:r>
            <a:r>
              <a:rPr lang="en-US" dirty="0" err="1"/>
              <a:t>putdata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Complex sum(Complex B);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r>
              <a:rPr lang="en-IN" dirty="0"/>
              <a:t>void Complex::</a:t>
            </a:r>
            <a:r>
              <a:rPr lang="en-IN" dirty="0" err="1"/>
              <a:t>getdata</a:t>
            </a:r>
            <a:r>
              <a:rPr lang="en-IN" dirty="0"/>
              <a:t>(){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cout</a:t>
            </a:r>
            <a:r>
              <a:rPr lang="en-IN" dirty="0"/>
              <a:t>&lt;&lt;“Enter real part: ”;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cin</a:t>
            </a:r>
            <a:r>
              <a:rPr lang="en-IN" dirty="0"/>
              <a:t>&gt;&gt;real;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cout</a:t>
            </a:r>
            <a:r>
              <a:rPr lang="en-IN" dirty="0"/>
              <a:t>&lt;&lt;“enter the imaginary part: ”;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cin</a:t>
            </a:r>
            <a:r>
              <a:rPr lang="en-IN" dirty="0"/>
              <a:t>&gt;&gt; </a:t>
            </a:r>
            <a:r>
              <a:rPr lang="en-IN" dirty="0" err="1"/>
              <a:t>imag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US" dirty="0"/>
              <a:t>void Complex::</a:t>
            </a:r>
            <a:r>
              <a:rPr lang="en-US" dirty="0" err="1"/>
              <a:t>putdata</a:t>
            </a:r>
            <a:r>
              <a:rPr lang="en-US" dirty="0"/>
              <a:t>(){</a:t>
            </a:r>
          </a:p>
          <a:p>
            <a:pPr marL="0" indent="0">
              <a:buNone/>
            </a:pPr>
            <a:r>
              <a:rPr lang="en-US" dirty="0"/>
              <a:t> if(</a:t>
            </a:r>
            <a:r>
              <a:rPr lang="en-US" dirty="0" err="1"/>
              <a:t>imag</a:t>
            </a:r>
            <a:r>
              <a:rPr lang="en-US" dirty="0"/>
              <a:t>&gt;=0)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cout</a:t>
            </a:r>
            <a:r>
              <a:rPr lang="en-US" dirty="0"/>
              <a:t>&lt;&lt;real&lt;&lt;“+”&lt;&lt;</a:t>
            </a:r>
            <a:r>
              <a:rPr lang="en-US" dirty="0" err="1"/>
              <a:t>imag</a:t>
            </a:r>
            <a:r>
              <a:rPr lang="en-US" dirty="0"/>
              <a:t>&lt;&lt;“</a:t>
            </a:r>
            <a:r>
              <a:rPr lang="en-US" dirty="0" err="1"/>
              <a:t>i</a:t>
            </a:r>
            <a:r>
              <a:rPr lang="en-US" dirty="0"/>
              <a:t>”;</a:t>
            </a:r>
          </a:p>
          <a:p>
            <a:pPr marL="0" indent="0">
              <a:buNone/>
            </a:pPr>
            <a:r>
              <a:rPr lang="en-US" dirty="0"/>
              <a:t>  else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cout</a:t>
            </a:r>
            <a:r>
              <a:rPr lang="en-US" dirty="0"/>
              <a:t>&lt;&lt;real&lt;&lt;</a:t>
            </a:r>
            <a:r>
              <a:rPr lang="en-US" dirty="0" err="1"/>
              <a:t>imag</a:t>
            </a:r>
            <a:r>
              <a:rPr lang="en-US" dirty="0"/>
              <a:t>&lt;&lt;“</a:t>
            </a:r>
            <a:r>
              <a:rPr lang="en-US" dirty="0" err="1"/>
              <a:t>i</a:t>
            </a:r>
            <a:r>
              <a:rPr lang="en-US" dirty="0"/>
              <a:t>”;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D3284D-E197-401D-AA98-044F5E0323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26857" y="1058779"/>
            <a:ext cx="4183741" cy="529757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Complex Complex::sum(Complex B)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Complex temp;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temp.real</a:t>
            </a:r>
            <a:r>
              <a:rPr lang="en-IN" dirty="0"/>
              <a:t> = real + </a:t>
            </a:r>
            <a:r>
              <a:rPr lang="en-IN" dirty="0" err="1"/>
              <a:t>B.real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temp.imag</a:t>
            </a:r>
            <a:r>
              <a:rPr lang="en-IN" dirty="0"/>
              <a:t> = </a:t>
            </a:r>
            <a:r>
              <a:rPr lang="en-IN" dirty="0" err="1"/>
              <a:t>imag</a:t>
            </a:r>
            <a:r>
              <a:rPr lang="en-IN" dirty="0"/>
              <a:t> + </a:t>
            </a:r>
            <a:r>
              <a:rPr lang="en-IN" dirty="0" err="1"/>
              <a:t>B.imag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return temp;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int 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Complex x, y, z;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x.getdata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y.getdata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  z. = </a:t>
            </a:r>
            <a:r>
              <a:rPr lang="en-IN" dirty="0" err="1"/>
              <a:t>x.sum</a:t>
            </a:r>
            <a:r>
              <a:rPr lang="en-IN" dirty="0"/>
              <a:t>(y);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z.putdata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  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F4A128-550C-4614-BB3B-60FE6AF91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037A-BE6D-44FD-8F14-1C1DFE138F23}" type="datetime1">
              <a:rPr lang="en-IN" smtClean="0"/>
              <a:t>09-10-2021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261929-E638-4BF9-838D-FC31F16D8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186342-296D-4565-A5E7-DD29E9DB6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88CD-0F79-4216-B04B-8B5626694128}" type="slidenum">
              <a:rPr lang="en-IN" smtClean="0"/>
              <a:t>29</a:t>
            </a:fld>
            <a:endParaRPr lang="en-IN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4D0052E-3E58-458D-A5B9-48B9BD7105A6}"/>
              </a:ext>
            </a:extLst>
          </p:cNvPr>
          <p:cNvCxnSpPr>
            <a:cxnSpLocks/>
          </p:cNvCxnSpPr>
          <p:nvPr/>
        </p:nvCxnSpPr>
        <p:spPr>
          <a:xfrm>
            <a:off x="4061560" y="926430"/>
            <a:ext cx="0" cy="5209674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10878A39-F7E2-4BF1-A671-3FB4E4D48110}"/>
              </a:ext>
            </a:extLst>
          </p:cNvPr>
          <p:cNvGrpSpPr/>
          <p:nvPr/>
        </p:nvGrpSpPr>
        <p:grpSpPr>
          <a:xfrm>
            <a:off x="7575207" y="3429000"/>
            <a:ext cx="2984845" cy="1122779"/>
            <a:chOff x="7575207" y="3429000"/>
            <a:chExt cx="2984845" cy="1122779"/>
          </a:xfrm>
        </p:grpSpPr>
        <p:sp>
          <p:nvSpPr>
            <p:cNvPr id="10" name="object 878">
              <a:extLst>
                <a:ext uri="{FF2B5EF4-FFF2-40B4-BE49-F238E27FC236}">
                  <a16:creationId xmlns:a16="http://schemas.microsoft.com/office/drawing/2014/main" id="{E8FC6C31-2058-4002-918C-4BFAF193B772}"/>
                </a:ext>
              </a:extLst>
            </p:cNvPr>
            <p:cNvSpPr/>
            <p:nvPr/>
          </p:nvSpPr>
          <p:spPr>
            <a:xfrm>
              <a:off x="8754212" y="3429000"/>
              <a:ext cx="609600" cy="685800"/>
            </a:xfrm>
            <a:custGeom>
              <a:avLst/>
              <a:gdLst/>
              <a:ahLst/>
              <a:cxnLst/>
              <a:rect l="l" t="t" r="r" b="b"/>
              <a:pathLst>
                <a:path w="609600" h="685800">
                  <a:moveTo>
                    <a:pt x="304800" y="685800"/>
                  </a:moveTo>
                  <a:lnTo>
                    <a:pt x="0" y="685800"/>
                  </a:lnTo>
                  <a:lnTo>
                    <a:pt x="0" y="0"/>
                  </a:lnTo>
                  <a:lnTo>
                    <a:pt x="609600" y="0"/>
                  </a:lnTo>
                  <a:lnTo>
                    <a:pt x="609600" y="685800"/>
                  </a:lnTo>
                  <a:lnTo>
                    <a:pt x="304800" y="685800"/>
                  </a:lnTo>
                  <a:close/>
                </a:path>
                <a:path w="609600" h="685800">
                  <a:moveTo>
                    <a:pt x="0" y="304800"/>
                  </a:moveTo>
                  <a:lnTo>
                    <a:pt x="609600" y="304800"/>
                  </a:lnTo>
                </a:path>
              </a:pathLst>
            </a:custGeom>
            <a:noFill/>
            <a:ln w="9344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878">
              <a:extLst>
                <a:ext uri="{FF2B5EF4-FFF2-40B4-BE49-F238E27FC236}">
                  <a16:creationId xmlns:a16="http://schemas.microsoft.com/office/drawing/2014/main" id="{27AA8317-02EB-4BE0-BAE1-FDD34D9DCE23}"/>
                </a:ext>
              </a:extLst>
            </p:cNvPr>
            <p:cNvSpPr/>
            <p:nvPr/>
          </p:nvSpPr>
          <p:spPr>
            <a:xfrm>
              <a:off x="9950452" y="3476960"/>
              <a:ext cx="609600" cy="685800"/>
            </a:xfrm>
            <a:custGeom>
              <a:avLst/>
              <a:gdLst/>
              <a:ahLst/>
              <a:cxnLst/>
              <a:rect l="l" t="t" r="r" b="b"/>
              <a:pathLst>
                <a:path w="609600" h="685800">
                  <a:moveTo>
                    <a:pt x="304800" y="685800"/>
                  </a:moveTo>
                  <a:lnTo>
                    <a:pt x="0" y="685800"/>
                  </a:lnTo>
                  <a:lnTo>
                    <a:pt x="0" y="0"/>
                  </a:lnTo>
                  <a:lnTo>
                    <a:pt x="609600" y="0"/>
                  </a:lnTo>
                  <a:lnTo>
                    <a:pt x="609600" y="685800"/>
                  </a:lnTo>
                  <a:lnTo>
                    <a:pt x="304800" y="685800"/>
                  </a:lnTo>
                  <a:close/>
                </a:path>
                <a:path w="609600" h="685800">
                  <a:moveTo>
                    <a:pt x="0" y="304800"/>
                  </a:moveTo>
                  <a:lnTo>
                    <a:pt x="609600" y="304800"/>
                  </a:lnTo>
                </a:path>
              </a:pathLst>
            </a:custGeom>
            <a:noFill/>
            <a:ln w="9344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85810A7-B779-4EC4-A6AB-31891A2721E5}"/>
                </a:ext>
              </a:extLst>
            </p:cNvPr>
            <p:cNvSpPr txBox="1"/>
            <p:nvPr/>
          </p:nvSpPr>
          <p:spPr>
            <a:xfrm>
              <a:off x="7808513" y="4162760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  <a:endParaRPr lang="en-IN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F2A04C5-E889-4DB6-AB43-A04505F62F5D}"/>
                </a:ext>
              </a:extLst>
            </p:cNvPr>
            <p:cNvSpPr txBox="1"/>
            <p:nvPr/>
          </p:nvSpPr>
          <p:spPr>
            <a:xfrm>
              <a:off x="8959108" y="4182447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  <a:endParaRPr lang="en-IN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F717A24-D661-46E5-98B4-A67E9DA6C85F}"/>
                </a:ext>
              </a:extLst>
            </p:cNvPr>
            <p:cNvSpPr txBox="1"/>
            <p:nvPr/>
          </p:nvSpPr>
          <p:spPr>
            <a:xfrm>
              <a:off x="10113226" y="4182447"/>
              <a:ext cx="276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z</a:t>
              </a:r>
              <a:endParaRPr lang="en-IN" dirty="0"/>
            </a:p>
          </p:txBody>
        </p:sp>
        <p:sp>
          <p:nvSpPr>
            <p:cNvPr id="37" name="object 878">
              <a:extLst>
                <a:ext uri="{FF2B5EF4-FFF2-40B4-BE49-F238E27FC236}">
                  <a16:creationId xmlns:a16="http://schemas.microsoft.com/office/drawing/2014/main" id="{AC6F10F7-B679-4CC2-B820-B4EB36EB6043}"/>
                </a:ext>
              </a:extLst>
            </p:cNvPr>
            <p:cNvSpPr/>
            <p:nvPr/>
          </p:nvSpPr>
          <p:spPr>
            <a:xfrm>
              <a:off x="7575207" y="3429000"/>
              <a:ext cx="609600" cy="685800"/>
            </a:xfrm>
            <a:custGeom>
              <a:avLst/>
              <a:gdLst/>
              <a:ahLst/>
              <a:cxnLst/>
              <a:rect l="l" t="t" r="r" b="b"/>
              <a:pathLst>
                <a:path w="609600" h="685800">
                  <a:moveTo>
                    <a:pt x="304800" y="685800"/>
                  </a:moveTo>
                  <a:lnTo>
                    <a:pt x="0" y="685800"/>
                  </a:lnTo>
                  <a:lnTo>
                    <a:pt x="0" y="0"/>
                  </a:lnTo>
                  <a:lnTo>
                    <a:pt x="609600" y="0"/>
                  </a:lnTo>
                  <a:lnTo>
                    <a:pt x="609600" y="685800"/>
                  </a:lnTo>
                  <a:lnTo>
                    <a:pt x="304800" y="685800"/>
                  </a:lnTo>
                  <a:close/>
                </a:path>
                <a:path w="609600" h="685800">
                  <a:moveTo>
                    <a:pt x="0" y="304800"/>
                  </a:moveTo>
                  <a:lnTo>
                    <a:pt x="609600" y="304800"/>
                  </a:lnTo>
                </a:path>
              </a:pathLst>
            </a:custGeom>
            <a:noFill/>
            <a:ln w="9344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83971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Slide Number Placeholder 3">
            <a:extLst>
              <a:ext uri="{FF2B5EF4-FFF2-40B4-BE49-F238E27FC236}">
                <a16:creationId xmlns:a16="http://schemas.microsoft.com/office/drawing/2014/main" id="{0066F0C1-BD3A-4EEE-A9B5-D8534B9A7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2194D61-9A45-4437-AD4B-913BCED19F13}" type="slidenum">
              <a:rPr lang="zh-TW" altLang="en-US" sz="1200">
                <a:solidFill>
                  <a:srgbClr val="2F2F2F"/>
                </a:solidFill>
              </a:rPr>
              <a:pPr eaLnBrk="1" hangingPunct="1"/>
              <a:t>3</a:t>
            </a:fld>
            <a:endParaRPr lang="en-US" altLang="zh-TW" sz="1200">
              <a:solidFill>
                <a:srgbClr val="2F2F2F"/>
              </a:solidFill>
            </a:endParaRPr>
          </a:p>
        </p:txBody>
      </p:sp>
      <p:sp>
        <p:nvSpPr>
          <p:cNvPr id="2053" name="Rectangle 3">
            <a:extLst>
              <a:ext uri="{FF2B5EF4-FFF2-40B4-BE49-F238E27FC236}">
                <a16:creationId xmlns:a16="http://schemas.microsoft.com/office/drawing/2014/main" id="{DD171EE1-2228-4D83-8D93-C5402CEB9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325" y="970866"/>
            <a:ext cx="11548906" cy="2458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92100" indent="-2921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9300" indent="-2921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Char char="•"/>
            </a:pPr>
            <a:r>
              <a:rPr lang="en-US" altLang="zh-TW" sz="2800" dirty="0">
                <a:cs typeface="Times New Roman" panose="02020603050405020304" pitchFamily="18" charset="0"/>
              </a:rPr>
              <a:t>Software designers use the same idea to </a:t>
            </a:r>
            <a:r>
              <a:rPr lang="en-US" altLang="zh-TW" sz="2800" b="1" dirty="0">
                <a:solidFill>
                  <a:srgbClr val="C00000"/>
                </a:solidFill>
                <a:cs typeface="Times New Roman" panose="02020603050405020304" pitchFamily="18" charset="0"/>
              </a:rPr>
              <a:t>ease</a:t>
            </a:r>
            <a:r>
              <a:rPr lang="en-US" altLang="zh-TW" sz="2800" dirty="0">
                <a:solidFill>
                  <a:srgbClr val="C00000"/>
                </a:solidFill>
                <a:cs typeface="Times New Roman" panose="02020603050405020304" pitchFamily="18" charset="0"/>
              </a:rPr>
              <a:t> programmers to develop their software</a:t>
            </a:r>
          </a:p>
          <a:p>
            <a:pPr lvl="1">
              <a:buFontTx/>
              <a:buChar char="•"/>
            </a:pPr>
            <a:r>
              <a:rPr lang="en-US" altLang="zh-TW" sz="2800" dirty="0">
                <a:cs typeface="Times New Roman" panose="02020603050405020304" pitchFamily="18" charset="0"/>
              </a:rPr>
              <a:t>Software is also composed of different kind of software objects</a:t>
            </a:r>
          </a:p>
          <a:p>
            <a:pPr lvl="1">
              <a:buFontTx/>
              <a:buChar char="•"/>
            </a:pPr>
            <a:r>
              <a:rPr lang="en-US" altLang="zh-TW" sz="2800" dirty="0">
                <a:cs typeface="Times New Roman" panose="02020603050405020304" pitchFamily="18" charset="0"/>
              </a:rPr>
              <a:t>Each software object also has its own </a:t>
            </a:r>
            <a:r>
              <a:rPr lang="en-US" altLang="zh-TW" sz="2800" i="1" dirty="0">
                <a:solidFill>
                  <a:srgbClr val="C00000"/>
                </a:solidFill>
                <a:cs typeface="Times New Roman" panose="02020603050405020304" pitchFamily="18" charset="0"/>
              </a:rPr>
              <a:t>states</a:t>
            </a:r>
            <a:r>
              <a:rPr lang="en-US" altLang="zh-TW" sz="2800" dirty="0">
                <a:cs typeface="Times New Roman" panose="02020603050405020304" pitchFamily="18" charset="0"/>
              </a:rPr>
              <a:t> and </a:t>
            </a:r>
            <a:r>
              <a:rPr lang="en-US" altLang="zh-TW" sz="2800" i="1" dirty="0">
                <a:solidFill>
                  <a:srgbClr val="C00000"/>
                </a:solidFill>
                <a:cs typeface="Times New Roman" panose="02020603050405020304" pitchFamily="18" charset="0"/>
              </a:rPr>
              <a:t>behaviors</a:t>
            </a:r>
            <a:r>
              <a:rPr lang="en-US" altLang="zh-TW" sz="2800" i="1" dirty="0">
                <a:cs typeface="Times New Roman" panose="02020603050405020304" pitchFamily="18" charset="0"/>
              </a:rPr>
              <a:t>.</a:t>
            </a:r>
            <a:endParaRPr lang="en-US" altLang="zh-TW" sz="2800" dirty="0">
              <a:cs typeface="Times New Roman" panose="02020603050405020304" pitchFamily="18" charset="0"/>
            </a:endParaRPr>
          </a:p>
        </p:txBody>
      </p:sp>
      <p:sp>
        <p:nvSpPr>
          <p:cNvPr id="2054" name="Oval 4">
            <a:extLst>
              <a:ext uri="{FF2B5EF4-FFF2-40B4-BE49-F238E27FC236}">
                <a16:creationId xmlns:a16="http://schemas.microsoft.com/office/drawing/2014/main" id="{B1DE44C9-03EF-4ADE-8455-E4DC2579D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3962400"/>
            <a:ext cx="6781800" cy="25908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GB">
              <a:latin typeface="Verdana" pitchFamily="34" charset="0"/>
            </a:endParaRPr>
          </a:p>
        </p:txBody>
      </p:sp>
      <p:sp>
        <p:nvSpPr>
          <p:cNvPr id="2055" name="Oval 5">
            <a:extLst>
              <a:ext uri="{FF2B5EF4-FFF2-40B4-BE49-F238E27FC236}">
                <a16:creationId xmlns:a16="http://schemas.microsoft.com/office/drawing/2014/main" id="{C2084B98-A3C5-4D68-8BF7-C4377CA13D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1" y="4191000"/>
            <a:ext cx="3762375" cy="21336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altLang="zh-TW" sz="2000" b="1" dirty="0">
                <a:solidFill>
                  <a:srgbClr val="C00000"/>
                </a:solidFill>
                <a:latin typeface="Verdana" pitchFamily="34" charset="0"/>
              </a:rPr>
              <a:t>Variables</a:t>
            </a:r>
            <a:r>
              <a:rPr lang="en-US" altLang="zh-TW" sz="2000" b="1" i="1" dirty="0">
                <a:solidFill>
                  <a:schemeClr val="hlink"/>
                </a:solidFill>
                <a:latin typeface="Verdana" pitchFamily="34" charset="0"/>
              </a:rPr>
              <a:t> </a:t>
            </a:r>
            <a:r>
              <a:rPr lang="en-US" altLang="zh-TW" sz="2000" b="1" i="1" dirty="0">
                <a:solidFill>
                  <a:schemeClr val="accent2">
                    <a:lumMod val="50000"/>
                  </a:schemeClr>
                </a:solidFill>
                <a:latin typeface="Verdana" pitchFamily="34" charset="0"/>
              </a:rPr>
              <a:t>(States)</a:t>
            </a:r>
            <a:endParaRPr lang="en-US" altLang="zh-TW" b="1" dirty="0">
              <a:solidFill>
                <a:schemeClr val="accent2">
                  <a:lumMod val="50000"/>
                </a:schemeClr>
              </a:solidFill>
              <a:latin typeface="Verdana" pitchFamily="34" charset="0"/>
            </a:endParaRPr>
          </a:p>
          <a:p>
            <a:pPr algn="ctr" eaLnBrk="0" hangingPunct="0">
              <a:defRPr/>
            </a:pPr>
            <a:r>
              <a:rPr lang="en-US" altLang="zh-TW" sz="2000" b="1" dirty="0">
                <a:solidFill>
                  <a:srgbClr val="FF6600"/>
                </a:solidFill>
                <a:latin typeface="Courier New" pitchFamily="49" charset="0"/>
              </a:rPr>
              <a:t>Color = Grey </a:t>
            </a:r>
          </a:p>
          <a:p>
            <a:pPr algn="ctr" eaLnBrk="0" hangingPunct="0">
              <a:defRPr/>
            </a:pPr>
            <a:r>
              <a:rPr lang="en-US" altLang="zh-TW" sz="2000" b="1" dirty="0">
                <a:solidFill>
                  <a:srgbClr val="FF6600"/>
                </a:solidFill>
                <a:latin typeface="Courier New" pitchFamily="49" charset="0"/>
              </a:rPr>
              <a:t>Size = 2cm x 1.5cm </a:t>
            </a:r>
          </a:p>
          <a:p>
            <a:pPr algn="ctr" eaLnBrk="0" hangingPunct="0">
              <a:defRPr/>
            </a:pPr>
            <a:r>
              <a:rPr lang="en-US" altLang="zh-TW" sz="2000" b="1" dirty="0">
                <a:solidFill>
                  <a:srgbClr val="FF6600"/>
                </a:solidFill>
                <a:latin typeface="Courier New" pitchFamily="49" charset="0"/>
              </a:rPr>
              <a:t>Shape = Rectangular</a:t>
            </a:r>
            <a:br>
              <a:rPr lang="en-US" altLang="zh-TW" sz="2000" b="1" dirty="0">
                <a:solidFill>
                  <a:srgbClr val="FF6600"/>
                </a:solidFill>
                <a:latin typeface="Courier New" pitchFamily="49" charset="0"/>
              </a:rPr>
            </a:br>
            <a:r>
              <a:rPr lang="en-US" altLang="zh-TW" sz="2000" b="1" dirty="0">
                <a:solidFill>
                  <a:srgbClr val="FF0000"/>
                </a:solidFill>
              </a:rPr>
              <a:t> </a:t>
            </a:r>
            <a:endParaRPr lang="en-US" altLang="zh-TW" b="1" i="1" dirty="0">
              <a:solidFill>
                <a:srgbClr val="FF0000"/>
              </a:solidFill>
            </a:endParaRPr>
          </a:p>
        </p:txBody>
      </p:sp>
      <p:sp>
        <p:nvSpPr>
          <p:cNvPr id="2056" name="Text Box 6">
            <a:extLst>
              <a:ext uri="{FF2B5EF4-FFF2-40B4-BE49-F238E27FC236}">
                <a16:creationId xmlns:a16="http://schemas.microsoft.com/office/drawing/2014/main" id="{0003A5A8-9782-4788-95A3-8305A40E67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9739" y="4419601"/>
            <a:ext cx="17430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2700">
              <a:srgbClr val="99995C"/>
            </a:prstShdw>
          </a:effectLst>
        </p:spPr>
        <p:txBody>
          <a:bodyPr wrap="none" anchor="ctr">
            <a:spAutoFit/>
          </a:bodyPr>
          <a:lstStyle/>
          <a:p>
            <a:pPr algn="ctr" eaLnBrk="0" hangingPunct="0">
              <a:defRPr/>
            </a:pPr>
            <a:r>
              <a:rPr lang="en-US" altLang="zh-TW" sz="2000" b="1" dirty="0">
                <a:solidFill>
                  <a:srgbClr val="C00000"/>
                </a:solidFill>
                <a:latin typeface="Verdana" pitchFamily="34" charset="0"/>
              </a:rPr>
              <a:t>Method</a:t>
            </a:r>
          </a:p>
          <a:p>
            <a:pPr algn="ctr" eaLnBrk="0" hangingPunct="0">
              <a:defRPr/>
            </a:pPr>
            <a:r>
              <a:rPr lang="en-US" altLang="zh-TW" sz="2000" b="1" i="1" dirty="0">
                <a:solidFill>
                  <a:schemeClr val="accent5">
                    <a:lumMod val="50000"/>
                  </a:schemeClr>
                </a:solidFill>
                <a:latin typeface="Verdana" pitchFamily="34" charset="0"/>
              </a:rPr>
              <a:t>(Behavior)</a:t>
            </a:r>
          </a:p>
        </p:txBody>
      </p:sp>
      <p:sp>
        <p:nvSpPr>
          <p:cNvPr id="2057" name="AutoShape 7">
            <a:extLst>
              <a:ext uri="{FF2B5EF4-FFF2-40B4-BE49-F238E27FC236}">
                <a16:creationId xmlns:a16="http://schemas.microsoft.com/office/drawing/2014/main" id="{8D25F439-201F-44FB-ADDD-A3C2BB012C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4724400"/>
            <a:ext cx="609600" cy="7620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GB" altLang="en-US"/>
          </a:p>
        </p:txBody>
      </p:sp>
      <p:graphicFrame>
        <p:nvGraphicFramePr>
          <p:cNvPr id="2050" name="Object 8">
            <a:extLst>
              <a:ext uri="{FF2B5EF4-FFF2-40B4-BE49-F238E27FC236}">
                <a16:creationId xmlns:a16="http://schemas.microsoft.com/office/drawing/2014/main" id="{103178C7-6DF0-49BA-AB1A-BF82BAE904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4419601"/>
          <a:ext cx="679450" cy="146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Clip" r:id="rId3" imgW="1857600" imgH="3995640" progId="">
                  <p:embed/>
                </p:oleObj>
              </mc:Choice>
              <mc:Fallback>
                <p:oleObj name="Clip" r:id="rId3" imgW="1857600" imgH="3995640" progId="">
                  <p:embed/>
                  <p:pic>
                    <p:nvPicPr>
                      <p:cNvPr id="2050" name="Object 8">
                        <a:extLst>
                          <a:ext uri="{FF2B5EF4-FFF2-40B4-BE49-F238E27FC236}">
                            <a16:creationId xmlns:a16="http://schemas.microsoft.com/office/drawing/2014/main" id="{103178C7-6DF0-49BA-AB1A-BF82BAE9046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419601"/>
                        <a:ext cx="679450" cy="1463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8" name="Text Box 9">
            <a:extLst>
              <a:ext uri="{FF2B5EF4-FFF2-40B4-BE49-F238E27FC236}">
                <a16:creationId xmlns:a16="http://schemas.microsoft.com/office/drawing/2014/main" id="{C4F5B029-41EE-49E5-B665-C67778F941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2050" y="5638801"/>
            <a:ext cx="1860550" cy="396875"/>
          </a:xfrm>
          <a:prstGeom prst="rect">
            <a:avLst/>
          </a:prstGeom>
          <a:noFill/>
          <a:ln>
            <a:noFill/>
          </a:ln>
          <a:effectLst>
            <a:prstShdw prst="shdw17" dist="12700">
              <a:srgbClr val="99995C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TW" sz="2000" b="1">
                <a:solidFill>
                  <a:srgbClr val="FF6600"/>
                </a:solidFill>
                <a:latin typeface="Courier New" panose="02070309020205020404" pitchFamily="49" charset="0"/>
              </a:rPr>
              <a:t>(protruded)</a:t>
            </a:r>
            <a:endParaRPr lang="en-US" altLang="zh-TW">
              <a:solidFill>
                <a:srgbClr val="FF6600"/>
              </a:solidFill>
              <a:latin typeface="Courier New" panose="02070309020205020404" pitchFamily="49" charset="0"/>
            </a:endParaRPr>
          </a:p>
        </p:txBody>
      </p:sp>
      <p:sp>
        <p:nvSpPr>
          <p:cNvPr id="2059" name="Text Box 10">
            <a:extLst>
              <a:ext uri="{FF2B5EF4-FFF2-40B4-BE49-F238E27FC236}">
                <a16:creationId xmlns:a16="http://schemas.microsoft.com/office/drawing/2014/main" id="{49C73C30-37E0-4EBE-8ADD-E5D33FF661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5925" y="5334001"/>
            <a:ext cx="1403350" cy="396875"/>
          </a:xfrm>
          <a:prstGeom prst="rect">
            <a:avLst/>
          </a:prstGeom>
          <a:noFill/>
          <a:ln>
            <a:noFill/>
          </a:ln>
          <a:effectLst>
            <a:prstShdw prst="shdw17" dist="12700">
              <a:srgbClr val="99995C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TW" sz="2000" b="1">
                <a:solidFill>
                  <a:srgbClr val="FF6600"/>
                </a:solidFill>
                <a:latin typeface="Courier New" panose="02070309020205020404" pitchFamily="49" charset="0"/>
              </a:rPr>
              <a:t>Press( )</a:t>
            </a:r>
          </a:p>
        </p:txBody>
      </p:sp>
      <p:sp>
        <p:nvSpPr>
          <p:cNvPr id="2060" name="AutoShape 1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5B5E2DA3-4EAD-4125-80D3-AB638DE40A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2600" y="4038600"/>
            <a:ext cx="914400" cy="609600"/>
          </a:xfrm>
          <a:prstGeom prst="actionButtonBlank">
            <a:avLst/>
          </a:prstGeom>
          <a:solidFill>
            <a:srgbClr val="DDDDDD"/>
          </a:solidFill>
          <a:ln>
            <a:noFill/>
          </a:ln>
          <a:effectLst>
            <a:prstShdw prst="shdw17" dist="38100">
              <a:srgbClr val="858585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zh-TW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64" name="Text Box 1071">
            <a:extLst>
              <a:ext uri="{FF2B5EF4-FFF2-40B4-BE49-F238E27FC236}">
                <a16:creationId xmlns:a16="http://schemas.microsoft.com/office/drawing/2014/main" id="{E7E996BC-49A6-4973-A9FC-46180E3A9C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96426" y="4191001"/>
            <a:ext cx="6381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 sz="1200" b="1"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</a:p>
        </p:txBody>
      </p:sp>
      <p:sp>
        <p:nvSpPr>
          <p:cNvPr id="17" name="Text Box 30">
            <a:extLst>
              <a:ext uri="{FF2B5EF4-FFF2-40B4-BE49-F238E27FC236}">
                <a16:creationId xmlns:a16="http://schemas.microsoft.com/office/drawing/2014/main" id="{BA597116-36C1-4931-87A2-DC07026EA9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820" y="210235"/>
            <a:ext cx="938118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3600" b="1" dirty="0">
                <a:cs typeface="Times New Roman" panose="02020603050405020304" pitchFamily="18" charset="0"/>
              </a:rPr>
              <a:t>What is a Software Object?</a:t>
            </a:r>
            <a:r>
              <a:rPr lang="en-US" altLang="zh-TW" sz="3600" dirty="0"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2B3E28-F067-42F3-98F7-6BABE054F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9E0AE-24B3-4FEA-A122-BCEBE21B7132}" type="datetime1">
              <a:rPr lang="en-IN" smtClean="0"/>
              <a:t>09-10-2021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30D870-C69D-4594-93D7-0D5CFE59B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D06E8-8BA0-48FB-931A-371496C27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Returning the Object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B674E-6EB8-4612-8A97-F6359220F3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3114" y="926430"/>
            <a:ext cx="3630253" cy="559028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class Complex{</a:t>
            </a:r>
          </a:p>
          <a:p>
            <a:pPr marL="0" indent="0">
              <a:buNone/>
            </a:pPr>
            <a:r>
              <a:rPr lang="en-US" dirty="0"/>
              <a:t>   float real, </a:t>
            </a:r>
            <a:r>
              <a:rPr lang="en-US" dirty="0" err="1"/>
              <a:t>imag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b="1" dirty="0"/>
              <a:t>public:</a:t>
            </a:r>
          </a:p>
          <a:p>
            <a:pPr marL="0" indent="0">
              <a:buNone/>
            </a:pPr>
            <a:r>
              <a:rPr lang="en-US" dirty="0"/>
              <a:t>   void </a:t>
            </a:r>
            <a:r>
              <a:rPr lang="en-US" dirty="0" err="1"/>
              <a:t>getdata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void </a:t>
            </a:r>
            <a:r>
              <a:rPr lang="en-US" dirty="0" err="1"/>
              <a:t>putdata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Complex sum(Complex B);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r>
              <a:rPr lang="en-IN" dirty="0"/>
              <a:t>void Complex::</a:t>
            </a:r>
            <a:r>
              <a:rPr lang="en-IN" dirty="0" err="1"/>
              <a:t>getdata</a:t>
            </a:r>
            <a:r>
              <a:rPr lang="en-IN" dirty="0"/>
              <a:t>(){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cout</a:t>
            </a:r>
            <a:r>
              <a:rPr lang="en-IN" dirty="0"/>
              <a:t>&lt;&lt;“Enter real part: ”;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cin</a:t>
            </a:r>
            <a:r>
              <a:rPr lang="en-IN" dirty="0"/>
              <a:t>&gt;&gt;real;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cout</a:t>
            </a:r>
            <a:r>
              <a:rPr lang="en-IN" dirty="0"/>
              <a:t>&lt;&lt;“enter the imaginary part: ”;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cin</a:t>
            </a:r>
            <a:r>
              <a:rPr lang="en-IN" dirty="0"/>
              <a:t>&gt;&gt; </a:t>
            </a:r>
            <a:r>
              <a:rPr lang="en-IN" dirty="0" err="1"/>
              <a:t>imag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US" dirty="0"/>
              <a:t>void Complex::</a:t>
            </a:r>
            <a:r>
              <a:rPr lang="en-US" dirty="0" err="1"/>
              <a:t>putdata</a:t>
            </a:r>
            <a:r>
              <a:rPr lang="en-US" dirty="0"/>
              <a:t>(){</a:t>
            </a:r>
          </a:p>
          <a:p>
            <a:pPr marL="0" indent="0">
              <a:buNone/>
            </a:pPr>
            <a:r>
              <a:rPr lang="en-US" dirty="0"/>
              <a:t> if(</a:t>
            </a:r>
            <a:r>
              <a:rPr lang="en-US" dirty="0" err="1"/>
              <a:t>imag</a:t>
            </a:r>
            <a:r>
              <a:rPr lang="en-US" dirty="0"/>
              <a:t>&gt;=0)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cout</a:t>
            </a:r>
            <a:r>
              <a:rPr lang="en-US" dirty="0"/>
              <a:t>&lt;&lt;real&lt;&lt;“+”&lt;&lt;</a:t>
            </a:r>
            <a:r>
              <a:rPr lang="en-US" dirty="0" err="1"/>
              <a:t>imag</a:t>
            </a:r>
            <a:r>
              <a:rPr lang="en-US" dirty="0"/>
              <a:t>&lt;&lt;“</a:t>
            </a:r>
            <a:r>
              <a:rPr lang="en-US" dirty="0" err="1"/>
              <a:t>i</a:t>
            </a:r>
            <a:r>
              <a:rPr lang="en-US" dirty="0"/>
              <a:t>”;</a:t>
            </a:r>
          </a:p>
          <a:p>
            <a:pPr marL="0" indent="0">
              <a:buNone/>
            </a:pPr>
            <a:r>
              <a:rPr lang="en-US" dirty="0"/>
              <a:t>  else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cout</a:t>
            </a:r>
            <a:r>
              <a:rPr lang="en-US" dirty="0"/>
              <a:t>&lt;&lt;real&lt;&lt;</a:t>
            </a:r>
            <a:r>
              <a:rPr lang="en-US" dirty="0" err="1"/>
              <a:t>imag</a:t>
            </a:r>
            <a:r>
              <a:rPr lang="en-US" dirty="0"/>
              <a:t>&lt;&lt;“</a:t>
            </a:r>
            <a:r>
              <a:rPr lang="en-US" dirty="0" err="1"/>
              <a:t>i</a:t>
            </a:r>
            <a:r>
              <a:rPr lang="en-US" dirty="0"/>
              <a:t>”;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D3284D-E197-401D-AA98-044F5E0323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26857" y="1058779"/>
            <a:ext cx="4183741" cy="529757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Complex Complex::sum(Complex B)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Complex temp;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temp.real</a:t>
            </a:r>
            <a:r>
              <a:rPr lang="en-IN" dirty="0"/>
              <a:t> = real + </a:t>
            </a:r>
            <a:r>
              <a:rPr lang="en-IN" dirty="0" err="1"/>
              <a:t>B.real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temp.imag</a:t>
            </a:r>
            <a:r>
              <a:rPr lang="en-IN" dirty="0"/>
              <a:t> = </a:t>
            </a:r>
            <a:r>
              <a:rPr lang="en-IN" dirty="0" err="1"/>
              <a:t>imag</a:t>
            </a:r>
            <a:r>
              <a:rPr lang="en-IN" dirty="0"/>
              <a:t> + </a:t>
            </a:r>
            <a:r>
              <a:rPr lang="en-IN" dirty="0" err="1"/>
              <a:t>B.imag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return temp;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int 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Complex x, y, z;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x.getdata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y.getdata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  z. = </a:t>
            </a:r>
            <a:r>
              <a:rPr lang="en-IN" dirty="0" err="1"/>
              <a:t>x.sum</a:t>
            </a:r>
            <a:r>
              <a:rPr lang="en-IN" dirty="0"/>
              <a:t>(y);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z.putdata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  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F4A128-550C-4614-BB3B-60FE6AF91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037A-BE6D-44FD-8F14-1C1DFE138F23}" type="datetime1">
              <a:rPr lang="en-IN" smtClean="0"/>
              <a:t>09-10-2021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261929-E638-4BF9-838D-FC31F16D8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186342-296D-4565-A5E7-DD29E9DB6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88CD-0F79-4216-B04B-8B5626694128}" type="slidenum">
              <a:rPr lang="en-IN" smtClean="0"/>
              <a:t>30</a:t>
            </a:fld>
            <a:endParaRPr lang="en-IN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4D0052E-3E58-458D-A5B9-48B9BD7105A6}"/>
              </a:ext>
            </a:extLst>
          </p:cNvPr>
          <p:cNvCxnSpPr>
            <a:cxnSpLocks/>
          </p:cNvCxnSpPr>
          <p:nvPr/>
        </p:nvCxnSpPr>
        <p:spPr>
          <a:xfrm>
            <a:off x="4061560" y="926430"/>
            <a:ext cx="0" cy="5209674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B94E15E6-2C08-4FB5-AC88-EA3B893F255D}"/>
              </a:ext>
            </a:extLst>
          </p:cNvPr>
          <p:cNvGrpSpPr/>
          <p:nvPr/>
        </p:nvGrpSpPr>
        <p:grpSpPr>
          <a:xfrm>
            <a:off x="7575207" y="3429000"/>
            <a:ext cx="2984845" cy="1122779"/>
            <a:chOff x="7575207" y="3429000"/>
            <a:chExt cx="2984845" cy="1122779"/>
          </a:xfrm>
        </p:grpSpPr>
        <p:sp>
          <p:nvSpPr>
            <p:cNvPr id="10" name="object 878">
              <a:extLst>
                <a:ext uri="{FF2B5EF4-FFF2-40B4-BE49-F238E27FC236}">
                  <a16:creationId xmlns:a16="http://schemas.microsoft.com/office/drawing/2014/main" id="{2D05C59B-0E19-45C8-8291-ABAC4A9DBC87}"/>
                </a:ext>
              </a:extLst>
            </p:cNvPr>
            <p:cNvSpPr/>
            <p:nvPr/>
          </p:nvSpPr>
          <p:spPr>
            <a:xfrm>
              <a:off x="8754212" y="3429000"/>
              <a:ext cx="609600" cy="685800"/>
            </a:xfrm>
            <a:custGeom>
              <a:avLst/>
              <a:gdLst/>
              <a:ahLst/>
              <a:cxnLst/>
              <a:rect l="l" t="t" r="r" b="b"/>
              <a:pathLst>
                <a:path w="609600" h="685800">
                  <a:moveTo>
                    <a:pt x="304800" y="685800"/>
                  </a:moveTo>
                  <a:lnTo>
                    <a:pt x="0" y="685800"/>
                  </a:lnTo>
                  <a:lnTo>
                    <a:pt x="0" y="0"/>
                  </a:lnTo>
                  <a:lnTo>
                    <a:pt x="609600" y="0"/>
                  </a:lnTo>
                  <a:lnTo>
                    <a:pt x="609600" y="685800"/>
                  </a:lnTo>
                  <a:lnTo>
                    <a:pt x="304800" y="685800"/>
                  </a:lnTo>
                  <a:close/>
                </a:path>
                <a:path w="609600" h="685800">
                  <a:moveTo>
                    <a:pt x="0" y="304800"/>
                  </a:moveTo>
                  <a:lnTo>
                    <a:pt x="609600" y="304800"/>
                  </a:lnTo>
                </a:path>
              </a:pathLst>
            </a:custGeom>
            <a:noFill/>
            <a:ln w="9344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878">
              <a:extLst>
                <a:ext uri="{FF2B5EF4-FFF2-40B4-BE49-F238E27FC236}">
                  <a16:creationId xmlns:a16="http://schemas.microsoft.com/office/drawing/2014/main" id="{7D200084-D28B-4157-AF28-C631F973A23F}"/>
                </a:ext>
              </a:extLst>
            </p:cNvPr>
            <p:cNvSpPr/>
            <p:nvPr/>
          </p:nvSpPr>
          <p:spPr>
            <a:xfrm>
              <a:off x="9950452" y="3476960"/>
              <a:ext cx="609600" cy="685800"/>
            </a:xfrm>
            <a:custGeom>
              <a:avLst/>
              <a:gdLst/>
              <a:ahLst/>
              <a:cxnLst/>
              <a:rect l="l" t="t" r="r" b="b"/>
              <a:pathLst>
                <a:path w="609600" h="685800">
                  <a:moveTo>
                    <a:pt x="304800" y="685800"/>
                  </a:moveTo>
                  <a:lnTo>
                    <a:pt x="0" y="685800"/>
                  </a:lnTo>
                  <a:lnTo>
                    <a:pt x="0" y="0"/>
                  </a:lnTo>
                  <a:lnTo>
                    <a:pt x="609600" y="0"/>
                  </a:lnTo>
                  <a:lnTo>
                    <a:pt x="609600" y="685800"/>
                  </a:lnTo>
                  <a:lnTo>
                    <a:pt x="304800" y="685800"/>
                  </a:lnTo>
                  <a:close/>
                </a:path>
                <a:path w="609600" h="685800">
                  <a:moveTo>
                    <a:pt x="0" y="304800"/>
                  </a:moveTo>
                  <a:lnTo>
                    <a:pt x="609600" y="304800"/>
                  </a:lnTo>
                </a:path>
              </a:pathLst>
            </a:custGeom>
            <a:noFill/>
            <a:ln w="9344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9B09859-84B4-4FBF-9959-E4A3541C9A50}"/>
                </a:ext>
              </a:extLst>
            </p:cNvPr>
            <p:cNvSpPr txBox="1"/>
            <p:nvPr/>
          </p:nvSpPr>
          <p:spPr>
            <a:xfrm>
              <a:off x="7808513" y="4162760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  <a:endParaRPr lang="en-IN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5D9FFB2-5179-4B8C-AAA9-A5D00218D6A9}"/>
                </a:ext>
              </a:extLst>
            </p:cNvPr>
            <p:cNvSpPr txBox="1"/>
            <p:nvPr/>
          </p:nvSpPr>
          <p:spPr>
            <a:xfrm>
              <a:off x="8959108" y="4182447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  <a:endParaRPr lang="en-IN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5937E17-E26D-448C-975D-84BAF87D024A}"/>
                </a:ext>
              </a:extLst>
            </p:cNvPr>
            <p:cNvSpPr txBox="1"/>
            <p:nvPr/>
          </p:nvSpPr>
          <p:spPr>
            <a:xfrm>
              <a:off x="10113226" y="4182447"/>
              <a:ext cx="276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z</a:t>
              </a:r>
              <a:endParaRPr lang="en-IN" dirty="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22A160E5-AA82-45FF-972D-4A270949C610}"/>
                </a:ext>
              </a:extLst>
            </p:cNvPr>
            <p:cNvGrpSpPr/>
            <p:nvPr/>
          </p:nvGrpSpPr>
          <p:grpSpPr>
            <a:xfrm>
              <a:off x="7575207" y="3429000"/>
              <a:ext cx="609600" cy="695241"/>
              <a:chOff x="7575207" y="3429000"/>
              <a:chExt cx="609600" cy="695241"/>
            </a:xfrm>
          </p:grpSpPr>
          <p:sp>
            <p:nvSpPr>
              <p:cNvPr id="37" name="object 878">
                <a:extLst>
                  <a:ext uri="{FF2B5EF4-FFF2-40B4-BE49-F238E27FC236}">
                    <a16:creationId xmlns:a16="http://schemas.microsoft.com/office/drawing/2014/main" id="{BD83D0AD-2CF9-49A5-AAB6-2028599D9235}"/>
                  </a:ext>
                </a:extLst>
              </p:cNvPr>
              <p:cNvSpPr/>
              <p:nvPr/>
            </p:nvSpPr>
            <p:spPr>
              <a:xfrm>
                <a:off x="7575207" y="3429000"/>
                <a:ext cx="609600" cy="685800"/>
              </a:xfrm>
              <a:custGeom>
                <a:avLst/>
                <a:gdLst/>
                <a:ahLst/>
                <a:cxnLst/>
                <a:rect l="l" t="t" r="r" b="b"/>
                <a:pathLst>
                  <a:path w="609600" h="685800">
                    <a:moveTo>
                      <a:pt x="304800" y="685800"/>
                    </a:moveTo>
                    <a:lnTo>
                      <a:pt x="0" y="685800"/>
                    </a:lnTo>
                    <a:lnTo>
                      <a:pt x="0" y="0"/>
                    </a:lnTo>
                    <a:lnTo>
                      <a:pt x="609600" y="0"/>
                    </a:lnTo>
                    <a:lnTo>
                      <a:pt x="609600" y="685800"/>
                    </a:lnTo>
                    <a:lnTo>
                      <a:pt x="304800" y="685800"/>
                    </a:lnTo>
                    <a:close/>
                  </a:path>
                  <a:path w="609600" h="685800">
                    <a:moveTo>
                      <a:pt x="0" y="304800"/>
                    </a:moveTo>
                    <a:lnTo>
                      <a:pt x="609600" y="304800"/>
                    </a:lnTo>
                  </a:path>
                </a:pathLst>
              </a:custGeom>
              <a:noFill/>
              <a:ln w="9344">
                <a:solidFill>
                  <a:schemeClr val="tx1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6D40D42-2973-4CA9-8497-C7ED2065F767}"/>
                  </a:ext>
                </a:extLst>
              </p:cNvPr>
              <p:cNvSpPr txBox="1"/>
              <p:nvPr/>
            </p:nvSpPr>
            <p:spPr>
              <a:xfrm>
                <a:off x="7787641" y="34290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5</a:t>
                </a:r>
                <a:endParaRPr lang="en-IN" dirty="0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8D58B25-088C-42CB-90ED-43AFD993E4FB}"/>
                  </a:ext>
                </a:extLst>
              </p:cNvPr>
              <p:cNvSpPr txBox="1"/>
              <p:nvPr/>
            </p:nvSpPr>
            <p:spPr>
              <a:xfrm>
                <a:off x="7786668" y="375490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6</a:t>
                </a:r>
                <a:endParaRPr lang="en-IN" dirty="0"/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1276638-F9EC-49A8-BAE1-7B8609E188C0}"/>
                </a:ext>
              </a:extLst>
            </p:cNvPr>
            <p:cNvSpPr txBox="1"/>
            <p:nvPr/>
          </p:nvSpPr>
          <p:spPr>
            <a:xfrm>
              <a:off x="8908159" y="37719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  <a:endParaRPr lang="en-IN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6B6AB1B-A20C-4236-9FA8-6346D7A11A3D}"/>
                </a:ext>
              </a:extLst>
            </p:cNvPr>
            <p:cNvSpPr txBox="1"/>
            <p:nvPr/>
          </p:nvSpPr>
          <p:spPr>
            <a:xfrm>
              <a:off x="8895552" y="344492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11836729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D06E8-8BA0-48FB-931A-371496C27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Returning the Object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B674E-6EB8-4612-8A97-F6359220F3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3114" y="926430"/>
            <a:ext cx="3630253" cy="559028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class Complex{</a:t>
            </a:r>
          </a:p>
          <a:p>
            <a:pPr marL="0" indent="0">
              <a:buNone/>
            </a:pPr>
            <a:r>
              <a:rPr lang="en-US" dirty="0"/>
              <a:t>   float real, </a:t>
            </a:r>
            <a:r>
              <a:rPr lang="en-US" dirty="0" err="1"/>
              <a:t>imag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b="1" dirty="0"/>
              <a:t>public:</a:t>
            </a:r>
          </a:p>
          <a:p>
            <a:pPr marL="0" indent="0">
              <a:buNone/>
            </a:pPr>
            <a:r>
              <a:rPr lang="en-US" dirty="0"/>
              <a:t>   void </a:t>
            </a:r>
            <a:r>
              <a:rPr lang="en-US" dirty="0" err="1"/>
              <a:t>getdata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void </a:t>
            </a:r>
            <a:r>
              <a:rPr lang="en-US" dirty="0" err="1"/>
              <a:t>putdata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Complex sum(Complex B);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r>
              <a:rPr lang="en-IN" dirty="0"/>
              <a:t>void Complex::</a:t>
            </a:r>
            <a:r>
              <a:rPr lang="en-IN" dirty="0" err="1"/>
              <a:t>getdata</a:t>
            </a:r>
            <a:r>
              <a:rPr lang="en-IN" dirty="0"/>
              <a:t>(){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cout</a:t>
            </a:r>
            <a:r>
              <a:rPr lang="en-IN" dirty="0"/>
              <a:t>&lt;&lt;“Enter real part: ”;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cin</a:t>
            </a:r>
            <a:r>
              <a:rPr lang="en-IN" dirty="0"/>
              <a:t>&gt;&gt;real;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cout</a:t>
            </a:r>
            <a:r>
              <a:rPr lang="en-IN" dirty="0"/>
              <a:t>&lt;&lt;“enter the imaginary part: ”;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cin</a:t>
            </a:r>
            <a:r>
              <a:rPr lang="en-IN" dirty="0"/>
              <a:t>&gt;&gt; </a:t>
            </a:r>
            <a:r>
              <a:rPr lang="en-IN" dirty="0" err="1"/>
              <a:t>imag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US" dirty="0"/>
              <a:t>void Complex::</a:t>
            </a:r>
            <a:r>
              <a:rPr lang="en-US" dirty="0" err="1"/>
              <a:t>putdata</a:t>
            </a:r>
            <a:r>
              <a:rPr lang="en-US" dirty="0"/>
              <a:t>(){</a:t>
            </a:r>
          </a:p>
          <a:p>
            <a:pPr marL="0" indent="0">
              <a:buNone/>
            </a:pPr>
            <a:r>
              <a:rPr lang="en-US" dirty="0"/>
              <a:t> if(</a:t>
            </a:r>
            <a:r>
              <a:rPr lang="en-US" dirty="0" err="1"/>
              <a:t>imag</a:t>
            </a:r>
            <a:r>
              <a:rPr lang="en-US" dirty="0"/>
              <a:t>&gt;=0)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cout</a:t>
            </a:r>
            <a:r>
              <a:rPr lang="en-US" dirty="0"/>
              <a:t>&lt;&lt;real&lt;&lt;“+”&lt;&lt;</a:t>
            </a:r>
            <a:r>
              <a:rPr lang="en-US" dirty="0" err="1"/>
              <a:t>imag</a:t>
            </a:r>
            <a:r>
              <a:rPr lang="en-US" dirty="0"/>
              <a:t>&lt;&lt;“</a:t>
            </a:r>
            <a:r>
              <a:rPr lang="en-US" dirty="0" err="1"/>
              <a:t>i</a:t>
            </a:r>
            <a:r>
              <a:rPr lang="en-US" dirty="0"/>
              <a:t>”;</a:t>
            </a:r>
          </a:p>
          <a:p>
            <a:pPr marL="0" indent="0">
              <a:buNone/>
            </a:pPr>
            <a:r>
              <a:rPr lang="en-US" dirty="0"/>
              <a:t>  else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cout</a:t>
            </a:r>
            <a:r>
              <a:rPr lang="en-US" dirty="0"/>
              <a:t>&lt;&lt;real&lt;&lt;</a:t>
            </a:r>
            <a:r>
              <a:rPr lang="en-US" dirty="0" err="1"/>
              <a:t>imag</a:t>
            </a:r>
            <a:r>
              <a:rPr lang="en-US" dirty="0"/>
              <a:t>&lt;&lt;“</a:t>
            </a:r>
            <a:r>
              <a:rPr lang="en-US" dirty="0" err="1"/>
              <a:t>i</a:t>
            </a:r>
            <a:r>
              <a:rPr lang="en-US" dirty="0"/>
              <a:t>”;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D3284D-E197-401D-AA98-044F5E0323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26857" y="1058779"/>
            <a:ext cx="4183741" cy="529757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Complex Complex::sum(Complex B)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Complex temp;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temp.real</a:t>
            </a:r>
            <a:r>
              <a:rPr lang="en-IN" dirty="0"/>
              <a:t> = real + </a:t>
            </a:r>
            <a:r>
              <a:rPr lang="en-IN" dirty="0" err="1"/>
              <a:t>B.real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temp.imag</a:t>
            </a:r>
            <a:r>
              <a:rPr lang="en-IN" dirty="0"/>
              <a:t> = </a:t>
            </a:r>
            <a:r>
              <a:rPr lang="en-IN" dirty="0" err="1"/>
              <a:t>imag</a:t>
            </a:r>
            <a:r>
              <a:rPr lang="en-IN" dirty="0"/>
              <a:t> + </a:t>
            </a:r>
            <a:r>
              <a:rPr lang="en-IN" dirty="0" err="1"/>
              <a:t>B.imag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return temp;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int 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Complex x, y, z;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x.getdata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y.getdata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  z. = </a:t>
            </a:r>
            <a:r>
              <a:rPr lang="en-IN" dirty="0" err="1"/>
              <a:t>x.sum</a:t>
            </a:r>
            <a:r>
              <a:rPr lang="en-IN" dirty="0"/>
              <a:t>(y);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z.putdata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  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F4A128-550C-4614-BB3B-60FE6AF91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037A-BE6D-44FD-8F14-1C1DFE138F23}" type="datetime1">
              <a:rPr lang="en-IN" smtClean="0"/>
              <a:t>09-10-2021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261929-E638-4BF9-838D-FC31F16D8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186342-296D-4565-A5E7-DD29E9DB6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88CD-0F79-4216-B04B-8B5626694128}" type="slidenum">
              <a:rPr lang="en-IN" smtClean="0"/>
              <a:t>31</a:t>
            </a:fld>
            <a:endParaRPr lang="en-IN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4D0052E-3E58-458D-A5B9-48B9BD7105A6}"/>
              </a:ext>
            </a:extLst>
          </p:cNvPr>
          <p:cNvCxnSpPr>
            <a:cxnSpLocks/>
          </p:cNvCxnSpPr>
          <p:nvPr/>
        </p:nvCxnSpPr>
        <p:spPr>
          <a:xfrm>
            <a:off x="4061560" y="926430"/>
            <a:ext cx="0" cy="5209674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A9A0BEFC-C90B-4423-BDF5-4436C026755A}"/>
              </a:ext>
            </a:extLst>
          </p:cNvPr>
          <p:cNvGrpSpPr/>
          <p:nvPr/>
        </p:nvGrpSpPr>
        <p:grpSpPr>
          <a:xfrm>
            <a:off x="7575207" y="3429000"/>
            <a:ext cx="2984845" cy="2453635"/>
            <a:chOff x="7575207" y="3429000"/>
            <a:chExt cx="2984845" cy="2453635"/>
          </a:xfrm>
        </p:grpSpPr>
        <p:sp>
          <p:nvSpPr>
            <p:cNvPr id="10" name="object 878">
              <a:extLst>
                <a:ext uri="{FF2B5EF4-FFF2-40B4-BE49-F238E27FC236}">
                  <a16:creationId xmlns:a16="http://schemas.microsoft.com/office/drawing/2014/main" id="{7FD52ACD-D916-40E2-8EC4-BF009A620DB6}"/>
                </a:ext>
              </a:extLst>
            </p:cNvPr>
            <p:cNvSpPr/>
            <p:nvPr/>
          </p:nvSpPr>
          <p:spPr>
            <a:xfrm>
              <a:off x="8754212" y="3429000"/>
              <a:ext cx="609600" cy="685800"/>
            </a:xfrm>
            <a:custGeom>
              <a:avLst/>
              <a:gdLst/>
              <a:ahLst/>
              <a:cxnLst/>
              <a:rect l="l" t="t" r="r" b="b"/>
              <a:pathLst>
                <a:path w="609600" h="685800">
                  <a:moveTo>
                    <a:pt x="304800" y="685800"/>
                  </a:moveTo>
                  <a:lnTo>
                    <a:pt x="0" y="685800"/>
                  </a:lnTo>
                  <a:lnTo>
                    <a:pt x="0" y="0"/>
                  </a:lnTo>
                  <a:lnTo>
                    <a:pt x="609600" y="0"/>
                  </a:lnTo>
                  <a:lnTo>
                    <a:pt x="609600" y="685800"/>
                  </a:lnTo>
                  <a:lnTo>
                    <a:pt x="304800" y="685800"/>
                  </a:lnTo>
                  <a:close/>
                </a:path>
                <a:path w="609600" h="685800">
                  <a:moveTo>
                    <a:pt x="0" y="304800"/>
                  </a:moveTo>
                  <a:lnTo>
                    <a:pt x="609600" y="304800"/>
                  </a:lnTo>
                </a:path>
              </a:pathLst>
            </a:custGeom>
            <a:noFill/>
            <a:ln w="9344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878">
              <a:extLst>
                <a:ext uri="{FF2B5EF4-FFF2-40B4-BE49-F238E27FC236}">
                  <a16:creationId xmlns:a16="http://schemas.microsoft.com/office/drawing/2014/main" id="{3753BA53-A6EC-4231-9B99-FA4126C66936}"/>
                </a:ext>
              </a:extLst>
            </p:cNvPr>
            <p:cNvSpPr/>
            <p:nvPr/>
          </p:nvSpPr>
          <p:spPr>
            <a:xfrm>
              <a:off x="9950452" y="3476960"/>
              <a:ext cx="609600" cy="685800"/>
            </a:xfrm>
            <a:custGeom>
              <a:avLst/>
              <a:gdLst/>
              <a:ahLst/>
              <a:cxnLst/>
              <a:rect l="l" t="t" r="r" b="b"/>
              <a:pathLst>
                <a:path w="609600" h="685800">
                  <a:moveTo>
                    <a:pt x="304800" y="685800"/>
                  </a:moveTo>
                  <a:lnTo>
                    <a:pt x="0" y="685800"/>
                  </a:lnTo>
                  <a:lnTo>
                    <a:pt x="0" y="0"/>
                  </a:lnTo>
                  <a:lnTo>
                    <a:pt x="609600" y="0"/>
                  </a:lnTo>
                  <a:lnTo>
                    <a:pt x="609600" y="685800"/>
                  </a:lnTo>
                  <a:lnTo>
                    <a:pt x="304800" y="685800"/>
                  </a:lnTo>
                  <a:close/>
                </a:path>
                <a:path w="609600" h="685800">
                  <a:moveTo>
                    <a:pt x="0" y="304800"/>
                  </a:moveTo>
                  <a:lnTo>
                    <a:pt x="609600" y="304800"/>
                  </a:lnTo>
                </a:path>
              </a:pathLst>
            </a:custGeom>
            <a:noFill/>
            <a:ln w="9344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8825F16-ABDF-4145-A5DB-2E773E3DAB6E}"/>
                </a:ext>
              </a:extLst>
            </p:cNvPr>
            <p:cNvSpPr txBox="1"/>
            <p:nvPr/>
          </p:nvSpPr>
          <p:spPr>
            <a:xfrm>
              <a:off x="7808513" y="4162760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  <a:endParaRPr lang="en-IN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F311ED1-25F4-413A-AAB0-7345A8A70409}"/>
                </a:ext>
              </a:extLst>
            </p:cNvPr>
            <p:cNvSpPr txBox="1"/>
            <p:nvPr/>
          </p:nvSpPr>
          <p:spPr>
            <a:xfrm>
              <a:off x="8959108" y="4182447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  <a:endParaRPr lang="en-IN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15BBC00-BD69-4091-B8AA-9E61722227D5}"/>
                </a:ext>
              </a:extLst>
            </p:cNvPr>
            <p:cNvSpPr txBox="1"/>
            <p:nvPr/>
          </p:nvSpPr>
          <p:spPr>
            <a:xfrm>
              <a:off x="10113226" y="4182447"/>
              <a:ext cx="276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z</a:t>
              </a:r>
              <a:endParaRPr lang="en-IN" dirty="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CD9C01F-E46B-40F4-AE8A-53A74815738E}"/>
                </a:ext>
              </a:extLst>
            </p:cNvPr>
            <p:cNvGrpSpPr/>
            <p:nvPr/>
          </p:nvGrpSpPr>
          <p:grpSpPr>
            <a:xfrm>
              <a:off x="7575207" y="3429000"/>
              <a:ext cx="609600" cy="695241"/>
              <a:chOff x="7575207" y="3429000"/>
              <a:chExt cx="609600" cy="695241"/>
            </a:xfrm>
          </p:grpSpPr>
          <p:sp>
            <p:nvSpPr>
              <p:cNvPr id="37" name="object 878">
                <a:extLst>
                  <a:ext uri="{FF2B5EF4-FFF2-40B4-BE49-F238E27FC236}">
                    <a16:creationId xmlns:a16="http://schemas.microsoft.com/office/drawing/2014/main" id="{F06F8FDC-5224-4231-AD9D-410273B46F1F}"/>
                  </a:ext>
                </a:extLst>
              </p:cNvPr>
              <p:cNvSpPr/>
              <p:nvPr/>
            </p:nvSpPr>
            <p:spPr>
              <a:xfrm>
                <a:off x="7575207" y="3429000"/>
                <a:ext cx="609600" cy="685800"/>
              </a:xfrm>
              <a:custGeom>
                <a:avLst/>
                <a:gdLst/>
                <a:ahLst/>
                <a:cxnLst/>
                <a:rect l="l" t="t" r="r" b="b"/>
                <a:pathLst>
                  <a:path w="609600" h="685800">
                    <a:moveTo>
                      <a:pt x="304800" y="685800"/>
                    </a:moveTo>
                    <a:lnTo>
                      <a:pt x="0" y="685800"/>
                    </a:lnTo>
                    <a:lnTo>
                      <a:pt x="0" y="0"/>
                    </a:lnTo>
                    <a:lnTo>
                      <a:pt x="609600" y="0"/>
                    </a:lnTo>
                    <a:lnTo>
                      <a:pt x="609600" y="685800"/>
                    </a:lnTo>
                    <a:lnTo>
                      <a:pt x="304800" y="685800"/>
                    </a:lnTo>
                    <a:close/>
                  </a:path>
                  <a:path w="609600" h="685800">
                    <a:moveTo>
                      <a:pt x="0" y="304800"/>
                    </a:moveTo>
                    <a:lnTo>
                      <a:pt x="609600" y="304800"/>
                    </a:lnTo>
                  </a:path>
                </a:pathLst>
              </a:custGeom>
              <a:noFill/>
              <a:ln w="9344">
                <a:solidFill>
                  <a:schemeClr val="tx1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A42AA10-6E17-4D50-9C9B-0B4A83A8CE58}"/>
                  </a:ext>
                </a:extLst>
              </p:cNvPr>
              <p:cNvSpPr txBox="1"/>
              <p:nvPr/>
            </p:nvSpPr>
            <p:spPr>
              <a:xfrm>
                <a:off x="7787641" y="34290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5</a:t>
                </a:r>
                <a:endParaRPr lang="en-IN" dirty="0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8B4C1BF-E62A-440A-A1D8-1342F01B0E85}"/>
                  </a:ext>
                </a:extLst>
              </p:cNvPr>
              <p:cNvSpPr txBox="1"/>
              <p:nvPr/>
            </p:nvSpPr>
            <p:spPr>
              <a:xfrm>
                <a:off x="7786668" y="375490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6</a:t>
                </a:r>
                <a:endParaRPr lang="en-IN" dirty="0"/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5E6B0C5-124D-46E8-9127-FFFAB9F68194}"/>
                </a:ext>
              </a:extLst>
            </p:cNvPr>
            <p:cNvSpPr txBox="1"/>
            <p:nvPr/>
          </p:nvSpPr>
          <p:spPr>
            <a:xfrm>
              <a:off x="8908159" y="37719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  <a:endParaRPr lang="en-IN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93A421B-D772-4801-9A34-C0B5AC75D1EE}"/>
                </a:ext>
              </a:extLst>
            </p:cNvPr>
            <p:cNvSpPr txBox="1"/>
            <p:nvPr/>
          </p:nvSpPr>
          <p:spPr>
            <a:xfrm>
              <a:off x="8895552" y="344492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  <a:endParaRPr lang="en-IN" dirty="0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F4EF8204-7D80-4EA9-8A7E-EF4C67718149}"/>
                </a:ext>
              </a:extLst>
            </p:cNvPr>
            <p:cNvGrpSpPr/>
            <p:nvPr/>
          </p:nvGrpSpPr>
          <p:grpSpPr>
            <a:xfrm>
              <a:off x="8959108" y="4922628"/>
              <a:ext cx="609600" cy="695241"/>
              <a:chOff x="7575207" y="3429000"/>
              <a:chExt cx="609600" cy="695241"/>
            </a:xfrm>
          </p:grpSpPr>
          <p:sp>
            <p:nvSpPr>
              <p:cNvPr id="31" name="object 878">
                <a:extLst>
                  <a:ext uri="{FF2B5EF4-FFF2-40B4-BE49-F238E27FC236}">
                    <a16:creationId xmlns:a16="http://schemas.microsoft.com/office/drawing/2014/main" id="{74F59629-CCBC-4819-94C0-71EEA7FADF67}"/>
                  </a:ext>
                </a:extLst>
              </p:cNvPr>
              <p:cNvSpPr/>
              <p:nvPr/>
            </p:nvSpPr>
            <p:spPr>
              <a:xfrm>
                <a:off x="7575207" y="3429000"/>
                <a:ext cx="609600" cy="685800"/>
              </a:xfrm>
              <a:custGeom>
                <a:avLst/>
                <a:gdLst/>
                <a:ahLst/>
                <a:cxnLst/>
                <a:rect l="l" t="t" r="r" b="b"/>
                <a:pathLst>
                  <a:path w="609600" h="685800">
                    <a:moveTo>
                      <a:pt x="304800" y="685800"/>
                    </a:moveTo>
                    <a:lnTo>
                      <a:pt x="0" y="685800"/>
                    </a:lnTo>
                    <a:lnTo>
                      <a:pt x="0" y="0"/>
                    </a:lnTo>
                    <a:lnTo>
                      <a:pt x="609600" y="0"/>
                    </a:lnTo>
                    <a:lnTo>
                      <a:pt x="609600" y="685800"/>
                    </a:lnTo>
                    <a:lnTo>
                      <a:pt x="304800" y="685800"/>
                    </a:lnTo>
                    <a:close/>
                  </a:path>
                  <a:path w="609600" h="685800">
                    <a:moveTo>
                      <a:pt x="0" y="304800"/>
                    </a:moveTo>
                    <a:lnTo>
                      <a:pt x="609600" y="304800"/>
                    </a:lnTo>
                  </a:path>
                </a:pathLst>
              </a:custGeom>
              <a:noFill/>
              <a:ln w="9344">
                <a:solidFill>
                  <a:schemeClr val="tx1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24D04E2-2101-4025-BADC-BB46EB744BC3}"/>
                  </a:ext>
                </a:extLst>
              </p:cNvPr>
              <p:cNvSpPr txBox="1"/>
              <p:nvPr/>
            </p:nvSpPr>
            <p:spPr>
              <a:xfrm>
                <a:off x="7787641" y="34290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7</a:t>
                </a:r>
                <a:endParaRPr lang="en-IN" dirty="0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8CFE544-F1D4-48D4-AD93-6A92CE757171}"/>
                  </a:ext>
                </a:extLst>
              </p:cNvPr>
              <p:cNvSpPr txBox="1"/>
              <p:nvPr/>
            </p:nvSpPr>
            <p:spPr>
              <a:xfrm>
                <a:off x="7786668" y="375490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8</a:t>
                </a:r>
                <a:endParaRPr lang="en-IN" dirty="0"/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DDA043D-7809-4390-9F6A-BEFFBCF8C0DB}"/>
                </a:ext>
              </a:extLst>
            </p:cNvPr>
            <p:cNvSpPr txBox="1"/>
            <p:nvPr/>
          </p:nvSpPr>
          <p:spPr>
            <a:xfrm>
              <a:off x="9183107" y="5513303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endParaRPr lang="en-IN" dirty="0"/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00737A88-7F1A-4AF9-9E5C-9F7AF152CCC5}"/>
                </a:ext>
              </a:extLst>
            </p:cNvPr>
            <p:cNvCxnSpPr>
              <a:endCxn id="32" idx="0"/>
            </p:cNvCxnSpPr>
            <p:nvPr/>
          </p:nvCxnSpPr>
          <p:spPr>
            <a:xfrm flipH="1">
              <a:off x="9322385" y="4141232"/>
              <a:ext cx="15573" cy="7813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96969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D06E8-8BA0-48FB-931A-371496C27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Returning the Object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B674E-6EB8-4612-8A97-F6359220F3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3114" y="926430"/>
            <a:ext cx="3630253" cy="559028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class Complex{</a:t>
            </a:r>
          </a:p>
          <a:p>
            <a:pPr marL="0" indent="0">
              <a:buNone/>
            </a:pPr>
            <a:r>
              <a:rPr lang="en-US" dirty="0"/>
              <a:t>   float real, </a:t>
            </a:r>
            <a:r>
              <a:rPr lang="en-US" dirty="0" err="1"/>
              <a:t>imag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b="1" dirty="0"/>
              <a:t>public:</a:t>
            </a:r>
          </a:p>
          <a:p>
            <a:pPr marL="0" indent="0">
              <a:buNone/>
            </a:pPr>
            <a:r>
              <a:rPr lang="en-US" dirty="0"/>
              <a:t>   void </a:t>
            </a:r>
            <a:r>
              <a:rPr lang="en-US" dirty="0" err="1"/>
              <a:t>getdata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void </a:t>
            </a:r>
            <a:r>
              <a:rPr lang="en-US" dirty="0" err="1"/>
              <a:t>putdata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Complex sum(Complex B);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r>
              <a:rPr lang="en-IN" dirty="0"/>
              <a:t>void Complex::</a:t>
            </a:r>
            <a:r>
              <a:rPr lang="en-IN" dirty="0" err="1"/>
              <a:t>getdata</a:t>
            </a:r>
            <a:r>
              <a:rPr lang="en-IN" dirty="0"/>
              <a:t>(){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cout</a:t>
            </a:r>
            <a:r>
              <a:rPr lang="en-IN" dirty="0"/>
              <a:t>&lt;&lt;“Enter real part: ”;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cin</a:t>
            </a:r>
            <a:r>
              <a:rPr lang="en-IN" dirty="0"/>
              <a:t>&gt;&gt;real;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cout</a:t>
            </a:r>
            <a:r>
              <a:rPr lang="en-IN" dirty="0"/>
              <a:t>&lt;&lt;“enter the imaginary part: ”;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cin</a:t>
            </a:r>
            <a:r>
              <a:rPr lang="en-IN" dirty="0"/>
              <a:t>&gt;&gt; </a:t>
            </a:r>
            <a:r>
              <a:rPr lang="en-IN" dirty="0" err="1"/>
              <a:t>imag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US" dirty="0"/>
              <a:t>void Complex::</a:t>
            </a:r>
            <a:r>
              <a:rPr lang="en-US" dirty="0" err="1"/>
              <a:t>putdata</a:t>
            </a:r>
            <a:r>
              <a:rPr lang="en-US" dirty="0"/>
              <a:t>(){</a:t>
            </a:r>
          </a:p>
          <a:p>
            <a:pPr marL="0" indent="0">
              <a:buNone/>
            </a:pPr>
            <a:r>
              <a:rPr lang="en-US" dirty="0"/>
              <a:t> if(</a:t>
            </a:r>
            <a:r>
              <a:rPr lang="en-US" dirty="0" err="1"/>
              <a:t>imag</a:t>
            </a:r>
            <a:r>
              <a:rPr lang="en-US" dirty="0"/>
              <a:t>&gt;=0)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cout</a:t>
            </a:r>
            <a:r>
              <a:rPr lang="en-US" dirty="0"/>
              <a:t>&lt;&lt;real&lt;&lt;“+”&lt;&lt;</a:t>
            </a:r>
            <a:r>
              <a:rPr lang="en-US" dirty="0" err="1"/>
              <a:t>imag</a:t>
            </a:r>
            <a:r>
              <a:rPr lang="en-US" dirty="0"/>
              <a:t>&lt;&lt;“</a:t>
            </a:r>
            <a:r>
              <a:rPr lang="en-US" dirty="0" err="1"/>
              <a:t>i</a:t>
            </a:r>
            <a:r>
              <a:rPr lang="en-US" dirty="0"/>
              <a:t>”;</a:t>
            </a:r>
          </a:p>
          <a:p>
            <a:pPr marL="0" indent="0">
              <a:buNone/>
            </a:pPr>
            <a:r>
              <a:rPr lang="en-US" dirty="0"/>
              <a:t>  else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cout</a:t>
            </a:r>
            <a:r>
              <a:rPr lang="en-US" dirty="0"/>
              <a:t>&lt;&lt;real&lt;&lt;</a:t>
            </a:r>
            <a:r>
              <a:rPr lang="en-US" dirty="0" err="1"/>
              <a:t>imag</a:t>
            </a:r>
            <a:r>
              <a:rPr lang="en-US" dirty="0"/>
              <a:t>&lt;&lt;“</a:t>
            </a:r>
            <a:r>
              <a:rPr lang="en-US" dirty="0" err="1"/>
              <a:t>i</a:t>
            </a:r>
            <a:r>
              <a:rPr lang="en-US" dirty="0"/>
              <a:t>”;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D3284D-E197-401D-AA98-044F5E0323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26857" y="1058779"/>
            <a:ext cx="4183741" cy="529757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Complex Complex::sum(Complex B)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Complex temp;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temp.real</a:t>
            </a:r>
            <a:r>
              <a:rPr lang="en-IN" dirty="0"/>
              <a:t> = real + </a:t>
            </a:r>
            <a:r>
              <a:rPr lang="en-IN" dirty="0" err="1"/>
              <a:t>B.real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temp.imag</a:t>
            </a:r>
            <a:r>
              <a:rPr lang="en-IN" dirty="0"/>
              <a:t> = </a:t>
            </a:r>
            <a:r>
              <a:rPr lang="en-IN" dirty="0" err="1"/>
              <a:t>imag</a:t>
            </a:r>
            <a:r>
              <a:rPr lang="en-IN" dirty="0"/>
              <a:t> + </a:t>
            </a:r>
            <a:r>
              <a:rPr lang="en-IN" dirty="0" err="1"/>
              <a:t>B.imag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return temp;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int 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Complex x, y, z;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x.getdata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y.getdata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  z. = </a:t>
            </a:r>
            <a:r>
              <a:rPr lang="en-IN" dirty="0" err="1"/>
              <a:t>x.sum</a:t>
            </a:r>
            <a:r>
              <a:rPr lang="en-IN" dirty="0"/>
              <a:t>(y);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z.putdata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  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F4A128-550C-4614-BB3B-60FE6AF91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037A-BE6D-44FD-8F14-1C1DFE138F23}" type="datetime1">
              <a:rPr lang="en-IN" smtClean="0"/>
              <a:t>09-10-2021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261929-E638-4BF9-838D-FC31F16D8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186342-296D-4565-A5E7-DD29E9DB6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88CD-0F79-4216-B04B-8B5626694128}" type="slidenum">
              <a:rPr lang="en-IN" smtClean="0"/>
              <a:t>32</a:t>
            </a:fld>
            <a:endParaRPr lang="en-IN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4D0052E-3E58-458D-A5B9-48B9BD7105A6}"/>
              </a:ext>
            </a:extLst>
          </p:cNvPr>
          <p:cNvCxnSpPr>
            <a:cxnSpLocks/>
          </p:cNvCxnSpPr>
          <p:nvPr/>
        </p:nvCxnSpPr>
        <p:spPr>
          <a:xfrm>
            <a:off x="4061560" y="926430"/>
            <a:ext cx="0" cy="5209674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A9A0BEFC-C90B-4423-BDF5-4436C026755A}"/>
              </a:ext>
            </a:extLst>
          </p:cNvPr>
          <p:cNvGrpSpPr/>
          <p:nvPr/>
        </p:nvGrpSpPr>
        <p:grpSpPr>
          <a:xfrm>
            <a:off x="7575207" y="3429000"/>
            <a:ext cx="2984845" cy="2453635"/>
            <a:chOff x="7575207" y="3429000"/>
            <a:chExt cx="2984845" cy="2453635"/>
          </a:xfrm>
        </p:grpSpPr>
        <p:sp>
          <p:nvSpPr>
            <p:cNvPr id="10" name="object 878">
              <a:extLst>
                <a:ext uri="{FF2B5EF4-FFF2-40B4-BE49-F238E27FC236}">
                  <a16:creationId xmlns:a16="http://schemas.microsoft.com/office/drawing/2014/main" id="{7FD52ACD-D916-40E2-8EC4-BF009A620DB6}"/>
                </a:ext>
              </a:extLst>
            </p:cNvPr>
            <p:cNvSpPr/>
            <p:nvPr/>
          </p:nvSpPr>
          <p:spPr>
            <a:xfrm>
              <a:off x="8754212" y="3429000"/>
              <a:ext cx="609600" cy="685800"/>
            </a:xfrm>
            <a:custGeom>
              <a:avLst/>
              <a:gdLst/>
              <a:ahLst/>
              <a:cxnLst/>
              <a:rect l="l" t="t" r="r" b="b"/>
              <a:pathLst>
                <a:path w="609600" h="685800">
                  <a:moveTo>
                    <a:pt x="304800" y="685800"/>
                  </a:moveTo>
                  <a:lnTo>
                    <a:pt x="0" y="685800"/>
                  </a:lnTo>
                  <a:lnTo>
                    <a:pt x="0" y="0"/>
                  </a:lnTo>
                  <a:lnTo>
                    <a:pt x="609600" y="0"/>
                  </a:lnTo>
                  <a:lnTo>
                    <a:pt x="609600" y="685800"/>
                  </a:lnTo>
                  <a:lnTo>
                    <a:pt x="304800" y="685800"/>
                  </a:lnTo>
                  <a:close/>
                </a:path>
                <a:path w="609600" h="685800">
                  <a:moveTo>
                    <a:pt x="0" y="304800"/>
                  </a:moveTo>
                  <a:lnTo>
                    <a:pt x="609600" y="304800"/>
                  </a:lnTo>
                </a:path>
              </a:pathLst>
            </a:custGeom>
            <a:noFill/>
            <a:ln w="9344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878">
              <a:extLst>
                <a:ext uri="{FF2B5EF4-FFF2-40B4-BE49-F238E27FC236}">
                  <a16:creationId xmlns:a16="http://schemas.microsoft.com/office/drawing/2014/main" id="{3753BA53-A6EC-4231-9B99-FA4126C66936}"/>
                </a:ext>
              </a:extLst>
            </p:cNvPr>
            <p:cNvSpPr/>
            <p:nvPr/>
          </p:nvSpPr>
          <p:spPr>
            <a:xfrm>
              <a:off x="9950452" y="3476960"/>
              <a:ext cx="609600" cy="685800"/>
            </a:xfrm>
            <a:custGeom>
              <a:avLst/>
              <a:gdLst/>
              <a:ahLst/>
              <a:cxnLst/>
              <a:rect l="l" t="t" r="r" b="b"/>
              <a:pathLst>
                <a:path w="609600" h="685800">
                  <a:moveTo>
                    <a:pt x="304800" y="685800"/>
                  </a:moveTo>
                  <a:lnTo>
                    <a:pt x="0" y="685800"/>
                  </a:lnTo>
                  <a:lnTo>
                    <a:pt x="0" y="0"/>
                  </a:lnTo>
                  <a:lnTo>
                    <a:pt x="609600" y="0"/>
                  </a:lnTo>
                  <a:lnTo>
                    <a:pt x="609600" y="685800"/>
                  </a:lnTo>
                  <a:lnTo>
                    <a:pt x="304800" y="685800"/>
                  </a:lnTo>
                  <a:close/>
                </a:path>
                <a:path w="609600" h="685800">
                  <a:moveTo>
                    <a:pt x="0" y="304800"/>
                  </a:moveTo>
                  <a:lnTo>
                    <a:pt x="609600" y="304800"/>
                  </a:lnTo>
                </a:path>
              </a:pathLst>
            </a:custGeom>
            <a:noFill/>
            <a:ln w="9344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8825F16-ABDF-4145-A5DB-2E773E3DAB6E}"/>
                </a:ext>
              </a:extLst>
            </p:cNvPr>
            <p:cNvSpPr txBox="1"/>
            <p:nvPr/>
          </p:nvSpPr>
          <p:spPr>
            <a:xfrm>
              <a:off x="7808513" y="4162760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  <a:endParaRPr lang="en-IN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F311ED1-25F4-413A-AAB0-7345A8A70409}"/>
                </a:ext>
              </a:extLst>
            </p:cNvPr>
            <p:cNvSpPr txBox="1"/>
            <p:nvPr/>
          </p:nvSpPr>
          <p:spPr>
            <a:xfrm>
              <a:off x="8959108" y="4182447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  <a:endParaRPr lang="en-IN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15BBC00-BD69-4091-B8AA-9E61722227D5}"/>
                </a:ext>
              </a:extLst>
            </p:cNvPr>
            <p:cNvSpPr txBox="1"/>
            <p:nvPr/>
          </p:nvSpPr>
          <p:spPr>
            <a:xfrm>
              <a:off x="10113226" y="4182447"/>
              <a:ext cx="276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z</a:t>
              </a:r>
              <a:endParaRPr lang="en-IN" dirty="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CD9C01F-E46B-40F4-AE8A-53A74815738E}"/>
                </a:ext>
              </a:extLst>
            </p:cNvPr>
            <p:cNvGrpSpPr/>
            <p:nvPr/>
          </p:nvGrpSpPr>
          <p:grpSpPr>
            <a:xfrm>
              <a:off x="7575207" y="3429000"/>
              <a:ext cx="609600" cy="695241"/>
              <a:chOff x="7575207" y="3429000"/>
              <a:chExt cx="609600" cy="695241"/>
            </a:xfrm>
          </p:grpSpPr>
          <p:sp>
            <p:nvSpPr>
              <p:cNvPr id="37" name="object 878">
                <a:extLst>
                  <a:ext uri="{FF2B5EF4-FFF2-40B4-BE49-F238E27FC236}">
                    <a16:creationId xmlns:a16="http://schemas.microsoft.com/office/drawing/2014/main" id="{F06F8FDC-5224-4231-AD9D-410273B46F1F}"/>
                  </a:ext>
                </a:extLst>
              </p:cNvPr>
              <p:cNvSpPr/>
              <p:nvPr/>
            </p:nvSpPr>
            <p:spPr>
              <a:xfrm>
                <a:off x="7575207" y="3429000"/>
                <a:ext cx="609600" cy="685800"/>
              </a:xfrm>
              <a:custGeom>
                <a:avLst/>
                <a:gdLst/>
                <a:ahLst/>
                <a:cxnLst/>
                <a:rect l="l" t="t" r="r" b="b"/>
                <a:pathLst>
                  <a:path w="609600" h="685800">
                    <a:moveTo>
                      <a:pt x="304800" y="685800"/>
                    </a:moveTo>
                    <a:lnTo>
                      <a:pt x="0" y="685800"/>
                    </a:lnTo>
                    <a:lnTo>
                      <a:pt x="0" y="0"/>
                    </a:lnTo>
                    <a:lnTo>
                      <a:pt x="609600" y="0"/>
                    </a:lnTo>
                    <a:lnTo>
                      <a:pt x="609600" y="685800"/>
                    </a:lnTo>
                    <a:lnTo>
                      <a:pt x="304800" y="685800"/>
                    </a:lnTo>
                    <a:close/>
                  </a:path>
                  <a:path w="609600" h="685800">
                    <a:moveTo>
                      <a:pt x="0" y="304800"/>
                    </a:moveTo>
                    <a:lnTo>
                      <a:pt x="609600" y="304800"/>
                    </a:lnTo>
                  </a:path>
                </a:pathLst>
              </a:custGeom>
              <a:noFill/>
              <a:ln w="9344">
                <a:solidFill>
                  <a:schemeClr val="tx1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A42AA10-6E17-4D50-9C9B-0B4A83A8CE58}"/>
                  </a:ext>
                </a:extLst>
              </p:cNvPr>
              <p:cNvSpPr txBox="1"/>
              <p:nvPr/>
            </p:nvSpPr>
            <p:spPr>
              <a:xfrm>
                <a:off x="7787641" y="34290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5</a:t>
                </a:r>
                <a:endParaRPr lang="en-IN" dirty="0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8B4C1BF-E62A-440A-A1D8-1342F01B0E85}"/>
                  </a:ext>
                </a:extLst>
              </p:cNvPr>
              <p:cNvSpPr txBox="1"/>
              <p:nvPr/>
            </p:nvSpPr>
            <p:spPr>
              <a:xfrm>
                <a:off x="7786668" y="375490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6</a:t>
                </a:r>
                <a:endParaRPr lang="en-IN" dirty="0"/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5E6B0C5-124D-46E8-9127-FFFAB9F68194}"/>
                </a:ext>
              </a:extLst>
            </p:cNvPr>
            <p:cNvSpPr txBox="1"/>
            <p:nvPr/>
          </p:nvSpPr>
          <p:spPr>
            <a:xfrm>
              <a:off x="8908159" y="37719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  <a:endParaRPr lang="en-IN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93A421B-D772-4801-9A34-C0B5AC75D1EE}"/>
                </a:ext>
              </a:extLst>
            </p:cNvPr>
            <p:cNvSpPr txBox="1"/>
            <p:nvPr/>
          </p:nvSpPr>
          <p:spPr>
            <a:xfrm>
              <a:off x="8895552" y="344492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  <a:endParaRPr lang="en-IN" dirty="0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F4EF8204-7D80-4EA9-8A7E-EF4C67718149}"/>
                </a:ext>
              </a:extLst>
            </p:cNvPr>
            <p:cNvGrpSpPr/>
            <p:nvPr/>
          </p:nvGrpSpPr>
          <p:grpSpPr>
            <a:xfrm>
              <a:off x="8959108" y="4922628"/>
              <a:ext cx="609600" cy="695241"/>
              <a:chOff x="7575207" y="3429000"/>
              <a:chExt cx="609600" cy="695241"/>
            </a:xfrm>
          </p:grpSpPr>
          <p:sp>
            <p:nvSpPr>
              <p:cNvPr id="31" name="object 878">
                <a:extLst>
                  <a:ext uri="{FF2B5EF4-FFF2-40B4-BE49-F238E27FC236}">
                    <a16:creationId xmlns:a16="http://schemas.microsoft.com/office/drawing/2014/main" id="{74F59629-CCBC-4819-94C0-71EEA7FADF67}"/>
                  </a:ext>
                </a:extLst>
              </p:cNvPr>
              <p:cNvSpPr/>
              <p:nvPr/>
            </p:nvSpPr>
            <p:spPr>
              <a:xfrm>
                <a:off x="7575207" y="3429000"/>
                <a:ext cx="609600" cy="685800"/>
              </a:xfrm>
              <a:custGeom>
                <a:avLst/>
                <a:gdLst/>
                <a:ahLst/>
                <a:cxnLst/>
                <a:rect l="l" t="t" r="r" b="b"/>
                <a:pathLst>
                  <a:path w="609600" h="685800">
                    <a:moveTo>
                      <a:pt x="304800" y="685800"/>
                    </a:moveTo>
                    <a:lnTo>
                      <a:pt x="0" y="685800"/>
                    </a:lnTo>
                    <a:lnTo>
                      <a:pt x="0" y="0"/>
                    </a:lnTo>
                    <a:lnTo>
                      <a:pt x="609600" y="0"/>
                    </a:lnTo>
                    <a:lnTo>
                      <a:pt x="609600" y="685800"/>
                    </a:lnTo>
                    <a:lnTo>
                      <a:pt x="304800" y="685800"/>
                    </a:lnTo>
                    <a:close/>
                  </a:path>
                  <a:path w="609600" h="685800">
                    <a:moveTo>
                      <a:pt x="0" y="304800"/>
                    </a:moveTo>
                    <a:lnTo>
                      <a:pt x="609600" y="304800"/>
                    </a:lnTo>
                  </a:path>
                </a:pathLst>
              </a:custGeom>
              <a:noFill/>
              <a:ln w="9344">
                <a:solidFill>
                  <a:schemeClr val="tx1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24D04E2-2101-4025-BADC-BB46EB744BC3}"/>
                  </a:ext>
                </a:extLst>
              </p:cNvPr>
              <p:cNvSpPr txBox="1"/>
              <p:nvPr/>
            </p:nvSpPr>
            <p:spPr>
              <a:xfrm>
                <a:off x="7787641" y="34290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7</a:t>
                </a:r>
                <a:endParaRPr lang="en-IN" dirty="0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8CFE544-F1D4-48D4-AD93-6A92CE757171}"/>
                  </a:ext>
                </a:extLst>
              </p:cNvPr>
              <p:cNvSpPr txBox="1"/>
              <p:nvPr/>
            </p:nvSpPr>
            <p:spPr>
              <a:xfrm>
                <a:off x="7786668" y="375490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8</a:t>
                </a:r>
                <a:endParaRPr lang="en-IN" dirty="0"/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DDA043D-7809-4390-9F6A-BEFFBCF8C0DB}"/>
                </a:ext>
              </a:extLst>
            </p:cNvPr>
            <p:cNvSpPr txBox="1"/>
            <p:nvPr/>
          </p:nvSpPr>
          <p:spPr>
            <a:xfrm>
              <a:off x="9183107" y="5513303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endParaRPr lang="en-IN" dirty="0"/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AF254E4-BCA7-4C78-A7B9-BA6CA1FE1DF6}"/>
              </a:ext>
            </a:extLst>
          </p:cNvPr>
          <p:cNvCxnSpPr/>
          <p:nvPr/>
        </p:nvCxnSpPr>
        <p:spPr>
          <a:xfrm>
            <a:off x="8088354" y="4182447"/>
            <a:ext cx="870754" cy="7401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01822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D06E8-8BA0-48FB-931A-371496C27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Returning the Object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B674E-6EB8-4612-8A97-F6359220F3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3114" y="926430"/>
            <a:ext cx="3630253" cy="559028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class Complex{</a:t>
            </a:r>
          </a:p>
          <a:p>
            <a:pPr marL="0" indent="0">
              <a:buNone/>
            </a:pPr>
            <a:r>
              <a:rPr lang="en-US" dirty="0"/>
              <a:t>   float real, </a:t>
            </a:r>
            <a:r>
              <a:rPr lang="en-US" dirty="0" err="1"/>
              <a:t>imag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b="1" dirty="0"/>
              <a:t>public:</a:t>
            </a:r>
          </a:p>
          <a:p>
            <a:pPr marL="0" indent="0">
              <a:buNone/>
            </a:pPr>
            <a:r>
              <a:rPr lang="en-US" dirty="0"/>
              <a:t>   void </a:t>
            </a:r>
            <a:r>
              <a:rPr lang="en-US" dirty="0" err="1"/>
              <a:t>getdata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void </a:t>
            </a:r>
            <a:r>
              <a:rPr lang="en-US" dirty="0" err="1"/>
              <a:t>putdata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Complex sum(Complex B);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r>
              <a:rPr lang="en-IN" dirty="0"/>
              <a:t>void Complex::</a:t>
            </a:r>
            <a:r>
              <a:rPr lang="en-IN" dirty="0" err="1"/>
              <a:t>getdata</a:t>
            </a:r>
            <a:r>
              <a:rPr lang="en-IN" dirty="0"/>
              <a:t>(){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cout</a:t>
            </a:r>
            <a:r>
              <a:rPr lang="en-IN" dirty="0"/>
              <a:t>&lt;&lt;“Enter real part: ”;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cin</a:t>
            </a:r>
            <a:r>
              <a:rPr lang="en-IN" dirty="0"/>
              <a:t>&gt;&gt;real;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cout</a:t>
            </a:r>
            <a:r>
              <a:rPr lang="en-IN" dirty="0"/>
              <a:t>&lt;&lt;“enter the imaginary part: ”;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cin</a:t>
            </a:r>
            <a:r>
              <a:rPr lang="en-IN" dirty="0"/>
              <a:t>&gt;&gt; </a:t>
            </a:r>
            <a:r>
              <a:rPr lang="en-IN" dirty="0" err="1"/>
              <a:t>imag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US" dirty="0"/>
              <a:t>void Complex::</a:t>
            </a:r>
            <a:r>
              <a:rPr lang="en-US" dirty="0" err="1"/>
              <a:t>putdata</a:t>
            </a:r>
            <a:r>
              <a:rPr lang="en-US" dirty="0"/>
              <a:t>(){</a:t>
            </a:r>
          </a:p>
          <a:p>
            <a:pPr marL="0" indent="0">
              <a:buNone/>
            </a:pPr>
            <a:r>
              <a:rPr lang="en-US" dirty="0"/>
              <a:t> if(</a:t>
            </a:r>
            <a:r>
              <a:rPr lang="en-US" dirty="0" err="1"/>
              <a:t>imag</a:t>
            </a:r>
            <a:r>
              <a:rPr lang="en-US" dirty="0"/>
              <a:t>&gt;=0)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cout</a:t>
            </a:r>
            <a:r>
              <a:rPr lang="en-US" dirty="0"/>
              <a:t>&lt;&lt;real&lt;&lt;“+”&lt;&lt;</a:t>
            </a:r>
            <a:r>
              <a:rPr lang="en-US" dirty="0" err="1"/>
              <a:t>imag</a:t>
            </a:r>
            <a:r>
              <a:rPr lang="en-US" dirty="0"/>
              <a:t>&lt;&lt;“</a:t>
            </a:r>
            <a:r>
              <a:rPr lang="en-US" dirty="0" err="1"/>
              <a:t>i</a:t>
            </a:r>
            <a:r>
              <a:rPr lang="en-US" dirty="0"/>
              <a:t>”;</a:t>
            </a:r>
          </a:p>
          <a:p>
            <a:pPr marL="0" indent="0">
              <a:buNone/>
            </a:pPr>
            <a:r>
              <a:rPr lang="en-US" dirty="0"/>
              <a:t>  else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cout</a:t>
            </a:r>
            <a:r>
              <a:rPr lang="en-US" dirty="0"/>
              <a:t>&lt;&lt;real&lt;&lt;</a:t>
            </a:r>
            <a:r>
              <a:rPr lang="en-US" dirty="0" err="1"/>
              <a:t>imag</a:t>
            </a:r>
            <a:r>
              <a:rPr lang="en-US" dirty="0"/>
              <a:t>&lt;&lt;“</a:t>
            </a:r>
            <a:r>
              <a:rPr lang="en-US" dirty="0" err="1"/>
              <a:t>i</a:t>
            </a:r>
            <a:r>
              <a:rPr lang="en-US" dirty="0"/>
              <a:t>”;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D3284D-E197-401D-AA98-044F5E0323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26857" y="1058779"/>
            <a:ext cx="4183741" cy="529757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Complex Complex::sum(Complex B)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Complex temp;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temp.real</a:t>
            </a:r>
            <a:r>
              <a:rPr lang="en-IN" dirty="0"/>
              <a:t> = real + </a:t>
            </a:r>
            <a:r>
              <a:rPr lang="en-IN" dirty="0" err="1"/>
              <a:t>B.real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temp.imag</a:t>
            </a:r>
            <a:r>
              <a:rPr lang="en-IN" dirty="0"/>
              <a:t> = </a:t>
            </a:r>
            <a:r>
              <a:rPr lang="en-IN" dirty="0" err="1"/>
              <a:t>imag</a:t>
            </a:r>
            <a:r>
              <a:rPr lang="en-IN" dirty="0"/>
              <a:t> + </a:t>
            </a:r>
            <a:r>
              <a:rPr lang="en-IN" dirty="0" err="1"/>
              <a:t>B.imag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return temp;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int 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Complex x, y, z;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x.getdata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y.getdata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  z. = </a:t>
            </a:r>
            <a:r>
              <a:rPr lang="en-IN" dirty="0" err="1"/>
              <a:t>x.sum</a:t>
            </a:r>
            <a:r>
              <a:rPr lang="en-IN" dirty="0"/>
              <a:t>(y);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z.putdata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  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F4A128-550C-4614-BB3B-60FE6AF91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037A-BE6D-44FD-8F14-1C1DFE138F23}" type="datetime1">
              <a:rPr lang="en-IN" smtClean="0"/>
              <a:t>09-10-2021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261929-E638-4BF9-838D-FC31F16D8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186342-296D-4565-A5E7-DD29E9DB6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88CD-0F79-4216-B04B-8B5626694128}" type="slidenum">
              <a:rPr lang="en-IN" smtClean="0"/>
              <a:t>33</a:t>
            </a:fld>
            <a:endParaRPr lang="en-IN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4D0052E-3E58-458D-A5B9-48B9BD7105A6}"/>
              </a:ext>
            </a:extLst>
          </p:cNvPr>
          <p:cNvCxnSpPr>
            <a:cxnSpLocks/>
          </p:cNvCxnSpPr>
          <p:nvPr/>
        </p:nvCxnSpPr>
        <p:spPr>
          <a:xfrm>
            <a:off x="4061560" y="926430"/>
            <a:ext cx="0" cy="5209674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A9A0BEFC-C90B-4423-BDF5-4436C026755A}"/>
              </a:ext>
            </a:extLst>
          </p:cNvPr>
          <p:cNvGrpSpPr/>
          <p:nvPr/>
        </p:nvGrpSpPr>
        <p:grpSpPr>
          <a:xfrm>
            <a:off x="7575207" y="3429000"/>
            <a:ext cx="2984845" cy="2453635"/>
            <a:chOff x="7575207" y="3429000"/>
            <a:chExt cx="2984845" cy="2453635"/>
          </a:xfrm>
        </p:grpSpPr>
        <p:sp>
          <p:nvSpPr>
            <p:cNvPr id="10" name="object 878">
              <a:extLst>
                <a:ext uri="{FF2B5EF4-FFF2-40B4-BE49-F238E27FC236}">
                  <a16:creationId xmlns:a16="http://schemas.microsoft.com/office/drawing/2014/main" id="{7FD52ACD-D916-40E2-8EC4-BF009A620DB6}"/>
                </a:ext>
              </a:extLst>
            </p:cNvPr>
            <p:cNvSpPr/>
            <p:nvPr/>
          </p:nvSpPr>
          <p:spPr>
            <a:xfrm>
              <a:off x="8754212" y="3429000"/>
              <a:ext cx="609600" cy="685800"/>
            </a:xfrm>
            <a:custGeom>
              <a:avLst/>
              <a:gdLst/>
              <a:ahLst/>
              <a:cxnLst/>
              <a:rect l="l" t="t" r="r" b="b"/>
              <a:pathLst>
                <a:path w="609600" h="685800">
                  <a:moveTo>
                    <a:pt x="304800" y="685800"/>
                  </a:moveTo>
                  <a:lnTo>
                    <a:pt x="0" y="685800"/>
                  </a:lnTo>
                  <a:lnTo>
                    <a:pt x="0" y="0"/>
                  </a:lnTo>
                  <a:lnTo>
                    <a:pt x="609600" y="0"/>
                  </a:lnTo>
                  <a:lnTo>
                    <a:pt x="609600" y="685800"/>
                  </a:lnTo>
                  <a:lnTo>
                    <a:pt x="304800" y="685800"/>
                  </a:lnTo>
                  <a:close/>
                </a:path>
                <a:path w="609600" h="685800">
                  <a:moveTo>
                    <a:pt x="0" y="304800"/>
                  </a:moveTo>
                  <a:lnTo>
                    <a:pt x="609600" y="304800"/>
                  </a:lnTo>
                </a:path>
              </a:pathLst>
            </a:custGeom>
            <a:noFill/>
            <a:ln w="9344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878">
              <a:extLst>
                <a:ext uri="{FF2B5EF4-FFF2-40B4-BE49-F238E27FC236}">
                  <a16:creationId xmlns:a16="http://schemas.microsoft.com/office/drawing/2014/main" id="{3753BA53-A6EC-4231-9B99-FA4126C66936}"/>
                </a:ext>
              </a:extLst>
            </p:cNvPr>
            <p:cNvSpPr/>
            <p:nvPr/>
          </p:nvSpPr>
          <p:spPr>
            <a:xfrm>
              <a:off x="9950452" y="3476960"/>
              <a:ext cx="609600" cy="685800"/>
            </a:xfrm>
            <a:custGeom>
              <a:avLst/>
              <a:gdLst/>
              <a:ahLst/>
              <a:cxnLst/>
              <a:rect l="l" t="t" r="r" b="b"/>
              <a:pathLst>
                <a:path w="609600" h="685800">
                  <a:moveTo>
                    <a:pt x="304800" y="685800"/>
                  </a:moveTo>
                  <a:lnTo>
                    <a:pt x="0" y="685800"/>
                  </a:lnTo>
                  <a:lnTo>
                    <a:pt x="0" y="0"/>
                  </a:lnTo>
                  <a:lnTo>
                    <a:pt x="609600" y="0"/>
                  </a:lnTo>
                  <a:lnTo>
                    <a:pt x="609600" y="685800"/>
                  </a:lnTo>
                  <a:lnTo>
                    <a:pt x="304800" y="685800"/>
                  </a:lnTo>
                  <a:close/>
                </a:path>
                <a:path w="609600" h="685800">
                  <a:moveTo>
                    <a:pt x="0" y="304800"/>
                  </a:moveTo>
                  <a:lnTo>
                    <a:pt x="609600" y="304800"/>
                  </a:lnTo>
                </a:path>
              </a:pathLst>
            </a:custGeom>
            <a:noFill/>
            <a:ln w="9344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8825F16-ABDF-4145-A5DB-2E773E3DAB6E}"/>
                </a:ext>
              </a:extLst>
            </p:cNvPr>
            <p:cNvSpPr txBox="1"/>
            <p:nvPr/>
          </p:nvSpPr>
          <p:spPr>
            <a:xfrm>
              <a:off x="7808513" y="4162760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  <a:endParaRPr lang="en-IN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F311ED1-25F4-413A-AAB0-7345A8A70409}"/>
                </a:ext>
              </a:extLst>
            </p:cNvPr>
            <p:cNvSpPr txBox="1"/>
            <p:nvPr/>
          </p:nvSpPr>
          <p:spPr>
            <a:xfrm>
              <a:off x="8959108" y="4182447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  <a:endParaRPr lang="en-IN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15BBC00-BD69-4091-B8AA-9E61722227D5}"/>
                </a:ext>
              </a:extLst>
            </p:cNvPr>
            <p:cNvSpPr txBox="1"/>
            <p:nvPr/>
          </p:nvSpPr>
          <p:spPr>
            <a:xfrm>
              <a:off x="10113226" y="4182447"/>
              <a:ext cx="276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z</a:t>
              </a:r>
              <a:endParaRPr lang="en-IN" dirty="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CD9C01F-E46B-40F4-AE8A-53A74815738E}"/>
                </a:ext>
              </a:extLst>
            </p:cNvPr>
            <p:cNvGrpSpPr/>
            <p:nvPr/>
          </p:nvGrpSpPr>
          <p:grpSpPr>
            <a:xfrm>
              <a:off x="7575207" y="3429000"/>
              <a:ext cx="609600" cy="695241"/>
              <a:chOff x="7575207" y="3429000"/>
              <a:chExt cx="609600" cy="695241"/>
            </a:xfrm>
          </p:grpSpPr>
          <p:sp>
            <p:nvSpPr>
              <p:cNvPr id="37" name="object 878">
                <a:extLst>
                  <a:ext uri="{FF2B5EF4-FFF2-40B4-BE49-F238E27FC236}">
                    <a16:creationId xmlns:a16="http://schemas.microsoft.com/office/drawing/2014/main" id="{F06F8FDC-5224-4231-AD9D-410273B46F1F}"/>
                  </a:ext>
                </a:extLst>
              </p:cNvPr>
              <p:cNvSpPr/>
              <p:nvPr/>
            </p:nvSpPr>
            <p:spPr>
              <a:xfrm>
                <a:off x="7575207" y="3429000"/>
                <a:ext cx="609600" cy="685800"/>
              </a:xfrm>
              <a:custGeom>
                <a:avLst/>
                <a:gdLst/>
                <a:ahLst/>
                <a:cxnLst/>
                <a:rect l="l" t="t" r="r" b="b"/>
                <a:pathLst>
                  <a:path w="609600" h="685800">
                    <a:moveTo>
                      <a:pt x="304800" y="685800"/>
                    </a:moveTo>
                    <a:lnTo>
                      <a:pt x="0" y="685800"/>
                    </a:lnTo>
                    <a:lnTo>
                      <a:pt x="0" y="0"/>
                    </a:lnTo>
                    <a:lnTo>
                      <a:pt x="609600" y="0"/>
                    </a:lnTo>
                    <a:lnTo>
                      <a:pt x="609600" y="685800"/>
                    </a:lnTo>
                    <a:lnTo>
                      <a:pt x="304800" y="685800"/>
                    </a:lnTo>
                    <a:close/>
                  </a:path>
                  <a:path w="609600" h="685800">
                    <a:moveTo>
                      <a:pt x="0" y="304800"/>
                    </a:moveTo>
                    <a:lnTo>
                      <a:pt x="609600" y="304800"/>
                    </a:lnTo>
                  </a:path>
                </a:pathLst>
              </a:custGeom>
              <a:noFill/>
              <a:ln w="9344">
                <a:solidFill>
                  <a:schemeClr val="tx1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A42AA10-6E17-4D50-9C9B-0B4A83A8CE58}"/>
                  </a:ext>
                </a:extLst>
              </p:cNvPr>
              <p:cNvSpPr txBox="1"/>
              <p:nvPr/>
            </p:nvSpPr>
            <p:spPr>
              <a:xfrm>
                <a:off x="7787641" y="34290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5</a:t>
                </a:r>
                <a:endParaRPr lang="en-IN" dirty="0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8B4C1BF-E62A-440A-A1D8-1342F01B0E85}"/>
                  </a:ext>
                </a:extLst>
              </p:cNvPr>
              <p:cNvSpPr txBox="1"/>
              <p:nvPr/>
            </p:nvSpPr>
            <p:spPr>
              <a:xfrm>
                <a:off x="7786668" y="375490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6</a:t>
                </a:r>
                <a:endParaRPr lang="en-IN" dirty="0"/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5E6B0C5-124D-46E8-9127-FFFAB9F68194}"/>
                </a:ext>
              </a:extLst>
            </p:cNvPr>
            <p:cNvSpPr txBox="1"/>
            <p:nvPr/>
          </p:nvSpPr>
          <p:spPr>
            <a:xfrm>
              <a:off x="8908159" y="37719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  <a:endParaRPr lang="en-IN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93A421B-D772-4801-9A34-C0B5AC75D1EE}"/>
                </a:ext>
              </a:extLst>
            </p:cNvPr>
            <p:cNvSpPr txBox="1"/>
            <p:nvPr/>
          </p:nvSpPr>
          <p:spPr>
            <a:xfrm>
              <a:off x="8895552" y="344492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  <a:endParaRPr lang="en-IN" dirty="0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F4EF8204-7D80-4EA9-8A7E-EF4C67718149}"/>
                </a:ext>
              </a:extLst>
            </p:cNvPr>
            <p:cNvGrpSpPr/>
            <p:nvPr/>
          </p:nvGrpSpPr>
          <p:grpSpPr>
            <a:xfrm>
              <a:off x="8959108" y="4922628"/>
              <a:ext cx="609600" cy="695241"/>
              <a:chOff x="7575207" y="3429000"/>
              <a:chExt cx="609600" cy="695241"/>
            </a:xfrm>
          </p:grpSpPr>
          <p:sp>
            <p:nvSpPr>
              <p:cNvPr id="31" name="object 878">
                <a:extLst>
                  <a:ext uri="{FF2B5EF4-FFF2-40B4-BE49-F238E27FC236}">
                    <a16:creationId xmlns:a16="http://schemas.microsoft.com/office/drawing/2014/main" id="{74F59629-CCBC-4819-94C0-71EEA7FADF67}"/>
                  </a:ext>
                </a:extLst>
              </p:cNvPr>
              <p:cNvSpPr/>
              <p:nvPr/>
            </p:nvSpPr>
            <p:spPr>
              <a:xfrm>
                <a:off x="7575207" y="3429000"/>
                <a:ext cx="609600" cy="685800"/>
              </a:xfrm>
              <a:custGeom>
                <a:avLst/>
                <a:gdLst/>
                <a:ahLst/>
                <a:cxnLst/>
                <a:rect l="l" t="t" r="r" b="b"/>
                <a:pathLst>
                  <a:path w="609600" h="685800">
                    <a:moveTo>
                      <a:pt x="304800" y="685800"/>
                    </a:moveTo>
                    <a:lnTo>
                      <a:pt x="0" y="685800"/>
                    </a:lnTo>
                    <a:lnTo>
                      <a:pt x="0" y="0"/>
                    </a:lnTo>
                    <a:lnTo>
                      <a:pt x="609600" y="0"/>
                    </a:lnTo>
                    <a:lnTo>
                      <a:pt x="609600" y="685800"/>
                    </a:lnTo>
                    <a:lnTo>
                      <a:pt x="304800" y="685800"/>
                    </a:lnTo>
                    <a:close/>
                  </a:path>
                  <a:path w="609600" h="685800">
                    <a:moveTo>
                      <a:pt x="0" y="304800"/>
                    </a:moveTo>
                    <a:lnTo>
                      <a:pt x="609600" y="304800"/>
                    </a:lnTo>
                  </a:path>
                </a:pathLst>
              </a:custGeom>
              <a:noFill/>
              <a:ln w="9344">
                <a:solidFill>
                  <a:schemeClr val="tx1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24D04E2-2101-4025-BADC-BB46EB744BC3}"/>
                  </a:ext>
                </a:extLst>
              </p:cNvPr>
              <p:cNvSpPr txBox="1"/>
              <p:nvPr/>
            </p:nvSpPr>
            <p:spPr>
              <a:xfrm>
                <a:off x="7787641" y="34290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7</a:t>
                </a:r>
                <a:endParaRPr lang="en-IN" dirty="0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8CFE544-F1D4-48D4-AD93-6A92CE757171}"/>
                  </a:ext>
                </a:extLst>
              </p:cNvPr>
              <p:cNvSpPr txBox="1"/>
              <p:nvPr/>
            </p:nvSpPr>
            <p:spPr>
              <a:xfrm>
                <a:off x="7786668" y="375490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8</a:t>
                </a:r>
                <a:endParaRPr lang="en-IN" dirty="0"/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DDA043D-7809-4390-9F6A-BEFFBCF8C0DB}"/>
                </a:ext>
              </a:extLst>
            </p:cNvPr>
            <p:cNvSpPr txBox="1"/>
            <p:nvPr/>
          </p:nvSpPr>
          <p:spPr>
            <a:xfrm>
              <a:off x="9183107" y="5513303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endParaRPr lang="en-IN" dirty="0"/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AF254E4-BCA7-4C78-A7B9-BA6CA1FE1DF6}"/>
              </a:ext>
            </a:extLst>
          </p:cNvPr>
          <p:cNvCxnSpPr/>
          <p:nvPr/>
        </p:nvCxnSpPr>
        <p:spPr>
          <a:xfrm>
            <a:off x="8088354" y="4182447"/>
            <a:ext cx="870754" cy="7401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bject 878">
            <a:extLst>
              <a:ext uri="{FF2B5EF4-FFF2-40B4-BE49-F238E27FC236}">
                <a16:creationId xmlns:a16="http://schemas.microsoft.com/office/drawing/2014/main" id="{311EEE0B-5887-4FC3-8028-FE13A784F318}"/>
              </a:ext>
            </a:extLst>
          </p:cNvPr>
          <p:cNvSpPr/>
          <p:nvPr/>
        </p:nvSpPr>
        <p:spPr>
          <a:xfrm>
            <a:off x="10007066" y="4932069"/>
            <a:ext cx="609600" cy="685800"/>
          </a:xfrm>
          <a:custGeom>
            <a:avLst/>
            <a:gdLst/>
            <a:ahLst/>
            <a:cxnLst/>
            <a:rect l="l" t="t" r="r" b="b"/>
            <a:pathLst>
              <a:path w="609600" h="685800">
                <a:moveTo>
                  <a:pt x="3048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09600" y="0"/>
                </a:lnTo>
                <a:lnTo>
                  <a:pt x="609600" y="685800"/>
                </a:lnTo>
                <a:lnTo>
                  <a:pt x="304800" y="685800"/>
                </a:lnTo>
                <a:close/>
              </a:path>
              <a:path w="609600" h="685800">
                <a:moveTo>
                  <a:pt x="0" y="304800"/>
                </a:moveTo>
                <a:lnTo>
                  <a:pt x="609600" y="304800"/>
                </a:lnTo>
              </a:path>
            </a:pathLst>
          </a:custGeom>
          <a:noFill/>
          <a:ln w="9344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0BC8F7-EC2B-4AFB-9F41-401D477F2CF8}"/>
              </a:ext>
            </a:extLst>
          </p:cNvPr>
          <p:cNvSpPr txBox="1"/>
          <p:nvPr/>
        </p:nvSpPr>
        <p:spPr>
          <a:xfrm>
            <a:off x="10116606" y="48792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  <a:endParaRPr lang="en-IN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E6E206A-BF19-4555-8E55-E31622D605B8}"/>
              </a:ext>
            </a:extLst>
          </p:cNvPr>
          <p:cNvSpPr txBox="1"/>
          <p:nvPr/>
        </p:nvSpPr>
        <p:spPr>
          <a:xfrm>
            <a:off x="10122118" y="52066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  <a:endParaRPr lang="en-IN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6E2A0A1-7C06-4AEC-BEAA-78EAAD8CAF44}"/>
              </a:ext>
            </a:extLst>
          </p:cNvPr>
          <p:cNvSpPr txBox="1"/>
          <p:nvPr/>
        </p:nvSpPr>
        <p:spPr>
          <a:xfrm>
            <a:off x="10028837" y="5585667"/>
            <a:ext cx="680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temp</a:t>
            </a:r>
            <a:endParaRPr lang="en-IN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2EFE7B9-C2FE-4FF1-866B-740641BAC00C}"/>
              </a:ext>
            </a:extLst>
          </p:cNvPr>
          <p:cNvSpPr txBox="1"/>
          <p:nvPr/>
        </p:nvSpPr>
        <p:spPr>
          <a:xfrm>
            <a:off x="10020415" y="342168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  <a:endParaRPr lang="en-IN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5F496C2-703D-4A87-BAE9-3C3B43C0CB28}"/>
              </a:ext>
            </a:extLst>
          </p:cNvPr>
          <p:cNvSpPr txBox="1"/>
          <p:nvPr/>
        </p:nvSpPr>
        <p:spPr>
          <a:xfrm>
            <a:off x="10020415" y="37700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  <a:endParaRPr lang="en-IN" dirty="0"/>
          </a:p>
        </p:txBody>
      </p:sp>
      <p:sp>
        <p:nvSpPr>
          <p:cNvPr id="18" name="Arrow: Curved Up 17">
            <a:extLst>
              <a:ext uri="{FF2B5EF4-FFF2-40B4-BE49-F238E27FC236}">
                <a16:creationId xmlns:a16="http://schemas.microsoft.com/office/drawing/2014/main" id="{9D4DF890-4E16-4AAF-83B0-BA7C6B355F6D}"/>
              </a:ext>
            </a:extLst>
          </p:cNvPr>
          <p:cNvSpPr/>
          <p:nvPr/>
        </p:nvSpPr>
        <p:spPr>
          <a:xfrm rot="16412273">
            <a:off x="10703742" y="3905661"/>
            <a:ext cx="1114291" cy="100251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28CB603-85A0-46D3-A65C-20AF69D42120}"/>
              </a:ext>
            </a:extLst>
          </p:cNvPr>
          <p:cNvSpPr txBox="1"/>
          <p:nvPr/>
        </p:nvSpPr>
        <p:spPr>
          <a:xfrm>
            <a:off x="6140920" y="5165875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12 + 14i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667822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20289-4DC3-40B5-B08A-808472FF71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Constructors and Destructors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A434EC-625D-43A3-BBC2-4191E0D0C7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F69A3-18DD-4AE0-83D9-B0B8A981E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6A4B-DBCC-43DF-9E30-656F0F0A11E5}" type="datetime1">
              <a:rPr lang="en-IN" smtClean="0"/>
              <a:t>09-10-2021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169B8-FA67-4CAA-B7FD-2915A4A68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578C3-4A71-428C-89B5-76C8460A2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88CD-0F79-4216-B04B-8B5626694128}" type="slidenum">
              <a:rPr lang="en-IN" smtClean="0"/>
              <a:t>34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39796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E4F8B-CB3C-47C7-8B6E-896924943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0486C-1BD6-46CA-8591-17D7B348C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 member function which initializes the objects of its class</a:t>
            </a:r>
          </a:p>
          <a:p>
            <a:r>
              <a:rPr lang="en-US" dirty="0"/>
              <a:t>A constructor has:</a:t>
            </a:r>
          </a:p>
          <a:p>
            <a:pPr marL="890588">
              <a:buFont typeface="Courier New" panose="02070309020205020404" pitchFamily="49" charset="0"/>
              <a:buChar char="o"/>
            </a:pPr>
            <a:r>
              <a:rPr lang="en-US" dirty="0"/>
              <a:t> the same name as that of class itself</a:t>
            </a:r>
          </a:p>
          <a:p>
            <a:pPr marL="890588">
              <a:buFont typeface="Courier New" panose="02070309020205020404" pitchFamily="49" charset="0"/>
              <a:buChar char="o"/>
            </a:pPr>
            <a:r>
              <a:rPr lang="en-US" dirty="0"/>
              <a:t> no return type, not even void</a:t>
            </a:r>
          </a:p>
          <a:p>
            <a:pPr marL="661988" indent="0">
              <a:buNone/>
            </a:pPr>
            <a:endParaRPr lang="en-US" dirty="0"/>
          </a:p>
          <a:p>
            <a:r>
              <a:rPr lang="en-US" dirty="0"/>
              <a:t>It constructs the values of data member so that it is called constructor</a:t>
            </a:r>
          </a:p>
          <a:p>
            <a:pPr algn="just"/>
            <a:r>
              <a:rPr lang="en-US" dirty="0"/>
              <a:t>A constructor is called automatically whenever a new object of a class is created.   </a:t>
            </a:r>
          </a:p>
          <a:p>
            <a:pPr algn="just"/>
            <a:r>
              <a:rPr lang="en-US" dirty="0"/>
              <a:t>You may or may not supply the arguments to the constructor when the new object is created.</a:t>
            </a:r>
          </a:p>
          <a:p>
            <a:pPr marL="0" indent="0" algn="just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B16CB-D227-43FB-8D05-4BF9A507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28961-A12F-49C8-9F24-F839DDAA10F1}" type="datetime1">
              <a:rPr lang="en-IN" smtClean="0"/>
              <a:t>09-10-2021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BAB72F-C3A4-4714-8D90-9006804FB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B16ED-4AB8-475F-8695-93C4A7996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88CD-0F79-4216-B04B-8B5626694128}" type="slidenum">
              <a:rPr lang="en-IN" smtClean="0"/>
              <a:t>35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98122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33D63-5F6D-499F-B803-CC4AB96A8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382C0-FD09-4F59-A148-576F2E36D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If you do not specify a constructor, the compiler generates a default constructor (expects no parameters and has an empty body)</a:t>
            </a:r>
          </a:p>
          <a:p>
            <a:pPr marL="0" indent="0" algn="just">
              <a:buNone/>
            </a:pPr>
            <a:r>
              <a:rPr lang="en-US" dirty="0"/>
              <a:t>                                        void main(){</a:t>
            </a:r>
          </a:p>
          <a:p>
            <a:pPr marL="0" indent="0" algn="just">
              <a:buNone/>
            </a:pPr>
            <a:r>
              <a:rPr lang="en-US" dirty="0"/>
              <a:t>                                         rectangle </a:t>
            </a:r>
            <a:r>
              <a:rPr lang="en-US" dirty="0" err="1"/>
              <a:t>rc</a:t>
            </a:r>
            <a:r>
              <a:rPr lang="en-US" dirty="0"/>
              <a:t>(3.0, 2.0);</a:t>
            </a:r>
          </a:p>
          <a:p>
            <a:pPr marL="0" indent="0" algn="just">
              <a:buNone/>
            </a:pPr>
            <a:r>
              <a:rPr lang="en-US" dirty="0"/>
              <a:t>                                         </a:t>
            </a:r>
            <a:r>
              <a:rPr lang="en-IN" dirty="0" err="1"/>
              <a:t>rc.posn</a:t>
            </a:r>
            <a:r>
              <a:rPr lang="en-IN" dirty="0"/>
              <a:t> (100, 100);</a:t>
            </a:r>
          </a:p>
          <a:p>
            <a:pPr marL="0" indent="0" algn="just">
              <a:buNone/>
            </a:pPr>
            <a:r>
              <a:rPr lang="en-IN" dirty="0"/>
              <a:t>                                         </a:t>
            </a:r>
            <a:r>
              <a:rPr lang="en-IN" dirty="0" err="1"/>
              <a:t>rc.draw</a:t>
            </a:r>
            <a:r>
              <a:rPr lang="en-IN" dirty="0"/>
              <a:t>();</a:t>
            </a:r>
          </a:p>
          <a:p>
            <a:pPr marL="0" indent="0" algn="just">
              <a:buNone/>
            </a:pPr>
            <a:r>
              <a:rPr lang="en-IN" dirty="0"/>
              <a:t>                                         </a:t>
            </a:r>
            <a:r>
              <a:rPr lang="en-IN" dirty="0" err="1"/>
              <a:t>rc.move</a:t>
            </a:r>
            <a:r>
              <a:rPr lang="en-IN" dirty="0"/>
              <a:t>(50, 50);</a:t>
            </a:r>
          </a:p>
          <a:p>
            <a:pPr marL="0" indent="0" algn="just">
              <a:buNone/>
            </a:pPr>
            <a:r>
              <a:rPr lang="en-US" dirty="0"/>
              <a:t>                                         </a:t>
            </a:r>
            <a:r>
              <a:rPr lang="en-US" dirty="0" err="1"/>
              <a:t>rc.draw</a:t>
            </a:r>
            <a:r>
              <a:rPr lang="en-US" dirty="0"/>
              <a:t>();</a:t>
            </a:r>
          </a:p>
          <a:p>
            <a:pPr marL="0" indent="0" algn="just">
              <a:buNone/>
            </a:pPr>
            <a:r>
              <a:rPr lang="en-US" dirty="0"/>
              <a:t>                                        }</a:t>
            </a:r>
          </a:p>
          <a:p>
            <a:pPr algn="just"/>
            <a:r>
              <a:rPr lang="en-US" i="1" dirty="0"/>
              <a:t>Warning: attempting to initialize a data member of a class explicitly in the class definition is a syntax error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99300-7EAD-4640-BE4C-B272C1DFB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28961-A12F-49C8-9F24-F839DDAA10F1}" type="datetime1">
              <a:rPr lang="en-IN" smtClean="0"/>
              <a:t>09-10-2021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D34A7-7380-4DF5-80E8-D8473FEA8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8AA16-3A3F-4DCA-B310-A7829E07B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88CD-0F79-4216-B04B-8B5626694128}" type="slidenum">
              <a:rPr lang="en-IN" smtClean="0"/>
              <a:t>36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73543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4FDF2-9ECA-43ED-8211-B5A08A7E6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Declaration and Definition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4D2D0-E46F-4003-BD77-18691505A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326" y="1143453"/>
            <a:ext cx="11468960" cy="512457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class complex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int m, n;</a:t>
            </a:r>
          </a:p>
          <a:p>
            <a:pPr marL="0" indent="0">
              <a:buNone/>
            </a:pPr>
            <a:r>
              <a:rPr lang="en-US" dirty="0"/>
              <a:t> public: </a:t>
            </a:r>
          </a:p>
          <a:p>
            <a:pPr marL="0" indent="0">
              <a:buNone/>
            </a:pPr>
            <a:r>
              <a:rPr lang="en-US" dirty="0"/>
              <a:t>  complex();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r>
              <a:rPr lang="en-US" dirty="0"/>
              <a:t>complex::complex()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m = 0; n = 0;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758CC-4B02-4B1D-963F-6A5FDED3D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28961-A12F-49C8-9F24-F839DDAA10F1}" type="datetime1">
              <a:rPr lang="en-IN" smtClean="0"/>
              <a:t>09-10-2021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65815-BAC3-42C8-B8E0-E85052C5B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0CE3B-15B5-4036-8182-F765B12F7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88CD-0F79-4216-B04B-8B5626694128}" type="slidenum">
              <a:rPr lang="en-IN" smtClean="0"/>
              <a:t>37</a:t>
            </a:fld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02687D-6B58-4B29-B32D-9D8E6CE75356}"/>
              </a:ext>
            </a:extLst>
          </p:cNvPr>
          <p:cNvSpPr txBox="1"/>
          <p:nvPr/>
        </p:nvSpPr>
        <p:spPr>
          <a:xfrm>
            <a:off x="5350042" y="3105834"/>
            <a:ext cx="38113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Default constructor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9655869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E97F0-0E5C-452C-B208-530181AFA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54487-AD65-47AC-9459-0B840741D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They should be declared in the public section of the class</a:t>
            </a:r>
          </a:p>
          <a:p>
            <a:pPr algn="just"/>
            <a:r>
              <a:rPr lang="en-US" dirty="0"/>
              <a:t>Invoked automatically when the class objects are created.</a:t>
            </a:r>
          </a:p>
          <a:p>
            <a:pPr algn="just"/>
            <a:r>
              <a:rPr lang="en-US" dirty="0"/>
              <a:t>They do not have return types, not even void and they cannot return any value.</a:t>
            </a:r>
          </a:p>
          <a:p>
            <a:pPr algn="just"/>
            <a:r>
              <a:rPr lang="en-US" dirty="0"/>
              <a:t>They cannot be inherited, though a derived class can call the base class constructor</a:t>
            </a:r>
          </a:p>
          <a:p>
            <a:pPr algn="just"/>
            <a:r>
              <a:rPr lang="en-US" dirty="0"/>
              <a:t>They also can have default arguments like other functions.</a:t>
            </a:r>
          </a:p>
          <a:p>
            <a:pPr algn="just"/>
            <a:r>
              <a:rPr lang="en-US" dirty="0"/>
              <a:t>They are implicitly called when the NEW and DELETE operators execute when  memory allocation is required.</a:t>
            </a:r>
          </a:p>
          <a:p>
            <a:pPr algn="just"/>
            <a:r>
              <a:rPr lang="en-US" dirty="0"/>
              <a:t>They cannot be virtual.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8ABCA2-997F-4566-AA92-1C6024870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28961-A12F-49C8-9F24-F839DDAA10F1}" type="datetime1">
              <a:rPr lang="en-IN" smtClean="0"/>
              <a:t>09-10-2021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199F9-A845-42A5-983C-342C5C939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8FAFA-58F9-483C-AA5D-684406A6E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88CD-0F79-4216-B04B-8B5626694128}" type="slidenum">
              <a:rPr lang="en-IN" smtClean="0"/>
              <a:t>38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92384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B3817-8745-471B-B5D4-A9C32D7CD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Parameterized Constructors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7D3FB-D5A4-410A-A860-EC0EA59DD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constructors that can take arguments are called parameterized constructors.</a:t>
            </a:r>
          </a:p>
          <a:p>
            <a:pPr algn="just"/>
            <a:r>
              <a:rPr lang="en-US" dirty="0"/>
              <a:t>It is used when we assign different value to the data member for different object. </a:t>
            </a:r>
          </a:p>
          <a:p>
            <a:pPr algn="just"/>
            <a:r>
              <a:rPr lang="en-US" dirty="0"/>
              <a:t>We must pass the initial values as arguments to the constructors when an object is declared.</a:t>
            </a:r>
          </a:p>
          <a:p>
            <a:pPr algn="just"/>
            <a:r>
              <a:rPr lang="en-US" dirty="0"/>
              <a:t>This can be done in two ways:</a:t>
            </a:r>
          </a:p>
          <a:p>
            <a:pPr marL="1155700" indent="-514350" algn="just">
              <a:buFont typeface="+mj-lt"/>
              <a:buAutoNum type="arabicPeriod"/>
            </a:pPr>
            <a:r>
              <a:rPr lang="en-US" dirty="0"/>
              <a:t>By calling the constructors implicitly also known as shorthand</a:t>
            </a:r>
          </a:p>
          <a:p>
            <a:pPr marL="641350" indent="0" algn="just">
              <a:buNone/>
            </a:pPr>
            <a:r>
              <a:rPr lang="en-US" dirty="0"/>
              <a:t>      - &lt;</a:t>
            </a:r>
            <a:r>
              <a:rPr lang="en-US" dirty="0" err="1"/>
              <a:t>class_name</a:t>
            </a:r>
            <a:r>
              <a:rPr lang="en-US" dirty="0"/>
              <a:t> object(arguments);&gt;</a:t>
            </a:r>
          </a:p>
          <a:p>
            <a:pPr marL="641350" indent="0" algn="just">
              <a:buNone/>
            </a:pPr>
            <a:r>
              <a:rPr lang="en-US" dirty="0"/>
              <a:t>      - rectangle </a:t>
            </a:r>
            <a:r>
              <a:rPr lang="en-US" dirty="0" err="1"/>
              <a:t>rc</a:t>
            </a:r>
            <a:r>
              <a:rPr lang="en-US" dirty="0"/>
              <a:t> (3, 5);</a:t>
            </a:r>
          </a:p>
          <a:p>
            <a:pPr marL="1155700" indent="-514350" algn="just">
              <a:buAutoNum type="arabicPeriod" startAt="2"/>
            </a:pPr>
            <a:r>
              <a:rPr lang="en-US" dirty="0"/>
              <a:t>By calling the constructors explicitly</a:t>
            </a:r>
          </a:p>
          <a:p>
            <a:pPr marL="641350" indent="0" algn="just">
              <a:buNone/>
            </a:pPr>
            <a:r>
              <a:rPr lang="en-US" dirty="0"/>
              <a:t>      - &lt;</a:t>
            </a:r>
            <a:r>
              <a:rPr lang="en-US" dirty="0" err="1"/>
              <a:t>class_name</a:t>
            </a:r>
            <a:r>
              <a:rPr lang="en-US" dirty="0"/>
              <a:t> object = constructor(arguments);&gt; </a:t>
            </a:r>
          </a:p>
          <a:p>
            <a:pPr marL="641350" indent="0" algn="just">
              <a:buNone/>
            </a:pPr>
            <a:r>
              <a:rPr lang="en-US" dirty="0"/>
              <a:t>      - rectangle </a:t>
            </a:r>
            <a:r>
              <a:rPr lang="en-US" dirty="0" err="1"/>
              <a:t>rc</a:t>
            </a:r>
            <a:r>
              <a:rPr lang="en-US" dirty="0"/>
              <a:t> = rectangle (3, 5);   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50321-167F-4AD4-A53A-545AFE749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28961-A12F-49C8-9F24-F839DDAA10F1}" type="datetime1">
              <a:rPr lang="en-IN" smtClean="0"/>
              <a:t>09-10-2021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99845B-17B8-42F2-A9D4-03B96FD08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2479E-E226-49D0-B2BB-331447956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88CD-0F79-4216-B04B-8B5626694128}" type="slidenum">
              <a:rPr lang="en-IN" smtClean="0"/>
              <a:t>39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4798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83A9B-8DAF-41C2-BB93-2E3C5C9A2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BBB5C-BE65-415E-991B-F2BBB8AE9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Tx/>
              <a:buChar char="•"/>
            </a:pPr>
            <a:r>
              <a:rPr lang="en-US" altLang="zh-TW" dirty="0">
                <a:solidFill>
                  <a:srgbClr val="C00000"/>
                </a:solidFill>
              </a:rPr>
              <a:t>Hiding information</a:t>
            </a:r>
            <a:r>
              <a:rPr lang="en-US" altLang="zh-TW" dirty="0"/>
              <a:t> within an object’s nucleus</a:t>
            </a:r>
          </a:p>
          <a:p>
            <a:pPr algn="just">
              <a:buFontTx/>
              <a:buChar char="•"/>
            </a:pPr>
            <a:r>
              <a:rPr lang="en-US" altLang="zh-TW" dirty="0"/>
              <a:t>Provide a </a:t>
            </a:r>
            <a:r>
              <a:rPr lang="en-US" altLang="zh-TW" dirty="0">
                <a:solidFill>
                  <a:srgbClr val="C00000"/>
                </a:solidFill>
              </a:rPr>
              <a:t>public interface</a:t>
            </a:r>
            <a:r>
              <a:rPr lang="en-US" altLang="zh-TW" dirty="0"/>
              <a:t> for interacting with it</a:t>
            </a:r>
          </a:p>
          <a:p>
            <a:pPr algn="just">
              <a:buFontTx/>
              <a:buChar char="•"/>
            </a:pPr>
            <a:r>
              <a:rPr lang="en-US" altLang="zh-TW" dirty="0"/>
              <a:t>Advantages to software developers</a:t>
            </a:r>
          </a:p>
          <a:p>
            <a:pPr lvl="1" algn="just"/>
            <a:r>
              <a:rPr lang="en-US" altLang="zh-TW" sz="2800" u="sng" dirty="0">
                <a:solidFill>
                  <a:srgbClr val="C00000"/>
                </a:solidFill>
              </a:rPr>
              <a:t>Modularity</a:t>
            </a:r>
            <a:r>
              <a:rPr lang="en-US" altLang="zh-TW" sz="2800" dirty="0">
                <a:solidFill>
                  <a:srgbClr val="C00000"/>
                </a:solidFill>
              </a:rPr>
              <a:t>:</a:t>
            </a:r>
            <a:r>
              <a:rPr lang="en-US" altLang="zh-TW" sz="2800" dirty="0">
                <a:solidFill>
                  <a:srgbClr val="FFFF99"/>
                </a:solidFill>
              </a:rPr>
              <a:t> </a:t>
            </a:r>
            <a:r>
              <a:rPr lang="en-US" altLang="zh-TW" sz="2800" dirty="0"/>
              <a:t>An object can be </a:t>
            </a:r>
            <a:r>
              <a:rPr lang="en-US" altLang="zh-TW" sz="2800" dirty="0">
                <a:solidFill>
                  <a:srgbClr val="C00000"/>
                </a:solidFill>
              </a:rPr>
              <a:t>easily passed around</a:t>
            </a:r>
            <a:r>
              <a:rPr lang="en-US" altLang="zh-TW" sz="2800" dirty="0"/>
              <a:t> in the system (Otherwise, you need to think about how many </a:t>
            </a:r>
            <a:r>
              <a:rPr lang="en-US" altLang="zh-TW" sz="2800" dirty="0">
                <a:solidFill>
                  <a:srgbClr val="FF6600"/>
                </a:solidFill>
              </a:rPr>
              <a:t>files</a:t>
            </a:r>
            <a:r>
              <a:rPr lang="en-US" altLang="zh-TW" sz="2800" dirty="0"/>
              <a:t> you need to  bundle together to pass to your friends)</a:t>
            </a:r>
          </a:p>
          <a:p>
            <a:pPr lvl="1" algn="just"/>
            <a:r>
              <a:rPr lang="en-US" altLang="zh-TW" sz="2800" u="sng" dirty="0">
                <a:solidFill>
                  <a:srgbClr val="C00000"/>
                </a:solidFill>
              </a:rPr>
              <a:t>Information hiding</a:t>
            </a:r>
            <a:r>
              <a:rPr lang="en-US" altLang="zh-TW" sz="2800" dirty="0">
                <a:solidFill>
                  <a:srgbClr val="C00000"/>
                </a:solidFill>
              </a:rPr>
              <a:t>:</a:t>
            </a:r>
            <a:r>
              <a:rPr lang="en-US" altLang="zh-TW" sz="2800" dirty="0">
                <a:solidFill>
                  <a:srgbClr val="FF0000"/>
                </a:solidFill>
              </a:rPr>
              <a:t> </a:t>
            </a:r>
            <a:r>
              <a:rPr lang="en-US" altLang="zh-TW" sz="2800" dirty="0"/>
              <a:t>Users </a:t>
            </a:r>
            <a:r>
              <a:rPr lang="en-US" altLang="zh-TW" sz="2800" dirty="0">
                <a:solidFill>
                  <a:srgbClr val="C00000"/>
                </a:solidFill>
              </a:rPr>
              <a:t>need not go into details</a:t>
            </a:r>
            <a:r>
              <a:rPr lang="en-US" altLang="zh-TW" sz="2800" dirty="0"/>
              <a:t> of the object before using the object (E.g., you don’t need to know the circuit of a TV set if you want to watch TV)</a:t>
            </a:r>
          </a:p>
          <a:p>
            <a:pPr lvl="1" algn="just"/>
            <a:r>
              <a:rPr lang="en-US" altLang="zh-TW" sz="2800" u="sng" dirty="0">
                <a:solidFill>
                  <a:srgbClr val="C00000"/>
                </a:solidFill>
              </a:rPr>
              <a:t>Safety</a:t>
            </a:r>
            <a:r>
              <a:rPr lang="en-US" altLang="zh-TW" sz="2800" dirty="0">
                <a:solidFill>
                  <a:srgbClr val="C00000"/>
                </a:solidFill>
              </a:rPr>
              <a:t>:</a:t>
            </a:r>
            <a:r>
              <a:rPr lang="en-US" altLang="zh-TW" sz="2800" dirty="0">
                <a:solidFill>
                  <a:srgbClr val="FFFF99"/>
                </a:solidFill>
              </a:rPr>
              <a:t> </a:t>
            </a:r>
            <a:r>
              <a:rPr lang="en-US" altLang="zh-TW" sz="2800" dirty="0"/>
              <a:t>Users of the object </a:t>
            </a:r>
            <a:r>
              <a:rPr lang="en-US" altLang="zh-TW" sz="2800" dirty="0">
                <a:solidFill>
                  <a:srgbClr val="C00000"/>
                </a:solidFill>
              </a:rPr>
              <a:t>may not directly access the internal state</a:t>
            </a:r>
            <a:r>
              <a:rPr lang="en-US" altLang="zh-TW" sz="2800" dirty="0"/>
              <a:t> of the object. This reduces the possibility of erroneous situations.</a:t>
            </a:r>
            <a:endParaRPr lang="en-US" altLang="zh-TW" sz="2800" dirty="0">
              <a:solidFill>
                <a:srgbClr val="FFFF99"/>
              </a:solidFill>
            </a:endParaRPr>
          </a:p>
          <a:p>
            <a:pPr lvl="1" algn="just"/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E42CB5-B1D1-424A-9CC2-58B5839D6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D2633-9DF7-484B-BB37-BAD007E3D0F0}" type="datetime1">
              <a:rPr lang="en-IN" smtClean="0"/>
              <a:t>09-10-2021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2AABD-C866-43CA-9569-D272C1CA2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E432F-8027-4CAC-BADE-F9F3874C4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88CD-0F79-4216-B04B-8B5626694128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92806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A29A3-8C36-48B8-84CD-D17EC927A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Constructor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0BC0D-9639-41E7-ACBF-67E9913B5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When a class reference is passed as parameters in constructor then that constructor is copy constructor.</a:t>
            </a:r>
          </a:p>
          <a:p>
            <a:pPr algn="just"/>
            <a:r>
              <a:rPr lang="en-US" dirty="0"/>
              <a:t>A copy constructor is used to declare and initialize an object from another object.</a:t>
            </a:r>
          </a:p>
          <a:p>
            <a:pPr algn="just"/>
            <a:r>
              <a:rPr lang="en-US" dirty="0"/>
              <a:t>Syntax: </a:t>
            </a:r>
            <a:r>
              <a:rPr lang="en-US" dirty="0" err="1"/>
              <a:t>constructor_name</a:t>
            </a:r>
            <a:r>
              <a:rPr lang="en-US" dirty="0"/>
              <a:t> (</a:t>
            </a:r>
            <a:r>
              <a:rPr lang="en-US" dirty="0" err="1"/>
              <a:t>class_name</a:t>
            </a:r>
            <a:r>
              <a:rPr lang="en-US" dirty="0"/>
              <a:t> &amp;object);</a:t>
            </a:r>
          </a:p>
          <a:p>
            <a:pPr marL="0" indent="0" algn="just">
              <a:buNone/>
            </a:pPr>
            <a:r>
              <a:rPr lang="en-US" dirty="0"/>
              <a:t>                rectangle (rectangle &amp;</a:t>
            </a:r>
            <a:r>
              <a:rPr lang="en-US" dirty="0" err="1"/>
              <a:t>rc</a:t>
            </a:r>
            <a:r>
              <a:rPr lang="en-US" dirty="0"/>
              <a:t>);</a:t>
            </a:r>
          </a:p>
          <a:p>
            <a:pPr marL="0" indent="0" algn="just">
              <a:buNone/>
            </a:pPr>
            <a:r>
              <a:rPr lang="en-US" dirty="0"/>
              <a:t>                rectangle rc1 (rc2); // rectangle rc1 = rc2;</a:t>
            </a:r>
          </a:p>
          <a:p>
            <a:pPr algn="just"/>
            <a:r>
              <a:rPr lang="en-US" dirty="0"/>
              <a:t>The process of initialization object through copy constructor is known as copy initialization.</a:t>
            </a:r>
          </a:p>
          <a:p>
            <a:pPr algn="just"/>
            <a:r>
              <a:rPr lang="en-US" dirty="0"/>
              <a:t>A copy constructor takes a reference to an object of the same class as itself as argument.</a:t>
            </a:r>
          </a:p>
          <a:p>
            <a:pPr algn="just"/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F1626-5D43-44A2-B5B7-B3E55FB28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28961-A12F-49C8-9F24-F839DDAA10F1}" type="datetime1">
              <a:rPr lang="en-IN" smtClean="0"/>
              <a:t>09-10-2021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A1719-B07E-4B47-B882-B1BC6A543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A4780F-A775-41A0-8049-7A2E04C18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88CD-0F79-4216-B04B-8B5626694128}" type="slidenum">
              <a:rPr lang="en-IN" smtClean="0"/>
              <a:t>40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19889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2C5BD-CB06-407A-8C76-2016F0D31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Constructor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6E328-34F8-4AC8-A12C-BE8E198945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3114" y="1035729"/>
            <a:ext cx="3795486" cy="514123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class person{</a:t>
            </a:r>
          </a:p>
          <a:p>
            <a:pPr marL="0" indent="0">
              <a:buNone/>
            </a:pPr>
            <a:r>
              <a:rPr lang="en-US" dirty="0"/>
              <a:t>public:</a:t>
            </a:r>
          </a:p>
          <a:p>
            <a:pPr marL="0" indent="0">
              <a:buNone/>
            </a:pPr>
            <a:r>
              <a:rPr lang="en-US" dirty="0"/>
              <a:t>  int age;</a:t>
            </a:r>
          </a:p>
          <a:p>
            <a:pPr marL="0" indent="0">
              <a:buNone/>
            </a:pPr>
            <a:r>
              <a:rPr lang="en-US" dirty="0"/>
              <a:t>  person(int a){</a:t>
            </a:r>
          </a:p>
          <a:p>
            <a:pPr marL="0" indent="0">
              <a:buNone/>
            </a:pPr>
            <a:r>
              <a:rPr lang="en-US" dirty="0"/>
              <a:t>       age = a;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  <a:p>
            <a:pPr marL="0" indent="0">
              <a:buNone/>
            </a:pPr>
            <a:r>
              <a:rPr lang="en-US" dirty="0"/>
              <a:t>  person(person &amp;x){</a:t>
            </a:r>
          </a:p>
          <a:p>
            <a:pPr marL="0" indent="0">
              <a:buNone/>
            </a:pPr>
            <a:r>
              <a:rPr lang="en-US" dirty="0"/>
              <a:t>      age = </a:t>
            </a:r>
            <a:r>
              <a:rPr lang="en-US" dirty="0" err="1"/>
              <a:t>x.age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r>
              <a:rPr lang="en-US" dirty="0"/>
              <a:t>  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9D0014-743A-43A9-B30D-389BA8ED32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2316" y="1069673"/>
            <a:ext cx="7256570" cy="52866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int main(){</a:t>
            </a:r>
          </a:p>
          <a:p>
            <a:pPr marL="0" indent="0">
              <a:buNone/>
            </a:pPr>
            <a:r>
              <a:rPr lang="en-US" dirty="0"/>
              <a:t> person </a:t>
            </a:r>
            <a:r>
              <a:rPr lang="en-US" dirty="0" err="1"/>
              <a:t>timmy</a:t>
            </a:r>
            <a:r>
              <a:rPr lang="en-US" dirty="0"/>
              <a:t>(10);</a:t>
            </a:r>
          </a:p>
          <a:p>
            <a:pPr marL="0" indent="0">
              <a:buNone/>
            </a:pPr>
            <a:r>
              <a:rPr lang="en-US" dirty="0"/>
              <a:t> person sally(15);</a:t>
            </a:r>
          </a:p>
          <a:p>
            <a:pPr marL="0" indent="0">
              <a:buNone/>
            </a:pPr>
            <a:r>
              <a:rPr lang="en-US" dirty="0"/>
              <a:t> person </a:t>
            </a:r>
            <a:r>
              <a:rPr lang="en-US" dirty="0" err="1"/>
              <a:t>timmy_clone</a:t>
            </a:r>
            <a:r>
              <a:rPr lang="en-US" dirty="0"/>
              <a:t> = </a:t>
            </a:r>
            <a:r>
              <a:rPr lang="en-US" dirty="0" err="1"/>
              <a:t>timmy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cout</a:t>
            </a:r>
            <a:r>
              <a:rPr lang="en-US" dirty="0"/>
              <a:t>&lt;&lt;</a:t>
            </a:r>
            <a:r>
              <a:rPr lang="en-US" dirty="0" err="1"/>
              <a:t>timmy.age</a:t>
            </a:r>
            <a:r>
              <a:rPr lang="en-US" dirty="0"/>
              <a:t>&lt;&lt;“  “&lt;&lt;</a:t>
            </a:r>
            <a:r>
              <a:rPr lang="en-US" dirty="0" err="1"/>
              <a:t>sally.age</a:t>
            </a:r>
            <a:r>
              <a:rPr lang="en-US" dirty="0"/>
              <a:t>&lt;&lt;“ “&lt;&lt;</a:t>
            </a:r>
            <a:r>
              <a:rPr lang="en-US" dirty="0" err="1"/>
              <a:t>timmy_clone.age</a:t>
            </a:r>
            <a:r>
              <a:rPr lang="en-US" dirty="0"/>
              <a:t>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err="1"/>
              <a:t>timmy.age</a:t>
            </a:r>
            <a:r>
              <a:rPr lang="en-IN" dirty="0"/>
              <a:t> = 23;</a:t>
            </a:r>
          </a:p>
          <a:p>
            <a:pPr marL="0" indent="0">
              <a:buNone/>
            </a:pPr>
            <a:r>
              <a:rPr lang="en-US" dirty="0" err="1"/>
              <a:t>cout</a:t>
            </a:r>
            <a:r>
              <a:rPr lang="en-US" dirty="0"/>
              <a:t>&lt;&lt;</a:t>
            </a:r>
            <a:r>
              <a:rPr lang="en-US" dirty="0" err="1"/>
              <a:t>timmy.age</a:t>
            </a:r>
            <a:r>
              <a:rPr lang="en-US" dirty="0"/>
              <a:t>&lt;&lt;“  “&lt;&lt;</a:t>
            </a:r>
            <a:r>
              <a:rPr lang="en-US" dirty="0" err="1"/>
              <a:t>sally.age</a:t>
            </a:r>
            <a:r>
              <a:rPr lang="en-US" dirty="0"/>
              <a:t>&lt;&lt;“ “&lt;&lt;</a:t>
            </a:r>
            <a:r>
              <a:rPr lang="en-US" dirty="0" err="1"/>
              <a:t>timmy_clone.age</a:t>
            </a:r>
            <a:r>
              <a:rPr lang="en-US" dirty="0"/>
              <a:t>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C5E2BD-72CB-45CC-862D-D565DEEF5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037A-BE6D-44FD-8F14-1C1DFE138F23}" type="datetime1">
              <a:rPr lang="en-IN" smtClean="0"/>
              <a:t>09-10-2021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3C2E51-B734-410C-9C6D-DE54CE53D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750AE7-928F-49D5-A355-7F28F9F6F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88CD-0F79-4216-B04B-8B5626694128}" type="slidenum">
              <a:rPr lang="en-IN" smtClean="0"/>
              <a:t>41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95298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8E968-A68E-4A7E-8835-6C230A193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Destructors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21A43-8419-4E34-901A-0183302A9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 destructor is used to destroy the objects that have been created by constructor.</a:t>
            </a:r>
          </a:p>
          <a:p>
            <a:pPr algn="just"/>
            <a:r>
              <a:rPr lang="en-US" dirty="0"/>
              <a:t>It is also a member function of class whose name is same as that of class name but preceded by tilde symbol (~)</a:t>
            </a:r>
          </a:p>
          <a:p>
            <a:pPr algn="just"/>
            <a:r>
              <a:rPr lang="en-US" dirty="0"/>
              <a:t>It never takes any arguments nor return any value.</a:t>
            </a:r>
          </a:p>
          <a:p>
            <a:pPr algn="just"/>
            <a:r>
              <a:rPr lang="en-US" dirty="0"/>
              <a:t>It will be invoked implicitly  by the compiler upon exiting from the program to clean up the storage which is allocated to it.</a:t>
            </a:r>
          </a:p>
          <a:p>
            <a:pPr algn="just"/>
            <a:r>
              <a:rPr lang="en-US" dirty="0"/>
              <a:t>The NEW operator is used in constructor to allocate memory and DELETE is used to free the memory in destructors.</a:t>
            </a:r>
          </a:p>
          <a:p>
            <a:pPr algn="just"/>
            <a:r>
              <a:rPr lang="en-US" dirty="0"/>
              <a:t>Example: ~rectangle();  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96B32-B55B-4EDE-BD14-389F003D3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28961-A12F-49C8-9F24-F839DDAA10F1}" type="datetime1">
              <a:rPr lang="en-IN" smtClean="0"/>
              <a:t>09-10-2021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0359E-6FF7-4C8E-BD5E-4F63180B2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511AF-5AF1-4D07-86AF-38FECD735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88CD-0F79-4216-B04B-8B5626694128}" type="slidenum">
              <a:rPr lang="en-IN" smtClean="0"/>
              <a:t>42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8173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2796A-B419-448C-957C-19F991A05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Class?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BABC2-715D-4702-AEF2-380D7C73E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Tx/>
              <a:buChar char="•"/>
            </a:pPr>
            <a:r>
              <a:rPr lang="en-US" altLang="zh-TW" dirty="0"/>
              <a:t>A Class is a </a:t>
            </a:r>
            <a:r>
              <a:rPr lang="en-US" altLang="zh-TW" b="1" dirty="0">
                <a:solidFill>
                  <a:srgbClr val="C00000"/>
                </a:solidFill>
              </a:rPr>
              <a:t>blueprint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or prototype that defines the </a:t>
            </a:r>
            <a:r>
              <a:rPr lang="en-US" altLang="zh-TW" dirty="0">
                <a:solidFill>
                  <a:srgbClr val="C00000"/>
                </a:solidFill>
              </a:rPr>
              <a:t>variables</a:t>
            </a:r>
            <a:r>
              <a:rPr lang="en-US" altLang="zh-TW" dirty="0"/>
              <a:t> and </a:t>
            </a:r>
            <a:r>
              <a:rPr lang="en-US" altLang="zh-TW" dirty="0">
                <a:solidFill>
                  <a:srgbClr val="C00000"/>
                </a:solidFill>
              </a:rPr>
              <a:t>methods</a:t>
            </a:r>
            <a:r>
              <a:rPr lang="en-US" altLang="zh-TW" dirty="0"/>
              <a:t> common to </a:t>
            </a:r>
            <a:r>
              <a:rPr lang="en-US" altLang="zh-TW" dirty="0">
                <a:solidFill>
                  <a:srgbClr val="FF6600"/>
                </a:solidFill>
              </a:rPr>
              <a:t>all</a:t>
            </a:r>
            <a:r>
              <a:rPr lang="en-US" altLang="zh-TW" dirty="0"/>
              <a:t> objects of </a:t>
            </a:r>
            <a:r>
              <a:rPr lang="en-US" altLang="zh-TW" dirty="0">
                <a:solidFill>
                  <a:srgbClr val="C00000"/>
                </a:solidFill>
              </a:rPr>
              <a:t>a certain kind</a:t>
            </a:r>
          </a:p>
          <a:p>
            <a:pPr algn="just">
              <a:buFontTx/>
              <a:buChar char="•"/>
            </a:pPr>
            <a:r>
              <a:rPr lang="en-US" altLang="zh-TW" dirty="0"/>
              <a:t>Every object of a Class is an </a:t>
            </a:r>
            <a:r>
              <a:rPr lang="en-US" altLang="zh-TW" b="1" dirty="0">
                <a:solidFill>
                  <a:srgbClr val="C00000"/>
                </a:solidFill>
              </a:rPr>
              <a:t>instance</a:t>
            </a:r>
            <a:r>
              <a:rPr lang="en-US" altLang="zh-TW" dirty="0"/>
              <a:t> of that class</a:t>
            </a:r>
          </a:p>
          <a:p>
            <a:pPr algn="just">
              <a:buFontTx/>
              <a:buChar char="•"/>
            </a:pPr>
            <a:r>
              <a:rPr lang="en-US" altLang="zh-TW" dirty="0"/>
              <a:t>Benefit - </a:t>
            </a:r>
            <a:r>
              <a:rPr lang="en-US" altLang="zh-TW" dirty="0">
                <a:solidFill>
                  <a:srgbClr val="C00000"/>
                </a:solidFill>
              </a:rPr>
              <a:t>Reusability</a:t>
            </a:r>
          </a:p>
          <a:p>
            <a:pPr lvl="1" algn="just">
              <a:buFontTx/>
              <a:buChar char="•"/>
            </a:pPr>
            <a:r>
              <a:rPr lang="en-US" altLang="zh-TW" sz="2800" dirty="0"/>
              <a:t>This arrangement </a:t>
            </a:r>
            <a:r>
              <a:rPr lang="en-US" altLang="zh-TW" sz="2800" dirty="0">
                <a:solidFill>
                  <a:srgbClr val="C00000"/>
                </a:solidFill>
              </a:rPr>
              <a:t>saves effort</a:t>
            </a:r>
            <a:r>
              <a:rPr lang="en-US" altLang="zh-TW" sz="2800" dirty="0"/>
              <a:t> in developing a number of objects of the same kind</a:t>
            </a:r>
          </a:p>
          <a:p>
            <a:pPr marL="546100" marR="226695" indent="-457200" algn="just">
              <a:lnSpc>
                <a:spcPts val="3829"/>
              </a:lnSpc>
              <a:spcBef>
                <a:spcPts val="235"/>
              </a:spcBef>
              <a:buSzPct val="75000"/>
              <a:buFont typeface="Wingdings" panose="05000000000000000000" pitchFamily="2" charset="2"/>
              <a:buChar char="q"/>
              <a:tabLst>
                <a:tab pos="431165" algn="l"/>
                <a:tab pos="431800" algn="l"/>
              </a:tabLst>
            </a:pPr>
            <a:r>
              <a:rPr lang="en-US" sz="2800" spc="-5" dirty="0">
                <a:latin typeface="Times New Roman"/>
                <a:cs typeface="Times New Roman"/>
              </a:rPr>
              <a:t>Class: </a:t>
            </a:r>
            <a:r>
              <a:rPr lang="en-US" sz="2800" dirty="0">
                <a:latin typeface="Times New Roman"/>
                <a:cs typeface="Times New Roman"/>
              </a:rPr>
              <a:t>A </a:t>
            </a:r>
            <a:r>
              <a:rPr lang="en-US" sz="2800" spc="-5" dirty="0">
                <a:latin typeface="Times New Roman"/>
                <a:cs typeface="Times New Roman"/>
              </a:rPr>
              <a:t>Class is </a:t>
            </a:r>
            <a:r>
              <a:rPr lang="en-US" sz="2800" dirty="0">
                <a:latin typeface="Times New Roman"/>
                <a:cs typeface="Times New Roman"/>
              </a:rPr>
              <a:t>a user </a:t>
            </a:r>
            <a:r>
              <a:rPr lang="en-US" sz="2800" spc="-5" dirty="0">
                <a:latin typeface="Times New Roman"/>
                <a:cs typeface="Times New Roman"/>
              </a:rPr>
              <a:t>defined data </a:t>
            </a:r>
            <a:r>
              <a:rPr lang="en-US" sz="2800" dirty="0">
                <a:latin typeface="Times New Roman"/>
                <a:cs typeface="Times New Roman"/>
              </a:rPr>
              <a:t>type </a:t>
            </a:r>
            <a:r>
              <a:rPr lang="en-US" sz="2800" spc="-5" dirty="0">
                <a:latin typeface="Times New Roman"/>
                <a:cs typeface="Times New Roman"/>
              </a:rPr>
              <a:t>to </a:t>
            </a:r>
            <a:r>
              <a:rPr lang="en-US" sz="2800" spc="-700" dirty="0" err="1">
                <a:latin typeface="Times New Roman"/>
                <a:cs typeface="Times New Roman"/>
              </a:rPr>
              <a:t>i</a:t>
            </a:r>
            <a:r>
              <a:rPr lang="en-US" sz="2800" dirty="0" err="1">
                <a:latin typeface="Times New Roman"/>
                <a:cs typeface="Times New Roman"/>
              </a:rPr>
              <a:t>implement</a:t>
            </a:r>
            <a:r>
              <a:rPr lang="en-US" sz="2800" dirty="0">
                <a:latin typeface="Times New Roman"/>
                <a:cs typeface="Times New Roman"/>
              </a:rPr>
              <a:t> an abstract object. </a:t>
            </a:r>
          </a:p>
          <a:p>
            <a:pPr marL="546100" marR="226695" indent="-457200" algn="just">
              <a:lnSpc>
                <a:spcPts val="3829"/>
              </a:lnSpc>
              <a:spcBef>
                <a:spcPts val="235"/>
              </a:spcBef>
              <a:buSzPct val="75000"/>
              <a:buFont typeface="Wingdings" panose="05000000000000000000" pitchFamily="2" charset="2"/>
              <a:buChar char="q"/>
              <a:tabLst>
                <a:tab pos="431165" algn="l"/>
                <a:tab pos="431800" algn="l"/>
              </a:tabLst>
            </a:pPr>
            <a:r>
              <a:rPr lang="en-US" sz="2800" spc="-5" dirty="0">
                <a:latin typeface="Times New Roman"/>
                <a:cs typeface="Times New Roman"/>
              </a:rPr>
              <a:t>Abstract</a:t>
            </a:r>
            <a:r>
              <a:rPr lang="en-US" sz="2800" spc="-2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means to hide the details. </a:t>
            </a:r>
          </a:p>
          <a:p>
            <a:pPr marL="546100" marR="226695" indent="-457200" algn="just">
              <a:lnSpc>
                <a:spcPts val="3829"/>
              </a:lnSpc>
              <a:spcBef>
                <a:spcPts val="235"/>
              </a:spcBef>
              <a:buSzPct val="75000"/>
              <a:buFont typeface="Wingdings" panose="05000000000000000000" pitchFamily="2" charset="2"/>
              <a:buChar char="q"/>
              <a:tabLst>
                <a:tab pos="431165" algn="l"/>
                <a:tab pos="431800" algn="l"/>
              </a:tabLst>
            </a:pPr>
            <a:r>
              <a:rPr lang="en-US" sz="2800" dirty="0">
                <a:latin typeface="Times New Roman"/>
                <a:cs typeface="Times New Roman"/>
              </a:rPr>
              <a:t>A </a:t>
            </a:r>
            <a:r>
              <a:rPr lang="en-US" sz="2800" spc="-5" dirty="0">
                <a:latin typeface="Times New Roman"/>
                <a:cs typeface="Times New Roman"/>
              </a:rPr>
              <a:t>Class is </a:t>
            </a:r>
            <a:r>
              <a:rPr lang="en-US" sz="2800" dirty="0">
                <a:latin typeface="Times New Roman"/>
                <a:cs typeface="Times New Roman"/>
              </a:rPr>
              <a:t>a </a:t>
            </a:r>
            <a:r>
              <a:rPr lang="en-US" sz="2800" spc="-5" dirty="0">
                <a:latin typeface="Times New Roman"/>
                <a:cs typeface="Times New Roman"/>
              </a:rPr>
              <a:t>combination </a:t>
            </a:r>
            <a:r>
              <a:rPr lang="en-US" sz="2800" dirty="0">
                <a:latin typeface="Times New Roman"/>
                <a:cs typeface="Times New Roman"/>
              </a:rPr>
              <a:t>of  </a:t>
            </a:r>
            <a:r>
              <a:rPr lang="en-US" sz="2800" spc="-5" dirty="0">
                <a:latin typeface="Times New Roman"/>
                <a:cs typeface="Times New Roman"/>
              </a:rPr>
              <a:t>data and</a:t>
            </a:r>
            <a:r>
              <a:rPr lang="en-US" sz="2800" spc="2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functions.</a:t>
            </a:r>
            <a:endParaRPr lang="en-US" sz="2800" dirty="0">
              <a:latin typeface="Times New Roman"/>
              <a:cs typeface="Times New Roman"/>
            </a:endParaRPr>
          </a:p>
          <a:p>
            <a:pPr marL="546100" marR="226695" indent="-457200" algn="just">
              <a:lnSpc>
                <a:spcPts val="3829"/>
              </a:lnSpc>
              <a:spcBef>
                <a:spcPts val="235"/>
              </a:spcBef>
              <a:buSzPct val="75000"/>
              <a:buFont typeface="Wingdings" panose="05000000000000000000" pitchFamily="2" charset="2"/>
              <a:buChar char="q"/>
              <a:tabLst>
                <a:tab pos="431165" algn="l"/>
                <a:tab pos="431800" algn="l"/>
              </a:tabLst>
            </a:pPr>
            <a:r>
              <a:rPr lang="en-US" sz="2800" spc="-5" dirty="0">
                <a:latin typeface="Times New Roman"/>
                <a:cs typeface="Times New Roman"/>
              </a:rPr>
              <a:t>Data is called </a:t>
            </a:r>
            <a:r>
              <a:rPr lang="en-US" sz="2800" dirty="0">
                <a:latin typeface="Times New Roman"/>
                <a:cs typeface="Times New Roman"/>
              </a:rPr>
              <a:t> data </a:t>
            </a:r>
            <a:r>
              <a:rPr lang="en-US" sz="2800" spc="-5" dirty="0">
                <a:latin typeface="Times New Roman"/>
                <a:cs typeface="Times New Roman"/>
              </a:rPr>
              <a:t>members </a:t>
            </a:r>
            <a:r>
              <a:rPr lang="en-US" sz="2800" dirty="0">
                <a:latin typeface="Times New Roman"/>
                <a:cs typeface="Times New Roman"/>
              </a:rPr>
              <a:t>and </a:t>
            </a:r>
            <a:r>
              <a:rPr lang="en-US" sz="2800" spc="-5" dirty="0">
                <a:latin typeface="Times New Roman"/>
                <a:cs typeface="Times New Roman"/>
              </a:rPr>
              <a:t>functions  </a:t>
            </a:r>
            <a:r>
              <a:rPr lang="en-US" sz="2800" dirty="0">
                <a:latin typeface="Times New Roman"/>
                <a:cs typeface="Times New Roman"/>
              </a:rPr>
              <a:t>are </a:t>
            </a:r>
            <a:r>
              <a:rPr lang="en-US" sz="2800" spc="-5" dirty="0">
                <a:latin typeface="Times New Roman"/>
                <a:cs typeface="Times New Roman"/>
              </a:rPr>
              <a:t>called </a:t>
            </a:r>
            <a:r>
              <a:rPr lang="en-US" sz="2800" dirty="0">
                <a:latin typeface="Times New Roman"/>
                <a:cs typeface="Times New Roman"/>
              </a:rPr>
              <a:t>as </a:t>
            </a:r>
            <a:r>
              <a:rPr lang="en-US" sz="2800" spc="-5" dirty="0">
                <a:latin typeface="Times New Roman"/>
                <a:cs typeface="Times New Roman"/>
              </a:rPr>
              <a:t>member</a:t>
            </a:r>
            <a:r>
              <a:rPr lang="en-US" sz="2800" spc="1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functions</a:t>
            </a: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450068-DFD9-4768-A2A9-3487D681C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8FE14-FE45-4853-AA5F-4FD8CC807DF1}" type="datetime1">
              <a:rPr lang="en-IN" smtClean="0"/>
              <a:t>09-10-2021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744795-FB29-4BBC-8651-3C25CD7FA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B22C1-2516-46F5-A1A0-C19210D0E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88CD-0F79-4216-B04B-8B5626694128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1211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C29D3-0190-41AF-A5DD-BCD39079D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Data Type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1FE74-6097-4461-B163-08E217D70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46100" marR="355600" indent="-457200" algn="just">
              <a:lnSpc>
                <a:spcPct val="100000"/>
              </a:lnSpc>
              <a:spcBef>
                <a:spcPts val="100"/>
              </a:spcBef>
              <a:buSzPct val="85000"/>
              <a:tabLst>
                <a:tab pos="374650" algn="l"/>
              </a:tabLst>
            </a:pPr>
            <a:r>
              <a:rPr lang="en-US" sz="2800" dirty="0">
                <a:latin typeface="Times New Roman"/>
                <a:cs typeface="Times New Roman"/>
              </a:rPr>
              <a:t>A data type </a:t>
            </a:r>
            <a:r>
              <a:rPr lang="en-US" sz="2800" spc="-5" dirty="0">
                <a:latin typeface="Times New Roman"/>
                <a:cs typeface="Times New Roman"/>
              </a:rPr>
              <a:t>that separates </a:t>
            </a:r>
            <a:r>
              <a:rPr lang="en-US" sz="2800" dirty="0">
                <a:latin typeface="Times New Roman"/>
                <a:cs typeface="Times New Roman"/>
              </a:rPr>
              <a:t>the </a:t>
            </a:r>
            <a:r>
              <a:rPr lang="en-US" sz="2800" spc="-5" dirty="0">
                <a:latin typeface="Times New Roman"/>
                <a:cs typeface="Times New Roman"/>
              </a:rPr>
              <a:t>logical properties  from </a:t>
            </a:r>
            <a:r>
              <a:rPr lang="en-US" sz="2800" dirty="0">
                <a:latin typeface="Times New Roman"/>
                <a:cs typeface="Times New Roman"/>
              </a:rPr>
              <a:t>the </a:t>
            </a:r>
            <a:r>
              <a:rPr lang="en-US" sz="2800" spc="-5" dirty="0">
                <a:latin typeface="Times New Roman"/>
                <a:cs typeface="Times New Roman"/>
              </a:rPr>
              <a:t>implementation details called</a:t>
            </a:r>
            <a:r>
              <a:rPr lang="en-US" sz="2800" spc="-85" dirty="0">
                <a:latin typeface="Times New Roman"/>
                <a:cs typeface="Times New Roman"/>
              </a:rPr>
              <a:t> is called </a:t>
            </a:r>
            <a:r>
              <a:rPr lang="en-US" sz="2800" spc="-5" dirty="0">
                <a:latin typeface="Times New Roman"/>
                <a:cs typeface="Times New Roman"/>
              </a:rPr>
              <a:t>Abstract  Data</a:t>
            </a:r>
            <a:r>
              <a:rPr lang="en-US" sz="2800" spc="-2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Type(ADT).</a:t>
            </a:r>
            <a:endParaRPr lang="en-US" dirty="0">
              <a:latin typeface="Times New Roman"/>
              <a:cs typeface="Times New Roman"/>
            </a:endParaRPr>
          </a:p>
          <a:p>
            <a:pPr marL="546100" marR="355600" indent="-457200" algn="just">
              <a:lnSpc>
                <a:spcPct val="100000"/>
              </a:lnSpc>
              <a:spcBef>
                <a:spcPts val="100"/>
              </a:spcBef>
              <a:buSzPct val="85000"/>
              <a:tabLst>
                <a:tab pos="374650" algn="l"/>
              </a:tabLst>
            </a:pPr>
            <a:r>
              <a:rPr lang="en-US" sz="2800" spc="-10" dirty="0">
                <a:latin typeface="Times New Roman"/>
                <a:cs typeface="Times New Roman"/>
              </a:rPr>
              <a:t>An </a:t>
            </a:r>
            <a:r>
              <a:rPr lang="en-US" sz="2800" spc="-5" dirty="0">
                <a:latin typeface="Times New Roman"/>
                <a:cs typeface="Times New Roman"/>
              </a:rPr>
              <a:t>abstract </a:t>
            </a:r>
            <a:r>
              <a:rPr lang="en-US" sz="2800" dirty="0">
                <a:latin typeface="Times New Roman"/>
                <a:cs typeface="Times New Roman"/>
              </a:rPr>
              <a:t>data type is a </a:t>
            </a:r>
            <a:r>
              <a:rPr lang="en-US" sz="2800" spc="-5" dirty="0">
                <a:latin typeface="Times New Roman"/>
                <a:cs typeface="Times New Roman"/>
              </a:rPr>
              <a:t>set</a:t>
            </a:r>
            <a:r>
              <a:rPr lang="en-US" sz="2800" spc="-25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of</a:t>
            </a:r>
            <a:r>
              <a:rPr lang="en-US" sz="2800" spc="-1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objects	and</a:t>
            </a:r>
            <a:r>
              <a:rPr lang="en-US" sz="2800" spc="-9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an  associated set </a:t>
            </a:r>
            <a:r>
              <a:rPr lang="en-US" sz="2800" dirty="0">
                <a:latin typeface="Times New Roman"/>
                <a:cs typeface="Times New Roman"/>
              </a:rPr>
              <a:t>of </a:t>
            </a:r>
            <a:r>
              <a:rPr lang="en-US" sz="2800" spc="-5" dirty="0">
                <a:latin typeface="Times New Roman"/>
                <a:cs typeface="Times New Roman"/>
              </a:rPr>
              <a:t>operations </a:t>
            </a:r>
            <a:r>
              <a:rPr lang="en-US" sz="2800" dirty="0">
                <a:latin typeface="Times New Roman"/>
                <a:cs typeface="Times New Roman"/>
              </a:rPr>
              <a:t>on those</a:t>
            </a:r>
            <a:r>
              <a:rPr lang="en-US" sz="2800" spc="-4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objects.</a:t>
            </a:r>
            <a:endParaRPr lang="en-US" dirty="0">
              <a:latin typeface="Times New Roman"/>
              <a:cs typeface="Times New Roman"/>
            </a:endParaRPr>
          </a:p>
          <a:p>
            <a:pPr marL="546100" marR="355600" indent="-457200" algn="just">
              <a:lnSpc>
                <a:spcPct val="100000"/>
              </a:lnSpc>
              <a:spcBef>
                <a:spcPts val="100"/>
              </a:spcBef>
              <a:buSzPct val="85000"/>
              <a:tabLst>
                <a:tab pos="374650" algn="l"/>
              </a:tabLst>
            </a:pPr>
            <a:r>
              <a:rPr lang="en-US" sz="2800" spc="-10" dirty="0">
                <a:latin typeface="Times New Roman"/>
                <a:cs typeface="Times New Roman"/>
              </a:rPr>
              <a:t>ADT </a:t>
            </a:r>
            <a:r>
              <a:rPr lang="en-US" sz="2800" dirty="0">
                <a:latin typeface="Times New Roman"/>
                <a:cs typeface="Times New Roman"/>
              </a:rPr>
              <a:t>supports </a:t>
            </a:r>
            <a:r>
              <a:rPr lang="en-US" sz="2800" spc="-5" dirty="0">
                <a:latin typeface="Times New Roman"/>
                <a:cs typeface="Times New Roman"/>
              </a:rPr>
              <a:t>data abstraction, encapsulation and  </a:t>
            </a:r>
            <a:r>
              <a:rPr lang="en-US" sz="2800" dirty="0">
                <a:latin typeface="Times New Roman"/>
                <a:cs typeface="Times New Roman"/>
              </a:rPr>
              <a:t>data</a:t>
            </a:r>
            <a:r>
              <a:rPr lang="en-US" sz="2800" spc="-25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hiding.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632003-1BB3-43EA-A34A-112AFDB43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5BED4-4EE4-47AF-B628-E29CAD7ADE43}" type="datetime1">
              <a:rPr lang="en-IN" smtClean="0"/>
              <a:t>09-10-2021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12E1E4-14D4-4ADE-9A02-6D9C8DA6A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8DECF2-C59E-481C-85FB-E6D5B1E6C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88CD-0F79-4216-B04B-8B5626694128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6966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B49F0-A0F7-43A5-B6B9-123EC1B05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Definition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AB1C3-D267-4167-8078-0830CD097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class definition begins with the keyword </a:t>
            </a:r>
            <a:r>
              <a:rPr lang="en-US" b="1" dirty="0"/>
              <a:t>class</a:t>
            </a:r>
          </a:p>
          <a:p>
            <a:r>
              <a:rPr lang="en-US" dirty="0"/>
              <a:t>The body of the class is contained within a set of braces, { }; (notice the semi-colon).</a:t>
            </a:r>
          </a:p>
          <a:p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4AB0A14-CA8E-4244-ABEA-0EC5EFA810A3}"/>
              </a:ext>
            </a:extLst>
          </p:cNvPr>
          <p:cNvGrpSpPr/>
          <p:nvPr/>
        </p:nvGrpSpPr>
        <p:grpSpPr>
          <a:xfrm>
            <a:off x="2069432" y="2692875"/>
            <a:ext cx="3729789" cy="3082283"/>
            <a:chOff x="2069432" y="2692875"/>
            <a:chExt cx="3729789" cy="3082283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C0CF099-666F-4879-8AE5-99C26B68FD8C}"/>
                </a:ext>
              </a:extLst>
            </p:cNvPr>
            <p:cNvSpPr/>
            <p:nvPr/>
          </p:nvSpPr>
          <p:spPr>
            <a:xfrm>
              <a:off x="2069432" y="2719137"/>
              <a:ext cx="3729789" cy="305602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6CE8FCC-9538-40A5-BBF7-A010A858040D}"/>
                </a:ext>
              </a:extLst>
            </p:cNvPr>
            <p:cNvSpPr txBox="1"/>
            <p:nvPr/>
          </p:nvSpPr>
          <p:spPr>
            <a:xfrm>
              <a:off x="2069432" y="2692875"/>
              <a:ext cx="3332748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class </a:t>
              </a:r>
              <a:r>
                <a:rPr lang="en-US" sz="2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class_name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{</a:t>
              </a:r>
            </a:p>
            <a:p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---------</a:t>
              </a:r>
            </a:p>
            <a:p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---------</a:t>
              </a:r>
            </a:p>
            <a:p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------</a:t>
              </a:r>
            </a:p>
            <a:p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};</a:t>
              </a:r>
              <a:endParaRPr lang="en-IN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C4EAD03-F069-403B-9802-BA89C7924180}"/>
              </a:ext>
            </a:extLst>
          </p:cNvPr>
          <p:cNvCxnSpPr/>
          <p:nvPr/>
        </p:nvCxnSpPr>
        <p:spPr>
          <a:xfrm flipH="1" flipV="1">
            <a:off x="3503054" y="4666597"/>
            <a:ext cx="3910170" cy="716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2E4CA23-49A4-49C9-8300-2A3A249832CC}"/>
              </a:ext>
            </a:extLst>
          </p:cNvPr>
          <p:cNvGrpSpPr/>
          <p:nvPr/>
        </p:nvGrpSpPr>
        <p:grpSpPr>
          <a:xfrm>
            <a:off x="2069432" y="2715332"/>
            <a:ext cx="8752532" cy="3082283"/>
            <a:chOff x="2069432" y="2715332"/>
            <a:chExt cx="8752532" cy="3082283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D62D7038-9BE9-4D93-B6DB-A9FA7B45F8C9}"/>
                </a:ext>
              </a:extLst>
            </p:cNvPr>
            <p:cNvCxnSpPr/>
            <p:nvPr/>
          </p:nvCxnSpPr>
          <p:spPr>
            <a:xfrm flipH="1" flipV="1">
              <a:off x="4687910" y="3065172"/>
              <a:ext cx="2550017" cy="5151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649342F-1913-409C-966C-609219E77334}"/>
                </a:ext>
              </a:extLst>
            </p:cNvPr>
            <p:cNvSpPr txBox="1"/>
            <p:nvPr/>
          </p:nvSpPr>
          <p:spPr>
            <a:xfrm>
              <a:off x="7413224" y="3334481"/>
              <a:ext cx="24431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Any valid identifier</a:t>
              </a:r>
              <a:endParaRPr lang="en-I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29978AC-18B7-498C-9D2E-DCB049CD4831}"/>
                </a:ext>
              </a:extLst>
            </p:cNvPr>
            <p:cNvSpPr txBox="1"/>
            <p:nvPr/>
          </p:nvSpPr>
          <p:spPr>
            <a:xfrm>
              <a:off x="7489217" y="4887018"/>
              <a:ext cx="333274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Class body (Data member + Methods)</a:t>
              </a:r>
              <a:endParaRPr lang="en-I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9DCF92FF-9BAA-44CE-AD02-69691C92451C}"/>
                </a:ext>
              </a:extLst>
            </p:cNvPr>
            <p:cNvGrpSpPr/>
            <p:nvPr/>
          </p:nvGrpSpPr>
          <p:grpSpPr>
            <a:xfrm>
              <a:off x="2069432" y="2715332"/>
              <a:ext cx="3729789" cy="3082283"/>
              <a:chOff x="2069432" y="2692875"/>
              <a:chExt cx="3729789" cy="3082283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FE9BE6CE-83D0-45DE-9573-600949E26B8D}"/>
                  </a:ext>
                </a:extLst>
              </p:cNvPr>
              <p:cNvSpPr/>
              <p:nvPr/>
            </p:nvSpPr>
            <p:spPr>
              <a:xfrm>
                <a:off x="2069432" y="2719137"/>
                <a:ext cx="3729789" cy="305602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6C8F813-08AE-4E92-B69A-1648B4DEA057}"/>
                  </a:ext>
                </a:extLst>
              </p:cNvPr>
              <p:cNvSpPr txBox="1"/>
              <p:nvPr/>
            </p:nvSpPr>
            <p:spPr>
              <a:xfrm>
                <a:off x="2069432" y="2692875"/>
                <a:ext cx="3332748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class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class_name</a:t>
                </a:r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</a:p>
              <a:p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---------</a:t>
                </a:r>
              </a:p>
              <a:p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---------</a:t>
                </a:r>
              </a:p>
              <a:p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------</a:t>
                </a:r>
              </a:p>
              <a:p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};</a:t>
                </a:r>
                <a:endParaRPr lang="en-I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BDF0E243-91EC-4A72-8560-B46FBEE5242D}"/>
                </a:ext>
              </a:extLst>
            </p:cNvPr>
            <p:cNvCxnSpPr/>
            <p:nvPr/>
          </p:nvCxnSpPr>
          <p:spPr>
            <a:xfrm flipH="1" flipV="1">
              <a:off x="3503054" y="4689054"/>
              <a:ext cx="3910170" cy="7167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Date Placeholder 47">
            <a:extLst>
              <a:ext uri="{FF2B5EF4-FFF2-40B4-BE49-F238E27FC236}">
                <a16:creationId xmlns:a16="http://schemas.microsoft.com/office/drawing/2014/main" id="{10A0FE3E-AE0D-4C4B-8DAE-0BD202188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BEFA9-068F-4DE1-AB4E-8111B9DFF1AB}" type="datetime1">
              <a:rPr lang="en-IN" smtClean="0"/>
              <a:t>09-10-2021</a:t>
            </a:fld>
            <a:endParaRPr lang="en-IN"/>
          </a:p>
        </p:txBody>
      </p:sp>
      <p:sp>
        <p:nvSpPr>
          <p:cNvPr id="49" name="Footer Placeholder 48">
            <a:extLst>
              <a:ext uri="{FF2B5EF4-FFF2-40B4-BE49-F238E27FC236}">
                <a16:creationId xmlns:a16="http://schemas.microsoft.com/office/drawing/2014/main" id="{B70D30FB-6542-410E-AD09-D85E47D45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50" name="Slide Number Placeholder 49">
            <a:extLst>
              <a:ext uri="{FF2B5EF4-FFF2-40B4-BE49-F238E27FC236}">
                <a16:creationId xmlns:a16="http://schemas.microsoft.com/office/drawing/2014/main" id="{5C05440E-C641-4E89-A711-BDC59853E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88CD-0F79-4216-B04B-8B5626694128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7757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820D4-5CE0-4DF9-BB0F-41691BEBF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Specifiers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27F1F-844E-4A46-9CDE-E59A82CF5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Within the body, the keywords </a:t>
            </a:r>
            <a:r>
              <a:rPr lang="en-US" b="1" i="1" dirty="0"/>
              <a:t>private: </a:t>
            </a:r>
            <a:r>
              <a:rPr lang="en-US" dirty="0"/>
              <a:t> and </a:t>
            </a:r>
            <a:r>
              <a:rPr lang="en-US" b="1" i="1" dirty="0"/>
              <a:t> public: </a:t>
            </a:r>
            <a:r>
              <a:rPr lang="en-US" dirty="0"/>
              <a:t> specify the access level of the members of the class.</a:t>
            </a:r>
          </a:p>
          <a:p>
            <a:pPr marL="0" indent="0">
              <a:buNone/>
            </a:pPr>
            <a:r>
              <a:rPr lang="en-US" b="1" dirty="0"/>
              <a:t>   - </a:t>
            </a:r>
            <a:r>
              <a:rPr lang="en-US" dirty="0"/>
              <a:t>by default, it is </a:t>
            </a:r>
            <a:r>
              <a:rPr lang="en-US" b="1" dirty="0"/>
              <a:t>private</a:t>
            </a:r>
          </a:p>
          <a:p>
            <a:r>
              <a:rPr lang="en-US" dirty="0"/>
              <a:t> Usually, the data members of a class are declared in the private section of the class and the member functions are in public section.</a:t>
            </a:r>
          </a:p>
          <a:p>
            <a:r>
              <a:rPr lang="en-US" dirty="0"/>
              <a:t>Data member or member functions may be public, private or protected.</a:t>
            </a:r>
          </a:p>
          <a:p>
            <a:r>
              <a:rPr lang="en-US" b="1" dirty="0"/>
              <a:t>Public:</a:t>
            </a:r>
            <a:r>
              <a:rPr lang="en-US" dirty="0"/>
              <a:t>, data members or member function defined inside the class can be used outside the class (in different class and in main function)</a:t>
            </a:r>
          </a:p>
          <a:p>
            <a:r>
              <a:rPr lang="en-IN" b="1" dirty="0"/>
              <a:t>Private:, </a:t>
            </a:r>
            <a:r>
              <a:rPr lang="en-IN" dirty="0"/>
              <a:t> data members and member functions cannot be used or accessed outside the class.</a:t>
            </a:r>
          </a:p>
          <a:p>
            <a:r>
              <a:rPr lang="en-IN" b="1" dirty="0"/>
              <a:t>Protected:, </a:t>
            </a:r>
            <a:r>
              <a:rPr lang="en-IN" dirty="0"/>
              <a:t> data member and member functions can be used in the same class and its derived classes (at one level and not in main function)</a:t>
            </a:r>
            <a:endParaRPr lang="en-IN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F81F8-F0A3-4AE1-8294-98C322837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5E7FB-7794-420F-9919-B30FAB891A13}" type="datetime1">
              <a:rPr lang="en-IN" smtClean="0"/>
              <a:t>09-10-2021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A3BC8-0B07-4357-8DDA-4A7080BA4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B5CF9-D871-4A7D-B92D-A0460B76D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88CD-0F79-4216-B04B-8B5626694128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9886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4DFAE-F83C-4012-8FE3-0BFB79F1E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Specifiers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15F951-ADD7-4D12-9F22-887901E84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307" y="1333500"/>
            <a:ext cx="3619500" cy="419100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AADDDD8-0615-400F-98CA-55FB5D615B79}"/>
              </a:ext>
            </a:extLst>
          </p:cNvPr>
          <p:cNvGrpSpPr/>
          <p:nvPr/>
        </p:nvGrpSpPr>
        <p:grpSpPr>
          <a:xfrm>
            <a:off x="7964602" y="3949560"/>
            <a:ext cx="189720" cy="415440"/>
            <a:chOff x="7964602" y="3949560"/>
            <a:chExt cx="189720" cy="415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74D9ED7-E469-4C65-80C5-4B9F3DC5DDD7}"/>
                    </a:ext>
                  </a:extLst>
                </p14:cNvPr>
                <p14:cNvContentPartPr/>
                <p14:nvPr/>
              </p14:nvContentPartPr>
              <p14:xfrm>
                <a:off x="7964602" y="4113720"/>
                <a:ext cx="131760" cy="2512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74D9ED7-E469-4C65-80C5-4B9F3DC5DDD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955962" y="4105080"/>
                  <a:ext cx="14940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EF64981-3361-48D8-BB7C-B3FDAD776FDB}"/>
                    </a:ext>
                  </a:extLst>
                </p14:cNvPr>
                <p14:cNvContentPartPr/>
                <p14:nvPr/>
              </p14:nvContentPartPr>
              <p14:xfrm>
                <a:off x="7964602" y="3949560"/>
                <a:ext cx="189720" cy="1645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EF64981-3361-48D8-BB7C-B3FDAD776FD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955962" y="3940560"/>
                  <a:ext cx="207360" cy="182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5E412A2-4E59-46EC-B339-C7B8B3D2FF27}"/>
              </a:ext>
            </a:extLst>
          </p:cNvPr>
          <p:cNvGrpSpPr/>
          <p:nvPr/>
        </p:nvGrpSpPr>
        <p:grpSpPr>
          <a:xfrm>
            <a:off x="5798457" y="1333500"/>
            <a:ext cx="6106502" cy="4191000"/>
            <a:chOff x="5798457" y="1333500"/>
            <a:chExt cx="6106502" cy="419100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B9F90DD-3845-4B97-BBC5-868946E3B0E8}"/>
                </a:ext>
              </a:extLst>
            </p:cNvPr>
            <p:cNvGrpSpPr/>
            <p:nvPr/>
          </p:nvGrpSpPr>
          <p:grpSpPr>
            <a:xfrm>
              <a:off x="5798457" y="1333500"/>
              <a:ext cx="3441796" cy="4191000"/>
              <a:chOff x="5798457" y="1333500"/>
              <a:chExt cx="3441796" cy="419100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9416F06-1B8B-491A-B50D-D6B005FD9E8B}"/>
                  </a:ext>
                </a:extLst>
              </p:cNvPr>
              <p:cNvSpPr/>
              <p:nvPr/>
            </p:nvSpPr>
            <p:spPr>
              <a:xfrm>
                <a:off x="5798457" y="1333500"/>
                <a:ext cx="3441796" cy="4191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AEC7CE8-F46C-4365-A807-4897682D4C5B}"/>
                  </a:ext>
                </a:extLst>
              </p:cNvPr>
              <p:cNvSpPr txBox="1"/>
              <p:nvPr/>
            </p:nvSpPr>
            <p:spPr>
              <a:xfrm>
                <a:off x="6095999" y="1635675"/>
                <a:ext cx="2735179" cy="3170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class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class_name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</a:p>
              <a:p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private:</a:t>
                </a:r>
              </a:p>
              <a:p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--------</a:t>
                </a:r>
              </a:p>
              <a:p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--------</a:t>
                </a:r>
              </a:p>
              <a:p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---------</a:t>
                </a:r>
              </a:p>
              <a:p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public: </a:t>
                </a:r>
              </a:p>
              <a:p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----------</a:t>
                </a:r>
              </a:p>
              <a:p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----------</a:t>
                </a:r>
              </a:p>
              <a:p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};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8BBEFEA-5810-44B2-9E95-94457A9F84F6}"/>
                </a:ext>
              </a:extLst>
            </p:cNvPr>
            <p:cNvGrpSpPr/>
            <p:nvPr/>
          </p:nvGrpSpPr>
          <p:grpSpPr>
            <a:xfrm>
              <a:off x="7723762" y="1972080"/>
              <a:ext cx="2235600" cy="933120"/>
              <a:chOff x="7723762" y="1972080"/>
              <a:chExt cx="2235600" cy="9331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9" name="Ink 8">
                    <a:extLst>
                      <a:ext uri="{FF2B5EF4-FFF2-40B4-BE49-F238E27FC236}">
                        <a16:creationId xmlns:a16="http://schemas.microsoft.com/office/drawing/2014/main" id="{6BDB2437-AAC3-44F0-B0F5-1B7DF1CC54DD}"/>
                      </a:ext>
                    </a:extLst>
                  </p14:cNvPr>
                  <p14:cNvContentPartPr/>
                  <p14:nvPr/>
                </p14:nvContentPartPr>
                <p14:xfrm>
                  <a:off x="7723762" y="1972080"/>
                  <a:ext cx="2235600" cy="843120"/>
                </p14:xfrm>
              </p:contentPart>
            </mc:Choice>
            <mc:Fallback xmlns="">
              <p:pic>
                <p:nvPicPr>
                  <p:cNvPr id="9" name="Ink 8">
                    <a:extLst>
                      <a:ext uri="{FF2B5EF4-FFF2-40B4-BE49-F238E27FC236}">
                        <a16:creationId xmlns:a16="http://schemas.microsoft.com/office/drawing/2014/main" id="{6BDB2437-AAC3-44F0-B0F5-1B7DF1CC54DD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7714762" y="1963440"/>
                    <a:ext cx="2253240" cy="860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10" name="Ink 9">
                    <a:extLst>
                      <a:ext uri="{FF2B5EF4-FFF2-40B4-BE49-F238E27FC236}">
                        <a16:creationId xmlns:a16="http://schemas.microsoft.com/office/drawing/2014/main" id="{8C450FB2-1259-41A9-87F5-215251DD2F85}"/>
                      </a:ext>
                    </a:extLst>
                  </p14:cNvPr>
                  <p14:cNvContentPartPr/>
                  <p14:nvPr/>
                </p14:nvContentPartPr>
                <p14:xfrm>
                  <a:off x="7755442" y="2598480"/>
                  <a:ext cx="237600" cy="30672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8C450FB2-1259-41A9-87F5-215251DD2F85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7746802" y="2589840"/>
                    <a:ext cx="255240" cy="3243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4D7AD24-3393-4A42-A671-61DEAB19E53E}"/>
                    </a:ext>
                  </a:extLst>
                </p14:cNvPr>
                <p14:cNvContentPartPr/>
                <p14:nvPr/>
              </p14:nvContentPartPr>
              <p14:xfrm>
                <a:off x="7940122" y="4138200"/>
                <a:ext cx="2181240" cy="6076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4D7AD24-3393-4A42-A671-61DEAB19E53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931122" y="4129560"/>
                  <a:ext cx="2198880" cy="62532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981E0AC-386F-451E-A39C-1D82ADDB5AAA}"/>
                </a:ext>
              </a:extLst>
            </p:cNvPr>
            <p:cNvSpPr txBox="1"/>
            <p:nvPr/>
          </p:nvSpPr>
          <p:spPr>
            <a:xfrm>
              <a:off x="9410918" y="1590508"/>
              <a:ext cx="203055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Private members or</a:t>
              </a:r>
            </a:p>
            <a:p>
              <a:r>
                <a:rPr lang="en-US" dirty="0"/>
                <a:t> methods</a:t>
              </a:r>
              <a:endParaRPr lang="en-IN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967C7B5-EA6D-405D-B82D-7698AD6286D9}"/>
                </a:ext>
              </a:extLst>
            </p:cNvPr>
            <p:cNvSpPr txBox="1"/>
            <p:nvPr/>
          </p:nvSpPr>
          <p:spPr>
            <a:xfrm>
              <a:off x="9959362" y="4365000"/>
              <a:ext cx="194559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Public members or</a:t>
              </a:r>
            </a:p>
            <a:p>
              <a:r>
                <a:rPr lang="en-US" dirty="0"/>
                <a:t> methods</a:t>
              </a:r>
              <a:endParaRPr lang="en-IN" dirty="0"/>
            </a:p>
          </p:txBody>
        </p:sp>
      </p:grpSp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39F78DE7-F55B-48DB-B981-2780431FB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B476C-F304-473A-BF97-F80E8902F30C}" type="datetime1">
              <a:rPr lang="en-IN" smtClean="0"/>
              <a:t>09-10-2021</a:t>
            </a:fld>
            <a:endParaRPr lang="en-IN"/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2EA40FF6-ABBF-44DF-A61B-2CBEF6609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F8508E50-4690-437B-9546-F0BB5620D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88CD-0F79-4216-B04B-8B5626694128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922242"/>
      </p:ext>
    </p:extLst>
  </p:cSld>
  <p:clrMapOvr>
    <a:masterClrMapping/>
  </p:clrMapOvr>
</p:sld>
</file>

<file path=ppt/theme/theme1.xml><?xml version="1.0" encoding="utf-8"?>
<a:theme xmlns:a="http://schemas.openxmlformats.org/drawingml/2006/main" name="Theme_AK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_AKC" id="{9C54EB95-8E0C-4D00-B99E-788B798EDC47}" vid="{BDFB0EC1-4434-44D4-9E2D-0A54C3F6A27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3ACEB14D7C914C9A66454C530220F9" ma:contentTypeVersion="16" ma:contentTypeDescription="Create a new document." ma:contentTypeScope="" ma:versionID="9fb385c8b5795119783711c503c667ec">
  <xsd:schema xmlns:xsd="http://www.w3.org/2001/XMLSchema" xmlns:xs="http://www.w3.org/2001/XMLSchema" xmlns:p="http://schemas.microsoft.com/office/2006/metadata/properties" xmlns:ns2="803c8e6e-8136-4d7d-af1c-024f8e6687c9" xmlns:ns3="6464b784-94fc-4d5d-8912-f9bf35373677" targetNamespace="http://schemas.microsoft.com/office/2006/metadata/properties" ma:root="true" ma:fieldsID="3e1a8678d2ebc7280d1a30e07dc0f506" ns2:_="" ns3:_="">
    <xsd:import namespace="803c8e6e-8136-4d7d-af1c-024f8e6687c9"/>
    <xsd:import namespace="6464b784-94fc-4d5d-8912-f9bf353736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Modifiedby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3c8e6e-8136-4d7d-af1c-024f8e6687c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odifiedby" ma:index="20" nillable="true" ma:displayName="Modified by" ma:format="Dropdown" ma:list="UserInfo" ma:SharePointGroup="0" ma:internalName="Modifiedby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3ca7166d-de03-4c3e-865e-07adad3d8bb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64b784-94fc-4d5d-8912-f9bf35373677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00e379b9-577f-4df9-8fd5-5ffd8b75bf6a}" ma:internalName="TaxCatchAll" ma:showField="CatchAllData" ma:web="6464b784-94fc-4d5d-8912-f9bf3537367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4174C2E-4D51-45F1-9265-AB447FB32939}"/>
</file>

<file path=customXml/itemProps2.xml><?xml version="1.0" encoding="utf-8"?>
<ds:datastoreItem xmlns:ds="http://schemas.openxmlformats.org/officeDocument/2006/customXml" ds:itemID="{F45ECDA3-B61C-425B-8725-F30A6FF6BC28}"/>
</file>

<file path=docProps/app.xml><?xml version="1.0" encoding="utf-8"?>
<Properties xmlns="http://schemas.openxmlformats.org/officeDocument/2006/extended-properties" xmlns:vt="http://schemas.openxmlformats.org/officeDocument/2006/docPropsVTypes">
  <Template>Theme_AKC</Template>
  <TotalTime>380</TotalTime>
  <Words>4846</Words>
  <Application>Microsoft Office PowerPoint</Application>
  <PresentationFormat>Widescreen</PresentationFormat>
  <Paragraphs>990</Paragraphs>
  <Slides>42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2" baseType="lpstr">
      <vt:lpstr>新細明體</vt:lpstr>
      <vt:lpstr>Arial</vt:lpstr>
      <vt:lpstr>Arial Narrow</vt:lpstr>
      <vt:lpstr>Calibri</vt:lpstr>
      <vt:lpstr>Courier New</vt:lpstr>
      <vt:lpstr>Times New Roman</vt:lpstr>
      <vt:lpstr>Verdana</vt:lpstr>
      <vt:lpstr>Wingdings</vt:lpstr>
      <vt:lpstr>Theme_AKC</vt:lpstr>
      <vt:lpstr>Clip</vt:lpstr>
      <vt:lpstr>CLASS &amp; OBJECT</vt:lpstr>
      <vt:lpstr>PowerPoint Presentation</vt:lpstr>
      <vt:lpstr>PowerPoint Presentation</vt:lpstr>
      <vt:lpstr>Encapsulation</vt:lpstr>
      <vt:lpstr>What is a Class?</vt:lpstr>
      <vt:lpstr>Abstract Data Type</vt:lpstr>
      <vt:lpstr>Class Definition</vt:lpstr>
      <vt:lpstr>Access Specifiers</vt:lpstr>
      <vt:lpstr>Access Specifiers</vt:lpstr>
      <vt:lpstr>Class Example (Problem)</vt:lpstr>
      <vt:lpstr>Class Example (Solution)</vt:lpstr>
      <vt:lpstr>Implementing class methods</vt:lpstr>
      <vt:lpstr>Member Function defined inside the class</vt:lpstr>
      <vt:lpstr>Member Function defined outside the class</vt:lpstr>
      <vt:lpstr>Characteristics of member function</vt:lpstr>
      <vt:lpstr>Accessing class members</vt:lpstr>
      <vt:lpstr>Objects</vt:lpstr>
      <vt:lpstr>Creating an Object of a Class</vt:lpstr>
      <vt:lpstr>Memory Allocation Of Objects</vt:lpstr>
      <vt:lpstr>Array of Objects</vt:lpstr>
      <vt:lpstr>Objects as Function Arguments</vt:lpstr>
      <vt:lpstr>Passing Object</vt:lpstr>
      <vt:lpstr>Passing Object</vt:lpstr>
      <vt:lpstr>Passing Object</vt:lpstr>
      <vt:lpstr>Passing Object</vt:lpstr>
      <vt:lpstr>Passing Object</vt:lpstr>
      <vt:lpstr>Passing Object</vt:lpstr>
      <vt:lpstr>Returning the Object</vt:lpstr>
      <vt:lpstr>Returning the Object</vt:lpstr>
      <vt:lpstr>Returning the Object</vt:lpstr>
      <vt:lpstr>Returning the Object</vt:lpstr>
      <vt:lpstr>Returning the Object</vt:lpstr>
      <vt:lpstr>Returning the Object</vt:lpstr>
      <vt:lpstr>Constructors and Destructors</vt:lpstr>
      <vt:lpstr>Constructors</vt:lpstr>
      <vt:lpstr>Constructor</vt:lpstr>
      <vt:lpstr>Declaration and Definition</vt:lpstr>
      <vt:lpstr>Characteristics</vt:lpstr>
      <vt:lpstr>Parameterized Constructors</vt:lpstr>
      <vt:lpstr>Copy Constructor</vt:lpstr>
      <vt:lpstr>Copy Constructor</vt:lpstr>
      <vt:lpstr>Destructors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&amp; OBJECT</dc:title>
  <dc:creator>Akshay K. C. [MAHE-MIT]</dc:creator>
  <cp:lastModifiedBy>Balachandra [MAHE-MIT]</cp:lastModifiedBy>
  <cp:revision>8</cp:revision>
  <dcterms:created xsi:type="dcterms:W3CDTF">2021-09-14T17:09:49Z</dcterms:created>
  <dcterms:modified xsi:type="dcterms:W3CDTF">2021-10-09T12:36:05Z</dcterms:modified>
</cp:coreProperties>
</file>