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61" r:id="rId3"/>
    <p:sldId id="257" r:id="rId4"/>
    <p:sldId id="259" r:id="rId5"/>
    <p:sldId id="266" r:id="rId6"/>
    <p:sldId id="260" r:id="rId7"/>
    <p:sldId id="267" r:id="rId8"/>
    <p:sldId id="262" r:id="rId9"/>
    <p:sldId id="263" r:id="rId10"/>
    <p:sldId id="264" r:id="rId11"/>
    <p:sldId id="265"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5" d="100"/>
          <a:sy n="85" d="100"/>
        </p:scale>
        <p:origin x="174"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EFD06-AA85-4819-A633-A7EB5C0CD3AA}" type="datetimeFigureOut">
              <a:rPr lang="en-US" smtClean="0"/>
              <a:t>8/24/2020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F4BE9-7FD5-40A1-B9E6-6A272F175C62}" type="slidenum">
              <a:rPr lang="en-US" smtClean="0"/>
              <a:t>‹#›</a:t>
            </a:fld>
            <a:endParaRPr lang="en-US"/>
          </a:p>
        </p:txBody>
      </p:sp>
    </p:spTree>
    <p:extLst>
      <p:ext uri="{BB962C8B-B14F-4D97-AF65-F5344CB8AC3E}">
        <p14:creationId xmlns:p14="http://schemas.microsoft.com/office/powerpoint/2010/main" val="1476434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ln/>
        </p:spPr>
      </p:sp>
      <p:sp>
        <p:nvSpPr>
          <p:cNvPr id="5837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89673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ln/>
        </p:spPr>
      </p:sp>
      <p:sp>
        <p:nvSpPr>
          <p:cNvPr id="6041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18123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12628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ln/>
        </p:spPr>
      </p:sp>
      <p:sp>
        <p:nvSpPr>
          <p:cNvPr id="6451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82991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80887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2CDA81-CAE5-4245-AED1-FB700C4726E3}"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2135031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2CDA81-CAE5-4245-AED1-FB700C4726E3}"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124920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2CDA81-CAE5-4245-AED1-FB700C4726E3}"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294140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2CDA81-CAE5-4245-AED1-FB700C4726E3}"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2928644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2CDA81-CAE5-4245-AED1-FB700C4726E3}"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991580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2CDA81-CAE5-4245-AED1-FB700C4726E3}"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242510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2CDA81-CAE5-4245-AED1-FB700C4726E3}" type="datetimeFigureOut">
              <a:rPr lang="en-US" smtClean="0"/>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63263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2CDA81-CAE5-4245-AED1-FB700C4726E3}" type="datetimeFigureOut">
              <a:rPr lang="en-US" smtClean="0"/>
              <a:t>8/24/2020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1440950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CDA81-CAE5-4245-AED1-FB700C4726E3}" type="datetimeFigureOut">
              <a:rPr lang="en-US" smtClean="0"/>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221218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2CDA81-CAE5-4245-AED1-FB700C4726E3}"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3528873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2CDA81-CAE5-4245-AED1-FB700C4726E3}"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925B9-AF4C-4A50-AA7D-BDC5BF659976}" type="slidenum">
              <a:rPr lang="en-US" smtClean="0"/>
              <a:t>‹#›</a:t>
            </a:fld>
            <a:endParaRPr lang="en-US"/>
          </a:p>
        </p:txBody>
      </p:sp>
    </p:spTree>
    <p:extLst>
      <p:ext uri="{BB962C8B-B14F-4D97-AF65-F5344CB8AC3E}">
        <p14:creationId xmlns:p14="http://schemas.microsoft.com/office/powerpoint/2010/main" val="56066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2CDA81-CAE5-4245-AED1-FB700C4726E3}" type="datetimeFigureOut">
              <a:rPr lang="en-US" smtClean="0"/>
              <a:t>8/24/2020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925B9-AF4C-4A50-AA7D-BDC5BF659976}" type="slidenum">
              <a:rPr lang="en-US" smtClean="0"/>
              <a:t>‹#›</a:t>
            </a:fld>
            <a:endParaRPr lang="en-US"/>
          </a:p>
        </p:txBody>
      </p:sp>
    </p:spTree>
    <p:extLst>
      <p:ext uri="{BB962C8B-B14F-4D97-AF65-F5344CB8AC3E}">
        <p14:creationId xmlns:p14="http://schemas.microsoft.com/office/powerpoint/2010/main" val="107201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data type is a collection of objects  and operations that act on these.</a:t>
            </a:r>
          </a:p>
          <a:p>
            <a:endParaRPr lang="en-US" dirty="0"/>
          </a:p>
        </p:txBody>
      </p:sp>
      <p:sp>
        <p:nvSpPr>
          <p:cNvPr id="4" name="Title 3"/>
          <p:cNvSpPr>
            <a:spLocks noGrp="1"/>
          </p:cNvSpPr>
          <p:nvPr>
            <p:ph type="title"/>
          </p:nvPr>
        </p:nvSpPr>
        <p:spPr/>
        <p:txBody>
          <a:bodyPr/>
          <a:lstStyle/>
          <a:p>
            <a:r>
              <a:rPr lang="en-US" dirty="0" smtClean="0"/>
              <a:t>What is a data type</a:t>
            </a:r>
            <a:endParaRPr lang="en-US" dirty="0"/>
          </a:p>
        </p:txBody>
      </p:sp>
    </p:spTree>
    <p:extLst>
      <p:ext uri="{BB962C8B-B14F-4D97-AF65-F5344CB8AC3E}">
        <p14:creationId xmlns:p14="http://schemas.microsoft.com/office/powerpoint/2010/main" val="2142516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70000" lnSpcReduction="20000"/>
          </a:bodyPr>
          <a:lstStyle/>
          <a:p>
            <a:pPr marL="0" indent="0">
              <a:buNone/>
            </a:pPr>
            <a:r>
              <a:rPr lang="en-US" dirty="0"/>
              <a:t>void stack::</a:t>
            </a:r>
            <a:r>
              <a:rPr lang="en-US" dirty="0" smtClean="0"/>
              <a:t>push(</a:t>
            </a:r>
            <a:r>
              <a:rPr lang="en-US" dirty="0" err="1" smtClean="0"/>
              <a:t>elt_type</a:t>
            </a:r>
            <a:r>
              <a:rPr lang="en-US" dirty="0" smtClean="0"/>
              <a:t> item)</a:t>
            </a:r>
            <a:endParaRPr lang="en-US" dirty="0"/>
          </a:p>
          <a:p>
            <a:pPr marL="0" indent="0">
              <a:buNone/>
            </a:pPr>
            <a:r>
              <a:rPr lang="en-US" dirty="0"/>
              <a:t>{       </a:t>
            </a:r>
            <a:r>
              <a:rPr lang="en-US" dirty="0" smtClean="0"/>
              <a:t>if(</a:t>
            </a:r>
            <a:r>
              <a:rPr lang="en-US" dirty="0" err="1" smtClean="0"/>
              <a:t>IsFull</a:t>
            </a:r>
            <a:r>
              <a:rPr lang="en-US" dirty="0"/>
              <a:t>())</a:t>
            </a:r>
          </a:p>
          <a:p>
            <a:pPr marL="0" indent="0">
              <a:buNone/>
            </a:pPr>
            <a:r>
              <a:rPr lang="en-US" dirty="0"/>
              <a:t>	</a:t>
            </a:r>
            <a:r>
              <a:rPr lang="en-US" dirty="0" err="1" smtClean="0"/>
              <a:t>cout</a:t>
            </a:r>
            <a:r>
              <a:rPr lang="en-US" dirty="0"/>
              <a:t>&lt;&lt;"Stack is full \n";</a:t>
            </a:r>
          </a:p>
          <a:p>
            <a:pPr marL="0" indent="0">
              <a:buNone/>
            </a:pPr>
            <a:r>
              <a:rPr lang="en-US" dirty="0"/>
              <a:t>	else</a:t>
            </a:r>
          </a:p>
          <a:p>
            <a:pPr marL="0" indent="0">
              <a:buNone/>
            </a:pPr>
            <a:r>
              <a:rPr lang="en-US" dirty="0"/>
              <a:t>		a[++top</a:t>
            </a:r>
            <a:r>
              <a:rPr lang="en-US" dirty="0" smtClean="0"/>
              <a:t>]=item;</a:t>
            </a:r>
            <a:endParaRPr lang="en-US" dirty="0"/>
          </a:p>
          <a:p>
            <a:pPr marL="0" indent="0">
              <a:buNone/>
            </a:pPr>
            <a:r>
              <a:rPr lang="en-US" dirty="0"/>
              <a:t>}</a:t>
            </a:r>
          </a:p>
          <a:p>
            <a:endParaRPr lang="en-US" dirty="0"/>
          </a:p>
          <a:p>
            <a:endParaRPr lang="en-US" dirty="0"/>
          </a:p>
        </p:txBody>
      </p:sp>
      <p:sp>
        <p:nvSpPr>
          <p:cNvPr id="4" name="Content Placeholder 3"/>
          <p:cNvSpPr>
            <a:spLocks noGrp="1"/>
          </p:cNvSpPr>
          <p:nvPr>
            <p:ph sz="half" idx="2"/>
          </p:nvPr>
        </p:nvSpPr>
        <p:spPr/>
        <p:txBody>
          <a:bodyPr>
            <a:normAutofit fontScale="70000" lnSpcReduction="20000"/>
          </a:bodyPr>
          <a:lstStyle/>
          <a:p>
            <a:pPr marL="0" indent="0">
              <a:spcBef>
                <a:spcPts val="0"/>
              </a:spcBef>
              <a:buNone/>
            </a:pPr>
            <a:r>
              <a:rPr lang="en-US" dirty="0" err="1"/>
              <a:t>e</a:t>
            </a:r>
            <a:r>
              <a:rPr lang="en-US" dirty="0" err="1" smtClean="0"/>
              <a:t>lt_type</a:t>
            </a:r>
            <a:r>
              <a:rPr lang="en-US" dirty="0" smtClean="0"/>
              <a:t> </a:t>
            </a:r>
            <a:r>
              <a:rPr lang="en-US" dirty="0"/>
              <a:t>stack::pop()</a:t>
            </a:r>
          </a:p>
          <a:p>
            <a:pPr marL="0" indent="0">
              <a:spcBef>
                <a:spcPts val="0"/>
              </a:spcBef>
              <a:buNone/>
            </a:pPr>
            <a:r>
              <a:rPr lang="en-US" dirty="0"/>
              <a:t>{</a:t>
            </a:r>
          </a:p>
          <a:p>
            <a:pPr marL="0" indent="0">
              <a:spcBef>
                <a:spcPts val="0"/>
              </a:spcBef>
              <a:buNone/>
            </a:pPr>
            <a:r>
              <a:rPr lang="en-US" dirty="0"/>
              <a:t>	</a:t>
            </a:r>
            <a:r>
              <a:rPr lang="en-US" dirty="0" smtClean="0"/>
              <a:t>if(</a:t>
            </a:r>
            <a:r>
              <a:rPr lang="en-US" dirty="0" err="1" smtClean="0"/>
              <a:t>IsEmpty</a:t>
            </a:r>
            <a:r>
              <a:rPr lang="en-US" dirty="0"/>
              <a:t>())</a:t>
            </a:r>
          </a:p>
          <a:p>
            <a:pPr marL="0" indent="0">
              <a:spcBef>
                <a:spcPts val="0"/>
              </a:spcBef>
              <a:buNone/>
            </a:pPr>
            <a:r>
              <a:rPr lang="en-US" dirty="0"/>
              <a:t>		</a:t>
            </a:r>
            <a:r>
              <a:rPr lang="en-US" dirty="0" smtClean="0"/>
              <a:t>{</a:t>
            </a:r>
            <a:r>
              <a:rPr lang="en-US" dirty="0" err="1" smtClean="0"/>
              <a:t>cout</a:t>
            </a:r>
            <a:r>
              <a:rPr lang="en-US" dirty="0"/>
              <a:t>&lt;&lt;"stack is empty\n</a:t>
            </a:r>
            <a:r>
              <a:rPr lang="en-US" dirty="0" smtClean="0"/>
              <a:t>"; return -1;}</a:t>
            </a:r>
            <a:endParaRPr lang="en-US" dirty="0"/>
          </a:p>
          <a:p>
            <a:pPr marL="0" indent="0">
              <a:spcBef>
                <a:spcPts val="0"/>
              </a:spcBef>
              <a:buNone/>
            </a:pPr>
            <a:r>
              <a:rPr lang="en-US" dirty="0"/>
              <a:t>	</a:t>
            </a:r>
            <a:r>
              <a:rPr lang="en-US" dirty="0" smtClean="0"/>
              <a:t>else{</a:t>
            </a:r>
            <a:endParaRPr lang="en-US" dirty="0"/>
          </a:p>
          <a:p>
            <a:pPr marL="0" indent="0">
              <a:spcBef>
                <a:spcPts val="0"/>
              </a:spcBef>
              <a:buNone/>
            </a:pPr>
            <a:r>
              <a:rPr lang="en-US" dirty="0"/>
              <a:t>	       </a:t>
            </a:r>
            <a:r>
              <a:rPr lang="en-US" dirty="0" err="1"/>
              <a:t>cout</a:t>
            </a:r>
            <a:r>
              <a:rPr lang="en-US" dirty="0"/>
              <a:t>&lt;&lt;"deleted element is"&lt;&lt;(</a:t>
            </a:r>
            <a:r>
              <a:rPr lang="en-US" dirty="0" smtClean="0"/>
              <a:t>a[top]);</a:t>
            </a:r>
          </a:p>
          <a:p>
            <a:pPr marL="0" indent="0">
              <a:spcBef>
                <a:spcPts val="0"/>
              </a:spcBef>
              <a:buNone/>
            </a:pPr>
            <a:r>
              <a:rPr lang="en-US" dirty="0"/>
              <a:t> </a:t>
            </a:r>
            <a:r>
              <a:rPr lang="en-US" dirty="0" smtClean="0"/>
              <a:t>                                   return (a[top--]);</a:t>
            </a:r>
          </a:p>
          <a:p>
            <a:pPr marL="0" indent="0">
              <a:spcBef>
                <a:spcPts val="0"/>
              </a:spcBef>
              <a:buNone/>
            </a:pPr>
            <a:r>
              <a:rPr lang="en-US" dirty="0"/>
              <a:t> </a:t>
            </a:r>
            <a:r>
              <a:rPr lang="en-US" dirty="0" smtClean="0"/>
              <a:t>                                 </a:t>
            </a:r>
            <a:endParaRPr lang="en-US" dirty="0"/>
          </a:p>
          <a:p>
            <a:pPr marL="0" indent="0">
              <a:spcBef>
                <a:spcPts val="0"/>
              </a:spcBef>
              <a:buNone/>
            </a:pPr>
            <a:endParaRPr lang="en-US" dirty="0"/>
          </a:p>
          <a:p>
            <a:pPr marL="0" indent="0">
              <a:spcBef>
                <a:spcPts val="0"/>
              </a:spcBef>
              <a:buNone/>
            </a:pPr>
            <a:r>
              <a:rPr lang="en-US" dirty="0"/>
              <a:t>}</a:t>
            </a:r>
          </a:p>
          <a:p>
            <a:pPr marL="0" indent="0">
              <a:spcBef>
                <a:spcPts val="0"/>
              </a:spcBef>
              <a:buNone/>
            </a:pPr>
            <a:r>
              <a:rPr lang="en-US" dirty="0"/>
              <a:t>void stack::display()</a:t>
            </a:r>
          </a:p>
          <a:p>
            <a:pPr marL="0" indent="0">
              <a:spcBef>
                <a:spcPts val="0"/>
              </a:spcBef>
              <a:buNone/>
            </a:pPr>
            <a:r>
              <a:rPr lang="en-US" dirty="0"/>
              <a:t>{        </a:t>
            </a:r>
            <a:r>
              <a:rPr lang="en-US" dirty="0" smtClean="0"/>
              <a:t>if(</a:t>
            </a:r>
            <a:r>
              <a:rPr lang="en-US" dirty="0" err="1" smtClean="0"/>
              <a:t>IsEmpty</a:t>
            </a:r>
            <a:r>
              <a:rPr lang="en-US" dirty="0"/>
              <a:t>())</a:t>
            </a:r>
          </a:p>
          <a:p>
            <a:pPr marL="0" indent="0">
              <a:spcBef>
                <a:spcPts val="0"/>
              </a:spcBef>
              <a:buNone/>
            </a:pPr>
            <a:r>
              <a:rPr lang="en-US" dirty="0"/>
              <a:t>		</a:t>
            </a:r>
            <a:r>
              <a:rPr lang="en-US" dirty="0" err="1"/>
              <a:t>cout</a:t>
            </a:r>
            <a:r>
              <a:rPr lang="en-US" dirty="0"/>
              <a:t>&lt;&lt;"stack is empty\n";</a:t>
            </a:r>
          </a:p>
          <a:p>
            <a:pPr marL="0" indent="0">
              <a:spcBef>
                <a:spcPts val="0"/>
              </a:spcBef>
              <a:buNone/>
            </a:pPr>
            <a:r>
              <a:rPr lang="en-US" dirty="0"/>
              <a:t>	else</a:t>
            </a:r>
          </a:p>
          <a:p>
            <a:pPr marL="0" indent="0">
              <a:spcBef>
                <a:spcPts val="0"/>
              </a:spcBef>
              <a:buNone/>
            </a:pPr>
            <a:r>
              <a:rPr lang="en-US" dirty="0"/>
              <a:t>	for(</a:t>
            </a:r>
            <a:r>
              <a:rPr lang="en-US" dirty="0" err="1"/>
              <a:t>int</a:t>
            </a:r>
            <a:r>
              <a:rPr lang="en-US" dirty="0"/>
              <a:t> </a:t>
            </a:r>
            <a:r>
              <a:rPr lang="en-US" dirty="0" err="1"/>
              <a:t>i</a:t>
            </a:r>
            <a:r>
              <a:rPr lang="en-US" dirty="0"/>
              <a:t>=</a:t>
            </a:r>
            <a:r>
              <a:rPr lang="en-US" dirty="0" err="1"/>
              <a:t>top;i</a:t>
            </a:r>
            <a:r>
              <a:rPr lang="en-US" dirty="0"/>
              <a:t>&gt;-1;i--)</a:t>
            </a:r>
          </a:p>
          <a:p>
            <a:pPr marL="0" indent="0">
              <a:spcBef>
                <a:spcPts val="0"/>
              </a:spcBef>
              <a:buNone/>
            </a:pPr>
            <a:r>
              <a:rPr lang="en-US" dirty="0"/>
              <a:t>		</a:t>
            </a:r>
            <a:r>
              <a:rPr lang="en-US" dirty="0" err="1"/>
              <a:t>cout</a:t>
            </a:r>
            <a:r>
              <a:rPr lang="en-US" dirty="0"/>
              <a:t>&lt;&lt;a[</a:t>
            </a:r>
            <a:r>
              <a:rPr lang="en-US" dirty="0" err="1"/>
              <a:t>i</a:t>
            </a:r>
            <a:r>
              <a:rPr lang="en-US" dirty="0"/>
              <a:t>];</a:t>
            </a:r>
          </a:p>
          <a:p>
            <a:pPr marL="0" indent="0">
              <a:spcBef>
                <a:spcPts val="0"/>
              </a:spcBef>
              <a:buNone/>
            </a:pPr>
            <a:r>
              <a:rPr lang="en-US" dirty="0"/>
              <a:t>}</a:t>
            </a:r>
          </a:p>
        </p:txBody>
      </p:sp>
    </p:spTree>
    <p:extLst>
      <p:ext uri="{BB962C8B-B14F-4D97-AF65-F5344CB8AC3E}">
        <p14:creationId xmlns:p14="http://schemas.microsoft.com/office/powerpoint/2010/main" val="332825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722490"/>
            <a:ext cx="4896556" cy="5454474"/>
          </a:xfrm>
        </p:spPr>
        <p:txBody>
          <a:bodyPr>
            <a:normAutofit fontScale="62500" lnSpcReduction="20000"/>
          </a:bodyPr>
          <a:lstStyle/>
          <a:p>
            <a:pPr marL="0" indent="0">
              <a:buNone/>
            </a:pPr>
            <a:r>
              <a:rPr lang="en-US" dirty="0" err="1"/>
              <a:t>i</a:t>
            </a:r>
            <a:r>
              <a:rPr lang="en-US" dirty="0" err="1" smtClean="0"/>
              <a:t>nt</a:t>
            </a:r>
            <a:r>
              <a:rPr lang="en-US" dirty="0" smtClean="0"/>
              <a:t> </a:t>
            </a:r>
            <a:r>
              <a:rPr lang="en-US" dirty="0" smtClean="0"/>
              <a:t>main</a:t>
            </a:r>
            <a:r>
              <a:rPr lang="en-US" dirty="0"/>
              <a:t>()</a:t>
            </a:r>
          </a:p>
          <a:p>
            <a:pPr marL="0" indent="0">
              <a:buNone/>
            </a:pPr>
            <a:r>
              <a:rPr lang="en-US" dirty="0"/>
              <a:t>{	stack s(10);</a:t>
            </a:r>
          </a:p>
          <a:p>
            <a:pPr marL="0" indent="0">
              <a:buNone/>
            </a:pPr>
            <a:r>
              <a:rPr lang="en-US" dirty="0"/>
              <a:t>	</a:t>
            </a:r>
            <a:r>
              <a:rPr lang="en-US" dirty="0" err="1"/>
              <a:t>int</a:t>
            </a:r>
            <a:r>
              <a:rPr lang="en-US" dirty="0"/>
              <a:t> </a:t>
            </a:r>
            <a:r>
              <a:rPr lang="en-US" dirty="0" err="1"/>
              <a:t>option,ele</a:t>
            </a:r>
            <a:r>
              <a:rPr lang="en-US" dirty="0"/>
              <a:t>;</a:t>
            </a:r>
          </a:p>
          <a:p>
            <a:pPr marL="0" indent="0">
              <a:buNone/>
            </a:pPr>
            <a:r>
              <a:rPr lang="en-US" dirty="0"/>
              <a:t>	char </a:t>
            </a:r>
            <a:r>
              <a:rPr lang="en-US" dirty="0" err="1"/>
              <a:t>ch</a:t>
            </a:r>
            <a:r>
              <a:rPr lang="en-US" dirty="0"/>
              <a:t>;</a:t>
            </a:r>
          </a:p>
          <a:p>
            <a:pPr marL="0" indent="0">
              <a:buNone/>
            </a:pPr>
            <a:endParaRPr lang="en-US" dirty="0"/>
          </a:p>
          <a:p>
            <a:pPr marL="0" indent="0">
              <a:buNone/>
            </a:pPr>
            <a:r>
              <a:rPr lang="en-US" dirty="0"/>
              <a:t>	do{</a:t>
            </a:r>
          </a:p>
          <a:p>
            <a:pPr marL="0" indent="0">
              <a:buNone/>
            </a:pPr>
            <a:r>
              <a:rPr lang="en-US" dirty="0" err="1" smtClean="0"/>
              <a:t>cout</a:t>
            </a:r>
            <a:r>
              <a:rPr lang="en-US" dirty="0"/>
              <a:t>&lt;&lt;"1.push\n2.Pop\n3.display\n4.exit\n";</a:t>
            </a:r>
          </a:p>
          <a:p>
            <a:pPr marL="0" indent="0">
              <a:buNone/>
            </a:pPr>
            <a:r>
              <a:rPr lang="en-US" dirty="0"/>
              <a:t>	</a:t>
            </a:r>
            <a:r>
              <a:rPr lang="en-US" dirty="0" err="1"/>
              <a:t>cin</a:t>
            </a:r>
            <a:r>
              <a:rPr lang="en-US" dirty="0"/>
              <a:t>&gt;&gt;option;</a:t>
            </a:r>
          </a:p>
        </p:txBody>
      </p:sp>
      <p:sp>
        <p:nvSpPr>
          <p:cNvPr id="4" name="Content Placeholder 3"/>
          <p:cNvSpPr>
            <a:spLocks noGrp="1"/>
          </p:cNvSpPr>
          <p:nvPr>
            <p:ph sz="half" idx="2"/>
          </p:nvPr>
        </p:nvSpPr>
        <p:spPr>
          <a:xfrm>
            <a:off x="6172200" y="903111"/>
            <a:ext cx="5181600" cy="5273852"/>
          </a:xfrm>
        </p:spPr>
        <p:txBody>
          <a:bodyPr>
            <a:normAutofit fontScale="62500" lnSpcReduction="20000"/>
          </a:bodyPr>
          <a:lstStyle/>
          <a:p>
            <a:pPr marL="0" indent="0">
              <a:buNone/>
            </a:pPr>
            <a:r>
              <a:rPr lang="en-US" dirty="0"/>
              <a:t>switch(option)</a:t>
            </a:r>
          </a:p>
          <a:p>
            <a:pPr marL="0" indent="0">
              <a:buNone/>
            </a:pPr>
            <a:r>
              <a:rPr lang="en-US" dirty="0"/>
              <a:t>	{</a:t>
            </a:r>
          </a:p>
          <a:p>
            <a:pPr marL="0" indent="0">
              <a:buNone/>
            </a:pPr>
            <a:r>
              <a:rPr lang="en-US" dirty="0"/>
              <a:t>	case 1:	</a:t>
            </a:r>
            <a:r>
              <a:rPr lang="en-US" dirty="0" err="1"/>
              <a:t>cout</a:t>
            </a:r>
            <a:r>
              <a:rPr lang="en-US" dirty="0"/>
              <a:t>&lt;&lt;"enter the element to be pushed\n";</a:t>
            </a:r>
          </a:p>
          <a:p>
            <a:pPr marL="0" indent="0">
              <a:buNone/>
            </a:pPr>
            <a:r>
              <a:rPr lang="en-US" dirty="0"/>
              <a:t>		</a:t>
            </a:r>
            <a:r>
              <a:rPr lang="en-US" dirty="0" err="1"/>
              <a:t>cin</a:t>
            </a:r>
            <a:r>
              <a:rPr lang="en-US" dirty="0"/>
              <a:t>&gt;&gt;</a:t>
            </a:r>
            <a:r>
              <a:rPr lang="en-US" dirty="0" err="1"/>
              <a:t>ele</a:t>
            </a:r>
            <a:r>
              <a:rPr lang="en-US" dirty="0"/>
              <a:t>;</a:t>
            </a:r>
          </a:p>
          <a:p>
            <a:pPr marL="0" indent="0">
              <a:buNone/>
            </a:pPr>
            <a:r>
              <a:rPr lang="en-US" dirty="0"/>
              <a:t>		</a:t>
            </a:r>
            <a:r>
              <a:rPr lang="en-US" dirty="0" err="1"/>
              <a:t>s.push</a:t>
            </a:r>
            <a:r>
              <a:rPr lang="en-US" dirty="0"/>
              <a:t>(</a:t>
            </a:r>
            <a:r>
              <a:rPr lang="en-US" dirty="0" err="1"/>
              <a:t>ele</a:t>
            </a:r>
            <a:r>
              <a:rPr lang="en-US" dirty="0" smtClean="0"/>
              <a:t>);</a:t>
            </a:r>
            <a:endParaRPr lang="en-US" dirty="0"/>
          </a:p>
          <a:p>
            <a:pPr marL="0" indent="0">
              <a:buNone/>
            </a:pPr>
            <a:r>
              <a:rPr lang="en-US" dirty="0"/>
              <a:t>		break;</a:t>
            </a:r>
          </a:p>
          <a:p>
            <a:pPr marL="0" indent="0">
              <a:buNone/>
            </a:pPr>
            <a:r>
              <a:rPr lang="en-US" dirty="0"/>
              <a:t>	case 2:	</a:t>
            </a:r>
            <a:r>
              <a:rPr lang="en-US" dirty="0" err="1" smtClean="0"/>
              <a:t>cout</a:t>
            </a:r>
            <a:r>
              <a:rPr lang="en-US" dirty="0" smtClean="0"/>
              <a:t>&lt;&lt;</a:t>
            </a:r>
            <a:r>
              <a:rPr lang="en-US" dirty="0" err="1" smtClean="0"/>
              <a:t>s.pop</a:t>
            </a:r>
            <a:r>
              <a:rPr lang="en-US" dirty="0"/>
              <a:t>();</a:t>
            </a:r>
          </a:p>
          <a:p>
            <a:pPr marL="0" indent="0">
              <a:buNone/>
            </a:pPr>
            <a:r>
              <a:rPr lang="en-US" dirty="0"/>
              <a:t>		break;</a:t>
            </a:r>
          </a:p>
          <a:p>
            <a:pPr marL="0" indent="0">
              <a:buNone/>
            </a:pPr>
            <a:r>
              <a:rPr lang="en-US" dirty="0"/>
              <a:t>	case 3:	</a:t>
            </a:r>
            <a:r>
              <a:rPr lang="en-US" dirty="0" err="1"/>
              <a:t>s.display</a:t>
            </a:r>
            <a:r>
              <a:rPr lang="en-US" dirty="0"/>
              <a:t>();break;</a:t>
            </a:r>
          </a:p>
          <a:p>
            <a:pPr marL="0" indent="0">
              <a:buNone/>
            </a:pPr>
            <a:r>
              <a:rPr lang="en-US" dirty="0"/>
              <a:t>	case </a:t>
            </a:r>
            <a:r>
              <a:rPr lang="en-US" dirty="0" smtClean="0"/>
              <a:t>4: return 0;</a:t>
            </a:r>
            <a:endParaRPr lang="en-US" dirty="0"/>
          </a:p>
          <a:p>
            <a:pPr marL="0" indent="0">
              <a:buNone/>
            </a:pPr>
            <a:r>
              <a:rPr lang="en-US" dirty="0"/>
              <a:t>	}</a:t>
            </a:r>
          </a:p>
          <a:p>
            <a:pPr marL="0" indent="0">
              <a:buNone/>
            </a:pPr>
            <a:r>
              <a:rPr lang="en-US" dirty="0"/>
              <a:t>	</a:t>
            </a:r>
            <a:r>
              <a:rPr lang="en-US" dirty="0" err="1"/>
              <a:t>cout</a:t>
            </a:r>
            <a:r>
              <a:rPr lang="en-US" dirty="0"/>
              <a:t>&lt;&lt;"Do u want to continue?\n";</a:t>
            </a:r>
          </a:p>
          <a:p>
            <a:pPr marL="0" indent="0">
              <a:buNone/>
            </a:pPr>
            <a:r>
              <a:rPr lang="en-US" dirty="0"/>
              <a:t>	</a:t>
            </a:r>
            <a:r>
              <a:rPr lang="en-US" dirty="0" err="1"/>
              <a:t>cin</a:t>
            </a:r>
            <a:r>
              <a:rPr lang="en-US" dirty="0"/>
              <a:t>&gt;&gt;</a:t>
            </a:r>
            <a:r>
              <a:rPr lang="en-US" dirty="0" err="1"/>
              <a:t>ch</a:t>
            </a:r>
            <a:r>
              <a:rPr lang="en-US" dirty="0"/>
              <a:t>;</a:t>
            </a:r>
          </a:p>
          <a:p>
            <a:pPr marL="0" indent="0">
              <a:buNone/>
            </a:pPr>
            <a:r>
              <a:rPr lang="en-US" dirty="0"/>
              <a:t>	}while((</a:t>
            </a:r>
            <a:r>
              <a:rPr lang="en-US" dirty="0" err="1"/>
              <a:t>ch</a:t>
            </a:r>
            <a:r>
              <a:rPr lang="en-US" dirty="0"/>
              <a:t>=='y')||(</a:t>
            </a:r>
            <a:r>
              <a:rPr lang="en-US" dirty="0" err="1"/>
              <a:t>ch</a:t>
            </a:r>
            <a:r>
              <a:rPr lang="en-US" dirty="0"/>
              <a:t>=='Y'));</a:t>
            </a:r>
          </a:p>
          <a:p>
            <a:pPr marL="0" indent="0">
              <a:buNone/>
            </a:pPr>
            <a:endParaRPr lang="en-US" dirty="0"/>
          </a:p>
          <a:p>
            <a:pPr marL="0" indent="0">
              <a:buNone/>
            </a:pPr>
            <a:r>
              <a:rPr lang="en-US" dirty="0"/>
              <a:t>	</a:t>
            </a:r>
            <a:r>
              <a:rPr lang="en-US" dirty="0" smtClean="0"/>
              <a:t>return 0;}</a:t>
            </a:r>
            <a:endParaRPr lang="en-US" dirty="0"/>
          </a:p>
          <a:p>
            <a:endParaRPr lang="en-US" dirty="0"/>
          </a:p>
        </p:txBody>
      </p:sp>
    </p:spTree>
    <p:extLst>
      <p:ext uri="{BB962C8B-B14F-4D97-AF65-F5344CB8AC3E}">
        <p14:creationId xmlns:p14="http://schemas.microsoft.com/office/powerpoint/2010/main" val="2663681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Stack Applications</a:t>
            </a:r>
            <a:endParaRPr lang="en-US" dirty="0"/>
          </a:p>
        </p:txBody>
      </p:sp>
      <p:sp>
        <p:nvSpPr>
          <p:cNvPr id="3" name="Content Placeholder 2"/>
          <p:cNvSpPr>
            <a:spLocks noGrp="1"/>
          </p:cNvSpPr>
          <p:nvPr>
            <p:ph sz="half" idx="1"/>
          </p:nvPr>
        </p:nvSpPr>
        <p:spPr/>
        <p:txBody>
          <a:bodyPr/>
          <a:lstStyle/>
          <a:p>
            <a:r>
              <a:rPr lang="en-US" dirty="0" smtClean="0"/>
              <a:t>Checking parenthesis in an expression</a:t>
            </a:r>
          </a:p>
          <a:p>
            <a:r>
              <a:rPr lang="en-US" dirty="0" smtClean="0"/>
              <a:t>Checking for palindrome</a:t>
            </a:r>
          </a:p>
          <a:p>
            <a:r>
              <a:rPr lang="en-US" dirty="0" smtClean="0"/>
              <a:t>Converting number to base n</a:t>
            </a:r>
          </a:p>
          <a:p>
            <a:r>
              <a:rPr lang="en-US" dirty="0" smtClean="0"/>
              <a:t>Reversing a number</a:t>
            </a:r>
          </a:p>
          <a:p>
            <a:pPr marL="0" indent="0">
              <a:buNone/>
            </a:pPr>
            <a:endParaRPr lang="en-US" dirty="0" smtClean="0"/>
          </a:p>
          <a:p>
            <a:pPr marL="0" indent="0">
              <a:buNone/>
            </a:pP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6310798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Content Placeholder 2"/>
          <p:cNvSpPr>
            <a:spLocks noGrp="1"/>
          </p:cNvSpPr>
          <p:nvPr>
            <p:ph idx="4294967295"/>
          </p:nvPr>
        </p:nvSpPr>
        <p:spPr>
          <a:xfrm>
            <a:off x="1524000" y="228600"/>
            <a:ext cx="8229600" cy="6629400"/>
          </a:xfrm>
        </p:spPr>
        <p:txBody>
          <a:bodyPr>
            <a:normAutofit fontScale="92500"/>
          </a:bodyPr>
          <a:lstStyle/>
          <a:p>
            <a:pPr>
              <a:lnSpc>
                <a:spcPts val="2600"/>
              </a:lnSpc>
              <a:buNone/>
            </a:pPr>
            <a:r>
              <a:rPr lang="en-US" u="sng">
                <a:latin typeface="Times New Roman" pitchFamily="18" charset="0"/>
                <a:cs typeface="Times New Roman" pitchFamily="18" charset="0"/>
              </a:rPr>
              <a:t>Algorithm for checking expression</a:t>
            </a:r>
          </a:p>
          <a:p>
            <a:pPr>
              <a:lnSpc>
                <a:spcPts val="2600"/>
              </a:lnSpc>
              <a:buFontTx/>
              <a:buAutoNum type="arabicPeriod"/>
            </a:pPr>
            <a:r>
              <a:rPr lang="en-US">
                <a:latin typeface="Times New Roman" pitchFamily="18" charset="0"/>
                <a:cs typeface="Times New Roman" pitchFamily="18" charset="0"/>
              </a:rPr>
              <a:t>Scan the expression from left to right.</a:t>
            </a:r>
          </a:p>
          <a:p>
            <a:pPr>
              <a:lnSpc>
                <a:spcPts val="2600"/>
              </a:lnSpc>
              <a:buFontTx/>
              <a:buAutoNum type="arabicPeriod" startAt="2"/>
            </a:pPr>
            <a:r>
              <a:rPr lang="en-US">
                <a:latin typeface="Times New Roman" pitchFamily="18" charset="0"/>
                <a:cs typeface="Times New Roman" pitchFamily="18" charset="0"/>
              </a:rPr>
              <a:t>Whenever a scope opener( ‘(‘,’{‘,’[‘ ) is encountered while scanning the expression, it is pushed to stack.</a:t>
            </a:r>
          </a:p>
          <a:p>
            <a:pPr>
              <a:lnSpc>
                <a:spcPts val="2600"/>
              </a:lnSpc>
              <a:buNone/>
            </a:pPr>
            <a:r>
              <a:rPr lang="en-US">
                <a:latin typeface="Times New Roman" pitchFamily="18" charset="0"/>
                <a:cs typeface="Times New Roman" pitchFamily="18" charset="0"/>
              </a:rPr>
              <a:t> </a:t>
            </a:r>
          </a:p>
          <a:p>
            <a:pPr>
              <a:lnSpc>
                <a:spcPts val="2600"/>
              </a:lnSpc>
              <a:buFontTx/>
              <a:buAutoNum type="arabicPeriod" startAt="3"/>
            </a:pPr>
            <a:r>
              <a:rPr lang="en-US">
                <a:latin typeface="Times New Roman" pitchFamily="18" charset="0"/>
                <a:cs typeface="Times New Roman" pitchFamily="18" charset="0"/>
              </a:rPr>
              <a:t>Whenever as scope ender( ‘)’, ‘}’, ‘]’) is encountered, the stack is examined. If stack is empty, scope ender does not have a matching opener and hence string is invalid. If stack is non empty, we pop the stack and check whether the popped item corresponds to scope ender. If a match occurs, we continue. If it does not, the string is invalid.</a:t>
            </a:r>
          </a:p>
          <a:p>
            <a:pPr>
              <a:lnSpc>
                <a:spcPts val="2600"/>
              </a:lnSpc>
              <a:buNone/>
            </a:pPr>
            <a:endParaRPr lang="en-US">
              <a:latin typeface="Times New Roman" pitchFamily="18" charset="0"/>
              <a:cs typeface="Times New Roman" pitchFamily="18" charset="0"/>
            </a:endParaRPr>
          </a:p>
          <a:p>
            <a:pPr>
              <a:lnSpc>
                <a:spcPts val="2600"/>
              </a:lnSpc>
              <a:buNone/>
            </a:pPr>
            <a:r>
              <a:rPr lang="en-US">
                <a:latin typeface="Times New Roman" pitchFamily="18" charset="0"/>
                <a:cs typeface="Times New Roman" pitchFamily="18" charset="0"/>
              </a:rPr>
              <a:t>4.	When the end of string is reached, the stack must be empty; otherwise 1 or more scopes have been opened which have not been closed and string is invalid.</a:t>
            </a:r>
            <a:r>
              <a:rPr lang="en-US" sz="2400">
                <a:latin typeface="Times New Roman" pitchFamily="18" charset="0"/>
                <a:cs typeface="Times New Roman" pitchFamily="18" charset="0"/>
              </a:rPr>
              <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 </a:t>
            </a:r>
          </a:p>
        </p:txBody>
      </p:sp>
    </p:spTree>
    <p:extLst>
      <p:ext uri="{BB962C8B-B14F-4D97-AF65-F5344CB8AC3E}">
        <p14:creationId xmlns:p14="http://schemas.microsoft.com/office/powerpoint/2010/main" val="1454811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Content Placeholder 2"/>
          <p:cNvSpPr>
            <a:spLocks noGrp="1"/>
          </p:cNvSpPr>
          <p:nvPr>
            <p:ph idx="4294967295"/>
          </p:nvPr>
        </p:nvSpPr>
        <p:spPr>
          <a:xfrm>
            <a:off x="1524000" y="228600"/>
            <a:ext cx="8686800" cy="6629400"/>
          </a:xfrm>
        </p:spPr>
        <p:txBody>
          <a:bodyPr/>
          <a:lstStyle/>
          <a:p>
            <a:pPr eaLnBrk="1" hangingPunct="1">
              <a:buFontTx/>
              <a:buNone/>
            </a:pPr>
            <a:r>
              <a:rPr lang="en-US" sz="2400">
                <a:latin typeface="Times New Roman" pitchFamily="18" charset="0"/>
                <a:cs typeface="Times New Roman" pitchFamily="18" charset="0"/>
              </a:rPr>
              <a:t>Ex1:(a+b) * (c+d</a:t>
            </a:r>
          </a:p>
          <a:p>
            <a:pPr eaLnBrk="1" hangingPunct="1">
              <a:buFontTx/>
              <a:buNone/>
            </a:pPr>
            <a:r>
              <a:rPr lang="en-US" sz="2400">
                <a:latin typeface="Times New Roman" pitchFamily="18" charset="0"/>
                <a:cs typeface="Times New Roman" pitchFamily="18" charset="0"/>
              </a:rPr>
              <a:t>																																																																								</a:t>
            </a:r>
          </a:p>
          <a:p>
            <a:pPr eaLnBrk="1" hangingPunct="1">
              <a:buFontTx/>
              <a:buNone/>
            </a:pPr>
            <a:r>
              <a:rPr lang="en-US" sz="2400">
                <a:latin typeface="Times New Roman" pitchFamily="18" charset="0"/>
                <a:cs typeface="Times New Roman" pitchFamily="18" charset="0"/>
              </a:rPr>
              <a:t>Ex2:</a:t>
            </a:r>
            <a:r>
              <a:rPr lang="en-US" sz="2400">
                <a:latin typeface="Times New Roman" pitchFamily="18" charset="0"/>
                <a:cs typeface="Times New Roman" pitchFamily="18" charset="0"/>
                <a:sym typeface="Wingdings" pitchFamily="2" charset="2"/>
              </a:rPr>
              <a:t>(a+b)*c+d)</a:t>
            </a:r>
            <a:r>
              <a:rPr lang="en-US" sz="2400">
                <a:latin typeface="Times New Roman" pitchFamily="18" charset="0"/>
                <a:cs typeface="Times New Roman" pitchFamily="18" charset="0"/>
              </a:rPr>
              <a:t>											</a:t>
            </a:r>
          </a:p>
        </p:txBody>
      </p:sp>
      <p:sp>
        <p:nvSpPr>
          <p:cNvPr id="4" name="Rectangle 3"/>
          <p:cNvSpPr/>
          <p:nvPr/>
        </p:nvSpPr>
        <p:spPr>
          <a:xfrm>
            <a:off x="2057400" y="762000"/>
            <a:ext cx="1066800" cy="16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5" name="Straight Connector 4"/>
          <p:cNvCxnSpPr/>
          <p:nvPr/>
        </p:nvCxnSpPr>
        <p:spPr>
          <a:xfrm>
            <a:off x="2057400" y="19812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396" name="TextBox 5"/>
          <p:cNvSpPr txBox="1">
            <a:spLocks noChangeArrowheads="1"/>
          </p:cNvSpPr>
          <p:nvPr/>
        </p:nvSpPr>
        <p:spPr bwMode="auto">
          <a:xfrm>
            <a:off x="2362200" y="19812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59397" name="TextBox 6"/>
          <p:cNvSpPr txBox="1">
            <a:spLocks noChangeArrowheads="1"/>
          </p:cNvSpPr>
          <p:nvPr/>
        </p:nvSpPr>
        <p:spPr bwMode="auto">
          <a:xfrm>
            <a:off x="1981200" y="2743200"/>
            <a:ext cx="1143000" cy="400050"/>
          </a:xfrm>
          <a:prstGeom prst="rect">
            <a:avLst/>
          </a:prstGeom>
          <a:noFill/>
          <a:ln w="9525">
            <a:noFill/>
            <a:miter lim="800000"/>
            <a:headEnd/>
            <a:tailEnd/>
          </a:ln>
        </p:spPr>
        <p:txBody>
          <a:bodyPr>
            <a:spAutoFit/>
          </a:bodyPr>
          <a:lstStyle/>
          <a:p>
            <a:r>
              <a:rPr lang="en-US" sz="2000">
                <a:latin typeface="Calibri" pitchFamily="34" charset="0"/>
              </a:rPr>
              <a:t>push ‘(‘</a:t>
            </a:r>
          </a:p>
        </p:txBody>
      </p:sp>
      <p:sp>
        <p:nvSpPr>
          <p:cNvPr id="8" name="Rectangle 7"/>
          <p:cNvSpPr/>
          <p:nvPr/>
        </p:nvSpPr>
        <p:spPr>
          <a:xfrm>
            <a:off x="3581400" y="762000"/>
            <a:ext cx="1066800" cy="16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9399" name="TextBox 8"/>
          <p:cNvSpPr txBox="1">
            <a:spLocks noChangeArrowheads="1"/>
          </p:cNvSpPr>
          <p:nvPr/>
        </p:nvSpPr>
        <p:spPr bwMode="auto">
          <a:xfrm>
            <a:off x="2209800" y="2362200"/>
            <a:ext cx="6096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10" name="Straight Connector 9"/>
          <p:cNvCxnSpPr/>
          <p:nvPr/>
        </p:nvCxnSpPr>
        <p:spPr>
          <a:xfrm>
            <a:off x="3581400" y="19812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01" name="TextBox 10"/>
          <p:cNvSpPr txBox="1">
            <a:spLocks noChangeArrowheads="1"/>
          </p:cNvSpPr>
          <p:nvPr/>
        </p:nvSpPr>
        <p:spPr bwMode="auto">
          <a:xfrm>
            <a:off x="3581400" y="2438401"/>
            <a:ext cx="1524000" cy="1323975"/>
          </a:xfrm>
          <a:prstGeom prst="rect">
            <a:avLst/>
          </a:prstGeom>
          <a:noFill/>
          <a:ln w="9525">
            <a:noFill/>
            <a:miter lim="800000"/>
            <a:headEnd/>
            <a:tailEnd/>
          </a:ln>
        </p:spPr>
        <p:txBody>
          <a:bodyPr>
            <a:spAutoFit/>
          </a:bodyPr>
          <a:lstStyle/>
          <a:p>
            <a:r>
              <a:rPr lang="en-US" sz="2000">
                <a:latin typeface="Calibri" pitchFamily="34" charset="0"/>
              </a:rPr>
              <a:t>(a+b)</a:t>
            </a:r>
          </a:p>
          <a:p>
            <a:r>
              <a:rPr lang="en-US" sz="2000">
                <a:latin typeface="Calibri" pitchFamily="34" charset="0"/>
              </a:rPr>
              <a:t>Pop ‘(‘ since there is ‘)’ &amp; continue</a:t>
            </a:r>
          </a:p>
        </p:txBody>
      </p:sp>
      <p:sp>
        <p:nvSpPr>
          <p:cNvPr id="12" name="Rectangle 11"/>
          <p:cNvSpPr/>
          <p:nvPr/>
        </p:nvSpPr>
        <p:spPr>
          <a:xfrm>
            <a:off x="6019800" y="762000"/>
            <a:ext cx="1066800" cy="16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Rectangle 12"/>
          <p:cNvSpPr/>
          <p:nvPr/>
        </p:nvSpPr>
        <p:spPr>
          <a:xfrm>
            <a:off x="8534400" y="762000"/>
            <a:ext cx="1066800" cy="16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4" name="Straight Connector 13"/>
          <p:cNvCxnSpPr/>
          <p:nvPr/>
        </p:nvCxnSpPr>
        <p:spPr>
          <a:xfrm>
            <a:off x="6019800" y="1979614"/>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05" name="TextBox 14"/>
          <p:cNvSpPr txBox="1">
            <a:spLocks noChangeArrowheads="1"/>
          </p:cNvSpPr>
          <p:nvPr/>
        </p:nvSpPr>
        <p:spPr bwMode="auto">
          <a:xfrm>
            <a:off x="6400800" y="19812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59406" name="TextBox 15"/>
          <p:cNvSpPr txBox="1">
            <a:spLocks noChangeArrowheads="1"/>
          </p:cNvSpPr>
          <p:nvPr/>
        </p:nvSpPr>
        <p:spPr bwMode="auto">
          <a:xfrm>
            <a:off x="5867400" y="2438401"/>
            <a:ext cx="1524000" cy="708025"/>
          </a:xfrm>
          <a:prstGeom prst="rect">
            <a:avLst/>
          </a:prstGeom>
          <a:noFill/>
          <a:ln w="9525">
            <a:noFill/>
            <a:miter lim="800000"/>
            <a:headEnd/>
            <a:tailEnd/>
          </a:ln>
        </p:spPr>
        <p:txBody>
          <a:bodyPr>
            <a:spAutoFit/>
          </a:bodyPr>
          <a:lstStyle/>
          <a:p>
            <a:r>
              <a:rPr lang="en-US" sz="2000">
                <a:latin typeface="Calibri" pitchFamily="34" charset="0"/>
              </a:rPr>
              <a:t>(a+b) *(</a:t>
            </a:r>
          </a:p>
          <a:p>
            <a:r>
              <a:rPr lang="en-US" sz="2000">
                <a:latin typeface="Calibri" pitchFamily="34" charset="0"/>
              </a:rPr>
              <a:t>Push ‘(‘ </a:t>
            </a:r>
          </a:p>
        </p:txBody>
      </p:sp>
      <p:cxnSp>
        <p:nvCxnSpPr>
          <p:cNvPr id="17" name="Straight Connector 16"/>
          <p:cNvCxnSpPr/>
          <p:nvPr/>
        </p:nvCxnSpPr>
        <p:spPr>
          <a:xfrm>
            <a:off x="8534400" y="19812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08" name="TextBox 17"/>
          <p:cNvSpPr txBox="1">
            <a:spLocks noChangeArrowheads="1"/>
          </p:cNvSpPr>
          <p:nvPr/>
        </p:nvSpPr>
        <p:spPr bwMode="auto">
          <a:xfrm>
            <a:off x="7772400" y="2438401"/>
            <a:ext cx="2667000" cy="1323975"/>
          </a:xfrm>
          <a:prstGeom prst="rect">
            <a:avLst/>
          </a:prstGeom>
          <a:noFill/>
          <a:ln w="9525">
            <a:noFill/>
            <a:miter lim="800000"/>
            <a:headEnd/>
            <a:tailEnd/>
          </a:ln>
        </p:spPr>
        <p:txBody>
          <a:bodyPr>
            <a:spAutoFit/>
          </a:bodyPr>
          <a:lstStyle/>
          <a:p>
            <a:r>
              <a:rPr lang="en-US" sz="2000">
                <a:latin typeface="Calibri" pitchFamily="34" charset="0"/>
              </a:rPr>
              <a:t>(a+b) *(c+d</a:t>
            </a:r>
          </a:p>
          <a:p>
            <a:r>
              <a:rPr lang="en-US" sz="2000">
                <a:latin typeface="Calibri" pitchFamily="34" charset="0"/>
              </a:rPr>
              <a:t>End of string reached  but stack not empty. Hence invalid</a:t>
            </a:r>
          </a:p>
        </p:txBody>
      </p:sp>
      <p:sp>
        <p:nvSpPr>
          <p:cNvPr id="59409" name="TextBox 18"/>
          <p:cNvSpPr txBox="1">
            <a:spLocks noChangeArrowheads="1"/>
          </p:cNvSpPr>
          <p:nvPr/>
        </p:nvSpPr>
        <p:spPr bwMode="auto">
          <a:xfrm>
            <a:off x="8915400" y="19812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20" name="Rectangle 19"/>
          <p:cNvSpPr/>
          <p:nvPr/>
        </p:nvSpPr>
        <p:spPr>
          <a:xfrm>
            <a:off x="2209800" y="41910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21" name="Straight Connector 20"/>
          <p:cNvCxnSpPr/>
          <p:nvPr/>
        </p:nvCxnSpPr>
        <p:spPr>
          <a:xfrm>
            <a:off x="2209800" y="5027614"/>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12" name="TextBox 21"/>
          <p:cNvSpPr txBox="1">
            <a:spLocks noChangeArrowheads="1"/>
          </p:cNvSpPr>
          <p:nvPr/>
        </p:nvSpPr>
        <p:spPr bwMode="auto">
          <a:xfrm>
            <a:off x="2209800" y="5410201"/>
            <a:ext cx="1143000" cy="708025"/>
          </a:xfrm>
          <a:prstGeom prst="rect">
            <a:avLst/>
          </a:prstGeom>
          <a:noFill/>
          <a:ln w="9525">
            <a:noFill/>
            <a:miter lim="800000"/>
            <a:headEnd/>
            <a:tailEnd/>
          </a:ln>
        </p:spPr>
        <p:txBody>
          <a:bodyPr>
            <a:spAutoFit/>
          </a:bodyPr>
          <a:lstStyle/>
          <a:p>
            <a:r>
              <a:rPr lang="en-US" sz="2000">
                <a:latin typeface="Calibri" pitchFamily="34" charset="0"/>
              </a:rPr>
              <a:t>(</a:t>
            </a:r>
          </a:p>
          <a:p>
            <a:r>
              <a:rPr lang="en-US" sz="2000">
                <a:latin typeface="Calibri" pitchFamily="34" charset="0"/>
              </a:rPr>
              <a:t>push ‘(‘</a:t>
            </a:r>
          </a:p>
        </p:txBody>
      </p:sp>
      <p:sp>
        <p:nvSpPr>
          <p:cNvPr id="59413" name="TextBox 22"/>
          <p:cNvSpPr txBox="1">
            <a:spLocks noChangeArrowheads="1"/>
          </p:cNvSpPr>
          <p:nvPr/>
        </p:nvSpPr>
        <p:spPr bwMode="auto">
          <a:xfrm>
            <a:off x="2514600" y="49530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24" name="Rectangle 23"/>
          <p:cNvSpPr/>
          <p:nvPr/>
        </p:nvSpPr>
        <p:spPr>
          <a:xfrm>
            <a:off x="5105400" y="41910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5" name="Rectangle 24"/>
          <p:cNvSpPr/>
          <p:nvPr/>
        </p:nvSpPr>
        <p:spPr>
          <a:xfrm>
            <a:off x="8229600" y="41910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26" name="Straight Connector 25"/>
          <p:cNvCxnSpPr/>
          <p:nvPr/>
        </p:nvCxnSpPr>
        <p:spPr>
          <a:xfrm>
            <a:off x="5105400" y="49530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17" name="TextBox 26"/>
          <p:cNvSpPr txBox="1">
            <a:spLocks noChangeArrowheads="1"/>
          </p:cNvSpPr>
          <p:nvPr/>
        </p:nvSpPr>
        <p:spPr bwMode="auto">
          <a:xfrm>
            <a:off x="5105400" y="5410201"/>
            <a:ext cx="1143000" cy="1323975"/>
          </a:xfrm>
          <a:prstGeom prst="rect">
            <a:avLst/>
          </a:prstGeom>
          <a:noFill/>
          <a:ln w="9525">
            <a:noFill/>
            <a:miter lim="800000"/>
            <a:headEnd/>
            <a:tailEnd/>
          </a:ln>
        </p:spPr>
        <p:txBody>
          <a:bodyPr>
            <a:spAutoFit/>
          </a:bodyPr>
          <a:lstStyle/>
          <a:p>
            <a:r>
              <a:rPr lang="en-US" sz="2000">
                <a:latin typeface="Calibri" pitchFamily="34" charset="0"/>
              </a:rPr>
              <a:t>(a+b)</a:t>
            </a:r>
          </a:p>
          <a:p>
            <a:r>
              <a:rPr lang="en-US" sz="2000">
                <a:latin typeface="Calibri" pitchFamily="34" charset="0"/>
              </a:rPr>
              <a:t>pop‘(‘ and continue</a:t>
            </a:r>
          </a:p>
        </p:txBody>
      </p:sp>
      <p:cxnSp>
        <p:nvCxnSpPr>
          <p:cNvPr id="28" name="Straight Connector 27"/>
          <p:cNvCxnSpPr/>
          <p:nvPr/>
        </p:nvCxnSpPr>
        <p:spPr>
          <a:xfrm>
            <a:off x="8229600" y="4951414"/>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19" name="TextBox 28"/>
          <p:cNvSpPr txBox="1">
            <a:spLocks noChangeArrowheads="1"/>
          </p:cNvSpPr>
          <p:nvPr/>
        </p:nvSpPr>
        <p:spPr bwMode="auto">
          <a:xfrm>
            <a:off x="7467600" y="5449888"/>
            <a:ext cx="2971800" cy="1016000"/>
          </a:xfrm>
          <a:prstGeom prst="rect">
            <a:avLst/>
          </a:prstGeom>
          <a:noFill/>
          <a:ln w="9525">
            <a:noFill/>
            <a:miter lim="800000"/>
            <a:headEnd/>
            <a:tailEnd/>
          </a:ln>
        </p:spPr>
        <p:txBody>
          <a:bodyPr>
            <a:spAutoFit/>
          </a:bodyPr>
          <a:lstStyle/>
          <a:p>
            <a:r>
              <a:rPr lang="en-US">
                <a:latin typeface="Calibri" pitchFamily="34" charset="0"/>
              </a:rPr>
              <a:t>(</a:t>
            </a:r>
            <a:r>
              <a:rPr lang="en-US" sz="2000">
                <a:latin typeface="Calibri" pitchFamily="34" charset="0"/>
              </a:rPr>
              <a:t>a+b)*c+d)</a:t>
            </a:r>
          </a:p>
          <a:p>
            <a:r>
              <a:rPr lang="en-US" sz="2000">
                <a:latin typeface="Calibri" pitchFamily="34" charset="0"/>
              </a:rPr>
              <a:t>Stack empty when ‘)’ encountered.hence invalid </a:t>
            </a:r>
          </a:p>
        </p:txBody>
      </p:sp>
    </p:spTree>
    <p:extLst>
      <p:ext uri="{BB962C8B-B14F-4D97-AF65-F5344CB8AC3E}">
        <p14:creationId xmlns:p14="http://schemas.microsoft.com/office/powerpoint/2010/main" val="2344636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Content Placeholder 2"/>
          <p:cNvSpPr>
            <a:spLocks noGrp="1"/>
          </p:cNvSpPr>
          <p:nvPr>
            <p:ph idx="4294967295"/>
          </p:nvPr>
        </p:nvSpPr>
        <p:spPr>
          <a:xfrm>
            <a:off x="1524000" y="228600"/>
            <a:ext cx="8229600" cy="6400800"/>
          </a:xfrm>
        </p:spPr>
        <p:txBody>
          <a:bodyPr/>
          <a:lstStyle/>
          <a:p>
            <a:pPr eaLnBrk="1" hangingPunct="1">
              <a:buFontTx/>
              <a:buNone/>
            </a:pPr>
            <a:r>
              <a:rPr lang="en-US" sz="2400">
                <a:latin typeface="Times New Roman" pitchFamily="18" charset="0"/>
                <a:cs typeface="Times New Roman" pitchFamily="18" charset="0"/>
              </a:rPr>
              <a:t>Ex3: (a+b)*({c*d)</a:t>
            </a:r>
          </a:p>
          <a:p>
            <a:pPr eaLnBrk="1" hangingPunct="1">
              <a:buFontTx/>
              <a:buNone/>
            </a:pPr>
            <a:endParaRPr lang="en-US" sz="2400">
              <a:latin typeface="Times New Roman" pitchFamily="18" charset="0"/>
              <a:cs typeface="Times New Roman" pitchFamily="18" charset="0"/>
            </a:endParaRPr>
          </a:p>
        </p:txBody>
      </p:sp>
      <p:sp>
        <p:nvSpPr>
          <p:cNvPr id="4" name="Rectangle 3"/>
          <p:cNvSpPr/>
          <p:nvPr/>
        </p:nvSpPr>
        <p:spPr>
          <a:xfrm>
            <a:off x="22098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1443" name="TextBox 4"/>
          <p:cNvSpPr txBox="1">
            <a:spLocks noChangeArrowheads="1"/>
          </p:cNvSpPr>
          <p:nvPr/>
        </p:nvSpPr>
        <p:spPr bwMode="auto">
          <a:xfrm>
            <a:off x="2590800" y="1752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6" name="Straight Connector 5"/>
          <p:cNvCxnSpPr/>
          <p:nvPr/>
        </p:nvCxnSpPr>
        <p:spPr>
          <a:xfrm>
            <a:off x="22098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45" name="TextBox 6"/>
          <p:cNvSpPr txBox="1">
            <a:spLocks noChangeArrowheads="1"/>
          </p:cNvSpPr>
          <p:nvPr/>
        </p:nvSpPr>
        <p:spPr bwMode="auto">
          <a:xfrm>
            <a:off x="2209800" y="2057401"/>
            <a:ext cx="1143000" cy="708025"/>
          </a:xfrm>
          <a:prstGeom prst="rect">
            <a:avLst/>
          </a:prstGeom>
          <a:noFill/>
          <a:ln w="9525">
            <a:noFill/>
            <a:miter lim="800000"/>
            <a:headEnd/>
            <a:tailEnd/>
          </a:ln>
        </p:spPr>
        <p:txBody>
          <a:bodyPr>
            <a:spAutoFit/>
          </a:bodyPr>
          <a:lstStyle/>
          <a:p>
            <a:r>
              <a:rPr lang="en-US" sz="2000">
                <a:latin typeface="Calibri" pitchFamily="34" charset="0"/>
              </a:rPr>
              <a:t>(</a:t>
            </a:r>
          </a:p>
          <a:p>
            <a:r>
              <a:rPr lang="en-US" sz="2000">
                <a:latin typeface="Calibri" pitchFamily="34" charset="0"/>
              </a:rPr>
              <a:t>push ‘(‘</a:t>
            </a:r>
          </a:p>
        </p:txBody>
      </p:sp>
      <p:sp>
        <p:nvSpPr>
          <p:cNvPr id="8" name="Rectangle 7"/>
          <p:cNvSpPr/>
          <p:nvPr/>
        </p:nvSpPr>
        <p:spPr>
          <a:xfrm>
            <a:off x="52578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Rectangle 8"/>
          <p:cNvSpPr/>
          <p:nvPr/>
        </p:nvSpPr>
        <p:spPr>
          <a:xfrm>
            <a:off x="87630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ectangle 9"/>
          <p:cNvSpPr/>
          <p:nvPr/>
        </p:nvSpPr>
        <p:spPr>
          <a:xfrm>
            <a:off x="2438400" y="44196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Rectangle 10"/>
          <p:cNvSpPr/>
          <p:nvPr/>
        </p:nvSpPr>
        <p:spPr>
          <a:xfrm>
            <a:off x="6019800" y="44196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2" name="Straight Connector 11"/>
          <p:cNvCxnSpPr/>
          <p:nvPr/>
        </p:nvCxnSpPr>
        <p:spPr>
          <a:xfrm>
            <a:off x="52578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51" name="TextBox 12"/>
          <p:cNvSpPr txBox="1">
            <a:spLocks noChangeArrowheads="1"/>
          </p:cNvSpPr>
          <p:nvPr/>
        </p:nvSpPr>
        <p:spPr bwMode="auto">
          <a:xfrm>
            <a:off x="5257800" y="2057400"/>
            <a:ext cx="1524000" cy="1016000"/>
          </a:xfrm>
          <a:prstGeom prst="rect">
            <a:avLst/>
          </a:prstGeom>
          <a:noFill/>
          <a:ln w="9525">
            <a:noFill/>
            <a:miter lim="800000"/>
            <a:headEnd/>
            <a:tailEnd/>
          </a:ln>
        </p:spPr>
        <p:txBody>
          <a:bodyPr>
            <a:spAutoFit/>
          </a:bodyPr>
          <a:lstStyle/>
          <a:p>
            <a:r>
              <a:rPr lang="en-US" sz="2000">
                <a:latin typeface="Calibri" pitchFamily="34" charset="0"/>
              </a:rPr>
              <a:t>(a+b)</a:t>
            </a:r>
          </a:p>
          <a:p>
            <a:r>
              <a:rPr lang="en-US" sz="2000">
                <a:latin typeface="Calibri" pitchFamily="34" charset="0"/>
              </a:rPr>
              <a:t>pop‘(‘ and continue</a:t>
            </a:r>
          </a:p>
        </p:txBody>
      </p:sp>
      <p:sp>
        <p:nvSpPr>
          <p:cNvPr id="61452" name="TextBox 13"/>
          <p:cNvSpPr txBox="1">
            <a:spLocks noChangeArrowheads="1"/>
          </p:cNvSpPr>
          <p:nvPr/>
        </p:nvSpPr>
        <p:spPr bwMode="auto">
          <a:xfrm>
            <a:off x="8610600" y="2057400"/>
            <a:ext cx="1524000" cy="1016000"/>
          </a:xfrm>
          <a:prstGeom prst="rect">
            <a:avLst/>
          </a:prstGeom>
          <a:noFill/>
          <a:ln w="9525">
            <a:noFill/>
            <a:miter lim="800000"/>
            <a:headEnd/>
            <a:tailEnd/>
          </a:ln>
        </p:spPr>
        <p:txBody>
          <a:bodyPr>
            <a:spAutoFit/>
          </a:bodyPr>
          <a:lstStyle/>
          <a:p>
            <a:r>
              <a:rPr lang="en-US" sz="2000">
                <a:latin typeface="Calibri" pitchFamily="34" charset="0"/>
              </a:rPr>
              <a:t>(a+b)*(</a:t>
            </a:r>
          </a:p>
          <a:p>
            <a:r>
              <a:rPr lang="en-US" sz="2000">
                <a:latin typeface="Calibri" pitchFamily="34" charset="0"/>
              </a:rPr>
              <a:t>push‘(‘ and continue</a:t>
            </a:r>
          </a:p>
        </p:txBody>
      </p:sp>
      <p:cxnSp>
        <p:nvCxnSpPr>
          <p:cNvPr id="15" name="Straight Connector 14"/>
          <p:cNvCxnSpPr/>
          <p:nvPr/>
        </p:nvCxnSpPr>
        <p:spPr>
          <a:xfrm>
            <a:off x="87630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54" name="TextBox 15"/>
          <p:cNvSpPr txBox="1">
            <a:spLocks noChangeArrowheads="1"/>
          </p:cNvSpPr>
          <p:nvPr/>
        </p:nvSpPr>
        <p:spPr bwMode="auto">
          <a:xfrm>
            <a:off x="9144000" y="1676400"/>
            <a:ext cx="3048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17" name="Straight Connector 16"/>
          <p:cNvCxnSpPr/>
          <p:nvPr/>
        </p:nvCxnSpPr>
        <p:spPr>
          <a:xfrm>
            <a:off x="2438400" y="5180014"/>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438400" y="4875214"/>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57" name="TextBox 18"/>
          <p:cNvSpPr txBox="1">
            <a:spLocks noChangeArrowheads="1"/>
          </p:cNvSpPr>
          <p:nvPr/>
        </p:nvSpPr>
        <p:spPr bwMode="auto">
          <a:xfrm>
            <a:off x="2743200" y="5181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61458" name="TextBox 19"/>
          <p:cNvSpPr txBox="1">
            <a:spLocks noChangeArrowheads="1"/>
          </p:cNvSpPr>
          <p:nvPr/>
        </p:nvSpPr>
        <p:spPr bwMode="auto">
          <a:xfrm>
            <a:off x="2743200" y="4887914"/>
            <a:ext cx="3048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61459" name="TextBox 20"/>
          <p:cNvSpPr txBox="1">
            <a:spLocks noChangeArrowheads="1"/>
          </p:cNvSpPr>
          <p:nvPr/>
        </p:nvSpPr>
        <p:spPr bwMode="auto">
          <a:xfrm>
            <a:off x="2362200" y="5602288"/>
            <a:ext cx="1600200" cy="1016000"/>
          </a:xfrm>
          <a:prstGeom prst="rect">
            <a:avLst/>
          </a:prstGeom>
          <a:noFill/>
          <a:ln w="9525">
            <a:noFill/>
            <a:miter lim="800000"/>
            <a:headEnd/>
            <a:tailEnd/>
          </a:ln>
        </p:spPr>
        <p:txBody>
          <a:bodyPr>
            <a:spAutoFit/>
          </a:bodyPr>
          <a:lstStyle/>
          <a:p>
            <a:r>
              <a:rPr lang="en-US" sz="2000">
                <a:latin typeface="Calibri" pitchFamily="34" charset="0"/>
              </a:rPr>
              <a:t>(a+b)*({</a:t>
            </a:r>
          </a:p>
          <a:p>
            <a:r>
              <a:rPr lang="en-US" sz="2000">
                <a:latin typeface="Calibri" pitchFamily="34" charset="0"/>
              </a:rPr>
              <a:t>push ‘{ and continue‘</a:t>
            </a:r>
          </a:p>
        </p:txBody>
      </p:sp>
      <p:sp>
        <p:nvSpPr>
          <p:cNvPr id="61460" name="TextBox 21"/>
          <p:cNvSpPr txBox="1">
            <a:spLocks noChangeArrowheads="1"/>
          </p:cNvSpPr>
          <p:nvPr/>
        </p:nvSpPr>
        <p:spPr bwMode="auto">
          <a:xfrm>
            <a:off x="5715000" y="5562600"/>
            <a:ext cx="4572000" cy="1016000"/>
          </a:xfrm>
          <a:prstGeom prst="rect">
            <a:avLst/>
          </a:prstGeom>
          <a:noFill/>
          <a:ln w="9525">
            <a:noFill/>
            <a:miter lim="800000"/>
            <a:headEnd/>
            <a:tailEnd/>
          </a:ln>
        </p:spPr>
        <p:txBody>
          <a:bodyPr>
            <a:spAutoFit/>
          </a:bodyPr>
          <a:lstStyle/>
          <a:p>
            <a:r>
              <a:rPr lang="en-US" sz="2000">
                <a:latin typeface="Calibri" pitchFamily="34" charset="0"/>
              </a:rPr>
              <a:t>(a+b)*({c*d)</a:t>
            </a:r>
          </a:p>
          <a:p>
            <a:r>
              <a:rPr lang="en-US" sz="2000">
                <a:latin typeface="Calibri" pitchFamily="34" charset="0"/>
              </a:rPr>
              <a:t>No match between closing scope ‘)’ and opening scope ‘{‘. Hence invalid.</a:t>
            </a:r>
          </a:p>
        </p:txBody>
      </p:sp>
      <p:cxnSp>
        <p:nvCxnSpPr>
          <p:cNvPr id="23" name="Straight Connector 22"/>
          <p:cNvCxnSpPr/>
          <p:nvPr/>
        </p:nvCxnSpPr>
        <p:spPr>
          <a:xfrm>
            <a:off x="6019800" y="5181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019800" y="4876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63" name="TextBox 24"/>
          <p:cNvSpPr txBox="1">
            <a:spLocks noChangeArrowheads="1"/>
          </p:cNvSpPr>
          <p:nvPr/>
        </p:nvSpPr>
        <p:spPr bwMode="auto">
          <a:xfrm>
            <a:off x="6400800" y="5181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61464" name="TextBox 25"/>
          <p:cNvSpPr txBox="1">
            <a:spLocks noChangeArrowheads="1"/>
          </p:cNvSpPr>
          <p:nvPr/>
        </p:nvSpPr>
        <p:spPr bwMode="auto">
          <a:xfrm>
            <a:off x="6400800" y="48768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Tree>
    <p:extLst>
      <p:ext uri="{BB962C8B-B14F-4D97-AF65-F5344CB8AC3E}">
        <p14:creationId xmlns:p14="http://schemas.microsoft.com/office/powerpoint/2010/main" val="1302621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Content Placeholder 2"/>
          <p:cNvSpPr>
            <a:spLocks noGrp="1"/>
          </p:cNvSpPr>
          <p:nvPr>
            <p:ph idx="4294967295"/>
          </p:nvPr>
        </p:nvSpPr>
        <p:spPr>
          <a:xfrm>
            <a:off x="1524000" y="228600"/>
            <a:ext cx="8229600" cy="6629400"/>
          </a:xfrm>
        </p:spPr>
        <p:txBody>
          <a:bodyPr/>
          <a:lstStyle/>
          <a:p>
            <a:pPr eaLnBrk="1" hangingPunct="1">
              <a:buFontTx/>
              <a:buNone/>
            </a:pPr>
            <a:r>
              <a:rPr lang="en-US" sz="2400">
                <a:latin typeface="Times New Roman" pitchFamily="18" charset="0"/>
                <a:cs typeface="Times New Roman" pitchFamily="18" charset="0"/>
              </a:rPr>
              <a:t>Ex4: (a+{b*c}+(c*d))</a:t>
            </a:r>
          </a:p>
          <a:p>
            <a:pPr eaLnBrk="1" hangingPunct="1">
              <a:buFontTx/>
              <a:buNone/>
            </a:pPr>
            <a:endParaRPr lang="en-US" sz="2400">
              <a:latin typeface="Times New Roman" pitchFamily="18" charset="0"/>
              <a:cs typeface="Times New Roman" pitchFamily="18" charset="0"/>
            </a:endParaRPr>
          </a:p>
          <a:p>
            <a:pPr eaLnBrk="1" hangingPunct="1">
              <a:buFontTx/>
              <a:buNone/>
            </a:pPr>
            <a:endParaRPr lang="en-US" sz="2400">
              <a:latin typeface="Times New Roman" pitchFamily="18" charset="0"/>
              <a:cs typeface="Times New Roman" pitchFamily="18" charset="0"/>
            </a:endParaRPr>
          </a:p>
        </p:txBody>
      </p:sp>
      <p:sp>
        <p:nvSpPr>
          <p:cNvPr id="4" name="Rectangle 3"/>
          <p:cNvSpPr/>
          <p:nvPr/>
        </p:nvSpPr>
        <p:spPr>
          <a:xfrm>
            <a:off x="22098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3491" name="TextBox 4"/>
          <p:cNvSpPr txBox="1">
            <a:spLocks noChangeArrowheads="1"/>
          </p:cNvSpPr>
          <p:nvPr/>
        </p:nvSpPr>
        <p:spPr bwMode="auto">
          <a:xfrm>
            <a:off x="2590800" y="1752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6" name="Straight Connector 5"/>
          <p:cNvCxnSpPr/>
          <p:nvPr/>
        </p:nvCxnSpPr>
        <p:spPr>
          <a:xfrm>
            <a:off x="22098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493" name="TextBox 6"/>
          <p:cNvSpPr txBox="1">
            <a:spLocks noChangeArrowheads="1"/>
          </p:cNvSpPr>
          <p:nvPr/>
        </p:nvSpPr>
        <p:spPr bwMode="auto">
          <a:xfrm>
            <a:off x="2209800" y="2057400"/>
            <a:ext cx="1524000" cy="1016000"/>
          </a:xfrm>
          <a:prstGeom prst="rect">
            <a:avLst/>
          </a:prstGeom>
          <a:noFill/>
          <a:ln w="9525">
            <a:noFill/>
            <a:miter lim="800000"/>
            <a:headEnd/>
            <a:tailEnd/>
          </a:ln>
        </p:spPr>
        <p:txBody>
          <a:bodyPr>
            <a:spAutoFit/>
          </a:bodyPr>
          <a:lstStyle/>
          <a:p>
            <a:r>
              <a:rPr lang="en-US" sz="2000">
                <a:latin typeface="Calibri" pitchFamily="34" charset="0"/>
              </a:rPr>
              <a:t>(</a:t>
            </a:r>
          </a:p>
          <a:p>
            <a:r>
              <a:rPr lang="en-US" sz="2000">
                <a:latin typeface="Calibri" pitchFamily="34" charset="0"/>
              </a:rPr>
              <a:t>push ‘(‘ and continue</a:t>
            </a:r>
          </a:p>
        </p:txBody>
      </p:sp>
      <p:sp>
        <p:nvSpPr>
          <p:cNvPr id="8" name="Rectangle 7"/>
          <p:cNvSpPr/>
          <p:nvPr/>
        </p:nvSpPr>
        <p:spPr>
          <a:xfrm>
            <a:off x="52578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Rectangle 8"/>
          <p:cNvSpPr/>
          <p:nvPr/>
        </p:nvSpPr>
        <p:spPr>
          <a:xfrm>
            <a:off x="87630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ectangle 9"/>
          <p:cNvSpPr/>
          <p:nvPr/>
        </p:nvSpPr>
        <p:spPr>
          <a:xfrm>
            <a:off x="2438400" y="44196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Rectangle 10"/>
          <p:cNvSpPr/>
          <p:nvPr/>
        </p:nvSpPr>
        <p:spPr>
          <a:xfrm>
            <a:off x="4724400" y="44196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2" name="Straight Connector 11"/>
          <p:cNvCxnSpPr/>
          <p:nvPr/>
        </p:nvCxnSpPr>
        <p:spPr>
          <a:xfrm>
            <a:off x="52578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499" name="TextBox 12"/>
          <p:cNvSpPr txBox="1">
            <a:spLocks noChangeArrowheads="1"/>
          </p:cNvSpPr>
          <p:nvPr/>
        </p:nvSpPr>
        <p:spPr bwMode="auto">
          <a:xfrm>
            <a:off x="5257800" y="2057400"/>
            <a:ext cx="1524000" cy="1016000"/>
          </a:xfrm>
          <a:prstGeom prst="rect">
            <a:avLst/>
          </a:prstGeom>
          <a:noFill/>
          <a:ln w="9525">
            <a:noFill/>
            <a:miter lim="800000"/>
            <a:headEnd/>
            <a:tailEnd/>
          </a:ln>
        </p:spPr>
        <p:txBody>
          <a:bodyPr>
            <a:spAutoFit/>
          </a:bodyPr>
          <a:lstStyle/>
          <a:p>
            <a:r>
              <a:rPr lang="en-US" sz="2000">
                <a:latin typeface="Calibri" pitchFamily="34" charset="0"/>
              </a:rPr>
              <a:t>(a+{</a:t>
            </a:r>
          </a:p>
          <a:p>
            <a:r>
              <a:rPr lang="en-US" sz="2000">
                <a:latin typeface="Calibri" pitchFamily="34" charset="0"/>
              </a:rPr>
              <a:t>push‘{‘ and continue</a:t>
            </a:r>
          </a:p>
        </p:txBody>
      </p:sp>
      <p:sp>
        <p:nvSpPr>
          <p:cNvPr id="63500" name="TextBox 13"/>
          <p:cNvSpPr txBox="1">
            <a:spLocks noChangeArrowheads="1"/>
          </p:cNvSpPr>
          <p:nvPr/>
        </p:nvSpPr>
        <p:spPr bwMode="auto">
          <a:xfrm>
            <a:off x="8610600" y="2057400"/>
            <a:ext cx="1524000" cy="1016000"/>
          </a:xfrm>
          <a:prstGeom prst="rect">
            <a:avLst/>
          </a:prstGeom>
          <a:noFill/>
          <a:ln w="9525">
            <a:noFill/>
            <a:miter lim="800000"/>
            <a:headEnd/>
            <a:tailEnd/>
          </a:ln>
        </p:spPr>
        <p:txBody>
          <a:bodyPr>
            <a:spAutoFit/>
          </a:bodyPr>
          <a:lstStyle/>
          <a:p>
            <a:r>
              <a:rPr lang="en-US" sz="2000">
                <a:latin typeface="Calibri" pitchFamily="34" charset="0"/>
              </a:rPr>
              <a:t>(a+{b*c}</a:t>
            </a:r>
          </a:p>
          <a:p>
            <a:r>
              <a:rPr lang="en-US" sz="2000">
                <a:latin typeface="Calibri" pitchFamily="34" charset="0"/>
              </a:rPr>
              <a:t>pop‘{‘ and continue</a:t>
            </a:r>
          </a:p>
        </p:txBody>
      </p:sp>
      <p:cxnSp>
        <p:nvCxnSpPr>
          <p:cNvPr id="15" name="Straight Connector 14"/>
          <p:cNvCxnSpPr/>
          <p:nvPr/>
        </p:nvCxnSpPr>
        <p:spPr>
          <a:xfrm>
            <a:off x="87630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502" name="TextBox 15"/>
          <p:cNvSpPr txBox="1">
            <a:spLocks noChangeArrowheads="1"/>
          </p:cNvSpPr>
          <p:nvPr/>
        </p:nvSpPr>
        <p:spPr bwMode="auto">
          <a:xfrm>
            <a:off x="9144000" y="1676400"/>
            <a:ext cx="3048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17" name="Straight Connector 16"/>
          <p:cNvCxnSpPr/>
          <p:nvPr/>
        </p:nvCxnSpPr>
        <p:spPr>
          <a:xfrm>
            <a:off x="2438400" y="5180014"/>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438400" y="4875214"/>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505" name="TextBox 18"/>
          <p:cNvSpPr txBox="1">
            <a:spLocks noChangeArrowheads="1"/>
          </p:cNvSpPr>
          <p:nvPr/>
        </p:nvSpPr>
        <p:spPr bwMode="auto">
          <a:xfrm>
            <a:off x="2743200" y="5181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63506" name="TextBox 19"/>
          <p:cNvSpPr txBox="1">
            <a:spLocks noChangeArrowheads="1"/>
          </p:cNvSpPr>
          <p:nvPr/>
        </p:nvSpPr>
        <p:spPr bwMode="auto">
          <a:xfrm>
            <a:off x="2743200" y="4887914"/>
            <a:ext cx="3048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63507" name="TextBox 20"/>
          <p:cNvSpPr txBox="1">
            <a:spLocks noChangeArrowheads="1"/>
          </p:cNvSpPr>
          <p:nvPr/>
        </p:nvSpPr>
        <p:spPr bwMode="auto">
          <a:xfrm>
            <a:off x="2362200" y="5602288"/>
            <a:ext cx="1600200" cy="1016000"/>
          </a:xfrm>
          <a:prstGeom prst="rect">
            <a:avLst/>
          </a:prstGeom>
          <a:noFill/>
          <a:ln w="9525">
            <a:noFill/>
            <a:miter lim="800000"/>
            <a:headEnd/>
            <a:tailEnd/>
          </a:ln>
        </p:spPr>
        <p:txBody>
          <a:bodyPr>
            <a:spAutoFit/>
          </a:bodyPr>
          <a:lstStyle/>
          <a:p>
            <a:r>
              <a:rPr lang="en-US" sz="2000">
                <a:latin typeface="Calibri" pitchFamily="34" charset="0"/>
              </a:rPr>
              <a:t>(a+{b*c}+(</a:t>
            </a:r>
          </a:p>
          <a:p>
            <a:r>
              <a:rPr lang="en-US" sz="2000">
                <a:latin typeface="Calibri" pitchFamily="34" charset="0"/>
              </a:rPr>
              <a:t>push ‘( and continue‘</a:t>
            </a:r>
          </a:p>
        </p:txBody>
      </p:sp>
      <p:sp>
        <p:nvSpPr>
          <p:cNvPr id="63508" name="TextBox 21"/>
          <p:cNvSpPr txBox="1">
            <a:spLocks noChangeArrowheads="1"/>
          </p:cNvSpPr>
          <p:nvPr/>
        </p:nvSpPr>
        <p:spPr bwMode="auto">
          <a:xfrm>
            <a:off x="4419600" y="5562601"/>
            <a:ext cx="1905000" cy="708025"/>
          </a:xfrm>
          <a:prstGeom prst="rect">
            <a:avLst/>
          </a:prstGeom>
          <a:noFill/>
          <a:ln w="9525">
            <a:noFill/>
            <a:miter lim="800000"/>
            <a:headEnd/>
            <a:tailEnd/>
          </a:ln>
        </p:spPr>
        <p:txBody>
          <a:bodyPr>
            <a:spAutoFit/>
          </a:bodyPr>
          <a:lstStyle/>
          <a:p>
            <a:r>
              <a:rPr lang="en-US" sz="2000">
                <a:latin typeface="Calibri" pitchFamily="34" charset="0"/>
                <a:cs typeface="Times New Roman" pitchFamily="18" charset="0"/>
              </a:rPr>
              <a:t>(a+{b*c}+(c*d)</a:t>
            </a:r>
          </a:p>
          <a:p>
            <a:r>
              <a:rPr lang="en-US" sz="2000">
                <a:latin typeface="Calibri" pitchFamily="34" charset="0"/>
                <a:cs typeface="Times New Roman" pitchFamily="18" charset="0"/>
              </a:rPr>
              <a:t>Pop ‘(‘</a:t>
            </a:r>
            <a:endParaRPr lang="en-US" sz="2000">
              <a:latin typeface="Calibri" pitchFamily="34" charset="0"/>
            </a:endParaRPr>
          </a:p>
        </p:txBody>
      </p:sp>
      <p:cxnSp>
        <p:nvCxnSpPr>
          <p:cNvPr id="24" name="Straight Connector 23"/>
          <p:cNvCxnSpPr/>
          <p:nvPr/>
        </p:nvCxnSpPr>
        <p:spPr>
          <a:xfrm>
            <a:off x="4724400" y="5257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510" name="TextBox 24"/>
          <p:cNvSpPr txBox="1">
            <a:spLocks noChangeArrowheads="1"/>
          </p:cNvSpPr>
          <p:nvPr/>
        </p:nvSpPr>
        <p:spPr bwMode="auto">
          <a:xfrm>
            <a:off x="5105400" y="5181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27" name="Straight Connector 26"/>
          <p:cNvCxnSpPr/>
          <p:nvPr/>
        </p:nvCxnSpPr>
        <p:spPr>
          <a:xfrm>
            <a:off x="5257800" y="1447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512" name="TextBox 27"/>
          <p:cNvSpPr txBox="1">
            <a:spLocks noChangeArrowheads="1"/>
          </p:cNvSpPr>
          <p:nvPr/>
        </p:nvSpPr>
        <p:spPr bwMode="auto">
          <a:xfrm>
            <a:off x="5638800" y="1763714"/>
            <a:ext cx="3048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63513" name="TextBox 28"/>
          <p:cNvSpPr txBox="1">
            <a:spLocks noChangeArrowheads="1"/>
          </p:cNvSpPr>
          <p:nvPr/>
        </p:nvSpPr>
        <p:spPr bwMode="auto">
          <a:xfrm>
            <a:off x="5638800" y="1458914"/>
            <a:ext cx="3048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30" name="Rectangle 29"/>
          <p:cNvSpPr/>
          <p:nvPr/>
        </p:nvSpPr>
        <p:spPr>
          <a:xfrm>
            <a:off x="7848600" y="44196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3515" name="TextBox 30"/>
          <p:cNvSpPr txBox="1">
            <a:spLocks noChangeArrowheads="1"/>
          </p:cNvSpPr>
          <p:nvPr/>
        </p:nvSpPr>
        <p:spPr bwMode="auto">
          <a:xfrm>
            <a:off x="7620000" y="5562601"/>
            <a:ext cx="2514600" cy="1323975"/>
          </a:xfrm>
          <a:prstGeom prst="rect">
            <a:avLst/>
          </a:prstGeom>
          <a:noFill/>
          <a:ln w="9525">
            <a:noFill/>
            <a:miter lim="800000"/>
            <a:headEnd/>
            <a:tailEnd/>
          </a:ln>
        </p:spPr>
        <p:txBody>
          <a:bodyPr>
            <a:spAutoFit/>
          </a:bodyPr>
          <a:lstStyle/>
          <a:p>
            <a:r>
              <a:rPr lang="en-US" sz="2000">
                <a:latin typeface="Calibri" pitchFamily="34" charset="0"/>
                <a:cs typeface="Times New Roman" pitchFamily="18" charset="0"/>
              </a:rPr>
              <a:t>(a+{b*c}+(c*d))</a:t>
            </a:r>
          </a:p>
          <a:p>
            <a:r>
              <a:rPr lang="en-US" sz="2000">
                <a:latin typeface="Calibri" pitchFamily="34" charset="0"/>
                <a:cs typeface="Times New Roman" pitchFamily="18" charset="0"/>
              </a:rPr>
              <a:t>Pop ‘(‘.</a:t>
            </a:r>
          </a:p>
          <a:p>
            <a:r>
              <a:rPr lang="en-US" sz="2000">
                <a:latin typeface="Calibri" pitchFamily="34" charset="0"/>
                <a:cs typeface="Times New Roman" pitchFamily="18" charset="0"/>
              </a:rPr>
              <a:t>End of string and stack empty. Hence valid</a:t>
            </a:r>
            <a:endParaRPr lang="en-US" sz="2000">
              <a:latin typeface="Calibri" pitchFamily="34" charset="0"/>
            </a:endParaRPr>
          </a:p>
        </p:txBody>
      </p:sp>
    </p:spTree>
    <p:extLst>
      <p:ext uri="{BB962C8B-B14F-4D97-AF65-F5344CB8AC3E}">
        <p14:creationId xmlns:p14="http://schemas.microsoft.com/office/powerpoint/2010/main" val="22355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smtClean="0"/>
              <a:t>Checking for palindrome</a:t>
            </a:r>
          </a:p>
        </p:txBody>
      </p:sp>
      <p:sp>
        <p:nvSpPr>
          <p:cNvPr id="131075" name="Rectangle 3"/>
          <p:cNvSpPr>
            <a:spLocks noGrp="1" noChangeArrowheads="1"/>
          </p:cNvSpPr>
          <p:nvPr>
            <p:ph idx="1"/>
          </p:nvPr>
        </p:nvSpPr>
        <p:spPr/>
        <p:txBody>
          <a:bodyPr/>
          <a:lstStyle/>
          <a:p>
            <a:pPr>
              <a:lnSpc>
                <a:spcPct val="90000"/>
              </a:lnSpc>
            </a:pPr>
            <a:r>
              <a:rPr lang="en-US"/>
              <a:t>Algorithm</a:t>
            </a:r>
          </a:p>
          <a:p>
            <a:pPr>
              <a:lnSpc>
                <a:spcPct val="90000"/>
              </a:lnSpc>
            </a:pPr>
            <a:r>
              <a:rPr lang="en-US"/>
              <a:t>Scan the string from left to right till the end  and push every char you encounter during the scan to the stack.</a:t>
            </a:r>
          </a:p>
          <a:p>
            <a:pPr>
              <a:lnSpc>
                <a:spcPct val="90000"/>
              </a:lnSpc>
            </a:pPr>
            <a:r>
              <a:rPr lang="en-US"/>
              <a:t>Rescan the string left to right till end and do the following for every char you encounter during scan. Pop one char and compare current char with the popped one.If no match report immediately non palindrome other wise proceed to the next char.</a:t>
            </a:r>
          </a:p>
          <a:p>
            <a:pPr>
              <a:lnSpc>
                <a:spcPct val="90000"/>
              </a:lnSpc>
            </a:pPr>
            <a:endParaRPr lang="en-US"/>
          </a:p>
        </p:txBody>
      </p:sp>
    </p:spTree>
    <p:extLst>
      <p:ext uri="{BB962C8B-B14F-4D97-AF65-F5344CB8AC3E}">
        <p14:creationId xmlns:p14="http://schemas.microsoft.com/office/powerpoint/2010/main" val="54312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Stack implementation in single array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14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essence of abstractions is preserving information that is relevant in a given context, and forgetting information that is irrelevant in that context.</a:t>
            </a:r>
          </a:p>
          <a:p>
            <a:pPr marL="0" indent="0">
              <a:buNone/>
            </a:pPr>
            <a:r>
              <a:rPr lang="en-US" i="1" dirty="0" smtClean="0"/>
              <a:t>						– </a:t>
            </a:r>
            <a:r>
              <a:rPr lang="en-US" i="1" dirty="0"/>
              <a:t>John V. </a:t>
            </a:r>
            <a:r>
              <a:rPr lang="en-US" i="1" dirty="0" err="1" smtClean="0"/>
              <a:t>Guttag</a:t>
            </a:r>
            <a:endParaRPr lang="en-US" i="1" dirty="0" smtClean="0"/>
          </a:p>
          <a:p>
            <a:pPr marL="0" indent="0">
              <a:buNone/>
            </a:pPr>
            <a:r>
              <a:rPr lang="en-US" b="1" dirty="0"/>
              <a:t>Abstraction</a:t>
            </a:r>
            <a:r>
              <a:rPr lang="en-US" dirty="0"/>
              <a:t> means displaying only essential information and hiding the </a:t>
            </a:r>
            <a:r>
              <a:rPr lang="en-US" dirty="0" smtClean="0"/>
              <a:t>other details</a:t>
            </a:r>
            <a:r>
              <a:rPr lang="en-US" dirty="0"/>
              <a:t>. Data </a:t>
            </a:r>
            <a:r>
              <a:rPr lang="en-US" b="1" dirty="0"/>
              <a:t>abstraction</a:t>
            </a:r>
            <a:r>
              <a:rPr lang="en-US" dirty="0"/>
              <a:t> refers to providing only essential information about the data to the outside world, hiding the background details or implementation. Consider a real life example of a man driving a car</a:t>
            </a:r>
            <a:r>
              <a:rPr lang="en-US" dirty="0" smtClean="0"/>
              <a:t>.</a:t>
            </a:r>
            <a:r>
              <a:rPr lang="en-US" dirty="0"/>
              <a:t> The man only knows that pressing the accelerators will increase the speed of car or applying brakes will stop the car but he does not know about how on pressing accelerator the speed is actually increasing, he does not know about the inner mechanism of the car or the implementation of accelerator, brakes </a:t>
            </a:r>
            <a:r>
              <a:rPr lang="en-US" dirty="0" err="1"/>
              <a:t>etc</a:t>
            </a:r>
            <a:r>
              <a:rPr lang="en-US" dirty="0"/>
              <a:t> in the car. This is what abstraction is.</a:t>
            </a:r>
          </a:p>
        </p:txBody>
      </p:sp>
    </p:spTree>
    <p:extLst>
      <p:ext uri="{BB962C8B-B14F-4D97-AF65-F5344CB8AC3E}">
        <p14:creationId xmlns:p14="http://schemas.microsoft.com/office/powerpoint/2010/main" val="757901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Data Type</a:t>
            </a:r>
            <a:endParaRPr lang="en-US" dirty="0"/>
          </a:p>
        </p:txBody>
      </p:sp>
      <p:sp>
        <p:nvSpPr>
          <p:cNvPr id="3" name="Content Placeholder 2"/>
          <p:cNvSpPr>
            <a:spLocks noGrp="1"/>
          </p:cNvSpPr>
          <p:nvPr>
            <p:ph idx="1"/>
          </p:nvPr>
        </p:nvSpPr>
        <p:spPr/>
        <p:txBody>
          <a:bodyPr/>
          <a:lstStyle/>
          <a:p>
            <a:r>
              <a:rPr lang="en-US" dirty="0" smtClean="0"/>
              <a:t>Is a data type that is organized in such a way that the specification of the objects and specification of the operations on the object is separated from the representation of the objects and implementation of the operations.(Logical/Mathematical view of DS) </a:t>
            </a:r>
          </a:p>
          <a:p>
            <a:r>
              <a:rPr lang="en-US" dirty="0" smtClean="0"/>
              <a:t>Also classification of operations </a:t>
            </a:r>
          </a:p>
          <a:p>
            <a:r>
              <a:rPr lang="en-US" dirty="0" smtClean="0"/>
              <a:t>Creators</a:t>
            </a:r>
          </a:p>
          <a:p>
            <a:r>
              <a:rPr lang="en-US" dirty="0" smtClean="0"/>
              <a:t>Transformers</a:t>
            </a:r>
          </a:p>
          <a:p>
            <a:r>
              <a:rPr lang="en-US" dirty="0" smtClean="0"/>
              <a:t>Reporters/observers</a:t>
            </a:r>
            <a:endParaRPr lang="en-US" dirty="0"/>
          </a:p>
        </p:txBody>
      </p:sp>
    </p:spTree>
    <p:extLst>
      <p:ext uri="{BB962C8B-B14F-4D97-AF65-F5344CB8AC3E}">
        <p14:creationId xmlns:p14="http://schemas.microsoft.com/office/powerpoint/2010/main" val="2064451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as ADT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Objects : A countable number of ordered homogeneous values.</a:t>
            </a:r>
            <a:endParaRPr lang="en-US" dirty="0"/>
          </a:p>
          <a:p>
            <a:r>
              <a:rPr lang="en-US" dirty="0" smtClean="0"/>
              <a:t>Operations: create()- returns a list of size n  </a:t>
            </a:r>
          </a:p>
          <a:p>
            <a:pPr marL="0" indent="0">
              <a:buNone/>
            </a:pPr>
            <a:r>
              <a:rPr lang="en-US" dirty="0" smtClean="0"/>
              <a:t> get</a:t>
            </a:r>
            <a:r>
              <a:rPr lang="en-US" dirty="0"/>
              <a:t>() – Return an element from the list at any given position.</a:t>
            </a:r>
            <a:r>
              <a:rPr lang="en-US" dirty="0" smtClean="0"/>
              <a:t/>
            </a:r>
            <a:br>
              <a:rPr lang="en-US" dirty="0" smtClean="0"/>
            </a:br>
            <a:r>
              <a:rPr lang="en-US" dirty="0"/>
              <a:t>insert() – Insert an element at any position of the list.</a:t>
            </a:r>
            <a:r>
              <a:rPr lang="en-US" dirty="0" smtClean="0"/>
              <a:t/>
            </a:r>
            <a:br>
              <a:rPr lang="en-US" dirty="0" smtClean="0"/>
            </a:br>
            <a:r>
              <a:rPr lang="en-US" dirty="0"/>
              <a:t>remove() – Remove the first occurrence of any element from a non-empty list.</a:t>
            </a:r>
            <a:r>
              <a:rPr lang="en-US" dirty="0" smtClean="0"/>
              <a:t/>
            </a:r>
            <a:br>
              <a:rPr lang="en-US" dirty="0" smtClean="0"/>
            </a:br>
            <a:r>
              <a:rPr lang="en-US" dirty="0" err="1"/>
              <a:t>removeAt</a:t>
            </a:r>
            <a:r>
              <a:rPr lang="en-US" dirty="0"/>
              <a:t>() – Remove the element at a specified location from a non-empty list.</a:t>
            </a:r>
            <a:r>
              <a:rPr lang="en-US" dirty="0" smtClean="0"/>
              <a:t/>
            </a:r>
            <a:br>
              <a:rPr lang="en-US" dirty="0" smtClean="0"/>
            </a:br>
            <a:r>
              <a:rPr lang="en-US" dirty="0"/>
              <a:t>replace() – Replace an element at any position by another element.</a:t>
            </a:r>
            <a:r>
              <a:rPr lang="en-US" dirty="0" smtClean="0"/>
              <a:t/>
            </a:r>
            <a:br>
              <a:rPr lang="en-US" dirty="0" smtClean="0"/>
            </a:br>
            <a:r>
              <a:rPr lang="en-US" dirty="0"/>
              <a:t>size() – Return the number of elements in the list.</a:t>
            </a:r>
            <a:r>
              <a:rPr lang="en-US" dirty="0" smtClean="0"/>
              <a:t/>
            </a:r>
            <a:br>
              <a:rPr lang="en-US" dirty="0" smtClean="0"/>
            </a:br>
            <a:r>
              <a:rPr lang="en-US" dirty="0" err="1"/>
              <a:t>isEmpty</a:t>
            </a:r>
            <a:r>
              <a:rPr lang="en-US" dirty="0"/>
              <a:t>() – Return true if the list is empty, otherwise return false.</a:t>
            </a:r>
            <a:r>
              <a:rPr lang="en-US" dirty="0" smtClean="0"/>
              <a:t/>
            </a:r>
            <a:br>
              <a:rPr lang="en-US" dirty="0" smtClean="0"/>
            </a:br>
            <a:r>
              <a:rPr lang="en-US" dirty="0" err="1"/>
              <a:t>isFull</a:t>
            </a:r>
            <a:r>
              <a:rPr lang="en-US" dirty="0"/>
              <a:t>() – Return true if the list is full, otherwise return false.</a:t>
            </a:r>
          </a:p>
        </p:txBody>
      </p:sp>
    </p:spTree>
    <p:extLst>
      <p:ext uri="{BB962C8B-B14F-4D97-AF65-F5344CB8AC3E}">
        <p14:creationId xmlns:p14="http://schemas.microsoft.com/office/powerpoint/2010/main" val="1337262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209800" y="304800"/>
            <a:ext cx="7772400" cy="914400"/>
          </a:xfrm>
        </p:spPr>
        <p:txBody>
          <a:bodyPr/>
          <a:lstStyle/>
          <a:p>
            <a:r>
              <a:rPr lang="en-US" altLang="en-US"/>
              <a:t>What is a stack?</a:t>
            </a:r>
          </a:p>
        </p:txBody>
      </p:sp>
      <p:sp>
        <p:nvSpPr>
          <p:cNvPr id="2051" name="Rectangle 3"/>
          <p:cNvSpPr>
            <a:spLocks noGrp="1" noChangeArrowheads="1"/>
          </p:cNvSpPr>
          <p:nvPr>
            <p:ph type="body" idx="1"/>
          </p:nvPr>
        </p:nvSpPr>
        <p:spPr>
          <a:xfrm>
            <a:off x="2209800" y="1371600"/>
            <a:ext cx="7772400" cy="4648200"/>
          </a:xfrm>
        </p:spPr>
        <p:txBody>
          <a:bodyPr/>
          <a:lstStyle/>
          <a:p>
            <a:r>
              <a:rPr lang="en-US" altLang="en-US" sz="2400">
                <a:cs typeface="Times New Roman" panose="02020603050405020304" pitchFamily="18" charset="0"/>
              </a:rPr>
              <a:t>It is an ordered group of homogeneous items of elements.</a:t>
            </a:r>
          </a:p>
          <a:p>
            <a:r>
              <a:rPr lang="en-US" altLang="en-US" sz="2400">
                <a:cs typeface="Times New Roman" panose="02020603050405020304" pitchFamily="18" charset="0"/>
              </a:rPr>
              <a:t>Elements are added to and removed from the top of the stack (the most</a:t>
            </a:r>
            <a:r>
              <a:rPr lang="en-US" altLang="en-US" sz="2400">
                <a:latin typeface="Courier New" panose="02070309020205020404" pitchFamily="49" charset="0"/>
                <a:cs typeface="Courier New" panose="02070309020205020404" pitchFamily="49" charset="0"/>
              </a:rPr>
              <a:t> </a:t>
            </a:r>
            <a:r>
              <a:rPr lang="en-US" altLang="en-US" sz="2400">
                <a:cs typeface="Times New Roman" panose="02020603050405020304" pitchFamily="18" charset="0"/>
              </a:rPr>
              <a:t>recently added items are at the top of the stack).</a:t>
            </a:r>
          </a:p>
          <a:p>
            <a:r>
              <a:rPr lang="en-US" altLang="en-US" sz="2400">
                <a:cs typeface="Times New Roman" panose="02020603050405020304" pitchFamily="18" charset="0"/>
              </a:rPr>
              <a:t>The last element to be added is the first to be removed (</a:t>
            </a:r>
            <a:r>
              <a:rPr lang="en-US" altLang="en-US" sz="2400" b="1">
                <a:cs typeface="Times New Roman" panose="02020603050405020304" pitchFamily="18" charset="0"/>
              </a:rPr>
              <a:t>LIFO</a:t>
            </a:r>
            <a:r>
              <a:rPr lang="en-US" altLang="en-US" sz="2400">
                <a:cs typeface="Times New Roman" panose="02020603050405020304" pitchFamily="18" charset="0"/>
              </a:rPr>
              <a:t>: Last In, First Out).</a:t>
            </a:r>
            <a:endParaRPr lang="en-US" altLang="en-US">
              <a:latin typeface="Courier New" panose="02070309020205020404" pitchFamily="49" charset="0"/>
              <a:cs typeface="Courier New" panose="02070309020205020404" pitchFamily="49" charset="0"/>
            </a:endParaRPr>
          </a:p>
          <a:p>
            <a:pPr lvl="1"/>
            <a:endParaRPr lang="en-US" altLang="en-US"/>
          </a:p>
        </p:txBody>
      </p:sp>
      <p:pic>
        <p:nvPicPr>
          <p:cNvPr id="2052" name="Picture 4" descr="H:\Fig Ch 4\MACJOBS\JPEGS\CHAP04\Fig4-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3886200"/>
            <a:ext cx="6781800" cy="266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213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as ADT</a:t>
            </a:r>
            <a:endParaRPr lang="en-US" dirty="0"/>
          </a:p>
        </p:txBody>
      </p:sp>
      <p:sp>
        <p:nvSpPr>
          <p:cNvPr id="3" name="Content Placeholder 2"/>
          <p:cNvSpPr>
            <a:spLocks noGrp="1"/>
          </p:cNvSpPr>
          <p:nvPr>
            <p:ph idx="1"/>
          </p:nvPr>
        </p:nvSpPr>
        <p:spPr/>
        <p:txBody>
          <a:bodyPr/>
          <a:lstStyle/>
          <a:p>
            <a:r>
              <a:rPr lang="en-US" dirty="0"/>
              <a:t>A Stack contains elements of same type arranged in sequential order. All operations takes place at a single end that is top of the stack and following operations can be performed:</a:t>
            </a:r>
            <a:r>
              <a:rPr lang="en-US" dirty="0" smtClean="0"/>
              <a:t/>
            </a:r>
            <a:br>
              <a:rPr lang="en-US" dirty="0" smtClean="0"/>
            </a:br>
            <a:r>
              <a:rPr lang="en-US" dirty="0"/>
              <a:t>push() – Insert an element at one end of the stack called top.</a:t>
            </a:r>
            <a:r>
              <a:rPr lang="en-US" dirty="0" smtClean="0"/>
              <a:t/>
            </a:r>
            <a:br>
              <a:rPr lang="en-US" dirty="0" smtClean="0"/>
            </a:br>
            <a:r>
              <a:rPr lang="en-US" dirty="0"/>
              <a:t>pop() – Remove and return the element at the top of the stack, if it is not empty.</a:t>
            </a:r>
            <a:r>
              <a:rPr lang="en-US" dirty="0" smtClean="0"/>
              <a:t/>
            </a:r>
            <a:br>
              <a:rPr lang="en-US" dirty="0" smtClean="0"/>
            </a:br>
            <a:r>
              <a:rPr lang="en-US" dirty="0"/>
              <a:t>peek() – Return the element at the top of the stack without removing it, if the stack is not empty.</a:t>
            </a:r>
            <a:r>
              <a:rPr lang="en-US" dirty="0" smtClean="0"/>
              <a:t/>
            </a:r>
            <a:br>
              <a:rPr lang="en-US" dirty="0" smtClean="0"/>
            </a:br>
            <a:r>
              <a:rPr lang="en-US" dirty="0"/>
              <a:t>size() – Return the number of elements in the stack.</a:t>
            </a:r>
            <a:r>
              <a:rPr lang="en-US" dirty="0" smtClean="0"/>
              <a:t/>
            </a:r>
            <a:br>
              <a:rPr lang="en-US" dirty="0" smtClean="0"/>
            </a:br>
            <a:r>
              <a:rPr lang="en-US" dirty="0" err="1"/>
              <a:t>isEmpty</a:t>
            </a:r>
            <a:r>
              <a:rPr lang="en-US" dirty="0"/>
              <a:t>() – Return true if the stack is empty, otherwise return false.</a:t>
            </a:r>
            <a:r>
              <a:rPr lang="en-US" dirty="0" smtClean="0"/>
              <a:t/>
            </a:r>
            <a:br>
              <a:rPr lang="en-US" dirty="0" smtClean="0"/>
            </a:br>
            <a:r>
              <a:rPr lang="en-US" dirty="0" err="1"/>
              <a:t>isFull</a:t>
            </a:r>
            <a:r>
              <a:rPr lang="en-US" dirty="0"/>
              <a:t>() – Return true if the stack is full, otherwise return false.</a:t>
            </a:r>
          </a:p>
        </p:txBody>
      </p:sp>
    </p:spTree>
    <p:extLst>
      <p:ext uri="{BB962C8B-B14F-4D97-AF65-F5344CB8AC3E}">
        <p14:creationId xmlns:p14="http://schemas.microsoft.com/office/powerpoint/2010/main" val="2617700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A:\stacks_fig1.jpg"/>
          <p:cNvPicPr>
            <a:picLocks noChangeAspect="1" noChangeArrowheads="1"/>
          </p:cNvPicPr>
          <p:nvPr/>
        </p:nvPicPr>
        <p:blipFill>
          <a:blip r:embed="rId2">
            <a:lum bright="-12000"/>
            <a:extLst>
              <a:ext uri="{28A0092B-C50C-407E-A947-70E740481C1C}">
                <a14:useLocalDpi xmlns:a14="http://schemas.microsoft.com/office/drawing/2010/main" val="0"/>
              </a:ext>
            </a:extLst>
          </a:blip>
          <a:srcRect/>
          <a:stretch>
            <a:fillRect/>
          </a:stretch>
        </p:blipFill>
        <p:spPr bwMode="auto">
          <a:xfrm>
            <a:off x="2133600" y="685800"/>
            <a:ext cx="81153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20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using Array</a:t>
            </a:r>
            <a:endParaRPr lang="en-US" dirty="0"/>
          </a:p>
        </p:txBody>
      </p:sp>
      <p:sp>
        <p:nvSpPr>
          <p:cNvPr id="3" name="Content Placeholder 2"/>
          <p:cNvSpPr>
            <a:spLocks noGrp="1"/>
          </p:cNvSpPr>
          <p:nvPr>
            <p:ph idx="1"/>
          </p:nvPr>
        </p:nvSpPr>
        <p:spPr>
          <a:xfrm>
            <a:off x="838200" y="1354667"/>
            <a:ext cx="10515600" cy="5317066"/>
          </a:xfrm>
        </p:spPr>
        <p:txBody>
          <a:bodyPr numCol="2">
            <a:normAutofit/>
          </a:bodyPr>
          <a:lstStyle/>
          <a:p>
            <a:pPr marL="0" indent="0">
              <a:buNone/>
            </a:pPr>
            <a:r>
              <a:rPr lang="en-US" dirty="0"/>
              <a:t>#</a:t>
            </a:r>
            <a:r>
              <a:rPr lang="en-US" dirty="0" smtClean="0"/>
              <a:t>include&lt;</a:t>
            </a:r>
            <a:r>
              <a:rPr lang="en-US" dirty="0" err="1" smtClean="0"/>
              <a:t>iostream</a:t>
            </a:r>
            <a:r>
              <a:rPr lang="en-US" dirty="0" smtClean="0"/>
              <a:t>&gt;</a:t>
            </a:r>
          </a:p>
          <a:p>
            <a:pPr marL="0" indent="0">
              <a:buNone/>
            </a:pPr>
            <a:r>
              <a:rPr lang="en-US" dirty="0"/>
              <a:t>u</a:t>
            </a:r>
            <a:r>
              <a:rPr lang="en-US" dirty="0" smtClean="0"/>
              <a:t>sing namespace </a:t>
            </a:r>
            <a:r>
              <a:rPr lang="en-US" dirty="0" err="1" smtClean="0"/>
              <a:t>std</a:t>
            </a:r>
            <a:r>
              <a:rPr lang="en-US" dirty="0" smtClean="0"/>
              <a:t>;</a:t>
            </a:r>
            <a:endParaRPr lang="en-US" dirty="0"/>
          </a:p>
          <a:p>
            <a:pPr marL="0" indent="0">
              <a:buNone/>
            </a:pPr>
            <a:r>
              <a:rPr lang="en-US" dirty="0" err="1" smtClean="0"/>
              <a:t>typedef</a:t>
            </a:r>
            <a:r>
              <a:rPr lang="en-US" dirty="0" smtClean="0"/>
              <a:t> </a:t>
            </a:r>
            <a:r>
              <a:rPr lang="en-US" dirty="0" err="1" smtClean="0"/>
              <a:t>int</a:t>
            </a:r>
            <a:r>
              <a:rPr lang="en-US" dirty="0" smtClean="0"/>
              <a:t> </a:t>
            </a:r>
            <a:r>
              <a:rPr lang="en-US" dirty="0" err="1" smtClean="0"/>
              <a:t>elt_type</a:t>
            </a:r>
            <a:r>
              <a:rPr lang="en-US" dirty="0" smtClean="0"/>
              <a:t>;</a:t>
            </a:r>
            <a:endParaRPr lang="en-US" dirty="0"/>
          </a:p>
          <a:p>
            <a:pPr marL="0" indent="0">
              <a:buNone/>
            </a:pPr>
            <a:r>
              <a:rPr lang="en-US" dirty="0"/>
              <a:t>class stack</a:t>
            </a:r>
          </a:p>
          <a:p>
            <a:pPr marL="0" indent="0">
              <a:buNone/>
            </a:pPr>
            <a:r>
              <a:rPr lang="en-US" dirty="0"/>
              <a:t>{	</a:t>
            </a:r>
            <a:r>
              <a:rPr lang="en-US" dirty="0" err="1"/>
              <a:t>int</a:t>
            </a:r>
            <a:r>
              <a:rPr lang="en-US" dirty="0"/>
              <a:t> top;</a:t>
            </a:r>
          </a:p>
          <a:p>
            <a:pPr marL="0" indent="0">
              <a:buNone/>
            </a:pPr>
            <a:r>
              <a:rPr lang="en-US" dirty="0"/>
              <a:t>	</a:t>
            </a:r>
            <a:r>
              <a:rPr lang="en-US" dirty="0" err="1" smtClean="0"/>
              <a:t>elt_type</a:t>
            </a:r>
            <a:r>
              <a:rPr lang="en-US" dirty="0" smtClean="0"/>
              <a:t> </a:t>
            </a:r>
            <a:r>
              <a:rPr lang="en-US" dirty="0"/>
              <a:t>a[10];</a:t>
            </a:r>
          </a:p>
          <a:p>
            <a:pPr marL="0" indent="0">
              <a:buNone/>
            </a:pPr>
            <a:r>
              <a:rPr lang="en-US" dirty="0"/>
              <a:t>	</a:t>
            </a:r>
            <a:r>
              <a:rPr lang="en-US" dirty="0" err="1"/>
              <a:t>int</a:t>
            </a:r>
            <a:r>
              <a:rPr lang="en-US" dirty="0"/>
              <a:t> </a:t>
            </a:r>
            <a:r>
              <a:rPr lang="en-US" dirty="0" smtClean="0"/>
              <a:t>max;</a:t>
            </a:r>
            <a:endParaRPr lang="en-US" dirty="0"/>
          </a:p>
          <a:p>
            <a:pPr marL="0" indent="0">
              <a:buNone/>
            </a:pPr>
            <a:r>
              <a:rPr lang="en-US" dirty="0"/>
              <a:t>public</a:t>
            </a:r>
            <a:r>
              <a:rPr lang="en-US" dirty="0" smtClean="0"/>
              <a:t>:</a:t>
            </a:r>
          </a:p>
          <a:p>
            <a:pPr marL="0" indent="0">
              <a:buNone/>
            </a:pPr>
            <a:r>
              <a:rPr lang="en-US" dirty="0" smtClean="0"/>
              <a:t> 	stack(</a:t>
            </a:r>
            <a:r>
              <a:rPr lang="en-US" dirty="0" err="1" smtClean="0"/>
              <a:t>int</a:t>
            </a:r>
            <a:r>
              <a:rPr lang="en-US" dirty="0" smtClean="0"/>
              <a:t> m);</a:t>
            </a:r>
            <a:endParaRPr lang="en-US" dirty="0"/>
          </a:p>
          <a:p>
            <a:pPr marL="0" indent="0">
              <a:buNone/>
            </a:pPr>
            <a:r>
              <a:rPr lang="en-US" dirty="0" smtClean="0"/>
              <a:t>	</a:t>
            </a:r>
            <a:r>
              <a:rPr lang="en-US" dirty="0"/>
              <a:t>b</a:t>
            </a:r>
            <a:r>
              <a:rPr lang="en-US" dirty="0" smtClean="0"/>
              <a:t>ool </a:t>
            </a:r>
            <a:r>
              <a:rPr lang="en-US" dirty="0" err="1" smtClean="0"/>
              <a:t>IsFull</a:t>
            </a:r>
            <a:r>
              <a:rPr lang="en-US" dirty="0"/>
              <a:t>();</a:t>
            </a:r>
          </a:p>
          <a:p>
            <a:pPr marL="0" indent="0">
              <a:buNone/>
            </a:pPr>
            <a:r>
              <a:rPr lang="en-US" dirty="0"/>
              <a:t>	</a:t>
            </a:r>
            <a:r>
              <a:rPr lang="en-US" dirty="0"/>
              <a:t>b</a:t>
            </a:r>
            <a:r>
              <a:rPr lang="en-US" dirty="0" smtClean="0"/>
              <a:t>ool </a:t>
            </a:r>
            <a:r>
              <a:rPr lang="en-US" dirty="0" err="1" smtClean="0"/>
              <a:t>IsEmpty</a:t>
            </a:r>
            <a:r>
              <a:rPr lang="en-US" dirty="0"/>
              <a:t>();</a:t>
            </a:r>
          </a:p>
          <a:p>
            <a:pPr marL="0" indent="0">
              <a:buNone/>
            </a:pPr>
            <a:r>
              <a:rPr lang="en-US" dirty="0"/>
              <a:t>	void </a:t>
            </a:r>
            <a:r>
              <a:rPr lang="en-US" dirty="0" smtClean="0"/>
              <a:t>push(</a:t>
            </a:r>
            <a:r>
              <a:rPr lang="en-US" dirty="0" err="1" smtClean="0"/>
              <a:t>elt_type</a:t>
            </a:r>
            <a:r>
              <a:rPr lang="en-US" dirty="0" smtClean="0"/>
              <a:t> </a:t>
            </a:r>
            <a:r>
              <a:rPr lang="en-US" dirty="0"/>
              <a:t>x);</a:t>
            </a:r>
          </a:p>
          <a:p>
            <a:pPr marL="0" indent="0">
              <a:buNone/>
            </a:pPr>
            <a:r>
              <a:rPr lang="en-US" dirty="0"/>
              <a:t>	</a:t>
            </a:r>
            <a:r>
              <a:rPr lang="en-US" dirty="0" err="1" smtClean="0"/>
              <a:t>elt_type</a:t>
            </a:r>
            <a:r>
              <a:rPr lang="en-US" dirty="0" smtClean="0"/>
              <a:t> </a:t>
            </a:r>
            <a:r>
              <a:rPr lang="en-US" dirty="0"/>
              <a:t>pop();</a:t>
            </a:r>
          </a:p>
          <a:p>
            <a:pPr marL="0" indent="0">
              <a:buNone/>
            </a:pPr>
            <a:r>
              <a:rPr lang="en-US" dirty="0"/>
              <a:t>	void display();</a:t>
            </a:r>
          </a:p>
          <a:p>
            <a:pPr marL="0" indent="0">
              <a:buNone/>
            </a:pPr>
            <a:r>
              <a:rPr lang="en-US" dirty="0" smtClean="0"/>
              <a:t>	};</a:t>
            </a:r>
            <a:endParaRPr lang="en-US" dirty="0"/>
          </a:p>
        </p:txBody>
      </p:sp>
    </p:spTree>
    <p:extLst>
      <p:ext uri="{BB962C8B-B14F-4D97-AF65-F5344CB8AC3E}">
        <p14:creationId xmlns:p14="http://schemas.microsoft.com/office/powerpoint/2010/main" val="3202357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10" name="Content Placeholder 9"/>
          <p:cNvSpPr>
            <a:spLocks noGrp="1"/>
          </p:cNvSpPr>
          <p:nvPr>
            <p:ph sz="half" idx="1"/>
          </p:nvPr>
        </p:nvSpPr>
        <p:spPr/>
        <p:txBody>
          <a:bodyPr>
            <a:normAutofit fontScale="62500" lnSpcReduction="20000"/>
          </a:bodyPr>
          <a:lstStyle/>
          <a:p>
            <a:pPr marL="0" indent="0">
              <a:buNone/>
            </a:pPr>
            <a:r>
              <a:rPr lang="en-US" dirty="0"/>
              <a:t>stack::stack(</a:t>
            </a:r>
            <a:r>
              <a:rPr lang="en-US" dirty="0" err="1"/>
              <a:t>int</a:t>
            </a:r>
            <a:r>
              <a:rPr lang="en-US" dirty="0"/>
              <a:t> m</a:t>
            </a:r>
            <a:r>
              <a:rPr lang="en-US" dirty="0" smtClean="0"/>
              <a:t>)</a:t>
            </a:r>
            <a:endParaRPr lang="en-US" dirty="0"/>
          </a:p>
          <a:p>
            <a:pPr marL="0" indent="0">
              <a:buNone/>
            </a:pPr>
            <a:r>
              <a:rPr lang="en-US" dirty="0"/>
              <a:t>{</a:t>
            </a:r>
          </a:p>
          <a:p>
            <a:pPr marL="0" indent="0">
              <a:buNone/>
            </a:pPr>
            <a:r>
              <a:rPr lang="en-US" dirty="0" smtClean="0"/>
              <a:t>max=</a:t>
            </a:r>
            <a:r>
              <a:rPr lang="en-US" dirty="0"/>
              <a:t>m</a:t>
            </a:r>
            <a:r>
              <a:rPr lang="en-US" dirty="0" smtClean="0"/>
              <a:t>;</a:t>
            </a:r>
          </a:p>
          <a:p>
            <a:pPr marL="0" indent="0">
              <a:buNone/>
            </a:pPr>
            <a:r>
              <a:rPr lang="en-US" dirty="0" smtClean="0"/>
              <a:t>top</a:t>
            </a:r>
            <a:r>
              <a:rPr lang="en-US" dirty="0"/>
              <a:t>=-1;</a:t>
            </a:r>
          </a:p>
          <a:p>
            <a:pPr marL="0" indent="0">
              <a:buNone/>
            </a:pPr>
            <a:r>
              <a:rPr lang="en-US" dirty="0"/>
              <a:t>}</a:t>
            </a:r>
          </a:p>
          <a:p>
            <a:pPr marL="0" indent="0">
              <a:buNone/>
            </a:pPr>
            <a:r>
              <a:rPr lang="en-US" dirty="0"/>
              <a:t>b</a:t>
            </a:r>
            <a:r>
              <a:rPr lang="en-US" dirty="0" smtClean="0"/>
              <a:t>ool </a:t>
            </a:r>
            <a:r>
              <a:rPr lang="en-US" dirty="0" smtClean="0"/>
              <a:t> stack</a:t>
            </a:r>
            <a:r>
              <a:rPr lang="en-US" dirty="0"/>
              <a:t>::</a:t>
            </a:r>
            <a:r>
              <a:rPr lang="en-US" dirty="0" err="1" smtClean="0"/>
              <a:t>IsFull</a:t>
            </a:r>
            <a:r>
              <a:rPr lang="en-US" dirty="0"/>
              <a:t>()</a:t>
            </a:r>
          </a:p>
          <a:p>
            <a:pPr marL="0" indent="0">
              <a:buNone/>
            </a:pPr>
            <a:r>
              <a:rPr lang="en-US" dirty="0"/>
              <a:t>	{</a:t>
            </a:r>
          </a:p>
          <a:p>
            <a:pPr marL="0" indent="0">
              <a:buNone/>
            </a:pPr>
            <a:r>
              <a:rPr lang="en-US" dirty="0"/>
              <a:t>		if(top==maxsize-1)</a:t>
            </a:r>
          </a:p>
          <a:p>
            <a:pPr marL="0" indent="0">
              <a:buNone/>
            </a:pPr>
            <a:r>
              <a:rPr lang="en-US" dirty="0"/>
              <a:t>			return </a:t>
            </a:r>
            <a:r>
              <a:rPr lang="en-US" dirty="0" smtClean="0"/>
              <a:t>true</a:t>
            </a:r>
            <a:r>
              <a:rPr lang="en-US" dirty="0" smtClean="0"/>
              <a:t>;</a:t>
            </a:r>
            <a:endParaRPr lang="en-US" dirty="0"/>
          </a:p>
          <a:p>
            <a:pPr marL="0" indent="0">
              <a:buNone/>
            </a:pPr>
            <a:r>
              <a:rPr lang="en-US" dirty="0"/>
              <a:t>		return </a:t>
            </a:r>
            <a:r>
              <a:rPr lang="en-US" dirty="0" smtClean="0"/>
              <a:t>false</a:t>
            </a:r>
            <a:r>
              <a:rPr lang="en-US" dirty="0" smtClean="0"/>
              <a:t>;</a:t>
            </a:r>
            <a:endParaRPr lang="en-US" dirty="0"/>
          </a:p>
          <a:p>
            <a:pPr marL="0" indent="0">
              <a:buNone/>
            </a:pPr>
            <a:r>
              <a:rPr lang="en-US" dirty="0"/>
              <a:t>	}</a:t>
            </a:r>
          </a:p>
          <a:p>
            <a:endParaRPr lang="en-US" dirty="0"/>
          </a:p>
          <a:p>
            <a:r>
              <a:rPr lang="en-US" dirty="0"/>
              <a:t>	</a:t>
            </a:r>
          </a:p>
          <a:p>
            <a:endParaRPr lang="en-US" dirty="0"/>
          </a:p>
        </p:txBody>
      </p:sp>
      <p:sp>
        <p:nvSpPr>
          <p:cNvPr id="11" name="Content Placeholder 10"/>
          <p:cNvSpPr>
            <a:spLocks noGrp="1"/>
          </p:cNvSpPr>
          <p:nvPr>
            <p:ph sz="half" idx="2"/>
          </p:nvPr>
        </p:nvSpPr>
        <p:spPr/>
        <p:txBody>
          <a:bodyPr>
            <a:normAutofit fontScale="62500" lnSpcReduction="20000"/>
          </a:bodyPr>
          <a:lstStyle/>
          <a:p>
            <a:pPr marL="0" indent="0">
              <a:buNone/>
            </a:pPr>
            <a:r>
              <a:rPr lang="en-US" dirty="0" smtClean="0"/>
              <a:t>bool</a:t>
            </a:r>
            <a:r>
              <a:rPr lang="en-US" dirty="0" smtClean="0"/>
              <a:t> </a:t>
            </a:r>
            <a:r>
              <a:rPr lang="en-US" dirty="0"/>
              <a:t>s</a:t>
            </a:r>
            <a:r>
              <a:rPr lang="en-US" dirty="0" smtClean="0"/>
              <a:t>tack</a:t>
            </a:r>
            <a:r>
              <a:rPr lang="en-US" dirty="0" smtClean="0"/>
              <a:t>::</a:t>
            </a:r>
            <a:r>
              <a:rPr lang="en-US" dirty="0" err="1" smtClean="0"/>
              <a:t>IsEmpty</a:t>
            </a:r>
            <a:r>
              <a:rPr lang="en-US" dirty="0" smtClean="0"/>
              <a:t>()</a:t>
            </a:r>
          </a:p>
          <a:p>
            <a:pPr marL="0" indent="0">
              <a:buNone/>
            </a:pPr>
            <a:endParaRPr lang="en-US" dirty="0" smtClean="0"/>
          </a:p>
          <a:p>
            <a:pPr marL="0" indent="0">
              <a:buNone/>
            </a:pPr>
            <a:r>
              <a:rPr lang="en-US" dirty="0" smtClean="0"/>
              <a:t>	{	if(top==-1)</a:t>
            </a:r>
          </a:p>
          <a:p>
            <a:pPr marL="0" indent="0">
              <a:buNone/>
            </a:pPr>
            <a:r>
              <a:rPr lang="en-US" dirty="0" smtClean="0"/>
              <a:t>			return </a:t>
            </a:r>
            <a:r>
              <a:rPr lang="en-US" dirty="0" smtClean="0"/>
              <a:t>true;</a:t>
            </a:r>
            <a:endParaRPr lang="en-US" dirty="0" smtClean="0"/>
          </a:p>
          <a:p>
            <a:pPr marL="0" indent="0">
              <a:buNone/>
            </a:pPr>
            <a:r>
              <a:rPr lang="en-US" dirty="0" smtClean="0"/>
              <a:t>		return </a:t>
            </a:r>
            <a:r>
              <a:rPr lang="en-US" dirty="0" smtClean="0"/>
              <a:t>false</a:t>
            </a:r>
            <a:r>
              <a:rPr lang="en-US" dirty="0" smtClean="0"/>
              <a:t>;</a:t>
            </a:r>
            <a:endParaRPr lang="en-US" dirty="0" smtClean="0"/>
          </a:p>
          <a:p>
            <a:pPr marL="0" indent="0">
              <a:buNone/>
            </a:pPr>
            <a:r>
              <a:rPr lang="en-US" dirty="0" smtClean="0"/>
              <a:t>	}</a:t>
            </a:r>
          </a:p>
          <a:p>
            <a:endParaRPr lang="en-US" dirty="0"/>
          </a:p>
        </p:txBody>
      </p:sp>
    </p:spTree>
    <p:extLst>
      <p:ext uri="{BB962C8B-B14F-4D97-AF65-F5344CB8AC3E}">
        <p14:creationId xmlns:p14="http://schemas.microsoft.com/office/powerpoint/2010/main" val="4239676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DEF0D8-A36F-4899-AEC4-9589F290B1FB}"/>
</file>

<file path=customXml/itemProps2.xml><?xml version="1.0" encoding="utf-8"?>
<ds:datastoreItem xmlns:ds="http://schemas.openxmlformats.org/officeDocument/2006/customXml" ds:itemID="{F853FAAD-2FCB-4E8E-B46A-CD6BE3B2FBB2}"/>
</file>

<file path=docProps/app.xml><?xml version="1.0" encoding="utf-8"?>
<Properties xmlns="http://schemas.openxmlformats.org/officeDocument/2006/extended-properties" xmlns:vt="http://schemas.openxmlformats.org/officeDocument/2006/docPropsVTypes">
  <TotalTime>373</TotalTime>
  <Words>702</Words>
  <Application>Microsoft Office PowerPoint</Application>
  <PresentationFormat>Widescreen</PresentationFormat>
  <Paragraphs>180</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 New</vt:lpstr>
      <vt:lpstr>Times New Roman</vt:lpstr>
      <vt:lpstr>Wingdings</vt:lpstr>
      <vt:lpstr>Office Theme</vt:lpstr>
      <vt:lpstr>What is a data type</vt:lpstr>
      <vt:lpstr>Abstraction</vt:lpstr>
      <vt:lpstr>Abstract Data Type</vt:lpstr>
      <vt:lpstr>List as ADT</vt:lpstr>
      <vt:lpstr>What is a stack?</vt:lpstr>
      <vt:lpstr>Stack as ADT</vt:lpstr>
      <vt:lpstr>PowerPoint Presentation</vt:lpstr>
      <vt:lpstr>Implementation using Array</vt:lpstr>
      <vt:lpstr>PowerPoint Presentation</vt:lpstr>
      <vt:lpstr>PowerPoint Presentation</vt:lpstr>
      <vt:lpstr>PowerPoint Presentation</vt:lpstr>
      <vt:lpstr>Simple Stack Applications</vt:lpstr>
      <vt:lpstr>PowerPoint Presentation</vt:lpstr>
      <vt:lpstr>PowerPoint Presentation</vt:lpstr>
      <vt:lpstr>PowerPoint Presentation</vt:lpstr>
      <vt:lpstr>PowerPoint Presentation</vt:lpstr>
      <vt:lpstr>Checking for palindrome</vt:lpstr>
      <vt:lpstr>Multiple Stack implementation in single array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Manjula K. Shenoy [MAHE-MIT]</dc:creator>
  <cp:lastModifiedBy>Manjula Shenoy K</cp:lastModifiedBy>
  <cp:revision>24</cp:revision>
  <dcterms:created xsi:type="dcterms:W3CDTF">2018-08-03T04:01:03Z</dcterms:created>
  <dcterms:modified xsi:type="dcterms:W3CDTF">2020-08-24T06:21:43Z</dcterms:modified>
</cp:coreProperties>
</file>