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2"/>
  </p:notesMasterIdLst>
  <p:sldIdLst>
    <p:sldId id="292" r:id="rId4"/>
    <p:sldId id="276" r:id="rId5"/>
    <p:sldId id="293" r:id="rId6"/>
    <p:sldId id="285" r:id="rId7"/>
    <p:sldId id="286" r:id="rId8"/>
    <p:sldId id="287" r:id="rId9"/>
    <p:sldId id="288" r:id="rId10"/>
    <p:sldId id="289" r:id="rId11"/>
    <p:sldId id="290" r:id="rId12"/>
    <p:sldId id="294" r:id="rId13"/>
    <p:sldId id="295" r:id="rId14"/>
    <p:sldId id="296" r:id="rId15"/>
    <p:sldId id="297" r:id="rId16"/>
    <p:sldId id="298" r:id="rId17"/>
    <p:sldId id="299" r:id="rId18"/>
    <p:sldId id="258" r:id="rId19"/>
    <p:sldId id="260" r:id="rId20"/>
    <p:sldId id="262" r:id="rId21"/>
    <p:sldId id="264" r:id="rId22"/>
    <p:sldId id="266" r:id="rId23"/>
    <p:sldId id="268" r:id="rId24"/>
    <p:sldId id="269" r:id="rId25"/>
    <p:sldId id="270" r:id="rId26"/>
    <p:sldId id="271" r:id="rId27"/>
    <p:sldId id="272" r:id="rId28"/>
    <p:sldId id="273" r:id="rId29"/>
    <p:sldId id="274"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BBBC95-3836-4850-B058-D63D0FC1F353}" v="2" dt="2022-09-12T09:48:53.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 SAHAY - 210953144" userId="S::vansh.sahay@learner.manipal.edu::dce0e5bf-ed7b-4319-addc-7dc258095e2e" providerId="AD" clId="Web-{72BBBC95-3836-4850-B058-D63D0FC1F353}"/>
    <pc:docChg chg="modSld">
      <pc:chgData name="VANSH SAHAY - 210953144" userId="S::vansh.sahay@learner.manipal.edu::dce0e5bf-ed7b-4319-addc-7dc258095e2e" providerId="AD" clId="Web-{72BBBC95-3836-4850-B058-D63D0FC1F353}" dt="2022-09-12T09:48:53.910" v="1" actId="20577"/>
      <pc:docMkLst>
        <pc:docMk/>
      </pc:docMkLst>
      <pc:sldChg chg="modSp">
        <pc:chgData name="VANSH SAHAY - 210953144" userId="S::vansh.sahay@learner.manipal.edu::dce0e5bf-ed7b-4319-addc-7dc258095e2e" providerId="AD" clId="Web-{72BBBC95-3836-4850-B058-D63D0FC1F353}" dt="2022-09-12T09:48:53.910" v="1" actId="20577"/>
        <pc:sldMkLst>
          <pc:docMk/>
          <pc:sldMk cId="2236680371" sldId="273"/>
        </pc:sldMkLst>
        <pc:spChg chg="mod">
          <ac:chgData name="VANSH SAHAY - 210953144" userId="S::vansh.sahay@learner.manipal.edu::dce0e5bf-ed7b-4319-addc-7dc258095e2e" providerId="AD" clId="Web-{72BBBC95-3836-4850-B058-D63D0FC1F353}" dt="2022-09-12T09:48:53.910" v="1" actId="20577"/>
          <ac:spMkLst>
            <pc:docMk/>
            <pc:sldMk cId="2236680371" sldId="273"/>
            <ac:spMk id="3" creationId="{7CA1CE42-5672-4A99-B546-669F74E86A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A0D54-1735-4392-A1F3-DF28C5F89961}"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5CF1A-5B1D-4EBF-9ADD-DF86FCCFB4EF}" type="slidenum">
              <a:rPr lang="en-US" smtClean="0"/>
              <a:t>‹#›</a:t>
            </a:fld>
            <a:endParaRPr lang="en-US"/>
          </a:p>
        </p:txBody>
      </p:sp>
    </p:spTree>
    <p:extLst>
      <p:ext uri="{BB962C8B-B14F-4D97-AF65-F5344CB8AC3E}">
        <p14:creationId xmlns:p14="http://schemas.microsoft.com/office/powerpoint/2010/main" val="177300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eeksforgeeks.org/efficiently-implement-k-stacks-single-arra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8967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1812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1262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8299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80887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https://www.geeksforgeeks.org/efficiently-implement-k-stacks-single-array/</a:t>
            </a:r>
            <a:endParaRPr lang="en-US" dirty="0"/>
          </a:p>
        </p:txBody>
      </p:sp>
      <p:sp>
        <p:nvSpPr>
          <p:cNvPr id="4" name="Slide Number Placeholder 3"/>
          <p:cNvSpPr>
            <a:spLocks noGrp="1"/>
          </p:cNvSpPr>
          <p:nvPr>
            <p:ph type="sldNum" sz="quarter" idx="10"/>
          </p:nvPr>
        </p:nvSpPr>
        <p:spPr/>
        <p:txBody>
          <a:bodyPr/>
          <a:lstStyle/>
          <a:p>
            <a:fld id="{70D5CF1A-5B1D-4EBF-9ADD-DF86FCCFB4EF}" type="slidenum">
              <a:rPr lang="en-US" smtClean="0"/>
              <a:t>22</a:t>
            </a:fld>
            <a:endParaRPr lang="en-US"/>
          </a:p>
        </p:txBody>
      </p:sp>
    </p:spTree>
    <p:extLst>
      <p:ext uri="{BB962C8B-B14F-4D97-AF65-F5344CB8AC3E}">
        <p14:creationId xmlns:p14="http://schemas.microsoft.com/office/powerpoint/2010/main" val="60083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83B2-16B1-4019-B119-E633F84FFF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299441-A9DA-4AE9-893E-057A23C39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1B8864-974C-43F7-8ED1-5D993BB3BA64}"/>
              </a:ext>
            </a:extLst>
          </p:cNvPr>
          <p:cNvSpPr>
            <a:spLocks noGrp="1"/>
          </p:cNvSpPr>
          <p:nvPr>
            <p:ph type="dt" sz="half" idx="10"/>
          </p:nvPr>
        </p:nvSpPr>
        <p:spPr/>
        <p:txBody>
          <a:bodyPr/>
          <a:lstStyle/>
          <a:p>
            <a:fld id="{23C9DF98-4112-4C70-A947-ADC6C50918DF}" type="datetimeFigureOut">
              <a:rPr lang="en-US" smtClean="0"/>
              <a:t>9/12/2022</a:t>
            </a:fld>
            <a:endParaRPr lang="en-US"/>
          </a:p>
        </p:txBody>
      </p:sp>
      <p:sp>
        <p:nvSpPr>
          <p:cNvPr id="5" name="Footer Placeholder 4">
            <a:extLst>
              <a:ext uri="{FF2B5EF4-FFF2-40B4-BE49-F238E27FC236}">
                <a16:creationId xmlns:a16="http://schemas.microsoft.com/office/drawing/2014/main" id="{FCFDA94B-630B-4116-875B-93C6CD63A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0A013-37F9-43FE-88BD-7B9CFF926697}"/>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82022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CFF7-14CA-43D7-9D98-72F08F00A0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C87D98-E08F-4D76-A7C3-108E35EE67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9E7EE-D30E-415A-B557-3F0B9800D1CB}"/>
              </a:ext>
            </a:extLst>
          </p:cNvPr>
          <p:cNvSpPr>
            <a:spLocks noGrp="1"/>
          </p:cNvSpPr>
          <p:nvPr>
            <p:ph type="dt" sz="half" idx="10"/>
          </p:nvPr>
        </p:nvSpPr>
        <p:spPr/>
        <p:txBody>
          <a:bodyPr/>
          <a:lstStyle/>
          <a:p>
            <a:fld id="{23C9DF98-4112-4C70-A947-ADC6C50918DF}" type="datetimeFigureOut">
              <a:rPr lang="en-US" smtClean="0"/>
              <a:t>9/12/2022</a:t>
            </a:fld>
            <a:endParaRPr lang="en-US"/>
          </a:p>
        </p:txBody>
      </p:sp>
      <p:sp>
        <p:nvSpPr>
          <p:cNvPr id="5" name="Footer Placeholder 4">
            <a:extLst>
              <a:ext uri="{FF2B5EF4-FFF2-40B4-BE49-F238E27FC236}">
                <a16:creationId xmlns:a16="http://schemas.microsoft.com/office/drawing/2014/main" id="{1475BF3C-F794-41CD-A785-6AFD2F98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96AD6-42A9-4BB6-B49D-85F1F312DE24}"/>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108219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004D5-9810-4B7D-83A1-B458ED3037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5CE89E-CDA8-4B0F-8A9B-2199959541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920F5-BB85-4674-9B8C-A07E79FF4C1A}"/>
              </a:ext>
            </a:extLst>
          </p:cNvPr>
          <p:cNvSpPr>
            <a:spLocks noGrp="1"/>
          </p:cNvSpPr>
          <p:nvPr>
            <p:ph type="dt" sz="half" idx="10"/>
          </p:nvPr>
        </p:nvSpPr>
        <p:spPr/>
        <p:txBody>
          <a:bodyPr/>
          <a:lstStyle/>
          <a:p>
            <a:fld id="{23C9DF98-4112-4C70-A947-ADC6C50918DF}" type="datetimeFigureOut">
              <a:rPr lang="en-US" smtClean="0"/>
              <a:t>9/12/2022</a:t>
            </a:fld>
            <a:endParaRPr lang="en-US"/>
          </a:p>
        </p:txBody>
      </p:sp>
      <p:sp>
        <p:nvSpPr>
          <p:cNvPr id="5" name="Footer Placeholder 4">
            <a:extLst>
              <a:ext uri="{FF2B5EF4-FFF2-40B4-BE49-F238E27FC236}">
                <a16:creationId xmlns:a16="http://schemas.microsoft.com/office/drawing/2014/main" id="{9348BBD7-6E17-409A-92FF-02E424488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A497B-4C45-48D0-90C9-DBCD898D63FE}"/>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164966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BE2C-E93D-474A-B31E-56B85B417B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3FBCA-994E-4B6F-94BA-2A7342FD1C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15B25-6C1C-40AD-B3EB-C09F2812A911}"/>
              </a:ext>
            </a:extLst>
          </p:cNvPr>
          <p:cNvSpPr>
            <a:spLocks noGrp="1"/>
          </p:cNvSpPr>
          <p:nvPr>
            <p:ph type="dt" sz="half" idx="10"/>
          </p:nvPr>
        </p:nvSpPr>
        <p:spPr/>
        <p:txBody>
          <a:bodyPr/>
          <a:lstStyle/>
          <a:p>
            <a:fld id="{23C9DF98-4112-4C70-A947-ADC6C50918DF}" type="datetimeFigureOut">
              <a:rPr lang="en-US" smtClean="0"/>
              <a:t>9/12/2022</a:t>
            </a:fld>
            <a:endParaRPr lang="en-US"/>
          </a:p>
        </p:txBody>
      </p:sp>
      <p:sp>
        <p:nvSpPr>
          <p:cNvPr id="5" name="Footer Placeholder 4">
            <a:extLst>
              <a:ext uri="{FF2B5EF4-FFF2-40B4-BE49-F238E27FC236}">
                <a16:creationId xmlns:a16="http://schemas.microsoft.com/office/drawing/2014/main" id="{D60CAFF5-7F83-4E9F-AB3A-0247FC21C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FF6C2-8B25-4617-BD69-076411A3EB66}"/>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60594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E3C4-ADFC-46A2-A2B4-B20449D08B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6AF0A7-B6B0-44F6-9830-64249DF05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DC5EAD-F454-43D4-98C8-D7CF69D8B852}"/>
              </a:ext>
            </a:extLst>
          </p:cNvPr>
          <p:cNvSpPr>
            <a:spLocks noGrp="1"/>
          </p:cNvSpPr>
          <p:nvPr>
            <p:ph type="dt" sz="half" idx="10"/>
          </p:nvPr>
        </p:nvSpPr>
        <p:spPr/>
        <p:txBody>
          <a:bodyPr/>
          <a:lstStyle/>
          <a:p>
            <a:fld id="{23C9DF98-4112-4C70-A947-ADC6C50918DF}" type="datetimeFigureOut">
              <a:rPr lang="en-US" smtClean="0"/>
              <a:t>9/12/2022</a:t>
            </a:fld>
            <a:endParaRPr lang="en-US"/>
          </a:p>
        </p:txBody>
      </p:sp>
      <p:sp>
        <p:nvSpPr>
          <p:cNvPr id="5" name="Footer Placeholder 4">
            <a:extLst>
              <a:ext uri="{FF2B5EF4-FFF2-40B4-BE49-F238E27FC236}">
                <a16:creationId xmlns:a16="http://schemas.microsoft.com/office/drawing/2014/main" id="{A41C3D67-6A3A-46B3-AFEE-9280B22A7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47208-F5E4-4756-8625-2A35A47643E2}"/>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57120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760-0427-4D48-BE7C-BFCDBF11C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4B569-BE6B-4F94-8DC8-1BCEE73403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380F85-66D0-431C-A1A5-4B8C6169D4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BC0EBC-69E3-493D-93FE-33B50787C59C}"/>
              </a:ext>
            </a:extLst>
          </p:cNvPr>
          <p:cNvSpPr>
            <a:spLocks noGrp="1"/>
          </p:cNvSpPr>
          <p:nvPr>
            <p:ph type="dt" sz="half" idx="10"/>
          </p:nvPr>
        </p:nvSpPr>
        <p:spPr/>
        <p:txBody>
          <a:bodyPr/>
          <a:lstStyle/>
          <a:p>
            <a:fld id="{23C9DF98-4112-4C70-A947-ADC6C50918DF}" type="datetimeFigureOut">
              <a:rPr lang="en-US" smtClean="0"/>
              <a:t>9/12/2022</a:t>
            </a:fld>
            <a:endParaRPr lang="en-US"/>
          </a:p>
        </p:txBody>
      </p:sp>
      <p:sp>
        <p:nvSpPr>
          <p:cNvPr id="6" name="Footer Placeholder 5">
            <a:extLst>
              <a:ext uri="{FF2B5EF4-FFF2-40B4-BE49-F238E27FC236}">
                <a16:creationId xmlns:a16="http://schemas.microsoft.com/office/drawing/2014/main" id="{8FE9BAF0-E996-4D31-BE1E-CCDC97DAD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54AE4-B3E3-4164-9B7F-FC7F6DF53208}"/>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38872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366C-059D-4D72-A6E6-E4304043DD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266E36-186A-4DC6-BE98-07FFAFD8B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5841C9-9823-4593-ADF5-A6B28399C2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D8EEB7-3FE5-4F04-9710-0B03AD4CD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70E798-F3E7-4855-8BC2-CD8042EFE2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833C12-4486-4DBE-8B53-E68B1E6422F1}"/>
              </a:ext>
            </a:extLst>
          </p:cNvPr>
          <p:cNvSpPr>
            <a:spLocks noGrp="1"/>
          </p:cNvSpPr>
          <p:nvPr>
            <p:ph type="dt" sz="half" idx="10"/>
          </p:nvPr>
        </p:nvSpPr>
        <p:spPr/>
        <p:txBody>
          <a:bodyPr/>
          <a:lstStyle/>
          <a:p>
            <a:fld id="{23C9DF98-4112-4C70-A947-ADC6C50918DF}" type="datetimeFigureOut">
              <a:rPr lang="en-US" smtClean="0"/>
              <a:t>9/12/2022</a:t>
            </a:fld>
            <a:endParaRPr lang="en-US"/>
          </a:p>
        </p:txBody>
      </p:sp>
      <p:sp>
        <p:nvSpPr>
          <p:cNvPr id="8" name="Footer Placeholder 7">
            <a:extLst>
              <a:ext uri="{FF2B5EF4-FFF2-40B4-BE49-F238E27FC236}">
                <a16:creationId xmlns:a16="http://schemas.microsoft.com/office/drawing/2014/main" id="{0B7FF4EC-80E4-47F0-A840-F9452D68A8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528A93-3466-493B-803F-4CDE76FCF9AD}"/>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89110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6330-8B3C-4AE5-8FE9-E396BD194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F7128B-31B3-4D75-94C5-D17A9615B818}"/>
              </a:ext>
            </a:extLst>
          </p:cNvPr>
          <p:cNvSpPr>
            <a:spLocks noGrp="1"/>
          </p:cNvSpPr>
          <p:nvPr>
            <p:ph type="dt" sz="half" idx="10"/>
          </p:nvPr>
        </p:nvSpPr>
        <p:spPr/>
        <p:txBody>
          <a:bodyPr/>
          <a:lstStyle/>
          <a:p>
            <a:fld id="{23C9DF98-4112-4C70-A947-ADC6C50918DF}" type="datetimeFigureOut">
              <a:rPr lang="en-US" smtClean="0"/>
              <a:t>9/12/2022</a:t>
            </a:fld>
            <a:endParaRPr lang="en-US"/>
          </a:p>
        </p:txBody>
      </p:sp>
      <p:sp>
        <p:nvSpPr>
          <p:cNvPr id="4" name="Footer Placeholder 3">
            <a:extLst>
              <a:ext uri="{FF2B5EF4-FFF2-40B4-BE49-F238E27FC236}">
                <a16:creationId xmlns:a16="http://schemas.microsoft.com/office/drawing/2014/main" id="{FA367187-496F-4455-8DF3-38EBA64DE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30069E-A1AD-4D44-8095-E9B1DAE06A48}"/>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24849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66EFEE-4758-4EB9-802F-E79763F54EE0}"/>
              </a:ext>
            </a:extLst>
          </p:cNvPr>
          <p:cNvSpPr>
            <a:spLocks noGrp="1"/>
          </p:cNvSpPr>
          <p:nvPr>
            <p:ph type="dt" sz="half" idx="10"/>
          </p:nvPr>
        </p:nvSpPr>
        <p:spPr/>
        <p:txBody>
          <a:bodyPr/>
          <a:lstStyle/>
          <a:p>
            <a:fld id="{23C9DF98-4112-4C70-A947-ADC6C50918DF}" type="datetimeFigureOut">
              <a:rPr lang="en-US" smtClean="0"/>
              <a:t>9/12/2022</a:t>
            </a:fld>
            <a:endParaRPr lang="en-US"/>
          </a:p>
        </p:txBody>
      </p:sp>
      <p:sp>
        <p:nvSpPr>
          <p:cNvPr id="3" name="Footer Placeholder 2">
            <a:extLst>
              <a:ext uri="{FF2B5EF4-FFF2-40B4-BE49-F238E27FC236}">
                <a16:creationId xmlns:a16="http://schemas.microsoft.com/office/drawing/2014/main" id="{9BB5558D-B172-46F5-BC68-4FE73EF382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A11FDC-1638-4E83-9449-0541D6F58E1C}"/>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187711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8DC2-C728-45A9-B0E5-1F358FE79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30ADBC-F2D8-4A6E-AF93-3C2A59140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3C8B03-653C-44A6-891E-09EDAC504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B00B97-B60A-4767-B249-0F1CE8BFA606}"/>
              </a:ext>
            </a:extLst>
          </p:cNvPr>
          <p:cNvSpPr>
            <a:spLocks noGrp="1"/>
          </p:cNvSpPr>
          <p:nvPr>
            <p:ph type="dt" sz="half" idx="10"/>
          </p:nvPr>
        </p:nvSpPr>
        <p:spPr/>
        <p:txBody>
          <a:bodyPr/>
          <a:lstStyle/>
          <a:p>
            <a:fld id="{23C9DF98-4112-4C70-A947-ADC6C50918DF}" type="datetimeFigureOut">
              <a:rPr lang="en-US" smtClean="0"/>
              <a:t>9/12/2022</a:t>
            </a:fld>
            <a:endParaRPr lang="en-US"/>
          </a:p>
        </p:txBody>
      </p:sp>
      <p:sp>
        <p:nvSpPr>
          <p:cNvPr id="6" name="Footer Placeholder 5">
            <a:extLst>
              <a:ext uri="{FF2B5EF4-FFF2-40B4-BE49-F238E27FC236}">
                <a16:creationId xmlns:a16="http://schemas.microsoft.com/office/drawing/2014/main" id="{19B1D0F4-8D79-4200-BF86-05828CBA7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E566E-23AB-498E-B4CA-9C859E405596}"/>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160467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1641-9421-4880-8551-4639C01A4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AF2C37-E720-40FC-89F1-5776CAB3C6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B42CDF-D5A4-451D-81F2-5B0517619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D13A9A-41A9-4E0C-9BBD-DC6B3051FCAD}"/>
              </a:ext>
            </a:extLst>
          </p:cNvPr>
          <p:cNvSpPr>
            <a:spLocks noGrp="1"/>
          </p:cNvSpPr>
          <p:nvPr>
            <p:ph type="dt" sz="half" idx="10"/>
          </p:nvPr>
        </p:nvSpPr>
        <p:spPr/>
        <p:txBody>
          <a:bodyPr/>
          <a:lstStyle/>
          <a:p>
            <a:fld id="{23C9DF98-4112-4C70-A947-ADC6C50918DF}" type="datetimeFigureOut">
              <a:rPr lang="en-US" smtClean="0"/>
              <a:t>9/12/2022</a:t>
            </a:fld>
            <a:endParaRPr lang="en-US"/>
          </a:p>
        </p:txBody>
      </p:sp>
      <p:sp>
        <p:nvSpPr>
          <p:cNvPr id="6" name="Footer Placeholder 5">
            <a:extLst>
              <a:ext uri="{FF2B5EF4-FFF2-40B4-BE49-F238E27FC236}">
                <a16:creationId xmlns:a16="http://schemas.microsoft.com/office/drawing/2014/main" id="{670FF9F0-B794-4F97-A535-E3A86084A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2711D9-FFA4-4613-9D8D-DB3B3326CB45}"/>
              </a:ext>
            </a:extLst>
          </p:cNvPr>
          <p:cNvSpPr>
            <a:spLocks noGrp="1"/>
          </p:cNvSpPr>
          <p:nvPr>
            <p:ph type="sldNum" sz="quarter" idx="12"/>
          </p:nvPr>
        </p:nvSpPr>
        <p:spPr/>
        <p:txBody>
          <a:bodyPr/>
          <a:lstStyle/>
          <a:p>
            <a:fld id="{AFF138DA-908B-491D-8CD9-66053D7C8750}" type="slidenum">
              <a:rPr lang="en-US" smtClean="0"/>
              <a:t>‹#›</a:t>
            </a:fld>
            <a:endParaRPr lang="en-US"/>
          </a:p>
        </p:txBody>
      </p:sp>
    </p:spTree>
    <p:extLst>
      <p:ext uri="{BB962C8B-B14F-4D97-AF65-F5344CB8AC3E}">
        <p14:creationId xmlns:p14="http://schemas.microsoft.com/office/powerpoint/2010/main" val="332261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F14F7B-6C4A-489D-965C-EDBC7A47C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2AC08A-F0BD-4F36-9DAC-60C26ADEB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9F106-2A97-4965-82FB-241E975D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9DF98-4112-4C70-A947-ADC6C50918DF}" type="datetimeFigureOut">
              <a:rPr lang="en-US" smtClean="0"/>
              <a:t>9/12/2022</a:t>
            </a:fld>
            <a:endParaRPr lang="en-US"/>
          </a:p>
        </p:txBody>
      </p:sp>
      <p:sp>
        <p:nvSpPr>
          <p:cNvPr id="5" name="Footer Placeholder 4">
            <a:extLst>
              <a:ext uri="{FF2B5EF4-FFF2-40B4-BE49-F238E27FC236}">
                <a16:creationId xmlns:a16="http://schemas.microsoft.com/office/drawing/2014/main" id="{9A2000FA-E76D-4D29-8EC1-85A8751DC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C5EF54-82EA-443E-970E-D4DD9D50F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138DA-908B-491D-8CD9-66053D7C8750}" type="slidenum">
              <a:rPr lang="en-US" smtClean="0"/>
              <a:t>‹#›</a:t>
            </a:fld>
            <a:endParaRPr lang="en-US"/>
          </a:p>
        </p:txBody>
      </p:sp>
    </p:spTree>
    <p:extLst>
      <p:ext uri="{BB962C8B-B14F-4D97-AF65-F5344CB8AC3E}">
        <p14:creationId xmlns:p14="http://schemas.microsoft.com/office/powerpoint/2010/main" val="3354295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09800" y="304800"/>
            <a:ext cx="7772400" cy="914400"/>
          </a:xfrm>
        </p:spPr>
        <p:txBody>
          <a:bodyPr/>
          <a:lstStyle/>
          <a:p>
            <a:r>
              <a:rPr lang="en-US" altLang="en-US"/>
              <a:t>What is a stack?</a:t>
            </a:r>
          </a:p>
        </p:txBody>
      </p:sp>
      <p:sp>
        <p:nvSpPr>
          <p:cNvPr id="2051" name="Rectangle 3"/>
          <p:cNvSpPr>
            <a:spLocks noGrp="1" noChangeArrowheads="1"/>
          </p:cNvSpPr>
          <p:nvPr>
            <p:ph type="body" idx="1"/>
          </p:nvPr>
        </p:nvSpPr>
        <p:spPr>
          <a:xfrm>
            <a:off x="2209800" y="1371600"/>
            <a:ext cx="7772400" cy="4648200"/>
          </a:xfrm>
        </p:spPr>
        <p:txBody>
          <a:bodyPr/>
          <a:lstStyle/>
          <a:p>
            <a:r>
              <a:rPr lang="en-US" altLang="en-US" sz="2400">
                <a:cs typeface="Times New Roman" panose="02020603050405020304" pitchFamily="18" charset="0"/>
              </a:rPr>
              <a:t>It is an ordered group of homogeneous items of elements.</a:t>
            </a:r>
          </a:p>
          <a:p>
            <a:r>
              <a:rPr lang="en-US" altLang="en-US" sz="2400">
                <a:cs typeface="Times New Roman" panose="02020603050405020304" pitchFamily="18" charset="0"/>
              </a:rPr>
              <a:t>Elements are added to and removed from the top of the stack (the most</a:t>
            </a:r>
            <a:r>
              <a:rPr lang="en-US" altLang="en-US" sz="2400">
                <a:latin typeface="Courier New" panose="02070309020205020404" pitchFamily="49" charset="0"/>
                <a:cs typeface="Courier New" panose="02070309020205020404" pitchFamily="49" charset="0"/>
              </a:rPr>
              <a:t> </a:t>
            </a:r>
            <a:r>
              <a:rPr lang="en-US" altLang="en-US" sz="2400">
                <a:cs typeface="Times New Roman" panose="02020603050405020304" pitchFamily="18" charset="0"/>
              </a:rPr>
              <a:t>recently added items are at the top of the stack).</a:t>
            </a:r>
          </a:p>
          <a:p>
            <a:r>
              <a:rPr lang="en-US" altLang="en-US" sz="2400">
                <a:cs typeface="Times New Roman" panose="02020603050405020304" pitchFamily="18" charset="0"/>
              </a:rPr>
              <a:t>The last element to be added is the first to be removed (</a:t>
            </a:r>
            <a:r>
              <a:rPr lang="en-US" altLang="en-US" sz="2400" b="1">
                <a:cs typeface="Times New Roman" panose="02020603050405020304" pitchFamily="18" charset="0"/>
              </a:rPr>
              <a:t>LIFO</a:t>
            </a:r>
            <a:r>
              <a:rPr lang="en-US" altLang="en-US" sz="2400">
                <a:cs typeface="Times New Roman" panose="02020603050405020304" pitchFamily="18" charset="0"/>
              </a:rPr>
              <a:t>: Last In, First Out).</a:t>
            </a:r>
            <a:endParaRPr lang="en-US" altLang="en-US">
              <a:latin typeface="Courier New" panose="02070309020205020404" pitchFamily="49" charset="0"/>
              <a:cs typeface="Courier New" panose="02070309020205020404" pitchFamily="49" charset="0"/>
            </a:endParaRPr>
          </a:p>
          <a:p>
            <a:pPr lvl="1"/>
            <a:endParaRPr lang="en-US" altLang="en-US"/>
          </a:p>
        </p:txBody>
      </p:sp>
      <p:pic>
        <p:nvPicPr>
          <p:cNvPr id="2052" name="Picture 4" descr="H:\Fig Ch 4\MACJOBS\JPEGS\CHAP04\Fig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3886200"/>
            <a:ext cx="6781800" cy="266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213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Content Placeholder 2"/>
          <p:cNvSpPr>
            <a:spLocks noGrp="1"/>
          </p:cNvSpPr>
          <p:nvPr>
            <p:ph idx="4294967295"/>
          </p:nvPr>
        </p:nvSpPr>
        <p:spPr>
          <a:xfrm>
            <a:off x="1524000" y="228600"/>
            <a:ext cx="8229600" cy="6629400"/>
          </a:xfrm>
        </p:spPr>
        <p:txBody>
          <a:bodyPr>
            <a:normAutofit fontScale="92500"/>
          </a:bodyPr>
          <a:lstStyle/>
          <a:p>
            <a:pPr>
              <a:lnSpc>
                <a:spcPts val="2600"/>
              </a:lnSpc>
              <a:buNone/>
            </a:pPr>
            <a:r>
              <a:rPr lang="en-US" u="sng">
                <a:latin typeface="Times New Roman" pitchFamily="18" charset="0"/>
                <a:cs typeface="Times New Roman" pitchFamily="18" charset="0"/>
              </a:rPr>
              <a:t>Algorithm for checking expression</a:t>
            </a:r>
          </a:p>
          <a:p>
            <a:pPr>
              <a:lnSpc>
                <a:spcPts val="2600"/>
              </a:lnSpc>
              <a:buFontTx/>
              <a:buAutoNum type="arabicPeriod"/>
            </a:pPr>
            <a:r>
              <a:rPr lang="en-US">
                <a:latin typeface="Times New Roman" pitchFamily="18" charset="0"/>
                <a:cs typeface="Times New Roman" pitchFamily="18" charset="0"/>
              </a:rPr>
              <a:t>Scan the expression from left to right.</a:t>
            </a:r>
          </a:p>
          <a:p>
            <a:pPr>
              <a:lnSpc>
                <a:spcPts val="2600"/>
              </a:lnSpc>
              <a:buFontTx/>
              <a:buAutoNum type="arabicPeriod" startAt="2"/>
            </a:pPr>
            <a:r>
              <a:rPr lang="en-US">
                <a:latin typeface="Times New Roman" pitchFamily="18" charset="0"/>
                <a:cs typeface="Times New Roman" pitchFamily="18" charset="0"/>
              </a:rPr>
              <a:t>Whenever a scope opener( ‘(‘,’{‘,’[‘ ) is encountered while scanning the expression, it is pushed to stack.</a:t>
            </a:r>
          </a:p>
          <a:p>
            <a:pPr>
              <a:lnSpc>
                <a:spcPts val="2600"/>
              </a:lnSpc>
              <a:buNone/>
            </a:pPr>
            <a:r>
              <a:rPr lang="en-US">
                <a:latin typeface="Times New Roman" pitchFamily="18" charset="0"/>
                <a:cs typeface="Times New Roman" pitchFamily="18" charset="0"/>
              </a:rPr>
              <a:t> </a:t>
            </a:r>
          </a:p>
          <a:p>
            <a:pPr>
              <a:lnSpc>
                <a:spcPts val="2600"/>
              </a:lnSpc>
              <a:buFontTx/>
              <a:buAutoNum type="arabicPeriod" startAt="3"/>
            </a:pPr>
            <a:r>
              <a:rPr lang="en-US">
                <a:latin typeface="Times New Roman" pitchFamily="18" charset="0"/>
                <a:cs typeface="Times New Roman" pitchFamily="18" charset="0"/>
              </a:rPr>
              <a:t>Whenever as scope ender( ‘)’, ‘}’, ‘]’) is encountered, the stack is examined. If stack is empty, scope ender does not have a matching opener and hence string is invalid. If stack is non empty, we pop the stack and check whether the popped item corresponds to scope ender. If a match occurs, we continue. If it does not, the string is invalid.</a:t>
            </a:r>
          </a:p>
          <a:p>
            <a:pPr>
              <a:lnSpc>
                <a:spcPts val="2600"/>
              </a:lnSpc>
              <a:buNone/>
            </a:pPr>
            <a:endParaRPr lang="en-US">
              <a:latin typeface="Times New Roman" pitchFamily="18" charset="0"/>
              <a:cs typeface="Times New Roman" pitchFamily="18" charset="0"/>
            </a:endParaRPr>
          </a:p>
          <a:p>
            <a:pPr>
              <a:lnSpc>
                <a:spcPts val="2600"/>
              </a:lnSpc>
              <a:buNone/>
            </a:pPr>
            <a:r>
              <a:rPr lang="en-US">
                <a:latin typeface="Times New Roman" pitchFamily="18" charset="0"/>
                <a:cs typeface="Times New Roman" pitchFamily="18" charset="0"/>
              </a:rPr>
              <a:t>4.	When the end of string is reached, the stack must be empty; otherwise 1 or more scopes have been opened which have not been closed and string is invalid.</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 </a:t>
            </a:r>
          </a:p>
        </p:txBody>
      </p:sp>
    </p:spTree>
    <p:extLst>
      <p:ext uri="{BB962C8B-B14F-4D97-AF65-F5344CB8AC3E}">
        <p14:creationId xmlns:p14="http://schemas.microsoft.com/office/powerpoint/2010/main" val="145481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2"/>
          <p:cNvSpPr>
            <a:spLocks noGrp="1"/>
          </p:cNvSpPr>
          <p:nvPr>
            <p:ph idx="4294967295"/>
          </p:nvPr>
        </p:nvSpPr>
        <p:spPr>
          <a:xfrm>
            <a:off x="1524000" y="228600"/>
            <a:ext cx="8686800" cy="6629400"/>
          </a:xfrm>
        </p:spPr>
        <p:txBody>
          <a:bodyPr/>
          <a:lstStyle/>
          <a:p>
            <a:pPr eaLnBrk="1" hangingPunct="1">
              <a:buFontTx/>
              <a:buNone/>
            </a:pPr>
            <a:r>
              <a:rPr lang="en-US" sz="2400">
                <a:latin typeface="Times New Roman" pitchFamily="18" charset="0"/>
                <a:cs typeface="Times New Roman" pitchFamily="18" charset="0"/>
              </a:rPr>
              <a:t>Ex1:(a+b) * (c+d</a:t>
            </a:r>
          </a:p>
          <a:p>
            <a:pPr eaLnBrk="1" hangingPunct="1">
              <a:buFontTx/>
              <a:buNone/>
            </a:pPr>
            <a:r>
              <a:rPr lang="en-US" sz="2400">
                <a:latin typeface="Times New Roman" pitchFamily="18" charset="0"/>
                <a:cs typeface="Times New Roman" pitchFamily="18" charset="0"/>
              </a:rPr>
              <a:t>																																																																								</a:t>
            </a:r>
          </a:p>
          <a:p>
            <a:pPr eaLnBrk="1" hangingPunct="1">
              <a:buFontTx/>
              <a:buNone/>
            </a:pPr>
            <a:r>
              <a:rPr lang="en-US" sz="2400">
                <a:latin typeface="Times New Roman" pitchFamily="18" charset="0"/>
                <a:cs typeface="Times New Roman" pitchFamily="18" charset="0"/>
              </a:rPr>
              <a:t>Ex2:</a:t>
            </a:r>
            <a:r>
              <a:rPr lang="en-US" sz="2400">
                <a:latin typeface="Times New Roman" pitchFamily="18" charset="0"/>
                <a:cs typeface="Times New Roman" pitchFamily="18" charset="0"/>
                <a:sym typeface="Wingdings" pitchFamily="2" charset="2"/>
              </a:rPr>
              <a:t>(a+b)*c+d)</a:t>
            </a:r>
            <a:r>
              <a:rPr lang="en-US" sz="2400">
                <a:latin typeface="Times New Roman" pitchFamily="18" charset="0"/>
                <a:cs typeface="Times New Roman" pitchFamily="18" charset="0"/>
              </a:rPr>
              <a:t>											</a:t>
            </a:r>
          </a:p>
        </p:txBody>
      </p:sp>
      <p:sp>
        <p:nvSpPr>
          <p:cNvPr id="4" name="Rectangle 3"/>
          <p:cNvSpPr/>
          <p:nvPr/>
        </p:nvSpPr>
        <p:spPr>
          <a:xfrm>
            <a:off x="2057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5" name="Straight Connector 4"/>
          <p:cNvCxnSpPr/>
          <p:nvPr/>
        </p:nvCxnSpPr>
        <p:spPr>
          <a:xfrm>
            <a:off x="2057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396" name="TextBox 5"/>
          <p:cNvSpPr txBox="1">
            <a:spLocks noChangeArrowheads="1"/>
          </p:cNvSpPr>
          <p:nvPr/>
        </p:nvSpPr>
        <p:spPr bwMode="auto">
          <a:xfrm>
            <a:off x="23622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59397" name="TextBox 6"/>
          <p:cNvSpPr txBox="1">
            <a:spLocks noChangeArrowheads="1"/>
          </p:cNvSpPr>
          <p:nvPr/>
        </p:nvSpPr>
        <p:spPr bwMode="auto">
          <a:xfrm>
            <a:off x="1981200" y="2743200"/>
            <a:ext cx="1143000" cy="400050"/>
          </a:xfrm>
          <a:prstGeom prst="rect">
            <a:avLst/>
          </a:prstGeom>
          <a:noFill/>
          <a:ln w="9525">
            <a:noFill/>
            <a:miter lim="800000"/>
            <a:headEnd/>
            <a:tailEnd/>
          </a:ln>
        </p:spPr>
        <p:txBody>
          <a:bodyPr>
            <a:spAutoFit/>
          </a:bodyPr>
          <a:lstStyle/>
          <a:p>
            <a:r>
              <a:rPr lang="en-US" sz="2000">
                <a:latin typeface="Calibri" pitchFamily="34" charset="0"/>
              </a:rPr>
              <a:t>push ‘(‘</a:t>
            </a:r>
          </a:p>
        </p:txBody>
      </p:sp>
      <p:sp>
        <p:nvSpPr>
          <p:cNvPr id="8" name="Rectangle 7"/>
          <p:cNvSpPr/>
          <p:nvPr/>
        </p:nvSpPr>
        <p:spPr>
          <a:xfrm>
            <a:off x="3581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9399" name="TextBox 8"/>
          <p:cNvSpPr txBox="1">
            <a:spLocks noChangeArrowheads="1"/>
          </p:cNvSpPr>
          <p:nvPr/>
        </p:nvSpPr>
        <p:spPr bwMode="auto">
          <a:xfrm>
            <a:off x="2209800" y="2362200"/>
            <a:ext cx="6096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0" name="Straight Connector 9"/>
          <p:cNvCxnSpPr/>
          <p:nvPr/>
        </p:nvCxnSpPr>
        <p:spPr>
          <a:xfrm>
            <a:off x="3581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1" name="TextBox 10"/>
          <p:cNvSpPr txBox="1">
            <a:spLocks noChangeArrowheads="1"/>
          </p:cNvSpPr>
          <p:nvPr/>
        </p:nvSpPr>
        <p:spPr bwMode="auto">
          <a:xfrm>
            <a:off x="3581400" y="2438401"/>
            <a:ext cx="1524000" cy="1323975"/>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 since there is ‘)’ &amp; continue</a:t>
            </a:r>
          </a:p>
        </p:txBody>
      </p:sp>
      <p:sp>
        <p:nvSpPr>
          <p:cNvPr id="12" name="Rectangle 11"/>
          <p:cNvSpPr/>
          <p:nvPr/>
        </p:nvSpPr>
        <p:spPr>
          <a:xfrm>
            <a:off x="60198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ectangle 12"/>
          <p:cNvSpPr/>
          <p:nvPr/>
        </p:nvSpPr>
        <p:spPr>
          <a:xfrm>
            <a:off x="8534400" y="762000"/>
            <a:ext cx="10668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4" name="Straight Connector 13"/>
          <p:cNvCxnSpPr/>
          <p:nvPr/>
        </p:nvCxnSpPr>
        <p:spPr>
          <a:xfrm>
            <a:off x="6019800" y="19796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5" name="TextBox 14"/>
          <p:cNvSpPr txBox="1">
            <a:spLocks noChangeArrowheads="1"/>
          </p:cNvSpPr>
          <p:nvPr/>
        </p:nvSpPr>
        <p:spPr bwMode="auto">
          <a:xfrm>
            <a:off x="64008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59406" name="TextBox 15"/>
          <p:cNvSpPr txBox="1">
            <a:spLocks noChangeArrowheads="1"/>
          </p:cNvSpPr>
          <p:nvPr/>
        </p:nvSpPr>
        <p:spPr bwMode="auto">
          <a:xfrm>
            <a:off x="5867400" y="2438401"/>
            <a:ext cx="1524000" cy="708025"/>
          </a:xfrm>
          <a:prstGeom prst="rect">
            <a:avLst/>
          </a:prstGeom>
          <a:noFill/>
          <a:ln w="9525">
            <a:noFill/>
            <a:miter lim="800000"/>
            <a:headEnd/>
            <a:tailEnd/>
          </a:ln>
        </p:spPr>
        <p:txBody>
          <a:bodyPr>
            <a:spAutoFit/>
          </a:bodyPr>
          <a:lstStyle/>
          <a:p>
            <a:r>
              <a:rPr lang="en-US" sz="2000">
                <a:latin typeface="Calibri" pitchFamily="34" charset="0"/>
              </a:rPr>
              <a:t>(a+b) *(</a:t>
            </a:r>
          </a:p>
          <a:p>
            <a:r>
              <a:rPr lang="en-US" sz="2000">
                <a:latin typeface="Calibri" pitchFamily="34" charset="0"/>
              </a:rPr>
              <a:t>Push ‘(‘ </a:t>
            </a:r>
          </a:p>
        </p:txBody>
      </p:sp>
      <p:cxnSp>
        <p:nvCxnSpPr>
          <p:cNvPr id="17" name="Straight Connector 16"/>
          <p:cNvCxnSpPr/>
          <p:nvPr/>
        </p:nvCxnSpPr>
        <p:spPr>
          <a:xfrm>
            <a:off x="8534400" y="19812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8" name="TextBox 17"/>
          <p:cNvSpPr txBox="1">
            <a:spLocks noChangeArrowheads="1"/>
          </p:cNvSpPr>
          <p:nvPr/>
        </p:nvSpPr>
        <p:spPr bwMode="auto">
          <a:xfrm>
            <a:off x="7772400" y="2438401"/>
            <a:ext cx="2667000" cy="1323975"/>
          </a:xfrm>
          <a:prstGeom prst="rect">
            <a:avLst/>
          </a:prstGeom>
          <a:noFill/>
          <a:ln w="9525">
            <a:noFill/>
            <a:miter lim="800000"/>
            <a:headEnd/>
            <a:tailEnd/>
          </a:ln>
        </p:spPr>
        <p:txBody>
          <a:bodyPr>
            <a:spAutoFit/>
          </a:bodyPr>
          <a:lstStyle/>
          <a:p>
            <a:r>
              <a:rPr lang="en-US" sz="2000">
                <a:latin typeface="Calibri" pitchFamily="34" charset="0"/>
              </a:rPr>
              <a:t>(a+b) *(c+d</a:t>
            </a:r>
          </a:p>
          <a:p>
            <a:r>
              <a:rPr lang="en-US" sz="2000">
                <a:latin typeface="Calibri" pitchFamily="34" charset="0"/>
              </a:rPr>
              <a:t>End of string reached  but stack not empty. Hence invalid</a:t>
            </a:r>
          </a:p>
        </p:txBody>
      </p:sp>
      <p:sp>
        <p:nvSpPr>
          <p:cNvPr id="59409" name="TextBox 18"/>
          <p:cNvSpPr txBox="1">
            <a:spLocks noChangeArrowheads="1"/>
          </p:cNvSpPr>
          <p:nvPr/>
        </p:nvSpPr>
        <p:spPr bwMode="auto">
          <a:xfrm>
            <a:off x="8915400" y="19812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20" name="Rectangle 19"/>
          <p:cNvSpPr/>
          <p:nvPr/>
        </p:nvSpPr>
        <p:spPr>
          <a:xfrm>
            <a:off x="22098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1" name="Straight Connector 20"/>
          <p:cNvCxnSpPr/>
          <p:nvPr/>
        </p:nvCxnSpPr>
        <p:spPr>
          <a:xfrm>
            <a:off x="2209800" y="50276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2" name="TextBox 21"/>
          <p:cNvSpPr txBox="1">
            <a:spLocks noChangeArrowheads="1"/>
          </p:cNvSpPr>
          <p:nvPr/>
        </p:nvSpPr>
        <p:spPr bwMode="auto">
          <a:xfrm>
            <a:off x="2209800" y="5410201"/>
            <a:ext cx="1143000" cy="708025"/>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a:t>
            </a:r>
          </a:p>
        </p:txBody>
      </p:sp>
      <p:sp>
        <p:nvSpPr>
          <p:cNvPr id="59413" name="TextBox 22"/>
          <p:cNvSpPr txBox="1">
            <a:spLocks noChangeArrowheads="1"/>
          </p:cNvSpPr>
          <p:nvPr/>
        </p:nvSpPr>
        <p:spPr bwMode="auto">
          <a:xfrm>
            <a:off x="2514600" y="49530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24" name="Rectangle 23"/>
          <p:cNvSpPr/>
          <p:nvPr/>
        </p:nvSpPr>
        <p:spPr>
          <a:xfrm>
            <a:off x="51054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5" name="Rectangle 24"/>
          <p:cNvSpPr/>
          <p:nvPr/>
        </p:nvSpPr>
        <p:spPr>
          <a:xfrm>
            <a:off x="8229600" y="41910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6" name="Straight Connector 25"/>
          <p:cNvCxnSpPr/>
          <p:nvPr/>
        </p:nvCxnSpPr>
        <p:spPr>
          <a:xfrm>
            <a:off x="5105400" y="49530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7" name="TextBox 26"/>
          <p:cNvSpPr txBox="1">
            <a:spLocks noChangeArrowheads="1"/>
          </p:cNvSpPr>
          <p:nvPr/>
        </p:nvSpPr>
        <p:spPr bwMode="auto">
          <a:xfrm>
            <a:off x="5105400" y="5410201"/>
            <a:ext cx="1143000" cy="1323975"/>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and continue</a:t>
            </a:r>
          </a:p>
        </p:txBody>
      </p:sp>
      <p:cxnSp>
        <p:nvCxnSpPr>
          <p:cNvPr id="28" name="Straight Connector 27"/>
          <p:cNvCxnSpPr/>
          <p:nvPr/>
        </p:nvCxnSpPr>
        <p:spPr>
          <a:xfrm>
            <a:off x="8229600" y="49514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19" name="TextBox 28"/>
          <p:cNvSpPr txBox="1">
            <a:spLocks noChangeArrowheads="1"/>
          </p:cNvSpPr>
          <p:nvPr/>
        </p:nvSpPr>
        <p:spPr bwMode="auto">
          <a:xfrm>
            <a:off x="7467600" y="5449888"/>
            <a:ext cx="2971800" cy="1016000"/>
          </a:xfrm>
          <a:prstGeom prst="rect">
            <a:avLst/>
          </a:prstGeom>
          <a:noFill/>
          <a:ln w="9525">
            <a:noFill/>
            <a:miter lim="800000"/>
            <a:headEnd/>
            <a:tailEnd/>
          </a:ln>
        </p:spPr>
        <p:txBody>
          <a:bodyPr>
            <a:spAutoFit/>
          </a:bodyPr>
          <a:lstStyle/>
          <a:p>
            <a:r>
              <a:rPr lang="en-US">
                <a:latin typeface="Calibri" pitchFamily="34" charset="0"/>
              </a:rPr>
              <a:t>(</a:t>
            </a:r>
            <a:r>
              <a:rPr lang="en-US" sz="2000">
                <a:latin typeface="Calibri" pitchFamily="34" charset="0"/>
              </a:rPr>
              <a:t>a+b)*c+d)</a:t>
            </a:r>
          </a:p>
          <a:p>
            <a:r>
              <a:rPr lang="en-US" sz="2000">
                <a:latin typeface="Calibri" pitchFamily="34" charset="0"/>
              </a:rPr>
              <a:t>Stack empty when ‘)’ encountered.hence invalid </a:t>
            </a:r>
          </a:p>
        </p:txBody>
      </p:sp>
    </p:spTree>
    <p:extLst>
      <p:ext uri="{BB962C8B-B14F-4D97-AF65-F5344CB8AC3E}">
        <p14:creationId xmlns:p14="http://schemas.microsoft.com/office/powerpoint/2010/main" val="234463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2"/>
          <p:cNvSpPr>
            <a:spLocks noGrp="1"/>
          </p:cNvSpPr>
          <p:nvPr>
            <p:ph idx="4294967295"/>
          </p:nvPr>
        </p:nvSpPr>
        <p:spPr>
          <a:xfrm>
            <a:off x="1524000" y="228600"/>
            <a:ext cx="8229600" cy="6400800"/>
          </a:xfrm>
        </p:spPr>
        <p:txBody>
          <a:bodyPr/>
          <a:lstStyle/>
          <a:p>
            <a:pPr eaLnBrk="1" hangingPunct="1">
              <a:buFontTx/>
              <a:buNone/>
            </a:pPr>
            <a:r>
              <a:rPr lang="en-US" sz="2400">
                <a:latin typeface="Times New Roman" pitchFamily="18" charset="0"/>
                <a:cs typeface="Times New Roman" pitchFamily="18" charset="0"/>
              </a:rPr>
              <a:t>Ex3: (a+b)*({c*d)</a:t>
            </a:r>
          </a:p>
          <a:p>
            <a:pPr eaLnBrk="1" hangingPunct="1">
              <a:buFontTx/>
              <a:buNone/>
            </a:pPr>
            <a:endParaRPr lang="en-US" sz="2400">
              <a:latin typeface="Times New Roman" pitchFamily="18" charset="0"/>
              <a:cs typeface="Times New Roman" pitchFamily="18" charset="0"/>
            </a:endParaRPr>
          </a:p>
        </p:txBody>
      </p:sp>
      <p:sp>
        <p:nvSpPr>
          <p:cNvPr id="4" name="Rectangle 3"/>
          <p:cNvSpPr/>
          <p:nvPr/>
        </p:nvSpPr>
        <p:spPr>
          <a:xfrm>
            <a:off x="2209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1443" name="TextBox 4"/>
          <p:cNvSpPr txBox="1">
            <a:spLocks noChangeArrowheads="1"/>
          </p:cNvSpPr>
          <p:nvPr/>
        </p:nvSpPr>
        <p:spPr bwMode="auto">
          <a:xfrm>
            <a:off x="2590800" y="1752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6" name="Straight Connector 5"/>
          <p:cNvCxnSpPr/>
          <p:nvPr/>
        </p:nvCxnSpPr>
        <p:spPr>
          <a:xfrm>
            <a:off x="2209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45" name="TextBox 6"/>
          <p:cNvSpPr txBox="1">
            <a:spLocks noChangeArrowheads="1"/>
          </p:cNvSpPr>
          <p:nvPr/>
        </p:nvSpPr>
        <p:spPr bwMode="auto">
          <a:xfrm>
            <a:off x="2209800" y="2057401"/>
            <a:ext cx="1143000" cy="708025"/>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a:t>
            </a:r>
          </a:p>
        </p:txBody>
      </p:sp>
      <p:sp>
        <p:nvSpPr>
          <p:cNvPr id="8" name="Rectangle 7"/>
          <p:cNvSpPr/>
          <p:nvPr/>
        </p:nvSpPr>
        <p:spPr>
          <a:xfrm>
            <a:off x="5257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87630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2438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60198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 name="Straight Connector 11"/>
          <p:cNvCxnSpPr/>
          <p:nvPr/>
        </p:nvCxnSpPr>
        <p:spPr>
          <a:xfrm>
            <a:off x="5257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1" name="TextBox 12"/>
          <p:cNvSpPr txBox="1">
            <a:spLocks noChangeArrowheads="1"/>
          </p:cNvSpPr>
          <p:nvPr/>
        </p:nvSpPr>
        <p:spPr bwMode="auto">
          <a:xfrm>
            <a:off x="5257800" y="2057400"/>
            <a:ext cx="15240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pop‘(‘ and continue</a:t>
            </a:r>
          </a:p>
        </p:txBody>
      </p:sp>
      <p:sp>
        <p:nvSpPr>
          <p:cNvPr id="61452" name="TextBox 13"/>
          <p:cNvSpPr txBox="1">
            <a:spLocks noChangeArrowheads="1"/>
          </p:cNvSpPr>
          <p:nvPr/>
        </p:nvSpPr>
        <p:spPr bwMode="auto">
          <a:xfrm>
            <a:off x="8610600" y="2057400"/>
            <a:ext cx="15240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push‘(‘ and continue</a:t>
            </a:r>
          </a:p>
        </p:txBody>
      </p:sp>
      <p:cxnSp>
        <p:nvCxnSpPr>
          <p:cNvPr id="15" name="Straight Connector 14"/>
          <p:cNvCxnSpPr/>
          <p:nvPr/>
        </p:nvCxnSpPr>
        <p:spPr>
          <a:xfrm>
            <a:off x="87630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4" name="TextBox 15"/>
          <p:cNvSpPr txBox="1">
            <a:spLocks noChangeArrowheads="1"/>
          </p:cNvSpPr>
          <p:nvPr/>
        </p:nvSpPr>
        <p:spPr bwMode="auto">
          <a:xfrm>
            <a:off x="9144000" y="16764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7" name="Straight Connector 16"/>
          <p:cNvCxnSpPr/>
          <p:nvPr/>
        </p:nvCxnSpPr>
        <p:spPr>
          <a:xfrm>
            <a:off x="2438400" y="51800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8400" y="48752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57" name="TextBox 18"/>
          <p:cNvSpPr txBox="1">
            <a:spLocks noChangeArrowheads="1"/>
          </p:cNvSpPr>
          <p:nvPr/>
        </p:nvSpPr>
        <p:spPr bwMode="auto">
          <a:xfrm>
            <a:off x="27432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1458" name="TextBox 19"/>
          <p:cNvSpPr txBox="1">
            <a:spLocks noChangeArrowheads="1"/>
          </p:cNvSpPr>
          <p:nvPr/>
        </p:nvSpPr>
        <p:spPr bwMode="auto">
          <a:xfrm>
            <a:off x="2743200" y="48879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1459" name="TextBox 20"/>
          <p:cNvSpPr txBox="1">
            <a:spLocks noChangeArrowheads="1"/>
          </p:cNvSpPr>
          <p:nvPr/>
        </p:nvSpPr>
        <p:spPr bwMode="auto">
          <a:xfrm>
            <a:off x="2362200" y="5602288"/>
            <a:ext cx="1600200" cy="1016000"/>
          </a:xfrm>
          <a:prstGeom prst="rect">
            <a:avLst/>
          </a:prstGeom>
          <a:noFill/>
          <a:ln w="9525">
            <a:noFill/>
            <a:miter lim="800000"/>
            <a:headEnd/>
            <a:tailEnd/>
          </a:ln>
        </p:spPr>
        <p:txBody>
          <a:bodyPr>
            <a:spAutoFit/>
          </a:bodyPr>
          <a:lstStyle/>
          <a:p>
            <a:r>
              <a:rPr lang="en-US" sz="2000">
                <a:latin typeface="Calibri" pitchFamily="34" charset="0"/>
              </a:rPr>
              <a:t>(a+b)*({</a:t>
            </a:r>
          </a:p>
          <a:p>
            <a:r>
              <a:rPr lang="en-US" sz="2000">
                <a:latin typeface="Calibri" pitchFamily="34" charset="0"/>
              </a:rPr>
              <a:t>push ‘{ and continue‘</a:t>
            </a:r>
          </a:p>
        </p:txBody>
      </p:sp>
      <p:sp>
        <p:nvSpPr>
          <p:cNvPr id="61460" name="TextBox 21"/>
          <p:cNvSpPr txBox="1">
            <a:spLocks noChangeArrowheads="1"/>
          </p:cNvSpPr>
          <p:nvPr/>
        </p:nvSpPr>
        <p:spPr bwMode="auto">
          <a:xfrm>
            <a:off x="5715000" y="5562600"/>
            <a:ext cx="4572000" cy="1016000"/>
          </a:xfrm>
          <a:prstGeom prst="rect">
            <a:avLst/>
          </a:prstGeom>
          <a:noFill/>
          <a:ln w="9525">
            <a:noFill/>
            <a:miter lim="800000"/>
            <a:headEnd/>
            <a:tailEnd/>
          </a:ln>
        </p:spPr>
        <p:txBody>
          <a:bodyPr>
            <a:spAutoFit/>
          </a:bodyPr>
          <a:lstStyle/>
          <a:p>
            <a:r>
              <a:rPr lang="en-US" sz="2000">
                <a:latin typeface="Calibri" pitchFamily="34" charset="0"/>
              </a:rPr>
              <a:t>(a+b)*({c*d)</a:t>
            </a:r>
          </a:p>
          <a:p>
            <a:r>
              <a:rPr lang="en-US" sz="2000">
                <a:latin typeface="Calibri" pitchFamily="34" charset="0"/>
              </a:rPr>
              <a:t>No match between closing scope ‘)’ and opening scope ‘{‘. Hence invalid.</a:t>
            </a:r>
          </a:p>
        </p:txBody>
      </p:sp>
      <p:cxnSp>
        <p:nvCxnSpPr>
          <p:cNvPr id="23" name="Straight Connector 22"/>
          <p:cNvCxnSpPr/>
          <p:nvPr/>
        </p:nvCxnSpPr>
        <p:spPr>
          <a:xfrm>
            <a:off x="6019800" y="5181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19800" y="4876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63" name="TextBox 24"/>
          <p:cNvSpPr txBox="1">
            <a:spLocks noChangeArrowheads="1"/>
          </p:cNvSpPr>
          <p:nvPr/>
        </p:nvSpPr>
        <p:spPr bwMode="auto">
          <a:xfrm>
            <a:off x="64008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1464" name="TextBox 25"/>
          <p:cNvSpPr txBox="1">
            <a:spLocks noChangeArrowheads="1"/>
          </p:cNvSpPr>
          <p:nvPr/>
        </p:nvSpPr>
        <p:spPr bwMode="auto">
          <a:xfrm>
            <a:off x="6400800" y="48768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Tree>
    <p:extLst>
      <p:ext uri="{BB962C8B-B14F-4D97-AF65-F5344CB8AC3E}">
        <p14:creationId xmlns:p14="http://schemas.microsoft.com/office/powerpoint/2010/main" val="130262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2"/>
          <p:cNvSpPr>
            <a:spLocks noGrp="1"/>
          </p:cNvSpPr>
          <p:nvPr>
            <p:ph idx="4294967295"/>
          </p:nvPr>
        </p:nvSpPr>
        <p:spPr>
          <a:xfrm>
            <a:off x="1524000" y="228600"/>
            <a:ext cx="8229600" cy="6629400"/>
          </a:xfrm>
        </p:spPr>
        <p:txBody>
          <a:bodyPr/>
          <a:lstStyle/>
          <a:p>
            <a:pPr eaLnBrk="1" hangingPunct="1">
              <a:buFontTx/>
              <a:buNone/>
            </a:pPr>
            <a:r>
              <a:rPr lang="en-US" sz="2400">
                <a:latin typeface="Times New Roman" pitchFamily="18" charset="0"/>
                <a:cs typeface="Times New Roman" pitchFamily="18" charset="0"/>
              </a:rPr>
              <a:t>Ex4: (a+{b*c}+(c*d))</a:t>
            </a:r>
          </a:p>
          <a:p>
            <a:pPr eaLnBrk="1" hangingPunct="1">
              <a:buFontTx/>
              <a:buNone/>
            </a:pPr>
            <a:endParaRPr lang="en-US" sz="2400">
              <a:latin typeface="Times New Roman" pitchFamily="18" charset="0"/>
              <a:cs typeface="Times New Roman" pitchFamily="18" charset="0"/>
            </a:endParaRPr>
          </a:p>
          <a:p>
            <a:pPr eaLnBrk="1" hangingPunct="1">
              <a:buFontTx/>
              <a:buNone/>
            </a:pPr>
            <a:endParaRPr lang="en-US" sz="2400">
              <a:latin typeface="Times New Roman" pitchFamily="18" charset="0"/>
              <a:cs typeface="Times New Roman" pitchFamily="18" charset="0"/>
            </a:endParaRPr>
          </a:p>
        </p:txBody>
      </p:sp>
      <p:sp>
        <p:nvSpPr>
          <p:cNvPr id="4" name="Rectangle 3"/>
          <p:cNvSpPr/>
          <p:nvPr/>
        </p:nvSpPr>
        <p:spPr>
          <a:xfrm>
            <a:off x="2209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3491" name="TextBox 4"/>
          <p:cNvSpPr txBox="1">
            <a:spLocks noChangeArrowheads="1"/>
          </p:cNvSpPr>
          <p:nvPr/>
        </p:nvSpPr>
        <p:spPr bwMode="auto">
          <a:xfrm>
            <a:off x="2590800" y="1752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6" name="Straight Connector 5"/>
          <p:cNvCxnSpPr/>
          <p:nvPr/>
        </p:nvCxnSpPr>
        <p:spPr>
          <a:xfrm>
            <a:off x="2209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493" name="TextBox 6"/>
          <p:cNvSpPr txBox="1">
            <a:spLocks noChangeArrowheads="1"/>
          </p:cNvSpPr>
          <p:nvPr/>
        </p:nvSpPr>
        <p:spPr bwMode="auto">
          <a:xfrm>
            <a:off x="2209800" y="2057400"/>
            <a:ext cx="1524000" cy="1016000"/>
          </a:xfrm>
          <a:prstGeom prst="rect">
            <a:avLst/>
          </a:prstGeom>
          <a:noFill/>
          <a:ln w="9525">
            <a:noFill/>
            <a:miter lim="800000"/>
            <a:headEnd/>
            <a:tailEnd/>
          </a:ln>
        </p:spPr>
        <p:txBody>
          <a:bodyPr>
            <a:spAutoFit/>
          </a:bodyPr>
          <a:lstStyle/>
          <a:p>
            <a:r>
              <a:rPr lang="en-US" sz="2000">
                <a:latin typeface="Calibri" pitchFamily="34" charset="0"/>
              </a:rPr>
              <a:t>(</a:t>
            </a:r>
          </a:p>
          <a:p>
            <a:r>
              <a:rPr lang="en-US" sz="2000">
                <a:latin typeface="Calibri" pitchFamily="34" charset="0"/>
              </a:rPr>
              <a:t>push ‘(‘ and continue</a:t>
            </a:r>
          </a:p>
        </p:txBody>
      </p:sp>
      <p:sp>
        <p:nvSpPr>
          <p:cNvPr id="8" name="Rectangle 7"/>
          <p:cNvSpPr/>
          <p:nvPr/>
        </p:nvSpPr>
        <p:spPr>
          <a:xfrm>
            <a:off x="52578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8763000" y="9144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2438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47244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2" name="Straight Connector 11"/>
          <p:cNvCxnSpPr/>
          <p:nvPr/>
        </p:nvCxnSpPr>
        <p:spPr>
          <a:xfrm>
            <a:off x="52578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499" name="TextBox 12"/>
          <p:cNvSpPr txBox="1">
            <a:spLocks noChangeArrowheads="1"/>
          </p:cNvSpPr>
          <p:nvPr/>
        </p:nvSpPr>
        <p:spPr bwMode="auto">
          <a:xfrm>
            <a:off x="5257800" y="2057400"/>
            <a:ext cx="1524000" cy="1016000"/>
          </a:xfrm>
          <a:prstGeom prst="rect">
            <a:avLst/>
          </a:prstGeom>
          <a:noFill/>
          <a:ln w="9525">
            <a:noFill/>
            <a:miter lim="800000"/>
            <a:headEnd/>
            <a:tailEnd/>
          </a:ln>
        </p:spPr>
        <p:txBody>
          <a:bodyPr>
            <a:spAutoFit/>
          </a:bodyPr>
          <a:lstStyle/>
          <a:p>
            <a:r>
              <a:rPr lang="en-US" sz="2000">
                <a:latin typeface="Calibri" pitchFamily="34" charset="0"/>
              </a:rPr>
              <a:t>(a+{</a:t>
            </a:r>
          </a:p>
          <a:p>
            <a:r>
              <a:rPr lang="en-US" sz="2000">
                <a:latin typeface="Calibri" pitchFamily="34" charset="0"/>
              </a:rPr>
              <a:t>push‘{‘ and continue</a:t>
            </a:r>
          </a:p>
        </p:txBody>
      </p:sp>
      <p:sp>
        <p:nvSpPr>
          <p:cNvPr id="63500" name="TextBox 13"/>
          <p:cNvSpPr txBox="1">
            <a:spLocks noChangeArrowheads="1"/>
          </p:cNvSpPr>
          <p:nvPr/>
        </p:nvSpPr>
        <p:spPr bwMode="auto">
          <a:xfrm>
            <a:off x="8610600" y="2057400"/>
            <a:ext cx="1524000" cy="1016000"/>
          </a:xfrm>
          <a:prstGeom prst="rect">
            <a:avLst/>
          </a:prstGeom>
          <a:noFill/>
          <a:ln w="9525">
            <a:noFill/>
            <a:miter lim="800000"/>
            <a:headEnd/>
            <a:tailEnd/>
          </a:ln>
        </p:spPr>
        <p:txBody>
          <a:bodyPr>
            <a:spAutoFit/>
          </a:bodyPr>
          <a:lstStyle/>
          <a:p>
            <a:r>
              <a:rPr lang="en-US" sz="2000">
                <a:latin typeface="Calibri" pitchFamily="34" charset="0"/>
              </a:rPr>
              <a:t>(a+{b*c}</a:t>
            </a:r>
          </a:p>
          <a:p>
            <a:r>
              <a:rPr lang="en-US" sz="2000">
                <a:latin typeface="Calibri" pitchFamily="34" charset="0"/>
              </a:rPr>
              <a:t>pop‘{‘ and continue</a:t>
            </a:r>
          </a:p>
        </p:txBody>
      </p:sp>
      <p:cxnSp>
        <p:nvCxnSpPr>
          <p:cNvPr id="15" name="Straight Connector 14"/>
          <p:cNvCxnSpPr/>
          <p:nvPr/>
        </p:nvCxnSpPr>
        <p:spPr>
          <a:xfrm>
            <a:off x="8763000" y="17526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02" name="TextBox 15"/>
          <p:cNvSpPr txBox="1">
            <a:spLocks noChangeArrowheads="1"/>
          </p:cNvSpPr>
          <p:nvPr/>
        </p:nvSpPr>
        <p:spPr bwMode="auto">
          <a:xfrm>
            <a:off x="9144000" y="16764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17" name="Straight Connector 16"/>
          <p:cNvCxnSpPr/>
          <p:nvPr/>
        </p:nvCxnSpPr>
        <p:spPr>
          <a:xfrm>
            <a:off x="2438400" y="51800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8400" y="4875214"/>
            <a:ext cx="1066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05" name="TextBox 18"/>
          <p:cNvSpPr txBox="1">
            <a:spLocks noChangeArrowheads="1"/>
          </p:cNvSpPr>
          <p:nvPr/>
        </p:nvSpPr>
        <p:spPr bwMode="auto">
          <a:xfrm>
            <a:off x="27432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sp>
        <p:nvSpPr>
          <p:cNvPr id="63506" name="TextBox 19"/>
          <p:cNvSpPr txBox="1">
            <a:spLocks noChangeArrowheads="1"/>
          </p:cNvSpPr>
          <p:nvPr/>
        </p:nvSpPr>
        <p:spPr bwMode="auto">
          <a:xfrm>
            <a:off x="2743200" y="48879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3507" name="TextBox 20"/>
          <p:cNvSpPr txBox="1">
            <a:spLocks noChangeArrowheads="1"/>
          </p:cNvSpPr>
          <p:nvPr/>
        </p:nvSpPr>
        <p:spPr bwMode="auto">
          <a:xfrm>
            <a:off x="2362200" y="5602288"/>
            <a:ext cx="1600200" cy="1016000"/>
          </a:xfrm>
          <a:prstGeom prst="rect">
            <a:avLst/>
          </a:prstGeom>
          <a:noFill/>
          <a:ln w="9525">
            <a:noFill/>
            <a:miter lim="800000"/>
            <a:headEnd/>
            <a:tailEnd/>
          </a:ln>
        </p:spPr>
        <p:txBody>
          <a:bodyPr>
            <a:spAutoFit/>
          </a:bodyPr>
          <a:lstStyle/>
          <a:p>
            <a:r>
              <a:rPr lang="en-US" sz="2000">
                <a:latin typeface="Calibri" pitchFamily="34" charset="0"/>
              </a:rPr>
              <a:t>(a+{b*c}+(</a:t>
            </a:r>
          </a:p>
          <a:p>
            <a:r>
              <a:rPr lang="en-US" sz="2000">
                <a:latin typeface="Calibri" pitchFamily="34" charset="0"/>
              </a:rPr>
              <a:t>push ‘( and continue‘</a:t>
            </a:r>
          </a:p>
        </p:txBody>
      </p:sp>
      <p:sp>
        <p:nvSpPr>
          <p:cNvPr id="63508" name="TextBox 21"/>
          <p:cNvSpPr txBox="1">
            <a:spLocks noChangeArrowheads="1"/>
          </p:cNvSpPr>
          <p:nvPr/>
        </p:nvSpPr>
        <p:spPr bwMode="auto">
          <a:xfrm>
            <a:off x="4419600" y="5562601"/>
            <a:ext cx="1905000" cy="708025"/>
          </a:xfrm>
          <a:prstGeom prst="rect">
            <a:avLst/>
          </a:prstGeom>
          <a:noFill/>
          <a:ln w="9525">
            <a:noFill/>
            <a:miter lim="800000"/>
            <a:headEnd/>
            <a:tailEnd/>
          </a:ln>
        </p:spPr>
        <p:txBody>
          <a:bodyPr>
            <a:spAutoFit/>
          </a:bodyPr>
          <a:lstStyle/>
          <a:p>
            <a:r>
              <a:rPr lang="en-US" sz="2000">
                <a:latin typeface="Calibri" pitchFamily="34" charset="0"/>
                <a:cs typeface="Times New Roman" pitchFamily="18" charset="0"/>
              </a:rPr>
              <a:t>(a+{b*c}+(c*d)</a:t>
            </a:r>
          </a:p>
          <a:p>
            <a:r>
              <a:rPr lang="en-US" sz="2000">
                <a:latin typeface="Calibri" pitchFamily="34" charset="0"/>
                <a:cs typeface="Times New Roman" pitchFamily="18" charset="0"/>
              </a:rPr>
              <a:t>Pop ‘(‘</a:t>
            </a:r>
            <a:endParaRPr lang="en-US" sz="2000">
              <a:latin typeface="Calibri" pitchFamily="34" charset="0"/>
            </a:endParaRPr>
          </a:p>
        </p:txBody>
      </p:sp>
      <p:cxnSp>
        <p:nvCxnSpPr>
          <p:cNvPr id="24" name="Straight Connector 23"/>
          <p:cNvCxnSpPr/>
          <p:nvPr/>
        </p:nvCxnSpPr>
        <p:spPr>
          <a:xfrm>
            <a:off x="4724400" y="5257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10" name="TextBox 24"/>
          <p:cNvSpPr txBox="1">
            <a:spLocks noChangeArrowheads="1"/>
          </p:cNvSpPr>
          <p:nvPr/>
        </p:nvSpPr>
        <p:spPr bwMode="auto">
          <a:xfrm>
            <a:off x="5105400" y="5181600"/>
            <a:ext cx="304800" cy="369888"/>
          </a:xfrm>
          <a:prstGeom prst="rect">
            <a:avLst/>
          </a:prstGeom>
          <a:noFill/>
          <a:ln w="9525">
            <a:noFill/>
            <a:miter lim="800000"/>
            <a:headEnd/>
            <a:tailEnd/>
          </a:ln>
        </p:spPr>
        <p:txBody>
          <a:bodyPr>
            <a:spAutoFit/>
          </a:bodyPr>
          <a:lstStyle/>
          <a:p>
            <a:r>
              <a:rPr lang="en-US">
                <a:latin typeface="Calibri" pitchFamily="34" charset="0"/>
              </a:rPr>
              <a:t>(</a:t>
            </a:r>
          </a:p>
        </p:txBody>
      </p:sp>
      <p:cxnSp>
        <p:nvCxnSpPr>
          <p:cNvPr id="27" name="Straight Connector 26"/>
          <p:cNvCxnSpPr/>
          <p:nvPr/>
        </p:nvCxnSpPr>
        <p:spPr>
          <a:xfrm>
            <a:off x="5257800" y="1447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512" name="TextBox 27"/>
          <p:cNvSpPr txBox="1">
            <a:spLocks noChangeArrowheads="1"/>
          </p:cNvSpPr>
          <p:nvPr/>
        </p:nvSpPr>
        <p:spPr bwMode="auto">
          <a:xfrm>
            <a:off x="5638800" y="17637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3513" name="TextBox 28"/>
          <p:cNvSpPr txBox="1">
            <a:spLocks noChangeArrowheads="1"/>
          </p:cNvSpPr>
          <p:nvPr/>
        </p:nvSpPr>
        <p:spPr bwMode="auto">
          <a:xfrm>
            <a:off x="5638800" y="1458914"/>
            <a:ext cx="3048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30" name="Rectangle 29"/>
          <p:cNvSpPr/>
          <p:nvPr/>
        </p:nvSpPr>
        <p:spPr>
          <a:xfrm>
            <a:off x="7848600" y="4419600"/>
            <a:ext cx="10668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3515" name="TextBox 30"/>
          <p:cNvSpPr txBox="1">
            <a:spLocks noChangeArrowheads="1"/>
          </p:cNvSpPr>
          <p:nvPr/>
        </p:nvSpPr>
        <p:spPr bwMode="auto">
          <a:xfrm>
            <a:off x="7620000" y="5562601"/>
            <a:ext cx="2514600" cy="1323975"/>
          </a:xfrm>
          <a:prstGeom prst="rect">
            <a:avLst/>
          </a:prstGeom>
          <a:noFill/>
          <a:ln w="9525">
            <a:noFill/>
            <a:miter lim="800000"/>
            <a:headEnd/>
            <a:tailEnd/>
          </a:ln>
        </p:spPr>
        <p:txBody>
          <a:bodyPr>
            <a:spAutoFit/>
          </a:bodyPr>
          <a:lstStyle/>
          <a:p>
            <a:r>
              <a:rPr lang="en-US" sz="2000">
                <a:latin typeface="Calibri" pitchFamily="34" charset="0"/>
                <a:cs typeface="Times New Roman" pitchFamily="18" charset="0"/>
              </a:rPr>
              <a:t>(a+{b*c}+(c*d))</a:t>
            </a:r>
          </a:p>
          <a:p>
            <a:r>
              <a:rPr lang="en-US" sz="2000">
                <a:latin typeface="Calibri" pitchFamily="34" charset="0"/>
                <a:cs typeface="Times New Roman" pitchFamily="18" charset="0"/>
              </a:rPr>
              <a:t>Pop ‘(‘.</a:t>
            </a:r>
          </a:p>
          <a:p>
            <a:r>
              <a:rPr lang="en-US" sz="2000">
                <a:latin typeface="Calibri" pitchFamily="34" charset="0"/>
                <a:cs typeface="Times New Roman" pitchFamily="18" charset="0"/>
              </a:rPr>
              <a:t>End of string and stack empty. Hence valid</a:t>
            </a:r>
            <a:endParaRPr lang="en-US" sz="2000">
              <a:latin typeface="Calibri" pitchFamily="34" charset="0"/>
            </a:endParaRPr>
          </a:p>
        </p:txBody>
      </p:sp>
    </p:spTree>
    <p:extLst>
      <p:ext uri="{BB962C8B-B14F-4D97-AF65-F5344CB8AC3E}">
        <p14:creationId xmlns:p14="http://schemas.microsoft.com/office/powerpoint/2010/main" val="2235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Checking for palindrome</a:t>
            </a:r>
          </a:p>
        </p:txBody>
      </p:sp>
      <p:sp>
        <p:nvSpPr>
          <p:cNvPr id="131075" name="Rectangle 3"/>
          <p:cNvSpPr>
            <a:spLocks noGrp="1" noChangeArrowheads="1"/>
          </p:cNvSpPr>
          <p:nvPr>
            <p:ph idx="1"/>
          </p:nvPr>
        </p:nvSpPr>
        <p:spPr/>
        <p:txBody>
          <a:bodyPr/>
          <a:lstStyle/>
          <a:p>
            <a:pPr>
              <a:lnSpc>
                <a:spcPct val="90000"/>
              </a:lnSpc>
            </a:pPr>
            <a:r>
              <a:rPr lang="en-US"/>
              <a:t>Algorithm</a:t>
            </a:r>
          </a:p>
          <a:p>
            <a:pPr>
              <a:lnSpc>
                <a:spcPct val="90000"/>
              </a:lnSpc>
            </a:pPr>
            <a:r>
              <a:rPr lang="en-US"/>
              <a:t>Scan the string from left to right till the end  and push every char you encounter during the scan to the stack.</a:t>
            </a:r>
          </a:p>
          <a:p>
            <a:pPr>
              <a:lnSpc>
                <a:spcPct val="90000"/>
              </a:lnSpc>
            </a:pPr>
            <a:r>
              <a:rPr lang="en-US"/>
              <a:t>Rescan the string left to right till end and do the following for every char you encounter during scan. Pop one char and compare current char with the popped one.If no match report immediately non palindrome other wise proceed to the next char.</a:t>
            </a:r>
          </a:p>
          <a:p>
            <a:pPr>
              <a:lnSpc>
                <a:spcPct val="90000"/>
              </a:lnSpc>
            </a:pPr>
            <a:endParaRPr lang="en-US"/>
          </a:p>
        </p:txBody>
      </p:sp>
    </p:spTree>
    <p:extLst>
      <p:ext uri="{BB962C8B-B14F-4D97-AF65-F5344CB8AC3E}">
        <p14:creationId xmlns:p14="http://schemas.microsoft.com/office/powerpoint/2010/main" val="5431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6041-9253-4759-8E17-F8DCE343777F}"/>
              </a:ext>
            </a:extLst>
          </p:cNvPr>
          <p:cNvSpPr>
            <a:spLocks noGrp="1"/>
          </p:cNvSpPr>
          <p:nvPr>
            <p:ph type="title"/>
          </p:nvPr>
        </p:nvSpPr>
        <p:spPr>
          <a:xfrm>
            <a:off x="268574" y="26831"/>
            <a:ext cx="10515600" cy="654206"/>
          </a:xfrm>
        </p:spPr>
        <p:txBody>
          <a:bodyPr>
            <a:normAutofit fontScale="90000"/>
          </a:bodyPr>
          <a:lstStyle/>
          <a:p>
            <a:r>
              <a:rPr lang="en-US" dirty="0"/>
              <a:t>Multiple Stacks</a:t>
            </a:r>
            <a:endParaRPr lang="en-IN" dirty="0"/>
          </a:p>
        </p:txBody>
      </p:sp>
      <p:sp>
        <p:nvSpPr>
          <p:cNvPr id="3" name="Content Placeholder 2">
            <a:extLst>
              <a:ext uri="{FF2B5EF4-FFF2-40B4-BE49-F238E27FC236}">
                <a16:creationId xmlns:a16="http://schemas.microsoft.com/office/drawing/2014/main" id="{811C93DD-B3DF-49E2-A15F-16C9F61370B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3171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F3C4-D725-46D1-BDEE-F76AF4CA13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248E91-7B67-4927-8931-2FF24E58FD6D}"/>
              </a:ext>
            </a:extLst>
          </p:cNvPr>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b="1" dirty="0">
                <a:solidFill>
                  <a:srgbClr val="006699"/>
                </a:solidFill>
                <a:latin typeface="Monaco"/>
              </a:rPr>
              <a:t>class</a:t>
            </a:r>
            <a:r>
              <a:rPr kumimoji="0" lang="en-US" altLang="en-US" sz="2400" b="0" i="0" u="none" strike="noStrike" cap="none" normalizeH="0" baseline="0" dirty="0">
                <a:ln>
                  <a:noFill/>
                </a:ln>
                <a:solidFill>
                  <a:srgbClr val="000000"/>
                </a:solidFill>
                <a:effectLst/>
                <a:latin typeface="Monaco"/>
              </a:rPr>
              <a:t> </a:t>
            </a:r>
            <a:r>
              <a:rPr lang="en-US" altLang="en-US" dirty="0" err="1">
                <a:solidFill>
                  <a:srgbClr val="000000"/>
                </a:solidFill>
                <a:latin typeface="Monaco"/>
              </a:rPr>
              <a:t>twoStacks</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err="1">
                <a:solidFill>
                  <a:srgbClr val="000000"/>
                </a:solidFill>
                <a:latin typeface="Monaco"/>
              </a:rPr>
              <a:t>arr</a:t>
            </a:r>
            <a:r>
              <a:rPr lang="en-US" altLang="en-US" dirty="0">
                <a:solidFill>
                  <a:srgbClr val="000000"/>
                </a:solidFill>
                <a:latin typeface="Monaco"/>
              </a:rPr>
              <a:t>[size];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top1, top2;</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b="1" dirty="0">
                <a:solidFill>
                  <a:srgbClr val="006699"/>
                </a:solidFill>
                <a:latin typeface="Monaco"/>
              </a:rPr>
              <a:t>public</a:t>
            </a: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twoStacks</a:t>
            </a:r>
            <a:r>
              <a:rPr lang="en-US" altLang="en-US">
                <a:solidFill>
                  <a:srgbClr val="000000"/>
                </a:solidFill>
                <a:latin typeface="Monaco"/>
              </a:rPr>
              <a:t>()</a:t>
            </a:r>
            <a:r>
              <a:rPr lang="en-US" altLang="en-US" dirty="0">
                <a:solidFill>
                  <a:srgbClr val="000000"/>
                </a:solidFill>
                <a:latin typeface="Monaco"/>
              </a:rPr>
              <a:t>  </a:t>
            </a:r>
            <a:r>
              <a:rPr lang="en-US" altLang="en-US" dirty="0">
                <a:solidFill>
                  <a:srgbClr val="008200"/>
                </a:solidFill>
                <a:latin typeface="Monaco"/>
              </a:rPr>
              <a:t>// constructor</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top1 = -1;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top2 = size;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endParaRPr lang="en-US" dirty="0"/>
          </a:p>
        </p:txBody>
      </p:sp>
    </p:spTree>
    <p:extLst>
      <p:ext uri="{BB962C8B-B14F-4D97-AF65-F5344CB8AC3E}">
        <p14:creationId xmlns:p14="http://schemas.microsoft.com/office/powerpoint/2010/main" val="1247006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DDB8-1AB3-424C-8973-1162FF6ECE7B}"/>
              </a:ext>
            </a:extLst>
          </p:cNvPr>
          <p:cNvSpPr>
            <a:spLocks noGrp="1"/>
          </p:cNvSpPr>
          <p:nvPr>
            <p:ph type="title"/>
          </p:nvPr>
        </p:nvSpPr>
        <p:spPr>
          <a:xfrm>
            <a:off x="838200" y="365126"/>
            <a:ext cx="10515600" cy="684186"/>
          </a:xfrm>
        </p:spPr>
        <p:txBody>
          <a:bodyPr>
            <a:normAutofit fontScale="90000"/>
          </a:bodyPr>
          <a:lstStyle/>
          <a:p>
            <a:r>
              <a:rPr lang="en-US" dirty="0"/>
              <a:t>Multiple Stack implementation in single array</a:t>
            </a:r>
          </a:p>
        </p:txBody>
      </p:sp>
      <p:sp>
        <p:nvSpPr>
          <p:cNvPr id="3" name="Content Placeholder 2">
            <a:extLst>
              <a:ext uri="{FF2B5EF4-FFF2-40B4-BE49-F238E27FC236}">
                <a16:creationId xmlns:a16="http://schemas.microsoft.com/office/drawing/2014/main" id="{EE9B1837-4830-435C-96A6-44481FCEC8A4}"/>
              </a:ext>
            </a:extLst>
          </p:cNvPr>
          <p:cNvSpPr>
            <a:spLocks noGrp="1"/>
          </p:cNvSpPr>
          <p:nvPr>
            <p:ph idx="1"/>
          </p:nvPr>
        </p:nvSpPr>
        <p:spPr/>
        <p:txBody>
          <a:bodyPr>
            <a:normAutofit fontScale="77500" lnSpcReduction="20000"/>
          </a:bodyPr>
          <a:lstStyle/>
          <a:p>
            <a:pPr marL="0" lvl="0" indent="0" eaLnBrk="0" fontAlgn="base" hangingPunct="0">
              <a:lnSpc>
                <a:spcPct val="100000"/>
              </a:lnSpc>
              <a:spcBef>
                <a:spcPct val="0"/>
              </a:spcBef>
              <a:spcAft>
                <a:spcPct val="0"/>
              </a:spcAft>
              <a:buNone/>
            </a:pPr>
            <a:r>
              <a:rPr lang="en-US" altLang="en-US" dirty="0">
                <a:solidFill>
                  <a:srgbClr val="008200"/>
                </a:solidFill>
                <a:latin typeface="Monaco"/>
              </a:rPr>
              <a:t>// Method to push an element x to stack1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void</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push1(</a:t>
            </a: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x)</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a:solidFill>
                  <a:srgbClr val="008200"/>
                </a:solidFill>
                <a:latin typeface="Monaco"/>
              </a:rPr>
              <a:t>// There is at least one empty space for new element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if</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(top1 &lt; top2 - 1)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top1++;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arr</a:t>
            </a:r>
            <a:r>
              <a:rPr lang="en-US" altLang="en-US" dirty="0">
                <a:solidFill>
                  <a:srgbClr val="000000"/>
                </a:solidFill>
                <a:latin typeface="Monaco"/>
              </a:rPr>
              <a:t>[top1] = x;</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else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cout</a:t>
            </a:r>
            <a:r>
              <a:rPr lang="en-US" altLang="en-US" dirty="0">
                <a:solidFill>
                  <a:srgbClr val="000000"/>
                </a:solidFill>
                <a:latin typeface="Monaco"/>
              </a:rPr>
              <a:t> &lt;&lt; </a:t>
            </a:r>
            <a:r>
              <a:rPr lang="en-US" altLang="en-US" dirty="0">
                <a:solidFill>
                  <a:srgbClr val="0000FF"/>
                </a:solidFill>
                <a:latin typeface="Monaco"/>
              </a:rPr>
              <a:t>"Stack Overflow"</a:t>
            </a: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indent="0">
              <a:buNone/>
            </a:pPr>
            <a:r>
              <a:rPr lang="en-US" dirty="0"/>
              <a:t>}</a:t>
            </a:r>
          </a:p>
        </p:txBody>
      </p:sp>
    </p:spTree>
    <p:extLst>
      <p:ext uri="{BB962C8B-B14F-4D97-AF65-F5344CB8AC3E}">
        <p14:creationId xmlns:p14="http://schemas.microsoft.com/office/powerpoint/2010/main" val="703518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FDDE-20C5-47A0-B910-22A5A3B234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9E21D6-51C7-4114-AFFD-9C91E7EBA9F0}"/>
              </a:ext>
            </a:extLst>
          </p:cNvPr>
          <p:cNvSpPr>
            <a:spLocks noGrp="1"/>
          </p:cNvSpPr>
          <p:nvPr>
            <p:ph idx="1"/>
          </p:nvPr>
        </p:nvSpPr>
        <p:spPr/>
        <p:txBody>
          <a:bodyPr>
            <a:normAutofit fontScale="77500" lnSpcReduction="20000"/>
          </a:bodyPr>
          <a:lstStyle/>
          <a:p>
            <a:pPr marL="0" lvl="0" indent="0" eaLnBrk="0" fontAlgn="base" hangingPunct="0">
              <a:lnSpc>
                <a:spcPct val="100000"/>
              </a:lnSpc>
              <a:spcBef>
                <a:spcPct val="0"/>
              </a:spcBef>
              <a:spcAft>
                <a:spcPct val="0"/>
              </a:spcAft>
              <a:buNone/>
            </a:pPr>
            <a:r>
              <a:rPr lang="en-US" altLang="en-US" dirty="0">
                <a:solidFill>
                  <a:srgbClr val="008200"/>
                </a:solidFill>
                <a:latin typeface="Monaco"/>
              </a:rPr>
              <a:t>// Method to push an element x to stack2</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void</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push2(</a:t>
            </a: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x)</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a:solidFill>
                  <a:srgbClr val="008200"/>
                </a:solidFill>
                <a:latin typeface="Monaco"/>
              </a:rPr>
              <a:t>// There is at least one empty space for new element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if</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(top1 &lt; top2 - 1)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top2--;</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arr</a:t>
            </a:r>
            <a:r>
              <a:rPr lang="en-US" altLang="en-US" dirty="0">
                <a:solidFill>
                  <a:srgbClr val="000000"/>
                </a:solidFill>
                <a:latin typeface="Monaco"/>
              </a:rPr>
              <a:t>[top2] = x;</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else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cout</a:t>
            </a:r>
            <a:r>
              <a:rPr lang="en-US" altLang="en-US" dirty="0">
                <a:solidFill>
                  <a:srgbClr val="000000"/>
                </a:solidFill>
                <a:latin typeface="Monaco"/>
              </a:rPr>
              <a:t> &lt;&lt; </a:t>
            </a:r>
            <a:r>
              <a:rPr lang="en-US" altLang="en-US" dirty="0">
                <a:solidFill>
                  <a:srgbClr val="0000FF"/>
                </a:solidFill>
                <a:latin typeface="Monaco"/>
              </a:rPr>
              <a:t>"Stack Overflow"</a:t>
            </a: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lang="en-US" dirty="0"/>
          </a:p>
        </p:txBody>
      </p:sp>
    </p:spTree>
    <p:extLst>
      <p:ext uri="{BB962C8B-B14F-4D97-AF65-F5344CB8AC3E}">
        <p14:creationId xmlns:p14="http://schemas.microsoft.com/office/powerpoint/2010/main" val="3433514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87E4-A78B-4C11-B5E2-AF02C8569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ADEECE-8148-450C-867A-FFB8923C30FB}"/>
              </a:ext>
            </a:extLst>
          </p:cNvPr>
          <p:cNvSpPr>
            <a:spLocks noGrp="1"/>
          </p:cNvSpPr>
          <p:nvPr>
            <p:ph idx="1"/>
          </p:nvPr>
        </p:nvSpPr>
        <p:spPr/>
        <p:txBody>
          <a:bodyPr>
            <a:normAutofit fontScale="70000" lnSpcReduction="20000"/>
          </a:bodyPr>
          <a:lstStyle/>
          <a:p>
            <a:pPr marL="0" lvl="0" indent="0" eaLnBrk="0" fontAlgn="base" hangingPunct="0">
              <a:lnSpc>
                <a:spcPct val="100000"/>
              </a:lnSpc>
              <a:spcBef>
                <a:spcPct val="0"/>
              </a:spcBef>
              <a:spcAft>
                <a:spcPct val="0"/>
              </a:spcAft>
              <a:buNone/>
            </a:pPr>
            <a:r>
              <a:rPr lang="en-US" altLang="en-US" dirty="0">
                <a:solidFill>
                  <a:srgbClr val="008200"/>
                </a:solidFill>
                <a:latin typeface="Monaco"/>
              </a:rPr>
              <a:t>// Method to pop an element from first stack</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808080"/>
                </a:solidFill>
                <a:latin typeface="Monaco"/>
              </a:rPr>
              <a:t>void</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pop1()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if</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(top1 &gt;= 0 )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x = </a:t>
            </a:r>
            <a:r>
              <a:rPr lang="en-US" altLang="en-US" dirty="0" err="1">
                <a:solidFill>
                  <a:srgbClr val="000000"/>
                </a:solidFill>
                <a:latin typeface="Monaco"/>
              </a:rPr>
              <a:t>arr</a:t>
            </a:r>
            <a:r>
              <a:rPr lang="en-US" altLang="en-US" dirty="0">
                <a:solidFill>
                  <a:srgbClr val="000000"/>
                </a:solidFill>
                <a:latin typeface="Monaco"/>
              </a:rPr>
              <a:t>[top1];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top1--;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err="1">
                <a:solidFill>
                  <a:srgbClr val="006699"/>
                </a:solidFill>
                <a:latin typeface="Monaco"/>
              </a:rPr>
              <a:t>cout</a:t>
            </a:r>
            <a:r>
              <a:rPr lang="en-US" altLang="en-US" b="1" dirty="0">
                <a:solidFill>
                  <a:srgbClr val="006699"/>
                </a:solidFill>
                <a:latin typeface="Monaco"/>
              </a:rPr>
              <a:t>&lt;&lt;“popped element is”&lt;&lt;x;</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else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cout</a:t>
            </a:r>
            <a:r>
              <a:rPr lang="en-US" altLang="en-US" dirty="0">
                <a:solidFill>
                  <a:srgbClr val="000000"/>
                </a:solidFill>
                <a:latin typeface="Monaco"/>
              </a:rPr>
              <a:t> &lt;&lt; </a:t>
            </a:r>
            <a:r>
              <a:rPr lang="en-US" altLang="en-US" dirty="0">
                <a:solidFill>
                  <a:srgbClr val="0000FF"/>
                </a:solidFill>
                <a:latin typeface="Monaco"/>
              </a:rPr>
              <a:t>"Stack </a:t>
            </a:r>
            <a:r>
              <a:rPr lang="en-US" altLang="en-US" dirty="0" err="1">
                <a:solidFill>
                  <a:srgbClr val="0000FF"/>
                </a:solidFill>
                <a:latin typeface="Monaco"/>
              </a:rPr>
              <a:t>UnderFlow</a:t>
            </a:r>
            <a:r>
              <a:rPr lang="en-US" altLang="en-US" dirty="0">
                <a:solidFill>
                  <a:srgbClr val="0000FF"/>
                </a:solidFill>
                <a:latin typeface="Monaco"/>
              </a:rPr>
              <a:t>"</a:t>
            </a:r>
            <a:r>
              <a:rPr lang="en-US" altLang="en-US" dirty="0">
                <a:solidFill>
                  <a:srgbClr val="000000"/>
                </a:solidFill>
                <a:latin typeface="Monaco"/>
              </a:rPr>
              <a:t>;</a:t>
            </a:r>
          </a:p>
          <a:p>
            <a:pPr marL="0" lvl="0" indent="0" eaLnBrk="0" fontAlgn="base" hangingPunct="0">
              <a:lnSpc>
                <a:spcPct val="100000"/>
              </a:lnSpc>
              <a:spcBef>
                <a:spcPct val="0"/>
              </a:spcBef>
              <a:spcAft>
                <a:spcPct val="0"/>
              </a:spcAft>
              <a:buNone/>
            </a:pP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27765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STACK</a:t>
            </a:r>
          </a:p>
        </p:txBody>
      </p:sp>
      <p:sp>
        <p:nvSpPr>
          <p:cNvPr id="3" name="Content Placeholder 2"/>
          <p:cNvSpPr>
            <a:spLocks noGrp="1"/>
          </p:cNvSpPr>
          <p:nvPr>
            <p:ph idx="1"/>
          </p:nvPr>
        </p:nvSpPr>
        <p:spPr/>
        <p:txBody>
          <a:bodyPr/>
          <a:lstStyle/>
          <a:p>
            <a:r>
              <a:rPr lang="en-US" dirty="0"/>
              <a:t>Stack is a linear data structure which follows a particular order in which the operations are performed. </a:t>
            </a:r>
          </a:p>
          <a:p>
            <a:r>
              <a:rPr lang="en-US" dirty="0"/>
              <a:t>The order may be </a:t>
            </a:r>
            <a:r>
              <a:rPr lang="en-US" dirty="0">
                <a:solidFill>
                  <a:srgbClr val="FF0000"/>
                </a:solidFill>
              </a:rPr>
              <a:t>LIFO(Last In First Out) or FILO(First In Last Out).</a:t>
            </a:r>
          </a:p>
        </p:txBody>
      </p:sp>
      <p:pic>
        <p:nvPicPr>
          <p:cNvPr id="5" name="Picture 2" descr="https://media.geeksforgeeks.org/wp-content/cdn-uploads/gq/2013/03/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909" y="3536843"/>
            <a:ext cx="71247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81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3B29-1606-4683-A4B0-DE8A707979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8947F6-C179-4631-BBB0-4F84747B3564}"/>
              </a:ext>
            </a:extLst>
          </p:cNvPr>
          <p:cNvSpPr>
            <a:spLocks noGrp="1"/>
          </p:cNvSpPr>
          <p:nvPr>
            <p:ph idx="1"/>
          </p:nvPr>
        </p:nvSpPr>
        <p:spPr/>
        <p:txBody>
          <a:bodyPr>
            <a:normAutofit fontScale="70000" lnSpcReduction="20000"/>
          </a:bodyPr>
          <a:lstStyle/>
          <a:p>
            <a:pPr marL="0" lvl="0" indent="0" eaLnBrk="0" fontAlgn="base" hangingPunct="0">
              <a:lnSpc>
                <a:spcPct val="100000"/>
              </a:lnSpc>
              <a:spcBef>
                <a:spcPct val="0"/>
              </a:spcBef>
              <a:spcAft>
                <a:spcPct val="0"/>
              </a:spcAft>
              <a:buNone/>
            </a:pPr>
            <a:r>
              <a:rPr lang="en-US" altLang="en-US" dirty="0">
                <a:solidFill>
                  <a:srgbClr val="008200"/>
                </a:solidFill>
                <a:latin typeface="Monaco"/>
              </a:rPr>
              <a:t>// Method to pop an element from second stack</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808080"/>
                </a:solidFill>
                <a:latin typeface="Monaco"/>
              </a:rPr>
              <a:t>void</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pop2()</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if</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(top2 &lt; size)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x = </a:t>
            </a:r>
            <a:r>
              <a:rPr lang="en-US" altLang="en-US" dirty="0" err="1">
                <a:solidFill>
                  <a:srgbClr val="000000"/>
                </a:solidFill>
                <a:latin typeface="Monaco"/>
              </a:rPr>
              <a:t>arr</a:t>
            </a:r>
            <a:r>
              <a:rPr lang="en-US" altLang="en-US" dirty="0">
                <a:solidFill>
                  <a:srgbClr val="000000"/>
                </a:solidFill>
                <a:latin typeface="Monaco"/>
              </a:rPr>
              <a:t>[top2];</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top2++;</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err="1">
                <a:solidFill>
                  <a:srgbClr val="006699"/>
                </a:solidFill>
                <a:latin typeface="Monaco"/>
              </a:rPr>
              <a:t>cout</a:t>
            </a:r>
            <a:r>
              <a:rPr lang="en-US" altLang="en-US" b="1" dirty="0">
                <a:solidFill>
                  <a:srgbClr val="006699"/>
                </a:solidFill>
                <a:latin typeface="Monaco"/>
              </a:rPr>
              <a:t>&lt;&lt;“popped element is”&lt;&lt;x;</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else</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cout</a:t>
            </a:r>
            <a:r>
              <a:rPr lang="en-US" altLang="en-US" dirty="0">
                <a:solidFill>
                  <a:srgbClr val="000000"/>
                </a:solidFill>
                <a:latin typeface="Monaco"/>
              </a:rPr>
              <a:t> &lt;&lt; </a:t>
            </a:r>
            <a:r>
              <a:rPr lang="en-US" altLang="en-US" dirty="0">
                <a:solidFill>
                  <a:srgbClr val="0000FF"/>
                </a:solidFill>
                <a:latin typeface="Monaco"/>
              </a:rPr>
              <a:t>"Stack </a:t>
            </a:r>
            <a:r>
              <a:rPr lang="en-US" altLang="en-US" dirty="0" err="1">
                <a:solidFill>
                  <a:srgbClr val="0000FF"/>
                </a:solidFill>
                <a:latin typeface="Monaco"/>
              </a:rPr>
              <a:t>UnderFlow</a:t>
            </a:r>
            <a:r>
              <a:rPr lang="en-US" altLang="en-US" dirty="0">
                <a:solidFill>
                  <a:srgbClr val="0000FF"/>
                </a:solidFill>
                <a:latin typeface="Monaco"/>
              </a:rPr>
              <a:t>"</a:t>
            </a:r>
            <a:r>
              <a:rPr lang="en-US" altLang="en-US" dirty="0">
                <a:solidFill>
                  <a:srgbClr val="000000"/>
                </a:solidFill>
                <a:latin typeface="Monaco"/>
              </a:rPr>
              <a:t>;</a:t>
            </a:r>
          </a:p>
          <a:p>
            <a:pPr marL="0" lvl="0" indent="0" eaLnBrk="0" fontAlgn="base" hangingPunct="0">
              <a:lnSpc>
                <a:spcPct val="100000"/>
              </a:lnSpc>
              <a:spcBef>
                <a:spcPct val="0"/>
              </a:spcBef>
              <a:spcAft>
                <a:spcPct val="0"/>
              </a:spcAft>
              <a:buNone/>
            </a:pPr>
            <a:r>
              <a:rPr lang="en-US" altLang="en-US" sz="3600"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188107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33AE-9D8B-4665-972D-D485BB268D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CAC8E8-DC92-4E67-8A70-9D4388D13C5D}"/>
              </a:ext>
            </a:extLst>
          </p:cNvPr>
          <p:cNvSpPr>
            <a:spLocks noGrp="1"/>
          </p:cNvSpPr>
          <p:nvPr>
            <p:ph idx="1"/>
          </p:nvPr>
        </p:nvSpPr>
        <p:spPr/>
        <p:txBody>
          <a:bodyPr>
            <a:normAutofit fontScale="92500" lnSpcReduction="20000"/>
          </a:bodyPr>
          <a:lstStyle/>
          <a:p>
            <a:pPr marL="0" lvl="0" indent="0" eaLnBrk="0" fontAlgn="base" hangingPunct="0">
              <a:lnSpc>
                <a:spcPct val="100000"/>
              </a:lnSpc>
              <a:spcBef>
                <a:spcPct val="0"/>
              </a:spcBef>
              <a:spcAft>
                <a:spcPct val="0"/>
              </a:spcAft>
              <a:buNone/>
            </a:pPr>
            <a:r>
              <a:rPr lang="en-US" altLang="en-US" b="1" dirty="0">
                <a:solidFill>
                  <a:srgbClr val="808080"/>
                </a:solidFill>
                <a:latin typeface="Monaco"/>
              </a:rPr>
              <a:t>int</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main()</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twoStacks</a:t>
            </a:r>
            <a:r>
              <a:rPr lang="en-US" altLang="en-US" dirty="0">
                <a:solidFill>
                  <a:srgbClr val="000000"/>
                </a:solidFill>
                <a:latin typeface="Monaco"/>
              </a:rPr>
              <a:t> </a:t>
            </a:r>
            <a:r>
              <a:rPr lang="en-US" altLang="en-US" dirty="0" err="1">
                <a:solidFill>
                  <a:srgbClr val="000000"/>
                </a:solidFill>
                <a:latin typeface="Monaco"/>
              </a:rPr>
              <a:t>ts</a:t>
            </a:r>
            <a:r>
              <a:rPr lang="en-US" altLang="en-US" dirty="0">
                <a:solidFill>
                  <a:srgbClr val="000000"/>
                </a:solidFill>
                <a:latin typeface="Monaco"/>
              </a:rPr>
              <a:t>;</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ts.push1(5);</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ts.push2(10);</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ts.push2(15);</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ts.push1(11);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ts.push2(7);</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cout</a:t>
            </a:r>
            <a:r>
              <a:rPr lang="en-US" altLang="en-US" dirty="0">
                <a:solidFill>
                  <a:srgbClr val="000000"/>
                </a:solidFill>
                <a:latin typeface="Monaco"/>
              </a:rPr>
              <a:t> &lt;&lt; </a:t>
            </a:r>
            <a:r>
              <a:rPr lang="en-US" altLang="en-US" dirty="0">
                <a:solidFill>
                  <a:srgbClr val="0000FF"/>
                </a:solidFill>
                <a:latin typeface="Monaco"/>
              </a:rPr>
              <a:t>"Popped element from stack1 is "</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&lt;&lt; ts.pop1();</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ts.push2(40);</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dirty="0" err="1">
                <a:solidFill>
                  <a:srgbClr val="000000"/>
                </a:solidFill>
                <a:latin typeface="Monaco"/>
              </a:rPr>
              <a:t>cout</a:t>
            </a:r>
            <a:r>
              <a:rPr lang="en-US" altLang="en-US" dirty="0">
                <a:solidFill>
                  <a:srgbClr val="000000"/>
                </a:solidFill>
                <a:latin typeface="Monaco"/>
              </a:rPr>
              <a:t> &lt;&lt; </a:t>
            </a:r>
            <a:r>
              <a:rPr lang="en-US" altLang="en-US" dirty="0">
                <a:solidFill>
                  <a:srgbClr val="0000FF"/>
                </a:solidFill>
                <a:latin typeface="Monaco"/>
              </a:rPr>
              <a:t>"\</a:t>
            </a:r>
            <a:r>
              <a:rPr lang="en-US" altLang="en-US" dirty="0" err="1">
                <a:solidFill>
                  <a:srgbClr val="0000FF"/>
                </a:solidFill>
                <a:latin typeface="Monaco"/>
              </a:rPr>
              <a:t>nPopped</a:t>
            </a:r>
            <a:r>
              <a:rPr lang="en-US" altLang="en-US" dirty="0">
                <a:solidFill>
                  <a:srgbClr val="0000FF"/>
                </a:solidFill>
                <a:latin typeface="Monaco"/>
              </a:rPr>
              <a:t> element from stack2 is "</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&lt;&lt; ts.pop2();</a:t>
            </a:r>
            <a:endParaRPr kumimoji="0" lang="en-US" altLang="en-US" sz="36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000000"/>
                </a:solidFill>
                <a:latin typeface="Monaco"/>
              </a:rPr>
              <a:t>    </a:t>
            </a:r>
            <a:r>
              <a:rPr lang="en-US" altLang="en-US" b="1" dirty="0">
                <a:solidFill>
                  <a:srgbClr val="006699"/>
                </a:solidFill>
                <a:latin typeface="Monaco"/>
              </a:rPr>
              <a:t>return</a:t>
            </a:r>
            <a:r>
              <a:rPr kumimoji="0" lang="en-US" altLang="en-US" sz="2400" b="0" i="0" u="none" strike="noStrike" cap="none" normalizeH="0" baseline="0" dirty="0">
                <a:ln>
                  <a:noFill/>
                </a:ln>
                <a:solidFill>
                  <a:srgbClr val="000000"/>
                </a:solidFill>
                <a:effectLst/>
                <a:latin typeface="Monaco"/>
              </a:rPr>
              <a:t> </a:t>
            </a:r>
            <a:r>
              <a:rPr lang="en-US" altLang="en-US" dirty="0">
                <a:solidFill>
                  <a:srgbClr val="000000"/>
                </a:solidFill>
                <a:latin typeface="Monaco"/>
              </a:rPr>
              <a:t>0;</a:t>
            </a:r>
            <a:endParaRPr kumimoji="0" lang="en-US" altLang="en-US" sz="3600" b="0" i="0" u="none" strike="noStrike" cap="none" normalizeH="0" baseline="0" dirty="0">
              <a:ln>
                <a:noFill/>
              </a:ln>
              <a:solidFill>
                <a:schemeClr val="tx1"/>
              </a:solidFill>
              <a:effectLst/>
            </a:endParaRPr>
          </a:p>
          <a:p>
            <a:endParaRPr lang="en-US" dirty="0"/>
          </a:p>
        </p:txBody>
      </p:sp>
    </p:spTree>
    <p:extLst>
      <p:ext uri="{BB962C8B-B14F-4D97-AF65-F5344CB8AC3E}">
        <p14:creationId xmlns:p14="http://schemas.microsoft.com/office/powerpoint/2010/main" val="1178717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E759-A217-4107-8285-4AED89D251A4}"/>
              </a:ext>
            </a:extLst>
          </p:cNvPr>
          <p:cNvSpPr>
            <a:spLocks noGrp="1"/>
          </p:cNvSpPr>
          <p:nvPr>
            <p:ph type="title"/>
          </p:nvPr>
        </p:nvSpPr>
        <p:spPr/>
        <p:txBody>
          <a:bodyPr/>
          <a:lstStyle/>
          <a:p>
            <a:r>
              <a:rPr lang="en-US"/>
              <a:t>Multiple stacks(case n&gt;=3)</a:t>
            </a:r>
          </a:p>
        </p:txBody>
      </p:sp>
      <p:sp>
        <p:nvSpPr>
          <p:cNvPr id="3" name="Content Placeholder 2">
            <a:extLst>
              <a:ext uri="{FF2B5EF4-FFF2-40B4-BE49-F238E27FC236}">
                <a16:creationId xmlns:a16="http://schemas.microsoft.com/office/drawing/2014/main" id="{E34D7607-EB55-44B4-9840-4596AEA6ED0F}"/>
              </a:ext>
            </a:extLst>
          </p:cNvPr>
          <p:cNvSpPr>
            <a:spLocks noGrp="1"/>
          </p:cNvSpPr>
          <p:nvPr>
            <p:ph idx="1"/>
          </p:nvPr>
        </p:nvSpPr>
        <p:spPr>
          <a:xfrm>
            <a:off x="775648" y="1690688"/>
            <a:ext cx="10515600" cy="4351338"/>
          </a:xfrm>
        </p:spPr>
        <p:txBody>
          <a:bodyPr>
            <a:normAutofit fontScale="55000" lnSpcReduction="20000"/>
          </a:bodyPr>
          <a:lstStyle/>
          <a:p>
            <a:pPr marL="0" indent="0">
              <a:buNone/>
            </a:pPr>
            <a:r>
              <a:rPr lang="en-US" dirty="0"/>
              <a:t>#include&lt;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#define </a:t>
            </a:r>
            <a:r>
              <a:rPr lang="en-US" dirty="0" err="1"/>
              <a:t>max_size</a:t>
            </a:r>
            <a:r>
              <a:rPr lang="en-US" dirty="0"/>
              <a:t> 20</a:t>
            </a:r>
          </a:p>
          <a:p>
            <a:pPr marL="0" indent="0">
              <a:buNone/>
            </a:pPr>
            <a:r>
              <a:rPr lang="en-US" dirty="0"/>
              <a:t>class stack</a:t>
            </a:r>
          </a:p>
          <a:p>
            <a:pPr marL="0" indent="0">
              <a:buNone/>
            </a:pPr>
            <a:r>
              <a:rPr lang="en-US" dirty="0"/>
              <a:t>{  </a:t>
            </a:r>
          </a:p>
          <a:p>
            <a:pPr marL="0" indent="0">
              <a:buNone/>
            </a:pPr>
            <a:r>
              <a:rPr lang="en-US" dirty="0"/>
              <a:t>    </a:t>
            </a:r>
            <a:r>
              <a:rPr lang="en-US" dirty="0" err="1"/>
              <a:t>int</a:t>
            </a:r>
            <a:r>
              <a:rPr lang="en-US" dirty="0"/>
              <a:t> top[10];</a:t>
            </a:r>
          </a:p>
          <a:p>
            <a:pPr marL="0" indent="0">
              <a:buNone/>
            </a:pPr>
            <a:r>
              <a:rPr lang="en-US" dirty="0"/>
              <a:t>    </a:t>
            </a:r>
            <a:r>
              <a:rPr lang="en-US" dirty="0" err="1"/>
              <a:t>int</a:t>
            </a:r>
            <a:r>
              <a:rPr lang="en-US" dirty="0"/>
              <a:t> a[50];</a:t>
            </a:r>
          </a:p>
          <a:p>
            <a:pPr marL="0" indent="0">
              <a:buNone/>
            </a:pPr>
            <a:r>
              <a:rPr lang="en-US" dirty="0"/>
              <a:t>    </a:t>
            </a:r>
            <a:r>
              <a:rPr lang="en-US" dirty="0" err="1"/>
              <a:t>int</a:t>
            </a:r>
            <a:r>
              <a:rPr lang="en-US" dirty="0"/>
              <a:t> boundary[10];</a:t>
            </a:r>
          </a:p>
          <a:p>
            <a:pPr marL="0" indent="0">
              <a:buNone/>
            </a:pPr>
            <a:r>
              <a:rPr lang="en-US" dirty="0"/>
              <a:t>    public:</a:t>
            </a:r>
          </a:p>
          <a:p>
            <a:pPr marL="0" indent="0">
              <a:buNone/>
            </a:pPr>
            <a:r>
              <a:rPr lang="en-US" dirty="0"/>
              <a:t>        stack(</a:t>
            </a:r>
            <a:r>
              <a:rPr lang="en-US" dirty="0" err="1"/>
              <a:t>int</a:t>
            </a:r>
            <a:r>
              <a:rPr lang="en-US" dirty="0"/>
              <a:t>);</a:t>
            </a:r>
          </a:p>
          <a:p>
            <a:pPr marL="0" indent="0">
              <a:buNone/>
            </a:pPr>
            <a:r>
              <a:rPr lang="en-US" dirty="0"/>
              <a:t>        void push(</a:t>
            </a:r>
            <a:r>
              <a:rPr lang="en-US" dirty="0" err="1"/>
              <a:t>int</a:t>
            </a:r>
            <a:r>
              <a:rPr lang="en-US" dirty="0"/>
              <a:t> ,</a:t>
            </a:r>
            <a:r>
              <a:rPr lang="en-US" dirty="0" err="1"/>
              <a:t>int</a:t>
            </a:r>
            <a:r>
              <a:rPr lang="en-US" dirty="0"/>
              <a:t>);</a:t>
            </a:r>
          </a:p>
          <a:p>
            <a:pPr marL="0" indent="0">
              <a:buNone/>
            </a:pPr>
            <a:r>
              <a:rPr lang="en-US" dirty="0"/>
              <a:t>        void pop(</a:t>
            </a:r>
            <a:r>
              <a:rPr lang="en-US" dirty="0" err="1"/>
              <a:t>int</a:t>
            </a:r>
            <a:r>
              <a:rPr lang="en-US" dirty="0"/>
              <a:t>);</a:t>
            </a:r>
          </a:p>
          <a:p>
            <a:pPr marL="0" indent="0">
              <a:buNone/>
            </a:pPr>
            <a:r>
              <a:rPr lang="en-US" dirty="0"/>
              <a:t>        void display(</a:t>
            </a:r>
            <a:r>
              <a:rPr lang="en-US" dirty="0" err="1"/>
              <a:t>int</a:t>
            </a:r>
            <a:r>
              <a:rPr lang="en-US" dirty="0"/>
              <a:t>);</a:t>
            </a:r>
          </a:p>
          <a:p>
            <a:pPr marL="0" indent="0">
              <a:buNone/>
            </a:pPr>
            <a:r>
              <a:rPr lang="en-US" dirty="0"/>
              <a:t>};</a:t>
            </a:r>
          </a:p>
        </p:txBody>
      </p:sp>
    </p:spTree>
    <p:extLst>
      <p:ext uri="{BB962C8B-B14F-4D97-AF65-F5344CB8AC3E}">
        <p14:creationId xmlns:p14="http://schemas.microsoft.com/office/powerpoint/2010/main" val="1881002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95E6-445C-48A1-BCBA-1867114EA2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E3D59B-CDDD-4A08-882A-ABCBC610FDB4}"/>
              </a:ext>
            </a:extLst>
          </p:cNvPr>
          <p:cNvSpPr>
            <a:spLocks noGrp="1"/>
          </p:cNvSpPr>
          <p:nvPr>
            <p:ph idx="1"/>
          </p:nvPr>
        </p:nvSpPr>
        <p:spPr/>
        <p:txBody>
          <a:bodyPr/>
          <a:lstStyle/>
          <a:p>
            <a:pPr marL="0" indent="0">
              <a:buNone/>
            </a:pPr>
            <a:r>
              <a:rPr lang="en-US" dirty="0"/>
              <a:t>stack::stack(</a:t>
            </a:r>
            <a:r>
              <a:rPr lang="en-US" dirty="0" err="1"/>
              <a:t>int</a:t>
            </a:r>
            <a:r>
              <a:rPr lang="en-US" dirty="0"/>
              <a:t> n)</a:t>
            </a:r>
          </a:p>
          <a:p>
            <a:pPr marL="0" indent="0">
              <a:buNone/>
            </a:pPr>
            <a:r>
              <a:rPr lang="en-US" dirty="0"/>
              <a:t>{</a:t>
            </a:r>
          </a:p>
          <a:p>
            <a:pPr marL="0" indent="0">
              <a:buNone/>
            </a:pPr>
            <a:r>
              <a:rPr lang="en-US" dirty="0"/>
              <a:t>      for(</a:t>
            </a:r>
            <a:r>
              <a:rPr lang="en-US" dirty="0" err="1"/>
              <a:t>int</a:t>
            </a:r>
            <a:r>
              <a:rPr lang="en-US" dirty="0"/>
              <a:t> </a:t>
            </a:r>
            <a:r>
              <a:rPr lang="en-US" dirty="0" err="1"/>
              <a:t>i</a:t>
            </a:r>
            <a:r>
              <a:rPr lang="en-US" dirty="0"/>
              <a:t>=0;i&lt;</a:t>
            </a:r>
            <a:r>
              <a:rPr lang="en-US" dirty="0" err="1"/>
              <a:t>n;i</a:t>
            </a:r>
            <a:r>
              <a:rPr lang="en-US" dirty="0"/>
              <a:t>++)</a:t>
            </a:r>
          </a:p>
          <a:p>
            <a:pPr marL="0" indent="0">
              <a:buNone/>
            </a:pPr>
            <a:r>
              <a:rPr lang="en-US" dirty="0"/>
              <a:t>      boundary[</a:t>
            </a:r>
            <a:r>
              <a:rPr lang="en-US" dirty="0" err="1"/>
              <a:t>i</a:t>
            </a:r>
            <a:r>
              <a:rPr lang="en-US" dirty="0"/>
              <a:t>]=top[</a:t>
            </a:r>
            <a:r>
              <a:rPr lang="en-US" dirty="0" err="1"/>
              <a:t>i</a:t>
            </a:r>
            <a:r>
              <a:rPr lang="en-US" dirty="0"/>
              <a:t>]=(</a:t>
            </a:r>
            <a:r>
              <a:rPr lang="en-US" dirty="0" err="1"/>
              <a:t>max_size</a:t>
            </a:r>
            <a:r>
              <a:rPr lang="en-US" dirty="0"/>
              <a:t>/n)*i-1;</a:t>
            </a:r>
          </a:p>
          <a:p>
            <a:pPr marL="0" indent="0">
              <a:buNone/>
            </a:pPr>
            <a:r>
              <a:rPr lang="en-US" dirty="0"/>
              <a:t>}</a:t>
            </a:r>
          </a:p>
        </p:txBody>
      </p:sp>
    </p:spTree>
    <p:extLst>
      <p:ext uri="{BB962C8B-B14F-4D97-AF65-F5344CB8AC3E}">
        <p14:creationId xmlns:p14="http://schemas.microsoft.com/office/powerpoint/2010/main" val="2642194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D6DC-6B8C-44DF-BB36-649B2A30A8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30A8EB-DE13-4F90-9175-2BEF437C3CEC}"/>
              </a:ext>
            </a:extLst>
          </p:cNvPr>
          <p:cNvSpPr>
            <a:spLocks noGrp="1"/>
          </p:cNvSpPr>
          <p:nvPr>
            <p:ph idx="1"/>
          </p:nvPr>
        </p:nvSpPr>
        <p:spPr/>
        <p:txBody>
          <a:bodyPr/>
          <a:lstStyle/>
          <a:p>
            <a:pPr marL="0" indent="0">
              <a:buNone/>
            </a:pPr>
            <a:r>
              <a:rPr lang="en-US" dirty="0"/>
              <a:t>void stack::push(</a:t>
            </a:r>
            <a:r>
              <a:rPr lang="en-US" dirty="0" err="1"/>
              <a:t>int</a:t>
            </a:r>
            <a:r>
              <a:rPr lang="en-US" dirty="0"/>
              <a:t> </a:t>
            </a:r>
            <a:r>
              <a:rPr lang="en-US" dirty="0" err="1"/>
              <a:t>i,int</a:t>
            </a:r>
            <a:r>
              <a:rPr lang="en-US" dirty="0"/>
              <a:t> x)</a:t>
            </a:r>
          </a:p>
          <a:p>
            <a:pPr marL="0" indent="0">
              <a:buNone/>
            </a:pPr>
            <a:r>
              <a:rPr lang="en-US" dirty="0"/>
              <a:t>{       </a:t>
            </a:r>
          </a:p>
          <a:p>
            <a:pPr marL="0" indent="0">
              <a:buNone/>
            </a:pPr>
            <a:r>
              <a:rPr lang="en-US" dirty="0"/>
              <a:t>	if((top[</a:t>
            </a:r>
            <a:r>
              <a:rPr lang="en-US" dirty="0" err="1"/>
              <a:t>i</a:t>
            </a:r>
            <a:r>
              <a:rPr lang="en-US" dirty="0"/>
              <a:t>]==boundary[i+1])||(top[</a:t>
            </a:r>
            <a:r>
              <a:rPr lang="en-US" dirty="0" err="1"/>
              <a:t>i</a:t>
            </a:r>
            <a:r>
              <a:rPr lang="en-US" dirty="0"/>
              <a:t>]==(max_size-1)))</a:t>
            </a:r>
          </a:p>
          <a:p>
            <a:pPr marL="0" indent="0">
              <a:buNone/>
            </a:pPr>
            <a:r>
              <a:rPr lang="en-US" dirty="0"/>
              <a:t>        	</a:t>
            </a:r>
            <a:r>
              <a:rPr lang="en-US" dirty="0" err="1"/>
              <a:t>cout</a:t>
            </a:r>
            <a:r>
              <a:rPr lang="en-US" dirty="0"/>
              <a:t>&lt;&lt;"Stack is full \n";</a:t>
            </a:r>
          </a:p>
          <a:p>
            <a:pPr marL="0" indent="0">
              <a:buNone/>
            </a:pPr>
            <a:r>
              <a:rPr lang="en-US" dirty="0"/>
              <a:t>   	else</a:t>
            </a:r>
          </a:p>
          <a:p>
            <a:pPr marL="0" indent="0">
              <a:buNone/>
            </a:pPr>
            <a:r>
              <a:rPr lang="en-US" dirty="0"/>
              <a:t>        	a[++top[</a:t>
            </a:r>
            <a:r>
              <a:rPr lang="en-US" dirty="0" err="1"/>
              <a:t>i</a:t>
            </a:r>
            <a:r>
              <a:rPr lang="en-US" dirty="0"/>
              <a:t>]]=x;</a:t>
            </a:r>
          </a:p>
          <a:p>
            <a:pPr marL="0" indent="0">
              <a:buNone/>
            </a:pPr>
            <a:r>
              <a:rPr lang="en-US" dirty="0"/>
              <a:t>}</a:t>
            </a:r>
          </a:p>
        </p:txBody>
      </p:sp>
    </p:spTree>
    <p:extLst>
      <p:ext uri="{BB962C8B-B14F-4D97-AF65-F5344CB8AC3E}">
        <p14:creationId xmlns:p14="http://schemas.microsoft.com/office/powerpoint/2010/main" val="4275165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C674-2CE6-4CD6-B1B5-4FC88C567A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4F8E47-A56B-4EB7-A8A8-BFC60308868B}"/>
              </a:ext>
            </a:extLst>
          </p:cNvPr>
          <p:cNvSpPr>
            <a:spLocks noGrp="1"/>
          </p:cNvSpPr>
          <p:nvPr>
            <p:ph idx="1"/>
          </p:nvPr>
        </p:nvSpPr>
        <p:spPr/>
        <p:txBody>
          <a:bodyPr/>
          <a:lstStyle/>
          <a:p>
            <a:pPr marL="0" indent="0">
              <a:buNone/>
            </a:pPr>
            <a:r>
              <a:rPr lang="en-US" dirty="0"/>
              <a:t>void  stack::pop(</a:t>
            </a:r>
            <a:r>
              <a:rPr lang="en-US" dirty="0" err="1"/>
              <a:t>int</a:t>
            </a:r>
            <a:r>
              <a:rPr lang="en-US" dirty="0"/>
              <a:t> </a:t>
            </a:r>
            <a:r>
              <a:rPr lang="en-US" dirty="0" err="1"/>
              <a:t>i</a:t>
            </a:r>
            <a:r>
              <a:rPr lang="en-US" dirty="0"/>
              <a:t>)</a:t>
            </a:r>
          </a:p>
          <a:p>
            <a:pPr marL="0" indent="0">
              <a:buNone/>
            </a:pPr>
            <a:r>
              <a:rPr lang="en-US" dirty="0"/>
              <a:t>{</a:t>
            </a:r>
          </a:p>
          <a:p>
            <a:pPr marL="0" indent="0">
              <a:buNone/>
            </a:pPr>
            <a:r>
              <a:rPr lang="en-US" dirty="0"/>
              <a:t>    if(top[</a:t>
            </a:r>
            <a:r>
              <a:rPr lang="en-US" dirty="0" err="1"/>
              <a:t>i</a:t>
            </a:r>
            <a:r>
              <a:rPr lang="en-US" dirty="0"/>
              <a:t>]==boundary[</a:t>
            </a:r>
            <a:r>
              <a:rPr lang="en-US" dirty="0" err="1"/>
              <a:t>i</a:t>
            </a:r>
            <a:r>
              <a:rPr lang="en-US" dirty="0"/>
              <a:t>])</a:t>
            </a:r>
          </a:p>
          <a:p>
            <a:pPr marL="0" indent="0">
              <a:buNone/>
            </a:pPr>
            <a:r>
              <a:rPr lang="en-US" dirty="0"/>
              <a:t>        </a:t>
            </a:r>
            <a:r>
              <a:rPr lang="en-US" dirty="0" err="1"/>
              <a:t>cout</a:t>
            </a:r>
            <a:r>
              <a:rPr lang="en-US" dirty="0"/>
              <a:t>&lt;&lt;"stack is empty\n";</a:t>
            </a:r>
          </a:p>
          <a:p>
            <a:pPr marL="0" indent="0">
              <a:buNone/>
            </a:pPr>
            <a:r>
              <a:rPr lang="en-US" dirty="0"/>
              <a:t>    else</a:t>
            </a:r>
          </a:p>
          <a:p>
            <a:pPr marL="0" indent="0">
              <a:buNone/>
            </a:pPr>
            <a:r>
              <a:rPr lang="en-US" dirty="0"/>
              <a:t>           </a:t>
            </a:r>
            <a:r>
              <a:rPr lang="en-US" dirty="0" err="1"/>
              <a:t>cout</a:t>
            </a:r>
            <a:r>
              <a:rPr lang="en-US" dirty="0"/>
              <a:t>&lt;&lt;"deleted element is "&lt;&lt;(a[top[</a:t>
            </a:r>
            <a:r>
              <a:rPr lang="en-US" dirty="0" err="1"/>
              <a:t>i</a:t>
            </a:r>
            <a:r>
              <a:rPr lang="en-US" dirty="0"/>
              <a:t>]--]);}</a:t>
            </a:r>
          </a:p>
          <a:p>
            <a:pPr marL="0" indent="0">
              <a:buNone/>
            </a:pPr>
            <a:endParaRPr lang="en-US" dirty="0"/>
          </a:p>
        </p:txBody>
      </p:sp>
    </p:spTree>
    <p:extLst>
      <p:ext uri="{BB962C8B-B14F-4D97-AF65-F5344CB8AC3E}">
        <p14:creationId xmlns:p14="http://schemas.microsoft.com/office/powerpoint/2010/main" val="247112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9629-3602-496C-AF37-6AC7DD12C6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A1CE42-5672-4A99-B546-669F74E86A6F}"/>
              </a:ext>
            </a:extLst>
          </p:cNvPr>
          <p:cNvSpPr>
            <a:spLocks noGrp="1"/>
          </p:cNvSpPr>
          <p:nvPr>
            <p:ph idx="1"/>
          </p:nvPr>
        </p:nvSpPr>
        <p:spPr/>
        <p:txBody>
          <a:bodyPr vert="horz" lIns="91440" tIns="45720" rIns="91440" bIns="45720" rtlCol="0" anchor="t">
            <a:normAutofit/>
          </a:bodyPr>
          <a:lstStyle/>
          <a:p>
            <a:pPr marL="0" indent="0">
              <a:buNone/>
            </a:pPr>
            <a:r>
              <a:rPr lang="en-US" dirty="0"/>
              <a:t>void stack::display(</a:t>
            </a:r>
            <a:r>
              <a:rPr lang="en-US" dirty="0" err="1"/>
              <a:t>int</a:t>
            </a:r>
            <a:r>
              <a:rPr lang="en-US" dirty="0"/>
              <a:t> </a:t>
            </a:r>
            <a:r>
              <a:rPr lang="en-US" dirty="0" err="1"/>
              <a:t>i</a:t>
            </a:r>
            <a:r>
              <a:rPr lang="en-US" dirty="0"/>
              <a:t>)</a:t>
            </a:r>
          </a:p>
          <a:p>
            <a:pPr marL="0" indent="0">
              <a:buNone/>
            </a:pPr>
            <a:r>
              <a:rPr lang="en-US" dirty="0"/>
              <a:t>{        </a:t>
            </a:r>
          </a:p>
          <a:p>
            <a:pPr marL="0" indent="0">
              <a:buNone/>
            </a:pPr>
            <a:r>
              <a:rPr lang="en-US"/>
              <a:t>if(top[i]==boundary[i])</a:t>
            </a:r>
            <a:endParaRPr lang="en-US">
              <a:cs typeface="Calibri"/>
            </a:endParaRPr>
          </a:p>
          <a:p>
            <a:pPr marL="0" indent="0">
              <a:buNone/>
            </a:pPr>
            <a:r>
              <a:rPr lang="en-US" dirty="0"/>
              <a:t>       	</a:t>
            </a:r>
            <a:r>
              <a:rPr lang="en-US" dirty="0" err="1"/>
              <a:t>cout</a:t>
            </a:r>
            <a:r>
              <a:rPr lang="en-US" dirty="0"/>
              <a:t>&lt;&lt;"stack is empty\n";</a:t>
            </a:r>
          </a:p>
          <a:p>
            <a:pPr marL="0" indent="0">
              <a:buNone/>
            </a:pPr>
            <a:r>
              <a:rPr lang="en-US" dirty="0"/>
              <a:t>    	else</a:t>
            </a:r>
          </a:p>
          <a:p>
            <a:pPr marL="0" indent="0">
              <a:buNone/>
            </a:pPr>
            <a:r>
              <a:rPr lang="en-US" dirty="0"/>
              <a:t>   	for(</a:t>
            </a:r>
            <a:r>
              <a:rPr lang="en-US" dirty="0" err="1"/>
              <a:t>int</a:t>
            </a:r>
            <a:r>
              <a:rPr lang="en-US" dirty="0"/>
              <a:t> j=top[</a:t>
            </a:r>
            <a:r>
              <a:rPr lang="en-US" dirty="0" err="1"/>
              <a:t>i</a:t>
            </a:r>
            <a:r>
              <a:rPr lang="en-US" dirty="0"/>
              <a:t>];j&gt;boundary[</a:t>
            </a:r>
            <a:r>
              <a:rPr lang="en-US" dirty="0" err="1"/>
              <a:t>i</a:t>
            </a:r>
            <a:r>
              <a:rPr lang="en-US" dirty="0"/>
              <a:t>];j--)</a:t>
            </a:r>
          </a:p>
          <a:p>
            <a:pPr marL="0" indent="0">
              <a:buNone/>
            </a:pPr>
            <a:r>
              <a:rPr lang="en-US" dirty="0"/>
              <a:t>        	</a:t>
            </a:r>
            <a:r>
              <a:rPr lang="en-US" dirty="0" err="1"/>
              <a:t>cout</a:t>
            </a:r>
            <a:r>
              <a:rPr lang="en-US" dirty="0"/>
              <a:t>&lt;&lt;"\</a:t>
            </a:r>
            <a:r>
              <a:rPr lang="en-US" dirty="0" err="1"/>
              <a:t>nThe</a:t>
            </a:r>
            <a:r>
              <a:rPr lang="en-US" dirty="0"/>
              <a:t> elements of stack are "&lt;&lt;"\n"&lt;&lt;a[j];</a:t>
            </a:r>
          </a:p>
          <a:p>
            <a:pPr marL="0" indent="0">
              <a:buNone/>
            </a:pPr>
            <a:r>
              <a:rPr lang="en-US" dirty="0"/>
              <a:t>}</a:t>
            </a:r>
          </a:p>
          <a:p>
            <a:endParaRPr lang="en-US" dirty="0"/>
          </a:p>
        </p:txBody>
      </p:sp>
    </p:spTree>
    <p:extLst>
      <p:ext uri="{BB962C8B-B14F-4D97-AF65-F5344CB8AC3E}">
        <p14:creationId xmlns:p14="http://schemas.microsoft.com/office/powerpoint/2010/main" val="2236680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EE26-2C2C-4397-9B19-8EAEF4A24E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F16F96-B94B-4130-B84A-3984C8AFA858}"/>
              </a:ext>
            </a:extLst>
          </p:cNvPr>
          <p:cNvSpPr>
            <a:spLocks noGrp="1"/>
          </p:cNvSpPr>
          <p:nvPr>
            <p:ph idx="1"/>
          </p:nvPr>
        </p:nvSpPr>
        <p:spPr/>
        <p:txBody>
          <a:bodyPr>
            <a:normAutofit fontScale="85000" lnSpcReduction="20000"/>
          </a:bodyPr>
          <a:lstStyle/>
          <a:p>
            <a:pPr marL="0" indent="0">
              <a:buNone/>
            </a:pPr>
            <a:r>
              <a:rPr lang="en-US" dirty="0" err="1"/>
              <a:t>int</a:t>
            </a:r>
            <a:r>
              <a:rPr lang="en-US" dirty="0"/>
              <a:t> main()</a:t>
            </a:r>
          </a:p>
          <a:p>
            <a:pPr marL="0" indent="0">
              <a:buNone/>
            </a:pPr>
            <a:r>
              <a:rPr lang="en-US" dirty="0"/>
              <a:t>{</a:t>
            </a:r>
          </a:p>
          <a:p>
            <a:pPr marL="0" indent="0">
              <a:buNone/>
            </a:pPr>
            <a:r>
              <a:rPr lang="en-US" dirty="0"/>
              <a:t>stack s(5);</a:t>
            </a:r>
          </a:p>
          <a:p>
            <a:pPr marL="0" indent="0">
              <a:buNone/>
            </a:pPr>
            <a:r>
              <a:rPr lang="en-US" dirty="0" err="1"/>
              <a:t>s.push</a:t>
            </a:r>
            <a:r>
              <a:rPr lang="en-US" dirty="0"/>
              <a:t>(1,10);</a:t>
            </a:r>
          </a:p>
          <a:p>
            <a:pPr marL="0" indent="0">
              <a:buNone/>
            </a:pPr>
            <a:r>
              <a:rPr lang="en-US" dirty="0" err="1"/>
              <a:t>s.push</a:t>
            </a:r>
            <a:r>
              <a:rPr lang="en-US" dirty="0"/>
              <a:t>(2,30);</a:t>
            </a:r>
          </a:p>
          <a:p>
            <a:pPr marL="0" indent="0">
              <a:buNone/>
            </a:pPr>
            <a:r>
              <a:rPr lang="en-US" dirty="0" err="1"/>
              <a:t>s.push</a:t>
            </a:r>
            <a:r>
              <a:rPr lang="en-US" dirty="0"/>
              <a:t>(3,40);</a:t>
            </a:r>
          </a:p>
          <a:p>
            <a:pPr marL="0" indent="0">
              <a:buNone/>
            </a:pPr>
            <a:r>
              <a:rPr lang="en-US" dirty="0" err="1"/>
              <a:t>s.push</a:t>
            </a:r>
            <a:r>
              <a:rPr lang="en-US" dirty="0"/>
              <a:t>(3,28);</a:t>
            </a:r>
          </a:p>
          <a:p>
            <a:pPr marL="0" indent="0">
              <a:buNone/>
            </a:pPr>
            <a:r>
              <a:rPr lang="en-US" dirty="0" err="1"/>
              <a:t>s.pop</a:t>
            </a:r>
            <a:r>
              <a:rPr lang="en-US" dirty="0"/>
              <a:t>(3);</a:t>
            </a:r>
          </a:p>
          <a:p>
            <a:pPr marL="0" indent="0">
              <a:buNone/>
            </a:pPr>
            <a:r>
              <a:rPr lang="en-US" dirty="0" err="1"/>
              <a:t>s.display</a:t>
            </a:r>
            <a:r>
              <a:rPr lang="en-US" dirty="0"/>
              <a:t>(2);</a:t>
            </a:r>
          </a:p>
          <a:p>
            <a:pPr marL="0" indent="0">
              <a:buNone/>
            </a:pPr>
            <a:r>
              <a:rPr lang="en-US" dirty="0"/>
              <a:t>return 0;</a:t>
            </a:r>
          </a:p>
          <a:p>
            <a:pPr marL="0" indent="0">
              <a:buNone/>
            </a:pPr>
            <a:r>
              <a:rPr lang="en-US" dirty="0"/>
              <a:t>}</a:t>
            </a:r>
          </a:p>
          <a:p>
            <a:endParaRPr lang="en-US" dirty="0"/>
          </a:p>
        </p:txBody>
      </p:sp>
    </p:spTree>
    <p:extLst>
      <p:ext uri="{BB962C8B-B14F-4D97-AF65-F5344CB8AC3E}">
        <p14:creationId xmlns:p14="http://schemas.microsoft.com/office/powerpoint/2010/main" val="3383885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2F58-8CBF-475A-8710-1C657D3CE0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BC189F-B6A3-49D1-8858-E0C5EB7FE5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981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563" y="104931"/>
            <a:ext cx="10689236" cy="731318"/>
          </a:xfrm>
        </p:spPr>
        <p:txBody>
          <a:bodyPr/>
          <a:lstStyle/>
          <a:p>
            <a:r>
              <a:rPr lang="en-US" dirty="0"/>
              <a:t>Stack as ADT</a:t>
            </a:r>
          </a:p>
        </p:txBody>
      </p:sp>
      <p:sp>
        <p:nvSpPr>
          <p:cNvPr id="3" name="Content Placeholder 2"/>
          <p:cNvSpPr>
            <a:spLocks noGrp="1"/>
          </p:cNvSpPr>
          <p:nvPr>
            <p:ph idx="1"/>
          </p:nvPr>
        </p:nvSpPr>
        <p:spPr>
          <a:xfrm>
            <a:off x="283563" y="836249"/>
            <a:ext cx="11624874" cy="5804394"/>
          </a:xfrm>
        </p:spPr>
        <p:txBody>
          <a:bodyPr>
            <a:normAutofit/>
          </a:bodyPr>
          <a:lstStyle/>
          <a:p>
            <a:r>
              <a:rPr lang="en-US" dirty="0"/>
              <a:t>A Stack contains elements of same type arranged in sequential order.</a:t>
            </a:r>
          </a:p>
          <a:p>
            <a:r>
              <a:rPr lang="en-US" dirty="0"/>
              <a:t>All operations takes place at a single end that is top of the stack and following operations can be performed:</a:t>
            </a:r>
          </a:p>
          <a:p>
            <a:pPr>
              <a:buFont typeface="Wingdings" panose="05000000000000000000" pitchFamily="2" charset="2"/>
              <a:buChar char="q"/>
            </a:pPr>
            <a:r>
              <a:rPr lang="en-US" dirty="0"/>
              <a:t>push() – Insert an element at one end of the stack called top.</a:t>
            </a:r>
          </a:p>
          <a:p>
            <a:pPr>
              <a:buFont typeface="Wingdings" panose="05000000000000000000" pitchFamily="2" charset="2"/>
              <a:buChar char="q"/>
            </a:pPr>
            <a:r>
              <a:rPr lang="en-US" dirty="0"/>
              <a:t>pop() – Remove and return the element at the top of the stack, if it is not empty.</a:t>
            </a:r>
          </a:p>
          <a:p>
            <a:pPr>
              <a:buFont typeface="Wingdings" panose="05000000000000000000" pitchFamily="2" charset="2"/>
              <a:buChar char="q"/>
            </a:pPr>
            <a:r>
              <a:rPr lang="en-US" dirty="0"/>
              <a:t>peek() – Return the element at the top of the stack without removing it, if the stack is not empty.</a:t>
            </a:r>
          </a:p>
          <a:p>
            <a:pPr>
              <a:buFont typeface="Wingdings" panose="05000000000000000000" pitchFamily="2" charset="2"/>
              <a:buChar char="q"/>
            </a:pPr>
            <a:r>
              <a:rPr lang="en-US" dirty="0"/>
              <a:t>size() – Return the number of elements in the stack.</a:t>
            </a:r>
          </a:p>
          <a:p>
            <a:pPr>
              <a:buFont typeface="Wingdings" panose="05000000000000000000" pitchFamily="2" charset="2"/>
              <a:buChar char="q"/>
            </a:pPr>
            <a:r>
              <a:rPr lang="en-US" dirty="0" err="1"/>
              <a:t>isEmpty</a:t>
            </a:r>
            <a:r>
              <a:rPr lang="en-US" dirty="0"/>
              <a:t>() – Return true if the stack is empty, otherwise return false.</a:t>
            </a:r>
          </a:p>
          <a:p>
            <a:pPr>
              <a:buFont typeface="Wingdings" panose="05000000000000000000" pitchFamily="2" charset="2"/>
              <a:buChar char="q"/>
            </a:pPr>
            <a:r>
              <a:rPr lang="en-US" dirty="0" err="1"/>
              <a:t>isFull</a:t>
            </a:r>
            <a:r>
              <a:rPr lang="en-US" dirty="0"/>
              <a:t>() – Return true if the stack is full, otherwise return false.</a:t>
            </a:r>
          </a:p>
        </p:txBody>
      </p:sp>
    </p:spTree>
    <p:extLst>
      <p:ext uri="{BB962C8B-B14F-4D97-AF65-F5344CB8AC3E}">
        <p14:creationId xmlns:p14="http://schemas.microsoft.com/office/powerpoint/2010/main" val="261770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#define MAX 1000  </a:t>
            </a:r>
          </a:p>
          <a:p>
            <a:pPr marL="0" indent="0">
              <a:buNone/>
            </a:pPr>
            <a:r>
              <a:rPr lang="en-US" dirty="0"/>
              <a:t>class Stack {    </a:t>
            </a:r>
          </a:p>
          <a:p>
            <a:pPr marL="0" indent="0">
              <a:buNone/>
            </a:pPr>
            <a:r>
              <a:rPr lang="en-US" dirty="0"/>
              <a:t>	 </a:t>
            </a:r>
            <a:r>
              <a:rPr lang="en-US" dirty="0" err="1"/>
              <a:t>int</a:t>
            </a:r>
            <a:r>
              <a:rPr lang="en-US" dirty="0"/>
              <a:t> top;  </a:t>
            </a:r>
          </a:p>
          <a:p>
            <a:pPr marL="0" indent="0">
              <a:buNone/>
            </a:pPr>
            <a:r>
              <a:rPr lang="en-US" dirty="0"/>
              <a:t>   </a:t>
            </a:r>
            <a:r>
              <a:rPr lang="en-US" dirty="0" err="1"/>
              <a:t>public:int</a:t>
            </a:r>
            <a:r>
              <a:rPr lang="en-US" dirty="0"/>
              <a:t> a[MAX]; // Maximum size of Stack     </a:t>
            </a:r>
          </a:p>
          <a:p>
            <a:pPr marL="0" indent="0">
              <a:buNone/>
            </a:pPr>
            <a:r>
              <a:rPr lang="en-US" dirty="0"/>
              <a:t>	Stack() { top = -1; }     </a:t>
            </a:r>
          </a:p>
          <a:p>
            <a:pPr marL="0" indent="0">
              <a:buNone/>
            </a:pPr>
            <a:r>
              <a:rPr lang="en-US" dirty="0"/>
              <a:t>	void push(</a:t>
            </a:r>
            <a:r>
              <a:rPr lang="en-US" dirty="0" err="1"/>
              <a:t>int</a:t>
            </a:r>
            <a:r>
              <a:rPr lang="en-US" dirty="0"/>
              <a:t>);   </a:t>
            </a:r>
          </a:p>
          <a:p>
            <a:pPr marL="0" indent="0">
              <a:buNone/>
            </a:pPr>
            <a:r>
              <a:rPr lang="en-US" dirty="0"/>
              <a:t>	</a:t>
            </a:r>
            <a:r>
              <a:rPr lang="en-US" dirty="0" err="1"/>
              <a:t>int</a:t>
            </a:r>
            <a:r>
              <a:rPr lang="en-US" dirty="0"/>
              <a:t> pop();    </a:t>
            </a:r>
          </a:p>
          <a:p>
            <a:pPr marL="0" indent="0">
              <a:buNone/>
            </a:pPr>
            <a:r>
              <a:rPr lang="en-US" dirty="0"/>
              <a:t>	</a:t>
            </a:r>
            <a:r>
              <a:rPr lang="en-US" dirty="0" err="1"/>
              <a:t>int</a:t>
            </a:r>
            <a:r>
              <a:rPr lang="en-US" dirty="0"/>
              <a:t> peek();     </a:t>
            </a:r>
          </a:p>
          <a:p>
            <a:pPr marL="0" indent="0">
              <a:buNone/>
            </a:pPr>
            <a:r>
              <a:rPr lang="en-US" dirty="0"/>
              <a:t>	void display();   </a:t>
            </a:r>
          </a:p>
          <a:p>
            <a:pPr marL="0" indent="0">
              <a:buNone/>
            </a:pPr>
            <a:r>
              <a:rPr lang="en-US" dirty="0"/>
              <a:t>	</a:t>
            </a:r>
            <a:r>
              <a:rPr lang="en-US" dirty="0" err="1"/>
              <a:t>bool</a:t>
            </a:r>
            <a:r>
              <a:rPr lang="en-US" dirty="0"/>
              <a:t> </a:t>
            </a:r>
            <a:r>
              <a:rPr lang="en-US" dirty="0" err="1"/>
              <a:t>isEmpty</a:t>
            </a:r>
            <a:r>
              <a:rPr lang="en-US" dirty="0"/>
              <a:t>(); </a:t>
            </a:r>
          </a:p>
          <a:p>
            <a:pPr marL="0" indent="0">
              <a:buNone/>
            </a:pPr>
            <a:r>
              <a:rPr lang="en-US" dirty="0"/>
              <a:t>}; </a:t>
            </a:r>
          </a:p>
        </p:txBody>
      </p:sp>
    </p:spTree>
    <p:extLst>
      <p:ext uri="{BB962C8B-B14F-4D97-AF65-F5344CB8AC3E}">
        <p14:creationId xmlns:p14="http://schemas.microsoft.com/office/powerpoint/2010/main" val="180313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void Stack::push(</a:t>
            </a:r>
            <a:r>
              <a:rPr lang="en-US" dirty="0" err="1"/>
              <a:t>int</a:t>
            </a:r>
            <a:r>
              <a:rPr lang="en-US" dirty="0"/>
              <a:t> x) </a:t>
            </a:r>
          </a:p>
          <a:p>
            <a:pPr marL="0" indent="0">
              <a:buNone/>
            </a:pPr>
            <a:r>
              <a:rPr lang="en-US" dirty="0"/>
              <a:t>{ </a:t>
            </a:r>
          </a:p>
          <a:p>
            <a:pPr marL="0" indent="0">
              <a:buNone/>
            </a:pPr>
            <a:r>
              <a:rPr lang="en-US" dirty="0"/>
              <a:t>    if (top &gt;= (MAX - 1)) { </a:t>
            </a:r>
          </a:p>
          <a:p>
            <a:pPr marL="0" indent="0">
              <a:buNone/>
            </a:pPr>
            <a:r>
              <a:rPr lang="en-US" dirty="0"/>
              <a:t>        </a:t>
            </a:r>
            <a:r>
              <a:rPr lang="en-US" dirty="0" err="1"/>
              <a:t>cout</a:t>
            </a:r>
            <a:r>
              <a:rPr lang="en-US" dirty="0"/>
              <a:t> &lt;&lt; "Stack Overflow"; </a:t>
            </a:r>
          </a:p>
          <a:p>
            <a:pPr marL="0" indent="0">
              <a:buNone/>
            </a:pPr>
            <a:r>
              <a:rPr lang="en-US" dirty="0"/>
              <a:t>          } </a:t>
            </a:r>
          </a:p>
          <a:p>
            <a:pPr marL="0" indent="0">
              <a:buNone/>
            </a:pPr>
            <a:r>
              <a:rPr lang="en-US" dirty="0"/>
              <a:t>    else { </a:t>
            </a:r>
          </a:p>
          <a:p>
            <a:pPr marL="0" indent="0">
              <a:buNone/>
            </a:pPr>
            <a:r>
              <a:rPr lang="en-US" dirty="0"/>
              <a:t>        a[++top] = x; </a:t>
            </a:r>
          </a:p>
          <a:p>
            <a:pPr marL="0" indent="0">
              <a:buNone/>
            </a:pPr>
            <a:r>
              <a:rPr lang="en-US" dirty="0"/>
              <a:t>        </a:t>
            </a:r>
            <a:r>
              <a:rPr lang="en-US" dirty="0" err="1"/>
              <a:t>cout</a:t>
            </a:r>
            <a:r>
              <a:rPr lang="en-US" dirty="0"/>
              <a:t> &lt;&lt; x &lt;&lt; " pushed into stack\n";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20574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int</a:t>
            </a:r>
            <a:r>
              <a:rPr lang="en-US" dirty="0"/>
              <a:t> Stack::pop() </a:t>
            </a:r>
          </a:p>
          <a:p>
            <a:pPr marL="0" indent="0">
              <a:buNone/>
            </a:pPr>
            <a:r>
              <a:rPr lang="en-US" dirty="0"/>
              <a:t>{ </a:t>
            </a:r>
          </a:p>
          <a:p>
            <a:pPr marL="0" indent="0">
              <a:buNone/>
            </a:pPr>
            <a:r>
              <a:rPr lang="en-US" dirty="0"/>
              <a:t>    if (top &lt; 0) { </a:t>
            </a:r>
          </a:p>
          <a:p>
            <a:pPr marL="0" indent="0">
              <a:buNone/>
            </a:pPr>
            <a:r>
              <a:rPr lang="en-US" dirty="0"/>
              <a:t>        </a:t>
            </a:r>
            <a:r>
              <a:rPr lang="en-US" dirty="0" err="1"/>
              <a:t>cout</a:t>
            </a:r>
            <a:r>
              <a:rPr lang="en-US" dirty="0"/>
              <a:t> &lt;&lt; "Stack Underflow"; </a:t>
            </a:r>
          </a:p>
          <a:p>
            <a:pPr marL="0" indent="0">
              <a:buNone/>
            </a:pPr>
            <a:r>
              <a:rPr lang="en-US" dirty="0"/>
              <a:t>        return 0; </a:t>
            </a:r>
          </a:p>
          <a:p>
            <a:pPr marL="0" indent="0">
              <a:buNone/>
            </a:pPr>
            <a:r>
              <a:rPr lang="en-US" dirty="0"/>
              <a:t>    } </a:t>
            </a:r>
          </a:p>
          <a:p>
            <a:pPr marL="0" indent="0">
              <a:buNone/>
            </a:pPr>
            <a:r>
              <a:rPr lang="en-US" dirty="0"/>
              <a:t>    else { </a:t>
            </a:r>
          </a:p>
          <a:p>
            <a:pPr marL="0" indent="0">
              <a:buNone/>
            </a:pPr>
            <a:r>
              <a:rPr lang="en-US" dirty="0"/>
              <a:t>        </a:t>
            </a:r>
            <a:r>
              <a:rPr lang="en-US" dirty="0" err="1"/>
              <a:t>int</a:t>
            </a:r>
            <a:r>
              <a:rPr lang="en-US" dirty="0"/>
              <a:t> x = a[top--]; </a:t>
            </a:r>
          </a:p>
          <a:p>
            <a:pPr marL="0" indent="0">
              <a:buNone/>
            </a:pPr>
            <a:r>
              <a:rPr lang="en-US" dirty="0"/>
              <a:t>        return x;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290440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int</a:t>
            </a:r>
            <a:r>
              <a:rPr lang="en-US" dirty="0"/>
              <a:t> Stack::peek() </a:t>
            </a:r>
          </a:p>
          <a:p>
            <a:pPr marL="0" indent="0">
              <a:buNone/>
            </a:pPr>
            <a:r>
              <a:rPr lang="en-US" dirty="0"/>
              <a:t>{ </a:t>
            </a:r>
          </a:p>
          <a:p>
            <a:pPr marL="0" indent="0">
              <a:buNone/>
            </a:pPr>
            <a:r>
              <a:rPr lang="en-US" dirty="0"/>
              <a:t>    if (top &lt; 0) { </a:t>
            </a:r>
          </a:p>
          <a:p>
            <a:pPr marL="0" indent="0">
              <a:buNone/>
            </a:pPr>
            <a:r>
              <a:rPr lang="en-US" dirty="0"/>
              <a:t>        </a:t>
            </a:r>
            <a:r>
              <a:rPr lang="en-US" dirty="0" err="1"/>
              <a:t>cout</a:t>
            </a:r>
            <a:r>
              <a:rPr lang="en-US" dirty="0"/>
              <a:t> &lt;&lt; "Stack is Empty"; </a:t>
            </a:r>
          </a:p>
          <a:p>
            <a:pPr marL="0" indent="0">
              <a:buNone/>
            </a:pPr>
            <a:r>
              <a:rPr lang="en-US" dirty="0"/>
              <a:t>        return 0; </a:t>
            </a:r>
          </a:p>
          <a:p>
            <a:pPr marL="0" indent="0">
              <a:buNone/>
            </a:pPr>
            <a:r>
              <a:rPr lang="en-US" dirty="0"/>
              <a:t>    } </a:t>
            </a:r>
          </a:p>
          <a:p>
            <a:pPr marL="0" indent="0">
              <a:buNone/>
            </a:pPr>
            <a:r>
              <a:rPr lang="en-US" dirty="0"/>
              <a:t>    else { </a:t>
            </a:r>
          </a:p>
          <a:p>
            <a:pPr marL="0" indent="0">
              <a:buNone/>
            </a:pPr>
            <a:r>
              <a:rPr lang="en-US" dirty="0"/>
              <a:t>        </a:t>
            </a:r>
            <a:r>
              <a:rPr lang="en-US" dirty="0" err="1"/>
              <a:t>int</a:t>
            </a:r>
            <a:r>
              <a:rPr lang="en-US" dirty="0"/>
              <a:t> x = a[top]; </a:t>
            </a:r>
          </a:p>
          <a:p>
            <a:pPr marL="0" indent="0">
              <a:buNone/>
            </a:pPr>
            <a:r>
              <a:rPr lang="en-US" dirty="0"/>
              <a:t>        return x;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63336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t>bool</a:t>
            </a:r>
            <a:r>
              <a:rPr lang="en-US" dirty="0"/>
              <a:t> Stack::</a:t>
            </a:r>
            <a:r>
              <a:rPr lang="en-US" dirty="0" err="1"/>
              <a:t>isEmpty</a:t>
            </a:r>
            <a:r>
              <a:rPr lang="en-US" dirty="0"/>
              <a:t>() </a:t>
            </a:r>
          </a:p>
          <a:p>
            <a:pPr marL="0" indent="0">
              <a:buNone/>
            </a:pPr>
            <a:r>
              <a:rPr lang="en-US" dirty="0"/>
              <a:t>{ </a:t>
            </a:r>
          </a:p>
          <a:p>
            <a:pPr marL="0" indent="0">
              <a:buNone/>
            </a:pPr>
            <a:r>
              <a:rPr lang="en-US" dirty="0"/>
              <a:t>    return (top &lt; 0); </a:t>
            </a:r>
          </a:p>
          <a:p>
            <a:pPr marL="0" indent="0">
              <a:buNone/>
            </a:pPr>
            <a:r>
              <a:rPr lang="en-US" dirty="0"/>
              <a:t>} </a:t>
            </a:r>
          </a:p>
          <a:p>
            <a:pPr marL="0" indent="0">
              <a:buNone/>
            </a:pPr>
            <a:r>
              <a:rPr lang="en-US" dirty="0"/>
              <a:t>void Stack::display() {</a:t>
            </a:r>
          </a:p>
          <a:p>
            <a:pPr marL="0" indent="0">
              <a:buNone/>
            </a:pPr>
            <a:r>
              <a:rPr lang="en-US" dirty="0"/>
              <a:t>   if(top&gt;=0) {</a:t>
            </a:r>
          </a:p>
          <a:p>
            <a:pPr marL="0" indent="0">
              <a:buNone/>
            </a:pPr>
            <a:r>
              <a:rPr lang="en-US" dirty="0"/>
              <a:t>      </a:t>
            </a:r>
            <a:r>
              <a:rPr lang="en-US" dirty="0" err="1"/>
              <a:t>cout</a:t>
            </a:r>
            <a:r>
              <a:rPr lang="en-US" dirty="0"/>
              <a:t>&lt;&lt;"Stack elements are:";</a:t>
            </a:r>
          </a:p>
          <a:p>
            <a:pPr marL="0" indent="0">
              <a:buNone/>
            </a:pPr>
            <a:r>
              <a:rPr lang="en-US" dirty="0"/>
              <a:t>      for(</a:t>
            </a:r>
            <a:r>
              <a:rPr lang="en-US" dirty="0" err="1"/>
              <a:t>int</a:t>
            </a:r>
            <a:r>
              <a:rPr lang="en-US" dirty="0"/>
              <a:t> </a:t>
            </a:r>
            <a:r>
              <a:rPr lang="en-US" dirty="0" err="1"/>
              <a:t>i</a:t>
            </a:r>
            <a:r>
              <a:rPr lang="en-US" dirty="0"/>
              <a:t>=top; </a:t>
            </a:r>
            <a:r>
              <a:rPr lang="en-US" dirty="0" err="1"/>
              <a:t>i</a:t>
            </a:r>
            <a:r>
              <a:rPr lang="en-US" dirty="0"/>
              <a:t>&gt;=0; </a:t>
            </a:r>
            <a:r>
              <a:rPr lang="en-US" dirty="0" err="1"/>
              <a:t>i</a:t>
            </a:r>
            <a:r>
              <a:rPr lang="en-US" dirty="0"/>
              <a:t>--)</a:t>
            </a:r>
          </a:p>
          <a:p>
            <a:pPr marL="0" indent="0">
              <a:buNone/>
            </a:pPr>
            <a:r>
              <a:rPr lang="en-US" dirty="0"/>
              <a:t>         </a:t>
            </a:r>
            <a:r>
              <a:rPr lang="en-US" dirty="0" err="1"/>
              <a:t>cout</a:t>
            </a:r>
            <a:r>
              <a:rPr lang="en-US" dirty="0"/>
              <a:t>&lt;&lt;a[</a:t>
            </a:r>
            <a:r>
              <a:rPr lang="en-US" dirty="0" err="1"/>
              <a:t>i</a:t>
            </a:r>
            <a:r>
              <a:rPr lang="en-US" dirty="0"/>
              <a:t>]&lt;&lt;" ";</a:t>
            </a:r>
          </a:p>
          <a:p>
            <a:pPr marL="0" indent="0">
              <a:buNone/>
            </a:pPr>
            <a:r>
              <a:rPr lang="en-US" dirty="0"/>
              <a:t>         </a:t>
            </a:r>
            <a:r>
              <a:rPr lang="en-US" dirty="0" err="1"/>
              <a:t>cout</a:t>
            </a:r>
            <a:r>
              <a:rPr lang="en-US" dirty="0"/>
              <a:t>&lt;&lt;</a:t>
            </a:r>
            <a:r>
              <a:rPr lang="en-US" dirty="0" err="1"/>
              <a:t>endl</a:t>
            </a:r>
            <a:r>
              <a:rPr lang="en-US" dirty="0"/>
              <a:t>;</a:t>
            </a:r>
          </a:p>
          <a:p>
            <a:pPr marL="0" indent="0">
              <a:buNone/>
            </a:pPr>
            <a:r>
              <a:rPr lang="en-US" dirty="0"/>
              <a:t>   } else</a:t>
            </a:r>
          </a:p>
          <a:p>
            <a:pPr marL="0" indent="0">
              <a:buNone/>
            </a:pPr>
            <a:r>
              <a:rPr lang="en-US" dirty="0"/>
              <a:t>      </a:t>
            </a:r>
            <a:r>
              <a:rPr lang="en-US" dirty="0" err="1"/>
              <a:t>cout</a:t>
            </a:r>
            <a:r>
              <a:rPr lang="en-US" dirty="0"/>
              <a:t>&lt;&lt;"Stack is empty";}</a:t>
            </a:r>
          </a:p>
          <a:p>
            <a:endParaRPr lang="en-US" dirty="0"/>
          </a:p>
        </p:txBody>
      </p:sp>
    </p:spTree>
    <p:extLst>
      <p:ext uri="{BB962C8B-B14F-4D97-AF65-F5344CB8AC3E}">
        <p14:creationId xmlns:p14="http://schemas.microsoft.com/office/powerpoint/2010/main" val="191210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int</a:t>
            </a:r>
            <a:r>
              <a:rPr lang="en-US" dirty="0"/>
              <a:t> main() </a:t>
            </a:r>
          </a:p>
          <a:p>
            <a:pPr marL="0" indent="0">
              <a:buNone/>
            </a:pPr>
            <a:r>
              <a:rPr lang="en-US" dirty="0"/>
              <a:t>{ </a:t>
            </a:r>
          </a:p>
          <a:p>
            <a:pPr marL="0" indent="0">
              <a:buNone/>
            </a:pPr>
            <a:r>
              <a:rPr lang="en-US" dirty="0"/>
              <a:t>    Stack s; </a:t>
            </a:r>
          </a:p>
          <a:p>
            <a:pPr marL="0" indent="0">
              <a:buNone/>
            </a:pPr>
            <a:r>
              <a:rPr lang="en-US" dirty="0"/>
              <a:t>    </a:t>
            </a:r>
            <a:r>
              <a:rPr lang="en-US" dirty="0" err="1"/>
              <a:t>s.push</a:t>
            </a:r>
            <a:r>
              <a:rPr lang="en-US" dirty="0"/>
              <a:t>(10); </a:t>
            </a:r>
          </a:p>
          <a:p>
            <a:pPr marL="0" indent="0">
              <a:buNone/>
            </a:pPr>
            <a:r>
              <a:rPr lang="en-US" dirty="0"/>
              <a:t>    </a:t>
            </a:r>
            <a:r>
              <a:rPr lang="en-US" dirty="0" err="1"/>
              <a:t>s.push</a:t>
            </a:r>
            <a:r>
              <a:rPr lang="en-US" dirty="0"/>
              <a:t>(20); </a:t>
            </a:r>
          </a:p>
          <a:p>
            <a:pPr marL="0" indent="0">
              <a:buNone/>
            </a:pPr>
            <a:r>
              <a:rPr lang="en-US" dirty="0"/>
              <a:t>    </a:t>
            </a:r>
            <a:r>
              <a:rPr lang="en-US" dirty="0" err="1"/>
              <a:t>s.push</a:t>
            </a:r>
            <a:r>
              <a:rPr lang="en-US" dirty="0"/>
              <a:t>(30); </a:t>
            </a:r>
          </a:p>
          <a:p>
            <a:pPr marL="0" indent="0">
              <a:buNone/>
            </a:pPr>
            <a:r>
              <a:rPr lang="en-US" dirty="0"/>
              <a:t>    </a:t>
            </a:r>
            <a:r>
              <a:rPr lang="en-US" dirty="0" err="1"/>
              <a:t>cout</a:t>
            </a:r>
            <a:r>
              <a:rPr lang="en-US" dirty="0"/>
              <a:t> &lt;&lt; </a:t>
            </a:r>
            <a:r>
              <a:rPr lang="en-US" dirty="0" err="1"/>
              <a:t>s.pop</a:t>
            </a:r>
            <a:r>
              <a:rPr lang="en-US" dirty="0"/>
              <a:t>() &lt;&lt; " Popped from stack\n"; </a:t>
            </a:r>
          </a:p>
          <a:p>
            <a:pPr marL="0" indent="0">
              <a:buNone/>
            </a:pPr>
            <a:r>
              <a:rPr lang="en-US" dirty="0"/>
              <a:t>    </a:t>
            </a:r>
            <a:r>
              <a:rPr lang="en-US" dirty="0" err="1"/>
              <a:t>s.display</a:t>
            </a:r>
            <a:r>
              <a:rPr lang="en-US" dirty="0"/>
              <a:t>();</a:t>
            </a:r>
          </a:p>
          <a:p>
            <a:pPr marL="0" indent="0">
              <a:buNone/>
            </a:pPr>
            <a:r>
              <a:rPr lang="en-US" dirty="0"/>
              <a:t>    </a:t>
            </a:r>
            <a:r>
              <a:rPr lang="en-US" dirty="0" err="1"/>
              <a:t>cout</a:t>
            </a:r>
            <a:r>
              <a:rPr lang="en-US" dirty="0"/>
              <a:t>&lt;&lt;"The element at the top of stack is"&lt;&lt;</a:t>
            </a:r>
            <a:r>
              <a:rPr lang="en-US" dirty="0" err="1"/>
              <a:t>s.peek</a:t>
            </a:r>
            <a:r>
              <a:rPr lang="en-US" dirty="0"/>
              <a:t>();</a:t>
            </a:r>
          </a:p>
          <a:p>
            <a:pPr marL="0" indent="0">
              <a:buNone/>
            </a:pPr>
            <a:r>
              <a:rPr lang="en-US" dirty="0"/>
              <a:t>    return 0; </a:t>
            </a:r>
          </a:p>
          <a:p>
            <a:pPr marL="0" indent="0">
              <a:buNone/>
            </a:pPr>
            <a:r>
              <a:rPr lang="en-US" dirty="0"/>
              <a:t>} </a:t>
            </a:r>
          </a:p>
          <a:p>
            <a:endParaRPr lang="en-US" dirty="0"/>
          </a:p>
        </p:txBody>
      </p:sp>
    </p:spTree>
    <p:extLst>
      <p:ext uri="{BB962C8B-B14F-4D97-AF65-F5344CB8AC3E}">
        <p14:creationId xmlns:p14="http://schemas.microsoft.com/office/powerpoint/2010/main" val="3752548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F94089-BD42-4445-93E6-A0007E488CA1}">
  <ds:schemaRefs>
    <ds:schemaRef ds:uri="http://schemas.microsoft.com/sharepoint/v3/contenttype/forms"/>
  </ds:schemaRefs>
</ds:datastoreItem>
</file>

<file path=customXml/itemProps2.xml><?xml version="1.0" encoding="utf-8"?>
<ds:datastoreItem xmlns:ds="http://schemas.openxmlformats.org/officeDocument/2006/customXml" ds:itemID="{0054EFC2-FDC8-4723-B0D7-B37BF9DD81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3c8e6e-8136-4d7d-af1c-024f8e6687c9"/>
    <ds:schemaRef ds:uri="6464b784-94fc-4d5d-8912-f9bf353736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654</TotalTime>
  <Words>2576</Words>
  <Application>Microsoft Office PowerPoint</Application>
  <PresentationFormat>Widescreen</PresentationFormat>
  <Paragraphs>295</Paragraphs>
  <Slides>28</Slides>
  <Notes>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What is a stack?</vt:lpstr>
      <vt:lpstr>STACK</vt:lpstr>
      <vt:lpstr>Stack as ADT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Checking for palindrome</vt:lpstr>
      <vt:lpstr>Multiple Stacks</vt:lpstr>
      <vt:lpstr>PowerPoint Presentation</vt:lpstr>
      <vt:lpstr>Multiple Stack implementation in single array</vt:lpstr>
      <vt:lpstr>PowerPoint Presentation</vt:lpstr>
      <vt:lpstr>PowerPoint Presentation</vt:lpstr>
      <vt:lpstr>PowerPoint Presentation</vt:lpstr>
      <vt:lpstr>PowerPoint Presentation</vt:lpstr>
      <vt:lpstr>Multiple stacks(case n&gt;=3)</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Akshay K. C. [MAHE-MIT]</cp:lastModifiedBy>
  <cp:revision>31</cp:revision>
  <dcterms:created xsi:type="dcterms:W3CDTF">2018-08-02T15:10:52Z</dcterms:created>
  <dcterms:modified xsi:type="dcterms:W3CDTF">2022-09-12T09:48:59Z</dcterms:modified>
</cp:coreProperties>
</file>