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5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5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5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28-12-2021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5" y="136524"/>
            <a:ext cx="8333015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28-12-2021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28-12-2021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28-12-2021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36" y="1143453"/>
            <a:ext cx="8798379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28-12-2021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1" y="1"/>
            <a:ext cx="628650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1" y="854788"/>
            <a:ext cx="9143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45719"/>
            <a:ext cx="8352065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8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1036320"/>
            <a:ext cx="300228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30270" y="626833"/>
            <a:ext cx="2548890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RADIX SORT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8145911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solidFill>
                  <a:srgbClr val="F0A22E"/>
                </a:solidFill>
                <a:latin typeface="Wingdings 2"/>
                <a:cs typeface="Wingdings 2"/>
              </a:rPr>
              <a:t></a:t>
            </a: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We have seen many sorting algorithms but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114598"/>
            <a:ext cx="7487108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this one is different, it is not based on the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2602278"/>
            <a:ext cx="7719046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general algorithm strategy above, but on a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0" y="3089958"/>
            <a:ext cx="7057007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totally different method. It is interesting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39140" y="3578019"/>
            <a:ext cx="7629931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because it requires the absolute minimum</a:t>
            </a:r>
            <a:endParaRPr sz="31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39140" y="4065699"/>
            <a:ext cx="8261048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amount of space and the minimum amount of</a:t>
            </a:r>
            <a:endParaRPr sz="3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39140" y="4553379"/>
            <a:ext cx="7965440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data movement, and, most amazing of all, it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9140" y="5040783"/>
            <a:ext cx="4087492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does </a:t>
            </a:r>
            <a:r>
              <a:rPr sz="3200" i="1" spc="10" dirty="0">
                <a:solidFill>
                  <a:srgbClr val="4E3B30"/>
                </a:solidFill>
                <a:latin typeface="Arial"/>
                <a:cs typeface="Arial"/>
              </a:rPr>
              <a:t>no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comparisons.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106830" cy="361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0" y="1626388"/>
            <a:ext cx="2122393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 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98702" y="2212134"/>
            <a:ext cx="3946602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4310 ,  357 , 251 , 78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335022" y="5724091"/>
            <a:ext cx="4737221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So 4 passes will require  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7162" y="3429762"/>
            <a:ext cx="2209800" cy="1600200"/>
          </a:xfrm>
          <a:custGeom>
            <a:avLst/>
            <a:gdLst/>
            <a:ahLst/>
            <a:cxnLst/>
            <a:rect l="l" t="t" r="r" b="b"/>
            <a:pathLst>
              <a:path w="2209800" h="1600200">
                <a:moveTo>
                  <a:pt x="0" y="800100"/>
                </a:moveTo>
                <a:cubicBezTo>
                  <a:pt x="0" y="358267"/>
                  <a:pt x="494665" y="0"/>
                  <a:pt x="1104900" y="0"/>
                </a:cubicBezTo>
                <a:cubicBezTo>
                  <a:pt x="1715134" y="0"/>
                  <a:pt x="2209800" y="358267"/>
                  <a:pt x="2209800" y="800100"/>
                </a:cubicBezTo>
                <a:cubicBezTo>
                  <a:pt x="2209800" y="1241933"/>
                  <a:pt x="1715134" y="1600200"/>
                  <a:pt x="1104900" y="1600200"/>
                </a:cubicBezTo>
                <a:cubicBezTo>
                  <a:pt x="494665" y="1600200"/>
                  <a:pt x="0" y="1241933"/>
                  <a:pt x="0" y="800100"/>
                </a:cubicBez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4207" y="3416808"/>
            <a:ext cx="2235708" cy="1626108"/>
          </a:xfrm>
          <a:custGeom>
            <a:avLst/>
            <a:gdLst/>
            <a:ahLst/>
            <a:cxnLst/>
            <a:rect l="l" t="t" r="r" b="b"/>
            <a:pathLst>
              <a:path w="2235708" h="1626108">
                <a:moveTo>
                  <a:pt x="12955" y="813054"/>
                </a:moveTo>
                <a:cubicBezTo>
                  <a:pt x="12955" y="371221"/>
                  <a:pt x="507620" y="12954"/>
                  <a:pt x="1117855" y="12954"/>
                </a:cubicBezTo>
                <a:cubicBezTo>
                  <a:pt x="1728089" y="12954"/>
                  <a:pt x="2222755" y="371221"/>
                  <a:pt x="2222755" y="813054"/>
                </a:cubicBezTo>
                <a:cubicBezTo>
                  <a:pt x="2222755" y="1254887"/>
                  <a:pt x="1728089" y="1613154"/>
                  <a:pt x="1117855" y="1613154"/>
                </a:cubicBezTo>
                <a:cubicBezTo>
                  <a:pt x="507620" y="1613154"/>
                  <a:pt x="12955" y="1254887"/>
                  <a:pt x="12955" y="813054"/>
                </a:cubicBezTo>
                <a:close/>
              </a:path>
            </a:pathLst>
          </a:custGeom>
          <a:ln w="25908">
            <a:solidFill>
              <a:srgbClr val="B076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216785" y="3959684"/>
            <a:ext cx="1268615" cy="4760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latin typeface="Arial"/>
                <a:cs typeface="Arial"/>
              </a:rPr>
              <a:t>4310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85" y="2743073"/>
            <a:ext cx="411988" cy="7000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3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72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4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300" y="29654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300" y="3422650"/>
            <a:ext cx="7645400" cy="12700"/>
          </a:xfrm>
          <a:custGeom>
            <a:avLst/>
            <a:gdLst/>
            <a:ahLst/>
            <a:cxnLst/>
            <a:rect l="l" t="t" r="r" b="b"/>
            <a:pathLst>
              <a:path w="7645400" h="12700">
                <a:moveTo>
                  <a:pt x="6350" y="6350"/>
                </a:moveTo>
                <a:lnTo>
                  <a:pt x="7639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682494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902075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968875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035929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131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102729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72440" y="2311225"/>
            <a:ext cx="1620995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Input list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097864"/>
            <a:ext cx="4918501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BinSort on lower digit / Pass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2440" y="2524584"/>
            <a:ext cx="51310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1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097864"/>
            <a:ext cx="4918501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BinSort on lower digit / Pass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2440" y="2524584"/>
            <a:ext cx="51310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1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100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70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71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72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3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4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6205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8726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0520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45717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27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27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27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27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27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27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27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27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27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7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28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07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710561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327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27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927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27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27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327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127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927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727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7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28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07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875278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327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27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7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27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27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327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27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927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727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7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528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07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04012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48800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2048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543177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7959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44312" y="548800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1626388"/>
            <a:ext cx="8127002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60" spc="10" dirty="0">
                <a:solidFill>
                  <a:srgbClr val="F0A22E"/>
                </a:solidFill>
                <a:latin typeface="Wingdings 2"/>
                <a:cs typeface="Wingdings 2"/>
              </a:rPr>
              <a:t></a:t>
            </a:r>
            <a:r>
              <a:rPr sz="3110" spc="10" dirty="0">
                <a:solidFill>
                  <a:srgbClr val="4E3B30"/>
                </a:solidFill>
                <a:latin typeface="Arial"/>
                <a:cs typeface="Arial"/>
              </a:rPr>
              <a:t>In Computer Science Radix Sort is a non –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39140" y="2114598"/>
            <a:ext cx="7583545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comparative integer sorting algorithm that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602278"/>
            <a:ext cx="8014868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sort data with integer keys by grouping keys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3089958"/>
            <a:ext cx="7474900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by the individual digits which share same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0" y="3578019"/>
            <a:ext cx="5420829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significant position and value.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725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6374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189014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802382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054985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967226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421970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132197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5384546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297168" y="3033776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654926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331710" y="3033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758342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72440" y="2311225"/>
            <a:ext cx="3560488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lower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1327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127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27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727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527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327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127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927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27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07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7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528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07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07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695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696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4697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2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703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70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08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4709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2712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713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43177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17959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543177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17959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44312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5796407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544312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5796407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44312" y="548800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5796407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144766" y="4939030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7396606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144766" y="521373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7396606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1691767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856611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021328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186172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350889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3850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0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80450" y="51689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0700" y="51752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0700" y="5632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624840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877824" y="54742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789810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2042541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954782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207385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4119626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372102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284597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5536946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6449568" y="5244211"/>
            <a:ext cx="44363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6701663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484110" y="5244211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7735824" y="5474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24840" y="4749603"/>
            <a:ext cx="2173607" cy="3333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12509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0510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511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6512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4513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2514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0515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516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6517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500" y="2584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508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451850" y="2044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44500" y="2051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4500" y="3773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793394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93469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93569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194050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994150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94250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594604" y="21193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394704" y="21193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195057" y="21193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995157" y="21193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66977" y="2652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1719707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466977" y="2927095"/>
            <a:ext cx="443636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13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7" name="object 347"/>
          <p:cNvSpPr/>
          <p:nvPr/>
        </p:nvSpPr>
        <p:spPr>
          <a:xfrm>
            <a:off x="1719707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468112" y="2652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12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8" name="object 348"/>
          <p:cNvSpPr/>
          <p:nvPr/>
        </p:nvSpPr>
        <p:spPr>
          <a:xfrm>
            <a:off x="5720207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468112" y="2927095"/>
            <a:ext cx="443636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63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5720207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468112" y="3201415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5720207" y="3432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7068566" y="2652776"/>
            <a:ext cx="44363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7320406" y="2883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7068566" y="2927095"/>
            <a:ext cx="443636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32</a:t>
            </a:r>
            <a:r>
              <a:rPr sz="1800" b="1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7320406" y="31577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65196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BinSort on next higher digit  / Pass 2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3" name="object 353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3" name="object 363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4" name="object 364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5" name="object 365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0" name="object 370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53340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6" name="object 396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7" name="object 397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9" name="object 399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0" name="object 400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1" name="object 401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03" name="object 403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7" name="object 417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8" name="object 418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9" name="object 419"/>
          <p:cNvSpPr/>
          <p:nvPr/>
        </p:nvSpPr>
        <p:spPr>
          <a:xfrm>
            <a:off x="1698117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0" name="object 430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1" name="object 431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4" name="object 434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5" name="object 435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6" name="object 436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194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1" name="object 451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2672461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2" name="object 452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3" name="object 453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2939161" y="2941320"/>
            <a:ext cx="1164767" cy="487680"/>
          </a:xfrm>
          <a:custGeom>
            <a:avLst/>
            <a:gdLst/>
            <a:ahLst/>
            <a:cxnLst/>
            <a:rect l="l" t="t" r="r" b="b"/>
            <a:pathLst>
              <a:path w="1164767" h="487680">
                <a:moveTo>
                  <a:pt x="0" y="48768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87680"/>
                </a:lnTo>
                <a:lnTo>
                  <a:pt x="0" y="48768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767967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932811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097528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262372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427089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4612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032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756650" y="2928620"/>
            <a:ext cx="12700" cy="513080"/>
          </a:xfrm>
          <a:custGeom>
            <a:avLst/>
            <a:gdLst/>
            <a:ahLst/>
            <a:cxnLst/>
            <a:rect l="l" t="t" r="r" b="b"/>
            <a:pathLst>
              <a:path w="12700" h="513080">
                <a:moveTo>
                  <a:pt x="6350" y="6350"/>
                </a:moveTo>
                <a:lnTo>
                  <a:pt x="6350" y="5067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96900" y="293497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969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701040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5" name="object 465"/>
          <p:cNvSpPr/>
          <p:nvPr/>
        </p:nvSpPr>
        <p:spPr>
          <a:xfrm>
            <a:off x="827532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954328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866010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6" name="object 466"/>
          <p:cNvSpPr/>
          <p:nvPr/>
        </p:nvSpPr>
        <p:spPr>
          <a:xfrm>
            <a:off x="1992249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2118995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030982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3157093" y="323392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3283965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195826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4321810" y="323392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4448810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360797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9" name="object 469"/>
          <p:cNvSpPr/>
          <p:nvPr/>
        </p:nvSpPr>
        <p:spPr>
          <a:xfrm>
            <a:off x="5486654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5613781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525768" y="30032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6651371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6778752" y="3003295"/>
            <a:ext cx="190653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560310" y="3003295"/>
            <a:ext cx="317145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1" name="object 471"/>
          <p:cNvSpPr/>
          <p:nvPr/>
        </p:nvSpPr>
        <p:spPr>
          <a:xfrm>
            <a:off x="7685531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7813293" y="3003295"/>
            <a:ext cx="190653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2" name="object 472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194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6" name="object 486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2672461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7" name="object 487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219958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8" name="object 488"/>
          <p:cNvSpPr/>
          <p:nvPr/>
        </p:nvSpPr>
        <p:spPr>
          <a:xfrm>
            <a:off x="3345815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472942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9" name="object 489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4027678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1" name="object 501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2" name="object 502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5" name="object 505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6" name="object 506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7" name="object 507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8" name="object 508"/>
          <p:cNvSpPr/>
          <p:nvPr/>
        </p:nvSpPr>
        <p:spPr>
          <a:xfrm>
            <a:off x="14033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2034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035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8036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6037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4038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2039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70040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78041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03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604250" y="43307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96900" y="55943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2" name="object 522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0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3" name="object 523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1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19958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3345815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472942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6" name="object 526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519252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8" name="object 538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9" name="object 539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0" name="object 540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2" name="object 542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3" name="object 543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5" name="object 545"/>
          <p:cNvSpPr/>
          <p:nvPr/>
        </p:nvSpPr>
        <p:spPr>
          <a:xfrm>
            <a:off x="14033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2034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0035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38036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6037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038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2039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70040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78041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03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604250" y="43307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96900" y="5784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9" name="object 559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0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0" name="object 560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1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419477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1" name="object 561"/>
          <p:cNvSpPr/>
          <p:nvPr/>
        </p:nvSpPr>
        <p:spPr>
          <a:xfrm>
            <a:off x="2545715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672461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2" name="object 562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219958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3" name="object 563"/>
          <p:cNvSpPr/>
          <p:nvPr/>
        </p:nvSpPr>
        <p:spPr>
          <a:xfrm>
            <a:off x="3345815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472942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4" name="object 564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5" name="object 565"/>
          <p:cNvSpPr/>
          <p:nvPr/>
        </p:nvSpPr>
        <p:spPr>
          <a:xfrm>
            <a:off x="63572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6" name="object 576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9" name="object 579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0" name="object 580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1" name="object 581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2" name="object 582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2440" y="2311225"/>
            <a:ext cx="447327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 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14033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2034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30035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8036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6037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4038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62039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70040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78041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96900" y="4870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03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8604250" y="43307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96900" y="4337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96900" y="60591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4579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58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45969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464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146550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9469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47004" y="44056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547104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474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7557" y="44056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93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7" name="object 597"/>
          <p:cNvSpPr/>
          <p:nvPr/>
        </p:nvSpPr>
        <p:spPr>
          <a:xfrm>
            <a:off x="17456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72360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419477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2545715" y="51694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672461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419477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9" name="object 599"/>
          <p:cNvSpPr/>
          <p:nvPr/>
        </p:nvSpPr>
        <p:spPr>
          <a:xfrm>
            <a:off x="2545715" y="54437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672461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419477" y="548800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0" name="object 600"/>
          <p:cNvSpPr/>
          <p:nvPr/>
        </p:nvSpPr>
        <p:spPr>
          <a:xfrm>
            <a:off x="2545715" y="57180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672461" y="548800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2199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1" name="object 601"/>
          <p:cNvSpPr/>
          <p:nvPr/>
        </p:nvSpPr>
        <p:spPr>
          <a:xfrm>
            <a:off x="33458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4729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3219958" y="5213731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2" name="object 602"/>
          <p:cNvSpPr/>
          <p:nvPr/>
        </p:nvSpPr>
        <p:spPr>
          <a:xfrm>
            <a:off x="3345815" y="544372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3472942" y="5213731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020058" y="493903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3" name="object 603"/>
          <p:cNvSpPr/>
          <p:nvPr/>
        </p:nvSpPr>
        <p:spPr>
          <a:xfrm>
            <a:off x="4145915" y="51694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4273042" y="49390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73914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6917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8566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0213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1861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3508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7385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27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6804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207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07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62484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75133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877824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789810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6" name="object 616"/>
          <p:cNvSpPr/>
          <p:nvPr/>
        </p:nvSpPr>
        <p:spPr>
          <a:xfrm>
            <a:off x="191604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2042795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954782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7" name="object 617"/>
          <p:cNvSpPr/>
          <p:nvPr/>
        </p:nvSpPr>
        <p:spPr>
          <a:xfrm>
            <a:off x="3080893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20776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119626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4245610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43726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284597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9" name="object 619"/>
          <p:cNvSpPr/>
          <p:nvPr/>
        </p:nvSpPr>
        <p:spPr>
          <a:xfrm>
            <a:off x="5410454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5537581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6449568" y="30337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657517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6702552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7484110" y="3033776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760933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7737093" y="3033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" y="2331720"/>
            <a:ext cx="7196328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48640" y="1922614"/>
            <a:ext cx="6743701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WHY IT IS CALLED    ‘ RADIX ’  ???</a:t>
            </a:r>
            <a:endParaRPr sz="3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1463167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628011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792728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957572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6122289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71564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984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451850" y="5549900"/>
            <a:ext cx="12700" cy="665480"/>
          </a:xfrm>
          <a:custGeom>
            <a:avLst/>
            <a:gdLst/>
            <a:ahLst/>
            <a:cxnLst/>
            <a:rect l="l" t="t" r="r" b="b"/>
            <a:pathLst>
              <a:path w="12700" h="665480">
                <a:moveTo>
                  <a:pt x="6350" y="6350"/>
                </a:moveTo>
                <a:lnTo>
                  <a:pt x="6350" y="6591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92100" y="55562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92100" y="619633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96240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2" name="object 632"/>
          <p:cNvSpPr/>
          <p:nvPr/>
        </p:nvSpPr>
        <p:spPr>
          <a:xfrm>
            <a:off x="522732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49224" y="56251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61211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1687449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814195" y="56251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726182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4" name="object 634"/>
          <p:cNvSpPr/>
          <p:nvPr/>
        </p:nvSpPr>
        <p:spPr>
          <a:xfrm>
            <a:off x="2852293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79166" y="56251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891026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5" name="object 635"/>
          <p:cNvSpPr/>
          <p:nvPr/>
        </p:nvSpPr>
        <p:spPr>
          <a:xfrm>
            <a:off x="4017009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144009" y="56251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055997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6" name="object 636"/>
          <p:cNvSpPr/>
          <p:nvPr/>
        </p:nvSpPr>
        <p:spPr>
          <a:xfrm>
            <a:off x="5181854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308981" y="56251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20968" y="5625160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7" name="object 637"/>
          <p:cNvSpPr/>
          <p:nvPr/>
        </p:nvSpPr>
        <p:spPr>
          <a:xfrm>
            <a:off x="6346571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73952" y="562516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255510" y="5625160"/>
            <a:ext cx="31714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8" name="object 638"/>
          <p:cNvSpPr/>
          <p:nvPr/>
        </p:nvSpPr>
        <p:spPr>
          <a:xfrm>
            <a:off x="7380731" y="58552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3" y="0"/>
                </a:lnTo>
                <a:lnTo>
                  <a:pt x="12649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508493" y="562516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96240" y="4978203"/>
            <a:ext cx="2173607" cy="3333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39" name="object 639"/>
          <p:cNvSpPr/>
          <p:nvPr/>
        </p:nvSpPr>
        <p:spPr>
          <a:xfrm>
            <a:off x="12509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0510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8511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6512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4513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2514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60515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8516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6517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44500" y="27368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508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451850" y="2197100"/>
            <a:ext cx="12700" cy="1747520"/>
          </a:xfrm>
          <a:custGeom>
            <a:avLst/>
            <a:gdLst/>
            <a:ahLst/>
            <a:cxnLst/>
            <a:rect l="l" t="t" r="r" b="b"/>
            <a:pathLst>
              <a:path w="12700" h="1747520">
                <a:moveTo>
                  <a:pt x="6350" y="6350"/>
                </a:moveTo>
                <a:lnTo>
                  <a:pt x="6350" y="1741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44500" y="220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44500" y="392557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793394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593469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393569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194050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994150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794250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594604" y="2271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394704" y="2271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195057" y="2271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995157" y="22717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466977" y="28051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3" name="object 653"/>
          <p:cNvSpPr/>
          <p:nvPr/>
        </p:nvSpPr>
        <p:spPr>
          <a:xfrm>
            <a:off x="15932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719960" y="28051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267077" y="28051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4" name="object 654"/>
          <p:cNvSpPr/>
          <p:nvPr/>
        </p:nvSpPr>
        <p:spPr>
          <a:xfrm>
            <a:off x="23933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2520061" y="28051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267077" y="3079495"/>
            <a:ext cx="31714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2393315" y="33101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2520061" y="30794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2267077" y="3353815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6" name="object 656"/>
          <p:cNvSpPr/>
          <p:nvPr/>
        </p:nvSpPr>
        <p:spPr>
          <a:xfrm>
            <a:off x="2393315" y="35844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2520061" y="3353815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067558" y="28051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3193415" y="30358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320542" y="28051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3867658" y="2805176"/>
            <a:ext cx="31714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8" name="object 658"/>
          <p:cNvSpPr/>
          <p:nvPr/>
        </p:nvSpPr>
        <p:spPr>
          <a:xfrm>
            <a:off x="3993515" y="30358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4120642" y="28051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9" name="object 669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0" name="object 670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1" name="object 671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2" name="object 672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3" name="object 673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4" name="object 674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5" name="object 675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6796662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BinSort on next higher or highest digit /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1443094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Pass 3 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676" name="object 676"/>
          <p:cNvSpPr/>
          <p:nvPr/>
        </p:nvSpPr>
        <p:spPr>
          <a:xfrm>
            <a:off x="381000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7" name="object 687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8" name="object 688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9" name="object 689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0" name="object 690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1" name="object 691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2" name="object 692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3" name="object 693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8" name="object 708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09" name="object 709"/>
          <p:cNvSpPr/>
          <p:nvPr/>
        </p:nvSpPr>
        <p:spPr>
          <a:xfrm>
            <a:off x="1545717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1" name="object 721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3" name="object 723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4" name="object 724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5" name="object 725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6" name="object 726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27" name="object 727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937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00116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00216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1" name="object 741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2" name="object 742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43" name="object 743"/>
          <p:cNvSpPr/>
          <p:nvPr/>
        </p:nvSpPr>
        <p:spPr>
          <a:xfrm>
            <a:off x="2710561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4" name="object 754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5" name="object 755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6" name="object 756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7" name="object 757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9" name="object 759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0" name="object 760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5" name="object 775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9913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6" name="object 776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1178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7" name="object 777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778" name="object 778"/>
          <p:cNvSpPr/>
          <p:nvPr/>
        </p:nvSpPr>
        <p:spPr>
          <a:xfrm>
            <a:off x="3875278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8" y="0"/>
                </a:lnTo>
                <a:lnTo>
                  <a:pt x="116476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9" name="object 789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1" name="object 791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2" name="object 792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3" name="object 793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4" name="object 794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5" name="object 795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96" name="object 796"/>
          <p:cNvSpPr/>
          <p:nvPr/>
        </p:nvSpPr>
        <p:spPr>
          <a:xfrm>
            <a:off x="11747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9748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7749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5750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3751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51752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59753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7754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5755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74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375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68300" y="601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9913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1" name="object 811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31178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58" y="544228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2" name="object 812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0" y="544228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3" name="object 813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14" name="object 814"/>
          <p:cNvSpPr/>
          <p:nvPr/>
        </p:nvSpPr>
        <p:spPr>
          <a:xfrm>
            <a:off x="5040122" y="2971800"/>
            <a:ext cx="1164767" cy="457200"/>
          </a:xfrm>
          <a:custGeom>
            <a:avLst/>
            <a:gdLst/>
            <a:ahLst/>
            <a:cxnLst/>
            <a:rect l="l" t="t" r="r" b="b"/>
            <a:pathLst>
              <a:path w="1164767" h="457200">
                <a:moveTo>
                  <a:pt x="0" y="457200"/>
                </a:moveTo>
                <a:lnTo>
                  <a:pt x="0" y="0"/>
                </a:lnTo>
                <a:lnTo>
                  <a:pt x="1164767" y="0"/>
                </a:lnTo>
                <a:lnTo>
                  <a:pt x="1164767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5" name="object 825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6" name="object 826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8" name="object 828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9" name="object 829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1" name="object 831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32" name="object 832"/>
          <p:cNvSpPr/>
          <p:nvPr/>
        </p:nvSpPr>
        <p:spPr>
          <a:xfrm>
            <a:off x="11747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19748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27749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5750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3751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51752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59753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7754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75755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74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8375650" y="4559300"/>
            <a:ext cx="12700" cy="1473200"/>
          </a:xfrm>
          <a:custGeom>
            <a:avLst/>
            <a:gdLst/>
            <a:ahLst/>
            <a:cxnLst/>
            <a:rect l="l" t="t" r="r" b="b"/>
            <a:pathLst>
              <a:path w="12700" h="1473200">
                <a:moveTo>
                  <a:pt x="6350" y="6350"/>
                </a:moveTo>
                <a:lnTo>
                  <a:pt x="6350" y="1466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68300" y="60134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7" y="544228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7" name="object 847"/>
          <p:cNvSpPr/>
          <p:nvPr/>
        </p:nvSpPr>
        <p:spPr>
          <a:xfrm>
            <a:off x="13905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69" y="544228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8" name="object 848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58" y="544228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9" name="object 849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0" y="544228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0" name="object 850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51" name="object 851"/>
          <p:cNvSpPr/>
          <p:nvPr/>
        </p:nvSpPr>
        <p:spPr>
          <a:xfrm>
            <a:off x="6204839" y="2971800"/>
            <a:ext cx="1034148" cy="457200"/>
          </a:xfrm>
          <a:custGeom>
            <a:avLst/>
            <a:gdLst/>
            <a:ahLst/>
            <a:cxnLst/>
            <a:rect l="l" t="t" r="r" b="b"/>
            <a:pathLst>
              <a:path w="1034148" h="457200">
                <a:moveTo>
                  <a:pt x="0" y="457200"/>
                </a:moveTo>
                <a:lnTo>
                  <a:pt x="0" y="0"/>
                </a:lnTo>
                <a:lnTo>
                  <a:pt x="1034148" y="0"/>
                </a:lnTo>
                <a:lnTo>
                  <a:pt x="1034148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2" name="object 862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3" name="object 863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4" name="object 864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5" name="object 865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6" name="object 866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7" name="object 867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8" name="object 868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69" name="object 869"/>
          <p:cNvSpPr/>
          <p:nvPr/>
        </p:nvSpPr>
        <p:spPr>
          <a:xfrm>
            <a:off x="11747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9748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7749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5750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3751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51752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59753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7754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75755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68300" y="50990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74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375650" y="4559300"/>
            <a:ext cx="12700" cy="1282700"/>
          </a:xfrm>
          <a:custGeom>
            <a:avLst/>
            <a:gdLst/>
            <a:ahLst/>
            <a:cxnLst/>
            <a:rect l="l" t="t" r="r" b="b"/>
            <a:pathLst>
              <a:path w="12700" h="1282700">
                <a:moveTo>
                  <a:pt x="6350" y="6350"/>
                </a:moveTo>
                <a:lnTo>
                  <a:pt x="6350" y="127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68300" y="58229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3" name="object 883"/>
          <p:cNvSpPr/>
          <p:nvPr/>
        </p:nvSpPr>
        <p:spPr>
          <a:xfrm>
            <a:off x="13905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7" y="544228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4" name="object 884"/>
          <p:cNvSpPr/>
          <p:nvPr/>
        </p:nvSpPr>
        <p:spPr>
          <a:xfrm>
            <a:off x="13905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69" y="544228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5" name="object 885"/>
          <p:cNvSpPr/>
          <p:nvPr/>
        </p:nvSpPr>
        <p:spPr>
          <a:xfrm>
            <a:off x="29907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58" y="544228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6" name="object 886"/>
          <p:cNvSpPr/>
          <p:nvPr/>
        </p:nvSpPr>
        <p:spPr>
          <a:xfrm>
            <a:off x="2990723" y="567232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0" y="544228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3791458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7" name="object 887"/>
          <p:cNvSpPr/>
          <p:nvPr/>
        </p:nvSpPr>
        <p:spPr>
          <a:xfrm>
            <a:off x="3790823" y="53980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917950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5391912" y="5167354"/>
            <a:ext cx="190906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8" name="object 888"/>
          <p:cNvSpPr/>
          <p:nvPr/>
        </p:nvSpPr>
        <p:spPr>
          <a:xfrm>
            <a:off x="5391023" y="53980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5518404" y="5167354"/>
            <a:ext cx="315842" cy="214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889" name="object 889"/>
          <p:cNvSpPr/>
          <p:nvPr/>
        </p:nvSpPr>
        <p:spPr>
          <a:xfrm>
            <a:off x="7239000" y="29718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0" y="0"/>
                </a:lnTo>
                <a:lnTo>
                  <a:pt x="1295400" y="0"/>
                </a:lnTo>
                <a:lnTo>
                  <a:pt x="12954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539367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70421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86892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503377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19848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7232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746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852805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68300" y="29654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68300" y="34226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7244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0" name="object 900"/>
          <p:cNvSpPr/>
          <p:nvPr/>
        </p:nvSpPr>
        <p:spPr>
          <a:xfrm>
            <a:off x="472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9893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374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1" name="object 901"/>
          <p:cNvSpPr/>
          <p:nvPr/>
        </p:nvSpPr>
        <p:spPr>
          <a:xfrm>
            <a:off x="1637157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763903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02382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2" name="object 902"/>
          <p:cNvSpPr/>
          <p:nvPr/>
        </p:nvSpPr>
        <p:spPr>
          <a:xfrm>
            <a:off x="2802001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928874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67226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3" name="object 903"/>
          <p:cNvSpPr/>
          <p:nvPr/>
        </p:nvSpPr>
        <p:spPr>
          <a:xfrm>
            <a:off x="3966718" y="32644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093718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132197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4" name="object 904"/>
          <p:cNvSpPr/>
          <p:nvPr/>
        </p:nvSpPr>
        <p:spPr>
          <a:xfrm>
            <a:off x="5131562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258689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297168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5" name="object 905"/>
          <p:cNvSpPr/>
          <p:nvPr/>
        </p:nvSpPr>
        <p:spPr>
          <a:xfrm>
            <a:off x="6296279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23660" y="3033776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710" y="30337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6" name="object 906"/>
          <p:cNvSpPr/>
          <p:nvPr/>
        </p:nvSpPr>
        <p:spPr>
          <a:xfrm>
            <a:off x="7330440" y="32644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458202" y="30337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2440" y="2097864"/>
            <a:ext cx="486611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BinSort on next higher/highest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2440" y="2524584"/>
            <a:ext cx="85009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07" name="object 907"/>
          <p:cNvSpPr/>
          <p:nvPr/>
        </p:nvSpPr>
        <p:spPr>
          <a:xfrm>
            <a:off x="11747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9748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7749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5750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3751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1752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59753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7754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75755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68300" y="5033899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746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375650" y="4559300"/>
            <a:ext cx="12700" cy="1956689"/>
          </a:xfrm>
          <a:custGeom>
            <a:avLst/>
            <a:gdLst/>
            <a:ahLst/>
            <a:cxnLst/>
            <a:rect l="l" t="t" r="r" b="b"/>
            <a:pathLst>
              <a:path w="12700" h="1956689">
                <a:moveTo>
                  <a:pt x="6350" y="6350"/>
                </a:moveTo>
                <a:lnTo>
                  <a:pt x="6350" y="19503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68300" y="4565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68300" y="6496939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71688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172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317369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1178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9179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718050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5184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318504" y="463423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188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7918957" y="4634230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390777" y="510273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1" name="object 921"/>
          <p:cNvSpPr/>
          <p:nvPr/>
        </p:nvSpPr>
        <p:spPr>
          <a:xfrm>
            <a:off x="13905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517269" y="510273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1390777" y="537705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2" name="object 922"/>
          <p:cNvSpPr/>
          <p:nvPr/>
        </p:nvSpPr>
        <p:spPr>
          <a:xfrm>
            <a:off x="1390523" y="560717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17269" y="537705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2991358" y="510273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3" name="object 923"/>
          <p:cNvSpPr/>
          <p:nvPr/>
        </p:nvSpPr>
        <p:spPr>
          <a:xfrm>
            <a:off x="29907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7850" y="510273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991358" y="537705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4" name="object 924"/>
          <p:cNvSpPr/>
          <p:nvPr/>
        </p:nvSpPr>
        <p:spPr>
          <a:xfrm>
            <a:off x="2990723" y="560717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117850" y="537705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2991358" y="565137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5" name="object 925"/>
          <p:cNvSpPr/>
          <p:nvPr/>
        </p:nvSpPr>
        <p:spPr>
          <a:xfrm>
            <a:off x="2990723" y="588149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117850" y="565137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3791458" y="510273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6" name="object 926"/>
          <p:cNvSpPr/>
          <p:nvPr/>
        </p:nvSpPr>
        <p:spPr>
          <a:xfrm>
            <a:off x="3790823" y="533285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3917950" y="510273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391912" y="5102733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7" name="object 927"/>
          <p:cNvSpPr/>
          <p:nvPr/>
        </p:nvSpPr>
        <p:spPr>
          <a:xfrm>
            <a:off x="5391023" y="533285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5518404" y="5102733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28" name="object 928"/>
          <p:cNvSpPr/>
          <p:nvPr/>
        </p:nvSpPr>
        <p:spPr>
          <a:xfrm>
            <a:off x="1615567" y="5778500"/>
            <a:ext cx="12699" cy="482600"/>
          </a:xfrm>
          <a:custGeom>
            <a:avLst/>
            <a:gdLst/>
            <a:ahLst/>
            <a:cxnLst/>
            <a:rect l="l" t="t" r="r" b="b"/>
            <a:pathLst>
              <a:path w="12699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780411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945128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5109972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274689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73088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508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8604250" y="57785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44500" y="57848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44500" y="6242050"/>
            <a:ext cx="8178800" cy="12700"/>
          </a:xfrm>
          <a:custGeom>
            <a:avLst/>
            <a:gdLst/>
            <a:ahLst/>
            <a:cxnLst/>
            <a:rect l="l" t="t" r="r" b="b"/>
            <a:pathLst>
              <a:path w="8178800" h="12700">
                <a:moveTo>
                  <a:pt x="6350" y="6350"/>
                </a:moveTo>
                <a:lnTo>
                  <a:pt x="81724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0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8" name="object 938"/>
          <p:cNvSpPr/>
          <p:nvPr/>
        </p:nvSpPr>
        <p:spPr>
          <a:xfrm>
            <a:off x="548640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675132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13610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39" name="object 939"/>
          <p:cNvSpPr/>
          <p:nvPr/>
        </p:nvSpPr>
        <p:spPr>
          <a:xfrm>
            <a:off x="1713357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840103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78582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0" name="object 940"/>
          <p:cNvSpPr/>
          <p:nvPr/>
        </p:nvSpPr>
        <p:spPr>
          <a:xfrm>
            <a:off x="2878201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005074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43426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1" name="object 941"/>
          <p:cNvSpPr/>
          <p:nvPr/>
        </p:nvSpPr>
        <p:spPr>
          <a:xfrm>
            <a:off x="4042918" y="6083808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4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4169918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208397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2" name="object 942"/>
          <p:cNvSpPr/>
          <p:nvPr/>
        </p:nvSpPr>
        <p:spPr>
          <a:xfrm>
            <a:off x="5207762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334889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373368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6372479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99860" y="5853760"/>
            <a:ext cx="315924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407910" y="5853760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4" name="object 944"/>
          <p:cNvSpPr/>
          <p:nvPr/>
        </p:nvSpPr>
        <p:spPr>
          <a:xfrm>
            <a:off x="7406640" y="608380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7534402" y="5853760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48640" y="5283609"/>
            <a:ext cx="2173163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After Sorting: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45" name="object 945"/>
          <p:cNvSpPr/>
          <p:nvPr/>
        </p:nvSpPr>
        <p:spPr>
          <a:xfrm>
            <a:off x="14033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2034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0035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8036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6037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4038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2039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70040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78041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96900" y="26606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032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8604250" y="2120900"/>
            <a:ext cx="12700" cy="2021840"/>
          </a:xfrm>
          <a:custGeom>
            <a:avLst/>
            <a:gdLst/>
            <a:ahLst/>
            <a:cxnLst/>
            <a:rect l="l" t="t" r="r" b="b"/>
            <a:pathLst>
              <a:path w="12700" h="2021840">
                <a:moveTo>
                  <a:pt x="6350" y="6350"/>
                </a:moveTo>
                <a:lnTo>
                  <a:pt x="6350" y="20154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96900" y="212725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96900" y="4123690"/>
            <a:ext cx="8026400" cy="12700"/>
          </a:xfrm>
          <a:custGeom>
            <a:avLst/>
            <a:gdLst/>
            <a:ahLst/>
            <a:cxnLst/>
            <a:rect l="l" t="t" r="r" b="b"/>
            <a:pathLst>
              <a:path w="8026400" h="12700">
                <a:moveTo>
                  <a:pt x="6350" y="6350"/>
                </a:moveTo>
                <a:lnTo>
                  <a:pt x="80200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945794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745869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545969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346450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146550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946904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747004" y="21955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6547104" y="21955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7347457" y="21955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8147557" y="2195576"/>
            <a:ext cx="190653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619377" y="27289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9" name="object 959"/>
          <p:cNvSpPr/>
          <p:nvPr/>
        </p:nvSpPr>
        <p:spPr>
          <a:xfrm>
            <a:off x="16191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745869" y="27289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1619377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0" name="object 960"/>
          <p:cNvSpPr/>
          <p:nvPr/>
        </p:nvSpPr>
        <p:spPr>
          <a:xfrm>
            <a:off x="1619123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745869" y="3003295"/>
            <a:ext cx="315925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3219958" y="27289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1" name="object 961"/>
          <p:cNvSpPr/>
          <p:nvPr/>
        </p:nvSpPr>
        <p:spPr>
          <a:xfrm>
            <a:off x="32193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346450" y="27289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3219958" y="3003295"/>
            <a:ext cx="190652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2" name="object 962"/>
          <p:cNvSpPr/>
          <p:nvPr/>
        </p:nvSpPr>
        <p:spPr>
          <a:xfrm>
            <a:off x="3219323" y="323392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3346450" y="3003295"/>
            <a:ext cx="315925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219958" y="3277615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3" name="object 963"/>
          <p:cNvSpPr/>
          <p:nvPr/>
        </p:nvSpPr>
        <p:spPr>
          <a:xfrm>
            <a:off x="3219323" y="3508248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4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346450" y="3277615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020058" y="27289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4" name="object 964"/>
          <p:cNvSpPr/>
          <p:nvPr/>
        </p:nvSpPr>
        <p:spPr>
          <a:xfrm>
            <a:off x="4019423" y="2959607"/>
            <a:ext cx="126491" cy="24384"/>
          </a:xfrm>
          <a:custGeom>
            <a:avLst/>
            <a:gdLst/>
            <a:ahLst/>
            <a:cxnLst/>
            <a:rect l="l" t="t" r="r" b="b"/>
            <a:pathLst>
              <a:path w="126491" h="24384">
                <a:moveTo>
                  <a:pt x="0" y="24385"/>
                </a:moveTo>
                <a:lnTo>
                  <a:pt x="0" y="0"/>
                </a:lnTo>
                <a:lnTo>
                  <a:pt x="126491" y="0"/>
                </a:lnTo>
                <a:lnTo>
                  <a:pt x="126491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4146550" y="27289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5620512" y="2728976"/>
            <a:ext cx="190652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5" name="object 965"/>
          <p:cNvSpPr/>
          <p:nvPr/>
        </p:nvSpPr>
        <p:spPr>
          <a:xfrm>
            <a:off x="5619623" y="2959607"/>
            <a:ext cx="126492" cy="24384"/>
          </a:xfrm>
          <a:custGeom>
            <a:avLst/>
            <a:gdLst/>
            <a:ahLst/>
            <a:cxnLst/>
            <a:rect l="l" t="t" r="r" b="b"/>
            <a:pathLst>
              <a:path w="126492" h="24384">
                <a:moveTo>
                  <a:pt x="0" y="24385"/>
                </a:moveTo>
                <a:lnTo>
                  <a:pt x="0" y="0"/>
                </a:lnTo>
                <a:lnTo>
                  <a:pt x="126492" y="0"/>
                </a:lnTo>
                <a:lnTo>
                  <a:pt x="12649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5747004" y="2728976"/>
            <a:ext cx="315925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53058" y="2519426"/>
            <a:ext cx="7157922" cy="571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Does it named before 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686302" y="3250670"/>
            <a:ext cx="2439010" cy="57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Person?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712085" y="4404995"/>
            <a:ext cx="3452799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e.g. The </a:t>
            </a:r>
            <a:r>
              <a:rPr sz="2400" b="1" spc="10" dirty="0">
                <a:solidFill>
                  <a:srgbClr val="4E3B30"/>
                </a:solidFill>
                <a:latin typeface="Arial"/>
                <a:cs typeface="Arial"/>
              </a:rPr>
              <a:t>Floyd-Warshall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1"/>
          <p:cNvSpPr/>
          <p:nvPr/>
        </p:nvSpPr>
        <p:spPr>
          <a:xfrm>
            <a:off x="5994527" y="4711827"/>
            <a:ext cx="85344" cy="32004"/>
          </a:xfrm>
          <a:custGeom>
            <a:avLst/>
            <a:gdLst/>
            <a:ahLst/>
            <a:cxnLst/>
            <a:rect l="l" t="t" r="r" b="b"/>
            <a:pathLst>
              <a:path w="85344" h="32004">
                <a:moveTo>
                  <a:pt x="0" y="32004"/>
                </a:moveTo>
                <a:lnTo>
                  <a:pt x="0" y="0"/>
                </a:lnTo>
                <a:lnTo>
                  <a:pt x="85344" y="0"/>
                </a:lnTo>
                <a:lnTo>
                  <a:pt x="85344" y="32004"/>
                </a:lnTo>
                <a:lnTo>
                  <a:pt x="0" y="32004"/>
                </a:lnTo>
                <a:close/>
              </a:path>
            </a:pathLst>
          </a:custGeom>
          <a:solidFill>
            <a:srgbClr val="4E3B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147816" y="4404995"/>
            <a:ext cx="1370685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4787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66" name="object 966"/>
          <p:cNvSpPr/>
          <p:nvPr/>
        </p:nvSpPr>
        <p:spPr>
          <a:xfrm>
            <a:off x="149783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26626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82739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992116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15696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71911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330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84865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26732" y="29654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26732" y="34226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0987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95882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60853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5824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090795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55766" y="3033776"/>
            <a:ext cx="44241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289927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0987" y="2097864"/>
            <a:ext cx="193312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Completed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" y="1036320"/>
            <a:ext cx="363474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4787" y="626833"/>
            <a:ext cx="318211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EXAMPLE (LSD)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976" name="object 976"/>
          <p:cNvSpPr/>
          <p:nvPr/>
        </p:nvSpPr>
        <p:spPr>
          <a:xfrm>
            <a:off x="1497838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6626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827399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992116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156960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71911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33082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8486521" y="2959100"/>
            <a:ext cx="12700" cy="482600"/>
          </a:xfrm>
          <a:custGeom>
            <a:avLst/>
            <a:gdLst/>
            <a:ahLst/>
            <a:cxnLst/>
            <a:rect l="l" t="t" r="r" b="b"/>
            <a:pathLst>
              <a:path w="12700" h="482600">
                <a:moveTo>
                  <a:pt x="6350" y="6350"/>
                </a:moveTo>
                <a:lnTo>
                  <a:pt x="6350" y="476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26732" y="29654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26732" y="3422650"/>
            <a:ext cx="8178838" cy="12700"/>
          </a:xfrm>
          <a:custGeom>
            <a:avLst/>
            <a:gdLst/>
            <a:ahLst/>
            <a:cxnLst/>
            <a:rect l="l" t="t" r="r" b="b"/>
            <a:pathLst>
              <a:path w="8178838" h="12700">
                <a:moveTo>
                  <a:pt x="6350" y="6350"/>
                </a:moveTo>
                <a:lnTo>
                  <a:pt x="81724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30987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95882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131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60853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25824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090795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341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255766" y="3033776"/>
            <a:ext cx="442416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416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289927" y="3033776"/>
            <a:ext cx="442417" cy="2144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636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0987" y="2097864"/>
            <a:ext cx="4999340" cy="3330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The Numbers are now sorted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1036320"/>
            <a:ext cx="3002280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30270" y="626833"/>
            <a:ext cx="2548890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RADIX SORT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7998906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Radix sort is generalization of bucket sort.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240" y="2212134"/>
            <a:ext cx="7139484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It uses several passes of bucket sort.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0" y="2797350"/>
            <a:ext cx="5559868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Radix sort is stable and fast.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88" y="775716"/>
            <a:ext cx="26273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85718" y="410782"/>
            <a:ext cx="2225379" cy="361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523227"/>
                </a:solidFill>
                <a:latin typeface="Franklin Gothic Medium"/>
                <a:cs typeface="Franklin Gothic Medium"/>
              </a:rPr>
              <a:t>ALGORITHM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986" name="object 986"/>
          <p:cNvSpPr/>
          <p:nvPr/>
        </p:nvSpPr>
        <p:spPr>
          <a:xfrm>
            <a:off x="3585083" y="813816"/>
            <a:ext cx="2124456" cy="19812"/>
          </a:xfrm>
          <a:custGeom>
            <a:avLst/>
            <a:gdLst/>
            <a:ahLst/>
            <a:cxnLst/>
            <a:rect l="l" t="t" r="r" b="b"/>
            <a:pathLst>
              <a:path w="2124456" h="19812">
                <a:moveTo>
                  <a:pt x="0" y="19812"/>
                </a:moveTo>
                <a:lnTo>
                  <a:pt x="0" y="0"/>
                </a:lnTo>
                <a:lnTo>
                  <a:pt x="2124456" y="0"/>
                </a:lnTo>
                <a:lnTo>
                  <a:pt x="2124456" y="19812"/>
                </a:lnTo>
                <a:lnTo>
                  <a:pt x="0" y="19812"/>
                </a:lnTo>
                <a:close/>
              </a:path>
            </a:pathLst>
          </a:custGeom>
          <a:solidFill>
            <a:srgbClr val="5232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0" y="2425875"/>
            <a:ext cx="7268390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1.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Create an array a[ 0…..n-1] elements.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3011091"/>
            <a:ext cx="8249938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2.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Call bucket sort repeatedly on least to most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91539" y="3499025"/>
            <a:ext cx="7835423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significant digit of each element as the key.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4084241"/>
            <a:ext cx="4718382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Arial"/>
                <a:cs typeface="Arial"/>
              </a:rPr>
              <a:t>3. 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Return the sorted array.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" y="1036320"/>
            <a:ext cx="2496312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83253" y="626833"/>
            <a:ext cx="2044598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Franklin Gothic Medium"/>
                <a:cs typeface="Franklin Gothic Medium"/>
              </a:rPr>
              <a:t>ANALYSIS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8600294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Each pass over n d-digit numbers and k base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39140" y="2114598"/>
            <a:ext cx="7323952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keys then takes time O(n+k). (Assuming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2602278"/>
            <a:ext cx="6639112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counting sort is used for each pass.)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6240" y="3187218"/>
            <a:ext cx="7747251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There are d  passes, so the total time for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39140" y="3675555"/>
            <a:ext cx="4277940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radix sort is O(d (n+k)).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96240" y="4260771"/>
            <a:ext cx="7849946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Wingdings"/>
                <a:cs typeface="Wingdings"/>
              </a:rPr>
              <a:t></a:t>
            </a:r>
            <a:r>
              <a:rPr sz="3170" spc="10" dirty="0">
                <a:latin typeface="Arial"/>
                <a:cs typeface="Arial"/>
              </a:rPr>
              <a:t>When d is a constant and total run time =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39140" y="4748175"/>
            <a:ext cx="927630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O(n)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08" y="1036320"/>
            <a:ext cx="3451859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06242" y="626833"/>
            <a:ext cx="2999232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Franklin Gothic Medium"/>
                <a:cs typeface="Franklin Gothic Medium"/>
              </a:rPr>
              <a:t>APPLICATIONS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2797350"/>
            <a:ext cx="6463203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latin typeface="Wingdings"/>
                <a:cs typeface="Wingdings"/>
              </a:rPr>
              <a:t></a:t>
            </a:r>
            <a:r>
              <a:rPr sz="3200" spc="10" dirty="0">
                <a:latin typeface="Arial"/>
                <a:cs typeface="Arial"/>
              </a:rPr>
              <a:t>Mostly used in parallel computing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153058" y="2519426"/>
            <a:ext cx="7157922" cy="5718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Does it named before any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686302" y="3250670"/>
            <a:ext cx="2439010" cy="57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00" spc="10" dirty="0">
                <a:solidFill>
                  <a:srgbClr val="4E3B30"/>
                </a:solidFill>
                <a:latin typeface="Arial"/>
                <a:cs typeface="Arial"/>
              </a:rPr>
              <a:t>Person?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12085" y="4404995"/>
            <a:ext cx="3452799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e.g. The </a:t>
            </a:r>
            <a:r>
              <a:rPr sz="2400" b="1" spc="10" dirty="0">
                <a:solidFill>
                  <a:srgbClr val="4E3B30"/>
                </a:solidFill>
                <a:latin typeface="Arial"/>
                <a:cs typeface="Arial"/>
              </a:rPr>
              <a:t>Floyd-Warshall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994527" y="4711827"/>
            <a:ext cx="85344" cy="32004"/>
          </a:xfrm>
          <a:custGeom>
            <a:avLst/>
            <a:gdLst/>
            <a:ahLst/>
            <a:cxnLst/>
            <a:rect l="l" t="t" r="r" b="b"/>
            <a:pathLst>
              <a:path w="85344" h="32004">
                <a:moveTo>
                  <a:pt x="0" y="32004"/>
                </a:moveTo>
                <a:lnTo>
                  <a:pt x="0" y="0"/>
                </a:lnTo>
                <a:lnTo>
                  <a:pt x="85344" y="0"/>
                </a:lnTo>
                <a:lnTo>
                  <a:pt x="85344" y="32004"/>
                </a:lnTo>
                <a:lnTo>
                  <a:pt x="0" y="32004"/>
                </a:lnTo>
                <a:close/>
              </a:path>
            </a:pathLst>
          </a:custGeom>
          <a:solidFill>
            <a:srgbClr val="4E3B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147816" y="4404995"/>
            <a:ext cx="1370685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E3B30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76446" y="5053736"/>
            <a:ext cx="1354835" cy="7147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000" b="1" spc="10" dirty="0">
                <a:solidFill>
                  <a:srgbClr val="4E3B30"/>
                </a:solidFill>
                <a:latin typeface="Arial"/>
                <a:cs typeface="Arial"/>
              </a:rPr>
              <a:t>NO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09016" y="1673281"/>
            <a:ext cx="8226013" cy="3333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E3B30"/>
                </a:solidFill>
                <a:latin typeface="Arial"/>
                <a:cs typeface="Arial"/>
              </a:rPr>
              <a:t>Radix Means :   the base of a system of numeration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2651046"/>
            <a:ext cx="2011346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96240" y="3724323"/>
            <a:ext cx="7646208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• The decimal number system that we use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39140" y="4212003"/>
            <a:ext cx="7925348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every day has 10 digits {0,1,2,3,4,5,6,7,8,9}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39140" y="4699683"/>
            <a:ext cx="4086170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and so the radix is 10.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" y="1036320"/>
            <a:ext cx="4047744" cy="54102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626833"/>
            <a:ext cx="3595421" cy="4065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CLASSIFIACATION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737001"/>
            <a:ext cx="317034" cy="267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solidFill>
                  <a:srgbClr val="4E3B30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11352" y="1626388"/>
            <a:ext cx="7188934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Least Significant Digit (LSD) radix sorts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96240" y="2322472"/>
            <a:ext cx="317034" cy="267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solidFill>
                  <a:srgbClr val="4E3B30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11352" y="2212134"/>
            <a:ext cx="7188845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Arial"/>
                <a:cs typeface="Arial"/>
              </a:rPr>
              <a:t>Most Significant Digit (MSD) radix sorts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106830" cy="361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8064876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spc="10" dirty="0">
                <a:solidFill>
                  <a:srgbClr val="4E3B30"/>
                </a:solidFill>
                <a:latin typeface="Wingdings"/>
                <a:cs typeface="Wingdings"/>
              </a:rPr>
              <a:t></a:t>
            </a: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How many times we will sort the number 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7344" y="2212134"/>
            <a:ext cx="473711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7344" y="2797350"/>
            <a:ext cx="6054791" cy="381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How many passes will required 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46988"/>
            <a:ext cx="8628888" cy="10668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053084"/>
            <a:ext cx="8628888" cy="12192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" y="775716"/>
            <a:ext cx="8609076" cy="48006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96240" y="410782"/>
            <a:ext cx="8106830" cy="361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4E3B30"/>
                </a:solidFill>
                <a:latin typeface="Franklin Gothic Medium"/>
                <a:cs typeface="Franklin Gothic Medium"/>
              </a:rPr>
              <a:t>LEAST SIGNIFICANT DIGIT (LSD) RADIX SORTS</a:t>
            </a:r>
            <a:endParaRPr sz="3100">
              <a:latin typeface="Franklin Gothic Medium"/>
              <a:cs typeface="Franklin Gothic Medium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96240" y="1626388"/>
            <a:ext cx="2122393" cy="3819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Examples 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98702" y="2212134"/>
            <a:ext cx="3945381" cy="381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4E3B30"/>
                </a:solidFill>
                <a:latin typeface="Arial"/>
                <a:cs typeface="Arial"/>
              </a:rPr>
              <a:t>4310 ,  357 , 251 , 78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5D5CC-8B31-4E57-9FDE-D32E184C0531}"/>
</file>

<file path=customXml/itemProps2.xml><?xml version="1.0" encoding="utf-8"?>
<ds:datastoreItem xmlns:ds="http://schemas.openxmlformats.org/officeDocument/2006/customXml" ds:itemID="{12C05F32-7BA7-4334-9A77-6A04932322D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1479</Words>
  <Application>Microsoft Office PowerPoint</Application>
  <PresentationFormat>On-screen Show (4:3)</PresentationFormat>
  <Paragraphs>903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Franklin Gothic Medium</vt:lpstr>
      <vt:lpstr>Times New Roman</vt:lpstr>
      <vt:lpstr>Wingdings</vt:lpstr>
      <vt:lpstr>Wingdings 2</vt:lpstr>
      <vt:lpstr>Theme_AKC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Akshay K. C. [MAHE-MIT]</cp:lastModifiedBy>
  <cp:revision>3</cp:revision>
  <dcterms:created xsi:type="dcterms:W3CDTF">2020-05-02T12:04:12Z</dcterms:created>
  <dcterms:modified xsi:type="dcterms:W3CDTF">2021-12-28T05:12:42Z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LastSaved">
    <vt:filetime>2020-05-02T00:00:00Z</vt:filetime>
  </property>
</Properties>
</file>