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54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53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40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2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3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56"/>
  </p:notesMasterIdLst>
  <p:handoutMasterIdLst>
    <p:handoutMasterId r:id="rId57"/>
  </p:handoutMasterIdLst>
  <p:sldIdLst>
    <p:sldId id="482" r:id="rId2"/>
    <p:sldId id="532" r:id="rId3"/>
    <p:sldId id="454" r:id="rId4"/>
    <p:sldId id="453" r:id="rId5"/>
    <p:sldId id="484" r:id="rId6"/>
    <p:sldId id="457" r:id="rId7"/>
    <p:sldId id="483" r:id="rId8"/>
    <p:sldId id="456" r:id="rId9"/>
    <p:sldId id="485" r:id="rId10"/>
    <p:sldId id="462" r:id="rId11"/>
    <p:sldId id="460" r:id="rId12"/>
    <p:sldId id="461" r:id="rId13"/>
    <p:sldId id="531" r:id="rId14"/>
    <p:sldId id="459" r:id="rId15"/>
    <p:sldId id="491" r:id="rId16"/>
    <p:sldId id="540" r:id="rId17"/>
    <p:sldId id="542" r:id="rId18"/>
    <p:sldId id="539" r:id="rId19"/>
    <p:sldId id="486" r:id="rId20"/>
    <p:sldId id="487" r:id="rId21"/>
    <p:sldId id="463" r:id="rId22"/>
    <p:sldId id="464" r:id="rId23"/>
    <p:sldId id="465" r:id="rId24"/>
    <p:sldId id="466" r:id="rId25"/>
    <p:sldId id="467" r:id="rId26"/>
    <p:sldId id="470" r:id="rId27"/>
    <p:sldId id="471" r:id="rId28"/>
    <p:sldId id="473" r:id="rId29"/>
    <p:sldId id="481" r:id="rId30"/>
    <p:sldId id="493" r:id="rId31"/>
    <p:sldId id="492" r:id="rId32"/>
    <p:sldId id="494" r:id="rId33"/>
    <p:sldId id="495" r:id="rId34"/>
    <p:sldId id="497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10" r:id="rId43"/>
    <p:sldId id="511" r:id="rId44"/>
    <p:sldId id="512" r:id="rId45"/>
    <p:sldId id="513" r:id="rId46"/>
    <p:sldId id="514" r:id="rId47"/>
    <p:sldId id="515" r:id="rId48"/>
    <p:sldId id="543" r:id="rId49"/>
    <p:sldId id="544" r:id="rId50"/>
    <p:sldId id="545" r:id="rId51"/>
    <p:sldId id="546" r:id="rId52"/>
    <p:sldId id="547" r:id="rId53"/>
    <p:sldId id="548" r:id="rId54"/>
    <p:sldId id="549" r:id="rId5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60">
          <p15:clr>
            <a:srgbClr val="A4A3A4"/>
          </p15:clr>
        </p15:guide>
        <p15:guide id="2" pos="307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DFCA"/>
    <a:srgbClr val="D49FFF"/>
    <a:srgbClr val="A2C1FE"/>
    <a:srgbClr val="FAFD00"/>
    <a:srgbClr val="063DE8"/>
    <a:srgbClr val="3366CC"/>
    <a:srgbClr val="99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1" autoAdjust="0"/>
    <p:restoredTop sz="94660"/>
  </p:normalViewPr>
  <p:slideViewPr>
    <p:cSldViewPr>
      <p:cViewPr varScale="1">
        <p:scale>
          <a:sx n="72" d="100"/>
          <a:sy n="72" d="100"/>
        </p:scale>
        <p:origin x="10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76" y="-78"/>
      </p:cViewPr>
      <p:guideLst>
        <p:guide orient="horz" pos="2260"/>
        <p:guide pos="307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13" Type="http://schemas.openxmlformats.org/officeDocument/2006/relationships/slide" Target="slides/slide35.xml"/><Relationship Id="rId18" Type="http://schemas.openxmlformats.org/officeDocument/2006/relationships/slide" Target="slides/slide42.xml"/><Relationship Id="rId3" Type="http://schemas.openxmlformats.org/officeDocument/2006/relationships/slide" Target="slides/slide20.xml"/><Relationship Id="rId21" Type="http://schemas.openxmlformats.org/officeDocument/2006/relationships/slide" Target="slides/slide46.xml"/><Relationship Id="rId7" Type="http://schemas.openxmlformats.org/officeDocument/2006/relationships/slide" Target="slides/slide24.xml"/><Relationship Id="rId12" Type="http://schemas.openxmlformats.org/officeDocument/2006/relationships/slide" Target="slides/slide31.xml"/><Relationship Id="rId17" Type="http://schemas.openxmlformats.org/officeDocument/2006/relationships/slide" Target="slides/slide41.xml"/><Relationship Id="rId2" Type="http://schemas.openxmlformats.org/officeDocument/2006/relationships/slide" Target="slides/slide14.xml"/><Relationship Id="rId16" Type="http://schemas.openxmlformats.org/officeDocument/2006/relationships/slide" Target="slides/slide40.xml"/><Relationship Id="rId20" Type="http://schemas.openxmlformats.org/officeDocument/2006/relationships/slide" Target="slides/slide44.xml"/><Relationship Id="rId1" Type="http://schemas.openxmlformats.org/officeDocument/2006/relationships/slide" Target="slides/slide8.xml"/><Relationship Id="rId6" Type="http://schemas.openxmlformats.org/officeDocument/2006/relationships/slide" Target="slides/slide23.xml"/><Relationship Id="rId11" Type="http://schemas.openxmlformats.org/officeDocument/2006/relationships/slide" Target="slides/slide28.xml"/><Relationship Id="rId5" Type="http://schemas.openxmlformats.org/officeDocument/2006/relationships/slide" Target="slides/slide22.xml"/><Relationship Id="rId15" Type="http://schemas.openxmlformats.org/officeDocument/2006/relationships/slide" Target="slides/slide39.xml"/><Relationship Id="rId10" Type="http://schemas.openxmlformats.org/officeDocument/2006/relationships/slide" Target="slides/slide27.xml"/><Relationship Id="rId19" Type="http://schemas.openxmlformats.org/officeDocument/2006/relationships/slide" Target="slides/slide43.xml"/><Relationship Id="rId4" Type="http://schemas.openxmlformats.org/officeDocument/2006/relationships/slide" Target="slides/slide21.xml"/><Relationship Id="rId9" Type="http://schemas.openxmlformats.org/officeDocument/2006/relationships/slide" Target="slides/slide26.xml"/><Relationship Id="rId14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33" tIns="0" rIns="19133" bIns="0" numCol="1" anchor="t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-1588"/>
            <a:ext cx="3170237" cy="479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33" tIns="0" rIns="19133" bIns="0" numCol="1" anchor="t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33" tIns="0" rIns="19133" bIns="0" numCol="1" anchor="b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33" tIns="0" rIns="19133" bIns="0" numCol="1" anchor="b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4A5D848-85FC-4B45-8DED-167B1AD24BF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33" tIns="0" rIns="19133" bIns="0" numCol="1" anchor="t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1588"/>
            <a:ext cx="3170237" cy="479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33" tIns="0" rIns="19133" bIns="0" numCol="1" anchor="t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33" tIns="0" rIns="19133" bIns="0" numCol="1" anchor="b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133" tIns="0" rIns="19133" bIns="0" numCol="1" anchor="b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50770B0-FFE2-4A1B-95DF-13F9E0CC4F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2475"/>
            <a:ext cx="5365750" cy="431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71" tIns="46239" rIns="94071" bIns="46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19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65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31863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97000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62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9122F8-17DE-4C4C-985A-BBF886F8861C}" type="slidenum">
              <a:rPr lang="zh-TW" altLang="en-US" sz="1000" b="0" smtClean="0">
                <a:latin typeface="Times New Roman" panose="02020603050405020304" pitchFamily="18" charset="0"/>
              </a:rPr>
              <a:pPr/>
              <a:t>1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667" rIns="95667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7FE83D-F16C-4FC4-89B7-D596FCD3AB6A}" type="slidenum">
              <a:rPr lang="zh-TW" altLang="en-US" sz="1000" b="0" smtClean="0">
                <a:latin typeface="Times New Roman" panose="02020603050405020304" pitchFamily="18" charset="0"/>
              </a:rPr>
              <a:pPr/>
              <a:t>10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B9F592-30E9-41C0-8E8C-423A94C81892}" type="slidenum">
              <a:rPr lang="zh-TW" altLang="en-US" sz="1000" b="0" smtClean="0">
                <a:latin typeface="Times New Roman" panose="02020603050405020304" pitchFamily="18" charset="0"/>
              </a:rPr>
              <a:pPr/>
              <a:t>11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464DE4-E668-45E2-BD61-A466A9D421E5}" type="slidenum">
              <a:rPr lang="zh-TW" altLang="en-US" sz="1000" b="0" smtClean="0">
                <a:latin typeface="Times New Roman" panose="02020603050405020304" pitchFamily="18" charset="0"/>
              </a:rPr>
              <a:pPr/>
              <a:t>12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11F279-0D7A-4075-8012-AA6FB3DE5E79}" type="slidenum">
              <a:rPr lang="zh-TW" altLang="en-US" sz="1000" b="0" smtClean="0">
                <a:latin typeface="Times New Roman" panose="02020603050405020304" pitchFamily="18" charset="0"/>
              </a:rPr>
              <a:pPr/>
              <a:t>13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2475"/>
            <a:ext cx="5851525" cy="4318000"/>
          </a:xfrm>
          <a:noFill/>
        </p:spPr>
        <p:txBody>
          <a:bodyPr/>
          <a:lstStyle/>
          <a:p>
            <a:r>
              <a:rPr lang="en-US" altLang="zh-TW"/>
              <a:t>Note the signature of main() – it’s an array parameter.  And, like other examples we’ve given, it takes the number of elements as a parameter.  Why?</a:t>
            </a:r>
          </a:p>
          <a:p>
            <a:endParaRPr lang="en-US" altLang="zh-TW"/>
          </a:p>
          <a:p>
            <a:r>
              <a:rPr lang="en-US" altLang="zh-TW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737E1C-93B3-4AA9-8CA3-CA26D077103F}" type="slidenum">
              <a:rPr lang="zh-TW" altLang="en-US" sz="1000" b="0" smtClean="0">
                <a:latin typeface="Times New Roman" panose="02020603050405020304" pitchFamily="18" charset="0"/>
              </a:rPr>
              <a:pPr/>
              <a:t>14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0530FF-7EA1-4479-8F30-27BC7F6332BB}" type="slidenum">
              <a:rPr lang="zh-TW" altLang="en-US" sz="1000" b="0" smtClean="0">
                <a:latin typeface="Times New Roman" panose="02020603050405020304" pitchFamily="18" charset="0"/>
              </a:rPr>
              <a:pPr/>
              <a:t>15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5CA529-9BFB-40E0-BE59-D8A3044AA5D9}" type="slidenum">
              <a:rPr lang="zh-TW" altLang="en-US" sz="1000" b="0" smtClean="0">
                <a:latin typeface="Times New Roman" panose="02020603050405020304" pitchFamily="18" charset="0"/>
              </a:rPr>
              <a:pPr/>
              <a:t>16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pPr defTabSz="914400"/>
            <a:r>
              <a:rPr lang="en-US" altLang="zh-TW"/>
              <a:t>References fix some of those pointer problems.  </a:t>
            </a:r>
          </a:p>
          <a:p>
            <a:pPr defTabSz="914400"/>
            <a:endParaRPr lang="en-US" altLang="zh-TW"/>
          </a:p>
          <a:p>
            <a:pPr defTabSz="914400"/>
            <a:r>
              <a:rPr lang="en-US" altLang="zh-TW"/>
              <a:t>If we wanted something called “ref” to point to a variable x, we’d declare a pointer </a:t>
            </a:r>
            <a:r>
              <a:rPr lang="en-US" altLang="zh-TW" i="1"/>
              <a:t>variable</a:t>
            </a:r>
            <a:r>
              <a:rPr lang="en-US" altLang="zh-TW"/>
              <a:t> and assign the address of x into it.  With references, we’d attach an additional name – ref – to the </a:t>
            </a:r>
            <a:r>
              <a:rPr lang="en-US" altLang="zh-TW" i="1"/>
              <a:t>same</a:t>
            </a:r>
            <a:r>
              <a:rPr lang="en-US" altLang="zh-TW"/>
              <a:t> memory location as x.</a:t>
            </a:r>
          </a:p>
          <a:p>
            <a:pPr defTabSz="914400"/>
            <a:endParaRPr lang="en-US" altLang="zh-TW"/>
          </a:p>
          <a:p>
            <a:pPr defTabSz="914400"/>
            <a:r>
              <a:rPr lang="en-US" altLang="zh-TW"/>
              <a:t>Note how the pointer necessitates an extra variable, whereas the reference didn’t</a:t>
            </a:r>
          </a:p>
          <a:p>
            <a:pPr defTabSz="914400"/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F4C3B9-6E84-4489-AE2E-6CE2E0636D68}" type="slidenum">
              <a:rPr lang="zh-TW" altLang="en-US" sz="1000" b="0" smtClean="0">
                <a:latin typeface="Times New Roman" panose="02020603050405020304" pitchFamily="18" charset="0"/>
              </a:rPr>
              <a:pPr/>
              <a:t>17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8A2026-9538-4228-8F03-4631A21BEA45}" type="slidenum">
              <a:rPr lang="zh-TW" altLang="en-US" sz="1000" b="0" smtClean="0">
                <a:latin typeface="Times New Roman" panose="02020603050405020304" pitchFamily="18" charset="0"/>
              </a:rPr>
              <a:pPr/>
              <a:t>18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EB3970-9E75-4165-B090-46CA6F3BB0EA}" type="slidenum">
              <a:rPr lang="zh-TW" altLang="en-US" sz="1000" b="0" smtClean="0">
                <a:latin typeface="Times New Roman" panose="02020603050405020304" pitchFamily="18" charset="0"/>
              </a:rPr>
              <a:pPr/>
              <a:t>19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DD19A6-AD60-4B5E-8FF7-8D22EB4EE77E}" type="slidenum">
              <a:rPr lang="zh-TW" altLang="en-US" sz="1000" b="0" smtClean="0">
                <a:latin typeface="Times New Roman" panose="02020603050405020304" pitchFamily="18" charset="0"/>
              </a:rPr>
              <a:pPr/>
              <a:t>2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9A608D-9292-4DB0-8DCF-D53F4F7E79E6}" type="slidenum">
              <a:rPr lang="zh-TW" altLang="en-US" sz="1000" b="0" smtClean="0">
                <a:latin typeface="Times New Roman" panose="02020603050405020304" pitchFamily="18" charset="0"/>
              </a:rPr>
              <a:pPr/>
              <a:t>20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806C91-8ED3-4FCC-A950-1AE8209328DC}" type="slidenum">
              <a:rPr lang="zh-TW" altLang="en-US" sz="1000" b="0" smtClean="0">
                <a:latin typeface="Times New Roman" panose="02020603050405020304" pitchFamily="18" charset="0"/>
              </a:rPr>
              <a:pPr/>
              <a:t>21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D3E99F-54CD-48C7-A319-5EF117EF0C1A}" type="slidenum">
              <a:rPr lang="zh-TW" altLang="en-US" sz="1000" b="0" smtClean="0">
                <a:latin typeface="Times New Roman" panose="02020603050405020304" pitchFamily="18" charset="0"/>
              </a:rPr>
              <a:pPr/>
              <a:t>22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2672DD-135C-4CBB-BFF0-CC9E67A551F7}" type="slidenum">
              <a:rPr lang="zh-TW" altLang="en-US" sz="1000" b="0" smtClean="0">
                <a:latin typeface="Times New Roman" panose="02020603050405020304" pitchFamily="18" charset="0"/>
              </a:rPr>
              <a:pPr/>
              <a:t>23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CABD05-FA44-4E5F-B666-BEE6958270EB}" type="slidenum">
              <a:rPr lang="zh-TW" altLang="en-US" sz="1000" b="0" smtClean="0">
                <a:latin typeface="Times New Roman" panose="02020603050405020304" pitchFamily="18" charset="0"/>
              </a:rPr>
              <a:pPr/>
              <a:t>24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585FD-17DF-488F-A04B-2592166A1B84}" type="slidenum">
              <a:rPr lang="zh-TW" altLang="en-US" sz="1000" b="0" smtClean="0">
                <a:latin typeface="Times New Roman" panose="02020603050405020304" pitchFamily="18" charset="0"/>
              </a:rPr>
              <a:pPr/>
              <a:t>25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29034C-FCC6-4DB2-AB34-CC76DC4BA11F}" type="slidenum">
              <a:rPr lang="zh-TW" altLang="en-US" sz="1000" b="0" smtClean="0">
                <a:latin typeface="Times New Roman" panose="02020603050405020304" pitchFamily="18" charset="0"/>
              </a:rPr>
              <a:pPr/>
              <a:t>26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7DAE63-77F5-4870-9B1E-EE24CCBB2F2E}" type="slidenum">
              <a:rPr lang="zh-TW" altLang="en-US" sz="1000" b="0" smtClean="0">
                <a:latin typeface="Times New Roman" panose="02020603050405020304" pitchFamily="18" charset="0"/>
              </a:rPr>
              <a:pPr/>
              <a:t>27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B113D6-7D71-4492-8C85-13450CD85D16}" type="slidenum">
              <a:rPr lang="zh-TW" altLang="en-US" sz="1000" b="0" smtClean="0">
                <a:latin typeface="Times New Roman" panose="02020603050405020304" pitchFamily="18" charset="0"/>
              </a:rPr>
              <a:pPr/>
              <a:t>28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EB1C7C-EBB9-4364-AE7F-FA91D6DCEBE9}" type="slidenum">
              <a:rPr lang="zh-TW" altLang="en-US" sz="1000" b="0" smtClean="0">
                <a:latin typeface="Times New Roman" panose="02020603050405020304" pitchFamily="18" charset="0"/>
              </a:rPr>
              <a:pPr/>
              <a:t>29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24A8BB-3796-443C-98D5-61888B472535}" type="slidenum">
              <a:rPr lang="zh-TW" altLang="en-US" sz="1000" b="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0CAABC-C2B0-4BF7-A33F-A54D5A4EA437}" type="slidenum">
              <a:rPr lang="zh-TW" altLang="en-US" sz="1000" b="0" smtClean="0">
                <a:latin typeface="Times New Roman" panose="02020603050405020304" pitchFamily="18" charset="0"/>
              </a:rPr>
              <a:pPr/>
              <a:t>30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A7A767-A8C2-4B52-94B9-D002B85D7C3B}" type="slidenum">
              <a:rPr lang="zh-TW" altLang="en-US" sz="1000" b="0" smtClean="0">
                <a:latin typeface="Times New Roman" panose="02020603050405020304" pitchFamily="18" charset="0"/>
              </a:rPr>
              <a:pPr/>
              <a:t>31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7663F7-0CDA-469C-A77A-8A7B817B3C19}" type="slidenum">
              <a:rPr lang="zh-TW" altLang="en-US" sz="1000" b="0" smtClean="0">
                <a:latin typeface="Times New Roman" panose="02020603050405020304" pitchFamily="18" charset="0"/>
              </a:rPr>
              <a:pPr/>
              <a:t>32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667" rIns="95667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B5EA6A-33B0-46E0-B6E1-B3F4D778D7C0}" type="slidenum">
              <a:rPr lang="zh-TW" altLang="en-US" sz="1000" b="0" smtClean="0">
                <a:latin typeface="Times New Roman" panose="02020603050405020304" pitchFamily="18" charset="0"/>
              </a:rPr>
              <a:pPr/>
              <a:t>33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6315BA-D328-4B35-9DB1-029340E38D2C}" type="slidenum">
              <a:rPr lang="zh-TW" altLang="en-US" sz="1000" b="0" smtClean="0">
                <a:latin typeface="Times New Roman" panose="02020603050405020304" pitchFamily="18" charset="0"/>
              </a:rPr>
              <a:pPr/>
              <a:t>34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2E7396-D1D6-4579-BD16-D9CB9560C4F7}" type="slidenum">
              <a:rPr lang="zh-TW" altLang="en-US" sz="1000" b="0" smtClean="0">
                <a:latin typeface="Times New Roman" panose="02020603050405020304" pitchFamily="18" charset="0"/>
              </a:rPr>
              <a:pPr/>
              <a:t>35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96ECB4-0BF3-45E1-BE04-1DD7FADB4FAA}" type="slidenum">
              <a:rPr lang="zh-TW" altLang="en-US" sz="1000" b="0" smtClean="0">
                <a:latin typeface="Times New Roman" panose="02020603050405020304" pitchFamily="18" charset="0"/>
              </a:rPr>
              <a:pPr/>
              <a:t>36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C03EA6-F43E-4656-92B6-D8093A5DC218}" type="slidenum">
              <a:rPr lang="zh-TW" altLang="en-US" sz="1000" b="0" smtClean="0">
                <a:latin typeface="Times New Roman" panose="02020603050405020304" pitchFamily="18" charset="0"/>
              </a:rPr>
              <a:pPr/>
              <a:t>37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B09D65-A988-45C4-A87C-E21D26E19E29}" type="slidenum">
              <a:rPr lang="zh-TW" altLang="en-US" sz="1000" b="0" smtClean="0">
                <a:latin typeface="Times New Roman" panose="02020603050405020304" pitchFamily="18" charset="0"/>
              </a:rPr>
              <a:pPr/>
              <a:t>38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B83B11-FC42-4CFA-A85D-FD83E187A33D}" type="slidenum">
              <a:rPr lang="zh-TW" altLang="en-US" sz="1000" b="0" smtClean="0">
                <a:latin typeface="Times New Roman" panose="02020603050405020304" pitchFamily="18" charset="0"/>
              </a:rPr>
              <a:pPr/>
              <a:t>39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CBC0AD-2EC2-4262-9AD7-F07414667ADB}" type="slidenum">
              <a:rPr lang="zh-TW" altLang="en-US" sz="1000" b="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CDD06C-450E-4D4C-A8DD-4B9A898FA366}" type="slidenum">
              <a:rPr lang="zh-TW" altLang="en-US" sz="1000" b="0" smtClean="0">
                <a:latin typeface="Times New Roman" panose="02020603050405020304" pitchFamily="18" charset="0"/>
              </a:rPr>
              <a:pPr/>
              <a:t>40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80EFB5-EF2F-4481-B7D3-3AB7492B6D24}" type="slidenum">
              <a:rPr lang="zh-TW" altLang="en-US" sz="1000" b="0" smtClean="0">
                <a:latin typeface="Times New Roman" panose="02020603050405020304" pitchFamily="18" charset="0"/>
              </a:rPr>
              <a:pPr/>
              <a:t>41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FA88BC-F859-4D25-AC3E-93CC14BFED18}" type="slidenum">
              <a:rPr lang="zh-TW" altLang="en-US" sz="1000" b="0" smtClean="0">
                <a:latin typeface="Times New Roman" panose="02020603050405020304" pitchFamily="18" charset="0"/>
              </a:rPr>
              <a:pPr/>
              <a:t>42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C5B819-A6CF-4D5C-AA2D-2B94D1CFDBCA}" type="slidenum">
              <a:rPr lang="zh-TW" altLang="en-US" sz="1000" b="0" smtClean="0">
                <a:latin typeface="Times New Roman" panose="02020603050405020304" pitchFamily="18" charset="0"/>
              </a:rPr>
              <a:pPr/>
              <a:t>43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4DE075-95DA-4C76-95CC-BE002527A14D}" type="slidenum">
              <a:rPr lang="zh-TW" altLang="en-US" sz="1000" b="0" smtClean="0">
                <a:latin typeface="Times New Roman" panose="02020603050405020304" pitchFamily="18" charset="0"/>
              </a:rPr>
              <a:pPr/>
              <a:t>44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6BE6A0-FC3E-4D70-98BA-B8CA2D560250}" type="slidenum">
              <a:rPr lang="zh-TW" altLang="en-US" sz="1000" b="0" smtClean="0">
                <a:latin typeface="Times New Roman" panose="02020603050405020304" pitchFamily="18" charset="0"/>
              </a:rPr>
              <a:pPr/>
              <a:t>45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38F257-220A-4D15-AAFF-2B35571B27AE}" type="slidenum">
              <a:rPr lang="zh-TW" altLang="en-US" sz="1000" b="0" smtClean="0">
                <a:latin typeface="Times New Roman" panose="02020603050405020304" pitchFamily="18" charset="0"/>
              </a:rPr>
              <a:pPr/>
              <a:t>46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50F234-070D-4F26-ADB6-241A1C2F4F8A}" type="slidenum">
              <a:rPr lang="zh-TW" altLang="en-US" sz="1000" b="0" smtClean="0">
                <a:latin typeface="Times New Roman" panose="02020603050405020304" pitchFamily="18" charset="0"/>
              </a:rPr>
              <a:pPr/>
              <a:t>47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853879-686B-40B5-A9B9-ED4CA0CB2197}" type="slidenum">
              <a:rPr lang="zh-TW" altLang="en-US" sz="1000" b="0" smtClean="0">
                <a:latin typeface="Times New Roman" panose="02020603050405020304" pitchFamily="18" charset="0"/>
              </a:rPr>
              <a:pPr/>
              <a:t>5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640FD7-D8B7-49F5-B73B-9447C84B9CC6}" type="slidenum">
              <a:rPr lang="zh-TW" altLang="en-US" sz="1000" b="0" smtClean="0">
                <a:latin typeface="Times New Roman" panose="02020603050405020304" pitchFamily="18" charset="0"/>
              </a:rPr>
              <a:pPr/>
              <a:t>6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133D50-D0BE-47AA-AE86-96E9D66AB1D3}" type="slidenum">
              <a:rPr lang="zh-TW" altLang="en-US" sz="1000" b="0" smtClean="0">
                <a:latin typeface="Times New Roman" panose="02020603050405020304" pitchFamily="18" charset="0"/>
              </a:rPr>
              <a:pPr/>
              <a:t>7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A9A9F2-3F15-425C-A994-BF56DC6716E3}" type="slidenum">
              <a:rPr lang="zh-TW" altLang="en-US" sz="1000" b="0" smtClean="0">
                <a:latin typeface="Times New Roman" panose="02020603050405020304" pitchFamily="18" charset="0"/>
              </a:rPr>
              <a:pPr/>
              <a:t>8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82A061-4682-457E-BF51-1D2EE007E011}" type="slidenum">
              <a:rPr lang="zh-TW" altLang="en-US" sz="1000" b="0" smtClean="0">
                <a:latin typeface="Times New Roman" panose="02020603050405020304" pitchFamily="18" charset="0"/>
              </a:rPr>
              <a:pPr/>
              <a:t>9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139FF-719E-4A3A-A266-EBB5D184525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803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7F9B3-3AF7-4263-9CEE-766C5B251E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977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187A7-EE35-4DFF-9864-A29445D4795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805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F7E4F-5C8A-4590-AE56-F877C63D20A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494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821CA-064E-4234-B75B-2ACA2432594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729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C5CDF-11BE-4129-A8DB-113B154C5C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468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0E960-50EB-4D45-B275-5FBA8B02B36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959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0AC12-54F6-421E-9AB8-6DD85A20D2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43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5541E-EE67-4173-AE97-44D2F407EF3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522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9A86C79-9BED-4032-87E4-50762AB01F1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FFEE9-7418-4BD1-9C19-7DDF89370EA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468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C6F91A-3FD7-4E6C-8118-F79593197D7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6" r:id="rId2"/>
    <p:sldLayoutId id="2147483732" r:id="rId3"/>
    <p:sldLayoutId id="2147483727" r:id="rId4"/>
    <p:sldLayoutId id="2147483728" r:id="rId5"/>
    <p:sldLayoutId id="2147483729" r:id="rId6"/>
    <p:sldLayoutId id="2147483733" r:id="rId7"/>
    <p:sldLayoutId id="2147483734" r:id="rId8"/>
    <p:sldLayoutId id="2147483735" r:id="rId9"/>
    <p:sldLayoutId id="2147483730" r:id="rId10"/>
    <p:sldLayoutId id="2147483736" r:id="rId11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1295400"/>
            <a:ext cx="5410200" cy="1752600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TW" sz="4000">
                <a:solidFill>
                  <a:schemeClr val="folHlink"/>
                </a:solidFill>
              </a:rPr>
              <a:t>Pointers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TW" sz="4000">
                <a:solidFill>
                  <a:schemeClr val="folHlink"/>
                </a:solidFill>
              </a:rPr>
              <a:t>and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zh-TW" sz="4000">
                <a:solidFill>
                  <a:schemeClr val="folHlink"/>
                </a:solidFill>
              </a:rPr>
              <a:t>dynamic objects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zh-TW" altLang="en-US" sz="32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Pointer to Pointer</a:t>
            </a:r>
          </a:p>
        </p:txBody>
      </p:sp>
      <p:pic>
        <p:nvPicPr>
          <p:cNvPr id="2867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846263"/>
            <a:ext cx="5638800" cy="4022725"/>
          </a:xfrm>
          <a:noFill/>
        </p:spPr>
      </p:pic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457200" y="44196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TW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228600" y="4724400"/>
            <a:ext cx="25527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What is the output?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TW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58 58 58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8"/>
            <a:ext cx="7543800" cy="11001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Dereferencing Operator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*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848600" cy="4114800"/>
          </a:xfrm>
        </p:spPr>
        <p:txBody>
          <a:bodyPr/>
          <a:lstStyle/>
          <a:p>
            <a:endParaRPr lang="en-US" altLang="zh-TW" sz="2400" dirty="0"/>
          </a:p>
          <a:p>
            <a:r>
              <a:rPr lang="en-US" altLang="zh-TW" dirty="0"/>
              <a:t>We can access to the value stored in the variable pointed to by using the dereferencing operator (</a:t>
            </a:r>
            <a:r>
              <a:rPr lang="en-US" altLang="zh-TW" dirty="0">
                <a:latin typeface="Courier" pitchFamily="49" charset="0"/>
              </a:rPr>
              <a:t>*</a:t>
            </a:r>
            <a:r>
              <a:rPr lang="en-US" altLang="zh-TW" dirty="0"/>
              <a:t>), </a:t>
            </a:r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38608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26733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50482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62357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1024</a:t>
            </a:r>
          </a:p>
        </p:txBody>
      </p:sp>
      <p:sp>
        <p:nvSpPr>
          <p:cNvPr id="377865" name="Rectangle 9"/>
          <p:cNvSpPr>
            <a:spLocks noChangeArrowheads="1"/>
          </p:cNvSpPr>
          <p:nvPr/>
        </p:nvSpPr>
        <p:spPr bwMode="auto">
          <a:xfrm>
            <a:off x="74231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381000" y="2895600"/>
            <a:ext cx="214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Memory</a:t>
            </a: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address:</a:t>
            </a:r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3938588" y="2895600"/>
            <a:ext cx="973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b="0">
                <a:solidFill>
                  <a:schemeClr val="tx1"/>
                </a:solidFill>
                <a:latin typeface="Arial" panose="020B0604020202020204" pitchFamily="34" charset="0"/>
              </a:rPr>
              <a:t>1024</a:t>
            </a:r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6477000" y="28956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b="0">
                <a:solidFill>
                  <a:schemeClr val="tx1"/>
                </a:solidFill>
                <a:latin typeface="Arial" panose="020B0604020202020204" pitchFamily="34" charset="0"/>
              </a:rPr>
              <a:t>1032</a:t>
            </a:r>
          </a:p>
        </p:txBody>
      </p:sp>
      <p:sp>
        <p:nvSpPr>
          <p:cNvPr id="377871" name="Rectangle 15"/>
          <p:cNvSpPr>
            <a:spLocks noChangeArrowheads="1"/>
          </p:cNvSpPr>
          <p:nvPr/>
        </p:nvSpPr>
        <p:spPr bwMode="auto">
          <a:xfrm>
            <a:off x="15240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0733" name="Text Box 16"/>
          <p:cNvSpPr txBox="1">
            <a:spLocks noChangeArrowheads="1"/>
          </p:cNvSpPr>
          <p:nvPr/>
        </p:nvSpPr>
        <p:spPr bwMode="auto">
          <a:xfrm>
            <a:off x="2667000" y="2895600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b="0">
                <a:solidFill>
                  <a:schemeClr val="tx1"/>
                </a:solidFill>
                <a:latin typeface="Arial" panose="020B0604020202020204" pitchFamily="34" charset="0"/>
              </a:rPr>
              <a:t>1020</a:t>
            </a:r>
          </a:p>
        </p:txBody>
      </p:sp>
      <p:sp>
        <p:nvSpPr>
          <p:cNvPr id="30734" name="Text Box 21"/>
          <p:cNvSpPr txBox="1">
            <a:spLocks noChangeArrowheads="1"/>
          </p:cNvSpPr>
          <p:nvPr/>
        </p:nvSpPr>
        <p:spPr bwMode="auto">
          <a:xfrm>
            <a:off x="609600" y="4135438"/>
            <a:ext cx="4908550" cy="258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int a = 100;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int *p = &amp;a;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cout &lt;&lt; a &lt;&lt; endl;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cout &lt;&lt; &amp;a &lt;&lt; endl;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cout &lt;&lt; p &lt;&lt; " " &lt;&lt; </a:t>
            </a:r>
            <a:r>
              <a:rPr lang="en-US" altLang="zh-TW" b="0">
                <a:solidFill>
                  <a:srgbClr val="FF0000"/>
                </a:solidFill>
                <a:latin typeface="Courier New" panose="02070309020205020404" pitchFamily="49" charset="0"/>
              </a:rPr>
              <a:t>*p</a:t>
            </a: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 &lt;&lt; endl;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cout &lt;&lt; &amp;p &lt;&lt; endl;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TW" b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35" name="Text Box 22"/>
          <p:cNvSpPr txBox="1">
            <a:spLocks noChangeArrowheads="1"/>
          </p:cNvSpPr>
          <p:nvPr/>
        </p:nvSpPr>
        <p:spPr bwMode="auto">
          <a:xfrm>
            <a:off x="6019800" y="4419600"/>
            <a:ext cx="1571625" cy="2222500"/>
          </a:xfrm>
          <a:prstGeom prst="rect">
            <a:avLst/>
          </a:prstGeom>
          <a:solidFill>
            <a:srgbClr val="D49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Result is: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100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1024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1024 100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1032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zh-TW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30736" name="AutoShape 26"/>
          <p:cNvCxnSpPr>
            <a:cxnSpLocks noChangeShapeType="1"/>
            <a:stCxn id="377864" idx="0"/>
            <a:endCxn id="377861" idx="0"/>
          </p:cNvCxnSpPr>
          <p:nvPr/>
        </p:nvCxnSpPr>
        <p:spPr bwMode="auto">
          <a:xfrm rot="-5400000" flipH="1" flipV="1">
            <a:off x="5641181" y="2129632"/>
            <a:ext cx="1587" cy="2374900"/>
          </a:xfrm>
          <a:prstGeom prst="curvedConnector3">
            <a:avLst>
              <a:gd name="adj1" fmla="val -13200000"/>
            </a:avLst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7" name="Text Box 45"/>
          <p:cNvSpPr txBox="1">
            <a:spLocks noChangeArrowheads="1"/>
          </p:cNvSpPr>
          <p:nvPr/>
        </p:nvSpPr>
        <p:spPr bwMode="auto">
          <a:xfrm>
            <a:off x="4267200" y="3962400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0738" name="Text Box 46"/>
          <p:cNvSpPr txBox="1">
            <a:spLocks noChangeArrowheads="1"/>
          </p:cNvSpPr>
          <p:nvPr/>
        </p:nvSpPr>
        <p:spPr bwMode="auto">
          <a:xfrm>
            <a:off x="6629400" y="3962400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8604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Don’t get confused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1905000"/>
            <a:ext cx="7848600" cy="4114800"/>
          </a:xfrm>
        </p:spPr>
        <p:txBody>
          <a:bodyPr rtlCol="0">
            <a:normAutofit fontScale="92500" lnSpcReduction="10000"/>
          </a:bodyPr>
          <a:lstStyle/>
          <a:p>
            <a:pPr marL="91440" indent="-91440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Declaring a pointer means only that it is a pointer: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int *p;</a:t>
            </a:r>
          </a:p>
          <a:p>
            <a:pPr marL="91440" indent="-91440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Don’t be confused with the dereferencing operator, which is also written with an asterisk (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49" charset="0"/>
              </a:rPr>
              <a:t>*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 They are simply two different tasks represented with the same sign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49" charset="0"/>
              </a:rPr>
              <a:t>	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int a = 100, b = 88, c = 8;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int *p1 = &amp;a, *p2,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*p3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= &amp;c;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p2 = &amp;b;	// p2 points to b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p2 = p1; 	// p2 points to a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b =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*p3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;	//assign c to b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*p2 = *p3;	//assign c to a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&lt;&lt; a &lt;&lt; b &lt;&lt; c;	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613525" y="4583113"/>
            <a:ext cx="1668463" cy="1127125"/>
          </a:xfrm>
          <a:prstGeom prst="rect">
            <a:avLst/>
          </a:prstGeom>
          <a:solidFill>
            <a:srgbClr val="D49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Result is: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	888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TW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82000" cy="685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3800">
                <a:solidFill>
                  <a:schemeClr val="tx1">
                    <a:lumMod val="75000"/>
                    <a:lumOff val="25000"/>
                  </a:schemeClr>
                </a:solidFill>
              </a:rPr>
              <a:t>A Pointer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828800"/>
            <a:ext cx="2971800" cy="4724400"/>
          </a:xfrm>
        </p:spPr>
        <p:txBody>
          <a:bodyPr rtlCol="0">
            <a:normAutofit lnSpcReduction="10000"/>
          </a:bodyPr>
          <a:lstStyle/>
          <a:p>
            <a:pPr marL="91440" indent="-91440" algn="ctr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u="sng">
                <a:solidFill>
                  <a:schemeClr val="tx1">
                    <a:lumMod val="75000"/>
                    <a:lumOff val="25000"/>
                  </a:schemeClr>
                </a:solidFill>
              </a:rPr>
              <a:t>The code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zh-TW" sz="1600" u="sng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15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void doubleIt(int x, </a:t>
            </a:r>
            <a:br>
              <a:rPr lang="en-US" altLang="zh-TW" sz="15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zh-TW" sz="15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TW" sz="1500">
                <a:solidFill>
                  <a:srgbClr val="FF0000"/>
                </a:solidFill>
                <a:latin typeface="Courier New" panose="02070309020205020404" pitchFamily="49" charset="0"/>
              </a:rPr>
              <a:t>int * p</a:t>
            </a:r>
            <a:r>
              <a:rPr lang="en-US" altLang="zh-TW" sz="15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15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15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500">
                <a:solidFill>
                  <a:srgbClr val="FF0000"/>
                </a:solidFill>
                <a:latin typeface="Courier New" panose="02070309020205020404" pitchFamily="49" charset="0"/>
              </a:rPr>
              <a:t>*p</a:t>
            </a:r>
            <a:r>
              <a:rPr lang="en-US" altLang="zh-TW" sz="15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= 2 * x;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15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15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int main(int argc, const char * argv[]) 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15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15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int a = 16;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15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doubleIt(9, </a:t>
            </a:r>
            <a:r>
              <a:rPr lang="en-US" altLang="zh-TW" sz="1500">
                <a:solidFill>
                  <a:srgbClr val="FF0000"/>
                </a:solidFill>
                <a:latin typeface="Courier New" panose="02070309020205020404" pitchFamily="49" charset="0"/>
              </a:rPr>
              <a:t>&amp;a</a:t>
            </a:r>
            <a:r>
              <a:rPr lang="en-US" altLang="zh-TW" sz="15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15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return 0;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15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2862263" y="1981200"/>
            <a:ext cx="2692400" cy="554038"/>
          </a:xfrm>
        </p:spPr>
        <p:txBody>
          <a:bodyPr rtlCol="0">
            <a:normAutofit lnSpcReduction="10000"/>
          </a:bodyPr>
          <a:lstStyle/>
          <a:p>
            <a:pPr marL="91440" indent="-91440" algn="ctr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u="sng">
                <a:solidFill>
                  <a:schemeClr val="tx1">
                    <a:lumMod val="75000"/>
                    <a:lumOff val="25000"/>
                  </a:schemeClr>
                </a:solidFill>
              </a:rPr>
              <a:t>Box diagram</a:t>
            </a:r>
            <a:endParaRPr lang="en-US" altLang="zh-TW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867400" y="1752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TW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943600" y="1555750"/>
            <a:ext cx="2835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2400" b="0" u="sng">
                <a:solidFill>
                  <a:schemeClr val="tx1"/>
                </a:solidFill>
                <a:latin typeface="Arial" panose="020B0604020202020204" pitchFamily="34" charset="0"/>
              </a:rPr>
              <a:t>Memory Layout</a:t>
            </a:r>
            <a:endParaRPr lang="en-US" altLang="zh-TW" sz="2400" b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TW" altLang="en-US" sz="2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175125" y="5224463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794125" y="530066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248400" y="2667000"/>
            <a:ext cx="1524000" cy="2438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TW" altLang="en-US" sz="1600" b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181600" y="28194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 i="1">
                <a:solidFill>
                  <a:schemeClr val="tx1"/>
                </a:solidFill>
                <a:latin typeface="Courier New" panose="02070309020205020404" pitchFamily="49" charset="0"/>
              </a:rPr>
              <a:t>p</a:t>
            </a: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b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TW" sz="1800" b="0" i="1">
                <a:solidFill>
                  <a:schemeClr val="tx1"/>
                </a:solidFill>
                <a:latin typeface="Courier New" panose="02070309020205020404" pitchFamily="49" charset="0"/>
              </a:rPr>
              <a:t>(8200)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181600" y="36576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x </a:t>
            </a:r>
            <a:b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(8196)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175125" y="2862263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3625850" y="297338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505200" y="22860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>
                <a:solidFill>
                  <a:schemeClr val="tx1"/>
                </a:solidFill>
                <a:latin typeface="Courier New" panose="02070309020205020404" pitchFamily="49" charset="0"/>
              </a:rPr>
              <a:t>main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3184525" y="4614863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>
                <a:solidFill>
                  <a:schemeClr val="tx1"/>
                </a:solidFill>
                <a:latin typeface="Courier New" panose="02070309020205020404" pitchFamily="49" charset="0"/>
              </a:rPr>
              <a:t>doubleIt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4175125" y="5910263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3794125" y="598646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b="0" i="1">
                <a:solidFill>
                  <a:schemeClr val="tx1"/>
                </a:solidFill>
                <a:latin typeface="Courier New" panose="02070309020205020404" pitchFamily="49" charset="0"/>
              </a:rPr>
              <a:t>p</a:t>
            </a:r>
          </a:p>
        </p:txBody>
      </p:sp>
      <p:cxnSp>
        <p:nvCxnSpPr>
          <p:cNvPr id="34834" name="AutoShape 18"/>
          <p:cNvCxnSpPr>
            <a:cxnSpLocks noChangeShapeType="1"/>
            <a:stCxn id="34832" idx="3"/>
            <a:endCxn id="34828" idx="3"/>
          </p:cNvCxnSpPr>
          <p:nvPr/>
        </p:nvCxnSpPr>
        <p:spPr bwMode="auto">
          <a:xfrm flipV="1">
            <a:off x="4708525" y="3167063"/>
            <a:ext cx="76200" cy="3009900"/>
          </a:xfrm>
          <a:prstGeom prst="curvedConnector3">
            <a:avLst>
              <a:gd name="adj1" fmla="val 522912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5334000" y="4419600"/>
            <a:ext cx="1003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a </a:t>
            </a:r>
            <a:b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(8192)</a:t>
            </a:r>
          </a:p>
        </p:txBody>
      </p:sp>
      <p:cxnSp>
        <p:nvCxnSpPr>
          <p:cNvPr id="34836" name="AutoShape 20"/>
          <p:cNvCxnSpPr>
            <a:cxnSpLocks noChangeShapeType="1"/>
          </p:cNvCxnSpPr>
          <p:nvPr/>
        </p:nvCxnSpPr>
        <p:spPr bwMode="auto">
          <a:xfrm>
            <a:off x="6248400" y="4343400"/>
            <a:ext cx="1524000" cy="0"/>
          </a:xfrm>
          <a:prstGeom prst="straightConnector1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7" name="AutoShape 21"/>
          <p:cNvCxnSpPr>
            <a:cxnSpLocks noChangeShapeType="1"/>
          </p:cNvCxnSpPr>
          <p:nvPr/>
        </p:nvCxnSpPr>
        <p:spPr bwMode="auto">
          <a:xfrm>
            <a:off x="6248400" y="3505200"/>
            <a:ext cx="1524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6781800" y="4495800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6858000" y="37338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6629400" y="28956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b="0" i="1">
                <a:solidFill>
                  <a:schemeClr val="tx1"/>
                </a:solidFill>
                <a:latin typeface="Courier New" panose="02070309020205020404" pitchFamily="49" charset="0"/>
              </a:rPr>
              <a:t>8192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8001000" y="44958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>
                <a:solidFill>
                  <a:schemeClr val="tx1"/>
                </a:solidFill>
                <a:latin typeface="Courier New" panose="02070309020205020404" pitchFamily="49" charset="0"/>
              </a:rPr>
              <a:t>main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7740650" y="3352800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>
                <a:solidFill>
                  <a:schemeClr val="tx1"/>
                </a:solidFill>
                <a:latin typeface="Courier New" panose="02070309020205020404" pitchFamily="49" charset="0"/>
              </a:rPr>
              <a:t>doubleIt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1143000" y="5867400"/>
            <a:ext cx="143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2400" b="0">
                <a:solidFill>
                  <a:schemeClr val="tx1"/>
                </a:solidFill>
                <a:latin typeface="Tahoma" panose="020B0604030504040204" pitchFamily="34" charset="0"/>
              </a:rPr>
              <a:t>a gets 18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Another Pointer Example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05800" cy="4114800"/>
          </a:xfrm>
        </p:spPr>
        <p:txBody>
          <a:bodyPr rtlCol="0">
            <a:normAutofit fontScale="55000" lnSpcReduction="20000"/>
          </a:bodyPr>
          <a:lstStyle/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#include &lt;</a:t>
            </a:r>
            <a:r>
              <a:rPr lang="en-US" altLang="zh-TW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iostream</a:t>
            </a: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&gt; 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using namespace </a:t>
            </a:r>
            <a:r>
              <a:rPr lang="en-US" altLang="zh-TW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std</a:t>
            </a: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;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int</a:t>
            </a: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 main (){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	</a:t>
            </a:r>
            <a:r>
              <a:rPr lang="en-US" altLang="zh-TW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int</a:t>
            </a: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 value1 = 5, value2 = 15; 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	</a:t>
            </a:r>
            <a:r>
              <a:rPr lang="en-US" altLang="zh-TW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int</a:t>
            </a: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 *p1, *p2; 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	p1 = &amp;value1; </a:t>
            </a:r>
            <a:r>
              <a:rPr lang="en-US" altLang="zh-TW" b="1" i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// p1 = address of value1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	p2 = &amp;value2; </a:t>
            </a:r>
            <a:r>
              <a:rPr lang="en-US" altLang="zh-TW" b="1" i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// p2 = address of value2</a:t>
            </a: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 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	*p1 = 10;     </a:t>
            </a:r>
            <a:r>
              <a:rPr lang="en-US" altLang="zh-TW" b="1" i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// value pointed to by p1=10</a:t>
            </a: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 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	*p2 = *p1;    </a:t>
            </a:r>
            <a:r>
              <a:rPr lang="en-US" altLang="zh-TW" b="1" i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// value pointed to by p2= value 		    // pointed to by p1</a:t>
            </a: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 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	p1 = p2; 	    </a:t>
            </a:r>
            <a:r>
              <a:rPr lang="en-US" altLang="zh-TW" b="1" i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// p1 = p2 (pointer value copied)</a:t>
            </a: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 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	*p1 = 20;     </a:t>
            </a:r>
            <a:r>
              <a:rPr lang="en-US" altLang="zh-TW" b="1" i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// value pointed to by p1 = 20</a:t>
            </a: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 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	</a:t>
            </a:r>
            <a:r>
              <a:rPr lang="en-US" altLang="zh-TW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cout</a:t>
            </a: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 &lt;&lt; "value1==" &lt;&lt; value1 &lt;&lt; "/ value2==" &lt;&lt; value2; 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	return 0; 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2"/>
              </a:rPr>
              <a:t>} </a:t>
            </a:r>
            <a:endParaRPr lang="zh-TW" altLang="en-US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ea typeface="Arial Unicode MS" pitchFamily="34" charset="-122"/>
            </a:endParaRP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5562600" y="1447800"/>
            <a:ext cx="2876550" cy="1127125"/>
          </a:xfrm>
          <a:prstGeom prst="rect">
            <a:avLst/>
          </a:prstGeom>
          <a:solidFill>
            <a:srgbClr val="D49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Let’s figure out: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value1==? / value2==?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Also, p1=? p2=?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Another Pointer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848600" cy="4114800"/>
          </a:xfrm>
        </p:spPr>
        <p:txBody>
          <a:bodyPr rtlCol="0">
            <a:normAutofit fontScale="62500" lnSpcReduction="20000"/>
          </a:bodyPr>
          <a:lstStyle/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 a = 3;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		char s  = ‘z’;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		double d = 1.03;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 *pa = &amp;a;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		char *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ps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 = &amp;s;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		double *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pd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 = &amp;d;  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% 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 returns the # of bytes…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(pa) &lt;&lt; 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(*pa)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		     &lt;&lt; 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(&amp;pa) &lt;&lt; 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endl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ps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) &lt;&lt; 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(*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ps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		     &lt;&lt; 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(&amp;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ps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) &lt;&lt; 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endl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pd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) &lt;&lt; 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(*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pd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          &lt;&lt; 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(&amp;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pd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) &lt;&lt; </a:t>
            </a:r>
            <a:r>
              <a:rPr lang="en-US" altLang="zh-TW" sz="2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endl</a:t>
            </a:r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Reference Variables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09600" y="1503363"/>
            <a:ext cx="7848600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3200" b="0" i="1">
                <a:solidFill>
                  <a:schemeClr val="hlink"/>
                </a:solidFill>
                <a:latin typeface="Arial" panose="020B0604020202020204" pitchFamily="34" charset="0"/>
              </a:rPr>
              <a:t>A reference is an additional name to 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3200" b="0" i="1">
                <a:solidFill>
                  <a:schemeClr val="hlink"/>
                </a:solidFill>
                <a:latin typeface="Arial" panose="020B0604020202020204" pitchFamily="34" charset="0"/>
              </a:rPr>
              <a:t>an existing memory location</a:t>
            </a:r>
          </a:p>
        </p:txBody>
      </p:sp>
      <p:grpSp>
        <p:nvGrpSpPr>
          <p:cNvPr id="577540" name="Group 4"/>
          <p:cNvGrpSpPr>
            <a:grpSpLocks/>
          </p:cNvGrpSpPr>
          <p:nvPr/>
        </p:nvGrpSpPr>
        <p:grpSpPr bwMode="auto">
          <a:xfrm>
            <a:off x="1600200" y="2895600"/>
            <a:ext cx="1630363" cy="2238375"/>
            <a:chOff x="1085" y="2142"/>
            <a:chExt cx="1027" cy="1410"/>
          </a:xfrm>
        </p:grpSpPr>
        <p:grpSp>
          <p:nvGrpSpPr>
            <p:cNvPr id="40972" name="Group 5"/>
            <p:cNvGrpSpPr>
              <a:grpSpLocks/>
            </p:cNvGrpSpPr>
            <p:nvPr/>
          </p:nvGrpSpPr>
          <p:grpSpPr bwMode="auto">
            <a:xfrm>
              <a:off x="1248" y="2544"/>
              <a:ext cx="864" cy="1008"/>
              <a:chOff x="816" y="2304"/>
              <a:chExt cx="1024" cy="1117"/>
            </a:xfrm>
          </p:grpSpPr>
          <p:sp>
            <p:nvSpPr>
              <p:cNvPr id="40974" name="Rectangle 6"/>
              <p:cNvSpPr>
                <a:spLocks noChangeArrowheads="1"/>
              </p:cNvSpPr>
              <p:nvPr/>
            </p:nvSpPr>
            <p:spPr bwMode="auto">
              <a:xfrm>
                <a:off x="1375" y="2304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 b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40975" name="Text Box 7"/>
              <p:cNvSpPr txBox="1">
                <a:spLocks noChangeArrowheads="1"/>
              </p:cNvSpPr>
              <p:nvPr/>
            </p:nvSpPr>
            <p:spPr bwMode="auto">
              <a:xfrm>
                <a:off x="1057" y="2361"/>
                <a:ext cx="280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 b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40976" name="Rectangle 8"/>
              <p:cNvSpPr>
                <a:spLocks noChangeArrowheads="1"/>
              </p:cNvSpPr>
              <p:nvPr/>
            </p:nvSpPr>
            <p:spPr bwMode="auto">
              <a:xfrm>
                <a:off x="1392" y="3024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</a:pPr>
                <a:endParaRPr lang="en-US" altLang="en-US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977" name="Text Box 9"/>
              <p:cNvSpPr txBox="1">
                <a:spLocks noChangeArrowheads="1"/>
              </p:cNvSpPr>
              <p:nvPr/>
            </p:nvSpPr>
            <p:spPr bwMode="auto">
              <a:xfrm>
                <a:off x="816" y="3072"/>
                <a:ext cx="521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 b="0" i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ref</a:t>
                </a:r>
              </a:p>
            </p:txBody>
          </p:sp>
          <p:cxnSp>
            <p:nvCxnSpPr>
              <p:cNvPr id="40978" name="AutoShape 10"/>
              <p:cNvCxnSpPr>
                <a:cxnSpLocks noChangeShapeType="1"/>
                <a:stCxn id="40976" idx="3"/>
                <a:endCxn id="40974" idx="3"/>
              </p:cNvCxnSpPr>
              <p:nvPr/>
            </p:nvCxnSpPr>
            <p:spPr bwMode="auto">
              <a:xfrm flipH="1" flipV="1">
                <a:off x="1823" y="2503"/>
                <a:ext cx="17" cy="720"/>
              </a:xfrm>
              <a:prstGeom prst="curvedConnector3">
                <a:avLst>
                  <a:gd name="adj1" fmla="val -847060"/>
                </a:avLst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0973" name="Text Box 11"/>
            <p:cNvSpPr txBox="1">
              <a:spLocks noChangeArrowheads="1"/>
            </p:cNvSpPr>
            <p:nvPr/>
          </p:nvSpPr>
          <p:spPr bwMode="auto">
            <a:xfrm>
              <a:off x="1085" y="2142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latin typeface="Arial" panose="020B0604020202020204" pitchFamily="34" charset="0"/>
                </a:rPr>
                <a:t>Pointer:</a:t>
              </a:r>
            </a:p>
          </p:txBody>
        </p:sp>
      </p:grpSp>
      <p:grpSp>
        <p:nvGrpSpPr>
          <p:cNvPr id="577548" name="Group 12"/>
          <p:cNvGrpSpPr>
            <a:grpSpLocks/>
          </p:cNvGrpSpPr>
          <p:nvPr/>
        </p:nvGrpSpPr>
        <p:grpSpPr bwMode="auto">
          <a:xfrm>
            <a:off x="5576888" y="2895600"/>
            <a:ext cx="1890712" cy="1339850"/>
            <a:chOff x="2985" y="2142"/>
            <a:chExt cx="1191" cy="844"/>
          </a:xfrm>
        </p:grpSpPr>
        <p:grpSp>
          <p:nvGrpSpPr>
            <p:cNvPr id="40968" name="Group 13"/>
            <p:cNvGrpSpPr>
              <a:grpSpLocks/>
            </p:cNvGrpSpPr>
            <p:nvPr/>
          </p:nvGrpSpPr>
          <p:grpSpPr bwMode="auto">
            <a:xfrm>
              <a:off x="3312" y="2544"/>
              <a:ext cx="864" cy="442"/>
              <a:chOff x="3360" y="2400"/>
              <a:chExt cx="976" cy="524"/>
            </a:xfrm>
          </p:grpSpPr>
          <p:sp>
            <p:nvSpPr>
              <p:cNvPr id="40970" name="Rectangle 14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 b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40971" name="Text Box 15"/>
              <p:cNvSpPr txBox="1">
                <a:spLocks noChangeArrowheads="1"/>
              </p:cNvSpPr>
              <p:nvPr/>
            </p:nvSpPr>
            <p:spPr bwMode="auto">
              <a:xfrm>
                <a:off x="3360" y="2400"/>
                <a:ext cx="474" cy="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 b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x</a:t>
                </a:r>
              </a:p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 b="0" i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ref</a:t>
                </a:r>
              </a:p>
            </p:txBody>
          </p:sp>
        </p:grpSp>
        <p:sp>
          <p:nvSpPr>
            <p:cNvPr id="40969" name="Text Box 16"/>
            <p:cNvSpPr txBox="1">
              <a:spLocks noChangeArrowheads="1"/>
            </p:cNvSpPr>
            <p:nvPr/>
          </p:nvSpPr>
          <p:spPr bwMode="auto">
            <a:xfrm>
              <a:off x="2985" y="2142"/>
              <a:ext cx="9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latin typeface="Arial" panose="020B0604020202020204" pitchFamily="34" charset="0"/>
                </a:rPr>
                <a:t>Reference:</a:t>
              </a:r>
            </a:p>
          </p:txBody>
        </p:sp>
      </p:grpSp>
      <p:sp>
        <p:nvSpPr>
          <p:cNvPr id="40966" name="Text Box 17"/>
          <p:cNvSpPr txBox="1">
            <a:spLocks noChangeArrowheads="1"/>
          </p:cNvSpPr>
          <p:nvPr/>
        </p:nvSpPr>
        <p:spPr bwMode="auto">
          <a:xfrm>
            <a:off x="1676400" y="5486400"/>
            <a:ext cx="1117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Tahoma" panose="020B0604030504040204" pitchFamily="34" charset="0"/>
              </a:rPr>
              <a:t>int x=9;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Tahoma" panose="020B0604030504040204" pitchFamily="34" charset="0"/>
              </a:rPr>
              <a:t>int </a:t>
            </a:r>
            <a:r>
              <a:rPr lang="en-US" altLang="en-US" sz="1800" b="0">
                <a:solidFill>
                  <a:srgbClr val="FF0000"/>
                </a:solidFill>
                <a:latin typeface="Tahoma" panose="020B0604030504040204" pitchFamily="34" charset="0"/>
              </a:rPr>
              <a:t>*ref</a:t>
            </a:r>
            <a:r>
              <a:rPr lang="en-US" altLang="en-US" sz="1800" b="0">
                <a:solidFill>
                  <a:schemeClr val="tx1"/>
                </a:solidFill>
                <a:latin typeface="Tahoma" panose="020B0604030504040204" pitchFamily="34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Tahoma" panose="020B0604030504040204" pitchFamily="34" charset="0"/>
              </a:rPr>
              <a:t>ref = &amp;x;</a:t>
            </a:r>
          </a:p>
        </p:txBody>
      </p:sp>
      <p:sp>
        <p:nvSpPr>
          <p:cNvPr id="40967" name="Text Box 18"/>
          <p:cNvSpPr txBox="1">
            <a:spLocks noChangeArrowheads="1"/>
          </p:cNvSpPr>
          <p:nvPr/>
        </p:nvSpPr>
        <p:spPr bwMode="auto">
          <a:xfrm>
            <a:off x="5969000" y="5334000"/>
            <a:ext cx="1444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Tahoma" panose="020B0604030504040204" pitchFamily="34" charset="0"/>
              </a:rPr>
              <a:t>int x = 9;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Tahoma" panose="020B0604030504040204" pitchFamily="34" charset="0"/>
              </a:rPr>
              <a:t>int </a:t>
            </a:r>
            <a:r>
              <a:rPr lang="en-US" altLang="en-US" sz="1800" b="0">
                <a:solidFill>
                  <a:srgbClr val="FF0000"/>
                </a:solidFill>
                <a:latin typeface="Tahoma" panose="020B0604030504040204" pitchFamily="34" charset="0"/>
              </a:rPr>
              <a:t>&amp;ref</a:t>
            </a:r>
            <a:r>
              <a:rPr lang="en-US" altLang="en-US" sz="1800" b="0">
                <a:solidFill>
                  <a:schemeClr val="tx1"/>
                </a:solidFill>
                <a:latin typeface="Tahoma" panose="020B0604030504040204" pitchFamily="34" charset="0"/>
              </a:rPr>
              <a:t> = x;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Reference Variables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Wingdings 3" panose="05040102010807070707" pitchFamily="18" charset="2"/>
              <a:buChar char=""/>
            </a:pPr>
            <a:r>
              <a:rPr lang="en-US" altLang="zh-TW" sz="2400"/>
              <a:t>A </a:t>
            </a:r>
            <a:r>
              <a:rPr lang="en-US" altLang="zh-TW" sz="2400">
                <a:solidFill>
                  <a:schemeClr val="hlink"/>
                </a:solidFill>
              </a:rPr>
              <a:t>reference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variable</a:t>
            </a:r>
            <a:r>
              <a:rPr lang="en-US" altLang="zh-TW" sz="2400"/>
              <a:t> serves as an alternative name for an object</a:t>
            </a:r>
          </a:p>
          <a:p>
            <a:pPr>
              <a:spcAft>
                <a:spcPct val="0"/>
              </a:spcAft>
              <a:buFont typeface="Monotype Sorts" pitchFamily="2" charset="2"/>
              <a:buNone/>
            </a:pPr>
            <a:endParaRPr lang="en-US" altLang="zh-CN" sz="2400">
              <a:ea typeface="新細明體" pitchFamily="18" charset="-120"/>
            </a:endParaRPr>
          </a:p>
          <a:p>
            <a:pPr lvl="2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TW" sz="2100">
                <a:latin typeface="Courier New" panose="02070309020205020404" pitchFamily="49" charset="0"/>
              </a:rPr>
              <a:t>int m = 10;</a:t>
            </a:r>
          </a:p>
          <a:p>
            <a:pPr lvl="2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TW" sz="2100">
                <a:solidFill>
                  <a:srgbClr val="FF0000"/>
                </a:solidFill>
                <a:latin typeface="Courier New" panose="02070309020205020404" pitchFamily="49" charset="0"/>
              </a:rPr>
              <a:t>int &amp;j = m;</a:t>
            </a:r>
            <a:r>
              <a:rPr lang="en-US" altLang="zh-TW" sz="2100">
                <a:latin typeface="Courier New" panose="02070309020205020404" pitchFamily="49" charset="0"/>
              </a:rPr>
              <a:t>  // j is a reference variable</a:t>
            </a:r>
          </a:p>
          <a:p>
            <a:pPr lvl="2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TW" sz="2100">
                <a:latin typeface="Courier New" panose="02070309020205020404" pitchFamily="49" charset="0"/>
              </a:rPr>
              <a:t>cout &lt;&lt; “value of m = “ &lt;&lt; m &lt;&lt; endl; </a:t>
            </a:r>
          </a:p>
          <a:p>
            <a:pPr lvl="2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TW" sz="2100">
                <a:latin typeface="Courier New" panose="02070309020205020404" pitchFamily="49" charset="0"/>
              </a:rPr>
              <a:t>                  //print 10</a:t>
            </a:r>
          </a:p>
          <a:p>
            <a:pPr lvl="2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TW" sz="2100">
                <a:latin typeface="Courier New" panose="02070309020205020404" pitchFamily="49" charset="0"/>
              </a:rPr>
              <a:t>j = 18;</a:t>
            </a:r>
          </a:p>
          <a:p>
            <a:pPr lvl="2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TW" sz="2100">
                <a:latin typeface="Courier New" panose="02070309020205020404" pitchFamily="49" charset="0"/>
              </a:rPr>
              <a:t>cout &lt;&lt; “value of m = “ &lt;&lt; m &lt;&lt; endl; </a:t>
            </a:r>
          </a:p>
          <a:p>
            <a:pPr lvl="2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TW" sz="2100">
                <a:latin typeface="Courier New" panose="02070309020205020404" pitchFamily="49" charset="0"/>
              </a:rPr>
              <a:t>     // print 18</a:t>
            </a:r>
            <a:endParaRPr lang="en-US" altLang="zh-CN" sz="2100">
              <a:latin typeface="Courier New" panose="02070309020205020404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Reference Variables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 </a:t>
            </a:r>
            <a:r>
              <a:rPr lang="en-US" altLang="zh-TW">
                <a:solidFill>
                  <a:schemeClr val="hlink"/>
                </a:solidFill>
              </a:rPr>
              <a:t>reference variable</a:t>
            </a:r>
            <a:r>
              <a:rPr lang="en-US" altLang="zh-TW"/>
              <a:t> always refers to the same object. Assigning a reference variable with a new value actually changes the value of the referred object.</a:t>
            </a:r>
          </a:p>
          <a:p>
            <a:r>
              <a:rPr lang="en-US" altLang="zh-TW">
                <a:solidFill>
                  <a:schemeClr val="hlink"/>
                </a:solidFill>
              </a:rPr>
              <a:t>Reference</a:t>
            </a:r>
            <a:r>
              <a:rPr lang="en-US" altLang="zh-TW"/>
              <a:t> variables are commonly used for parameter passing to a function</a:t>
            </a:r>
            <a:endParaRPr lang="en-US" altLang="zh-CN">
              <a:ea typeface="新細明體" pitchFamily="18" charset="-12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Traditional Pointer Usage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305800" cy="4114800"/>
          </a:xfrm>
        </p:spPr>
        <p:txBody>
          <a:bodyPr rtlCol="0">
            <a:normAutofit lnSpcReduction="10000"/>
          </a:bodyPr>
          <a:lstStyle/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void IndirectSwap(</a:t>
            </a:r>
            <a:r>
              <a:rPr lang="en-US" altLang="zh-TW" sz="2400">
                <a:solidFill>
                  <a:srgbClr val="FF0000"/>
                </a:solidFill>
                <a:latin typeface="Courier New" panose="02070309020205020404" pitchFamily="49" charset="0"/>
              </a:rPr>
              <a:t>char *Ptr1</a:t>
            </a: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2400">
                <a:solidFill>
                  <a:srgbClr val="FF0000"/>
                </a:solidFill>
                <a:latin typeface="Courier New" panose="02070309020205020404" pitchFamily="49" charset="0"/>
              </a:rPr>
              <a:t>char *Ptr2</a:t>
            </a: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){</a:t>
            </a:r>
          </a:p>
          <a:p>
            <a:pPr marL="384048" lvl="1" indent="-18288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char temp = *Ptr1;</a:t>
            </a:r>
          </a:p>
          <a:p>
            <a:pPr marL="384048" lvl="1" indent="-18288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*Ptr1 = *Ptr2;</a:t>
            </a:r>
          </a:p>
          <a:p>
            <a:pPr marL="384048" lvl="1" indent="-18288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*Ptr2 = temp;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int main() {</a:t>
            </a:r>
          </a:p>
          <a:p>
            <a:pPr marL="384048" lvl="1" indent="-18288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char a = 'y';</a:t>
            </a:r>
          </a:p>
          <a:p>
            <a:pPr marL="384048" lvl="1" indent="-18288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char b = 'n';</a:t>
            </a:r>
          </a:p>
          <a:p>
            <a:pPr marL="384048" lvl="1" indent="-18288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IndirectSwap(</a:t>
            </a:r>
            <a:r>
              <a:rPr lang="en-US" altLang="zh-TW" sz="2000">
                <a:solidFill>
                  <a:srgbClr val="FF0000"/>
                </a:solidFill>
                <a:latin typeface="Courier New" panose="02070309020205020404" pitchFamily="49" charset="0"/>
              </a:rPr>
              <a:t>&amp;a</a:t>
            </a: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2000">
                <a:solidFill>
                  <a:srgbClr val="FF0000"/>
                </a:solidFill>
                <a:latin typeface="Courier New" panose="02070309020205020404" pitchFamily="49" charset="0"/>
              </a:rPr>
              <a:t>&amp;b</a:t>
            </a: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pPr marL="384048" lvl="1" indent="-18288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cout &lt;&lt; a &lt;&lt; b &lt;&lt; endl;</a:t>
            </a:r>
          </a:p>
          <a:p>
            <a:pPr marL="384048" lvl="1" indent="-18288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return 0;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marL="91440" indent="-91440"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zh-TW" altLang="en-US" sz="240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Topics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Pointers</a:t>
            </a:r>
          </a:p>
          <a:p>
            <a:pPr lvl="1"/>
            <a:r>
              <a:rPr lang="en-US" altLang="zh-TW"/>
              <a:t>Memory addresses</a:t>
            </a:r>
          </a:p>
          <a:p>
            <a:pPr lvl="1"/>
            <a:r>
              <a:rPr lang="en-US" altLang="zh-TW"/>
              <a:t>Declaration</a:t>
            </a:r>
          </a:p>
          <a:p>
            <a:pPr lvl="1"/>
            <a:r>
              <a:rPr lang="en-US" altLang="zh-TW"/>
              <a:t>Dereferencing a pointer</a:t>
            </a:r>
          </a:p>
          <a:p>
            <a:pPr lvl="1"/>
            <a:r>
              <a:rPr lang="en-US" altLang="zh-TW"/>
              <a:t>Pointers to pointer</a:t>
            </a:r>
          </a:p>
          <a:p>
            <a:r>
              <a:rPr lang="en-US" altLang="zh-TW"/>
              <a:t>Static vs. dynamic objects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new</a:t>
            </a:r>
            <a:r>
              <a:rPr lang="en-US" altLang="zh-TW"/>
              <a:t> and </a:t>
            </a:r>
            <a:r>
              <a:rPr lang="en-US" altLang="zh-TW">
                <a:latin typeface="Courier New" panose="02070309020205020404" pitchFamily="49" charset="0"/>
              </a:rPr>
              <a:t>delete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Pass by Reference</a:t>
            </a:r>
          </a:p>
        </p:txBody>
      </p:sp>
      <p:sp>
        <p:nvSpPr>
          <p:cNvPr id="44035" name="Rectangle 9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848600" cy="4114800"/>
          </a:xfrm>
        </p:spPr>
        <p:txBody>
          <a:bodyPr rtlCol="0">
            <a:normAutofit lnSpcReduction="10000"/>
          </a:bodyPr>
          <a:lstStyle/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void IndirectSwap(</a:t>
            </a:r>
            <a:r>
              <a:rPr lang="en-US" altLang="zh-TW" sz="2400">
                <a:solidFill>
                  <a:srgbClr val="FF0000"/>
                </a:solidFill>
                <a:latin typeface="Courier New" panose="02070309020205020404" pitchFamily="49" charset="0"/>
              </a:rPr>
              <a:t>char&amp; y</a:t>
            </a: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2400">
                <a:solidFill>
                  <a:srgbClr val="FF0000"/>
                </a:solidFill>
                <a:latin typeface="Courier New" panose="02070309020205020404" pitchFamily="49" charset="0"/>
              </a:rPr>
              <a:t>char&amp; z</a:t>
            </a: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) {</a:t>
            </a:r>
          </a:p>
          <a:p>
            <a:pPr marL="384048" lvl="1" indent="-18288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char temp = y;</a:t>
            </a:r>
          </a:p>
          <a:p>
            <a:pPr marL="384048" lvl="1" indent="-18288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y = z;</a:t>
            </a:r>
          </a:p>
          <a:p>
            <a:pPr marL="384048" lvl="1" indent="-18288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z = temp;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int main() {</a:t>
            </a:r>
          </a:p>
          <a:p>
            <a:pPr marL="384048" lvl="1" indent="-18288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char a = 'y';</a:t>
            </a:r>
          </a:p>
          <a:p>
            <a:pPr marL="384048" lvl="1" indent="-18288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char b = 'n';</a:t>
            </a:r>
          </a:p>
          <a:p>
            <a:pPr marL="384048" lvl="1" indent="-18288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IndirectSwap(</a:t>
            </a:r>
            <a:r>
              <a:rPr lang="en-US" altLang="zh-TW" sz="200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2000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pPr marL="384048" lvl="1" indent="-18288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cout &lt;&lt; a &lt;&lt; b &lt;&lt; endl;</a:t>
            </a:r>
          </a:p>
          <a:p>
            <a:pPr marL="384048" lvl="1" indent="-18288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return 0;</a:t>
            </a:r>
          </a:p>
          <a:p>
            <a:pPr marL="91440" indent="-9144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Pointers and Arrays</a:t>
            </a:r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735888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417513" y="1716088"/>
            <a:ext cx="8726487" cy="514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</a:pPr>
            <a:r>
              <a:rPr lang="en-US" altLang="zh-TW" sz="2800" b="0">
                <a:solidFill>
                  <a:schemeClr val="tx1"/>
                </a:solidFill>
                <a:latin typeface="Arial" panose="020B0604020202020204" pitchFamily="34" charset="0"/>
              </a:rPr>
              <a:t>The name of an array points only to the first element not the whole array.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3200400" y="32004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51206" name="Text Box 7"/>
          <p:cNvSpPr txBox="1">
            <a:spLocks noChangeArrowheads="1"/>
          </p:cNvSpPr>
          <p:nvPr/>
        </p:nvSpPr>
        <p:spPr bwMode="auto">
          <a:xfrm>
            <a:off x="3200400" y="49530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  <a:latin typeface="Arial" panose="020B0604020202020204" pitchFamily="34" charset="0"/>
              </a:rPr>
              <a:t>1012</a:t>
            </a:r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3200400" y="54864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  <a:latin typeface="Arial" panose="020B0604020202020204" pitchFamily="34" charset="0"/>
              </a:rPr>
              <a:t>1016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3200400" y="37338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  <a:latin typeface="Arial" panose="020B0604020202020204" pitchFamily="34" charset="0"/>
              </a:rPr>
              <a:t>1004</a:t>
            </a:r>
          </a:p>
        </p:txBody>
      </p: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3200400" y="43434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  <a:latin typeface="Arial" panose="020B0604020202020204" pitchFamily="34" charset="0"/>
              </a:rPr>
              <a:t>1008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685800" y="6096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anose="02020603050405020304" pitchFamily="18" charset="0"/>
              </a:rPr>
              <a:t>Array Name is a pointer constant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685800" y="1751013"/>
            <a:ext cx="74993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TW" altLang="en-US" b="0">
                <a:solidFill>
                  <a:schemeClr val="tx1"/>
                </a:solidFill>
                <a:latin typeface="Courier New" panose="02070309020205020404" pitchFamily="49" charset="0"/>
              </a:rPr>
              <a:t>#</a:t>
            </a: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include &lt;iostream&gt;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using namespace std;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TW" b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void main (){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    int a[5];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    cout &lt;&lt; "Address of a[0]: " &lt;&lt; </a:t>
            </a:r>
            <a:r>
              <a:rPr lang="en-US" altLang="zh-TW" b="0">
                <a:solidFill>
                  <a:srgbClr val="FF0000"/>
                </a:solidFill>
                <a:latin typeface="Courier New" panose="02070309020205020404" pitchFamily="49" charset="0"/>
              </a:rPr>
              <a:t>&amp;a[0]</a:t>
            </a: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 &lt;&lt; endl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	   &lt;&lt; "Name as pointer: " &lt;&lt; </a:t>
            </a:r>
            <a:r>
              <a:rPr lang="en-US" altLang="zh-TW" b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 &lt;&lt; endl;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TW" b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TW" b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Result</a:t>
            </a: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Address of a[0]: 0x0065FDE4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Name as pointer: 0x0065FDE4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TW" b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1266825" y="4572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anose="02020603050405020304" pitchFamily="18" charset="0"/>
              </a:rPr>
              <a:t>Dereferencing An Array Name</a:t>
            </a:r>
          </a:p>
        </p:txBody>
      </p:sp>
      <p:sp>
        <p:nvSpPr>
          <p:cNvPr id="55299" name="Rectangle 6"/>
          <p:cNvSpPr>
            <a:spLocks noChangeArrowheads="1"/>
          </p:cNvSpPr>
          <p:nvPr/>
        </p:nvSpPr>
        <p:spPr bwMode="auto">
          <a:xfrm>
            <a:off x="304800" y="1524000"/>
            <a:ext cx="8610600" cy="5105400"/>
          </a:xfrm>
          <a:prstGeom prst="rect">
            <a:avLst/>
          </a:prstGeom>
          <a:noFill/>
          <a:ln w="3175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AutoShape 10"/>
          <p:cNvSpPr>
            <a:spLocks noChangeArrowheads="1"/>
          </p:cNvSpPr>
          <p:nvPr/>
        </p:nvSpPr>
        <p:spPr bwMode="auto">
          <a:xfrm>
            <a:off x="3810000" y="2819400"/>
            <a:ext cx="3886200" cy="3200400"/>
          </a:xfrm>
          <a:prstGeom prst="foldedCorner">
            <a:avLst>
              <a:gd name="adj" fmla="val 14537"/>
            </a:avLst>
          </a:prstGeom>
          <a:noFill/>
          <a:ln w="3175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1800">
                <a:solidFill>
                  <a:srgbClr val="063DE8"/>
                </a:solidFill>
                <a:latin typeface="Courier New" panose="02070309020205020404" pitchFamily="49" charset="0"/>
              </a:rPr>
              <a:t>#</a:t>
            </a: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include &lt;iostream&gt;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using namespace std;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void main(){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	int a[5] = {2,4,6,8,22};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	cout &lt;&lt; *a &lt;&lt; " " 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	     &lt;&lt; a[0];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} //main</a:t>
            </a:r>
          </a:p>
        </p:txBody>
      </p:sp>
      <p:sp>
        <p:nvSpPr>
          <p:cNvPr id="55301" name="Rectangle 12"/>
          <p:cNvSpPr>
            <a:spLocks noChangeArrowheads="1"/>
          </p:cNvSpPr>
          <p:nvPr/>
        </p:nvSpPr>
        <p:spPr bwMode="auto">
          <a:xfrm>
            <a:off x="1811338" y="3327400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5302" name="Rectangle 13"/>
          <p:cNvSpPr>
            <a:spLocks noChangeArrowheads="1"/>
          </p:cNvSpPr>
          <p:nvPr/>
        </p:nvSpPr>
        <p:spPr bwMode="auto">
          <a:xfrm>
            <a:off x="1811338" y="3814763"/>
            <a:ext cx="1066800" cy="487362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5303" name="Rectangle 14"/>
          <p:cNvSpPr>
            <a:spLocks noChangeArrowheads="1"/>
          </p:cNvSpPr>
          <p:nvPr/>
        </p:nvSpPr>
        <p:spPr bwMode="auto">
          <a:xfrm>
            <a:off x="1811338" y="4789488"/>
            <a:ext cx="1066800" cy="487362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5304" name="Rectangle 15"/>
          <p:cNvSpPr>
            <a:spLocks noChangeArrowheads="1"/>
          </p:cNvSpPr>
          <p:nvPr/>
        </p:nvSpPr>
        <p:spPr bwMode="auto">
          <a:xfrm>
            <a:off x="1811338" y="4302125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5305" name="Rectangle 16"/>
          <p:cNvSpPr>
            <a:spLocks noChangeArrowheads="1"/>
          </p:cNvSpPr>
          <p:nvPr/>
        </p:nvSpPr>
        <p:spPr bwMode="auto">
          <a:xfrm>
            <a:off x="1811338" y="5276850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55306" name="Text Box 17"/>
          <p:cNvSpPr txBox="1">
            <a:spLocks noChangeArrowheads="1"/>
          </p:cNvSpPr>
          <p:nvPr/>
        </p:nvSpPr>
        <p:spPr bwMode="auto">
          <a:xfrm>
            <a:off x="990600" y="5275263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</a:rPr>
              <a:t>a[4]</a:t>
            </a:r>
          </a:p>
        </p:txBody>
      </p:sp>
      <p:sp>
        <p:nvSpPr>
          <p:cNvPr id="55307" name="Text Box 18"/>
          <p:cNvSpPr txBox="1">
            <a:spLocks noChangeArrowheads="1"/>
          </p:cNvSpPr>
          <p:nvPr/>
        </p:nvSpPr>
        <p:spPr bwMode="auto">
          <a:xfrm>
            <a:off x="990600" y="33274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</a:rPr>
              <a:t>a[0]</a:t>
            </a:r>
          </a:p>
        </p:txBody>
      </p:sp>
      <p:sp>
        <p:nvSpPr>
          <p:cNvPr id="55308" name="Text Box 19"/>
          <p:cNvSpPr txBox="1">
            <a:spLocks noChangeArrowheads="1"/>
          </p:cNvSpPr>
          <p:nvPr/>
        </p:nvSpPr>
        <p:spPr bwMode="auto">
          <a:xfrm>
            <a:off x="990600" y="4302125"/>
            <a:ext cx="76517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</a:rPr>
              <a:t>a[2]</a:t>
            </a:r>
          </a:p>
        </p:txBody>
      </p:sp>
      <p:sp>
        <p:nvSpPr>
          <p:cNvPr id="55309" name="Text Box 20"/>
          <p:cNvSpPr txBox="1">
            <a:spLocks noChangeArrowheads="1"/>
          </p:cNvSpPr>
          <p:nvPr/>
        </p:nvSpPr>
        <p:spPr bwMode="auto">
          <a:xfrm>
            <a:off x="990600" y="3814763"/>
            <a:ext cx="76517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</a:rPr>
              <a:t>a[1]</a:t>
            </a:r>
          </a:p>
        </p:txBody>
      </p:sp>
      <p:sp>
        <p:nvSpPr>
          <p:cNvPr id="55310" name="Text Box 21"/>
          <p:cNvSpPr txBox="1">
            <a:spLocks noChangeArrowheads="1"/>
          </p:cNvSpPr>
          <p:nvPr/>
        </p:nvSpPr>
        <p:spPr bwMode="auto">
          <a:xfrm>
            <a:off x="990600" y="4791075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</a:rPr>
              <a:t>a[3]</a:t>
            </a:r>
          </a:p>
        </p:txBody>
      </p:sp>
      <p:sp>
        <p:nvSpPr>
          <p:cNvPr id="55311" name="Text Box 25"/>
          <p:cNvSpPr txBox="1">
            <a:spLocks noChangeArrowheads="1"/>
          </p:cNvSpPr>
          <p:nvPr/>
        </p:nvSpPr>
        <p:spPr bwMode="auto">
          <a:xfrm>
            <a:off x="2286000" y="5791200"/>
            <a:ext cx="32543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FF33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5312" name="Text Box 29"/>
          <p:cNvSpPr txBox="1">
            <a:spLocks noChangeArrowheads="1"/>
          </p:cNvSpPr>
          <p:nvPr/>
        </p:nvSpPr>
        <p:spPr bwMode="auto">
          <a:xfrm>
            <a:off x="3179763" y="3643313"/>
            <a:ext cx="325437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FF33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5313" name="Line 30"/>
          <p:cNvSpPr>
            <a:spLocks noChangeShapeType="1"/>
          </p:cNvSpPr>
          <p:nvPr/>
        </p:nvSpPr>
        <p:spPr bwMode="auto">
          <a:xfrm flipH="1" flipV="1">
            <a:off x="2895600" y="3581400"/>
            <a:ext cx="1295400" cy="381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4" name="AutoShape 31"/>
          <p:cNvSpPr>
            <a:spLocks noChangeArrowheads="1"/>
          </p:cNvSpPr>
          <p:nvPr/>
        </p:nvSpPr>
        <p:spPr bwMode="auto">
          <a:xfrm>
            <a:off x="1447800" y="1828800"/>
            <a:ext cx="3200400" cy="914400"/>
          </a:xfrm>
          <a:prstGeom prst="wedgeEllipseCallout">
            <a:avLst>
              <a:gd name="adj1" fmla="val -35468"/>
              <a:gd name="adj2" fmla="val 122222"/>
            </a:avLst>
          </a:prstGeom>
          <a:solidFill>
            <a:schemeClr val="accent2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bg2"/>
                </a:solidFill>
                <a:latin typeface="Arial" panose="020B0604020202020204" pitchFamily="34" charset="0"/>
              </a:rPr>
              <a:t>This element is called </a:t>
            </a:r>
            <a:r>
              <a:rPr lang="en-US" altLang="zh-TW">
                <a:solidFill>
                  <a:schemeClr val="bg2"/>
                </a:solidFill>
                <a:latin typeface="Courier" pitchFamily="49" charset="0"/>
              </a:rPr>
              <a:t>a[0]</a:t>
            </a:r>
            <a:r>
              <a:rPr lang="en-US" altLang="zh-TW" b="0">
                <a:solidFill>
                  <a:schemeClr val="bg2"/>
                </a:solidFill>
                <a:latin typeface="Arial" panose="020B0604020202020204" pitchFamily="34" charset="0"/>
              </a:rPr>
              <a:t> or </a:t>
            </a:r>
            <a:r>
              <a:rPr lang="en-US" altLang="zh-TW">
                <a:solidFill>
                  <a:schemeClr val="bg2"/>
                </a:solidFill>
                <a:latin typeface="Courier" pitchFamily="49" charset="0"/>
              </a:rPr>
              <a:t>*a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1254125" y="4572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anose="02020603050405020304" pitchFamily="18" charset="0"/>
              </a:rPr>
              <a:t>Array Names as Pointers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417513" y="1447800"/>
            <a:ext cx="8726487" cy="514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</a:pPr>
            <a:r>
              <a:rPr lang="en-US" altLang="zh-TW" sz="2800" b="0">
                <a:solidFill>
                  <a:schemeClr val="tx1"/>
                </a:solidFill>
                <a:latin typeface="Arial" panose="020B0604020202020204" pitchFamily="34" charset="0"/>
              </a:rPr>
              <a:t>To access an array, any pointer to the first element can be used instead of the name of the array.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</a:pPr>
            <a:endParaRPr lang="zh-TW" altLang="en-US" sz="2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5334000" y="2690813"/>
            <a:ext cx="3316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We could replace</a:t>
            </a:r>
            <a:r>
              <a:rPr lang="en-US" altLang="zh-TW" b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*p</a:t>
            </a: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 by </a:t>
            </a: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*a</a:t>
            </a:r>
          </a:p>
        </p:txBody>
      </p:sp>
      <p:sp>
        <p:nvSpPr>
          <p:cNvPr id="57349" name="Rectangle 10"/>
          <p:cNvSpPr>
            <a:spLocks noChangeArrowheads="1"/>
          </p:cNvSpPr>
          <p:nvPr/>
        </p:nvSpPr>
        <p:spPr bwMode="auto">
          <a:xfrm>
            <a:off x="381000" y="3124200"/>
            <a:ext cx="8458200" cy="3733800"/>
          </a:xfrm>
          <a:prstGeom prst="rect">
            <a:avLst/>
          </a:prstGeom>
          <a:noFill/>
          <a:ln w="3175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57350" name="Group 11"/>
          <p:cNvGrpSpPr>
            <a:grpSpLocks/>
          </p:cNvGrpSpPr>
          <p:nvPr/>
        </p:nvGrpSpPr>
        <p:grpSpPr bwMode="auto">
          <a:xfrm>
            <a:off x="6311900" y="3841750"/>
            <a:ext cx="2527300" cy="2413000"/>
            <a:chOff x="3600" y="1248"/>
            <a:chExt cx="1621" cy="1493"/>
          </a:xfrm>
        </p:grpSpPr>
        <p:pic>
          <p:nvPicPr>
            <p:cNvPr id="57371" name="Picture 12" descr="comput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1248"/>
              <a:ext cx="1621" cy="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72" name="Text Box 13"/>
            <p:cNvSpPr txBox="1">
              <a:spLocks noChangeArrowheads="1"/>
            </p:cNvSpPr>
            <p:nvPr/>
          </p:nvSpPr>
          <p:spPr bwMode="auto">
            <a:xfrm>
              <a:off x="4224" y="1583"/>
              <a:ext cx="34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>
                  <a:solidFill>
                    <a:schemeClr val="bg1"/>
                  </a:solidFill>
                  <a:latin typeface="Arial" panose="020B0604020202020204" pitchFamily="34" charset="0"/>
                </a:rPr>
                <a:t>2 2</a:t>
              </a:r>
            </a:p>
          </p:txBody>
        </p:sp>
      </p:grpSp>
      <p:sp>
        <p:nvSpPr>
          <p:cNvPr id="57351" name="AutoShape 14"/>
          <p:cNvSpPr>
            <a:spLocks noChangeArrowheads="1"/>
          </p:cNvSpPr>
          <p:nvPr/>
        </p:nvSpPr>
        <p:spPr bwMode="auto">
          <a:xfrm>
            <a:off x="2776538" y="3276600"/>
            <a:ext cx="3776662" cy="3351213"/>
          </a:xfrm>
          <a:prstGeom prst="foldedCorner">
            <a:avLst>
              <a:gd name="adj" fmla="val 14537"/>
            </a:avLst>
          </a:prstGeom>
          <a:noFill/>
          <a:ln w="3175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zh-TW" altLang="en-US" sz="1800">
              <a:solidFill>
                <a:srgbClr val="063DE8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1800">
                <a:solidFill>
                  <a:srgbClr val="063DE8"/>
                </a:solidFill>
                <a:latin typeface="Courier New" panose="02070309020205020404" pitchFamily="49" charset="0"/>
              </a:rPr>
              <a:t>#</a:t>
            </a: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include &lt;iostream&gt;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using namespace std;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void main(){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	int a[5] = {2,4,6,8,22};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	int *p = a;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	cout &lt;&lt; a[0] &lt;&lt; </a:t>
            </a:r>
            <a:r>
              <a:rPr lang="en-US" altLang="zh-TW" sz="1800" b="0">
                <a:solidFill>
                  <a:srgbClr val="063DE8"/>
                </a:solidFill>
                <a:latin typeface="Courier New" panose="02070309020205020404" pitchFamily="49" charset="0"/>
              </a:rPr>
              <a:t>" " 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 b="0">
                <a:solidFill>
                  <a:srgbClr val="063DE8"/>
                </a:solidFill>
                <a:latin typeface="Courier New" panose="02070309020205020404" pitchFamily="49" charset="0"/>
              </a:rPr>
              <a:t>	     </a:t>
            </a: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&lt;&lt; *p;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57352" name="Line 31"/>
          <p:cNvSpPr>
            <a:spLocks noChangeShapeType="1"/>
          </p:cNvSpPr>
          <p:nvPr/>
        </p:nvSpPr>
        <p:spPr bwMode="auto">
          <a:xfrm flipV="1">
            <a:off x="5638800" y="4572000"/>
            <a:ext cx="1722438" cy="11493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353" name="Group 34"/>
          <p:cNvGrpSpPr>
            <a:grpSpLocks/>
          </p:cNvGrpSpPr>
          <p:nvPr/>
        </p:nvGrpSpPr>
        <p:grpSpPr bwMode="auto">
          <a:xfrm>
            <a:off x="533400" y="3886200"/>
            <a:ext cx="2095500" cy="2744788"/>
            <a:chOff x="336" y="2448"/>
            <a:chExt cx="1320" cy="1729"/>
          </a:xfrm>
        </p:grpSpPr>
        <p:sp>
          <p:nvSpPr>
            <p:cNvPr id="57355" name="Rectangle 16"/>
            <p:cNvSpPr>
              <a:spLocks noChangeArrowheads="1"/>
            </p:cNvSpPr>
            <p:nvPr/>
          </p:nvSpPr>
          <p:spPr bwMode="auto">
            <a:xfrm>
              <a:off x="844" y="2807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7356" name="Rectangle 17"/>
            <p:cNvSpPr>
              <a:spLocks noChangeArrowheads="1"/>
            </p:cNvSpPr>
            <p:nvPr/>
          </p:nvSpPr>
          <p:spPr bwMode="auto">
            <a:xfrm>
              <a:off x="844" y="3032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7357" name="Rectangle 18"/>
            <p:cNvSpPr>
              <a:spLocks noChangeArrowheads="1"/>
            </p:cNvSpPr>
            <p:nvPr/>
          </p:nvSpPr>
          <p:spPr bwMode="auto">
            <a:xfrm>
              <a:off x="844" y="3481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57358" name="Rectangle 19"/>
            <p:cNvSpPr>
              <a:spLocks noChangeArrowheads="1"/>
            </p:cNvSpPr>
            <p:nvPr/>
          </p:nvSpPr>
          <p:spPr bwMode="auto">
            <a:xfrm>
              <a:off x="844" y="3257"/>
              <a:ext cx="660" cy="224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57359" name="Rectangle 20"/>
            <p:cNvSpPr>
              <a:spLocks noChangeArrowheads="1"/>
            </p:cNvSpPr>
            <p:nvPr/>
          </p:nvSpPr>
          <p:spPr bwMode="auto">
            <a:xfrm>
              <a:off x="844" y="3706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22</a:t>
              </a:r>
            </a:p>
          </p:txBody>
        </p:sp>
        <p:sp>
          <p:nvSpPr>
            <p:cNvPr id="57360" name="Text Box 21"/>
            <p:cNvSpPr txBox="1">
              <a:spLocks noChangeArrowheads="1"/>
            </p:cNvSpPr>
            <p:nvPr/>
          </p:nvSpPr>
          <p:spPr bwMode="auto">
            <a:xfrm>
              <a:off x="336" y="3706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</a:rPr>
                <a:t>a[4]</a:t>
              </a:r>
            </a:p>
          </p:txBody>
        </p:sp>
        <p:sp>
          <p:nvSpPr>
            <p:cNvPr id="57361" name="Text Box 22"/>
            <p:cNvSpPr txBox="1">
              <a:spLocks noChangeArrowheads="1"/>
            </p:cNvSpPr>
            <p:nvPr/>
          </p:nvSpPr>
          <p:spPr bwMode="auto">
            <a:xfrm>
              <a:off x="336" y="2807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</a:rPr>
                <a:t>a[0]</a:t>
              </a:r>
            </a:p>
          </p:txBody>
        </p:sp>
        <p:sp>
          <p:nvSpPr>
            <p:cNvPr id="57362" name="Text Box 23"/>
            <p:cNvSpPr txBox="1">
              <a:spLocks noChangeArrowheads="1"/>
            </p:cNvSpPr>
            <p:nvPr/>
          </p:nvSpPr>
          <p:spPr bwMode="auto">
            <a:xfrm>
              <a:off x="336" y="3258"/>
              <a:ext cx="50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</a:rPr>
                <a:t>a[2]</a:t>
              </a:r>
            </a:p>
          </p:txBody>
        </p:sp>
        <p:sp>
          <p:nvSpPr>
            <p:cNvPr id="57363" name="Text Box 24"/>
            <p:cNvSpPr txBox="1">
              <a:spLocks noChangeArrowheads="1"/>
            </p:cNvSpPr>
            <p:nvPr/>
          </p:nvSpPr>
          <p:spPr bwMode="auto">
            <a:xfrm>
              <a:off x="336" y="3031"/>
              <a:ext cx="50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</a:rPr>
                <a:t>a[1]</a:t>
              </a:r>
            </a:p>
          </p:txBody>
        </p:sp>
        <p:sp>
          <p:nvSpPr>
            <p:cNvPr id="57364" name="Text Box 25"/>
            <p:cNvSpPr txBox="1">
              <a:spLocks noChangeArrowheads="1"/>
            </p:cNvSpPr>
            <p:nvPr/>
          </p:nvSpPr>
          <p:spPr bwMode="auto">
            <a:xfrm>
              <a:off x="336" y="3481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</a:rPr>
                <a:t>a[3]</a:t>
              </a:r>
            </a:p>
          </p:txBody>
        </p:sp>
        <p:sp>
          <p:nvSpPr>
            <p:cNvPr id="57365" name="Line 26"/>
            <p:cNvSpPr>
              <a:spLocks noChangeShapeType="1"/>
            </p:cNvSpPr>
            <p:nvPr/>
          </p:nvSpPr>
          <p:spPr bwMode="auto">
            <a:xfrm>
              <a:off x="945" y="2538"/>
              <a:ext cx="0" cy="26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27"/>
            <p:cNvSpPr>
              <a:spLocks noChangeShapeType="1"/>
            </p:cNvSpPr>
            <p:nvPr/>
          </p:nvSpPr>
          <p:spPr bwMode="auto">
            <a:xfrm flipH="1">
              <a:off x="996" y="2538"/>
              <a:ext cx="406" cy="26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7" name="Rectangle 28"/>
            <p:cNvSpPr>
              <a:spLocks noChangeArrowheads="1"/>
            </p:cNvSpPr>
            <p:nvPr/>
          </p:nvSpPr>
          <p:spPr bwMode="auto">
            <a:xfrm>
              <a:off x="1351" y="2448"/>
              <a:ext cx="305" cy="27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en-US" altLang="zh-TW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68" name="Text Box 29"/>
            <p:cNvSpPr txBox="1">
              <a:spLocks noChangeArrowheads="1"/>
            </p:cNvSpPr>
            <p:nvPr/>
          </p:nvSpPr>
          <p:spPr bwMode="auto">
            <a:xfrm>
              <a:off x="755" y="2494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>
                  <a:solidFill>
                    <a:srgbClr val="FF33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7369" name="Text Box 30"/>
            <p:cNvSpPr txBox="1">
              <a:spLocks noChangeArrowheads="1"/>
            </p:cNvSpPr>
            <p:nvPr/>
          </p:nvSpPr>
          <p:spPr bwMode="auto">
            <a:xfrm>
              <a:off x="1100" y="2448"/>
              <a:ext cx="2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>
                  <a:solidFill>
                    <a:srgbClr val="FF33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57370" name="Text Box 32"/>
            <p:cNvSpPr txBox="1">
              <a:spLocks noChangeArrowheads="1"/>
            </p:cNvSpPr>
            <p:nvPr/>
          </p:nvSpPr>
          <p:spPr bwMode="auto">
            <a:xfrm>
              <a:off x="937" y="3927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>
                  <a:solidFill>
                    <a:srgbClr val="FF33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57354" name="Line 8"/>
          <p:cNvSpPr>
            <a:spLocks noChangeShapeType="1"/>
          </p:cNvSpPr>
          <p:nvPr/>
        </p:nvSpPr>
        <p:spPr bwMode="auto">
          <a:xfrm flipH="1">
            <a:off x="5715000" y="3048000"/>
            <a:ext cx="1828800" cy="2590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228600" y="6096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anose="02020603050405020304" pitchFamily="18" charset="0"/>
              </a:rPr>
              <a:t>Multiple Array Pointers</a:t>
            </a:r>
          </a:p>
        </p:txBody>
      </p:sp>
      <p:sp>
        <p:nvSpPr>
          <p:cNvPr id="59395" name="Rectangle 5"/>
          <p:cNvSpPr>
            <a:spLocks noChangeArrowheads="1"/>
          </p:cNvSpPr>
          <p:nvPr/>
        </p:nvSpPr>
        <p:spPr bwMode="auto">
          <a:xfrm>
            <a:off x="417513" y="1447800"/>
            <a:ext cx="872648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</a:pPr>
            <a:r>
              <a:rPr lang="en-US" altLang="zh-TW" sz="2400" b="0">
                <a:solidFill>
                  <a:schemeClr val="tx1"/>
                </a:solidFill>
                <a:latin typeface="Arial" panose="020B0604020202020204" pitchFamily="34" charset="0"/>
              </a:rPr>
              <a:t>Both </a:t>
            </a:r>
            <a:r>
              <a:rPr lang="en-US" altLang="zh-TW" sz="2400" b="0">
                <a:solidFill>
                  <a:schemeClr val="tx1"/>
                </a:solidFill>
                <a:latin typeface="Courier" pitchFamily="49" charset="0"/>
              </a:rPr>
              <a:t>a</a:t>
            </a:r>
            <a:r>
              <a:rPr lang="en-US" altLang="zh-TW" sz="2400" b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zh-TW" sz="2400" b="0">
                <a:solidFill>
                  <a:schemeClr val="tx1"/>
                </a:solidFill>
                <a:latin typeface="Courier" pitchFamily="49" charset="0"/>
              </a:rPr>
              <a:t>p</a:t>
            </a:r>
            <a:r>
              <a:rPr lang="en-US" altLang="zh-TW" sz="2400" b="0">
                <a:solidFill>
                  <a:schemeClr val="tx1"/>
                </a:solidFill>
                <a:latin typeface="Arial" panose="020B0604020202020204" pitchFamily="34" charset="0"/>
              </a:rPr>
              <a:t> are pointers to the same array. </a:t>
            </a:r>
          </a:p>
        </p:txBody>
      </p:sp>
      <p:sp>
        <p:nvSpPr>
          <p:cNvPr id="59396" name="Rectangle 8"/>
          <p:cNvSpPr>
            <a:spLocks noChangeArrowheads="1"/>
          </p:cNvSpPr>
          <p:nvPr/>
        </p:nvSpPr>
        <p:spPr bwMode="auto">
          <a:xfrm>
            <a:off x="228600" y="2286000"/>
            <a:ext cx="8915400" cy="3810000"/>
          </a:xfrm>
          <a:prstGeom prst="rect">
            <a:avLst/>
          </a:prstGeom>
          <a:noFill/>
          <a:ln w="3175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9397" name="Picture 10" descr="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67000"/>
            <a:ext cx="25273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Text Box 11"/>
          <p:cNvSpPr txBox="1">
            <a:spLocks noChangeArrowheads="1"/>
          </p:cNvSpPr>
          <p:nvPr/>
        </p:nvSpPr>
        <p:spPr bwMode="auto">
          <a:xfrm>
            <a:off x="3733800" y="3048000"/>
            <a:ext cx="536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solidFill>
                  <a:schemeClr val="bg1"/>
                </a:solidFill>
                <a:latin typeface="Arial" panose="020B0604020202020204" pitchFamily="34" charset="0"/>
              </a:rPr>
              <a:t>2 2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solidFill>
                  <a:schemeClr val="bg1"/>
                </a:solidFill>
                <a:latin typeface="Arial" panose="020B0604020202020204" pitchFamily="34" charset="0"/>
              </a:rPr>
              <a:t>4 4</a:t>
            </a:r>
          </a:p>
        </p:txBody>
      </p:sp>
      <p:sp>
        <p:nvSpPr>
          <p:cNvPr id="59399" name="AutoShape 12"/>
          <p:cNvSpPr>
            <a:spLocks noChangeArrowheads="1"/>
          </p:cNvSpPr>
          <p:nvPr/>
        </p:nvSpPr>
        <p:spPr bwMode="auto">
          <a:xfrm>
            <a:off x="5257800" y="2362200"/>
            <a:ext cx="3886200" cy="3657600"/>
          </a:xfrm>
          <a:prstGeom prst="foldedCorner">
            <a:avLst>
              <a:gd name="adj" fmla="val 14537"/>
            </a:avLst>
          </a:prstGeom>
          <a:noFill/>
          <a:ln w="3175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zh-TW" altLang="en-US" sz="1800">
              <a:solidFill>
                <a:srgbClr val="063DE8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1800">
                <a:solidFill>
                  <a:srgbClr val="063DE8"/>
                </a:solidFill>
                <a:latin typeface="Courier New" panose="02070309020205020404" pitchFamily="49" charset="0"/>
              </a:rPr>
              <a:t>#</a:t>
            </a: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include &lt;iostream&gt;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using namespace std;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void main(){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	int a[5] = {2,4,6,8,22};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	int *p = &amp;a[1];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	cout &lt;&lt; a[0] &lt;&lt; </a:t>
            </a:r>
            <a:r>
              <a:rPr lang="en-US" altLang="zh-TW" sz="1800" b="0">
                <a:solidFill>
                  <a:srgbClr val="063DE8"/>
                </a:solidFill>
                <a:latin typeface="Courier New" panose="02070309020205020404" pitchFamily="49" charset="0"/>
              </a:rPr>
              <a:t>" " 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 b="0">
                <a:solidFill>
                  <a:srgbClr val="063DE8"/>
                </a:solidFill>
                <a:latin typeface="Courier New" panose="02070309020205020404" pitchFamily="49" charset="0"/>
              </a:rPr>
              <a:t>	     </a:t>
            </a: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&lt;&lt; p[-1];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	cout &lt;&lt; a[1] &lt;&lt; </a:t>
            </a:r>
            <a:r>
              <a:rPr lang="en-US" altLang="zh-TW" sz="1800" b="0">
                <a:solidFill>
                  <a:srgbClr val="063DE8"/>
                </a:solidFill>
                <a:latin typeface="Courier New" panose="02070309020205020404" pitchFamily="49" charset="0"/>
              </a:rPr>
              <a:t>" " 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 b="0">
                <a:solidFill>
                  <a:srgbClr val="063DE8"/>
                </a:solidFill>
                <a:latin typeface="Courier New" panose="02070309020205020404" pitchFamily="49" charset="0"/>
              </a:rPr>
              <a:t>	     </a:t>
            </a: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&lt;&lt; p[0];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59400" name="Rectangle 14"/>
          <p:cNvSpPr>
            <a:spLocks noChangeArrowheads="1"/>
          </p:cNvSpPr>
          <p:nvPr/>
        </p:nvSpPr>
        <p:spPr bwMode="auto">
          <a:xfrm>
            <a:off x="1109663" y="3200400"/>
            <a:ext cx="1047750" cy="357188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9401" name="Rectangle 15"/>
          <p:cNvSpPr>
            <a:spLocks noChangeArrowheads="1"/>
          </p:cNvSpPr>
          <p:nvPr/>
        </p:nvSpPr>
        <p:spPr bwMode="auto">
          <a:xfrm>
            <a:off x="1109663" y="3638550"/>
            <a:ext cx="1047750" cy="357188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9402" name="Rectangle 16"/>
          <p:cNvSpPr>
            <a:spLocks noChangeArrowheads="1"/>
          </p:cNvSpPr>
          <p:nvPr/>
        </p:nvSpPr>
        <p:spPr bwMode="auto">
          <a:xfrm>
            <a:off x="1109663" y="4514850"/>
            <a:ext cx="1047750" cy="357188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9403" name="Rectangle 17"/>
          <p:cNvSpPr>
            <a:spLocks noChangeArrowheads="1"/>
          </p:cNvSpPr>
          <p:nvPr/>
        </p:nvSpPr>
        <p:spPr bwMode="auto">
          <a:xfrm>
            <a:off x="1109663" y="4078288"/>
            <a:ext cx="1047750" cy="355600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9404" name="Rectangle 18"/>
          <p:cNvSpPr>
            <a:spLocks noChangeArrowheads="1"/>
          </p:cNvSpPr>
          <p:nvPr/>
        </p:nvSpPr>
        <p:spPr bwMode="auto">
          <a:xfrm>
            <a:off x="1109663" y="4954588"/>
            <a:ext cx="1047750" cy="357187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59405" name="Text Box 19"/>
          <p:cNvSpPr txBox="1">
            <a:spLocks noChangeArrowheads="1"/>
          </p:cNvSpPr>
          <p:nvPr/>
        </p:nvSpPr>
        <p:spPr bwMode="auto">
          <a:xfrm>
            <a:off x="304800" y="48768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</a:rPr>
              <a:t>a[4]</a:t>
            </a:r>
          </a:p>
        </p:txBody>
      </p:sp>
      <p:sp>
        <p:nvSpPr>
          <p:cNvPr id="59406" name="Text Box 20"/>
          <p:cNvSpPr txBox="1">
            <a:spLocks noChangeArrowheads="1"/>
          </p:cNvSpPr>
          <p:nvPr/>
        </p:nvSpPr>
        <p:spPr bwMode="auto">
          <a:xfrm>
            <a:off x="304800" y="31242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</a:rPr>
              <a:t>a[0]</a:t>
            </a:r>
          </a:p>
        </p:txBody>
      </p:sp>
      <p:sp>
        <p:nvSpPr>
          <p:cNvPr id="59407" name="Text Box 21"/>
          <p:cNvSpPr txBox="1">
            <a:spLocks noChangeArrowheads="1"/>
          </p:cNvSpPr>
          <p:nvPr/>
        </p:nvSpPr>
        <p:spPr bwMode="auto">
          <a:xfrm>
            <a:off x="304800" y="40386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</a:rPr>
              <a:t>a[2]</a:t>
            </a:r>
          </a:p>
        </p:txBody>
      </p:sp>
      <p:sp>
        <p:nvSpPr>
          <p:cNvPr id="59408" name="Text Box 22"/>
          <p:cNvSpPr txBox="1">
            <a:spLocks noChangeArrowheads="1"/>
          </p:cNvSpPr>
          <p:nvPr/>
        </p:nvSpPr>
        <p:spPr bwMode="auto">
          <a:xfrm>
            <a:off x="304800" y="35814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</a:rPr>
              <a:t>a[1]</a:t>
            </a:r>
          </a:p>
        </p:txBody>
      </p:sp>
      <p:sp>
        <p:nvSpPr>
          <p:cNvPr id="59409" name="Text Box 23"/>
          <p:cNvSpPr txBox="1">
            <a:spLocks noChangeArrowheads="1"/>
          </p:cNvSpPr>
          <p:nvPr/>
        </p:nvSpPr>
        <p:spPr bwMode="auto">
          <a:xfrm>
            <a:off x="304800" y="44958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</a:rPr>
              <a:t>a[3]</a:t>
            </a:r>
          </a:p>
        </p:txBody>
      </p:sp>
      <p:sp>
        <p:nvSpPr>
          <p:cNvPr id="59410" name="Rectangle 26"/>
          <p:cNvSpPr>
            <a:spLocks noChangeArrowheads="1"/>
          </p:cNvSpPr>
          <p:nvPr/>
        </p:nvSpPr>
        <p:spPr bwMode="auto">
          <a:xfrm>
            <a:off x="2590800" y="3657600"/>
            <a:ext cx="484188" cy="428625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TW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411" name="Line 31"/>
          <p:cNvSpPr>
            <a:spLocks noChangeShapeType="1"/>
          </p:cNvSpPr>
          <p:nvPr/>
        </p:nvSpPr>
        <p:spPr bwMode="auto">
          <a:xfrm flipH="1" flipV="1">
            <a:off x="4267200" y="3505200"/>
            <a:ext cx="1447800" cy="1066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Text Box 33"/>
          <p:cNvSpPr txBox="1">
            <a:spLocks noChangeArrowheads="1"/>
          </p:cNvSpPr>
          <p:nvPr/>
        </p:nvSpPr>
        <p:spPr bwMode="auto">
          <a:xfrm>
            <a:off x="2574925" y="32115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E2200C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59413" name="Line 34"/>
          <p:cNvSpPr>
            <a:spLocks noChangeShapeType="1"/>
          </p:cNvSpPr>
          <p:nvPr/>
        </p:nvSpPr>
        <p:spPr bwMode="auto">
          <a:xfrm flipH="1">
            <a:off x="2057400" y="3886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4" name="AutoShape 35"/>
          <p:cNvSpPr>
            <a:spLocks noChangeArrowheads="1"/>
          </p:cNvSpPr>
          <p:nvPr/>
        </p:nvSpPr>
        <p:spPr bwMode="auto">
          <a:xfrm>
            <a:off x="1295400" y="4343400"/>
            <a:ext cx="1524000" cy="457200"/>
          </a:xfrm>
          <a:prstGeom prst="wedgeEllipseCallout">
            <a:avLst>
              <a:gd name="adj1" fmla="val -4583"/>
              <a:gd name="adj2" fmla="val -137153"/>
            </a:avLst>
          </a:prstGeom>
          <a:solidFill>
            <a:srgbClr val="FFFF00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E2200C"/>
                </a:solidFill>
                <a:latin typeface="Arial" panose="020B0604020202020204" pitchFamily="34" charset="0"/>
              </a:rPr>
              <a:t>p[0]</a:t>
            </a:r>
          </a:p>
        </p:txBody>
      </p:sp>
      <p:sp>
        <p:nvSpPr>
          <p:cNvPr id="59415" name="AutoShape 36"/>
          <p:cNvSpPr>
            <a:spLocks noChangeArrowheads="1"/>
          </p:cNvSpPr>
          <p:nvPr/>
        </p:nvSpPr>
        <p:spPr bwMode="auto">
          <a:xfrm>
            <a:off x="1447800" y="2667000"/>
            <a:ext cx="1524000" cy="457200"/>
          </a:xfrm>
          <a:prstGeom prst="wedgeEllipseCallout">
            <a:avLst>
              <a:gd name="adj1" fmla="val -20519"/>
              <a:gd name="adj2" fmla="val 101389"/>
            </a:avLst>
          </a:prstGeom>
          <a:solidFill>
            <a:srgbClr val="FFFF00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E2200C"/>
                </a:solidFill>
                <a:latin typeface="Arial" panose="020B0604020202020204" pitchFamily="34" charset="0"/>
              </a:rPr>
              <a:t>a[0]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8"/>
          <p:cNvSpPr>
            <a:spLocks noChangeArrowheads="1"/>
          </p:cNvSpPr>
          <p:nvPr/>
        </p:nvSpPr>
        <p:spPr bwMode="auto">
          <a:xfrm>
            <a:off x="1254125" y="4572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anose="02020603050405020304" pitchFamily="18" charset="0"/>
              </a:rPr>
              <a:t>Pointer Arithmetic</a:t>
            </a:r>
          </a:p>
        </p:txBody>
      </p:sp>
      <p:sp>
        <p:nvSpPr>
          <p:cNvPr id="61443" name="Rectangle 1029"/>
          <p:cNvSpPr>
            <a:spLocks noChangeArrowheads="1"/>
          </p:cNvSpPr>
          <p:nvPr/>
        </p:nvSpPr>
        <p:spPr bwMode="auto">
          <a:xfrm>
            <a:off x="417513" y="1447800"/>
            <a:ext cx="8726487" cy="514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</a:pPr>
            <a:r>
              <a:rPr lang="en-US" altLang="zh-TW" sz="2800" b="0">
                <a:solidFill>
                  <a:schemeClr val="tx1"/>
                </a:solidFill>
                <a:latin typeface="Arial" panose="020B0604020202020204" pitchFamily="34" charset="0"/>
              </a:rPr>
              <a:t>Given a pointer </a:t>
            </a:r>
            <a:r>
              <a:rPr lang="en-US" altLang="zh-TW" sz="2800" b="0">
                <a:solidFill>
                  <a:schemeClr val="tx1"/>
                </a:solidFill>
                <a:latin typeface="Courier New" panose="02070309020205020404" pitchFamily="49" charset="0"/>
              </a:rPr>
              <a:t>p, p+n</a:t>
            </a:r>
            <a:r>
              <a:rPr lang="en-US" altLang="zh-TW" sz="2800" b="0">
                <a:solidFill>
                  <a:schemeClr val="tx1"/>
                </a:solidFill>
                <a:latin typeface="Arial" panose="020B0604020202020204" pitchFamily="34" charset="0"/>
              </a:rPr>
              <a:t> refers to the element that is offset from </a:t>
            </a:r>
            <a:r>
              <a:rPr lang="en-US" altLang="zh-TW" sz="2800" b="0">
                <a:solidFill>
                  <a:schemeClr val="tx1"/>
                </a:solidFill>
                <a:latin typeface="Courier New" panose="02070309020205020404" pitchFamily="49" charset="0"/>
              </a:rPr>
              <a:t>p</a:t>
            </a:r>
            <a:r>
              <a:rPr lang="en-US" altLang="zh-TW" sz="2800" b="0">
                <a:solidFill>
                  <a:schemeClr val="tx1"/>
                </a:solidFill>
                <a:latin typeface="Arial" panose="020B0604020202020204" pitchFamily="34" charset="0"/>
              </a:rPr>
              <a:t> by </a:t>
            </a:r>
            <a:r>
              <a:rPr lang="en-US" altLang="zh-TW" sz="2800" b="0">
                <a:solidFill>
                  <a:schemeClr val="tx1"/>
                </a:solidFill>
                <a:latin typeface="Courier New" panose="02070309020205020404" pitchFamily="49" charset="0"/>
              </a:rPr>
              <a:t>n</a:t>
            </a:r>
            <a:r>
              <a:rPr lang="en-US" altLang="zh-TW" sz="2800" b="0">
                <a:solidFill>
                  <a:schemeClr val="tx1"/>
                </a:solidFill>
                <a:latin typeface="Arial" panose="020B0604020202020204" pitchFamily="34" charset="0"/>
              </a:rPr>
              <a:t> positions.</a:t>
            </a:r>
          </a:p>
        </p:txBody>
      </p:sp>
      <p:sp>
        <p:nvSpPr>
          <p:cNvPr id="61444" name="Rectangle 1031"/>
          <p:cNvSpPr>
            <a:spLocks noChangeArrowheads="1"/>
          </p:cNvSpPr>
          <p:nvPr/>
        </p:nvSpPr>
        <p:spPr bwMode="auto">
          <a:xfrm>
            <a:off x="914400" y="2362200"/>
            <a:ext cx="7467600" cy="3760788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zh-TW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61445" name="Group 1065"/>
          <p:cNvGrpSpPr>
            <a:grpSpLocks/>
          </p:cNvGrpSpPr>
          <p:nvPr/>
        </p:nvGrpSpPr>
        <p:grpSpPr bwMode="auto">
          <a:xfrm>
            <a:off x="3956050" y="2925763"/>
            <a:ext cx="1290638" cy="2913062"/>
            <a:chOff x="2304" y="1193"/>
            <a:chExt cx="672" cy="1487"/>
          </a:xfrm>
        </p:grpSpPr>
        <p:sp>
          <p:nvSpPr>
            <p:cNvPr id="61466" name="Rectangle 1037"/>
            <p:cNvSpPr>
              <a:spLocks noChangeArrowheads="1"/>
            </p:cNvSpPr>
            <p:nvPr/>
          </p:nvSpPr>
          <p:spPr bwMode="auto">
            <a:xfrm>
              <a:off x="2304" y="1193"/>
              <a:ext cx="672" cy="297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 sz="2800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1467" name="Rectangle 1038"/>
            <p:cNvSpPr>
              <a:spLocks noChangeArrowheads="1"/>
            </p:cNvSpPr>
            <p:nvPr/>
          </p:nvSpPr>
          <p:spPr bwMode="auto">
            <a:xfrm>
              <a:off x="2304" y="1488"/>
              <a:ext cx="672" cy="298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 sz="2800">
                  <a:solidFill>
                    <a:schemeClr val="tx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61468" name="Rectangle 1039"/>
            <p:cNvSpPr>
              <a:spLocks noChangeArrowheads="1"/>
            </p:cNvSpPr>
            <p:nvPr/>
          </p:nvSpPr>
          <p:spPr bwMode="auto">
            <a:xfrm>
              <a:off x="2304" y="2084"/>
              <a:ext cx="672" cy="298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 sz="2800">
                  <a:solidFill>
                    <a:schemeClr val="tx1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61469" name="Rectangle 1040"/>
            <p:cNvSpPr>
              <a:spLocks noChangeArrowheads="1"/>
            </p:cNvSpPr>
            <p:nvPr/>
          </p:nvSpPr>
          <p:spPr bwMode="auto">
            <a:xfrm>
              <a:off x="2304" y="1786"/>
              <a:ext cx="672" cy="298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 sz="2800">
                  <a:solidFill>
                    <a:schemeClr val="tx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61470" name="Rectangle 1041"/>
            <p:cNvSpPr>
              <a:spLocks noChangeArrowheads="1"/>
            </p:cNvSpPr>
            <p:nvPr/>
          </p:nvSpPr>
          <p:spPr bwMode="auto">
            <a:xfrm>
              <a:off x="2304" y="2382"/>
              <a:ext cx="672" cy="298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 sz="2800">
                  <a:solidFill>
                    <a:schemeClr val="tx1"/>
                  </a:solidFill>
                  <a:latin typeface="Arial" panose="020B0604020202020204" pitchFamily="34" charset="0"/>
                </a:rPr>
                <a:t>22</a:t>
              </a:r>
            </a:p>
          </p:txBody>
        </p:sp>
      </p:grpSp>
      <p:sp>
        <p:nvSpPr>
          <p:cNvPr id="61446" name="Text Box 1043"/>
          <p:cNvSpPr txBox="1">
            <a:spLocks noChangeArrowheads="1"/>
          </p:cNvSpPr>
          <p:nvPr/>
        </p:nvSpPr>
        <p:spPr bwMode="auto">
          <a:xfrm>
            <a:off x="2297113" y="3021013"/>
            <a:ext cx="674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" pitchFamily="49" charset="0"/>
              </a:rPr>
              <a:t>a</a:t>
            </a:r>
          </a:p>
        </p:txBody>
      </p:sp>
      <p:sp>
        <p:nvSpPr>
          <p:cNvPr id="61447" name="Text Box 1045"/>
          <p:cNvSpPr txBox="1">
            <a:spLocks noChangeArrowheads="1"/>
          </p:cNvSpPr>
          <p:nvPr/>
        </p:nvSpPr>
        <p:spPr bwMode="auto">
          <a:xfrm>
            <a:off x="1828800" y="4195763"/>
            <a:ext cx="139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anose="02070309020205020404" pitchFamily="49" charset="0"/>
              </a:rPr>
              <a:t>a + 2</a:t>
            </a:r>
          </a:p>
        </p:txBody>
      </p:sp>
      <p:sp>
        <p:nvSpPr>
          <p:cNvPr id="61448" name="Text Box 1054"/>
          <p:cNvSpPr txBox="1">
            <a:spLocks noChangeArrowheads="1"/>
          </p:cNvSpPr>
          <p:nvPr/>
        </p:nvSpPr>
        <p:spPr bwMode="auto">
          <a:xfrm>
            <a:off x="1828800" y="5334000"/>
            <a:ext cx="131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anose="02070309020205020404" pitchFamily="49" charset="0"/>
              </a:rPr>
              <a:t>a + 4</a:t>
            </a:r>
          </a:p>
        </p:txBody>
      </p:sp>
      <p:sp>
        <p:nvSpPr>
          <p:cNvPr id="61449" name="Text Box 1056"/>
          <p:cNvSpPr txBox="1">
            <a:spLocks noChangeArrowheads="1"/>
          </p:cNvSpPr>
          <p:nvPr/>
        </p:nvSpPr>
        <p:spPr bwMode="auto">
          <a:xfrm>
            <a:off x="1828800" y="4783138"/>
            <a:ext cx="139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anose="02070309020205020404" pitchFamily="49" charset="0"/>
              </a:rPr>
              <a:t>a + 3</a:t>
            </a:r>
          </a:p>
        </p:txBody>
      </p:sp>
      <p:sp>
        <p:nvSpPr>
          <p:cNvPr id="61450" name="Text Box 1057"/>
          <p:cNvSpPr txBox="1">
            <a:spLocks noChangeArrowheads="1"/>
          </p:cNvSpPr>
          <p:nvPr/>
        </p:nvSpPr>
        <p:spPr bwMode="auto">
          <a:xfrm>
            <a:off x="1828800" y="3657600"/>
            <a:ext cx="131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anose="02070309020205020404" pitchFamily="49" charset="0"/>
              </a:rPr>
              <a:t>a + 1</a:t>
            </a:r>
          </a:p>
        </p:txBody>
      </p:sp>
      <p:sp>
        <p:nvSpPr>
          <p:cNvPr id="61451" name="Text Box 1058"/>
          <p:cNvSpPr txBox="1">
            <a:spLocks noChangeArrowheads="1"/>
          </p:cNvSpPr>
          <p:nvPr/>
        </p:nvSpPr>
        <p:spPr bwMode="auto">
          <a:xfrm>
            <a:off x="5892800" y="3513138"/>
            <a:ext cx="900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61452" name="Text Box 1059"/>
          <p:cNvSpPr txBox="1">
            <a:spLocks noChangeArrowheads="1"/>
          </p:cNvSpPr>
          <p:nvPr/>
        </p:nvSpPr>
        <p:spPr bwMode="auto">
          <a:xfrm>
            <a:off x="5892800" y="4689475"/>
            <a:ext cx="149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anose="02070309020205020404" pitchFamily="49" charset="0"/>
              </a:rPr>
              <a:t>p + 2</a:t>
            </a:r>
          </a:p>
        </p:txBody>
      </p:sp>
      <p:sp>
        <p:nvSpPr>
          <p:cNvPr id="61453" name="Text Box 1061"/>
          <p:cNvSpPr txBox="1">
            <a:spLocks noChangeArrowheads="1"/>
          </p:cNvSpPr>
          <p:nvPr/>
        </p:nvSpPr>
        <p:spPr bwMode="auto">
          <a:xfrm>
            <a:off x="5892800" y="5276850"/>
            <a:ext cx="149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anose="02070309020205020404" pitchFamily="49" charset="0"/>
              </a:rPr>
              <a:t>p + 3</a:t>
            </a:r>
          </a:p>
        </p:txBody>
      </p:sp>
      <p:sp>
        <p:nvSpPr>
          <p:cNvPr id="61454" name="Text Box 1062"/>
          <p:cNvSpPr txBox="1">
            <a:spLocks noChangeArrowheads="1"/>
          </p:cNvSpPr>
          <p:nvPr/>
        </p:nvSpPr>
        <p:spPr bwMode="auto">
          <a:xfrm>
            <a:off x="5892800" y="2925763"/>
            <a:ext cx="149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anose="02070309020205020404" pitchFamily="49" charset="0"/>
              </a:rPr>
              <a:t>p - 1</a:t>
            </a:r>
          </a:p>
        </p:txBody>
      </p:sp>
      <p:sp>
        <p:nvSpPr>
          <p:cNvPr id="61455" name="Text Box 1063"/>
          <p:cNvSpPr txBox="1">
            <a:spLocks noChangeArrowheads="1"/>
          </p:cNvSpPr>
          <p:nvPr/>
        </p:nvSpPr>
        <p:spPr bwMode="auto">
          <a:xfrm>
            <a:off x="5892800" y="4098925"/>
            <a:ext cx="149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anose="02070309020205020404" pitchFamily="49" charset="0"/>
              </a:rPr>
              <a:t>p + 1</a:t>
            </a:r>
          </a:p>
        </p:txBody>
      </p:sp>
      <p:sp>
        <p:nvSpPr>
          <p:cNvPr id="61456" name="Line 1067"/>
          <p:cNvSpPr>
            <a:spLocks noChangeShapeType="1"/>
          </p:cNvSpPr>
          <p:nvPr/>
        </p:nvSpPr>
        <p:spPr bwMode="auto">
          <a:xfrm>
            <a:off x="3127375" y="3208338"/>
            <a:ext cx="8286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7" name="Line 1069"/>
          <p:cNvSpPr>
            <a:spLocks noChangeShapeType="1"/>
          </p:cNvSpPr>
          <p:nvPr/>
        </p:nvSpPr>
        <p:spPr bwMode="auto">
          <a:xfrm>
            <a:off x="3127375" y="3795713"/>
            <a:ext cx="8286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8" name="Line 1070"/>
          <p:cNvSpPr>
            <a:spLocks noChangeShapeType="1"/>
          </p:cNvSpPr>
          <p:nvPr/>
        </p:nvSpPr>
        <p:spPr bwMode="auto">
          <a:xfrm>
            <a:off x="3127375" y="4383088"/>
            <a:ext cx="8286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9" name="Line 1071"/>
          <p:cNvSpPr>
            <a:spLocks noChangeShapeType="1"/>
          </p:cNvSpPr>
          <p:nvPr/>
        </p:nvSpPr>
        <p:spPr bwMode="auto">
          <a:xfrm>
            <a:off x="3127375" y="4970463"/>
            <a:ext cx="8286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0" name="Line 1072"/>
          <p:cNvSpPr>
            <a:spLocks noChangeShapeType="1"/>
          </p:cNvSpPr>
          <p:nvPr/>
        </p:nvSpPr>
        <p:spPr bwMode="auto">
          <a:xfrm>
            <a:off x="3127375" y="5557838"/>
            <a:ext cx="8286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1" name="Line 1073"/>
          <p:cNvSpPr>
            <a:spLocks noChangeShapeType="1"/>
          </p:cNvSpPr>
          <p:nvPr/>
        </p:nvSpPr>
        <p:spPr bwMode="auto">
          <a:xfrm flipH="1">
            <a:off x="5246688" y="3208338"/>
            <a:ext cx="73818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2" name="Line 1074"/>
          <p:cNvSpPr>
            <a:spLocks noChangeShapeType="1"/>
          </p:cNvSpPr>
          <p:nvPr/>
        </p:nvSpPr>
        <p:spPr bwMode="auto">
          <a:xfrm flipH="1">
            <a:off x="5246688" y="3795713"/>
            <a:ext cx="7381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3" name="Line 1075"/>
          <p:cNvSpPr>
            <a:spLocks noChangeShapeType="1"/>
          </p:cNvSpPr>
          <p:nvPr/>
        </p:nvSpPr>
        <p:spPr bwMode="auto">
          <a:xfrm flipH="1">
            <a:off x="5246688" y="4383088"/>
            <a:ext cx="73818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4" name="Line 1076"/>
          <p:cNvSpPr>
            <a:spLocks noChangeShapeType="1"/>
          </p:cNvSpPr>
          <p:nvPr/>
        </p:nvSpPr>
        <p:spPr bwMode="auto">
          <a:xfrm flipH="1">
            <a:off x="5246688" y="4970463"/>
            <a:ext cx="73818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5" name="Line 1078"/>
          <p:cNvSpPr>
            <a:spLocks noChangeShapeType="1"/>
          </p:cNvSpPr>
          <p:nvPr/>
        </p:nvSpPr>
        <p:spPr bwMode="auto">
          <a:xfrm flipH="1">
            <a:off x="5246688" y="5557838"/>
            <a:ext cx="73818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1322388" y="5568950"/>
            <a:ext cx="5749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TW" altLang="en-US" sz="3600">
                <a:solidFill>
                  <a:srgbClr val="FF0066"/>
                </a:solidFill>
                <a:latin typeface="Courier New" panose="02070309020205020404" pitchFamily="49" charset="0"/>
              </a:rPr>
              <a:t>*(</a:t>
            </a:r>
            <a:r>
              <a:rPr lang="en-US" altLang="zh-TW" sz="3600">
                <a:solidFill>
                  <a:srgbClr val="FF0066"/>
                </a:solidFill>
                <a:latin typeface="Courier New" panose="02070309020205020404" pitchFamily="49" charset="0"/>
              </a:rPr>
              <a:t>a+n)</a:t>
            </a:r>
            <a:r>
              <a:rPr lang="en-US" altLang="zh-TW" sz="3600">
                <a:solidFill>
                  <a:srgbClr val="FF0066"/>
                </a:solidFill>
                <a:latin typeface="Times New Roman" panose="02020603050405020304" pitchFamily="18" charset="0"/>
              </a:rPr>
              <a:t> is identical to </a:t>
            </a:r>
            <a:r>
              <a:rPr lang="en-US" altLang="zh-TW" sz="3600">
                <a:solidFill>
                  <a:srgbClr val="FF0066"/>
                </a:solidFill>
                <a:latin typeface="Courier New" panose="02070309020205020404" pitchFamily="49" charset="0"/>
              </a:rPr>
              <a:t>a[n]</a:t>
            </a: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484188" y="5842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anose="02020603050405020304" pitchFamily="18" charset="0"/>
              </a:rPr>
              <a:t>Dereferencing Array Pointers</a:t>
            </a:r>
          </a:p>
        </p:txBody>
      </p:sp>
      <p:sp>
        <p:nvSpPr>
          <p:cNvPr id="63492" name="Rectangle 7"/>
          <p:cNvSpPr>
            <a:spLocks noChangeArrowheads="1"/>
          </p:cNvSpPr>
          <p:nvPr/>
        </p:nvSpPr>
        <p:spPr bwMode="auto">
          <a:xfrm>
            <a:off x="152400" y="1600200"/>
            <a:ext cx="8610600" cy="3810000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zh-TW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90192" name="Group 48"/>
          <p:cNvGrpSpPr>
            <a:grpSpLocks/>
          </p:cNvGrpSpPr>
          <p:nvPr/>
        </p:nvGrpSpPr>
        <p:grpSpPr bwMode="auto">
          <a:xfrm>
            <a:off x="5016500" y="2057400"/>
            <a:ext cx="3352800" cy="2387600"/>
            <a:chOff x="3160" y="1296"/>
            <a:chExt cx="2112" cy="1504"/>
          </a:xfrm>
        </p:grpSpPr>
        <p:grpSp>
          <p:nvGrpSpPr>
            <p:cNvPr id="63506" name="Group 8"/>
            <p:cNvGrpSpPr>
              <a:grpSpLocks/>
            </p:cNvGrpSpPr>
            <p:nvPr/>
          </p:nvGrpSpPr>
          <p:grpSpPr bwMode="auto">
            <a:xfrm>
              <a:off x="3160" y="1296"/>
              <a:ext cx="752" cy="1458"/>
              <a:chOff x="2304" y="1193"/>
              <a:chExt cx="672" cy="1487"/>
            </a:xfrm>
          </p:grpSpPr>
          <p:sp>
            <p:nvSpPr>
              <p:cNvPr id="63518" name="Rectangle 9"/>
              <p:cNvSpPr>
                <a:spLocks noChangeArrowheads="1"/>
              </p:cNvSpPr>
              <p:nvPr/>
            </p:nvSpPr>
            <p:spPr bwMode="auto">
              <a:xfrm>
                <a:off x="2304" y="1193"/>
                <a:ext cx="672" cy="297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None/>
                </a:pPr>
                <a:r>
                  <a:rPr lang="zh-TW" altLang="en-US" sz="2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63519" name="Rectangle 10"/>
              <p:cNvSpPr>
                <a:spLocks noChangeArrowheads="1"/>
              </p:cNvSpPr>
              <p:nvPr/>
            </p:nvSpPr>
            <p:spPr bwMode="auto">
              <a:xfrm>
                <a:off x="2304" y="1488"/>
                <a:ext cx="672" cy="298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None/>
                </a:pPr>
                <a:r>
                  <a:rPr lang="zh-TW" altLang="en-US" sz="2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63520" name="Rectangle 11"/>
              <p:cNvSpPr>
                <a:spLocks noChangeArrowheads="1"/>
              </p:cNvSpPr>
              <p:nvPr/>
            </p:nvSpPr>
            <p:spPr bwMode="auto">
              <a:xfrm>
                <a:off x="2304" y="2084"/>
                <a:ext cx="672" cy="298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None/>
                </a:pPr>
                <a:r>
                  <a:rPr lang="zh-TW" altLang="en-US" sz="2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63521" name="Rectangle 12"/>
              <p:cNvSpPr>
                <a:spLocks noChangeArrowheads="1"/>
              </p:cNvSpPr>
              <p:nvPr/>
            </p:nvSpPr>
            <p:spPr bwMode="auto">
              <a:xfrm>
                <a:off x="2304" y="1786"/>
                <a:ext cx="672" cy="298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None/>
                </a:pPr>
                <a:r>
                  <a:rPr lang="zh-TW" altLang="en-US" sz="2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63522" name="Rectangle 13"/>
              <p:cNvSpPr>
                <a:spLocks noChangeArrowheads="1"/>
              </p:cNvSpPr>
              <p:nvPr/>
            </p:nvSpPr>
            <p:spPr bwMode="auto">
              <a:xfrm>
                <a:off x="2304" y="2382"/>
                <a:ext cx="672" cy="298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None/>
                </a:pPr>
                <a:r>
                  <a:rPr lang="zh-TW" altLang="en-US" sz="2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22</a:t>
                </a:r>
              </a:p>
            </p:txBody>
          </p:sp>
        </p:grpSp>
        <p:sp>
          <p:nvSpPr>
            <p:cNvPr id="63507" name="Line 31"/>
            <p:cNvSpPr>
              <a:spLocks noChangeShapeType="1"/>
            </p:cNvSpPr>
            <p:nvPr/>
          </p:nvSpPr>
          <p:spPr bwMode="auto">
            <a:xfrm flipH="1">
              <a:off x="3923" y="1432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8" name="Line 32"/>
            <p:cNvSpPr>
              <a:spLocks noChangeShapeType="1"/>
            </p:cNvSpPr>
            <p:nvPr/>
          </p:nvSpPr>
          <p:spPr bwMode="auto">
            <a:xfrm flipH="1">
              <a:off x="3923" y="1726"/>
              <a:ext cx="42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33"/>
            <p:cNvSpPr>
              <a:spLocks noChangeShapeType="1"/>
            </p:cNvSpPr>
            <p:nvPr/>
          </p:nvSpPr>
          <p:spPr bwMode="auto">
            <a:xfrm flipH="1">
              <a:off x="3923" y="2020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34"/>
            <p:cNvSpPr>
              <a:spLocks noChangeShapeType="1"/>
            </p:cNvSpPr>
            <p:nvPr/>
          </p:nvSpPr>
          <p:spPr bwMode="auto">
            <a:xfrm flipH="1">
              <a:off x="3923" y="2314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35"/>
            <p:cNvSpPr>
              <a:spLocks noChangeShapeType="1"/>
            </p:cNvSpPr>
            <p:nvPr/>
          </p:nvSpPr>
          <p:spPr bwMode="auto">
            <a:xfrm flipH="1">
              <a:off x="3923" y="2608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512" name="Group 36"/>
            <p:cNvGrpSpPr>
              <a:grpSpLocks/>
            </p:cNvGrpSpPr>
            <p:nvPr/>
          </p:nvGrpSpPr>
          <p:grpSpPr bwMode="auto">
            <a:xfrm>
              <a:off x="4360" y="1296"/>
              <a:ext cx="912" cy="1504"/>
              <a:chOff x="1584" y="1224"/>
              <a:chExt cx="480" cy="1534"/>
            </a:xfrm>
          </p:grpSpPr>
          <p:sp>
            <p:nvSpPr>
              <p:cNvPr id="63513" name="Text Box 37"/>
              <p:cNvSpPr txBox="1">
                <a:spLocks noChangeArrowheads="1"/>
              </p:cNvSpPr>
              <p:nvPr/>
            </p:nvSpPr>
            <p:spPr bwMode="auto">
              <a:xfrm>
                <a:off x="1584" y="1224"/>
                <a:ext cx="287" cy="3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63514" name="Text Box 38"/>
              <p:cNvSpPr txBox="1">
                <a:spLocks noChangeArrowheads="1"/>
              </p:cNvSpPr>
              <p:nvPr/>
            </p:nvSpPr>
            <p:spPr bwMode="auto">
              <a:xfrm>
                <a:off x="1584" y="1824"/>
                <a:ext cx="480" cy="3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anose="02070309020205020404" pitchFamily="49" charset="0"/>
                  </a:rPr>
                  <a:t>a + 2</a:t>
                </a:r>
              </a:p>
            </p:txBody>
          </p:sp>
          <p:sp>
            <p:nvSpPr>
              <p:cNvPr id="63515" name="Text Box 39"/>
              <p:cNvSpPr txBox="1">
                <a:spLocks noChangeArrowheads="1"/>
              </p:cNvSpPr>
              <p:nvPr/>
            </p:nvSpPr>
            <p:spPr bwMode="auto">
              <a:xfrm>
                <a:off x="1584" y="2424"/>
                <a:ext cx="480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anose="02070309020205020404" pitchFamily="49" charset="0"/>
                  </a:rPr>
                  <a:t>a + 4</a:t>
                </a:r>
              </a:p>
            </p:txBody>
          </p:sp>
          <p:sp>
            <p:nvSpPr>
              <p:cNvPr id="63516" name="Text Box 40"/>
              <p:cNvSpPr txBox="1">
                <a:spLocks noChangeArrowheads="1"/>
              </p:cNvSpPr>
              <p:nvPr/>
            </p:nvSpPr>
            <p:spPr bwMode="auto">
              <a:xfrm>
                <a:off x="1584" y="2124"/>
                <a:ext cx="480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anose="02070309020205020404" pitchFamily="49" charset="0"/>
                  </a:rPr>
                  <a:t>a + 3</a:t>
                </a:r>
              </a:p>
            </p:txBody>
          </p:sp>
          <p:sp>
            <p:nvSpPr>
              <p:cNvPr id="63517" name="Text Box 41"/>
              <p:cNvSpPr txBox="1">
                <a:spLocks noChangeArrowheads="1"/>
              </p:cNvSpPr>
              <p:nvPr/>
            </p:nvSpPr>
            <p:spPr bwMode="auto">
              <a:xfrm>
                <a:off x="1584" y="1524"/>
                <a:ext cx="480" cy="3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anose="02070309020205020404" pitchFamily="49" charset="0"/>
                  </a:rPr>
                  <a:t>a + 1</a:t>
                </a:r>
              </a:p>
            </p:txBody>
          </p:sp>
        </p:grpSp>
      </p:grpSp>
      <p:grpSp>
        <p:nvGrpSpPr>
          <p:cNvPr id="390193" name="Group 49"/>
          <p:cNvGrpSpPr>
            <a:grpSpLocks/>
          </p:cNvGrpSpPr>
          <p:nvPr/>
        </p:nvGrpSpPr>
        <p:grpSpPr bwMode="auto">
          <a:xfrm>
            <a:off x="381000" y="2047875"/>
            <a:ext cx="4652963" cy="2387600"/>
            <a:chOff x="240" y="1290"/>
            <a:chExt cx="2931" cy="1504"/>
          </a:xfrm>
        </p:grpSpPr>
        <p:sp>
          <p:nvSpPr>
            <p:cNvPr id="63496" name="Text Box 15"/>
            <p:cNvSpPr txBox="1">
              <a:spLocks noChangeArrowheads="1"/>
            </p:cNvSpPr>
            <p:nvPr/>
          </p:nvSpPr>
          <p:spPr bwMode="auto">
            <a:xfrm>
              <a:off x="240" y="2184"/>
              <a:ext cx="2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anose="02070309020205020404" pitchFamily="49" charset="0"/>
                </a:rPr>
                <a:t>a[3] </a:t>
              </a:r>
              <a:r>
                <a:rPr lang="en-US" altLang="zh-TW" sz="2400">
                  <a:solidFill>
                    <a:schemeClr val="tx2"/>
                  </a:solidFill>
                  <a:latin typeface="Courier New" panose="02070309020205020404" pitchFamily="49" charset="0"/>
                </a:rPr>
                <a:t>or </a:t>
              </a:r>
              <a:r>
                <a:rPr lang="en-US" altLang="zh-TW" sz="2800">
                  <a:solidFill>
                    <a:srgbClr val="063DE8"/>
                  </a:solidFill>
                  <a:latin typeface="Courier New" panose="02070309020205020404" pitchFamily="49" charset="0"/>
                </a:rPr>
                <a:t>*(a + 3)     </a:t>
              </a:r>
            </a:p>
          </p:txBody>
        </p:sp>
        <p:sp>
          <p:nvSpPr>
            <p:cNvPr id="63497" name="Line 26"/>
            <p:cNvSpPr>
              <a:spLocks noChangeShapeType="1"/>
            </p:cNvSpPr>
            <p:nvPr/>
          </p:nvSpPr>
          <p:spPr bwMode="auto">
            <a:xfrm>
              <a:off x="2688" y="1432"/>
              <a:ext cx="483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8" name="Line 27"/>
            <p:cNvSpPr>
              <a:spLocks noChangeShapeType="1"/>
            </p:cNvSpPr>
            <p:nvPr/>
          </p:nvSpPr>
          <p:spPr bwMode="auto">
            <a:xfrm>
              <a:off x="2688" y="1726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" name="Line 28"/>
            <p:cNvSpPr>
              <a:spLocks noChangeShapeType="1"/>
            </p:cNvSpPr>
            <p:nvPr/>
          </p:nvSpPr>
          <p:spPr bwMode="auto">
            <a:xfrm>
              <a:off x="2688" y="2020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0" name="Line 29"/>
            <p:cNvSpPr>
              <a:spLocks noChangeShapeType="1"/>
            </p:cNvSpPr>
            <p:nvPr/>
          </p:nvSpPr>
          <p:spPr bwMode="auto">
            <a:xfrm>
              <a:off x="2688" y="2314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1" name="Line 30"/>
            <p:cNvSpPr>
              <a:spLocks noChangeShapeType="1"/>
            </p:cNvSpPr>
            <p:nvPr/>
          </p:nvSpPr>
          <p:spPr bwMode="auto">
            <a:xfrm>
              <a:off x="2688" y="2608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2" name="Text Box 42"/>
            <p:cNvSpPr txBox="1">
              <a:spLocks noChangeArrowheads="1"/>
            </p:cNvSpPr>
            <p:nvPr/>
          </p:nvSpPr>
          <p:spPr bwMode="auto">
            <a:xfrm>
              <a:off x="240" y="1902"/>
              <a:ext cx="2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anose="02070309020205020404" pitchFamily="49" charset="0"/>
                </a:rPr>
                <a:t>a[2] </a:t>
              </a:r>
              <a:r>
                <a:rPr lang="en-US" altLang="zh-TW" sz="2400">
                  <a:solidFill>
                    <a:schemeClr val="tx2"/>
                  </a:solidFill>
                  <a:latin typeface="Courier New" panose="02070309020205020404" pitchFamily="49" charset="0"/>
                </a:rPr>
                <a:t>or</a:t>
              </a:r>
              <a:r>
                <a:rPr lang="en-US" altLang="zh-TW" sz="2800">
                  <a:solidFill>
                    <a:srgbClr val="063DE8"/>
                  </a:solidFill>
                  <a:latin typeface="Courier New" panose="02070309020205020404" pitchFamily="49" charset="0"/>
                </a:rPr>
                <a:t> *(a + 2)</a:t>
              </a:r>
            </a:p>
          </p:txBody>
        </p:sp>
        <p:sp>
          <p:nvSpPr>
            <p:cNvPr id="63503" name="Text Box 43"/>
            <p:cNvSpPr txBox="1">
              <a:spLocks noChangeArrowheads="1"/>
            </p:cNvSpPr>
            <p:nvPr/>
          </p:nvSpPr>
          <p:spPr bwMode="auto">
            <a:xfrm>
              <a:off x="240" y="1620"/>
              <a:ext cx="24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anose="02070309020205020404" pitchFamily="49" charset="0"/>
                </a:rPr>
                <a:t>a[1] </a:t>
              </a:r>
              <a:r>
                <a:rPr lang="en-US" altLang="zh-TW" sz="2400">
                  <a:solidFill>
                    <a:schemeClr val="tx2"/>
                  </a:solidFill>
                  <a:latin typeface="Courier New" panose="02070309020205020404" pitchFamily="49" charset="0"/>
                </a:rPr>
                <a:t>or</a:t>
              </a:r>
              <a:r>
                <a:rPr lang="en-US" altLang="zh-TW" sz="2800">
                  <a:solidFill>
                    <a:srgbClr val="063DE8"/>
                  </a:solidFill>
                  <a:latin typeface="Courier New" panose="02070309020205020404" pitchFamily="49" charset="0"/>
                </a:rPr>
                <a:t> *(a + 1)</a:t>
              </a:r>
            </a:p>
          </p:txBody>
        </p:sp>
        <p:sp>
          <p:nvSpPr>
            <p:cNvPr id="63504" name="Text Box 44"/>
            <p:cNvSpPr txBox="1">
              <a:spLocks noChangeArrowheads="1"/>
            </p:cNvSpPr>
            <p:nvPr/>
          </p:nvSpPr>
          <p:spPr bwMode="auto">
            <a:xfrm>
              <a:off x="240" y="1290"/>
              <a:ext cx="2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anose="02070309020205020404" pitchFamily="49" charset="0"/>
                </a:rPr>
                <a:t>a[0] </a:t>
              </a:r>
              <a:r>
                <a:rPr lang="en-US" altLang="zh-TW" sz="2400">
                  <a:solidFill>
                    <a:schemeClr val="tx2"/>
                  </a:solidFill>
                  <a:latin typeface="Courier New" panose="02070309020205020404" pitchFamily="49" charset="0"/>
                </a:rPr>
                <a:t>or </a:t>
              </a:r>
              <a:r>
                <a:rPr lang="en-US" altLang="zh-TW" sz="2800">
                  <a:solidFill>
                    <a:srgbClr val="063DE8"/>
                  </a:solidFill>
                  <a:latin typeface="Courier New" panose="02070309020205020404" pitchFamily="49" charset="0"/>
                </a:rPr>
                <a:t>*(a + 0)</a:t>
              </a:r>
            </a:p>
          </p:txBody>
        </p:sp>
        <p:sp>
          <p:nvSpPr>
            <p:cNvPr id="63505" name="Text Box 45"/>
            <p:cNvSpPr txBox="1">
              <a:spLocks noChangeArrowheads="1"/>
            </p:cNvSpPr>
            <p:nvPr/>
          </p:nvSpPr>
          <p:spPr bwMode="auto">
            <a:xfrm>
              <a:off x="240" y="2467"/>
              <a:ext cx="2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anose="02070309020205020404" pitchFamily="49" charset="0"/>
                </a:rPr>
                <a:t>a[4] </a:t>
              </a:r>
              <a:r>
                <a:rPr lang="en-US" altLang="zh-TW" sz="2400">
                  <a:solidFill>
                    <a:schemeClr val="tx2"/>
                  </a:solidFill>
                  <a:latin typeface="Courier New" panose="02070309020205020404" pitchFamily="49" charset="0"/>
                </a:rPr>
                <a:t>or </a:t>
              </a:r>
              <a:r>
                <a:rPr lang="en-US" altLang="zh-TW" sz="2800">
                  <a:solidFill>
                    <a:srgbClr val="063DE8"/>
                  </a:solidFill>
                  <a:latin typeface="Courier New" panose="02070309020205020404" pitchFamily="49" charset="0"/>
                </a:rPr>
                <a:t>*(a + 4)</a:t>
              </a:r>
            </a:p>
          </p:txBody>
        </p:sp>
      </p:grpSp>
      <p:sp>
        <p:nvSpPr>
          <p:cNvPr id="63495" name="Text Box 50"/>
          <p:cNvSpPr txBox="1">
            <a:spLocks noChangeArrowheads="1"/>
          </p:cNvSpPr>
          <p:nvPr/>
        </p:nvSpPr>
        <p:spPr bwMode="auto">
          <a:xfrm>
            <a:off x="2117725" y="6183313"/>
            <a:ext cx="351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 Note: flexible pointer syntax</a:t>
            </a:r>
            <a:endParaRPr lang="en-US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738188" y="509588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4000" b="0">
                <a:solidFill>
                  <a:srgbClr val="D49FFF"/>
                </a:solidFill>
                <a:latin typeface="Times New Roman" panose="02020603050405020304" pitchFamily="18" charset="0"/>
              </a:rPr>
              <a:t>Array of Pointers &amp; Pointers to Array</a:t>
            </a:r>
          </a:p>
        </p:txBody>
      </p:sp>
      <p:sp>
        <p:nvSpPr>
          <p:cNvPr id="65539" name="Rectangle 6"/>
          <p:cNvSpPr>
            <a:spLocks noChangeArrowheads="1"/>
          </p:cNvSpPr>
          <p:nvPr/>
        </p:nvSpPr>
        <p:spPr bwMode="auto">
          <a:xfrm>
            <a:off x="228600" y="1447800"/>
            <a:ext cx="8915400" cy="54102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65540" name="Group 12"/>
          <p:cNvGrpSpPr>
            <a:grpSpLocks/>
          </p:cNvGrpSpPr>
          <p:nvPr/>
        </p:nvGrpSpPr>
        <p:grpSpPr bwMode="auto">
          <a:xfrm>
            <a:off x="685800" y="2160588"/>
            <a:ext cx="990600" cy="1355725"/>
            <a:chOff x="816" y="1824"/>
            <a:chExt cx="528" cy="960"/>
          </a:xfrm>
        </p:grpSpPr>
        <p:sp>
          <p:nvSpPr>
            <p:cNvPr id="65573" name="Rectangle 7"/>
            <p:cNvSpPr>
              <a:spLocks noChangeArrowheads="1"/>
            </p:cNvSpPr>
            <p:nvPr/>
          </p:nvSpPr>
          <p:spPr bwMode="auto">
            <a:xfrm>
              <a:off x="816" y="1824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574" name="Rectangle 8"/>
            <p:cNvSpPr>
              <a:spLocks noChangeArrowheads="1"/>
            </p:cNvSpPr>
            <p:nvPr/>
          </p:nvSpPr>
          <p:spPr bwMode="auto">
            <a:xfrm>
              <a:off x="816" y="2016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575" name="Rectangle 9"/>
            <p:cNvSpPr>
              <a:spLocks noChangeArrowheads="1"/>
            </p:cNvSpPr>
            <p:nvPr/>
          </p:nvSpPr>
          <p:spPr bwMode="auto">
            <a:xfrm>
              <a:off x="816" y="2208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576" name="Rectangle 10"/>
            <p:cNvSpPr>
              <a:spLocks noChangeArrowheads="1"/>
            </p:cNvSpPr>
            <p:nvPr/>
          </p:nvSpPr>
          <p:spPr bwMode="auto">
            <a:xfrm>
              <a:off x="816" y="2400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577" name="Rectangle 11"/>
            <p:cNvSpPr>
              <a:spLocks noChangeArrowheads="1"/>
            </p:cNvSpPr>
            <p:nvPr/>
          </p:nvSpPr>
          <p:spPr bwMode="auto">
            <a:xfrm>
              <a:off x="816" y="2592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5541" name="Rectangle 13"/>
          <p:cNvSpPr>
            <a:spLocks noChangeArrowheads="1"/>
          </p:cNvSpPr>
          <p:nvPr/>
        </p:nvSpPr>
        <p:spPr bwMode="auto">
          <a:xfrm>
            <a:off x="2514600" y="1730375"/>
            <a:ext cx="1219200" cy="246063"/>
          </a:xfrm>
          <a:prstGeom prst="rect">
            <a:avLst/>
          </a:prstGeom>
          <a:solidFill>
            <a:srgbClr val="CCCCFF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42" name="Rectangle 14"/>
          <p:cNvSpPr>
            <a:spLocks noChangeArrowheads="1"/>
          </p:cNvSpPr>
          <p:nvPr/>
        </p:nvSpPr>
        <p:spPr bwMode="auto">
          <a:xfrm>
            <a:off x="2514600" y="2222500"/>
            <a:ext cx="1219200" cy="246063"/>
          </a:xfrm>
          <a:prstGeom prst="rect">
            <a:avLst/>
          </a:prstGeom>
          <a:solidFill>
            <a:srgbClr val="CCCCFF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43" name="Rectangle 15"/>
          <p:cNvSpPr>
            <a:spLocks noChangeArrowheads="1"/>
          </p:cNvSpPr>
          <p:nvPr/>
        </p:nvSpPr>
        <p:spPr bwMode="auto">
          <a:xfrm>
            <a:off x="2514600" y="2716213"/>
            <a:ext cx="1219200" cy="246062"/>
          </a:xfrm>
          <a:prstGeom prst="rect">
            <a:avLst/>
          </a:prstGeom>
          <a:solidFill>
            <a:srgbClr val="CCCCFF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44" name="Rectangle 16"/>
          <p:cNvSpPr>
            <a:spLocks noChangeArrowheads="1"/>
          </p:cNvSpPr>
          <p:nvPr/>
        </p:nvSpPr>
        <p:spPr bwMode="auto">
          <a:xfrm>
            <a:off x="2514600" y="3208338"/>
            <a:ext cx="1219200" cy="246062"/>
          </a:xfrm>
          <a:prstGeom prst="rect">
            <a:avLst/>
          </a:prstGeom>
          <a:solidFill>
            <a:srgbClr val="CCCCFF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45" name="Rectangle 17"/>
          <p:cNvSpPr>
            <a:spLocks noChangeArrowheads="1"/>
          </p:cNvSpPr>
          <p:nvPr/>
        </p:nvSpPr>
        <p:spPr bwMode="auto">
          <a:xfrm>
            <a:off x="2514600" y="3702050"/>
            <a:ext cx="1219200" cy="246063"/>
          </a:xfrm>
          <a:prstGeom prst="rect">
            <a:avLst/>
          </a:prstGeom>
          <a:solidFill>
            <a:srgbClr val="CCCCFF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46" name="Text Box 19"/>
          <p:cNvSpPr txBox="1">
            <a:spLocks noChangeArrowheads="1"/>
          </p:cNvSpPr>
          <p:nvPr/>
        </p:nvSpPr>
        <p:spPr bwMode="auto">
          <a:xfrm>
            <a:off x="2514600" y="13716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latin typeface="Courier" pitchFamily="49" charset="0"/>
              </a:rPr>
              <a:t>a</a:t>
            </a:r>
          </a:p>
        </p:txBody>
      </p:sp>
      <p:sp>
        <p:nvSpPr>
          <p:cNvPr id="65547" name="Text Box 20"/>
          <p:cNvSpPr txBox="1">
            <a:spLocks noChangeArrowheads="1"/>
          </p:cNvSpPr>
          <p:nvPr/>
        </p:nvSpPr>
        <p:spPr bwMode="auto">
          <a:xfrm>
            <a:off x="2514600" y="19145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latin typeface="Courier" pitchFamily="49" charset="0"/>
              </a:rPr>
              <a:t>b</a:t>
            </a:r>
          </a:p>
        </p:txBody>
      </p:sp>
      <p:sp>
        <p:nvSpPr>
          <p:cNvPr id="65548" name="Text Box 21"/>
          <p:cNvSpPr txBox="1">
            <a:spLocks noChangeArrowheads="1"/>
          </p:cNvSpPr>
          <p:nvPr/>
        </p:nvSpPr>
        <p:spPr bwMode="auto">
          <a:xfrm>
            <a:off x="2514600" y="240665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latin typeface="Courier" pitchFamily="49" charset="0"/>
              </a:rPr>
              <a:t>c</a:t>
            </a:r>
          </a:p>
        </p:txBody>
      </p:sp>
      <p:sp>
        <p:nvSpPr>
          <p:cNvPr id="65549" name="Line 29"/>
          <p:cNvSpPr>
            <a:spLocks noChangeShapeType="1"/>
          </p:cNvSpPr>
          <p:nvPr/>
        </p:nvSpPr>
        <p:spPr bwMode="auto">
          <a:xfrm flipV="1">
            <a:off x="1295400" y="1852613"/>
            <a:ext cx="121920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30"/>
          <p:cNvSpPr>
            <a:spLocks noChangeShapeType="1"/>
          </p:cNvSpPr>
          <p:nvPr/>
        </p:nvSpPr>
        <p:spPr bwMode="auto">
          <a:xfrm flipV="1">
            <a:off x="1295400" y="2346325"/>
            <a:ext cx="1219200" cy="246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Line 31"/>
          <p:cNvSpPr>
            <a:spLocks noChangeShapeType="1"/>
          </p:cNvSpPr>
          <p:nvPr/>
        </p:nvSpPr>
        <p:spPr bwMode="auto">
          <a:xfrm>
            <a:off x="1295400" y="2838450"/>
            <a:ext cx="1143000" cy="158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Line 32"/>
          <p:cNvSpPr>
            <a:spLocks noChangeShapeType="1"/>
          </p:cNvSpPr>
          <p:nvPr/>
        </p:nvSpPr>
        <p:spPr bwMode="auto">
          <a:xfrm>
            <a:off x="1293813" y="3081338"/>
            <a:ext cx="1216025" cy="2444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3" name="Line 33"/>
          <p:cNvSpPr>
            <a:spLocks noChangeShapeType="1"/>
          </p:cNvSpPr>
          <p:nvPr/>
        </p:nvSpPr>
        <p:spPr bwMode="auto">
          <a:xfrm>
            <a:off x="1295400" y="3332163"/>
            <a:ext cx="1143000" cy="4921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4" name="Text Box 35"/>
          <p:cNvSpPr txBox="1">
            <a:spLocks noChangeArrowheads="1"/>
          </p:cNvSpPr>
          <p:nvPr/>
        </p:nvSpPr>
        <p:spPr bwMode="auto">
          <a:xfrm>
            <a:off x="838200" y="4038600"/>
            <a:ext cx="272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latin typeface="Tahoma" panose="020B0604030504040204" pitchFamily="34" charset="0"/>
              </a:rPr>
              <a:t>An array of Pointers</a:t>
            </a:r>
          </a:p>
        </p:txBody>
      </p:sp>
      <p:sp>
        <p:nvSpPr>
          <p:cNvPr id="65555" name="Text Box 36"/>
          <p:cNvSpPr txBox="1">
            <a:spLocks noChangeArrowheads="1"/>
          </p:cNvSpPr>
          <p:nvPr/>
        </p:nvSpPr>
        <p:spPr bwMode="auto">
          <a:xfrm>
            <a:off x="685800" y="1600200"/>
            <a:ext cx="39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800">
                <a:solidFill>
                  <a:srgbClr val="3366CC"/>
                </a:solidFill>
                <a:latin typeface="Courier" pitchFamily="49" charset="0"/>
              </a:rPr>
              <a:t>p</a:t>
            </a:r>
          </a:p>
        </p:txBody>
      </p:sp>
      <p:grpSp>
        <p:nvGrpSpPr>
          <p:cNvPr id="65556" name="Group 44"/>
          <p:cNvGrpSpPr>
            <a:grpSpLocks/>
          </p:cNvGrpSpPr>
          <p:nvPr/>
        </p:nvGrpSpPr>
        <p:grpSpPr bwMode="auto">
          <a:xfrm>
            <a:off x="228600" y="4419600"/>
            <a:ext cx="3733800" cy="2438400"/>
            <a:chOff x="576" y="2784"/>
            <a:chExt cx="2160" cy="1536"/>
          </a:xfrm>
        </p:grpSpPr>
        <p:sp>
          <p:nvSpPr>
            <p:cNvPr id="65571" name="AutoShape 37"/>
            <p:cNvSpPr>
              <a:spLocks noChangeArrowheads="1"/>
            </p:cNvSpPr>
            <p:nvPr/>
          </p:nvSpPr>
          <p:spPr bwMode="auto">
            <a:xfrm flipV="1">
              <a:off x="576" y="2784"/>
              <a:ext cx="2160" cy="1536"/>
            </a:xfrm>
            <a:prstGeom prst="foldedCorner">
              <a:avLst>
                <a:gd name="adj" fmla="val 12500"/>
              </a:avLst>
            </a:prstGeom>
            <a:noFill/>
            <a:ln w="317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zh-TW" altLang="en-US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5572" name="Text Box 42"/>
            <p:cNvSpPr txBox="1">
              <a:spLocks noChangeArrowheads="1"/>
            </p:cNvSpPr>
            <p:nvPr/>
          </p:nvSpPr>
          <p:spPr bwMode="auto">
            <a:xfrm>
              <a:off x="614" y="2791"/>
              <a:ext cx="2122" cy="1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</a:rPr>
                <a:t>int a = 1, b = 2, c = 3;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Courier New" panose="02070309020205020404" pitchFamily="49" charset="0"/>
                </a:rPr>
                <a:t>int *p[5]</a:t>
              </a: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</a:rPr>
                <a:t>p[0] = &amp;a;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</a:rPr>
                <a:t>p[1] = &amp;b;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</a:rPr>
                <a:t>p[2] = &amp;c;</a:t>
              </a:r>
            </a:p>
          </p:txBody>
        </p:sp>
      </p:grpSp>
      <p:sp>
        <p:nvSpPr>
          <p:cNvPr id="65557" name="Line 43"/>
          <p:cNvSpPr>
            <a:spLocks noChangeShapeType="1"/>
          </p:cNvSpPr>
          <p:nvPr/>
        </p:nvSpPr>
        <p:spPr bwMode="auto">
          <a:xfrm>
            <a:off x="4038600" y="1447800"/>
            <a:ext cx="1588" cy="5410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558" name="Group 45"/>
          <p:cNvGrpSpPr>
            <a:grpSpLocks/>
          </p:cNvGrpSpPr>
          <p:nvPr/>
        </p:nvGrpSpPr>
        <p:grpSpPr bwMode="auto">
          <a:xfrm>
            <a:off x="4114800" y="4419600"/>
            <a:ext cx="5029200" cy="2438400"/>
            <a:chOff x="576" y="2784"/>
            <a:chExt cx="2160" cy="1536"/>
          </a:xfrm>
        </p:grpSpPr>
        <p:sp>
          <p:nvSpPr>
            <p:cNvPr id="65569" name="AutoShape 46"/>
            <p:cNvSpPr>
              <a:spLocks noChangeArrowheads="1"/>
            </p:cNvSpPr>
            <p:nvPr/>
          </p:nvSpPr>
          <p:spPr bwMode="auto">
            <a:xfrm flipV="1">
              <a:off x="576" y="2784"/>
              <a:ext cx="2160" cy="1536"/>
            </a:xfrm>
            <a:prstGeom prst="foldedCorner">
              <a:avLst>
                <a:gd name="adj" fmla="val 12500"/>
              </a:avLst>
            </a:prstGeom>
            <a:noFill/>
            <a:ln w="317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zh-TW" altLang="en-US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5570" name="Text Box 47"/>
            <p:cNvSpPr txBox="1">
              <a:spLocks noChangeArrowheads="1"/>
            </p:cNvSpPr>
            <p:nvPr/>
          </p:nvSpPr>
          <p:spPr bwMode="auto">
            <a:xfrm>
              <a:off x="614" y="2791"/>
              <a:ext cx="2122" cy="1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</a:rPr>
                <a:t>int list[5] = {9, 8, 7, 6, 5};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Courier New" panose="02070309020205020404" pitchFamily="49" charset="0"/>
                </a:rPr>
                <a:t>int *p</a:t>
              </a: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</a:rPr>
                <a:t>P = list;//points to 1</a:t>
              </a:r>
              <a:r>
                <a:rPr lang="en-US" altLang="zh-TW" sz="1800" baseline="30000">
                  <a:solidFill>
                    <a:srgbClr val="3366CC"/>
                  </a:solidFill>
                  <a:latin typeface="Courier New" panose="02070309020205020404" pitchFamily="49" charset="0"/>
                </a:rPr>
                <a:t>st</a:t>
              </a: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</a:rPr>
                <a:t> entry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</a:rPr>
                <a:t>P = &amp;list[0];//points to 1</a:t>
              </a:r>
              <a:r>
                <a:rPr lang="en-US" altLang="zh-TW" sz="1800" baseline="30000">
                  <a:solidFill>
                    <a:srgbClr val="3366CC"/>
                  </a:solidFill>
                  <a:latin typeface="Courier New" panose="02070309020205020404" pitchFamily="49" charset="0"/>
                </a:rPr>
                <a:t>st</a:t>
              </a: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</a:rPr>
                <a:t> entry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</a:rPr>
                <a:t>P = &amp;list[1];//points to 2</a:t>
              </a:r>
              <a:r>
                <a:rPr lang="en-US" altLang="zh-TW" sz="1800" baseline="30000">
                  <a:solidFill>
                    <a:srgbClr val="3366CC"/>
                  </a:solidFill>
                  <a:latin typeface="Courier New" panose="02070309020205020404" pitchFamily="49" charset="0"/>
                </a:rPr>
                <a:t>nd</a:t>
              </a: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</a:rPr>
                <a:t> entry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</a:rPr>
                <a:t>P = list + 1; //points to 2</a:t>
              </a:r>
              <a:r>
                <a:rPr lang="en-US" altLang="zh-TW" sz="1800" baseline="30000">
                  <a:solidFill>
                    <a:srgbClr val="3366CC"/>
                  </a:solidFill>
                  <a:latin typeface="Courier New" panose="02070309020205020404" pitchFamily="49" charset="0"/>
                </a:rPr>
                <a:t>nd</a:t>
              </a:r>
              <a:r>
                <a:rPr lang="en-US" altLang="zh-TW" sz="1800">
                  <a:solidFill>
                    <a:srgbClr val="3366CC"/>
                  </a:solidFill>
                  <a:latin typeface="Courier New" panose="02070309020205020404" pitchFamily="49" charset="0"/>
                </a:rPr>
                <a:t> entry</a:t>
              </a:r>
            </a:p>
          </p:txBody>
        </p:sp>
      </p:grpSp>
      <p:sp>
        <p:nvSpPr>
          <p:cNvPr id="65559" name="Rectangle 54"/>
          <p:cNvSpPr>
            <a:spLocks noChangeArrowheads="1"/>
          </p:cNvSpPr>
          <p:nvPr/>
        </p:nvSpPr>
        <p:spPr bwMode="auto">
          <a:xfrm>
            <a:off x="6781800" y="1828800"/>
            <a:ext cx="1828800" cy="2133600"/>
          </a:xfrm>
          <a:prstGeom prst="rect">
            <a:avLst/>
          </a:prstGeom>
          <a:solidFill>
            <a:schemeClr val="tx1"/>
          </a:solidFill>
          <a:ln w="31750">
            <a:solidFill>
              <a:schemeClr val="bg2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65560" name="Group 48"/>
          <p:cNvGrpSpPr>
            <a:grpSpLocks/>
          </p:cNvGrpSpPr>
          <p:nvPr/>
        </p:nvGrpSpPr>
        <p:grpSpPr bwMode="auto">
          <a:xfrm>
            <a:off x="6934200" y="2133600"/>
            <a:ext cx="1524000" cy="1524000"/>
            <a:chOff x="816" y="1824"/>
            <a:chExt cx="528" cy="960"/>
          </a:xfrm>
        </p:grpSpPr>
        <p:sp>
          <p:nvSpPr>
            <p:cNvPr id="65564" name="Rectangle 49"/>
            <p:cNvSpPr>
              <a:spLocks noChangeArrowheads="1"/>
            </p:cNvSpPr>
            <p:nvPr/>
          </p:nvSpPr>
          <p:spPr bwMode="auto">
            <a:xfrm>
              <a:off x="816" y="1824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565" name="Rectangle 50"/>
            <p:cNvSpPr>
              <a:spLocks noChangeArrowheads="1"/>
            </p:cNvSpPr>
            <p:nvPr/>
          </p:nvSpPr>
          <p:spPr bwMode="auto">
            <a:xfrm>
              <a:off x="816" y="2016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566" name="Rectangle 51"/>
            <p:cNvSpPr>
              <a:spLocks noChangeArrowheads="1"/>
            </p:cNvSpPr>
            <p:nvPr/>
          </p:nvSpPr>
          <p:spPr bwMode="auto">
            <a:xfrm>
              <a:off x="816" y="2208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567" name="Rectangle 52"/>
            <p:cNvSpPr>
              <a:spLocks noChangeArrowheads="1"/>
            </p:cNvSpPr>
            <p:nvPr/>
          </p:nvSpPr>
          <p:spPr bwMode="auto">
            <a:xfrm>
              <a:off x="816" y="2400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568" name="Rectangle 53"/>
            <p:cNvSpPr>
              <a:spLocks noChangeArrowheads="1"/>
            </p:cNvSpPr>
            <p:nvPr/>
          </p:nvSpPr>
          <p:spPr bwMode="auto">
            <a:xfrm>
              <a:off x="816" y="2592"/>
              <a:ext cx="528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5561" name="Text Box 55"/>
          <p:cNvSpPr txBox="1">
            <a:spLocks noChangeArrowheads="1"/>
          </p:cNvSpPr>
          <p:nvPr/>
        </p:nvSpPr>
        <p:spPr bwMode="auto">
          <a:xfrm>
            <a:off x="4953000" y="3962400"/>
            <a:ext cx="2824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latin typeface="Tahoma" panose="020B0604030504040204" pitchFamily="34" charset="0"/>
              </a:rPr>
              <a:t>A pointer to an array</a:t>
            </a:r>
          </a:p>
        </p:txBody>
      </p:sp>
      <p:sp>
        <p:nvSpPr>
          <p:cNvPr id="65562" name="Rectangle 56"/>
          <p:cNvSpPr>
            <a:spLocks noChangeArrowheads="1"/>
          </p:cNvSpPr>
          <p:nvPr/>
        </p:nvSpPr>
        <p:spPr bwMode="auto">
          <a:xfrm>
            <a:off x="5334000" y="2514600"/>
            <a:ext cx="4572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63" name="Line 57"/>
          <p:cNvSpPr>
            <a:spLocks noChangeShapeType="1"/>
          </p:cNvSpPr>
          <p:nvPr/>
        </p:nvSpPr>
        <p:spPr bwMode="auto">
          <a:xfrm flipV="1">
            <a:off x="5638800" y="1905000"/>
            <a:ext cx="114300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NULL pointer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114800"/>
          </a:xfrm>
        </p:spPr>
        <p:txBody>
          <a:bodyPr/>
          <a:lstStyle/>
          <a:p>
            <a:r>
              <a:rPr lang="en-US" altLang="zh-TW" sz="2400"/>
              <a:t>NULL is a special value that indicates an empty pointer</a:t>
            </a:r>
          </a:p>
          <a:p>
            <a:r>
              <a:rPr lang="en-US" altLang="zh-TW" sz="2400"/>
              <a:t>If you try to access a NULL pointer, you will get an error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/>
              <a:t>		</a:t>
            </a:r>
            <a:r>
              <a:rPr lang="en-US" altLang="zh-TW" sz="2400">
                <a:latin typeface="Courier New" panose="02070309020205020404" pitchFamily="49" charset="0"/>
              </a:rPr>
              <a:t>int *p;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latin typeface="Courier New" panose="02070309020205020404" pitchFamily="49" charset="0"/>
              </a:rPr>
              <a:t>		p = 0;	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latin typeface="Courier New" panose="02070309020205020404" pitchFamily="49" charset="0"/>
              </a:rPr>
              <a:t>		cout &lt;&lt; p &lt;&lt; endl; //prints 0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latin typeface="Courier New" panose="02070309020205020404" pitchFamily="49" charset="0"/>
              </a:rPr>
              <a:t>		cout &lt;&lt; &amp;p &lt;&lt; endl;//prints address of p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latin typeface="Courier New" panose="02070309020205020404" pitchFamily="49" charset="0"/>
              </a:rPr>
              <a:t>		cout &lt;&lt; *p &lt;&lt; endl;//Error!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Computer Memory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/>
          </a:p>
          <a:p>
            <a:endParaRPr lang="en-US" altLang="zh-TW"/>
          </a:p>
          <a:p>
            <a:r>
              <a:rPr lang="en-US" altLang="zh-TW"/>
              <a:t>Each variable is assigned a memory slot (the size depends on the data type) and the variable’s data is stored there</a:t>
            </a:r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sp>
        <p:nvSpPr>
          <p:cNvPr id="14340" name="Text Box 47"/>
          <p:cNvSpPr txBox="1">
            <a:spLocks noChangeArrowheads="1"/>
          </p:cNvSpPr>
          <p:nvPr/>
        </p:nvSpPr>
        <p:spPr bwMode="auto">
          <a:xfrm>
            <a:off x="4479925" y="5268913"/>
            <a:ext cx="3990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Variable a’s value, i.e., 100, is 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stored at memory location 1024</a:t>
            </a:r>
          </a:p>
        </p:txBody>
      </p:sp>
      <p:sp>
        <p:nvSpPr>
          <p:cNvPr id="371762" name="Rectangle 50"/>
          <p:cNvSpPr>
            <a:spLocks noChangeArrowheads="1"/>
          </p:cNvSpPr>
          <p:nvPr/>
        </p:nvSpPr>
        <p:spPr bwMode="auto">
          <a:xfrm>
            <a:off x="34798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71763" name="Rectangle 51"/>
          <p:cNvSpPr>
            <a:spLocks noChangeArrowheads="1"/>
          </p:cNvSpPr>
          <p:nvPr/>
        </p:nvSpPr>
        <p:spPr bwMode="auto">
          <a:xfrm>
            <a:off x="22923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71764" name="Rectangle 52"/>
          <p:cNvSpPr>
            <a:spLocks noChangeArrowheads="1"/>
          </p:cNvSpPr>
          <p:nvPr/>
        </p:nvSpPr>
        <p:spPr bwMode="auto">
          <a:xfrm>
            <a:off x="46672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71765" name="Rectangle 53"/>
          <p:cNvSpPr>
            <a:spLocks noChangeArrowheads="1"/>
          </p:cNvSpPr>
          <p:nvPr/>
        </p:nvSpPr>
        <p:spPr bwMode="auto">
          <a:xfrm>
            <a:off x="58547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1024</a:t>
            </a:r>
          </a:p>
        </p:txBody>
      </p:sp>
      <p:sp>
        <p:nvSpPr>
          <p:cNvPr id="371766" name="Rectangle 54"/>
          <p:cNvSpPr>
            <a:spLocks noChangeArrowheads="1"/>
          </p:cNvSpPr>
          <p:nvPr/>
        </p:nvSpPr>
        <p:spPr bwMode="auto">
          <a:xfrm>
            <a:off x="70421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4346" name="Text Box 55"/>
          <p:cNvSpPr txBox="1">
            <a:spLocks noChangeArrowheads="1"/>
          </p:cNvSpPr>
          <p:nvPr/>
        </p:nvSpPr>
        <p:spPr bwMode="auto">
          <a:xfrm>
            <a:off x="0" y="4114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Memory address:</a:t>
            </a:r>
          </a:p>
        </p:txBody>
      </p:sp>
      <p:sp>
        <p:nvSpPr>
          <p:cNvPr id="14347" name="Text Box 56"/>
          <p:cNvSpPr txBox="1">
            <a:spLocks noChangeArrowheads="1"/>
          </p:cNvSpPr>
          <p:nvPr/>
        </p:nvSpPr>
        <p:spPr bwMode="auto">
          <a:xfrm>
            <a:off x="3557588" y="4114800"/>
            <a:ext cx="973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1024</a:t>
            </a:r>
          </a:p>
        </p:txBody>
      </p:sp>
      <p:sp>
        <p:nvSpPr>
          <p:cNvPr id="14348" name="Text Box 57"/>
          <p:cNvSpPr txBox="1">
            <a:spLocks noChangeArrowheads="1"/>
          </p:cNvSpPr>
          <p:nvPr/>
        </p:nvSpPr>
        <p:spPr bwMode="auto">
          <a:xfrm>
            <a:off x="5854700" y="41148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1032</a:t>
            </a:r>
          </a:p>
        </p:txBody>
      </p:sp>
      <p:sp>
        <p:nvSpPr>
          <p:cNvPr id="14349" name="Text Box 58"/>
          <p:cNvSpPr txBox="1">
            <a:spLocks noChangeArrowheads="1"/>
          </p:cNvSpPr>
          <p:nvPr/>
        </p:nvSpPr>
        <p:spPr bwMode="auto">
          <a:xfrm>
            <a:off x="1524000" y="5662613"/>
            <a:ext cx="201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Courier New" panose="02070309020205020404" pitchFamily="49" charset="0"/>
              </a:rPr>
              <a:t>int a = 100;</a:t>
            </a:r>
          </a:p>
        </p:txBody>
      </p:sp>
      <p:sp>
        <p:nvSpPr>
          <p:cNvPr id="371772" name="Rectangle 60"/>
          <p:cNvSpPr>
            <a:spLocks noChangeArrowheads="1"/>
          </p:cNvSpPr>
          <p:nvPr/>
        </p:nvSpPr>
        <p:spPr bwMode="auto">
          <a:xfrm>
            <a:off x="11430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4351" name="Text Box 61"/>
          <p:cNvSpPr txBox="1">
            <a:spLocks noChangeArrowheads="1"/>
          </p:cNvSpPr>
          <p:nvPr/>
        </p:nvSpPr>
        <p:spPr bwMode="auto">
          <a:xfrm>
            <a:off x="2286000" y="4114800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1020</a:t>
            </a:r>
          </a:p>
        </p:txBody>
      </p:sp>
      <p:sp>
        <p:nvSpPr>
          <p:cNvPr id="14352" name="Text Box 62"/>
          <p:cNvSpPr txBox="1">
            <a:spLocks noChangeArrowheads="1"/>
          </p:cNvSpPr>
          <p:nvPr/>
        </p:nvSpPr>
        <p:spPr bwMode="auto">
          <a:xfrm>
            <a:off x="3717925" y="5119688"/>
            <a:ext cx="280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Courier" pitchFamily="49" charset="0"/>
              </a:rPr>
              <a:t>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Storing 2D Array in 1D Array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8534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zh-TW" altLang="en-US">
                <a:latin typeface="Courier New" panose="02070309020205020404" pitchFamily="49" charset="0"/>
              </a:rPr>
              <a:t>	</a:t>
            </a:r>
            <a:r>
              <a:rPr lang="en-US" altLang="zh-TW" b="1">
                <a:latin typeface="Courier New" panose="02070309020205020404" pitchFamily="49" charset="0"/>
              </a:rPr>
              <a:t>int twod[3][4] = {{0,1,2,3}, {4,5,6,7},</a:t>
            </a:r>
          </a:p>
          <a:p>
            <a:pPr>
              <a:buFont typeface="Monotype Sorts" pitchFamily="2" charset="2"/>
              <a:buNone/>
            </a:pPr>
            <a:r>
              <a:rPr lang="en-US" altLang="zh-TW" b="1">
                <a:latin typeface="Courier New" panose="02070309020205020404" pitchFamily="49" charset="0"/>
              </a:rPr>
              <a:t>                    {8,9,10,11}};</a:t>
            </a:r>
          </a:p>
          <a:p>
            <a:pPr>
              <a:buFont typeface="Monotype Sorts" pitchFamily="2" charset="2"/>
              <a:buNone/>
            </a:pPr>
            <a:r>
              <a:rPr lang="en-US" altLang="zh-TW" b="1">
                <a:latin typeface="Courier New" panose="02070309020205020404" pitchFamily="49" charset="0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zh-TW" b="1">
                <a:latin typeface="Courier New" panose="02070309020205020404" pitchFamily="49" charset="0"/>
              </a:rPr>
              <a:t>  int oned[12];</a:t>
            </a:r>
          </a:p>
          <a:p>
            <a:pPr>
              <a:buFont typeface="Monotype Sorts" pitchFamily="2" charset="2"/>
              <a:buNone/>
            </a:pPr>
            <a:r>
              <a:rPr lang="en-US" altLang="zh-TW" b="1">
                <a:latin typeface="Courier New" panose="02070309020205020404" pitchFamily="49" charset="0"/>
              </a:rPr>
              <a:t>	for(int i=0; i&lt;3; i++){</a:t>
            </a:r>
          </a:p>
          <a:p>
            <a:pPr>
              <a:buFont typeface="Monotype Sorts" pitchFamily="2" charset="2"/>
              <a:buNone/>
            </a:pPr>
            <a:r>
              <a:rPr lang="en-US" altLang="zh-TW" b="1">
                <a:latin typeface="Courier New" panose="02070309020205020404" pitchFamily="49" charset="0"/>
              </a:rPr>
              <a:t>		for(int j=0; j&lt;4 ; j++)</a:t>
            </a:r>
          </a:p>
          <a:p>
            <a:pPr>
              <a:buFont typeface="Monotype Sorts" pitchFamily="2" charset="2"/>
              <a:buNone/>
            </a:pPr>
            <a:r>
              <a:rPr lang="en-US" altLang="zh-TW" b="1">
                <a:latin typeface="Courier New" panose="02070309020205020404" pitchFamily="49" charset="0"/>
              </a:rPr>
              <a:t>			oned[i*4+j] = twod[i][j];</a:t>
            </a:r>
            <a:br>
              <a:rPr lang="en-US" altLang="zh-TW" b="1">
                <a:latin typeface="Courier New" panose="02070309020205020404" pitchFamily="49" charset="0"/>
              </a:rPr>
            </a:br>
            <a:r>
              <a:rPr lang="en-US" altLang="zh-TW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38200" y="5334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anose="02020603050405020304" pitchFamily="18" charset="0"/>
              </a:rPr>
              <a:t>Pointer to 2-Dimensional Arrays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1371600" y="1447800"/>
            <a:ext cx="5867400" cy="29718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2730500" y="1804988"/>
            <a:ext cx="4508500" cy="808037"/>
            <a:chOff x="1920" y="1632"/>
            <a:chExt cx="3024" cy="839"/>
          </a:xfrm>
        </p:grpSpPr>
        <p:sp>
          <p:nvSpPr>
            <p:cNvPr id="71713" name="Rectangle 5"/>
            <p:cNvSpPr>
              <a:spLocks noChangeArrowheads="1"/>
            </p:cNvSpPr>
            <p:nvPr/>
          </p:nvSpPr>
          <p:spPr bwMode="auto">
            <a:xfrm>
              <a:off x="1920" y="1632"/>
              <a:ext cx="3024" cy="432"/>
            </a:xfrm>
            <a:prstGeom prst="rect">
              <a:avLst/>
            </a:prstGeom>
            <a:solidFill>
              <a:srgbClr val="33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14" name="Rectangle 6"/>
            <p:cNvSpPr>
              <a:spLocks noChangeArrowheads="1"/>
            </p:cNvSpPr>
            <p:nvPr/>
          </p:nvSpPr>
          <p:spPr bwMode="auto">
            <a:xfrm>
              <a:off x="2064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15" name="Rectangle 7"/>
            <p:cNvSpPr>
              <a:spLocks noChangeArrowheads="1"/>
            </p:cNvSpPr>
            <p:nvPr/>
          </p:nvSpPr>
          <p:spPr bwMode="auto">
            <a:xfrm>
              <a:off x="2832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16" name="Rectangle 8"/>
            <p:cNvSpPr>
              <a:spLocks noChangeArrowheads="1"/>
            </p:cNvSpPr>
            <p:nvPr/>
          </p:nvSpPr>
          <p:spPr bwMode="auto">
            <a:xfrm>
              <a:off x="3600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17" name="Rectangle 9"/>
            <p:cNvSpPr>
              <a:spLocks noChangeArrowheads="1"/>
            </p:cNvSpPr>
            <p:nvPr/>
          </p:nvSpPr>
          <p:spPr bwMode="auto">
            <a:xfrm>
              <a:off x="4368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18" name="Text Box 10"/>
            <p:cNvSpPr txBox="1">
              <a:spLocks noChangeArrowheads="1"/>
            </p:cNvSpPr>
            <p:nvPr/>
          </p:nvSpPr>
          <p:spPr bwMode="auto">
            <a:xfrm>
              <a:off x="2164" y="2061"/>
              <a:ext cx="2588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  <a:latin typeface="Arial" panose="020B0604020202020204" pitchFamily="34" charset="0"/>
                </a:rPr>
                <a:t>table[ 0] or *( table + 0 )</a:t>
              </a:r>
            </a:p>
          </p:txBody>
        </p:sp>
      </p:grpSp>
      <p:sp>
        <p:nvSpPr>
          <p:cNvPr id="71685" name="Line 11"/>
          <p:cNvSpPr>
            <a:spLocks noChangeShapeType="1"/>
          </p:cNvSpPr>
          <p:nvPr/>
        </p:nvSpPr>
        <p:spPr bwMode="auto">
          <a:xfrm>
            <a:off x="2286000" y="1828800"/>
            <a:ext cx="444500" cy="15398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6" name="Text Box 12"/>
          <p:cNvSpPr txBox="1">
            <a:spLocks noChangeArrowheads="1"/>
          </p:cNvSpPr>
          <p:nvPr/>
        </p:nvSpPr>
        <p:spPr bwMode="auto">
          <a:xfrm>
            <a:off x="1600200" y="1524000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table</a:t>
            </a:r>
          </a:p>
        </p:txBody>
      </p:sp>
      <p:grpSp>
        <p:nvGrpSpPr>
          <p:cNvPr id="71687" name="Group 13"/>
          <p:cNvGrpSpPr>
            <a:grpSpLocks/>
          </p:cNvGrpSpPr>
          <p:nvPr/>
        </p:nvGrpSpPr>
        <p:grpSpPr bwMode="auto">
          <a:xfrm>
            <a:off x="2730500" y="2576513"/>
            <a:ext cx="4508500" cy="812800"/>
            <a:chOff x="1920" y="1632"/>
            <a:chExt cx="3024" cy="843"/>
          </a:xfrm>
        </p:grpSpPr>
        <p:sp>
          <p:nvSpPr>
            <p:cNvPr id="71707" name="Rectangle 14"/>
            <p:cNvSpPr>
              <a:spLocks noChangeArrowheads="1"/>
            </p:cNvSpPr>
            <p:nvPr/>
          </p:nvSpPr>
          <p:spPr bwMode="auto">
            <a:xfrm>
              <a:off x="1920" y="1632"/>
              <a:ext cx="3024" cy="432"/>
            </a:xfrm>
            <a:prstGeom prst="rect">
              <a:avLst/>
            </a:prstGeom>
            <a:solidFill>
              <a:srgbClr val="33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08" name="Rectangle 15"/>
            <p:cNvSpPr>
              <a:spLocks noChangeArrowheads="1"/>
            </p:cNvSpPr>
            <p:nvPr/>
          </p:nvSpPr>
          <p:spPr bwMode="auto">
            <a:xfrm>
              <a:off x="2064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09" name="Rectangle 16"/>
            <p:cNvSpPr>
              <a:spLocks noChangeArrowheads="1"/>
            </p:cNvSpPr>
            <p:nvPr/>
          </p:nvSpPr>
          <p:spPr bwMode="auto">
            <a:xfrm>
              <a:off x="2832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10" name="Rectangle 17"/>
            <p:cNvSpPr>
              <a:spLocks noChangeArrowheads="1"/>
            </p:cNvSpPr>
            <p:nvPr/>
          </p:nvSpPr>
          <p:spPr bwMode="auto">
            <a:xfrm>
              <a:off x="3600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11" name="Rectangle 18"/>
            <p:cNvSpPr>
              <a:spLocks noChangeArrowheads="1"/>
            </p:cNvSpPr>
            <p:nvPr/>
          </p:nvSpPr>
          <p:spPr bwMode="auto">
            <a:xfrm>
              <a:off x="4368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12" name="Text Box 19"/>
            <p:cNvSpPr txBox="1">
              <a:spLocks noChangeArrowheads="1"/>
            </p:cNvSpPr>
            <p:nvPr/>
          </p:nvSpPr>
          <p:spPr bwMode="auto">
            <a:xfrm>
              <a:off x="2164" y="2065"/>
              <a:ext cx="2588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  <a:latin typeface="Arial" panose="020B0604020202020204" pitchFamily="34" charset="0"/>
                </a:rPr>
                <a:t>table[ 1] or *( table + 1 )</a:t>
              </a:r>
            </a:p>
          </p:txBody>
        </p:sp>
      </p:grpSp>
      <p:sp>
        <p:nvSpPr>
          <p:cNvPr id="71688" name="Line 20"/>
          <p:cNvSpPr>
            <a:spLocks noChangeShapeType="1"/>
          </p:cNvSpPr>
          <p:nvPr/>
        </p:nvSpPr>
        <p:spPr bwMode="auto">
          <a:xfrm>
            <a:off x="2362200" y="2590800"/>
            <a:ext cx="368300" cy="1651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Text Box 21"/>
          <p:cNvSpPr txBox="1">
            <a:spLocks noChangeArrowheads="1"/>
          </p:cNvSpPr>
          <p:nvPr/>
        </p:nvSpPr>
        <p:spPr bwMode="auto">
          <a:xfrm>
            <a:off x="1600200" y="2286000"/>
            <a:ext cx="1204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table + 1</a:t>
            </a:r>
          </a:p>
        </p:txBody>
      </p:sp>
      <p:grpSp>
        <p:nvGrpSpPr>
          <p:cNvPr id="71690" name="Group 22"/>
          <p:cNvGrpSpPr>
            <a:grpSpLocks/>
          </p:cNvGrpSpPr>
          <p:nvPr/>
        </p:nvGrpSpPr>
        <p:grpSpPr bwMode="auto">
          <a:xfrm>
            <a:off x="2730500" y="3409950"/>
            <a:ext cx="4508500" cy="812800"/>
            <a:chOff x="1920" y="1632"/>
            <a:chExt cx="3024" cy="845"/>
          </a:xfrm>
        </p:grpSpPr>
        <p:sp>
          <p:nvSpPr>
            <p:cNvPr id="71701" name="Rectangle 23"/>
            <p:cNvSpPr>
              <a:spLocks noChangeArrowheads="1"/>
            </p:cNvSpPr>
            <p:nvPr/>
          </p:nvSpPr>
          <p:spPr bwMode="auto">
            <a:xfrm>
              <a:off x="1920" y="1632"/>
              <a:ext cx="3024" cy="432"/>
            </a:xfrm>
            <a:prstGeom prst="rect">
              <a:avLst/>
            </a:prstGeom>
            <a:solidFill>
              <a:srgbClr val="33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02" name="Rectangle 24"/>
            <p:cNvSpPr>
              <a:spLocks noChangeArrowheads="1"/>
            </p:cNvSpPr>
            <p:nvPr/>
          </p:nvSpPr>
          <p:spPr bwMode="auto">
            <a:xfrm>
              <a:off x="2064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03" name="Rectangle 25"/>
            <p:cNvSpPr>
              <a:spLocks noChangeArrowheads="1"/>
            </p:cNvSpPr>
            <p:nvPr/>
          </p:nvSpPr>
          <p:spPr bwMode="auto">
            <a:xfrm>
              <a:off x="2832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04" name="Rectangle 26"/>
            <p:cNvSpPr>
              <a:spLocks noChangeArrowheads="1"/>
            </p:cNvSpPr>
            <p:nvPr/>
          </p:nvSpPr>
          <p:spPr bwMode="auto">
            <a:xfrm>
              <a:off x="3600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05" name="Rectangle 27"/>
            <p:cNvSpPr>
              <a:spLocks noChangeArrowheads="1"/>
            </p:cNvSpPr>
            <p:nvPr/>
          </p:nvSpPr>
          <p:spPr bwMode="auto">
            <a:xfrm>
              <a:off x="4368" y="1728"/>
              <a:ext cx="48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06" name="Text Box 28"/>
            <p:cNvSpPr txBox="1">
              <a:spLocks noChangeArrowheads="1"/>
            </p:cNvSpPr>
            <p:nvPr/>
          </p:nvSpPr>
          <p:spPr bwMode="auto">
            <a:xfrm>
              <a:off x="2163" y="2065"/>
              <a:ext cx="2589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  <a:latin typeface="Arial" panose="020B0604020202020204" pitchFamily="34" charset="0"/>
                </a:rPr>
                <a:t>table[ 2] or *( table + 2 )</a:t>
              </a:r>
            </a:p>
          </p:txBody>
        </p:sp>
      </p:grpSp>
      <p:sp>
        <p:nvSpPr>
          <p:cNvPr id="71691" name="Line 29"/>
          <p:cNvSpPr>
            <a:spLocks noChangeShapeType="1"/>
          </p:cNvSpPr>
          <p:nvPr/>
        </p:nvSpPr>
        <p:spPr bwMode="auto">
          <a:xfrm>
            <a:off x="2362200" y="3352800"/>
            <a:ext cx="368300" cy="2349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2" name="Text Box 30"/>
          <p:cNvSpPr txBox="1">
            <a:spLocks noChangeArrowheads="1"/>
          </p:cNvSpPr>
          <p:nvPr/>
        </p:nvSpPr>
        <p:spPr bwMode="auto">
          <a:xfrm>
            <a:off x="1600200" y="3048000"/>
            <a:ext cx="1204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table + 2</a:t>
            </a:r>
          </a:p>
        </p:txBody>
      </p:sp>
      <p:sp>
        <p:nvSpPr>
          <p:cNvPr id="68621" name="Rectangle 31"/>
          <p:cNvSpPr>
            <a:spLocks noChangeArrowheads="1"/>
          </p:cNvSpPr>
          <p:nvPr/>
        </p:nvSpPr>
        <p:spPr bwMode="auto">
          <a:xfrm>
            <a:off x="1371600" y="4267200"/>
            <a:ext cx="5867400" cy="2590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694" name="Text Box 32"/>
          <p:cNvSpPr txBox="1">
            <a:spLocks noChangeArrowheads="1"/>
          </p:cNvSpPr>
          <p:nvPr/>
        </p:nvSpPr>
        <p:spPr bwMode="auto">
          <a:xfrm>
            <a:off x="2057400" y="4287838"/>
            <a:ext cx="4756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latin typeface="Courier New" panose="02070309020205020404" pitchFamily="49" charset="0"/>
              </a:rPr>
              <a:t>int table[3][4] = {{1,2,3,4}, 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latin typeface="Courier New" panose="02070309020205020404" pitchFamily="49" charset="0"/>
              </a:rPr>
              <a:t>{5,6,7,8},{9,10,11,12}};</a:t>
            </a:r>
          </a:p>
        </p:txBody>
      </p:sp>
      <p:sp>
        <p:nvSpPr>
          <p:cNvPr id="71695" name="AutoShape 33"/>
          <p:cNvSpPr>
            <a:spLocks noChangeArrowheads="1"/>
          </p:cNvSpPr>
          <p:nvPr/>
        </p:nvSpPr>
        <p:spPr bwMode="auto">
          <a:xfrm rot="10811431" flipH="1">
            <a:off x="1978025" y="5103813"/>
            <a:ext cx="5030788" cy="1752600"/>
          </a:xfrm>
          <a:prstGeom prst="foldedCorner">
            <a:avLst>
              <a:gd name="adj" fmla="val 15546"/>
            </a:avLst>
          </a:prstGeom>
          <a:noFill/>
          <a:ln w="317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696" name="Text Box 34"/>
          <p:cNvSpPr txBox="1">
            <a:spLocks noChangeArrowheads="1"/>
          </p:cNvSpPr>
          <p:nvPr/>
        </p:nvSpPr>
        <p:spPr bwMode="auto">
          <a:xfrm>
            <a:off x="2057400" y="4876800"/>
            <a:ext cx="55245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TW" sz="18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chemeClr val="bg1"/>
                </a:solidFill>
                <a:latin typeface="Courier New" panose="02070309020205020404" pitchFamily="49" charset="0"/>
              </a:rPr>
              <a:t>for(int i=0; i&lt;3; i++){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chemeClr val="bg1"/>
                </a:solidFill>
                <a:latin typeface="Courier New" panose="02070309020205020404" pitchFamily="49" charset="0"/>
              </a:rPr>
              <a:t>	for(int j=0; j&lt;4; j++)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chemeClr val="bg1"/>
                </a:solidFill>
                <a:latin typeface="Courier New" panose="02070309020205020404" pitchFamily="49" charset="0"/>
              </a:rPr>
              <a:t>		cout &lt;&lt; *(*(table+i)+j);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chemeClr val="bg1"/>
                </a:solidFill>
                <a:latin typeface="Courier New" panose="02070309020205020404" pitchFamily="49" charset="0"/>
              </a:rPr>
              <a:t>	cout &lt;&lt; endl;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1697" name="Line 35"/>
          <p:cNvSpPr>
            <a:spLocks noChangeShapeType="1"/>
          </p:cNvSpPr>
          <p:nvPr/>
        </p:nvSpPr>
        <p:spPr bwMode="auto">
          <a:xfrm flipH="1">
            <a:off x="5562600" y="4495800"/>
            <a:ext cx="18288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8" name="Text Box 36"/>
          <p:cNvSpPr txBox="1">
            <a:spLocks noChangeArrowheads="1"/>
          </p:cNvSpPr>
          <p:nvPr/>
        </p:nvSpPr>
        <p:spPr bwMode="auto">
          <a:xfrm>
            <a:off x="7283450" y="4310063"/>
            <a:ext cx="1958975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chemeClr val="tx1"/>
                </a:solidFill>
                <a:latin typeface="Courier New" panose="02070309020205020404" pitchFamily="49" charset="0"/>
              </a:rPr>
              <a:t>*(table[i]+j)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chemeClr val="tx1"/>
                </a:solidFill>
                <a:latin typeface="Courier New" panose="02070309020205020404" pitchFamily="49" charset="0"/>
              </a:rPr>
              <a:t>= table[i][j]</a:t>
            </a:r>
          </a:p>
        </p:txBody>
      </p:sp>
      <p:sp>
        <p:nvSpPr>
          <p:cNvPr id="71699" name="Text Box 37"/>
          <p:cNvSpPr txBox="1">
            <a:spLocks noChangeArrowheads="1"/>
          </p:cNvSpPr>
          <p:nvPr/>
        </p:nvSpPr>
        <p:spPr bwMode="auto">
          <a:xfrm>
            <a:off x="0" y="4506913"/>
            <a:ext cx="13112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What is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Courier New" panose="02070309020205020404" pitchFamily="49" charset="0"/>
              </a:rPr>
              <a:t>**table</a:t>
            </a:r>
            <a:r>
              <a:rPr lang="en-US" altLang="zh-TW">
                <a:solidFill>
                  <a:schemeClr val="tx1"/>
                </a:solidFill>
                <a:latin typeface="Courier" pitchFamily="49" charset="0"/>
              </a:rPr>
              <a:t> ?</a:t>
            </a:r>
          </a:p>
        </p:txBody>
      </p:sp>
      <p:sp>
        <p:nvSpPr>
          <p:cNvPr id="71700" name="Text Box 38"/>
          <p:cNvSpPr txBox="1">
            <a:spLocks noChangeArrowheads="1"/>
          </p:cNvSpPr>
          <p:nvPr/>
        </p:nvSpPr>
        <p:spPr bwMode="auto">
          <a:xfrm>
            <a:off x="6934200" y="1447800"/>
            <a:ext cx="2209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chemeClr val="tx1"/>
                </a:solidFill>
                <a:latin typeface="Courier New" panose="02070309020205020404" pitchFamily="49" charset="0"/>
              </a:rPr>
              <a:t>  table[i] = &amp;table[i][0] refers to the </a:t>
            </a:r>
            <a:r>
              <a:rPr lang="en-US" altLang="zh-TW" sz="1800" i="1">
                <a:solidFill>
                  <a:schemeClr val="tx1"/>
                </a:solidFill>
                <a:latin typeface="Courier New" panose="02070309020205020404" pitchFamily="49" charset="0"/>
              </a:rPr>
              <a:t>address </a:t>
            </a:r>
            <a:r>
              <a:rPr lang="en-US" altLang="zh-TW" sz="1800">
                <a:solidFill>
                  <a:schemeClr val="tx1"/>
                </a:solidFill>
                <a:latin typeface="Courier New" panose="02070309020205020404" pitchFamily="49" charset="0"/>
              </a:rPr>
              <a:t>of the ith row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1295400"/>
            <a:ext cx="2819400" cy="1752600"/>
          </a:xfrm>
        </p:spPr>
        <p:txBody>
          <a:bodyPr rtlCol="0"/>
          <a:lstStyle/>
          <a:p>
            <a:pPr fontAlgn="auto">
              <a:defRPr/>
            </a:pPr>
            <a:r>
              <a:rPr lang="en-US" altLang="zh-TW" sz="4400">
                <a:solidFill>
                  <a:schemeClr val="folHlink"/>
                </a:solidFill>
              </a:rPr>
              <a:t>Dynamic Objects</a:t>
            </a:r>
          </a:p>
          <a:p>
            <a:pPr fontAlgn="auto">
              <a:defRPr/>
            </a:pPr>
            <a:endParaRPr lang="zh-TW" altLang="en-US" sz="36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Memory Management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Static Memory Allocation</a:t>
            </a:r>
          </a:p>
          <a:p>
            <a:pPr lvl="1"/>
            <a:r>
              <a:rPr lang="en-US" altLang="zh-TW"/>
              <a:t>Memory is allocated at compilation time</a:t>
            </a:r>
          </a:p>
          <a:p>
            <a:r>
              <a:rPr lang="en-US" altLang="zh-TW"/>
              <a:t>Dynamic Memory</a:t>
            </a:r>
          </a:p>
          <a:p>
            <a:pPr lvl="1"/>
            <a:r>
              <a:rPr lang="en-US" altLang="zh-TW"/>
              <a:t>Memory is allocated at running time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8"/>
            <a:ext cx="7543800" cy="14493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Static vs. Dynamic Objects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828800"/>
            <a:ext cx="3848100" cy="4648200"/>
          </a:xfrm>
        </p:spPr>
        <p:txBody>
          <a:bodyPr/>
          <a:lstStyle/>
          <a:p>
            <a:pPr>
              <a:spcAft>
                <a:spcPct val="0"/>
              </a:spcAft>
              <a:buFont typeface="Wingdings 3" panose="05040102010807070707" pitchFamily="18" charset="2"/>
              <a:buChar char=""/>
            </a:pPr>
            <a:r>
              <a:rPr lang="en-US" altLang="zh-TW"/>
              <a:t>Static object</a:t>
            </a:r>
          </a:p>
          <a:p>
            <a:pPr>
              <a:spcAft>
                <a:spcPct val="0"/>
              </a:spcAft>
              <a:buFont typeface="Monotype Sorts" pitchFamily="2" charset="2"/>
              <a:buNone/>
            </a:pPr>
            <a:r>
              <a:rPr lang="en-US" altLang="zh-TW"/>
              <a:t>    </a:t>
            </a:r>
            <a:r>
              <a:rPr lang="en-US" altLang="zh-TW" sz="1200"/>
              <a:t>(variables as declared in function calls)</a:t>
            </a:r>
          </a:p>
          <a:p>
            <a:pPr lvl="1">
              <a:spcAft>
                <a:spcPct val="0"/>
              </a:spcAft>
              <a:buFont typeface="Wingdings 3" panose="05040102010807070707" pitchFamily="18" charset="2"/>
              <a:buChar char=""/>
            </a:pPr>
            <a:r>
              <a:rPr lang="en-US" altLang="zh-TW"/>
              <a:t>Memory is acquired  automatically</a:t>
            </a:r>
          </a:p>
          <a:p>
            <a:pPr lvl="1">
              <a:spcAft>
                <a:spcPct val="0"/>
              </a:spcAft>
              <a:buFont typeface="Wingdings 3" panose="05040102010807070707" pitchFamily="18" charset="2"/>
              <a:buChar char=""/>
            </a:pPr>
            <a:endParaRPr lang="en-US" altLang="zh-TW"/>
          </a:p>
          <a:p>
            <a:pPr lvl="1">
              <a:spcAft>
                <a:spcPct val="0"/>
              </a:spcAft>
              <a:buFont typeface="Wingdings 3" panose="05040102010807070707" pitchFamily="18" charset="2"/>
              <a:buChar char=""/>
            </a:pPr>
            <a:endParaRPr lang="en-US" altLang="zh-TW"/>
          </a:p>
          <a:p>
            <a:pPr lvl="1">
              <a:spcAft>
                <a:spcPct val="0"/>
              </a:spcAft>
              <a:buFont typeface="Wingdings 3" panose="05040102010807070707" pitchFamily="18" charset="2"/>
              <a:buChar char=""/>
            </a:pPr>
            <a:r>
              <a:rPr lang="en-US" altLang="zh-TW"/>
              <a:t>Memory is returned automatically when object goes out of scope</a:t>
            </a:r>
          </a:p>
          <a:p>
            <a:pPr lvl="1">
              <a:spcAft>
                <a:spcPct val="0"/>
              </a:spcAft>
              <a:buFont typeface="Wingdings 3" panose="05040102010807070707" pitchFamily="18" charset="2"/>
              <a:buChar char=""/>
            </a:pPr>
            <a:endParaRPr lang="en-US" altLang="zh-TW"/>
          </a:p>
          <a:p>
            <a:pPr lvl="1">
              <a:spcAft>
                <a:spcPct val="0"/>
              </a:spcAft>
              <a:buFont typeface="Wingdings 3" panose="05040102010807070707" pitchFamily="18" charset="2"/>
              <a:buChar char=""/>
            </a:pPr>
            <a:endParaRPr lang="en-US" altLang="zh-TW"/>
          </a:p>
        </p:txBody>
      </p:sp>
      <p:sp>
        <p:nvSpPr>
          <p:cNvPr id="7782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10100" y="1752600"/>
            <a:ext cx="3848100" cy="4876800"/>
          </a:xfrm>
        </p:spPr>
        <p:txBody>
          <a:bodyPr/>
          <a:lstStyle/>
          <a:p>
            <a:pPr>
              <a:spcAft>
                <a:spcPct val="0"/>
              </a:spcAft>
              <a:buFont typeface="Wingdings 3" panose="05040102010807070707" pitchFamily="18" charset="2"/>
              <a:buChar char=""/>
            </a:pPr>
            <a:r>
              <a:rPr lang="en-US" altLang="zh-TW"/>
              <a:t>Dynamic object</a:t>
            </a:r>
          </a:p>
          <a:p>
            <a:pPr lvl="1">
              <a:spcAft>
                <a:spcPct val="0"/>
              </a:spcAft>
              <a:buFont typeface="Wingdings 3" panose="05040102010807070707" pitchFamily="18" charset="2"/>
              <a:buChar char=""/>
            </a:pPr>
            <a:endParaRPr lang="en-US" altLang="zh-TW"/>
          </a:p>
          <a:p>
            <a:pPr lvl="1">
              <a:spcAft>
                <a:spcPct val="0"/>
              </a:spcAft>
              <a:buFont typeface="Wingdings 3" panose="05040102010807070707" pitchFamily="18" charset="2"/>
              <a:buChar char=""/>
            </a:pPr>
            <a:r>
              <a:rPr lang="en-US" altLang="zh-TW"/>
              <a:t>Memory is acquired by program with an allocation request</a:t>
            </a:r>
          </a:p>
          <a:p>
            <a:pPr lvl="2">
              <a:spcAft>
                <a:spcPct val="0"/>
              </a:spcAft>
              <a:buFont typeface="Wingdings 3" panose="05040102010807070707" pitchFamily="18" charset="2"/>
              <a:buChar char=""/>
            </a:pPr>
            <a:r>
              <a:rPr lang="en-US" altLang="zh-TW" sz="1600">
                <a:solidFill>
                  <a:srgbClr val="FF0000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600">
                <a:solidFill>
                  <a:srgbClr val="FF0000"/>
                </a:solidFill>
              </a:rPr>
              <a:t> operation</a:t>
            </a:r>
          </a:p>
          <a:p>
            <a:pPr lvl="2">
              <a:spcAft>
                <a:spcPct val="0"/>
              </a:spcAft>
              <a:buFont typeface="Wingdings 3" panose="05040102010807070707" pitchFamily="18" charset="2"/>
              <a:buChar char=""/>
            </a:pPr>
            <a:endParaRPr lang="en-US" altLang="zh-TW" sz="1600"/>
          </a:p>
          <a:p>
            <a:pPr lvl="1">
              <a:spcAft>
                <a:spcPct val="0"/>
              </a:spcAft>
              <a:buFont typeface="Wingdings 3" panose="05040102010807070707" pitchFamily="18" charset="2"/>
              <a:buChar char=""/>
            </a:pPr>
            <a:r>
              <a:rPr lang="en-US" altLang="zh-TW"/>
              <a:t>Dynamic objects can exist beyond the function in which they were allocated</a:t>
            </a:r>
          </a:p>
          <a:p>
            <a:pPr lvl="1">
              <a:spcAft>
                <a:spcPct val="0"/>
              </a:spcAft>
              <a:buFont typeface="Wingdings 3" panose="05040102010807070707" pitchFamily="18" charset="2"/>
              <a:buChar char=""/>
            </a:pPr>
            <a:endParaRPr lang="en-US" altLang="zh-TW"/>
          </a:p>
          <a:p>
            <a:pPr lvl="1">
              <a:spcAft>
                <a:spcPct val="0"/>
              </a:spcAft>
              <a:buFont typeface="Wingdings 3" panose="05040102010807070707" pitchFamily="18" charset="2"/>
              <a:buChar char=""/>
            </a:pPr>
            <a:r>
              <a:rPr lang="en-US" altLang="zh-TW"/>
              <a:t>Object memory is returned by a deallocation request</a:t>
            </a:r>
          </a:p>
          <a:p>
            <a:pPr lvl="2">
              <a:spcAft>
                <a:spcPct val="0"/>
              </a:spcAft>
              <a:buFont typeface="Wingdings 3" panose="05040102010807070707" pitchFamily="18" charset="2"/>
              <a:buChar char=""/>
            </a:pPr>
            <a:r>
              <a:rPr lang="en-US" altLang="zh-TW" sz="1600">
                <a:solidFill>
                  <a:srgbClr val="FF0000"/>
                </a:solidFill>
                <a:latin typeface="Courier New" panose="02070309020205020404" pitchFamily="49" charset="0"/>
              </a:rPr>
              <a:t>delete</a:t>
            </a:r>
            <a:r>
              <a:rPr lang="en-US" altLang="zh-TW" sz="1600">
                <a:solidFill>
                  <a:srgbClr val="FF0000"/>
                </a:solidFill>
              </a:rPr>
              <a:t> operation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1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4175"/>
            <a:ext cx="7586663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5" name="Rectangle 1027"/>
          <p:cNvSpPr>
            <a:spLocks noChangeArrowheads="1"/>
          </p:cNvSpPr>
          <p:nvPr/>
        </p:nvSpPr>
        <p:spPr bwMode="auto">
          <a:xfrm>
            <a:off x="1066800" y="1524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anose="02020603050405020304" pitchFamily="18" charset="0"/>
              </a:rPr>
              <a:t>Memory Allocation</a:t>
            </a:r>
          </a:p>
        </p:txBody>
      </p:sp>
      <p:sp>
        <p:nvSpPr>
          <p:cNvPr id="79876" name="Text Box 1028"/>
          <p:cNvSpPr txBox="1">
            <a:spLocks noChangeArrowheads="1"/>
          </p:cNvSpPr>
          <p:nvPr/>
        </p:nvSpPr>
        <p:spPr bwMode="auto">
          <a:xfrm>
            <a:off x="898525" y="4638675"/>
            <a:ext cx="25574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TW" altLang="en-US" sz="2400" b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TW" altLang="en-US" sz="2400" b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2400" b="0">
                <a:solidFill>
                  <a:schemeClr val="tx1"/>
                </a:solidFill>
                <a:latin typeface="Courier New" panose="02070309020205020404" pitchFamily="49" charset="0"/>
              </a:rPr>
              <a:t>int a[200];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2400" b="0">
                <a:solidFill>
                  <a:schemeClr val="tx1"/>
                </a:solidFill>
                <a:latin typeface="Courier New" panose="02070309020205020404" pitchFamily="49" charset="0"/>
              </a:rPr>
              <a:t>  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2400" b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9877" name="Text Box 1029"/>
          <p:cNvSpPr txBox="1">
            <a:spLocks noChangeArrowheads="1"/>
          </p:cNvSpPr>
          <p:nvPr/>
        </p:nvSpPr>
        <p:spPr bwMode="auto">
          <a:xfrm>
            <a:off x="5241925" y="4714875"/>
            <a:ext cx="36528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2400" b="0">
                <a:solidFill>
                  <a:schemeClr val="tx1"/>
                </a:solidFill>
                <a:latin typeface="Courier New" panose="02070309020205020404" pitchFamily="49" charset="0"/>
              </a:rPr>
              <a:t>int* ptr;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2400" b="0">
                <a:solidFill>
                  <a:schemeClr val="tx1"/>
                </a:solidFill>
                <a:latin typeface="Courier New" panose="02070309020205020404" pitchFamily="49" charset="0"/>
              </a:rPr>
              <a:t>ptr = new int[200];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2400" b="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2400" b="0">
                <a:solidFill>
                  <a:schemeClr val="tx1"/>
                </a:solidFill>
                <a:latin typeface="Courier New" panose="02070309020205020404" pitchFamily="49" charset="0"/>
              </a:rPr>
              <a:t>delete [] ptr;</a:t>
            </a:r>
          </a:p>
        </p:txBody>
      </p:sp>
      <p:sp>
        <p:nvSpPr>
          <p:cNvPr id="79878" name="Text Box 1030"/>
          <p:cNvSpPr txBox="1">
            <a:spLocks noChangeArrowheads="1"/>
          </p:cNvSpPr>
          <p:nvPr/>
        </p:nvSpPr>
        <p:spPr bwMode="auto">
          <a:xfrm>
            <a:off x="8139113" y="3657600"/>
            <a:ext cx="1004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2400" b="0">
                <a:solidFill>
                  <a:schemeClr val="tx2"/>
                </a:solidFill>
                <a:latin typeface="Tahoma" panose="020B0604030504040204" pitchFamily="34" charset="0"/>
              </a:rPr>
              <a:t>new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2400" b="0">
                <a:solidFill>
                  <a:schemeClr val="tx2"/>
                </a:solidFill>
                <a:latin typeface="Tahoma" panose="020B0604030504040204" pitchFamily="34" charset="0"/>
              </a:rPr>
              <a:t>delete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77200" cy="1066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Object (variable) creation:</a:t>
            </a: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49" charset="0"/>
              </a:rPr>
              <a:t> </a:t>
            </a: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New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8486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b="1"/>
              <a:t>Syntax</a:t>
            </a:r>
            <a:endParaRPr lang="en-US" altLang="zh-TW" sz="2400" b="1">
              <a:latin typeface="Courier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latin typeface="Courier New" panose="02070309020205020404" pitchFamily="49" charset="0"/>
              </a:rPr>
              <a:t>		</a:t>
            </a:r>
            <a:r>
              <a:rPr lang="en-US" altLang="zh-TW" sz="2400">
                <a:solidFill>
                  <a:srgbClr val="FF0000"/>
                </a:solidFill>
                <a:latin typeface="Courier New" panose="02070309020205020404" pitchFamily="49" charset="0"/>
              </a:rPr>
              <a:t>ptr = new SomeType;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/>
              <a:t>     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/>
              <a:t>      where </a:t>
            </a:r>
            <a:r>
              <a:rPr lang="en-US" altLang="zh-TW" sz="2000">
                <a:latin typeface="Courier New" panose="02070309020205020404" pitchFamily="49" charset="0"/>
              </a:rPr>
              <a:t>ptr</a:t>
            </a:r>
            <a:r>
              <a:rPr lang="en-US" altLang="zh-TW" sz="2000"/>
              <a:t> is a pointer of type </a:t>
            </a:r>
            <a:r>
              <a:rPr lang="en-US" altLang="zh-TW" sz="2000">
                <a:latin typeface="Courier New" panose="02070309020205020404" pitchFamily="49" charset="0"/>
              </a:rPr>
              <a:t>SomeType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38200" y="41910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zh-TW" altLang="en-US" b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81925" name="Group 5"/>
          <p:cNvGrpSpPr>
            <a:grpSpLocks/>
          </p:cNvGrpSpPr>
          <p:nvPr/>
        </p:nvGrpSpPr>
        <p:grpSpPr bwMode="auto">
          <a:xfrm>
            <a:off x="2286000" y="4800600"/>
            <a:ext cx="3503613" cy="1046163"/>
            <a:chOff x="1488" y="2464"/>
            <a:chExt cx="2207" cy="659"/>
          </a:xfrm>
        </p:grpSpPr>
        <p:sp>
          <p:nvSpPr>
            <p:cNvPr id="81928" name="Rectangle 6"/>
            <p:cNvSpPr>
              <a:spLocks noChangeArrowheads="1"/>
            </p:cNvSpPr>
            <p:nvPr/>
          </p:nvSpPr>
          <p:spPr bwMode="auto">
            <a:xfrm>
              <a:off x="1770" y="2907"/>
              <a:ext cx="431" cy="216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929" name="Line 7"/>
            <p:cNvSpPr>
              <a:spLocks noChangeShapeType="1"/>
            </p:cNvSpPr>
            <p:nvPr/>
          </p:nvSpPr>
          <p:spPr bwMode="auto">
            <a:xfrm>
              <a:off x="1987" y="3014"/>
              <a:ext cx="499" cy="1"/>
            </a:xfrm>
            <a:prstGeom prst="line">
              <a:avLst/>
            </a:prstGeom>
            <a:noFill/>
            <a:ln w="269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0" name="Freeform 8"/>
            <p:cNvSpPr>
              <a:spLocks noEditPoints="1"/>
            </p:cNvSpPr>
            <p:nvPr/>
          </p:nvSpPr>
          <p:spPr bwMode="auto">
            <a:xfrm>
              <a:off x="1950" y="2966"/>
              <a:ext cx="611" cy="98"/>
            </a:xfrm>
            <a:custGeom>
              <a:avLst/>
              <a:gdLst>
                <a:gd name="T0" fmla="*/ 73 w 611"/>
                <a:gd name="T1" fmla="*/ 48 h 98"/>
                <a:gd name="T2" fmla="*/ 73 w 611"/>
                <a:gd name="T3" fmla="*/ 42 h 98"/>
                <a:gd name="T4" fmla="*/ 71 w 611"/>
                <a:gd name="T5" fmla="*/ 39 h 98"/>
                <a:gd name="T6" fmla="*/ 69 w 611"/>
                <a:gd name="T7" fmla="*/ 33 h 98"/>
                <a:gd name="T8" fmla="*/ 65 w 611"/>
                <a:gd name="T9" fmla="*/ 27 h 98"/>
                <a:gd name="T10" fmla="*/ 62 w 611"/>
                <a:gd name="T11" fmla="*/ 23 h 98"/>
                <a:gd name="T12" fmla="*/ 58 w 611"/>
                <a:gd name="T13" fmla="*/ 19 h 98"/>
                <a:gd name="T14" fmla="*/ 52 w 611"/>
                <a:gd name="T15" fmla="*/ 16 h 98"/>
                <a:gd name="T16" fmla="*/ 48 w 611"/>
                <a:gd name="T17" fmla="*/ 14 h 98"/>
                <a:gd name="T18" fmla="*/ 42 w 611"/>
                <a:gd name="T19" fmla="*/ 14 h 98"/>
                <a:gd name="T20" fmla="*/ 37 w 611"/>
                <a:gd name="T21" fmla="*/ 12 h 98"/>
                <a:gd name="T22" fmla="*/ 31 w 611"/>
                <a:gd name="T23" fmla="*/ 14 h 98"/>
                <a:gd name="T24" fmla="*/ 25 w 611"/>
                <a:gd name="T25" fmla="*/ 14 h 98"/>
                <a:gd name="T26" fmla="*/ 19 w 611"/>
                <a:gd name="T27" fmla="*/ 16 h 98"/>
                <a:gd name="T28" fmla="*/ 14 w 611"/>
                <a:gd name="T29" fmla="*/ 19 h 98"/>
                <a:gd name="T30" fmla="*/ 10 w 611"/>
                <a:gd name="T31" fmla="*/ 23 h 98"/>
                <a:gd name="T32" fmla="*/ 6 w 611"/>
                <a:gd name="T33" fmla="*/ 27 h 98"/>
                <a:gd name="T34" fmla="*/ 4 w 611"/>
                <a:gd name="T35" fmla="*/ 33 h 98"/>
                <a:gd name="T36" fmla="*/ 0 w 611"/>
                <a:gd name="T37" fmla="*/ 39 h 98"/>
                <a:gd name="T38" fmla="*/ 0 w 611"/>
                <a:gd name="T39" fmla="*/ 42 h 98"/>
                <a:gd name="T40" fmla="*/ 0 w 611"/>
                <a:gd name="T41" fmla="*/ 48 h 98"/>
                <a:gd name="T42" fmla="*/ 0 w 611"/>
                <a:gd name="T43" fmla="*/ 54 h 98"/>
                <a:gd name="T44" fmla="*/ 0 w 611"/>
                <a:gd name="T45" fmla="*/ 60 h 98"/>
                <a:gd name="T46" fmla="*/ 4 w 611"/>
                <a:gd name="T47" fmla="*/ 65 h 98"/>
                <a:gd name="T48" fmla="*/ 6 w 611"/>
                <a:gd name="T49" fmla="*/ 71 h 98"/>
                <a:gd name="T50" fmla="*/ 10 w 611"/>
                <a:gd name="T51" fmla="*/ 75 h 98"/>
                <a:gd name="T52" fmla="*/ 14 w 611"/>
                <a:gd name="T53" fmla="*/ 79 h 98"/>
                <a:gd name="T54" fmla="*/ 19 w 611"/>
                <a:gd name="T55" fmla="*/ 81 h 98"/>
                <a:gd name="T56" fmla="*/ 25 w 611"/>
                <a:gd name="T57" fmla="*/ 84 h 98"/>
                <a:gd name="T58" fmla="*/ 31 w 611"/>
                <a:gd name="T59" fmla="*/ 84 h 98"/>
                <a:gd name="T60" fmla="*/ 37 w 611"/>
                <a:gd name="T61" fmla="*/ 86 h 98"/>
                <a:gd name="T62" fmla="*/ 42 w 611"/>
                <a:gd name="T63" fmla="*/ 84 h 98"/>
                <a:gd name="T64" fmla="*/ 48 w 611"/>
                <a:gd name="T65" fmla="*/ 84 h 98"/>
                <a:gd name="T66" fmla="*/ 52 w 611"/>
                <a:gd name="T67" fmla="*/ 81 h 98"/>
                <a:gd name="T68" fmla="*/ 58 w 611"/>
                <a:gd name="T69" fmla="*/ 79 h 98"/>
                <a:gd name="T70" fmla="*/ 62 w 611"/>
                <a:gd name="T71" fmla="*/ 75 h 98"/>
                <a:gd name="T72" fmla="*/ 65 w 611"/>
                <a:gd name="T73" fmla="*/ 71 h 98"/>
                <a:gd name="T74" fmla="*/ 69 w 611"/>
                <a:gd name="T75" fmla="*/ 65 h 98"/>
                <a:gd name="T76" fmla="*/ 71 w 611"/>
                <a:gd name="T77" fmla="*/ 60 h 98"/>
                <a:gd name="T78" fmla="*/ 73 w 611"/>
                <a:gd name="T79" fmla="*/ 54 h 98"/>
                <a:gd name="T80" fmla="*/ 73 w 611"/>
                <a:gd name="T81" fmla="*/ 48 h 98"/>
                <a:gd name="T82" fmla="*/ 611 w 611"/>
                <a:gd name="T83" fmla="*/ 48 h 98"/>
                <a:gd name="T84" fmla="*/ 513 w 611"/>
                <a:gd name="T85" fmla="*/ 98 h 98"/>
                <a:gd name="T86" fmla="*/ 515 w 611"/>
                <a:gd name="T87" fmla="*/ 90 h 98"/>
                <a:gd name="T88" fmla="*/ 519 w 611"/>
                <a:gd name="T89" fmla="*/ 82 h 98"/>
                <a:gd name="T90" fmla="*/ 521 w 611"/>
                <a:gd name="T91" fmla="*/ 77 h 98"/>
                <a:gd name="T92" fmla="*/ 523 w 611"/>
                <a:gd name="T93" fmla="*/ 69 h 98"/>
                <a:gd name="T94" fmla="*/ 523 w 611"/>
                <a:gd name="T95" fmla="*/ 61 h 98"/>
                <a:gd name="T96" fmla="*/ 525 w 611"/>
                <a:gd name="T97" fmla="*/ 52 h 98"/>
                <a:gd name="T98" fmla="*/ 525 w 611"/>
                <a:gd name="T99" fmla="*/ 44 h 98"/>
                <a:gd name="T100" fmla="*/ 523 w 611"/>
                <a:gd name="T101" fmla="*/ 37 h 98"/>
                <a:gd name="T102" fmla="*/ 523 w 611"/>
                <a:gd name="T103" fmla="*/ 29 h 98"/>
                <a:gd name="T104" fmla="*/ 521 w 611"/>
                <a:gd name="T105" fmla="*/ 21 h 98"/>
                <a:gd name="T106" fmla="*/ 519 w 611"/>
                <a:gd name="T107" fmla="*/ 14 h 98"/>
                <a:gd name="T108" fmla="*/ 515 w 611"/>
                <a:gd name="T109" fmla="*/ 8 h 98"/>
                <a:gd name="T110" fmla="*/ 513 w 611"/>
                <a:gd name="T111" fmla="*/ 0 h 98"/>
                <a:gd name="T112" fmla="*/ 611 w 611"/>
                <a:gd name="T113" fmla="*/ 48 h 9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11" h="98">
                  <a:moveTo>
                    <a:pt x="73" y="48"/>
                  </a:moveTo>
                  <a:lnTo>
                    <a:pt x="73" y="42"/>
                  </a:lnTo>
                  <a:lnTo>
                    <a:pt x="71" y="39"/>
                  </a:lnTo>
                  <a:lnTo>
                    <a:pt x="69" y="33"/>
                  </a:lnTo>
                  <a:lnTo>
                    <a:pt x="65" y="27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2" y="16"/>
                  </a:lnTo>
                  <a:lnTo>
                    <a:pt x="48" y="14"/>
                  </a:lnTo>
                  <a:lnTo>
                    <a:pt x="42" y="14"/>
                  </a:lnTo>
                  <a:lnTo>
                    <a:pt x="37" y="12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19" y="16"/>
                  </a:lnTo>
                  <a:lnTo>
                    <a:pt x="14" y="19"/>
                  </a:lnTo>
                  <a:lnTo>
                    <a:pt x="10" y="23"/>
                  </a:lnTo>
                  <a:lnTo>
                    <a:pt x="6" y="27"/>
                  </a:lnTo>
                  <a:lnTo>
                    <a:pt x="4" y="33"/>
                  </a:lnTo>
                  <a:lnTo>
                    <a:pt x="0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4" y="65"/>
                  </a:lnTo>
                  <a:lnTo>
                    <a:pt x="6" y="71"/>
                  </a:lnTo>
                  <a:lnTo>
                    <a:pt x="10" y="75"/>
                  </a:lnTo>
                  <a:lnTo>
                    <a:pt x="14" y="79"/>
                  </a:lnTo>
                  <a:lnTo>
                    <a:pt x="19" y="81"/>
                  </a:lnTo>
                  <a:lnTo>
                    <a:pt x="25" y="84"/>
                  </a:lnTo>
                  <a:lnTo>
                    <a:pt x="31" y="84"/>
                  </a:lnTo>
                  <a:lnTo>
                    <a:pt x="37" y="86"/>
                  </a:lnTo>
                  <a:lnTo>
                    <a:pt x="42" y="84"/>
                  </a:lnTo>
                  <a:lnTo>
                    <a:pt x="48" y="84"/>
                  </a:lnTo>
                  <a:lnTo>
                    <a:pt x="52" y="81"/>
                  </a:lnTo>
                  <a:lnTo>
                    <a:pt x="58" y="79"/>
                  </a:lnTo>
                  <a:lnTo>
                    <a:pt x="62" y="75"/>
                  </a:lnTo>
                  <a:lnTo>
                    <a:pt x="65" y="71"/>
                  </a:lnTo>
                  <a:lnTo>
                    <a:pt x="69" y="65"/>
                  </a:lnTo>
                  <a:lnTo>
                    <a:pt x="71" y="60"/>
                  </a:lnTo>
                  <a:lnTo>
                    <a:pt x="73" y="54"/>
                  </a:lnTo>
                  <a:lnTo>
                    <a:pt x="73" y="48"/>
                  </a:lnTo>
                  <a:close/>
                  <a:moveTo>
                    <a:pt x="611" y="48"/>
                  </a:moveTo>
                  <a:lnTo>
                    <a:pt x="513" y="98"/>
                  </a:lnTo>
                  <a:lnTo>
                    <a:pt x="515" y="90"/>
                  </a:lnTo>
                  <a:lnTo>
                    <a:pt x="519" y="82"/>
                  </a:lnTo>
                  <a:lnTo>
                    <a:pt x="521" y="77"/>
                  </a:lnTo>
                  <a:lnTo>
                    <a:pt x="523" y="69"/>
                  </a:lnTo>
                  <a:lnTo>
                    <a:pt x="523" y="61"/>
                  </a:lnTo>
                  <a:lnTo>
                    <a:pt x="525" y="52"/>
                  </a:lnTo>
                  <a:lnTo>
                    <a:pt x="525" y="44"/>
                  </a:lnTo>
                  <a:lnTo>
                    <a:pt x="523" y="37"/>
                  </a:lnTo>
                  <a:lnTo>
                    <a:pt x="523" y="29"/>
                  </a:lnTo>
                  <a:lnTo>
                    <a:pt x="521" y="21"/>
                  </a:lnTo>
                  <a:lnTo>
                    <a:pt x="519" y="14"/>
                  </a:lnTo>
                  <a:lnTo>
                    <a:pt x="515" y="8"/>
                  </a:lnTo>
                  <a:lnTo>
                    <a:pt x="513" y="0"/>
                  </a:lnTo>
                  <a:lnTo>
                    <a:pt x="611" y="48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1" name="Rectangle 9"/>
            <p:cNvSpPr>
              <a:spLocks noChangeArrowheads="1"/>
            </p:cNvSpPr>
            <p:nvPr/>
          </p:nvSpPr>
          <p:spPr bwMode="auto">
            <a:xfrm>
              <a:off x="2592" y="2880"/>
              <a:ext cx="430" cy="216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932" name="Rectangle 10"/>
            <p:cNvSpPr>
              <a:spLocks noChangeArrowheads="1"/>
            </p:cNvSpPr>
            <p:nvPr/>
          </p:nvSpPr>
          <p:spPr bwMode="auto">
            <a:xfrm>
              <a:off x="1488" y="2928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81933" name="Line 11"/>
            <p:cNvSpPr>
              <a:spLocks noChangeShapeType="1"/>
            </p:cNvSpPr>
            <p:nvPr/>
          </p:nvSpPr>
          <p:spPr bwMode="auto">
            <a:xfrm>
              <a:off x="2775" y="2693"/>
              <a:ext cx="1" cy="69"/>
            </a:xfrm>
            <a:prstGeom prst="line">
              <a:avLst/>
            </a:prstGeom>
            <a:noFill/>
            <a:ln w="269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4" name="Freeform 12"/>
            <p:cNvSpPr>
              <a:spLocks/>
            </p:cNvSpPr>
            <p:nvPr/>
          </p:nvSpPr>
          <p:spPr bwMode="auto">
            <a:xfrm>
              <a:off x="2727" y="2739"/>
              <a:ext cx="98" cy="97"/>
            </a:xfrm>
            <a:custGeom>
              <a:avLst/>
              <a:gdLst>
                <a:gd name="T0" fmla="*/ 48 w 98"/>
                <a:gd name="T1" fmla="*/ 97 h 97"/>
                <a:gd name="T2" fmla="*/ 0 w 98"/>
                <a:gd name="T3" fmla="*/ 0 h 97"/>
                <a:gd name="T4" fmla="*/ 6 w 98"/>
                <a:gd name="T5" fmla="*/ 2 h 97"/>
                <a:gd name="T6" fmla="*/ 14 w 98"/>
                <a:gd name="T7" fmla="*/ 6 h 97"/>
                <a:gd name="T8" fmla="*/ 21 w 98"/>
                <a:gd name="T9" fmla="*/ 8 h 97"/>
                <a:gd name="T10" fmla="*/ 29 w 98"/>
                <a:gd name="T11" fmla="*/ 10 h 97"/>
                <a:gd name="T12" fmla="*/ 37 w 98"/>
                <a:gd name="T13" fmla="*/ 10 h 97"/>
                <a:gd name="T14" fmla="*/ 44 w 98"/>
                <a:gd name="T15" fmla="*/ 12 h 97"/>
                <a:gd name="T16" fmla="*/ 52 w 98"/>
                <a:gd name="T17" fmla="*/ 12 h 97"/>
                <a:gd name="T18" fmla="*/ 60 w 98"/>
                <a:gd name="T19" fmla="*/ 10 h 97"/>
                <a:gd name="T20" fmla="*/ 67 w 98"/>
                <a:gd name="T21" fmla="*/ 10 h 97"/>
                <a:gd name="T22" fmla="*/ 75 w 98"/>
                <a:gd name="T23" fmla="*/ 8 h 97"/>
                <a:gd name="T24" fmla="*/ 83 w 98"/>
                <a:gd name="T25" fmla="*/ 6 h 97"/>
                <a:gd name="T26" fmla="*/ 90 w 98"/>
                <a:gd name="T27" fmla="*/ 2 h 97"/>
                <a:gd name="T28" fmla="*/ 98 w 98"/>
                <a:gd name="T29" fmla="*/ 0 h 97"/>
                <a:gd name="T30" fmla="*/ 48 w 98"/>
                <a:gd name="T31" fmla="*/ 97 h 9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8" h="97">
                  <a:moveTo>
                    <a:pt x="48" y="97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14" y="6"/>
                  </a:lnTo>
                  <a:lnTo>
                    <a:pt x="21" y="8"/>
                  </a:lnTo>
                  <a:lnTo>
                    <a:pt x="29" y="10"/>
                  </a:lnTo>
                  <a:lnTo>
                    <a:pt x="37" y="10"/>
                  </a:lnTo>
                  <a:lnTo>
                    <a:pt x="44" y="12"/>
                  </a:lnTo>
                  <a:lnTo>
                    <a:pt x="52" y="12"/>
                  </a:lnTo>
                  <a:lnTo>
                    <a:pt x="60" y="10"/>
                  </a:lnTo>
                  <a:lnTo>
                    <a:pt x="67" y="10"/>
                  </a:lnTo>
                  <a:lnTo>
                    <a:pt x="75" y="8"/>
                  </a:lnTo>
                  <a:lnTo>
                    <a:pt x="83" y="6"/>
                  </a:lnTo>
                  <a:lnTo>
                    <a:pt x="90" y="2"/>
                  </a:lnTo>
                  <a:lnTo>
                    <a:pt x="98" y="0"/>
                  </a:lnTo>
                  <a:lnTo>
                    <a:pt x="48" y="97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5" name="Rectangle 13"/>
            <p:cNvSpPr>
              <a:spLocks noChangeArrowheads="1"/>
            </p:cNvSpPr>
            <p:nvPr/>
          </p:nvSpPr>
          <p:spPr bwMode="auto">
            <a:xfrm>
              <a:off x="2012" y="2464"/>
              <a:ext cx="16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b="0">
                  <a:solidFill>
                    <a:srgbClr val="00FFFF"/>
                  </a:solidFill>
                  <a:latin typeface="Arial" panose="020B0604020202020204" pitchFamily="34" charset="0"/>
                </a:rPr>
                <a:t>Uninitialized int variable</a:t>
              </a:r>
              <a:endParaRPr lang="en-US" altLang="zh-TW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1926" name="Text Box 14"/>
          <p:cNvSpPr txBox="1">
            <a:spLocks noChangeArrowheads="1"/>
          </p:cNvSpPr>
          <p:nvPr/>
        </p:nvSpPr>
        <p:spPr bwMode="auto">
          <a:xfrm>
            <a:off x="609600" y="3657600"/>
            <a:ext cx="1228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81927" name="Rectangle 15"/>
          <p:cNvSpPr>
            <a:spLocks noChangeArrowheads="1"/>
          </p:cNvSpPr>
          <p:nvPr/>
        </p:nvSpPr>
        <p:spPr bwMode="auto">
          <a:xfrm>
            <a:off x="1981200" y="4038600"/>
            <a:ext cx="328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400" b="0">
                <a:solidFill>
                  <a:schemeClr val="tx1"/>
                </a:solidFill>
                <a:latin typeface="Courier New" panose="02070309020205020404" pitchFamily="49" charset="0"/>
              </a:rPr>
              <a:t>int* p = new int;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15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Object (variable) destruction: </a:t>
            </a: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Delete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b="1"/>
              <a:t>Syntax  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b="1"/>
              <a:t>      </a:t>
            </a:r>
            <a:r>
              <a:rPr lang="en-US" altLang="zh-TW" sz="2400">
                <a:solidFill>
                  <a:srgbClr val="FF0000"/>
                </a:solidFill>
                <a:latin typeface="Courier New" panose="02070309020205020404" pitchFamily="49" charset="0"/>
              </a:rPr>
              <a:t>delete p;</a:t>
            </a:r>
            <a:r>
              <a:rPr lang="en-US" altLang="zh-TW" sz="2400">
                <a:latin typeface="Courier New" panose="02070309020205020404" pitchFamily="49" charset="0"/>
              </a:rPr>
              <a:t>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/>
              <a:t>storage pointed to by p is returned to free store and p is now undefined</a:t>
            </a:r>
          </a:p>
          <a:p>
            <a:pPr lvl="1">
              <a:buFont typeface="Monotype Sorts" pitchFamily="2" charset="2"/>
              <a:buNone/>
            </a:pPr>
            <a:endParaRPr lang="en-US" altLang="zh-TW" sz="200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4181475" y="5884863"/>
            <a:ext cx="684213" cy="342900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4525963" y="6054725"/>
            <a:ext cx="792162" cy="1588"/>
          </a:xfrm>
          <a:prstGeom prst="line">
            <a:avLst/>
          </a:prstGeom>
          <a:noFill/>
          <a:ln w="2698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4" name="Freeform 6"/>
          <p:cNvSpPr>
            <a:spLocks noEditPoints="1"/>
          </p:cNvSpPr>
          <p:nvPr/>
        </p:nvSpPr>
        <p:spPr bwMode="auto">
          <a:xfrm>
            <a:off x="4467225" y="5978525"/>
            <a:ext cx="969963" cy="155575"/>
          </a:xfrm>
          <a:custGeom>
            <a:avLst/>
            <a:gdLst>
              <a:gd name="T0" fmla="*/ 2147483646 w 611"/>
              <a:gd name="T1" fmla="*/ 2147483646 h 98"/>
              <a:gd name="T2" fmla="*/ 2147483646 w 611"/>
              <a:gd name="T3" fmla="*/ 2147483646 h 98"/>
              <a:gd name="T4" fmla="*/ 2147483646 w 611"/>
              <a:gd name="T5" fmla="*/ 2147483646 h 98"/>
              <a:gd name="T6" fmla="*/ 2147483646 w 611"/>
              <a:gd name="T7" fmla="*/ 2147483646 h 98"/>
              <a:gd name="T8" fmla="*/ 2147483646 w 611"/>
              <a:gd name="T9" fmla="*/ 2147483646 h 98"/>
              <a:gd name="T10" fmla="*/ 2147483646 w 611"/>
              <a:gd name="T11" fmla="*/ 2147483646 h 98"/>
              <a:gd name="T12" fmla="*/ 2147483646 w 611"/>
              <a:gd name="T13" fmla="*/ 2147483646 h 98"/>
              <a:gd name="T14" fmla="*/ 2147483646 w 611"/>
              <a:gd name="T15" fmla="*/ 2147483646 h 98"/>
              <a:gd name="T16" fmla="*/ 2147483646 w 611"/>
              <a:gd name="T17" fmla="*/ 2147483646 h 98"/>
              <a:gd name="T18" fmla="*/ 2147483646 w 611"/>
              <a:gd name="T19" fmla="*/ 2147483646 h 98"/>
              <a:gd name="T20" fmla="*/ 2147483646 w 611"/>
              <a:gd name="T21" fmla="*/ 2147483646 h 98"/>
              <a:gd name="T22" fmla="*/ 2147483646 w 611"/>
              <a:gd name="T23" fmla="*/ 2147483646 h 98"/>
              <a:gd name="T24" fmla="*/ 2147483646 w 611"/>
              <a:gd name="T25" fmla="*/ 2147483646 h 98"/>
              <a:gd name="T26" fmla="*/ 2147483646 w 611"/>
              <a:gd name="T27" fmla="*/ 2147483646 h 98"/>
              <a:gd name="T28" fmla="*/ 2147483646 w 611"/>
              <a:gd name="T29" fmla="*/ 2147483646 h 98"/>
              <a:gd name="T30" fmla="*/ 2147483646 w 611"/>
              <a:gd name="T31" fmla="*/ 2147483646 h 98"/>
              <a:gd name="T32" fmla="*/ 2147483646 w 611"/>
              <a:gd name="T33" fmla="*/ 2147483646 h 98"/>
              <a:gd name="T34" fmla="*/ 2147483646 w 611"/>
              <a:gd name="T35" fmla="*/ 2147483646 h 98"/>
              <a:gd name="T36" fmla="*/ 0 w 611"/>
              <a:gd name="T37" fmla="*/ 2147483646 h 98"/>
              <a:gd name="T38" fmla="*/ 0 w 611"/>
              <a:gd name="T39" fmla="*/ 2147483646 h 98"/>
              <a:gd name="T40" fmla="*/ 0 w 611"/>
              <a:gd name="T41" fmla="*/ 2147483646 h 98"/>
              <a:gd name="T42" fmla="*/ 0 w 611"/>
              <a:gd name="T43" fmla="*/ 2147483646 h 98"/>
              <a:gd name="T44" fmla="*/ 0 w 611"/>
              <a:gd name="T45" fmla="*/ 2147483646 h 98"/>
              <a:gd name="T46" fmla="*/ 2147483646 w 611"/>
              <a:gd name="T47" fmla="*/ 2147483646 h 98"/>
              <a:gd name="T48" fmla="*/ 2147483646 w 611"/>
              <a:gd name="T49" fmla="*/ 2147483646 h 98"/>
              <a:gd name="T50" fmla="*/ 2147483646 w 611"/>
              <a:gd name="T51" fmla="*/ 2147483646 h 98"/>
              <a:gd name="T52" fmla="*/ 2147483646 w 611"/>
              <a:gd name="T53" fmla="*/ 2147483646 h 98"/>
              <a:gd name="T54" fmla="*/ 2147483646 w 611"/>
              <a:gd name="T55" fmla="*/ 2147483646 h 98"/>
              <a:gd name="T56" fmla="*/ 2147483646 w 611"/>
              <a:gd name="T57" fmla="*/ 2147483646 h 98"/>
              <a:gd name="T58" fmla="*/ 2147483646 w 611"/>
              <a:gd name="T59" fmla="*/ 2147483646 h 98"/>
              <a:gd name="T60" fmla="*/ 2147483646 w 611"/>
              <a:gd name="T61" fmla="*/ 2147483646 h 98"/>
              <a:gd name="T62" fmla="*/ 2147483646 w 611"/>
              <a:gd name="T63" fmla="*/ 2147483646 h 98"/>
              <a:gd name="T64" fmla="*/ 2147483646 w 611"/>
              <a:gd name="T65" fmla="*/ 2147483646 h 98"/>
              <a:gd name="T66" fmla="*/ 2147483646 w 611"/>
              <a:gd name="T67" fmla="*/ 2147483646 h 98"/>
              <a:gd name="T68" fmla="*/ 2147483646 w 611"/>
              <a:gd name="T69" fmla="*/ 2147483646 h 98"/>
              <a:gd name="T70" fmla="*/ 2147483646 w 611"/>
              <a:gd name="T71" fmla="*/ 2147483646 h 98"/>
              <a:gd name="T72" fmla="*/ 2147483646 w 611"/>
              <a:gd name="T73" fmla="*/ 2147483646 h 98"/>
              <a:gd name="T74" fmla="*/ 2147483646 w 611"/>
              <a:gd name="T75" fmla="*/ 2147483646 h 98"/>
              <a:gd name="T76" fmla="*/ 2147483646 w 611"/>
              <a:gd name="T77" fmla="*/ 2147483646 h 98"/>
              <a:gd name="T78" fmla="*/ 2147483646 w 611"/>
              <a:gd name="T79" fmla="*/ 2147483646 h 98"/>
              <a:gd name="T80" fmla="*/ 2147483646 w 611"/>
              <a:gd name="T81" fmla="*/ 2147483646 h 98"/>
              <a:gd name="T82" fmla="*/ 2147483646 w 611"/>
              <a:gd name="T83" fmla="*/ 2147483646 h 98"/>
              <a:gd name="T84" fmla="*/ 2147483646 w 611"/>
              <a:gd name="T85" fmla="*/ 2147483646 h 98"/>
              <a:gd name="T86" fmla="*/ 2147483646 w 611"/>
              <a:gd name="T87" fmla="*/ 2147483646 h 98"/>
              <a:gd name="T88" fmla="*/ 2147483646 w 611"/>
              <a:gd name="T89" fmla="*/ 2147483646 h 98"/>
              <a:gd name="T90" fmla="*/ 2147483646 w 611"/>
              <a:gd name="T91" fmla="*/ 2147483646 h 98"/>
              <a:gd name="T92" fmla="*/ 2147483646 w 611"/>
              <a:gd name="T93" fmla="*/ 2147483646 h 98"/>
              <a:gd name="T94" fmla="*/ 2147483646 w 611"/>
              <a:gd name="T95" fmla="*/ 2147483646 h 98"/>
              <a:gd name="T96" fmla="*/ 2147483646 w 611"/>
              <a:gd name="T97" fmla="*/ 2147483646 h 98"/>
              <a:gd name="T98" fmla="*/ 2147483646 w 611"/>
              <a:gd name="T99" fmla="*/ 2147483646 h 98"/>
              <a:gd name="T100" fmla="*/ 2147483646 w 611"/>
              <a:gd name="T101" fmla="*/ 2147483646 h 98"/>
              <a:gd name="T102" fmla="*/ 2147483646 w 611"/>
              <a:gd name="T103" fmla="*/ 2147483646 h 98"/>
              <a:gd name="T104" fmla="*/ 2147483646 w 611"/>
              <a:gd name="T105" fmla="*/ 2147483646 h 98"/>
              <a:gd name="T106" fmla="*/ 2147483646 w 611"/>
              <a:gd name="T107" fmla="*/ 2147483646 h 98"/>
              <a:gd name="T108" fmla="*/ 2147483646 w 611"/>
              <a:gd name="T109" fmla="*/ 2147483646 h 98"/>
              <a:gd name="T110" fmla="*/ 2147483646 w 611"/>
              <a:gd name="T111" fmla="*/ 0 h 98"/>
              <a:gd name="T112" fmla="*/ 2147483646 w 611"/>
              <a:gd name="T113" fmla="*/ 2147483646 h 9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11" h="98">
                <a:moveTo>
                  <a:pt x="73" y="48"/>
                </a:moveTo>
                <a:lnTo>
                  <a:pt x="73" y="42"/>
                </a:lnTo>
                <a:lnTo>
                  <a:pt x="71" y="39"/>
                </a:lnTo>
                <a:lnTo>
                  <a:pt x="69" y="33"/>
                </a:lnTo>
                <a:lnTo>
                  <a:pt x="65" y="27"/>
                </a:lnTo>
                <a:lnTo>
                  <a:pt x="62" y="23"/>
                </a:lnTo>
                <a:lnTo>
                  <a:pt x="58" y="19"/>
                </a:lnTo>
                <a:lnTo>
                  <a:pt x="52" y="16"/>
                </a:lnTo>
                <a:lnTo>
                  <a:pt x="48" y="14"/>
                </a:lnTo>
                <a:lnTo>
                  <a:pt x="42" y="14"/>
                </a:lnTo>
                <a:lnTo>
                  <a:pt x="37" y="12"/>
                </a:lnTo>
                <a:lnTo>
                  <a:pt x="31" y="14"/>
                </a:lnTo>
                <a:lnTo>
                  <a:pt x="25" y="14"/>
                </a:lnTo>
                <a:lnTo>
                  <a:pt x="19" y="16"/>
                </a:lnTo>
                <a:lnTo>
                  <a:pt x="14" y="19"/>
                </a:lnTo>
                <a:lnTo>
                  <a:pt x="10" y="23"/>
                </a:lnTo>
                <a:lnTo>
                  <a:pt x="6" y="27"/>
                </a:lnTo>
                <a:lnTo>
                  <a:pt x="4" y="33"/>
                </a:lnTo>
                <a:lnTo>
                  <a:pt x="0" y="39"/>
                </a:lnTo>
                <a:lnTo>
                  <a:pt x="0" y="42"/>
                </a:lnTo>
                <a:lnTo>
                  <a:pt x="0" y="48"/>
                </a:lnTo>
                <a:lnTo>
                  <a:pt x="0" y="54"/>
                </a:lnTo>
                <a:lnTo>
                  <a:pt x="0" y="60"/>
                </a:lnTo>
                <a:lnTo>
                  <a:pt x="4" y="65"/>
                </a:lnTo>
                <a:lnTo>
                  <a:pt x="6" y="71"/>
                </a:lnTo>
                <a:lnTo>
                  <a:pt x="10" y="75"/>
                </a:lnTo>
                <a:lnTo>
                  <a:pt x="14" y="79"/>
                </a:lnTo>
                <a:lnTo>
                  <a:pt x="19" y="81"/>
                </a:lnTo>
                <a:lnTo>
                  <a:pt x="25" y="84"/>
                </a:lnTo>
                <a:lnTo>
                  <a:pt x="31" y="84"/>
                </a:lnTo>
                <a:lnTo>
                  <a:pt x="37" y="86"/>
                </a:lnTo>
                <a:lnTo>
                  <a:pt x="42" y="84"/>
                </a:lnTo>
                <a:lnTo>
                  <a:pt x="48" y="84"/>
                </a:lnTo>
                <a:lnTo>
                  <a:pt x="52" y="81"/>
                </a:lnTo>
                <a:lnTo>
                  <a:pt x="58" y="79"/>
                </a:lnTo>
                <a:lnTo>
                  <a:pt x="62" y="75"/>
                </a:lnTo>
                <a:lnTo>
                  <a:pt x="65" y="71"/>
                </a:lnTo>
                <a:lnTo>
                  <a:pt x="69" y="65"/>
                </a:lnTo>
                <a:lnTo>
                  <a:pt x="71" y="60"/>
                </a:lnTo>
                <a:lnTo>
                  <a:pt x="73" y="54"/>
                </a:lnTo>
                <a:lnTo>
                  <a:pt x="73" y="48"/>
                </a:lnTo>
                <a:close/>
                <a:moveTo>
                  <a:pt x="611" y="48"/>
                </a:moveTo>
                <a:lnTo>
                  <a:pt x="513" y="98"/>
                </a:lnTo>
                <a:lnTo>
                  <a:pt x="515" y="90"/>
                </a:lnTo>
                <a:lnTo>
                  <a:pt x="519" y="82"/>
                </a:lnTo>
                <a:lnTo>
                  <a:pt x="521" y="77"/>
                </a:lnTo>
                <a:lnTo>
                  <a:pt x="523" y="69"/>
                </a:lnTo>
                <a:lnTo>
                  <a:pt x="523" y="61"/>
                </a:lnTo>
                <a:lnTo>
                  <a:pt x="525" y="52"/>
                </a:lnTo>
                <a:lnTo>
                  <a:pt x="525" y="44"/>
                </a:lnTo>
                <a:lnTo>
                  <a:pt x="523" y="37"/>
                </a:lnTo>
                <a:lnTo>
                  <a:pt x="523" y="29"/>
                </a:lnTo>
                <a:lnTo>
                  <a:pt x="521" y="21"/>
                </a:lnTo>
                <a:lnTo>
                  <a:pt x="519" y="14"/>
                </a:lnTo>
                <a:lnTo>
                  <a:pt x="515" y="8"/>
                </a:lnTo>
                <a:lnTo>
                  <a:pt x="513" y="0"/>
                </a:lnTo>
                <a:lnTo>
                  <a:pt x="611" y="48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5486400" y="5842000"/>
            <a:ext cx="682625" cy="342900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3733800" y="5918200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609600" y="3848100"/>
            <a:ext cx="1228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2133600" y="4000500"/>
            <a:ext cx="3287713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400" b="0">
                <a:solidFill>
                  <a:schemeClr val="tx1"/>
                </a:solidFill>
                <a:latin typeface="Courier New" panose="02070309020205020404" pitchFamily="49" charset="0"/>
              </a:rPr>
              <a:t>int* p = new int;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400" b="0">
                <a:solidFill>
                  <a:schemeClr val="tx1"/>
                </a:solidFill>
                <a:latin typeface="Courier New" panose="02070309020205020404" pitchFamily="49" charset="0"/>
              </a:rPr>
              <a:t>*p = 10;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400" b="0">
                <a:solidFill>
                  <a:schemeClr val="tx1"/>
                </a:solidFill>
                <a:latin typeface="Courier New" panose="02070309020205020404" pitchFamily="49" charset="0"/>
              </a:rPr>
              <a:t>delete p;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5562600" y="586740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 flipH="1">
            <a:off x="5638800" y="57150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5638800" y="57912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772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4000">
                <a:solidFill>
                  <a:schemeClr val="tx1">
                    <a:lumMod val="75000"/>
                    <a:lumOff val="25000"/>
                  </a:schemeClr>
                </a:solidFill>
              </a:rPr>
              <a:t>Array of </a:t>
            </a:r>
            <a:r>
              <a:rPr lang="en-US" altLang="zh-TW" sz="4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New: </a:t>
            </a:r>
            <a:br>
              <a:rPr lang="en-US" altLang="zh-TW" sz="40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zh-TW" sz="40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dynamic arrays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848600" cy="4495800"/>
          </a:xfrm>
        </p:spPr>
        <p:txBody>
          <a:bodyPr/>
          <a:lstStyle/>
          <a:p>
            <a:r>
              <a:rPr lang="en-US" altLang="zh-TW"/>
              <a:t>Syntax</a:t>
            </a:r>
            <a:endParaRPr lang="en-US" altLang="zh-TW">
              <a:latin typeface="Courier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latin typeface="Courier" pitchFamily="49" charset="0"/>
              </a:rPr>
              <a:t>	</a:t>
            </a:r>
            <a:r>
              <a:rPr lang="en-US" altLang="zh-TW">
                <a:latin typeface="Courier New" panose="02070309020205020404" pitchFamily="49" charset="0"/>
              </a:rPr>
              <a:t>	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</a:rPr>
              <a:t>P = new SomeType[Expression];</a:t>
            </a:r>
          </a:p>
          <a:p>
            <a:pPr lvl="1"/>
            <a:r>
              <a:rPr lang="en-US" altLang="zh-TW"/>
              <a:t>Where</a:t>
            </a:r>
          </a:p>
          <a:p>
            <a:pPr lvl="2"/>
            <a:r>
              <a:rPr lang="en-US" altLang="zh-TW"/>
              <a:t> </a:t>
            </a:r>
            <a:r>
              <a:rPr lang="en-US" altLang="zh-TW">
                <a:latin typeface="Courier" pitchFamily="49" charset="0"/>
              </a:rPr>
              <a:t>P</a:t>
            </a:r>
            <a:r>
              <a:rPr lang="en-US" altLang="zh-TW"/>
              <a:t> is a pointer of type </a:t>
            </a:r>
            <a:r>
              <a:rPr lang="en-US" altLang="zh-TW">
                <a:latin typeface="Courier" pitchFamily="49" charset="0"/>
              </a:rPr>
              <a:t>SomeType</a:t>
            </a:r>
          </a:p>
          <a:p>
            <a:pPr lvl="2"/>
            <a:r>
              <a:rPr lang="en-US" altLang="zh-TW"/>
              <a:t> </a:t>
            </a:r>
            <a:r>
              <a:rPr lang="en-US" altLang="zh-TW">
                <a:latin typeface="Courier New" panose="02070309020205020404" pitchFamily="49" charset="0"/>
              </a:rPr>
              <a:t>Expression</a:t>
            </a:r>
            <a:r>
              <a:rPr lang="en-US" altLang="zh-TW"/>
              <a:t> is the number of objects to be constructed -- we are making an array</a:t>
            </a:r>
          </a:p>
          <a:p>
            <a:endParaRPr lang="en-US" altLang="zh-TW"/>
          </a:p>
          <a:p>
            <a:r>
              <a:rPr lang="en-US" altLang="zh-TW"/>
              <a:t>Because of the flexible pointer syntax, </a:t>
            </a:r>
            <a:r>
              <a:rPr lang="en-US" altLang="zh-TW">
                <a:latin typeface="Courier New" panose="02070309020205020404" pitchFamily="49" charset="0"/>
              </a:rPr>
              <a:t>P</a:t>
            </a:r>
            <a:r>
              <a:rPr lang="en-US" altLang="zh-TW"/>
              <a:t> can be considered to be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ChangeArrowheads="1"/>
          </p:cNvSpPr>
          <p:nvPr/>
        </p:nvSpPr>
        <p:spPr bwMode="auto">
          <a:xfrm>
            <a:off x="228600" y="4572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88067" name="Rectangle 1027"/>
          <p:cNvSpPr>
            <a:spLocks noChangeArrowheads="1"/>
          </p:cNvSpPr>
          <p:nvPr/>
        </p:nvSpPr>
        <p:spPr bwMode="auto">
          <a:xfrm>
            <a:off x="152400" y="1295400"/>
            <a:ext cx="8726488" cy="293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lang="en-US" altLang="zh-TW" sz="2800" b="0">
                <a:solidFill>
                  <a:schemeClr val="tx1"/>
                </a:solidFill>
                <a:latin typeface="Arial" panose="020B0604020202020204" pitchFamily="34" charset="0"/>
              </a:rPr>
              <a:t>Dynamic Memory Allocation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Request for </a:t>
            </a:r>
            <a:r>
              <a:rPr lang="en-US" altLang="zh-TW" b="0">
                <a:solidFill>
                  <a:schemeClr val="tx1"/>
                </a:solidFill>
                <a:latin typeface="Comic Sans MS" panose="030F0702030302020204" pitchFamily="66" charset="0"/>
              </a:rPr>
              <a:t>“</a:t>
            </a: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unnamed</a:t>
            </a:r>
            <a:r>
              <a:rPr lang="en-US" altLang="zh-TW" b="0">
                <a:solidFill>
                  <a:schemeClr val="tx1"/>
                </a:solidFill>
                <a:latin typeface="Comic Sans MS" panose="030F0702030302020204" pitchFamily="66" charset="0"/>
              </a:rPr>
              <a:t>”</a:t>
            </a: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 memory from the Operating System </a:t>
            </a:r>
            <a:b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zh-TW" b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endParaRPr lang="en-US" altLang="zh-TW" b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endParaRPr lang="en-US" altLang="zh-TW" b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endParaRPr lang="en-US" altLang="zh-TW" b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int *p, n=10;</a:t>
            </a:r>
            <a:b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p = </a:t>
            </a:r>
            <a:r>
              <a:rPr lang="en-US" altLang="zh-TW" b="0">
                <a:solidFill>
                  <a:srgbClr val="FF0000"/>
                </a:solidFill>
                <a:latin typeface="Courier New" panose="02070309020205020404" pitchFamily="49" charset="0"/>
              </a:rPr>
              <a:t>new int</a:t>
            </a: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b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p = new int[100];</a:t>
            </a:r>
          </a:p>
        </p:txBody>
      </p:sp>
      <p:sp>
        <p:nvSpPr>
          <p:cNvPr id="88068" name="Rectangle 1028"/>
          <p:cNvSpPr>
            <a:spLocks noChangeArrowheads="1"/>
          </p:cNvSpPr>
          <p:nvPr/>
        </p:nvSpPr>
        <p:spPr bwMode="auto">
          <a:xfrm>
            <a:off x="3886200" y="350520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2800" b="0">
                <a:solidFill>
                  <a:schemeClr val="tx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88069" name="Line 1029"/>
          <p:cNvSpPr>
            <a:spLocks noChangeShapeType="1"/>
          </p:cNvSpPr>
          <p:nvPr/>
        </p:nvSpPr>
        <p:spPr bwMode="auto">
          <a:xfrm flipV="1">
            <a:off x="4267200" y="36576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6230" name="Group 1030"/>
          <p:cNvGrpSpPr>
            <a:grpSpLocks/>
          </p:cNvGrpSpPr>
          <p:nvPr/>
        </p:nvGrpSpPr>
        <p:grpSpPr bwMode="auto">
          <a:xfrm>
            <a:off x="5867400" y="3124200"/>
            <a:ext cx="1057275" cy="782638"/>
            <a:chOff x="3840" y="1907"/>
            <a:chExt cx="666" cy="493"/>
          </a:xfrm>
        </p:grpSpPr>
        <p:sp>
          <p:nvSpPr>
            <p:cNvPr id="88092" name="Rectangle 1031"/>
            <p:cNvSpPr>
              <a:spLocks noChangeArrowheads="1"/>
            </p:cNvSpPr>
            <p:nvPr/>
          </p:nvSpPr>
          <p:spPr bwMode="auto">
            <a:xfrm>
              <a:off x="3840" y="2160"/>
              <a:ext cx="38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093" name="Text Box 1032"/>
            <p:cNvSpPr txBox="1">
              <a:spLocks noChangeArrowheads="1"/>
            </p:cNvSpPr>
            <p:nvPr/>
          </p:nvSpPr>
          <p:spPr bwMode="auto">
            <a:xfrm>
              <a:off x="4118" y="1907"/>
              <a:ext cx="3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1"/>
                  </a:solidFill>
                  <a:latin typeface="Tahoma" panose="020B0604030504040204" pitchFamily="34" charset="0"/>
                </a:rPr>
                <a:t>new</a:t>
              </a:r>
            </a:p>
          </p:txBody>
        </p:sp>
      </p:grpSp>
      <p:sp>
        <p:nvSpPr>
          <p:cNvPr id="88071" name="Rectangle 1033"/>
          <p:cNvSpPr>
            <a:spLocks noChangeArrowheads="1"/>
          </p:cNvSpPr>
          <p:nvPr/>
        </p:nvSpPr>
        <p:spPr bwMode="auto">
          <a:xfrm>
            <a:off x="3886200" y="4779963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2800" b="0">
                <a:solidFill>
                  <a:schemeClr val="tx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88072" name="Line 1034"/>
          <p:cNvSpPr>
            <a:spLocks noChangeShapeType="1"/>
          </p:cNvSpPr>
          <p:nvPr/>
        </p:nvSpPr>
        <p:spPr bwMode="auto">
          <a:xfrm flipV="1">
            <a:off x="4267200" y="4932363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8073" name="Rectangle 1035"/>
          <p:cNvSpPr>
            <a:spLocks noChangeArrowheads="1"/>
          </p:cNvSpPr>
          <p:nvPr/>
        </p:nvSpPr>
        <p:spPr bwMode="auto">
          <a:xfrm>
            <a:off x="5867400" y="4800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74" name="Text Box 1036"/>
          <p:cNvSpPr txBox="1">
            <a:spLocks noChangeArrowheads="1"/>
          </p:cNvSpPr>
          <p:nvPr/>
        </p:nvSpPr>
        <p:spPr bwMode="auto">
          <a:xfrm>
            <a:off x="6308725" y="4398963"/>
            <a:ext cx="615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600">
                <a:solidFill>
                  <a:schemeClr val="tx1"/>
                </a:solidFill>
                <a:latin typeface="Tahoma" panose="020B0604030504040204" pitchFamily="34" charset="0"/>
              </a:rPr>
              <a:t>new</a:t>
            </a:r>
          </a:p>
        </p:txBody>
      </p:sp>
      <p:sp>
        <p:nvSpPr>
          <p:cNvPr id="88075" name="Rectangle 1037"/>
          <p:cNvSpPr>
            <a:spLocks noChangeArrowheads="1"/>
          </p:cNvSpPr>
          <p:nvPr/>
        </p:nvSpPr>
        <p:spPr bwMode="auto">
          <a:xfrm>
            <a:off x="6477000" y="4800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76" name="Rectangle 1038"/>
          <p:cNvSpPr>
            <a:spLocks noChangeArrowheads="1"/>
          </p:cNvSpPr>
          <p:nvPr/>
        </p:nvSpPr>
        <p:spPr bwMode="auto">
          <a:xfrm>
            <a:off x="7086600" y="4800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77" name="Oval 1039"/>
          <p:cNvSpPr>
            <a:spLocks noChangeArrowheads="1"/>
          </p:cNvSpPr>
          <p:nvPr/>
        </p:nvSpPr>
        <p:spPr bwMode="auto">
          <a:xfrm>
            <a:off x="77724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78" name="Oval 1040"/>
          <p:cNvSpPr>
            <a:spLocks noChangeArrowheads="1"/>
          </p:cNvSpPr>
          <p:nvPr/>
        </p:nvSpPr>
        <p:spPr bwMode="auto">
          <a:xfrm>
            <a:off x="80010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79" name="Oval 1041"/>
          <p:cNvSpPr>
            <a:spLocks noChangeArrowheads="1"/>
          </p:cNvSpPr>
          <p:nvPr/>
        </p:nvSpPr>
        <p:spPr bwMode="auto">
          <a:xfrm>
            <a:off x="82296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80" name="Oval 1042"/>
          <p:cNvSpPr>
            <a:spLocks noChangeArrowheads="1"/>
          </p:cNvSpPr>
          <p:nvPr/>
        </p:nvSpPr>
        <p:spPr bwMode="auto">
          <a:xfrm>
            <a:off x="845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81" name="Rectangle 1043"/>
          <p:cNvSpPr>
            <a:spLocks noChangeArrowheads="1"/>
          </p:cNvSpPr>
          <p:nvPr/>
        </p:nvSpPr>
        <p:spPr bwMode="auto">
          <a:xfrm>
            <a:off x="381000" y="5780088"/>
            <a:ext cx="292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p = </a:t>
            </a:r>
            <a:r>
              <a:rPr lang="en-US" altLang="zh-TW" b="0">
                <a:solidFill>
                  <a:srgbClr val="FF0000"/>
                </a:solidFill>
                <a:latin typeface="Courier New" panose="02070309020205020404" pitchFamily="49" charset="0"/>
              </a:rPr>
              <a:t>new int[n]</a:t>
            </a: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88082" name="Rectangle 1044"/>
          <p:cNvSpPr>
            <a:spLocks noChangeArrowheads="1"/>
          </p:cNvSpPr>
          <p:nvPr/>
        </p:nvSpPr>
        <p:spPr bwMode="auto">
          <a:xfrm>
            <a:off x="3810000" y="579120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2800" b="0">
                <a:solidFill>
                  <a:schemeClr val="tx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88083" name="Line 1045"/>
          <p:cNvSpPr>
            <a:spLocks noChangeShapeType="1"/>
          </p:cNvSpPr>
          <p:nvPr/>
        </p:nvSpPr>
        <p:spPr bwMode="auto">
          <a:xfrm flipV="1">
            <a:off x="4191000" y="59436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8084" name="Rectangle 1046"/>
          <p:cNvSpPr>
            <a:spLocks noChangeArrowheads="1"/>
          </p:cNvSpPr>
          <p:nvPr/>
        </p:nvSpPr>
        <p:spPr bwMode="auto">
          <a:xfrm>
            <a:off x="5791200" y="5811838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85" name="Text Box 1047"/>
          <p:cNvSpPr txBox="1">
            <a:spLocks noChangeArrowheads="1"/>
          </p:cNvSpPr>
          <p:nvPr/>
        </p:nvSpPr>
        <p:spPr bwMode="auto">
          <a:xfrm>
            <a:off x="6232525" y="5410200"/>
            <a:ext cx="676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600">
                <a:solidFill>
                  <a:schemeClr val="tx1"/>
                </a:solidFill>
                <a:latin typeface="Tahoma" panose="020B0604030504040204" pitchFamily="34" charset="0"/>
              </a:rPr>
              <a:t>new </a:t>
            </a:r>
          </a:p>
        </p:txBody>
      </p:sp>
      <p:sp>
        <p:nvSpPr>
          <p:cNvPr id="88086" name="Rectangle 1048"/>
          <p:cNvSpPr>
            <a:spLocks noChangeArrowheads="1"/>
          </p:cNvSpPr>
          <p:nvPr/>
        </p:nvSpPr>
        <p:spPr bwMode="auto">
          <a:xfrm>
            <a:off x="6400800" y="5811838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87" name="Rectangle 1049"/>
          <p:cNvSpPr>
            <a:spLocks noChangeArrowheads="1"/>
          </p:cNvSpPr>
          <p:nvPr/>
        </p:nvSpPr>
        <p:spPr bwMode="auto">
          <a:xfrm>
            <a:off x="7010400" y="5811838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88" name="Oval 1050"/>
          <p:cNvSpPr>
            <a:spLocks noChangeArrowheads="1"/>
          </p:cNvSpPr>
          <p:nvPr/>
        </p:nvSpPr>
        <p:spPr bwMode="auto">
          <a:xfrm>
            <a:off x="7696200" y="58880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89" name="Oval 1051"/>
          <p:cNvSpPr>
            <a:spLocks noChangeArrowheads="1"/>
          </p:cNvSpPr>
          <p:nvPr/>
        </p:nvSpPr>
        <p:spPr bwMode="auto">
          <a:xfrm>
            <a:off x="7924800" y="58880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90" name="Oval 1052"/>
          <p:cNvSpPr>
            <a:spLocks noChangeArrowheads="1"/>
          </p:cNvSpPr>
          <p:nvPr/>
        </p:nvSpPr>
        <p:spPr bwMode="auto">
          <a:xfrm>
            <a:off x="8153400" y="58880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91" name="Oval 1053"/>
          <p:cNvSpPr>
            <a:spLocks noChangeArrowheads="1"/>
          </p:cNvSpPr>
          <p:nvPr/>
        </p:nvSpPr>
        <p:spPr bwMode="auto">
          <a:xfrm>
            <a:off x="8382000" y="58880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Pointers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 pointer is a variable used to store the address of a memory cell. </a:t>
            </a:r>
          </a:p>
          <a:p>
            <a:r>
              <a:rPr lang="en-US" altLang="zh-TW"/>
              <a:t>We can use the pointer to reference this memory cell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40259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28384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52133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64008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1024</a:t>
            </a:r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75882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46100" y="4343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Memory address: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103688" y="4343400"/>
            <a:ext cx="973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1024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400800" y="43434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1032</a:t>
            </a:r>
          </a:p>
        </p:txBody>
      </p: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16891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2832100" y="4343400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1020</a:t>
            </a:r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 flipV="1">
            <a:off x="4648200" y="5410200"/>
            <a:ext cx="0" cy="4572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4648200" y="5867400"/>
            <a:ext cx="2362200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>
            <a:off x="7010400" y="5410200"/>
            <a:ext cx="0" cy="4572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AutoShape 18"/>
          <p:cNvSpPr>
            <a:spLocks noChangeArrowheads="1"/>
          </p:cNvSpPr>
          <p:nvPr/>
        </p:nvSpPr>
        <p:spPr bwMode="auto">
          <a:xfrm>
            <a:off x="2514600" y="5562600"/>
            <a:ext cx="1524000" cy="609600"/>
          </a:xfrm>
          <a:prstGeom prst="wedgeEllipseCallout">
            <a:avLst>
              <a:gd name="adj1" fmla="val 90208"/>
              <a:gd name="adj2" fmla="val -101042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latin typeface="Arial" panose="020B0604020202020204" pitchFamily="34" charset="0"/>
              </a:rPr>
              <a:t>integer</a:t>
            </a:r>
          </a:p>
        </p:txBody>
      </p:sp>
      <p:sp>
        <p:nvSpPr>
          <p:cNvPr id="16402" name="AutoShape 19"/>
          <p:cNvSpPr>
            <a:spLocks noChangeArrowheads="1"/>
          </p:cNvSpPr>
          <p:nvPr/>
        </p:nvSpPr>
        <p:spPr bwMode="auto">
          <a:xfrm>
            <a:off x="6477000" y="5715000"/>
            <a:ext cx="2209800" cy="533400"/>
          </a:xfrm>
          <a:prstGeom prst="wedgeEllipseCallout">
            <a:avLst>
              <a:gd name="adj1" fmla="val -19398"/>
              <a:gd name="adj2" fmla="val -130954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latin typeface="Arial" panose="020B0604020202020204" pitchFamily="34" charset="0"/>
              </a:rPr>
              <a:t>pointer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762000" y="4572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anose="02020603050405020304" pitchFamily="18" charset="0"/>
              </a:rPr>
              <a:t>Memory Allocation Example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1371600"/>
            <a:ext cx="8726488" cy="293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lang="en-US" altLang="zh-TW" sz="2400" b="0">
                <a:solidFill>
                  <a:schemeClr val="tx1"/>
                </a:solidFill>
                <a:latin typeface="Arial" panose="020B0604020202020204" pitchFamily="34" charset="0"/>
              </a:rPr>
              <a:t>Want an array of unknown size</a:t>
            </a:r>
          </a:p>
          <a:p>
            <a:pPr lvl="3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</a:pPr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4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endParaRPr lang="zh-TW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85725" y="1752600"/>
            <a:ext cx="9058275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#include &lt;iostream&gt;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using namespace std;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void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     int n;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     cout &lt;&lt;  “How many students? “;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     cin   &gt;&gt; n;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     int *grades = </a:t>
            </a:r>
            <a:r>
              <a:rPr lang="en-US" altLang="zh-TW" sz="1800" b="0">
                <a:solidFill>
                  <a:srgbClr val="FF0000"/>
                </a:solidFill>
                <a:latin typeface="Courier New" panose="02070309020205020404" pitchFamily="49" charset="0"/>
              </a:rPr>
              <a:t>new int[n];</a:t>
            </a:r>
            <a:endParaRPr lang="en-US" altLang="zh-TW" sz="1800" b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     for(int i=0; i &lt; n; i++){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         int mark;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         cout &lt;&lt; “Input Grade for Student” &lt;&lt; (i+1)  &lt;&lt; “ ? :”;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         cin &gt;&gt; mark;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         grades[i] = mark;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    . . 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    printMean( grades, n ); // call a function with dynamic array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    . . 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1800" b="0">
                <a:solidFill>
                  <a:schemeClr val="tx1"/>
                </a:solidFill>
                <a:latin typeface="Courier New" panose="02070309020205020404" pitchFamily="49" charset="0"/>
              </a:rPr>
              <a:t> }</a:t>
            </a:r>
            <a:endParaRPr lang="zh-TW" altLang="en-US" sz="1800" b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7659688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838200" y="550863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anose="02020603050405020304" pitchFamily="18" charset="0"/>
              </a:rPr>
              <a:t>Freeing (or deleting) Memory</a:t>
            </a:r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 flipH="1">
            <a:off x="5943600" y="2438400"/>
            <a:ext cx="685800" cy="838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6019800" y="2514600"/>
            <a:ext cx="685800" cy="990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 flipH="1">
            <a:off x="6172200" y="4191000"/>
            <a:ext cx="685800" cy="838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6248400" y="4038600"/>
            <a:ext cx="685800" cy="990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457200" y="304800"/>
            <a:ext cx="784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anose="02020603050405020304" pitchFamily="18" charset="0"/>
              </a:rPr>
              <a:t>Dangling Pointer Problem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609600" y="18288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int *A = new int[5];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for(int i=0; i&lt;5; i++)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		A[i] = i;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int *B = A;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b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b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b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sz="1000" b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b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delete [] A;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B[0] = 1; // illegal!</a:t>
            </a:r>
          </a:p>
        </p:txBody>
      </p:sp>
      <p:graphicFrame>
        <p:nvGraphicFramePr>
          <p:cNvPr id="110596" name="Object 4"/>
          <p:cNvGraphicFramePr>
            <a:graphicFrameLocks/>
          </p:cNvGraphicFramePr>
          <p:nvPr/>
        </p:nvGraphicFramePr>
        <p:xfrm>
          <a:off x="1797050" y="3376613"/>
          <a:ext cx="55483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0" name="VISIO" r:id="rId4" imgW="5562600" imgH="1002792" progId="Visio.Drawing.4">
                  <p:embed/>
                </p:oleObj>
              </mc:Choice>
              <mc:Fallback>
                <p:oleObj name="VISIO" r:id="rId4" imgW="5562600" imgH="1002792" progId="Visio.Drawing.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1797050" y="3376613"/>
                        <a:ext cx="554831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/>
          <p:cNvGraphicFramePr>
            <a:graphicFrameLocks/>
          </p:cNvGraphicFramePr>
          <p:nvPr/>
        </p:nvGraphicFramePr>
        <p:xfrm>
          <a:off x="1890713" y="4954588"/>
          <a:ext cx="597217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1" name="VISIO" r:id="rId6" imgW="5989320" imgH="1658112" progId="Visio.Drawing.4">
                  <p:embed/>
                </p:oleObj>
              </mc:Choice>
              <mc:Fallback>
                <p:oleObj name="VISIO" r:id="rId6" imgW="5989320" imgH="1658112" progId="Visio.Drawing.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1890713" y="4954588"/>
                        <a:ext cx="5972175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609600" y="228600"/>
            <a:ext cx="6248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anose="02020603050405020304" pitchFamily="18" charset="0"/>
              </a:rPr>
              <a:t>Memory Leak Problem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int *A = new int [5];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for(int i=0; i&lt;5; i++)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		A[i] = i;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b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b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b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b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A = new int [5];</a:t>
            </a:r>
          </a:p>
        </p:txBody>
      </p:sp>
      <p:graphicFrame>
        <p:nvGraphicFramePr>
          <p:cNvPr id="112644" name="Object 4"/>
          <p:cNvGraphicFramePr>
            <a:graphicFrameLocks/>
          </p:cNvGraphicFramePr>
          <p:nvPr/>
        </p:nvGraphicFramePr>
        <p:xfrm>
          <a:off x="1774825" y="3624263"/>
          <a:ext cx="559435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8" name="VISIO" r:id="rId4" imgW="5611368" imgH="2185416" progId="Visio.Drawing.4">
                  <p:embed/>
                </p:oleObj>
              </mc:Choice>
              <mc:Fallback>
                <p:oleObj name="VISIO" r:id="rId4" imgW="5611368" imgH="2185416" progId="Visio.Drawing.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1774825" y="3624263"/>
                        <a:ext cx="559435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339975" y="2824163"/>
            <a:ext cx="1444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900" b="0">
                <a:solidFill>
                  <a:srgbClr val="00FFFF"/>
                </a:solidFill>
                <a:latin typeface="Courier" pitchFamily="49" charset="0"/>
              </a:rPr>
              <a:t>A</a:t>
            </a:r>
            <a:endParaRPr lang="en-US" altLang="zh-TW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2605088" y="2792413"/>
            <a:ext cx="682625" cy="327025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2947988" y="2955925"/>
            <a:ext cx="838200" cy="1588"/>
          </a:xfrm>
          <a:prstGeom prst="line">
            <a:avLst/>
          </a:prstGeom>
          <a:noFill/>
          <a:ln w="2698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8" name="Freeform 8"/>
          <p:cNvSpPr>
            <a:spLocks noEditPoints="1"/>
          </p:cNvSpPr>
          <p:nvPr/>
        </p:nvSpPr>
        <p:spPr bwMode="auto">
          <a:xfrm>
            <a:off x="2890838" y="2879725"/>
            <a:ext cx="1014412" cy="149225"/>
          </a:xfrm>
          <a:custGeom>
            <a:avLst/>
            <a:gdLst>
              <a:gd name="T0" fmla="*/ 2147483646 w 639"/>
              <a:gd name="T1" fmla="*/ 2147483646 h 94"/>
              <a:gd name="T2" fmla="*/ 2147483646 w 639"/>
              <a:gd name="T3" fmla="*/ 2147483646 h 94"/>
              <a:gd name="T4" fmla="*/ 2147483646 w 639"/>
              <a:gd name="T5" fmla="*/ 2147483646 h 94"/>
              <a:gd name="T6" fmla="*/ 2147483646 w 639"/>
              <a:gd name="T7" fmla="*/ 2147483646 h 94"/>
              <a:gd name="T8" fmla="*/ 2147483646 w 639"/>
              <a:gd name="T9" fmla="*/ 2147483646 h 94"/>
              <a:gd name="T10" fmla="*/ 2147483646 w 639"/>
              <a:gd name="T11" fmla="*/ 2147483646 h 94"/>
              <a:gd name="T12" fmla="*/ 2147483646 w 639"/>
              <a:gd name="T13" fmla="*/ 2147483646 h 94"/>
              <a:gd name="T14" fmla="*/ 2147483646 w 639"/>
              <a:gd name="T15" fmla="*/ 2147483646 h 94"/>
              <a:gd name="T16" fmla="*/ 2147483646 w 639"/>
              <a:gd name="T17" fmla="*/ 2147483646 h 94"/>
              <a:gd name="T18" fmla="*/ 2147483646 w 639"/>
              <a:gd name="T19" fmla="*/ 2147483646 h 94"/>
              <a:gd name="T20" fmla="*/ 2147483646 w 639"/>
              <a:gd name="T21" fmla="*/ 2147483646 h 94"/>
              <a:gd name="T22" fmla="*/ 2147483646 w 639"/>
              <a:gd name="T23" fmla="*/ 2147483646 h 94"/>
              <a:gd name="T24" fmla="*/ 2147483646 w 639"/>
              <a:gd name="T25" fmla="*/ 2147483646 h 94"/>
              <a:gd name="T26" fmla="*/ 2147483646 w 639"/>
              <a:gd name="T27" fmla="*/ 2147483646 h 94"/>
              <a:gd name="T28" fmla="*/ 2147483646 w 639"/>
              <a:gd name="T29" fmla="*/ 2147483646 h 94"/>
              <a:gd name="T30" fmla="*/ 2147483646 w 639"/>
              <a:gd name="T31" fmla="*/ 2147483646 h 94"/>
              <a:gd name="T32" fmla="*/ 2147483646 w 639"/>
              <a:gd name="T33" fmla="*/ 2147483646 h 94"/>
              <a:gd name="T34" fmla="*/ 2147483646 w 639"/>
              <a:gd name="T35" fmla="*/ 2147483646 h 94"/>
              <a:gd name="T36" fmla="*/ 0 w 639"/>
              <a:gd name="T37" fmla="*/ 2147483646 h 94"/>
              <a:gd name="T38" fmla="*/ 0 w 639"/>
              <a:gd name="T39" fmla="*/ 2147483646 h 94"/>
              <a:gd name="T40" fmla="*/ 0 w 639"/>
              <a:gd name="T41" fmla="*/ 2147483646 h 94"/>
              <a:gd name="T42" fmla="*/ 0 w 639"/>
              <a:gd name="T43" fmla="*/ 2147483646 h 94"/>
              <a:gd name="T44" fmla="*/ 0 w 639"/>
              <a:gd name="T45" fmla="*/ 2147483646 h 94"/>
              <a:gd name="T46" fmla="*/ 2147483646 w 639"/>
              <a:gd name="T47" fmla="*/ 2147483646 h 94"/>
              <a:gd name="T48" fmla="*/ 2147483646 w 639"/>
              <a:gd name="T49" fmla="*/ 2147483646 h 94"/>
              <a:gd name="T50" fmla="*/ 2147483646 w 639"/>
              <a:gd name="T51" fmla="*/ 2147483646 h 94"/>
              <a:gd name="T52" fmla="*/ 2147483646 w 639"/>
              <a:gd name="T53" fmla="*/ 2147483646 h 94"/>
              <a:gd name="T54" fmla="*/ 2147483646 w 639"/>
              <a:gd name="T55" fmla="*/ 2147483646 h 94"/>
              <a:gd name="T56" fmla="*/ 2147483646 w 639"/>
              <a:gd name="T57" fmla="*/ 2147483646 h 94"/>
              <a:gd name="T58" fmla="*/ 2147483646 w 639"/>
              <a:gd name="T59" fmla="*/ 2147483646 h 94"/>
              <a:gd name="T60" fmla="*/ 2147483646 w 639"/>
              <a:gd name="T61" fmla="*/ 2147483646 h 94"/>
              <a:gd name="T62" fmla="*/ 2147483646 w 639"/>
              <a:gd name="T63" fmla="*/ 2147483646 h 94"/>
              <a:gd name="T64" fmla="*/ 2147483646 w 639"/>
              <a:gd name="T65" fmla="*/ 2147483646 h 94"/>
              <a:gd name="T66" fmla="*/ 2147483646 w 639"/>
              <a:gd name="T67" fmla="*/ 2147483646 h 94"/>
              <a:gd name="T68" fmla="*/ 2147483646 w 639"/>
              <a:gd name="T69" fmla="*/ 2147483646 h 94"/>
              <a:gd name="T70" fmla="*/ 2147483646 w 639"/>
              <a:gd name="T71" fmla="*/ 2147483646 h 94"/>
              <a:gd name="T72" fmla="*/ 2147483646 w 639"/>
              <a:gd name="T73" fmla="*/ 2147483646 h 94"/>
              <a:gd name="T74" fmla="*/ 2147483646 w 639"/>
              <a:gd name="T75" fmla="*/ 2147483646 h 94"/>
              <a:gd name="T76" fmla="*/ 2147483646 w 639"/>
              <a:gd name="T77" fmla="*/ 2147483646 h 94"/>
              <a:gd name="T78" fmla="*/ 2147483646 w 639"/>
              <a:gd name="T79" fmla="*/ 2147483646 h 94"/>
              <a:gd name="T80" fmla="*/ 2147483646 w 639"/>
              <a:gd name="T81" fmla="*/ 2147483646 h 94"/>
              <a:gd name="T82" fmla="*/ 2147483646 w 639"/>
              <a:gd name="T83" fmla="*/ 2147483646 h 94"/>
              <a:gd name="T84" fmla="*/ 2147483646 w 639"/>
              <a:gd name="T85" fmla="*/ 2147483646 h 94"/>
              <a:gd name="T86" fmla="*/ 2147483646 w 639"/>
              <a:gd name="T87" fmla="*/ 2147483646 h 94"/>
              <a:gd name="T88" fmla="*/ 2147483646 w 639"/>
              <a:gd name="T89" fmla="*/ 2147483646 h 94"/>
              <a:gd name="T90" fmla="*/ 2147483646 w 639"/>
              <a:gd name="T91" fmla="*/ 2147483646 h 94"/>
              <a:gd name="T92" fmla="*/ 2147483646 w 639"/>
              <a:gd name="T93" fmla="*/ 2147483646 h 94"/>
              <a:gd name="T94" fmla="*/ 2147483646 w 639"/>
              <a:gd name="T95" fmla="*/ 2147483646 h 94"/>
              <a:gd name="T96" fmla="*/ 2147483646 w 639"/>
              <a:gd name="T97" fmla="*/ 2147483646 h 94"/>
              <a:gd name="T98" fmla="*/ 2147483646 w 639"/>
              <a:gd name="T99" fmla="*/ 2147483646 h 94"/>
              <a:gd name="T100" fmla="*/ 2147483646 w 639"/>
              <a:gd name="T101" fmla="*/ 2147483646 h 94"/>
              <a:gd name="T102" fmla="*/ 2147483646 w 639"/>
              <a:gd name="T103" fmla="*/ 2147483646 h 94"/>
              <a:gd name="T104" fmla="*/ 2147483646 w 639"/>
              <a:gd name="T105" fmla="*/ 2147483646 h 94"/>
              <a:gd name="T106" fmla="*/ 2147483646 w 639"/>
              <a:gd name="T107" fmla="*/ 2147483646 h 94"/>
              <a:gd name="T108" fmla="*/ 2147483646 w 639"/>
              <a:gd name="T109" fmla="*/ 2147483646 h 94"/>
              <a:gd name="T110" fmla="*/ 2147483646 w 639"/>
              <a:gd name="T111" fmla="*/ 0 h 94"/>
              <a:gd name="T112" fmla="*/ 2147483646 w 639"/>
              <a:gd name="T113" fmla="*/ 2147483646 h 9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39" h="94">
                <a:moveTo>
                  <a:pt x="72" y="48"/>
                </a:moveTo>
                <a:lnTo>
                  <a:pt x="72" y="42"/>
                </a:lnTo>
                <a:lnTo>
                  <a:pt x="70" y="37"/>
                </a:lnTo>
                <a:lnTo>
                  <a:pt x="68" y="31"/>
                </a:lnTo>
                <a:lnTo>
                  <a:pt x="65" y="28"/>
                </a:lnTo>
                <a:lnTo>
                  <a:pt x="61" y="22"/>
                </a:lnTo>
                <a:lnTo>
                  <a:pt x="57" y="18"/>
                </a:lnTo>
                <a:lnTo>
                  <a:pt x="51" y="17"/>
                </a:lnTo>
                <a:lnTo>
                  <a:pt x="47" y="15"/>
                </a:lnTo>
                <a:lnTo>
                  <a:pt x="42" y="13"/>
                </a:lnTo>
                <a:lnTo>
                  <a:pt x="36" y="13"/>
                </a:lnTo>
                <a:lnTo>
                  <a:pt x="30" y="13"/>
                </a:lnTo>
                <a:lnTo>
                  <a:pt x="24" y="15"/>
                </a:lnTo>
                <a:lnTo>
                  <a:pt x="19" y="17"/>
                </a:lnTo>
                <a:lnTo>
                  <a:pt x="13" y="18"/>
                </a:lnTo>
                <a:lnTo>
                  <a:pt x="9" y="22"/>
                </a:lnTo>
                <a:lnTo>
                  <a:pt x="5" y="28"/>
                </a:lnTo>
                <a:lnTo>
                  <a:pt x="3" y="31"/>
                </a:lnTo>
                <a:lnTo>
                  <a:pt x="0" y="37"/>
                </a:lnTo>
                <a:lnTo>
                  <a:pt x="0" y="42"/>
                </a:lnTo>
                <a:lnTo>
                  <a:pt x="0" y="48"/>
                </a:lnTo>
                <a:lnTo>
                  <a:pt x="0" y="54"/>
                </a:lnTo>
                <a:lnTo>
                  <a:pt x="0" y="59"/>
                </a:lnTo>
                <a:lnTo>
                  <a:pt x="3" y="65"/>
                </a:lnTo>
                <a:lnTo>
                  <a:pt x="5" y="68"/>
                </a:lnTo>
                <a:lnTo>
                  <a:pt x="9" y="72"/>
                </a:lnTo>
                <a:lnTo>
                  <a:pt x="13" y="76"/>
                </a:lnTo>
                <a:lnTo>
                  <a:pt x="19" y="79"/>
                </a:lnTo>
                <a:lnTo>
                  <a:pt x="24" y="81"/>
                </a:lnTo>
                <a:lnTo>
                  <a:pt x="30" y="83"/>
                </a:lnTo>
                <a:lnTo>
                  <a:pt x="36" y="83"/>
                </a:lnTo>
                <a:lnTo>
                  <a:pt x="42" y="83"/>
                </a:lnTo>
                <a:lnTo>
                  <a:pt x="47" y="81"/>
                </a:lnTo>
                <a:lnTo>
                  <a:pt x="51" y="79"/>
                </a:lnTo>
                <a:lnTo>
                  <a:pt x="57" y="76"/>
                </a:lnTo>
                <a:lnTo>
                  <a:pt x="61" y="72"/>
                </a:lnTo>
                <a:lnTo>
                  <a:pt x="65" y="68"/>
                </a:lnTo>
                <a:lnTo>
                  <a:pt x="68" y="65"/>
                </a:lnTo>
                <a:lnTo>
                  <a:pt x="70" y="59"/>
                </a:lnTo>
                <a:lnTo>
                  <a:pt x="72" y="54"/>
                </a:lnTo>
                <a:lnTo>
                  <a:pt x="72" y="48"/>
                </a:lnTo>
                <a:close/>
                <a:moveTo>
                  <a:pt x="639" y="48"/>
                </a:moveTo>
                <a:lnTo>
                  <a:pt x="541" y="94"/>
                </a:lnTo>
                <a:lnTo>
                  <a:pt x="545" y="89"/>
                </a:lnTo>
                <a:lnTo>
                  <a:pt x="547" y="81"/>
                </a:lnTo>
                <a:lnTo>
                  <a:pt x="549" y="74"/>
                </a:lnTo>
                <a:lnTo>
                  <a:pt x="551" y="66"/>
                </a:lnTo>
                <a:lnTo>
                  <a:pt x="553" y="59"/>
                </a:lnTo>
                <a:lnTo>
                  <a:pt x="553" y="52"/>
                </a:lnTo>
                <a:lnTo>
                  <a:pt x="553" y="44"/>
                </a:lnTo>
                <a:lnTo>
                  <a:pt x="553" y="37"/>
                </a:lnTo>
                <a:lnTo>
                  <a:pt x="551" y="30"/>
                </a:lnTo>
                <a:lnTo>
                  <a:pt x="549" y="22"/>
                </a:lnTo>
                <a:lnTo>
                  <a:pt x="547" y="15"/>
                </a:lnTo>
                <a:lnTo>
                  <a:pt x="545" y="7"/>
                </a:lnTo>
                <a:lnTo>
                  <a:pt x="541" y="0"/>
                </a:lnTo>
                <a:lnTo>
                  <a:pt x="639" y="48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3905250" y="2792413"/>
            <a:ext cx="684213" cy="327025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4171950" y="2841625"/>
            <a:ext cx="1444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1900" b="0">
                <a:solidFill>
                  <a:srgbClr val="000000"/>
                </a:solidFill>
                <a:latin typeface="Courier" pitchFamily="49" charset="0"/>
              </a:rPr>
              <a:t>0</a:t>
            </a: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4589463" y="2795588"/>
            <a:ext cx="682625" cy="327025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4876800" y="2819400"/>
            <a:ext cx="1444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1900" b="0">
                <a:solidFill>
                  <a:srgbClr val="000000"/>
                </a:solidFill>
                <a:latin typeface="Courier" pitchFamily="49" charset="0"/>
              </a:rPr>
              <a:t>1</a:t>
            </a: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5334000" y="2819400"/>
            <a:ext cx="4873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zh-TW" altLang="en-US" sz="1900" b="0">
                <a:solidFill>
                  <a:srgbClr val="000000"/>
                </a:solidFill>
                <a:latin typeface="Courier" pitchFamily="49" charset="0"/>
              </a:rPr>
              <a:t>2</a:t>
            </a: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12654" name="Group 14"/>
          <p:cNvGrpSpPr>
            <a:grpSpLocks/>
          </p:cNvGrpSpPr>
          <p:nvPr/>
        </p:nvGrpSpPr>
        <p:grpSpPr bwMode="auto">
          <a:xfrm>
            <a:off x="5943600" y="2792413"/>
            <a:ext cx="684213" cy="327025"/>
            <a:chOff x="3744" y="1776"/>
            <a:chExt cx="431" cy="206"/>
          </a:xfrm>
        </p:grpSpPr>
        <p:sp>
          <p:nvSpPr>
            <p:cNvPr id="112660" name="Rectangle 15"/>
            <p:cNvSpPr>
              <a:spLocks noChangeArrowheads="1"/>
            </p:cNvSpPr>
            <p:nvPr/>
          </p:nvSpPr>
          <p:spPr bwMode="auto">
            <a:xfrm>
              <a:off x="3744" y="1776"/>
              <a:ext cx="431" cy="206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661" name="Rectangle 16"/>
            <p:cNvSpPr>
              <a:spLocks noChangeArrowheads="1"/>
            </p:cNvSpPr>
            <p:nvPr/>
          </p:nvSpPr>
          <p:spPr bwMode="auto">
            <a:xfrm>
              <a:off x="3920" y="1790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 sz="1900" b="0">
                  <a:solidFill>
                    <a:srgbClr val="000000"/>
                  </a:solidFill>
                  <a:latin typeface="Courier" pitchFamily="49" charset="0"/>
                </a:rPr>
                <a:t>3</a:t>
              </a:r>
              <a:endParaRPr lang="zh-TW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2655" name="Rectangle 17"/>
          <p:cNvSpPr>
            <a:spLocks noChangeArrowheads="1"/>
          </p:cNvSpPr>
          <p:nvPr/>
        </p:nvSpPr>
        <p:spPr bwMode="auto">
          <a:xfrm>
            <a:off x="6640513" y="2792413"/>
            <a:ext cx="682625" cy="327025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656" name="Rectangle 18"/>
          <p:cNvSpPr>
            <a:spLocks noChangeArrowheads="1"/>
          </p:cNvSpPr>
          <p:nvPr/>
        </p:nvSpPr>
        <p:spPr bwMode="auto">
          <a:xfrm>
            <a:off x="6907213" y="2841625"/>
            <a:ext cx="1444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1900" b="0">
                <a:solidFill>
                  <a:srgbClr val="000000"/>
                </a:solidFill>
                <a:latin typeface="Courier" pitchFamily="49" charset="0"/>
              </a:rPr>
              <a:t>4</a:t>
            </a: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12657" name="Group 20"/>
          <p:cNvGrpSpPr>
            <a:grpSpLocks/>
          </p:cNvGrpSpPr>
          <p:nvPr/>
        </p:nvGrpSpPr>
        <p:grpSpPr bwMode="auto">
          <a:xfrm>
            <a:off x="5257800" y="2792413"/>
            <a:ext cx="682625" cy="327025"/>
            <a:chOff x="3312" y="1761"/>
            <a:chExt cx="430" cy="206"/>
          </a:xfrm>
        </p:grpSpPr>
        <p:sp>
          <p:nvSpPr>
            <p:cNvPr id="112658" name="Rectangle 21"/>
            <p:cNvSpPr>
              <a:spLocks noChangeArrowheads="1"/>
            </p:cNvSpPr>
            <p:nvPr/>
          </p:nvSpPr>
          <p:spPr bwMode="auto">
            <a:xfrm>
              <a:off x="3312" y="1761"/>
              <a:ext cx="430" cy="206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659" name="Rectangle 22"/>
            <p:cNvSpPr>
              <a:spLocks noChangeArrowheads="1"/>
            </p:cNvSpPr>
            <p:nvPr/>
          </p:nvSpPr>
          <p:spPr bwMode="auto">
            <a:xfrm>
              <a:off x="3504" y="1776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 sz="1900" b="0">
                  <a:solidFill>
                    <a:srgbClr val="000000"/>
                  </a:solidFill>
                  <a:latin typeface="Courier" pitchFamily="49" charset="0"/>
                </a:rPr>
                <a:t>2</a:t>
              </a:r>
              <a:endParaRPr lang="zh-TW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266825" y="582613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anose="02020603050405020304" pitchFamily="18" charset="0"/>
              </a:rPr>
              <a:t>A Dynamic 2D Array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200025" y="1420813"/>
            <a:ext cx="2819400" cy="514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A dynamic array is an array of pointers to save space when not all rows of the array are full.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</a:pPr>
            <a:endParaRPr lang="en-US" altLang="zh-TW" b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int **table;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</a:pPr>
            <a:endParaRPr lang="en-US" altLang="zh-TW" b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14692" name="Group 4"/>
          <p:cNvGrpSpPr>
            <a:grpSpLocks/>
          </p:cNvGrpSpPr>
          <p:nvPr/>
        </p:nvGrpSpPr>
        <p:grpSpPr bwMode="auto">
          <a:xfrm>
            <a:off x="3657600" y="1455738"/>
            <a:ext cx="5181600" cy="5392737"/>
            <a:chOff x="2304" y="917"/>
            <a:chExt cx="3264" cy="3397"/>
          </a:xfrm>
        </p:grpSpPr>
        <p:grpSp>
          <p:nvGrpSpPr>
            <p:cNvPr id="114693" name="Group 5"/>
            <p:cNvGrpSpPr>
              <a:grpSpLocks/>
            </p:cNvGrpSpPr>
            <p:nvPr/>
          </p:nvGrpSpPr>
          <p:grpSpPr bwMode="auto">
            <a:xfrm>
              <a:off x="3120" y="1263"/>
              <a:ext cx="193" cy="1097"/>
              <a:chOff x="864" y="432"/>
              <a:chExt cx="288" cy="1440"/>
            </a:xfrm>
          </p:grpSpPr>
          <p:sp>
            <p:nvSpPr>
              <p:cNvPr id="114730" name="Rectangle 6"/>
              <p:cNvSpPr>
                <a:spLocks noChangeArrowheads="1"/>
              </p:cNvSpPr>
              <p:nvPr/>
            </p:nvSpPr>
            <p:spPr bwMode="auto">
              <a:xfrm>
                <a:off x="864" y="432"/>
                <a:ext cx="288" cy="14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</a:pPr>
                <a:endParaRPr lang="en-US" altLang="en-US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4731" name="Line 7"/>
              <p:cNvSpPr>
                <a:spLocks noChangeShapeType="1"/>
              </p:cNvSpPr>
              <p:nvPr/>
            </p:nvSpPr>
            <p:spPr bwMode="auto">
              <a:xfrm>
                <a:off x="864" y="67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2" name="Line 8"/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3" name="Line 9"/>
              <p:cNvSpPr>
                <a:spLocks noChangeShapeType="1"/>
              </p:cNvSpPr>
              <p:nvPr/>
            </p:nvSpPr>
            <p:spPr bwMode="auto">
              <a:xfrm>
                <a:off x="864" y="115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4" name="Line 10"/>
              <p:cNvSpPr>
                <a:spLocks noChangeShapeType="1"/>
              </p:cNvSpPr>
              <p:nvPr/>
            </p:nvSpPr>
            <p:spPr bwMode="auto">
              <a:xfrm>
                <a:off x="864" y="139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5" name="Line 11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694" name="Group 12"/>
            <p:cNvGrpSpPr>
              <a:grpSpLocks/>
            </p:cNvGrpSpPr>
            <p:nvPr/>
          </p:nvGrpSpPr>
          <p:grpSpPr bwMode="auto">
            <a:xfrm>
              <a:off x="3764" y="1007"/>
              <a:ext cx="1031" cy="219"/>
              <a:chOff x="2592" y="864"/>
              <a:chExt cx="1536" cy="288"/>
            </a:xfrm>
          </p:grpSpPr>
          <p:sp>
            <p:nvSpPr>
              <p:cNvPr id="114726" name="Rectangle 13"/>
              <p:cNvSpPr>
                <a:spLocks noChangeArrowheads="1"/>
              </p:cNvSpPr>
              <p:nvPr/>
            </p:nvSpPr>
            <p:spPr bwMode="auto">
              <a:xfrm>
                <a:off x="2592" y="864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TW" altLang="en-US" sz="24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32</a:t>
                </a:r>
              </a:p>
            </p:txBody>
          </p:sp>
          <p:sp>
            <p:nvSpPr>
              <p:cNvPr id="114727" name="Rectangle 14"/>
              <p:cNvSpPr>
                <a:spLocks noChangeArrowheads="1"/>
              </p:cNvSpPr>
              <p:nvPr/>
            </p:nvSpPr>
            <p:spPr bwMode="auto">
              <a:xfrm>
                <a:off x="2976" y="864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TW" altLang="en-US" sz="24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18</a:t>
                </a:r>
              </a:p>
            </p:txBody>
          </p:sp>
          <p:sp>
            <p:nvSpPr>
              <p:cNvPr id="114728" name="Rectangle 15"/>
              <p:cNvSpPr>
                <a:spLocks noChangeArrowheads="1"/>
              </p:cNvSpPr>
              <p:nvPr/>
            </p:nvSpPr>
            <p:spPr bwMode="auto">
              <a:xfrm>
                <a:off x="3744" y="864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TW" altLang="en-US" sz="24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24</a:t>
                </a:r>
              </a:p>
            </p:txBody>
          </p:sp>
          <p:sp>
            <p:nvSpPr>
              <p:cNvPr id="114729" name="Rectangle 16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TW" altLang="en-US" sz="24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12</a:t>
                </a:r>
              </a:p>
            </p:txBody>
          </p:sp>
        </p:grpSp>
        <p:grpSp>
          <p:nvGrpSpPr>
            <p:cNvPr id="114695" name="Group 17"/>
            <p:cNvGrpSpPr>
              <a:grpSpLocks/>
            </p:cNvGrpSpPr>
            <p:nvPr/>
          </p:nvGrpSpPr>
          <p:grpSpPr bwMode="auto">
            <a:xfrm>
              <a:off x="3764" y="1354"/>
              <a:ext cx="1804" cy="220"/>
              <a:chOff x="2592" y="1344"/>
              <a:chExt cx="2688" cy="288"/>
            </a:xfrm>
          </p:grpSpPr>
          <p:sp>
            <p:nvSpPr>
              <p:cNvPr id="114718" name="Rectangle 18"/>
              <p:cNvSpPr>
                <a:spLocks noChangeArrowheads="1"/>
              </p:cNvSpPr>
              <p:nvPr/>
            </p:nvSpPr>
            <p:spPr bwMode="auto">
              <a:xfrm>
                <a:off x="4128" y="1344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TW" altLang="en-US" sz="24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42</a:t>
                </a:r>
              </a:p>
            </p:txBody>
          </p:sp>
          <p:grpSp>
            <p:nvGrpSpPr>
              <p:cNvPr id="114719" name="Group 19"/>
              <p:cNvGrpSpPr>
                <a:grpSpLocks/>
              </p:cNvGrpSpPr>
              <p:nvPr/>
            </p:nvGrpSpPr>
            <p:grpSpPr bwMode="auto">
              <a:xfrm>
                <a:off x="2592" y="1344"/>
                <a:ext cx="2688" cy="288"/>
                <a:chOff x="2592" y="1344"/>
                <a:chExt cx="2688" cy="288"/>
              </a:xfrm>
            </p:grpSpPr>
            <p:sp>
              <p:nvSpPr>
                <p:cNvPr id="114720" name="Rectangle 20"/>
                <p:cNvSpPr>
                  <a:spLocks noChangeArrowheads="1"/>
                </p:cNvSpPr>
                <p:nvPr/>
              </p:nvSpPr>
              <p:spPr bwMode="auto">
                <a:xfrm>
                  <a:off x="4896" y="1344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rgbClr val="00CC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zh-TW" altLang="en-US" sz="2400" b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14</a:t>
                  </a:r>
                </a:p>
              </p:txBody>
            </p:sp>
            <p:sp>
              <p:nvSpPr>
                <p:cNvPr id="114721" name="Rectangle 21"/>
                <p:cNvSpPr>
                  <a:spLocks noChangeArrowheads="1"/>
                </p:cNvSpPr>
                <p:nvPr/>
              </p:nvSpPr>
              <p:spPr bwMode="auto">
                <a:xfrm>
                  <a:off x="4512" y="1344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rgbClr val="00CC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zh-TW" altLang="en-US" sz="2400" b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19</a:t>
                  </a:r>
                </a:p>
              </p:txBody>
            </p:sp>
            <p:sp>
              <p:nvSpPr>
                <p:cNvPr id="114722" name="Rectangle 22"/>
                <p:cNvSpPr>
                  <a:spLocks noChangeArrowheads="1"/>
                </p:cNvSpPr>
                <p:nvPr/>
              </p:nvSpPr>
              <p:spPr bwMode="auto">
                <a:xfrm>
                  <a:off x="3744" y="1344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rgbClr val="00CC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zh-TW" altLang="en-US" sz="2400" b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12</a:t>
                  </a:r>
                </a:p>
              </p:txBody>
            </p:sp>
            <p:sp>
              <p:nvSpPr>
                <p:cNvPr id="114723" name="Rectangle 23"/>
                <p:cNvSpPr>
                  <a:spLocks noChangeArrowheads="1"/>
                </p:cNvSpPr>
                <p:nvPr/>
              </p:nvSpPr>
              <p:spPr bwMode="auto">
                <a:xfrm>
                  <a:off x="3360" y="1344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rgbClr val="00CC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zh-TW" altLang="en-US" sz="2400" b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16</a:t>
                  </a:r>
                </a:p>
              </p:txBody>
            </p:sp>
            <p:sp>
              <p:nvSpPr>
                <p:cNvPr id="114724" name="Rectangle 24"/>
                <p:cNvSpPr>
                  <a:spLocks noChangeArrowheads="1"/>
                </p:cNvSpPr>
                <p:nvPr/>
              </p:nvSpPr>
              <p:spPr bwMode="auto">
                <a:xfrm>
                  <a:off x="2976" y="1344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rgbClr val="00CC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zh-TW" altLang="en-US" sz="2400" b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11</a:t>
                  </a:r>
                </a:p>
              </p:txBody>
            </p:sp>
            <p:sp>
              <p:nvSpPr>
                <p:cNvPr id="114725" name="Rectangle 25"/>
                <p:cNvSpPr>
                  <a:spLocks noChangeArrowheads="1"/>
                </p:cNvSpPr>
                <p:nvPr/>
              </p:nvSpPr>
              <p:spPr bwMode="auto">
                <a:xfrm>
                  <a:off x="2592" y="1344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rgbClr val="00CC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zh-TW" altLang="en-US" sz="2400" b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13</a:t>
                  </a:r>
                </a:p>
              </p:txBody>
            </p:sp>
          </p:grpSp>
        </p:grpSp>
        <p:grpSp>
          <p:nvGrpSpPr>
            <p:cNvPr id="114696" name="Group 26"/>
            <p:cNvGrpSpPr>
              <a:grpSpLocks/>
            </p:cNvGrpSpPr>
            <p:nvPr/>
          </p:nvGrpSpPr>
          <p:grpSpPr bwMode="auto">
            <a:xfrm>
              <a:off x="3764" y="2397"/>
              <a:ext cx="516" cy="219"/>
              <a:chOff x="2592" y="2784"/>
              <a:chExt cx="768" cy="288"/>
            </a:xfrm>
          </p:grpSpPr>
          <p:sp>
            <p:nvSpPr>
              <p:cNvPr id="114716" name="Rectangle 27"/>
              <p:cNvSpPr>
                <a:spLocks noChangeArrowheads="1"/>
              </p:cNvSpPr>
              <p:nvPr/>
            </p:nvSpPr>
            <p:spPr bwMode="auto">
              <a:xfrm>
                <a:off x="2976" y="2784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TW" altLang="en-US" sz="24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18</a:t>
                </a:r>
              </a:p>
            </p:txBody>
          </p:sp>
          <p:sp>
            <p:nvSpPr>
              <p:cNvPr id="114717" name="Rectangle 28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TW" altLang="en-US" sz="24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11</a:t>
                </a:r>
              </a:p>
            </p:txBody>
          </p:sp>
        </p:grpSp>
        <p:grpSp>
          <p:nvGrpSpPr>
            <p:cNvPr id="114697" name="Group 29"/>
            <p:cNvGrpSpPr>
              <a:grpSpLocks/>
            </p:cNvGrpSpPr>
            <p:nvPr/>
          </p:nvGrpSpPr>
          <p:grpSpPr bwMode="auto">
            <a:xfrm>
              <a:off x="3764" y="2049"/>
              <a:ext cx="773" cy="220"/>
              <a:chOff x="2592" y="2256"/>
              <a:chExt cx="1152" cy="288"/>
            </a:xfrm>
          </p:grpSpPr>
          <p:sp>
            <p:nvSpPr>
              <p:cNvPr id="114713" name="Rectangle 30"/>
              <p:cNvSpPr>
                <a:spLocks noChangeArrowheads="1"/>
              </p:cNvSpPr>
              <p:nvPr/>
            </p:nvSpPr>
            <p:spPr bwMode="auto">
              <a:xfrm>
                <a:off x="2976" y="2256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TW" altLang="en-US" sz="24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13</a:t>
                </a:r>
              </a:p>
            </p:txBody>
          </p:sp>
          <p:sp>
            <p:nvSpPr>
              <p:cNvPr id="114714" name="Rectangle 31"/>
              <p:cNvSpPr>
                <a:spLocks noChangeArrowheads="1"/>
              </p:cNvSpPr>
              <p:nvPr/>
            </p:nvSpPr>
            <p:spPr bwMode="auto">
              <a:xfrm>
                <a:off x="3360" y="2256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TW" altLang="en-US" sz="24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14</a:t>
                </a:r>
              </a:p>
            </p:txBody>
          </p:sp>
          <p:sp>
            <p:nvSpPr>
              <p:cNvPr id="114715" name="Rectangle 32"/>
              <p:cNvSpPr>
                <a:spLocks noChangeArrowheads="1"/>
              </p:cNvSpPr>
              <p:nvPr/>
            </p:nvSpPr>
            <p:spPr bwMode="auto">
              <a:xfrm>
                <a:off x="2592" y="2256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TW" altLang="en-US" sz="24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13</a:t>
                </a:r>
              </a:p>
            </p:txBody>
          </p:sp>
        </p:grpSp>
        <p:sp>
          <p:nvSpPr>
            <p:cNvPr id="114698" name="Rectangle 33"/>
            <p:cNvSpPr>
              <a:spLocks noChangeArrowheads="1"/>
            </p:cNvSpPr>
            <p:nvPr/>
          </p:nvSpPr>
          <p:spPr bwMode="auto">
            <a:xfrm>
              <a:off x="3764" y="1702"/>
              <a:ext cx="258" cy="219"/>
            </a:xfrm>
            <a:prstGeom prst="rect">
              <a:avLst/>
            </a:prstGeom>
            <a:noFill/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TW" altLang="en-US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114699" name="Line 34"/>
            <p:cNvSpPr>
              <a:spLocks noChangeShapeType="1"/>
            </p:cNvSpPr>
            <p:nvPr/>
          </p:nvSpPr>
          <p:spPr bwMode="auto">
            <a:xfrm flipV="1">
              <a:off x="3217" y="1117"/>
              <a:ext cx="547" cy="219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00" name="Line 35"/>
            <p:cNvSpPr>
              <a:spLocks noChangeShapeType="1"/>
            </p:cNvSpPr>
            <p:nvPr/>
          </p:nvSpPr>
          <p:spPr bwMode="auto">
            <a:xfrm flipV="1">
              <a:off x="3217" y="1446"/>
              <a:ext cx="547" cy="73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01" name="Line 36"/>
            <p:cNvSpPr>
              <a:spLocks noChangeShapeType="1"/>
            </p:cNvSpPr>
            <p:nvPr/>
          </p:nvSpPr>
          <p:spPr bwMode="auto">
            <a:xfrm>
              <a:off x="3217" y="1738"/>
              <a:ext cx="547" cy="74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02" name="Line 37"/>
            <p:cNvSpPr>
              <a:spLocks noChangeShapeType="1"/>
            </p:cNvSpPr>
            <p:nvPr/>
          </p:nvSpPr>
          <p:spPr bwMode="auto">
            <a:xfrm>
              <a:off x="3217" y="1885"/>
              <a:ext cx="547" cy="256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03" name="Line 38"/>
            <p:cNvSpPr>
              <a:spLocks noChangeShapeType="1"/>
            </p:cNvSpPr>
            <p:nvPr/>
          </p:nvSpPr>
          <p:spPr bwMode="auto">
            <a:xfrm>
              <a:off x="3217" y="2104"/>
              <a:ext cx="547" cy="402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04" name="Line 39"/>
            <p:cNvSpPr>
              <a:spLocks noChangeShapeType="1"/>
            </p:cNvSpPr>
            <p:nvPr/>
          </p:nvSpPr>
          <p:spPr bwMode="auto">
            <a:xfrm flipH="1">
              <a:off x="3120" y="2177"/>
              <a:ext cx="193" cy="183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05" name="Line 40"/>
            <p:cNvSpPr>
              <a:spLocks noChangeShapeType="1"/>
            </p:cNvSpPr>
            <p:nvPr/>
          </p:nvSpPr>
          <p:spPr bwMode="auto">
            <a:xfrm>
              <a:off x="3120" y="2177"/>
              <a:ext cx="193" cy="183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706" name="Group 41"/>
            <p:cNvGrpSpPr>
              <a:grpSpLocks/>
            </p:cNvGrpSpPr>
            <p:nvPr/>
          </p:nvGrpSpPr>
          <p:grpSpPr bwMode="auto">
            <a:xfrm>
              <a:off x="3120" y="2705"/>
              <a:ext cx="2076" cy="1609"/>
              <a:chOff x="2208" y="2255"/>
              <a:chExt cx="2304" cy="2064"/>
            </a:xfrm>
          </p:grpSpPr>
          <p:sp>
            <p:nvSpPr>
              <p:cNvPr id="114711" name="AutoShape 42"/>
              <p:cNvSpPr>
                <a:spLocks noChangeArrowheads="1"/>
              </p:cNvSpPr>
              <p:nvPr/>
            </p:nvSpPr>
            <p:spPr bwMode="auto">
              <a:xfrm rot="-5400140">
                <a:off x="2328" y="2135"/>
                <a:ext cx="2064" cy="2304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</a:pPr>
                <a:endParaRPr lang="en-US" altLang="en-US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4712" name="Text Box 43"/>
              <p:cNvSpPr txBox="1">
                <a:spLocks noChangeArrowheads="1"/>
              </p:cNvSpPr>
              <p:nvPr/>
            </p:nvSpPr>
            <p:spPr bwMode="auto">
              <a:xfrm>
                <a:off x="2208" y="2259"/>
                <a:ext cx="2017" cy="16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600" b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table = new int*[6];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600" b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…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600" b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table[0] = new int[4];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600" b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table[1] = new int[7];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600" b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table[2] = new int[1];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600" b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table[3] = new int[3];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600" b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table[4] = new int[2];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TW" sz="1600" b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table[5] = NULL;</a:t>
                </a:r>
              </a:p>
            </p:txBody>
          </p:sp>
        </p:grpSp>
        <p:sp>
          <p:nvSpPr>
            <p:cNvPr id="114707" name="Text Box 44"/>
            <p:cNvSpPr txBox="1">
              <a:spLocks noChangeArrowheads="1"/>
            </p:cNvSpPr>
            <p:nvPr/>
          </p:nvSpPr>
          <p:spPr bwMode="auto">
            <a:xfrm>
              <a:off x="2400" y="1167"/>
              <a:ext cx="664" cy="1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2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table[0]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2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table[1]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2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table[2]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2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table[3]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2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table[4]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2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table[5]</a:t>
              </a:r>
            </a:p>
          </p:txBody>
        </p:sp>
        <p:sp>
          <p:nvSpPr>
            <p:cNvPr id="114708" name="Rectangle 45"/>
            <p:cNvSpPr>
              <a:spLocks noChangeArrowheads="1"/>
            </p:cNvSpPr>
            <p:nvPr/>
          </p:nvSpPr>
          <p:spPr bwMode="auto">
            <a:xfrm>
              <a:off x="2736" y="918"/>
              <a:ext cx="260" cy="25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709" name="Line 46"/>
            <p:cNvSpPr>
              <a:spLocks noChangeShapeType="1"/>
            </p:cNvSpPr>
            <p:nvPr/>
          </p:nvSpPr>
          <p:spPr bwMode="auto">
            <a:xfrm>
              <a:off x="3024" y="1007"/>
              <a:ext cx="144" cy="268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0" name="Text Box 47"/>
            <p:cNvSpPr txBox="1">
              <a:spLocks noChangeArrowheads="1"/>
            </p:cNvSpPr>
            <p:nvPr/>
          </p:nvSpPr>
          <p:spPr bwMode="auto">
            <a:xfrm>
              <a:off x="2304" y="917"/>
              <a:ext cx="45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TW" sz="2200" b="0">
                  <a:solidFill>
                    <a:srgbClr val="FF3300"/>
                  </a:solidFill>
                  <a:latin typeface="Times New Roman" panose="02020603050405020304" pitchFamily="18" charset="0"/>
                </a:rPr>
                <a:t>table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Memory Allocation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915400" cy="5029200"/>
          </a:xfrm>
        </p:spPr>
        <p:txBody>
          <a:bodyPr rtlCol="0">
            <a:normAutofit fontScale="70000" lnSpcReduction="20000"/>
          </a:bodyPr>
          <a:lstStyle/>
          <a:p>
            <a:pPr marL="91440" indent="-91440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int **table;</a:t>
            </a:r>
          </a:p>
          <a:p>
            <a:pPr marL="91440" indent="-91440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zh-TW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</a:endParaRPr>
          </a:p>
          <a:p>
            <a:pPr marL="91440" indent="-91440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table = new int*[6];</a:t>
            </a:r>
          </a:p>
          <a:p>
            <a:pPr marL="91440" indent="-91440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zh-TW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</a:endParaRPr>
          </a:p>
          <a:p>
            <a:pPr marL="91440" indent="-91440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table[0]= new int[3];</a:t>
            </a:r>
          </a:p>
          <a:p>
            <a:pPr marL="91440" indent="-91440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table[1]= new int[1];</a:t>
            </a:r>
          </a:p>
          <a:p>
            <a:pPr marL="91440" indent="-91440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table[2]= new int[5];</a:t>
            </a:r>
          </a:p>
          <a:p>
            <a:pPr marL="91440" indent="-91440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table[3]= new int[10];</a:t>
            </a:r>
          </a:p>
          <a:p>
            <a:pPr marL="91440" indent="-91440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table[4]= new int[2];</a:t>
            </a:r>
          </a:p>
          <a:p>
            <a:pPr marL="91440" indent="-91440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table[5]= new int[6];</a:t>
            </a:r>
          </a:p>
          <a:p>
            <a:pPr marL="91440" indent="-91440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</a:endParaRPr>
          </a:p>
          <a:p>
            <a:pPr marL="91440" indent="-91440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table[0][0] = 1; table[0][1] = 2; table[0][2] = 3; 	</a:t>
            </a:r>
          </a:p>
          <a:p>
            <a:pPr marL="91440" indent="-91440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table[1][0] = 4; 	</a:t>
            </a:r>
          </a:p>
          <a:p>
            <a:pPr marL="91440" indent="-91440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table[2][0] = 5; table[2][1] = 6; table[2][2] = 7; table[2][3] = 8; table[2][4] = 9; 	</a:t>
            </a:r>
          </a:p>
          <a:p>
            <a:pPr marL="91440" indent="-91440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zh-TW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</a:endParaRPr>
          </a:p>
          <a:p>
            <a:pPr marL="91440" indent="-91440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table[4][0] = 10; table[4][1] = 11; 	</a:t>
            </a:r>
          </a:p>
          <a:p>
            <a:pPr marL="91440" indent="-91440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cout &lt;&lt; table[2][5] &lt;&lt; endl;</a:t>
            </a:r>
          </a:p>
          <a:p>
            <a:pPr marL="91440" indent="-91440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zh-TW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030288" y="2463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Memory Deallocation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Memory leak is a serious bug!</a:t>
            </a:r>
          </a:p>
          <a:p>
            <a:r>
              <a:rPr lang="en-US" altLang="zh-TW"/>
              <a:t>Each row must be deleted individually</a:t>
            </a:r>
          </a:p>
          <a:p>
            <a:r>
              <a:rPr lang="en-US" altLang="zh-TW"/>
              <a:t>Be careful to delete each row before deleting the table pointer.</a:t>
            </a:r>
            <a:endParaRPr lang="en-US" altLang="zh-TW">
              <a:latin typeface="Courier" pitchFamily="49" charset="0"/>
            </a:endParaRP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for(int i=0; i&lt;6; i++)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			delete [ ] table[i];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  delete [ ] table;	      	</a:t>
            </a:r>
          </a:p>
          <a:p>
            <a:pPr lvl="1">
              <a:buFont typeface="Monotype Sorts" pitchFamily="2" charset="2"/>
              <a:buNone/>
            </a:pPr>
            <a:endParaRPr lang="en-US" altLang="zh-TW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0" y="2133600"/>
            <a:ext cx="42005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400" b="0">
                <a:solidFill>
                  <a:schemeClr val="tx1"/>
                </a:solidFill>
                <a:latin typeface="Courier New" panose="02070309020205020404" pitchFamily="49" charset="0"/>
              </a:rPr>
              <a:t>int m, n;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400" b="0">
                <a:solidFill>
                  <a:schemeClr val="tx1"/>
                </a:solidFill>
                <a:latin typeface="Courier New" panose="02070309020205020404" pitchFamily="49" charset="0"/>
              </a:rPr>
              <a:t>cin &gt;&gt; m &gt;&gt; n &gt;&gt; endl;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TW" sz="2400" b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400" b="0">
                <a:solidFill>
                  <a:schemeClr val="tx1"/>
                </a:solidFill>
                <a:latin typeface="Courier New" panose="02070309020205020404" pitchFamily="49" charset="0"/>
              </a:rPr>
              <a:t>int** mat;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TW" sz="2400" b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400" b="0">
                <a:solidFill>
                  <a:schemeClr val="tx1"/>
                </a:solidFill>
                <a:latin typeface="Courier New" panose="02070309020205020404" pitchFamily="49" charset="0"/>
              </a:rPr>
              <a:t>mat = new int*[m];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TW" sz="2400" b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400" b="0">
                <a:solidFill>
                  <a:schemeClr val="tx1"/>
                </a:solidFill>
                <a:latin typeface="Courier New" panose="02070309020205020404" pitchFamily="49" charset="0"/>
              </a:rPr>
              <a:t>for (int i=0;i&lt;m;i++)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400" b="0">
                <a:solidFill>
                  <a:schemeClr val="tx1"/>
                </a:solidFill>
                <a:latin typeface="Courier New" panose="02070309020205020404" pitchFamily="49" charset="0"/>
              </a:rPr>
              <a:t>	mat[i] = new int[n];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685800" y="762000"/>
            <a:ext cx="639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solidFill>
                  <a:schemeClr val="tx1"/>
                </a:solidFill>
                <a:latin typeface="Arial" panose="020B0604020202020204" pitchFamily="34" charset="0"/>
              </a:rPr>
              <a:t>Create a matrix of any dimensions, m by n: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4876800" y="2079625"/>
            <a:ext cx="3994150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int m, n;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cin &gt;&gt; m &gt;&gt; n &gt;&gt; endl;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int** mat;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mat = imatrix(m,n);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TW" b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int** imatrix(nr, nc) {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	int** m;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	m = new int*[nr];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	for (int i=0;i&lt;nr;i++)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		m[i] = new int[nc];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	return m;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4876800" y="160020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800">
                <a:solidFill>
                  <a:schemeClr val="tx1"/>
                </a:solidFill>
                <a:latin typeface="Arial" panose="020B0604020202020204" pitchFamily="34" charset="0"/>
              </a:rPr>
              <a:t>Put it into a function: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685800" y="2667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4400">
                <a:latin typeface="Tahoma" panose="020B0604030504040204" pitchFamily="34" charset="0"/>
              </a:rPr>
              <a:t>Pointers to objects</a:t>
            </a:r>
          </a:p>
        </p:txBody>
      </p:sp>
    </p:spTree>
    <p:extLst>
      <p:ext uri="{BB962C8B-B14F-4D97-AF65-F5344CB8AC3E}">
        <p14:creationId xmlns:p14="http://schemas.microsoft.com/office/powerpoint/2010/main" val="1242456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Pointers to objects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Any type that can be used to declare a variable/object can also have a pointer type.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Consider the following class: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CSC2110 - Data Structures/Algorithms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1FC9DE-83B9-40B6-9598-D9290A6DEBD4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49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2362200" y="3352800"/>
            <a:ext cx="54864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class Rational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private: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   int numerator;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   int denominator;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public: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   Rational(int n, int d);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      void Display();</a:t>
            </a:r>
          </a:p>
          <a:p>
            <a:pPr lvl="1" eaLnBrk="1" hangingPunct="1"/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845863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Pointer Types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Pointer</a:t>
            </a:r>
          </a:p>
          <a:p>
            <a:pPr lvl="1"/>
            <a:r>
              <a:rPr lang="en-US" altLang="zh-TW"/>
              <a:t>C++  has pointer types for each type of object</a:t>
            </a:r>
          </a:p>
          <a:p>
            <a:pPr lvl="2"/>
            <a:r>
              <a:rPr lang="en-US" altLang="zh-TW"/>
              <a:t>Pointers to </a:t>
            </a:r>
            <a:r>
              <a:rPr lang="en-US" altLang="zh-TW">
                <a:latin typeface="Courier New" panose="02070309020205020404" pitchFamily="49" charset="0"/>
              </a:rPr>
              <a:t>int</a:t>
            </a:r>
            <a:r>
              <a:rPr lang="en-US" altLang="zh-TW"/>
              <a:t> objects</a:t>
            </a:r>
          </a:p>
          <a:p>
            <a:pPr lvl="2"/>
            <a:r>
              <a:rPr lang="en-US" altLang="zh-TW"/>
              <a:t>Pointers to </a:t>
            </a:r>
            <a:r>
              <a:rPr lang="en-US" altLang="zh-TW">
                <a:latin typeface="Courier New" panose="02070309020205020404" pitchFamily="49" charset="0"/>
              </a:rPr>
              <a:t>char</a:t>
            </a:r>
            <a:r>
              <a:rPr lang="en-US" altLang="zh-TW"/>
              <a:t> objects</a:t>
            </a:r>
          </a:p>
          <a:p>
            <a:pPr lvl="2"/>
            <a:r>
              <a:rPr lang="en-US" altLang="zh-TW"/>
              <a:t>Pointers to user-defined objects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/>
              <a:t>           (e.g., </a:t>
            </a:r>
            <a:r>
              <a:rPr lang="en-US" altLang="zh-TW">
                <a:latin typeface="Courier New" panose="02070309020205020404" pitchFamily="49" charset="0"/>
              </a:rPr>
              <a:t>RationalNumber</a:t>
            </a:r>
            <a:r>
              <a:rPr lang="en-US" altLang="zh-TW"/>
              <a:t>)</a:t>
            </a:r>
          </a:p>
          <a:p>
            <a:pPr lvl="1"/>
            <a:r>
              <a:rPr lang="en-US" altLang="zh-TW"/>
              <a:t>Even pointers to pointers</a:t>
            </a:r>
          </a:p>
          <a:p>
            <a:pPr lvl="2"/>
            <a:r>
              <a:rPr lang="en-US" altLang="zh-TW"/>
              <a:t>Pointers to pointers to </a:t>
            </a:r>
            <a:r>
              <a:rPr lang="en-US" altLang="zh-TW">
                <a:latin typeface="Courier New" panose="02070309020205020404" pitchFamily="49" charset="0"/>
              </a:rPr>
              <a:t>int</a:t>
            </a:r>
            <a:r>
              <a:rPr lang="en-US" altLang="zh-TW"/>
              <a:t> objects</a:t>
            </a:r>
          </a:p>
          <a:p>
            <a:endParaRPr lang="zh-TW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07" name="Rectangle 23"/>
          <p:cNvSpPr>
            <a:spLocks noGrp="1" noChangeArrowheads="1"/>
          </p:cNvSpPr>
          <p:nvPr>
            <p:ph type="title"/>
          </p:nvPr>
        </p:nvSpPr>
        <p:spPr>
          <a:xfrm>
            <a:off x="1828800" y="323850"/>
            <a:ext cx="6781800" cy="112395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Pointers to objects (Cont..)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CSC2110 - Data Structures/Algorithms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4AC5CC-D6E6-46B8-997B-A1D8E680F137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50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1066800" y="1981200"/>
            <a:ext cx="4343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Rational *rp = NULL;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Rational r(3,4);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rp = &amp;r;</a:t>
            </a:r>
          </a:p>
          <a:p>
            <a:pPr eaLnBrk="1" hangingPunct="1">
              <a:spcBef>
                <a:spcPct val="20000"/>
              </a:spcBef>
            </a:pPr>
            <a:endParaRPr lang="en-US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63494" name="AutoShape 3"/>
          <p:cNvSpPr>
            <a:spLocks noChangeArrowheads="1"/>
          </p:cNvSpPr>
          <p:nvPr/>
        </p:nvSpPr>
        <p:spPr bwMode="auto">
          <a:xfrm>
            <a:off x="381000" y="21336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63495" name="Rectangle 59" descr="Light upward diagonal"/>
          <p:cNvSpPr>
            <a:spLocks noChangeArrowheads="1"/>
          </p:cNvSpPr>
          <p:nvPr/>
        </p:nvSpPr>
        <p:spPr bwMode="auto">
          <a:xfrm>
            <a:off x="7794625" y="2057400"/>
            <a:ext cx="1116013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0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496" name="Rectangle 60"/>
          <p:cNvSpPr>
            <a:spLocks noChangeArrowheads="1"/>
          </p:cNvSpPr>
          <p:nvPr/>
        </p:nvSpPr>
        <p:spPr bwMode="auto">
          <a:xfrm>
            <a:off x="6772275" y="2057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63497" name="Rectangle 64" descr="Light upward diagonal"/>
          <p:cNvSpPr>
            <a:spLocks noChangeArrowheads="1"/>
          </p:cNvSpPr>
          <p:nvPr/>
        </p:nvSpPr>
        <p:spPr bwMode="auto">
          <a:xfrm>
            <a:off x="7799388" y="2362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498" name="Rectangle 65"/>
          <p:cNvSpPr>
            <a:spLocks noChangeArrowheads="1"/>
          </p:cNvSpPr>
          <p:nvPr/>
        </p:nvSpPr>
        <p:spPr bwMode="auto">
          <a:xfrm>
            <a:off x="6777038" y="2362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63499" name="Rectangle 66" descr="Light upward diagonal"/>
          <p:cNvSpPr>
            <a:spLocks noChangeArrowheads="1"/>
          </p:cNvSpPr>
          <p:nvPr/>
        </p:nvSpPr>
        <p:spPr bwMode="auto">
          <a:xfrm>
            <a:off x="7799388" y="2667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00" name="Rectangle 67"/>
          <p:cNvSpPr>
            <a:spLocks noChangeArrowheads="1"/>
          </p:cNvSpPr>
          <p:nvPr/>
        </p:nvSpPr>
        <p:spPr bwMode="auto">
          <a:xfrm>
            <a:off x="6777038" y="2667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63501" name="Rectangle 68" descr="Light upward diagonal"/>
          <p:cNvSpPr>
            <a:spLocks noChangeArrowheads="1"/>
          </p:cNvSpPr>
          <p:nvPr/>
        </p:nvSpPr>
        <p:spPr bwMode="auto">
          <a:xfrm>
            <a:off x="7799388" y="2971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02" name="Rectangle 69"/>
          <p:cNvSpPr>
            <a:spLocks noChangeArrowheads="1"/>
          </p:cNvSpPr>
          <p:nvPr/>
        </p:nvSpPr>
        <p:spPr bwMode="auto">
          <a:xfrm>
            <a:off x="6777038" y="2971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63503" name="Rectangle 70" descr="Light upward diagonal"/>
          <p:cNvSpPr>
            <a:spLocks noChangeArrowheads="1"/>
          </p:cNvSpPr>
          <p:nvPr/>
        </p:nvSpPr>
        <p:spPr bwMode="auto">
          <a:xfrm>
            <a:off x="7799388" y="32766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04" name="Rectangle 71"/>
          <p:cNvSpPr>
            <a:spLocks noChangeArrowheads="1"/>
          </p:cNvSpPr>
          <p:nvPr/>
        </p:nvSpPr>
        <p:spPr bwMode="auto">
          <a:xfrm>
            <a:off x="6777038" y="32766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63505" name="Rectangle 72" descr="Light upward diagonal"/>
          <p:cNvSpPr>
            <a:spLocks noChangeArrowheads="1"/>
          </p:cNvSpPr>
          <p:nvPr/>
        </p:nvSpPr>
        <p:spPr bwMode="auto">
          <a:xfrm>
            <a:off x="7799388" y="35814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06" name="Rectangle 73"/>
          <p:cNvSpPr>
            <a:spLocks noChangeArrowheads="1"/>
          </p:cNvSpPr>
          <p:nvPr/>
        </p:nvSpPr>
        <p:spPr bwMode="auto">
          <a:xfrm>
            <a:off x="6777038" y="3581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63507" name="Rectangle 74" descr="Light upward diagonal"/>
          <p:cNvSpPr>
            <a:spLocks noChangeArrowheads="1"/>
          </p:cNvSpPr>
          <p:nvPr/>
        </p:nvSpPr>
        <p:spPr bwMode="auto">
          <a:xfrm>
            <a:off x="7799388" y="3886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08" name="Rectangle 75"/>
          <p:cNvSpPr>
            <a:spLocks noChangeArrowheads="1"/>
          </p:cNvSpPr>
          <p:nvPr/>
        </p:nvSpPr>
        <p:spPr bwMode="auto">
          <a:xfrm>
            <a:off x="6777038" y="3886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63509" name="Rectangle 76" descr="Light upward diagonal"/>
          <p:cNvSpPr>
            <a:spLocks noChangeArrowheads="1"/>
          </p:cNvSpPr>
          <p:nvPr/>
        </p:nvSpPr>
        <p:spPr bwMode="auto">
          <a:xfrm>
            <a:off x="7799388" y="4191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10" name="Rectangle 77"/>
          <p:cNvSpPr>
            <a:spLocks noChangeArrowheads="1"/>
          </p:cNvSpPr>
          <p:nvPr/>
        </p:nvSpPr>
        <p:spPr bwMode="auto">
          <a:xfrm>
            <a:off x="6777038" y="4191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FFF7</a:t>
            </a:r>
          </a:p>
        </p:txBody>
      </p:sp>
      <p:sp>
        <p:nvSpPr>
          <p:cNvPr id="63511" name="Rectangle 78" descr="Light upward diagonal"/>
          <p:cNvSpPr>
            <a:spLocks noChangeArrowheads="1"/>
          </p:cNvSpPr>
          <p:nvPr/>
        </p:nvSpPr>
        <p:spPr bwMode="auto">
          <a:xfrm>
            <a:off x="7799388" y="4495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12" name="Rectangle 79"/>
          <p:cNvSpPr>
            <a:spLocks noChangeArrowheads="1"/>
          </p:cNvSpPr>
          <p:nvPr/>
        </p:nvSpPr>
        <p:spPr bwMode="auto">
          <a:xfrm>
            <a:off x="6777038" y="4495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FFF8</a:t>
            </a:r>
          </a:p>
        </p:txBody>
      </p:sp>
      <p:sp>
        <p:nvSpPr>
          <p:cNvPr id="63513" name="Rectangle 80" descr="Light upward diagonal"/>
          <p:cNvSpPr>
            <a:spLocks noChangeArrowheads="1"/>
          </p:cNvSpPr>
          <p:nvPr/>
        </p:nvSpPr>
        <p:spPr bwMode="auto">
          <a:xfrm>
            <a:off x="7799388" y="48006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14" name="Rectangle 81"/>
          <p:cNvSpPr>
            <a:spLocks noChangeArrowheads="1"/>
          </p:cNvSpPr>
          <p:nvPr/>
        </p:nvSpPr>
        <p:spPr bwMode="auto">
          <a:xfrm>
            <a:off x="6777038" y="48006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FFF9</a:t>
            </a:r>
          </a:p>
        </p:txBody>
      </p:sp>
      <p:sp>
        <p:nvSpPr>
          <p:cNvPr id="63515" name="Rectangle 82" descr="Light upward diagonal"/>
          <p:cNvSpPr>
            <a:spLocks noChangeArrowheads="1"/>
          </p:cNvSpPr>
          <p:nvPr/>
        </p:nvSpPr>
        <p:spPr bwMode="auto">
          <a:xfrm>
            <a:off x="7799388" y="51054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16" name="Rectangle 83"/>
          <p:cNvSpPr>
            <a:spLocks noChangeArrowheads="1"/>
          </p:cNvSpPr>
          <p:nvPr/>
        </p:nvSpPr>
        <p:spPr bwMode="auto">
          <a:xfrm>
            <a:off x="6777038" y="5105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FFFA</a:t>
            </a:r>
          </a:p>
        </p:txBody>
      </p:sp>
      <p:sp>
        <p:nvSpPr>
          <p:cNvPr id="63517" name="Rectangle 84" descr="Light upward diagonal"/>
          <p:cNvSpPr>
            <a:spLocks noChangeArrowheads="1"/>
          </p:cNvSpPr>
          <p:nvPr/>
        </p:nvSpPr>
        <p:spPr bwMode="auto">
          <a:xfrm>
            <a:off x="7799388" y="5410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18" name="Rectangle 85"/>
          <p:cNvSpPr>
            <a:spLocks noChangeArrowheads="1"/>
          </p:cNvSpPr>
          <p:nvPr/>
        </p:nvSpPr>
        <p:spPr bwMode="auto">
          <a:xfrm>
            <a:off x="6777038" y="5410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FFFB</a:t>
            </a:r>
          </a:p>
        </p:txBody>
      </p:sp>
      <p:sp>
        <p:nvSpPr>
          <p:cNvPr id="63519" name="Rectangle 86" descr="Light upward diagonal"/>
          <p:cNvSpPr>
            <a:spLocks noChangeArrowheads="1"/>
          </p:cNvSpPr>
          <p:nvPr/>
        </p:nvSpPr>
        <p:spPr bwMode="auto">
          <a:xfrm>
            <a:off x="7799388" y="5715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20" name="Rectangle 87"/>
          <p:cNvSpPr>
            <a:spLocks noChangeArrowheads="1"/>
          </p:cNvSpPr>
          <p:nvPr/>
        </p:nvSpPr>
        <p:spPr bwMode="auto">
          <a:xfrm>
            <a:off x="6777038" y="5715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FFFC</a:t>
            </a:r>
          </a:p>
        </p:txBody>
      </p:sp>
      <p:sp>
        <p:nvSpPr>
          <p:cNvPr id="63521" name="Rectangle 88" descr="Light upward diagonal"/>
          <p:cNvSpPr>
            <a:spLocks noChangeArrowheads="1"/>
          </p:cNvSpPr>
          <p:nvPr/>
        </p:nvSpPr>
        <p:spPr bwMode="auto">
          <a:xfrm>
            <a:off x="7799388" y="6019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3522" name="Rectangle 89"/>
          <p:cNvSpPr>
            <a:spLocks noChangeArrowheads="1"/>
          </p:cNvSpPr>
          <p:nvPr/>
        </p:nvSpPr>
        <p:spPr bwMode="auto">
          <a:xfrm>
            <a:off x="6777038" y="6019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FFFD</a:t>
            </a:r>
          </a:p>
        </p:txBody>
      </p:sp>
      <p:sp>
        <p:nvSpPr>
          <p:cNvPr id="63523" name="Text Box 90"/>
          <p:cNvSpPr txBox="1">
            <a:spLocks noChangeArrowheads="1"/>
          </p:cNvSpPr>
          <p:nvPr/>
        </p:nvSpPr>
        <p:spPr bwMode="auto">
          <a:xfrm>
            <a:off x="6172200" y="193516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  <a:latin typeface="Constantia" panose="02030602050306030303" pitchFamily="18" charset="0"/>
              </a:rPr>
              <a:t>rp</a:t>
            </a:r>
          </a:p>
        </p:txBody>
      </p:sp>
    </p:spTree>
    <p:extLst>
      <p:ext uri="{BB962C8B-B14F-4D97-AF65-F5344CB8AC3E}">
        <p14:creationId xmlns:p14="http://schemas.microsoft.com/office/powerpoint/2010/main" val="4072023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34" name="Rectangle 26"/>
          <p:cNvSpPr>
            <a:spLocks noGrp="1" noChangeArrowheads="1"/>
          </p:cNvSpPr>
          <p:nvPr>
            <p:ph type="title"/>
          </p:nvPr>
        </p:nvSpPr>
        <p:spPr>
          <a:xfrm>
            <a:off x="1828800" y="323850"/>
            <a:ext cx="6781800" cy="112395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Pointers to objects (Cont..)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CSC2110 - Data Structures/Algorithms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0234EC-1D5B-4A75-96B6-54BCDF5BE2AE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51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64517" name="Rectangle 2"/>
          <p:cNvSpPr>
            <a:spLocks noChangeArrowheads="1"/>
          </p:cNvSpPr>
          <p:nvPr/>
        </p:nvSpPr>
        <p:spPr bwMode="auto">
          <a:xfrm>
            <a:off x="1066800" y="1981200"/>
            <a:ext cx="441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Rational *rp = NULL;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Rational r(3,4);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rp = &amp;r;</a:t>
            </a:r>
          </a:p>
          <a:p>
            <a:pPr eaLnBrk="1" hangingPunct="1">
              <a:spcBef>
                <a:spcPct val="20000"/>
              </a:spcBef>
            </a:pPr>
            <a:endParaRPr lang="en-US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64518" name="AutoShape 3"/>
          <p:cNvSpPr>
            <a:spLocks noChangeArrowheads="1"/>
          </p:cNvSpPr>
          <p:nvPr/>
        </p:nvSpPr>
        <p:spPr bwMode="auto">
          <a:xfrm>
            <a:off x="381000" y="2438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64519" name="Rectangle 5" descr="Light upward diagonal"/>
          <p:cNvSpPr>
            <a:spLocks noChangeArrowheads="1"/>
          </p:cNvSpPr>
          <p:nvPr/>
        </p:nvSpPr>
        <p:spPr bwMode="auto">
          <a:xfrm>
            <a:off x="7794625" y="2057400"/>
            <a:ext cx="1116013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0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20" name="Rectangle 12"/>
          <p:cNvSpPr>
            <a:spLocks noChangeArrowheads="1"/>
          </p:cNvSpPr>
          <p:nvPr/>
        </p:nvSpPr>
        <p:spPr bwMode="auto">
          <a:xfrm>
            <a:off x="6772275" y="2057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64521" name="AutoShape 24"/>
          <p:cNvSpPr>
            <a:spLocks/>
          </p:cNvSpPr>
          <p:nvPr/>
        </p:nvSpPr>
        <p:spPr bwMode="auto">
          <a:xfrm>
            <a:off x="6391275" y="3352800"/>
            <a:ext cx="157163" cy="2362200"/>
          </a:xfrm>
          <a:prstGeom prst="leftBrace">
            <a:avLst>
              <a:gd name="adj1" fmla="val 12525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64522" name="Rectangle 25"/>
          <p:cNvSpPr>
            <a:spLocks noChangeArrowheads="1"/>
          </p:cNvSpPr>
          <p:nvPr/>
        </p:nvSpPr>
        <p:spPr bwMode="auto">
          <a:xfrm>
            <a:off x="4105275" y="4295775"/>
            <a:ext cx="1752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i="1">
                <a:latin typeface="Tahoma" panose="020B0604030504040204" pitchFamily="34" charset="0"/>
              </a:rPr>
              <a:t>numerator</a:t>
            </a:r>
            <a:r>
              <a:rPr lang="en-US" sz="1600">
                <a:latin typeface="Tahoma" panose="020B0604030504040204" pitchFamily="34" charset="0"/>
              </a:rPr>
              <a:t> = 3</a:t>
            </a:r>
          </a:p>
          <a:p>
            <a:pPr algn="ctr" eaLnBrk="1" hangingPunct="1"/>
            <a:r>
              <a:rPr lang="en-US" sz="1600" i="1">
                <a:latin typeface="Tahoma" panose="020B0604030504040204" pitchFamily="34" charset="0"/>
              </a:rPr>
              <a:t>denominator</a:t>
            </a:r>
            <a:r>
              <a:rPr lang="en-US" sz="1600">
                <a:latin typeface="Tahoma" panose="020B0604030504040204" pitchFamily="34" charset="0"/>
              </a:rPr>
              <a:t> = 4</a:t>
            </a:r>
          </a:p>
        </p:txBody>
      </p:sp>
      <p:sp>
        <p:nvSpPr>
          <p:cNvPr id="64523" name="Rectangle 47" descr="Light upward diagonal"/>
          <p:cNvSpPr>
            <a:spLocks noChangeArrowheads="1"/>
          </p:cNvSpPr>
          <p:nvPr/>
        </p:nvSpPr>
        <p:spPr bwMode="auto">
          <a:xfrm>
            <a:off x="7799388" y="2362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24" name="Rectangle 48"/>
          <p:cNvSpPr>
            <a:spLocks noChangeArrowheads="1"/>
          </p:cNvSpPr>
          <p:nvPr/>
        </p:nvSpPr>
        <p:spPr bwMode="auto">
          <a:xfrm>
            <a:off x="6777038" y="2362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64525" name="Rectangle 49" descr="Light upward diagonal"/>
          <p:cNvSpPr>
            <a:spLocks noChangeArrowheads="1"/>
          </p:cNvSpPr>
          <p:nvPr/>
        </p:nvSpPr>
        <p:spPr bwMode="auto">
          <a:xfrm>
            <a:off x="7799388" y="2667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26" name="Rectangle 50"/>
          <p:cNvSpPr>
            <a:spLocks noChangeArrowheads="1"/>
          </p:cNvSpPr>
          <p:nvPr/>
        </p:nvSpPr>
        <p:spPr bwMode="auto">
          <a:xfrm>
            <a:off x="6777038" y="2667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64527" name="Rectangle 51" descr="Light upward diagonal"/>
          <p:cNvSpPr>
            <a:spLocks noChangeArrowheads="1"/>
          </p:cNvSpPr>
          <p:nvPr/>
        </p:nvSpPr>
        <p:spPr bwMode="auto">
          <a:xfrm>
            <a:off x="7799388" y="2971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28" name="Rectangle 52"/>
          <p:cNvSpPr>
            <a:spLocks noChangeArrowheads="1"/>
          </p:cNvSpPr>
          <p:nvPr/>
        </p:nvSpPr>
        <p:spPr bwMode="auto">
          <a:xfrm>
            <a:off x="6777038" y="2971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64529" name="Rectangle 53" descr="Light upward diagonal"/>
          <p:cNvSpPr>
            <a:spLocks noChangeArrowheads="1"/>
          </p:cNvSpPr>
          <p:nvPr/>
        </p:nvSpPr>
        <p:spPr bwMode="auto">
          <a:xfrm>
            <a:off x="7799388" y="32766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3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30" name="Rectangle 54"/>
          <p:cNvSpPr>
            <a:spLocks noChangeArrowheads="1"/>
          </p:cNvSpPr>
          <p:nvPr/>
        </p:nvSpPr>
        <p:spPr bwMode="auto">
          <a:xfrm>
            <a:off x="6777038" y="32766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64531" name="Rectangle 55" descr="Light upward diagonal"/>
          <p:cNvSpPr>
            <a:spLocks noChangeArrowheads="1"/>
          </p:cNvSpPr>
          <p:nvPr/>
        </p:nvSpPr>
        <p:spPr bwMode="auto">
          <a:xfrm>
            <a:off x="7799388" y="35814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32" name="Rectangle 56"/>
          <p:cNvSpPr>
            <a:spLocks noChangeArrowheads="1"/>
          </p:cNvSpPr>
          <p:nvPr/>
        </p:nvSpPr>
        <p:spPr bwMode="auto">
          <a:xfrm>
            <a:off x="6777038" y="3581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64533" name="Rectangle 57" descr="Light upward diagonal"/>
          <p:cNvSpPr>
            <a:spLocks noChangeArrowheads="1"/>
          </p:cNvSpPr>
          <p:nvPr/>
        </p:nvSpPr>
        <p:spPr bwMode="auto">
          <a:xfrm>
            <a:off x="7799388" y="3886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34" name="Rectangle 58"/>
          <p:cNvSpPr>
            <a:spLocks noChangeArrowheads="1"/>
          </p:cNvSpPr>
          <p:nvPr/>
        </p:nvSpPr>
        <p:spPr bwMode="auto">
          <a:xfrm>
            <a:off x="6777038" y="3886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64535" name="Rectangle 59" descr="Light upward diagonal"/>
          <p:cNvSpPr>
            <a:spLocks noChangeArrowheads="1"/>
          </p:cNvSpPr>
          <p:nvPr/>
        </p:nvSpPr>
        <p:spPr bwMode="auto">
          <a:xfrm>
            <a:off x="7799388" y="4191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36" name="Rectangle 60"/>
          <p:cNvSpPr>
            <a:spLocks noChangeArrowheads="1"/>
          </p:cNvSpPr>
          <p:nvPr/>
        </p:nvSpPr>
        <p:spPr bwMode="auto">
          <a:xfrm>
            <a:off x="6777038" y="4191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FFF7</a:t>
            </a:r>
          </a:p>
        </p:txBody>
      </p:sp>
      <p:sp>
        <p:nvSpPr>
          <p:cNvPr id="64537" name="Rectangle 61" descr="Light upward diagonal"/>
          <p:cNvSpPr>
            <a:spLocks noChangeArrowheads="1"/>
          </p:cNvSpPr>
          <p:nvPr/>
        </p:nvSpPr>
        <p:spPr bwMode="auto">
          <a:xfrm>
            <a:off x="7799388" y="4495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4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38" name="Rectangle 62"/>
          <p:cNvSpPr>
            <a:spLocks noChangeArrowheads="1"/>
          </p:cNvSpPr>
          <p:nvPr/>
        </p:nvSpPr>
        <p:spPr bwMode="auto">
          <a:xfrm>
            <a:off x="6777038" y="4495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FFF8</a:t>
            </a:r>
          </a:p>
        </p:txBody>
      </p:sp>
      <p:sp>
        <p:nvSpPr>
          <p:cNvPr id="64539" name="Rectangle 63" descr="Light upward diagonal"/>
          <p:cNvSpPr>
            <a:spLocks noChangeArrowheads="1"/>
          </p:cNvSpPr>
          <p:nvPr/>
        </p:nvSpPr>
        <p:spPr bwMode="auto">
          <a:xfrm>
            <a:off x="7799388" y="48006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40" name="Rectangle 64"/>
          <p:cNvSpPr>
            <a:spLocks noChangeArrowheads="1"/>
          </p:cNvSpPr>
          <p:nvPr/>
        </p:nvSpPr>
        <p:spPr bwMode="auto">
          <a:xfrm>
            <a:off x="6777038" y="48006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FFF9</a:t>
            </a:r>
          </a:p>
        </p:txBody>
      </p:sp>
      <p:sp>
        <p:nvSpPr>
          <p:cNvPr id="64541" name="Rectangle 65" descr="Light upward diagonal"/>
          <p:cNvSpPr>
            <a:spLocks noChangeArrowheads="1"/>
          </p:cNvSpPr>
          <p:nvPr/>
        </p:nvSpPr>
        <p:spPr bwMode="auto">
          <a:xfrm>
            <a:off x="7799388" y="51054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42" name="Rectangle 66"/>
          <p:cNvSpPr>
            <a:spLocks noChangeArrowheads="1"/>
          </p:cNvSpPr>
          <p:nvPr/>
        </p:nvSpPr>
        <p:spPr bwMode="auto">
          <a:xfrm>
            <a:off x="6777038" y="5105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FFFA</a:t>
            </a:r>
          </a:p>
        </p:txBody>
      </p:sp>
      <p:sp>
        <p:nvSpPr>
          <p:cNvPr id="64543" name="Rectangle 67" descr="Light upward diagonal"/>
          <p:cNvSpPr>
            <a:spLocks noChangeArrowheads="1"/>
          </p:cNvSpPr>
          <p:nvPr/>
        </p:nvSpPr>
        <p:spPr bwMode="auto">
          <a:xfrm>
            <a:off x="7799388" y="5410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44" name="Rectangle 68"/>
          <p:cNvSpPr>
            <a:spLocks noChangeArrowheads="1"/>
          </p:cNvSpPr>
          <p:nvPr/>
        </p:nvSpPr>
        <p:spPr bwMode="auto">
          <a:xfrm>
            <a:off x="6777038" y="5410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FFFB</a:t>
            </a:r>
          </a:p>
        </p:txBody>
      </p:sp>
      <p:sp>
        <p:nvSpPr>
          <p:cNvPr id="64545" name="Rectangle 69" descr="Light upward diagonal"/>
          <p:cNvSpPr>
            <a:spLocks noChangeArrowheads="1"/>
          </p:cNvSpPr>
          <p:nvPr/>
        </p:nvSpPr>
        <p:spPr bwMode="auto">
          <a:xfrm>
            <a:off x="7799388" y="5715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46" name="Rectangle 70"/>
          <p:cNvSpPr>
            <a:spLocks noChangeArrowheads="1"/>
          </p:cNvSpPr>
          <p:nvPr/>
        </p:nvSpPr>
        <p:spPr bwMode="auto">
          <a:xfrm>
            <a:off x="6777038" y="5715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FFFC</a:t>
            </a:r>
          </a:p>
        </p:txBody>
      </p:sp>
      <p:sp>
        <p:nvSpPr>
          <p:cNvPr id="64547" name="Rectangle 71" descr="Light upward diagonal"/>
          <p:cNvSpPr>
            <a:spLocks noChangeArrowheads="1"/>
          </p:cNvSpPr>
          <p:nvPr/>
        </p:nvSpPr>
        <p:spPr bwMode="auto">
          <a:xfrm>
            <a:off x="7799388" y="6019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4548" name="Rectangle 72"/>
          <p:cNvSpPr>
            <a:spLocks noChangeArrowheads="1"/>
          </p:cNvSpPr>
          <p:nvPr/>
        </p:nvSpPr>
        <p:spPr bwMode="auto">
          <a:xfrm>
            <a:off x="6777038" y="6019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FFFD</a:t>
            </a:r>
          </a:p>
        </p:txBody>
      </p:sp>
      <p:sp>
        <p:nvSpPr>
          <p:cNvPr id="64549" name="Text Box 73"/>
          <p:cNvSpPr txBox="1">
            <a:spLocks noChangeArrowheads="1"/>
          </p:cNvSpPr>
          <p:nvPr/>
        </p:nvSpPr>
        <p:spPr bwMode="auto">
          <a:xfrm>
            <a:off x="6172200" y="193516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  <a:latin typeface="Constantia" panose="02030602050306030303" pitchFamily="18" charset="0"/>
              </a:rPr>
              <a:t>rp</a:t>
            </a:r>
          </a:p>
        </p:txBody>
      </p:sp>
      <p:sp>
        <p:nvSpPr>
          <p:cNvPr id="64550" name="Text Box 74"/>
          <p:cNvSpPr txBox="1">
            <a:spLocks noChangeArrowheads="1"/>
          </p:cNvSpPr>
          <p:nvPr/>
        </p:nvSpPr>
        <p:spPr bwMode="auto">
          <a:xfrm>
            <a:off x="6096000" y="4191000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i="1">
                <a:solidFill>
                  <a:schemeClr val="tx2"/>
                </a:solidFill>
                <a:latin typeface="Constantia" panose="02030602050306030303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3490115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61" name="Rectangle 29"/>
          <p:cNvSpPr>
            <a:spLocks noGrp="1" noChangeArrowheads="1"/>
          </p:cNvSpPr>
          <p:nvPr>
            <p:ph type="title"/>
          </p:nvPr>
        </p:nvSpPr>
        <p:spPr>
          <a:xfrm>
            <a:off x="1828800" y="323850"/>
            <a:ext cx="6781800" cy="112395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Pointers to objects (Cont..)</a:t>
            </a:r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CSC2110 - Data Structures/Algorithms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7AC9F4-F657-40F6-80A4-A6133FD8ACEF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52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65541" name="Rectangle 2"/>
          <p:cNvSpPr>
            <a:spLocks noChangeArrowheads="1"/>
          </p:cNvSpPr>
          <p:nvPr/>
        </p:nvSpPr>
        <p:spPr bwMode="auto">
          <a:xfrm>
            <a:off x="1066800" y="1981200"/>
            <a:ext cx="4495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Rational *rp = NULL;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Rational r(3,4);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rp = &amp;r;</a:t>
            </a:r>
          </a:p>
          <a:p>
            <a:pPr eaLnBrk="1" hangingPunct="1">
              <a:spcBef>
                <a:spcPct val="20000"/>
              </a:spcBef>
            </a:pPr>
            <a:endParaRPr lang="en-US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65542" name="AutoShape 3"/>
          <p:cNvSpPr>
            <a:spLocks noChangeArrowheads="1"/>
          </p:cNvSpPr>
          <p:nvPr/>
        </p:nvSpPr>
        <p:spPr bwMode="auto">
          <a:xfrm>
            <a:off x="381000" y="2819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65543" name="Rectangle 33" descr="Light upward diagonal"/>
          <p:cNvSpPr>
            <a:spLocks noChangeArrowheads="1"/>
          </p:cNvSpPr>
          <p:nvPr/>
        </p:nvSpPr>
        <p:spPr bwMode="auto">
          <a:xfrm>
            <a:off x="7794625" y="2057400"/>
            <a:ext cx="1116013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FFF4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44" name="Rectangle 34"/>
          <p:cNvSpPr>
            <a:spLocks noChangeArrowheads="1"/>
          </p:cNvSpPr>
          <p:nvPr/>
        </p:nvSpPr>
        <p:spPr bwMode="auto">
          <a:xfrm>
            <a:off x="6772275" y="2057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65545" name="AutoShape 37"/>
          <p:cNvSpPr>
            <a:spLocks/>
          </p:cNvSpPr>
          <p:nvPr/>
        </p:nvSpPr>
        <p:spPr bwMode="auto">
          <a:xfrm>
            <a:off x="6391275" y="3352800"/>
            <a:ext cx="157163" cy="2362200"/>
          </a:xfrm>
          <a:prstGeom prst="leftBrace">
            <a:avLst>
              <a:gd name="adj1" fmla="val 12525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65546" name="Rectangle 38"/>
          <p:cNvSpPr>
            <a:spLocks noChangeArrowheads="1"/>
          </p:cNvSpPr>
          <p:nvPr/>
        </p:nvSpPr>
        <p:spPr bwMode="auto">
          <a:xfrm>
            <a:off x="4105275" y="4295775"/>
            <a:ext cx="1752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i="1">
                <a:latin typeface="Tahoma" panose="020B0604030504040204" pitchFamily="34" charset="0"/>
              </a:rPr>
              <a:t>numerator</a:t>
            </a:r>
            <a:r>
              <a:rPr lang="en-US" sz="1600">
                <a:latin typeface="Tahoma" panose="020B0604030504040204" pitchFamily="34" charset="0"/>
              </a:rPr>
              <a:t> = 3</a:t>
            </a:r>
          </a:p>
          <a:p>
            <a:pPr algn="ctr" eaLnBrk="1" hangingPunct="1"/>
            <a:r>
              <a:rPr lang="en-US" sz="1600" i="1">
                <a:latin typeface="Tahoma" panose="020B0604030504040204" pitchFamily="34" charset="0"/>
              </a:rPr>
              <a:t>denominator</a:t>
            </a:r>
            <a:r>
              <a:rPr lang="en-US" sz="1600">
                <a:latin typeface="Tahoma" panose="020B0604030504040204" pitchFamily="34" charset="0"/>
              </a:rPr>
              <a:t> = 4</a:t>
            </a:r>
          </a:p>
        </p:txBody>
      </p:sp>
      <p:sp>
        <p:nvSpPr>
          <p:cNvPr id="65547" name="Rectangle 39" descr="Light upward diagonal"/>
          <p:cNvSpPr>
            <a:spLocks noChangeArrowheads="1"/>
          </p:cNvSpPr>
          <p:nvPr/>
        </p:nvSpPr>
        <p:spPr bwMode="auto">
          <a:xfrm>
            <a:off x="7799388" y="2362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48" name="Rectangle 40"/>
          <p:cNvSpPr>
            <a:spLocks noChangeArrowheads="1"/>
          </p:cNvSpPr>
          <p:nvPr/>
        </p:nvSpPr>
        <p:spPr bwMode="auto">
          <a:xfrm>
            <a:off x="6777038" y="2362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65549" name="Rectangle 41" descr="Light upward diagonal"/>
          <p:cNvSpPr>
            <a:spLocks noChangeArrowheads="1"/>
          </p:cNvSpPr>
          <p:nvPr/>
        </p:nvSpPr>
        <p:spPr bwMode="auto">
          <a:xfrm>
            <a:off x="7799388" y="2667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50" name="Rectangle 42"/>
          <p:cNvSpPr>
            <a:spLocks noChangeArrowheads="1"/>
          </p:cNvSpPr>
          <p:nvPr/>
        </p:nvSpPr>
        <p:spPr bwMode="auto">
          <a:xfrm>
            <a:off x="6777038" y="2667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65551" name="Rectangle 43" descr="Light upward diagonal"/>
          <p:cNvSpPr>
            <a:spLocks noChangeArrowheads="1"/>
          </p:cNvSpPr>
          <p:nvPr/>
        </p:nvSpPr>
        <p:spPr bwMode="auto">
          <a:xfrm>
            <a:off x="7799388" y="2971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52" name="Rectangle 44"/>
          <p:cNvSpPr>
            <a:spLocks noChangeArrowheads="1"/>
          </p:cNvSpPr>
          <p:nvPr/>
        </p:nvSpPr>
        <p:spPr bwMode="auto">
          <a:xfrm>
            <a:off x="6777038" y="2971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65553" name="Rectangle 45" descr="Light upward diagonal"/>
          <p:cNvSpPr>
            <a:spLocks noChangeArrowheads="1"/>
          </p:cNvSpPr>
          <p:nvPr/>
        </p:nvSpPr>
        <p:spPr bwMode="auto">
          <a:xfrm>
            <a:off x="7799388" y="32766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3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54" name="Rectangle 46"/>
          <p:cNvSpPr>
            <a:spLocks noChangeArrowheads="1"/>
          </p:cNvSpPr>
          <p:nvPr/>
        </p:nvSpPr>
        <p:spPr bwMode="auto">
          <a:xfrm>
            <a:off x="6777038" y="32766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65555" name="Rectangle 47" descr="Light upward diagonal"/>
          <p:cNvSpPr>
            <a:spLocks noChangeArrowheads="1"/>
          </p:cNvSpPr>
          <p:nvPr/>
        </p:nvSpPr>
        <p:spPr bwMode="auto">
          <a:xfrm>
            <a:off x="7799388" y="35814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56" name="Rectangle 48"/>
          <p:cNvSpPr>
            <a:spLocks noChangeArrowheads="1"/>
          </p:cNvSpPr>
          <p:nvPr/>
        </p:nvSpPr>
        <p:spPr bwMode="auto">
          <a:xfrm>
            <a:off x="6777038" y="3581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65557" name="Rectangle 49" descr="Light upward diagonal"/>
          <p:cNvSpPr>
            <a:spLocks noChangeArrowheads="1"/>
          </p:cNvSpPr>
          <p:nvPr/>
        </p:nvSpPr>
        <p:spPr bwMode="auto">
          <a:xfrm>
            <a:off x="7799388" y="3886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58" name="Rectangle 50"/>
          <p:cNvSpPr>
            <a:spLocks noChangeArrowheads="1"/>
          </p:cNvSpPr>
          <p:nvPr/>
        </p:nvSpPr>
        <p:spPr bwMode="auto">
          <a:xfrm>
            <a:off x="6777038" y="3886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65559" name="Rectangle 51" descr="Light upward diagonal"/>
          <p:cNvSpPr>
            <a:spLocks noChangeArrowheads="1"/>
          </p:cNvSpPr>
          <p:nvPr/>
        </p:nvSpPr>
        <p:spPr bwMode="auto">
          <a:xfrm>
            <a:off x="7799388" y="4191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60" name="Rectangle 52"/>
          <p:cNvSpPr>
            <a:spLocks noChangeArrowheads="1"/>
          </p:cNvSpPr>
          <p:nvPr/>
        </p:nvSpPr>
        <p:spPr bwMode="auto">
          <a:xfrm>
            <a:off x="6777038" y="4191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FFF7</a:t>
            </a:r>
          </a:p>
        </p:txBody>
      </p:sp>
      <p:sp>
        <p:nvSpPr>
          <p:cNvPr id="65561" name="Rectangle 53" descr="Light upward diagonal"/>
          <p:cNvSpPr>
            <a:spLocks noChangeArrowheads="1"/>
          </p:cNvSpPr>
          <p:nvPr/>
        </p:nvSpPr>
        <p:spPr bwMode="auto">
          <a:xfrm>
            <a:off x="7799388" y="4495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4</a:t>
            </a:r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62" name="Rectangle 54"/>
          <p:cNvSpPr>
            <a:spLocks noChangeArrowheads="1"/>
          </p:cNvSpPr>
          <p:nvPr/>
        </p:nvSpPr>
        <p:spPr bwMode="auto">
          <a:xfrm>
            <a:off x="6777038" y="4495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FFF8</a:t>
            </a:r>
          </a:p>
        </p:txBody>
      </p:sp>
      <p:sp>
        <p:nvSpPr>
          <p:cNvPr id="65563" name="Rectangle 55" descr="Light upward diagonal"/>
          <p:cNvSpPr>
            <a:spLocks noChangeArrowheads="1"/>
          </p:cNvSpPr>
          <p:nvPr/>
        </p:nvSpPr>
        <p:spPr bwMode="auto">
          <a:xfrm>
            <a:off x="7799388" y="48006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64" name="Rectangle 56"/>
          <p:cNvSpPr>
            <a:spLocks noChangeArrowheads="1"/>
          </p:cNvSpPr>
          <p:nvPr/>
        </p:nvSpPr>
        <p:spPr bwMode="auto">
          <a:xfrm>
            <a:off x="6777038" y="48006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FFF9</a:t>
            </a:r>
          </a:p>
        </p:txBody>
      </p:sp>
      <p:sp>
        <p:nvSpPr>
          <p:cNvPr id="65565" name="Rectangle 57" descr="Light upward diagonal"/>
          <p:cNvSpPr>
            <a:spLocks noChangeArrowheads="1"/>
          </p:cNvSpPr>
          <p:nvPr/>
        </p:nvSpPr>
        <p:spPr bwMode="auto">
          <a:xfrm>
            <a:off x="7799388" y="51054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66" name="Rectangle 58"/>
          <p:cNvSpPr>
            <a:spLocks noChangeArrowheads="1"/>
          </p:cNvSpPr>
          <p:nvPr/>
        </p:nvSpPr>
        <p:spPr bwMode="auto">
          <a:xfrm>
            <a:off x="6777038" y="51054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FFFA</a:t>
            </a:r>
          </a:p>
        </p:txBody>
      </p:sp>
      <p:sp>
        <p:nvSpPr>
          <p:cNvPr id="65567" name="Rectangle 59" descr="Light upward diagonal"/>
          <p:cNvSpPr>
            <a:spLocks noChangeArrowheads="1"/>
          </p:cNvSpPr>
          <p:nvPr/>
        </p:nvSpPr>
        <p:spPr bwMode="auto">
          <a:xfrm>
            <a:off x="7799388" y="54102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68" name="Rectangle 60"/>
          <p:cNvSpPr>
            <a:spLocks noChangeArrowheads="1"/>
          </p:cNvSpPr>
          <p:nvPr/>
        </p:nvSpPr>
        <p:spPr bwMode="auto">
          <a:xfrm>
            <a:off x="6777038" y="54102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FFFB</a:t>
            </a:r>
          </a:p>
        </p:txBody>
      </p:sp>
      <p:sp>
        <p:nvSpPr>
          <p:cNvPr id="65569" name="Rectangle 61" descr="Light upward diagonal"/>
          <p:cNvSpPr>
            <a:spLocks noChangeArrowheads="1"/>
          </p:cNvSpPr>
          <p:nvPr/>
        </p:nvSpPr>
        <p:spPr bwMode="auto">
          <a:xfrm>
            <a:off x="7799388" y="57150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70" name="Rectangle 62"/>
          <p:cNvSpPr>
            <a:spLocks noChangeArrowheads="1"/>
          </p:cNvSpPr>
          <p:nvPr/>
        </p:nvSpPr>
        <p:spPr bwMode="auto">
          <a:xfrm>
            <a:off x="6777038" y="57150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FFFC</a:t>
            </a:r>
          </a:p>
        </p:txBody>
      </p:sp>
      <p:sp>
        <p:nvSpPr>
          <p:cNvPr id="65571" name="Rectangle 63" descr="Light upward diagonal"/>
          <p:cNvSpPr>
            <a:spLocks noChangeArrowheads="1"/>
          </p:cNvSpPr>
          <p:nvPr/>
        </p:nvSpPr>
        <p:spPr bwMode="auto">
          <a:xfrm>
            <a:off x="7799388" y="6019800"/>
            <a:ext cx="11160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1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65572" name="Rectangle 64"/>
          <p:cNvSpPr>
            <a:spLocks noChangeArrowheads="1"/>
          </p:cNvSpPr>
          <p:nvPr/>
        </p:nvSpPr>
        <p:spPr bwMode="auto">
          <a:xfrm>
            <a:off x="6777038" y="6019800"/>
            <a:ext cx="102235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FFFD</a:t>
            </a:r>
          </a:p>
        </p:txBody>
      </p:sp>
      <p:grpSp>
        <p:nvGrpSpPr>
          <p:cNvPr id="65573" name="Group 72"/>
          <p:cNvGrpSpPr>
            <a:grpSpLocks/>
          </p:cNvGrpSpPr>
          <p:nvPr/>
        </p:nvGrpSpPr>
        <p:grpSpPr bwMode="auto">
          <a:xfrm>
            <a:off x="5715000" y="1905000"/>
            <a:ext cx="3352800" cy="1524000"/>
            <a:chOff x="3600" y="1200"/>
            <a:chExt cx="2112" cy="960"/>
          </a:xfrm>
        </p:grpSpPr>
        <p:sp>
          <p:nvSpPr>
            <p:cNvPr id="65576" name="Line 66"/>
            <p:cNvSpPr>
              <a:spLocks noChangeShapeType="1"/>
            </p:cNvSpPr>
            <p:nvPr/>
          </p:nvSpPr>
          <p:spPr bwMode="auto">
            <a:xfrm flipH="1">
              <a:off x="5520" y="140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7" name="Line 67"/>
            <p:cNvSpPr>
              <a:spLocks noChangeShapeType="1"/>
            </p:cNvSpPr>
            <p:nvPr/>
          </p:nvSpPr>
          <p:spPr bwMode="auto">
            <a:xfrm flipH="1" flipV="1">
              <a:off x="5712" y="1200"/>
              <a:ext cx="0" cy="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8" name="Line 68"/>
            <p:cNvSpPr>
              <a:spLocks noChangeShapeType="1"/>
            </p:cNvSpPr>
            <p:nvPr/>
          </p:nvSpPr>
          <p:spPr bwMode="auto">
            <a:xfrm>
              <a:off x="3600" y="1200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9" name="Line 69"/>
            <p:cNvSpPr>
              <a:spLocks noChangeShapeType="1"/>
            </p:cNvSpPr>
            <p:nvPr/>
          </p:nvSpPr>
          <p:spPr bwMode="auto">
            <a:xfrm flipH="1">
              <a:off x="3600" y="1200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0" name="Line 70"/>
            <p:cNvSpPr>
              <a:spLocks noChangeShapeType="1"/>
            </p:cNvSpPr>
            <p:nvPr/>
          </p:nvSpPr>
          <p:spPr bwMode="auto">
            <a:xfrm flipV="1">
              <a:off x="3600" y="216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74" name="Text Box 75"/>
          <p:cNvSpPr txBox="1">
            <a:spLocks noChangeArrowheads="1"/>
          </p:cNvSpPr>
          <p:nvPr/>
        </p:nvSpPr>
        <p:spPr bwMode="auto">
          <a:xfrm>
            <a:off x="6096000" y="4191000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i="1">
                <a:solidFill>
                  <a:schemeClr val="tx2"/>
                </a:solidFill>
                <a:latin typeface="Constantia" panose="02030602050306030303" pitchFamily="18" charset="0"/>
              </a:rPr>
              <a:t>r</a:t>
            </a:r>
          </a:p>
        </p:txBody>
      </p:sp>
      <p:sp>
        <p:nvSpPr>
          <p:cNvPr id="65575" name="Text Box 76"/>
          <p:cNvSpPr txBox="1">
            <a:spLocks noChangeArrowheads="1"/>
          </p:cNvSpPr>
          <p:nvPr/>
        </p:nvSpPr>
        <p:spPr bwMode="auto">
          <a:xfrm>
            <a:off x="6172200" y="193516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  <a:latin typeface="Constantia" panose="02030602050306030303" pitchFamily="18" charset="0"/>
              </a:rPr>
              <a:t>rp</a:t>
            </a:r>
          </a:p>
        </p:txBody>
      </p:sp>
    </p:spTree>
    <p:extLst>
      <p:ext uri="{BB962C8B-B14F-4D97-AF65-F5344CB8AC3E}">
        <p14:creationId xmlns:p14="http://schemas.microsoft.com/office/powerpoint/2010/main" val="2781085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323850"/>
            <a:ext cx="6781800" cy="11239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Pointers to objects (Cont..)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If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rp</a:t>
            </a:r>
            <a:r>
              <a:rPr lang="en-US"/>
              <a:t> is a pointer to an object, then two notations can be used to reference the instance/object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rp</a:t>
            </a:r>
            <a:r>
              <a:rPr lang="en-US"/>
              <a:t> points to.</a:t>
            </a:r>
          </a:p>
          <a:p>
            <a:pPr eaLnBrk="1" hangingPunct="1"/>
            <a:r>
              <a:rPr lang="en-US"/>
              <a:t>Using the </a:t>
            </a:r>
            <a:r>
              <a:rPr lang="en-US" i="1"/>
              <a:t>de-referencing</a:t>
            </a:r>
            <a:r>
              <a:rPr lang="en-US"/>
              <a:t> operator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*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    (*rp).Display();</a:t>
            </a:r>
          </a:p>
          <a:p>
            <a:pPr eaLnBrk="1" hangingPunct="1"/>
            <a:r>
              <a:rPr lang="en-US"/>
              <a:t>Using the </a:t>
            </a:r>
            <a:r>
              <a:rPr lang="en-US" i="1"/>
              <a:t>member access</a:t>
            </a:r>
            <a:r>
              <a:rPr lang="en-US"/>
              <a:t> operator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-&gt;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    rp -&gt; Display();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CSC2110 - Data Structures/Algorithms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181AB2-2721-4830-AE17-DFA017E11EDC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53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388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 bldLvl="2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Dynamic Allocation of a Class Object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Consider the Rational class defined before</a:t>
            </a:r>
          </a:p>
          <a:p>
            <a:pPr eaLnBrk="1" hangingPunct="1">
              <a:lnSpc>
                <a:spcPct val="80000"/>
              </a:lnSpc>
            </a:pPr>
            <a:endParaRPr lang="en-US" sz="280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Rational *rp;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int a, b;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cin &gt;&gt; a &gt;&gt; b;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rp = new Rational(a,b);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(*rp).Display(); // rp-&gt;Display();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delete rp;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</a:rPr>
              <a:t>rp = NULL;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CSC2110 - Data Structures/Algorithms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4F4DC4-0A57-46D2-9408-23E53306F4C4}" type="slidenum">
              <a:rPr lang="en-US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54</a:t>
            </a:fld>
            <a:endParaRPr 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372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Pointer Variable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ct val="0"/>
              </a:spcAft>
              <a:buFont typeface="Wingdings 3" panose="05040102010807070707" pitchFamily="18" charset="2"/>
              <a:buChar char=""/>
            </a:pPr>
            <a:endParaRPr lang="en-US" altLang="zh-TW" sz="2400"/>
          </a:p>
          <a:p>
            <a:pPr>
              <a:lnSpc>
                <a:spcPct val="80000"/>
              </a:lnSpc>
              <a:spcAft>
                <a:spcPct val="0"/>
              </a:spcAft>
              <a:buFont typeface="Wingdings 3" panose="05040102010807070707" pitchFamily="18" charset="2"/>
              <a:buChar char=""/>
            </a:pPr>
            <a:r>
              <a:rPr lang="en-US" altLang="zh-TW" sz="2400"/>
              <a:t>Declaration of Pointer variables</a:t>
            </a:r>
          </a:p>
          <a:p>
            <a:pPr lvl="1">
              <a:lnSpc>
                <a:spcPct val="80000"/>
              </a:lnSpc>
              <a:spcAft>
                <a:spcPct val="0"/>
              </a:spcAft>
              <a:buFont typeface="Monotype Sorts" pitchFamily="2" charset="2"/>
              <a:buNone/>
            </a:pPr>
            <a:r>
              <a:rPr lang="en-US" altLang="zh-TW" sz="2000"/>
              <a:t> </a:t>
            </a:r>
            <a:r>
              <a:rPr lang="en-US" altLang="zh-TW" sz="2000">
                <a:latin typeface="Courier New" panose="02070309020205020404" pitchFamily="49" charset="0"/>
              </a:rPr>
              <a:t>	</a:t>
            </a:r>
            <a:r>
              <a:rPr lang="en-US" altLang="zh-TW" sz="2000" i="1">
                <a:latin typeface="Courier New" panose="02070309020205020404" pitchFamily="49" charset="0"/>
              </a:rPr>
              <a:t>type</a:t>
            </a:r>
            <a:r>
              <a:rPr lang="en-US" altLang="zh-TW" sz="2000">
                <a:latin typeface="Courier New" panose="02070309020205020404" pitchFamily="49" charset="0"/>
              </a:rPr>
              <a:t>* pointer_name;</a:t>
            </a:r>
          </a:p>
          <a:p>
            <a:pPr lvl="1">
              <a:lnSpc>
                <a:spcPct val="80000"/>
              </a:lnSpc>
              <a:spcAft>
                <a:spcPct val="0"/>
              </a:spcAft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</a:rPr>
              <a:t>  //or </a:t>
            </a:r>
          </a:p>
          <a:p>
            <a:pPr lvl="1">
              <a:lnSpc>
                <a:spcPct val="80000"/>
              </a:lnSpc>
              <a:spcAft>
                <a:spcPct val="0"/>
              </a:spcAft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</a:rPr>
              <a:t>	type *pointer_name;</a:t>
            </a:r>
          </a:p>
          <a:p>
            <a:pPr lvl="1">
              <a:lnSpc>
                <a:spcPct val="80000"/>
              </a:lnSpc>
              <a:spcAft>
                <a:spcPct val="0"/>
              </a:spcAft>
              <a:buFont typeface="Monotype Sorts" pitchFamily="2" charset="2"/>
              <a:buNone/>
            </a:pPr>
            <a:r>
              <a:rPr lang="en-US" altLang="zh-TW" sz="2000"/>
              <a:t>where </a:t>
            </a:r>
            <a:r>
              <a:rPr lang="en-US" altLang="zh-TW" sz="2000" i="1"/>
              <a:t>type </a:t>
            </a:r>
            <a:r>
              <a:rPr lang="en-US" altLang="zh-TW" sz="2000"/>
              <a:t>is the type of data pointed to (e.g. int, char, double)</a:t>
            </a:r>
          </a:p>
          <a:p>
            <a:pPr lvl="1">
              <a:lnSpc>
                <a:spcPct val="80000"/>
              </a:lnSpc>
              <a:spcAft>
                <a:spcPct val="0"/>
              </a:spcAft>
              <a:buFont typeface="Monotype Sorts" pitchFamily="2" charset="2"/>
              <a:buNone/>
            </a:pPr>
            <a:endParaRPr lang="en-US" altLang="zh-TW" sz="2000"/>
          </a:p>
          <a:p>
            <a:pPr lvl="1">
              <a:lnSpc>
                <a:spcPct val="80000"/>
              </a:lnSpc>
              <a:spcAft>
                <a:spcPct val="0"/>
              </a:spcAft>
              <a:buFont typeface="Monotype Sorts" pitchFamily="2" charset="2"/>
              <a:buNone/>
            </a:pPr>
            <a:r>
              <a:rPr lang="en-US" altLang="zh-TW" sz="2000"/>
              <a:t>Examples:</a:t>
            </a:r>
          </a:p>
          <a:p>
            <a:pPr lvl="1">
              <a:lnSpc>
                <a:spcPct val="80000"/>
              </a:lnSpc>
              <a:spcAft>
                <a:spcPct val="0"/>
              </a:spcAft>
              <a:buFont typeface="Monotype Sorts" pitchFamily="2" charset="2"/>
              <a:buNone/>
            </a:pPr>
            <a:r>
              <a:rPr lang="en-US" altLang="zh-TW" sz="2000"/>
              <a:t>    </a:t>
            </a:r>
            <a:r>
              <a:rPr lang="en-US" altLang="zh-TW" sz="2000">
                <a:latin typeface="Courier New" panose="02070309020205020404" pitchFamily="49" charset="0"/>
              </a:rPr>
              <a:t>int *n;</a:t>
            </a:r>
          </a:p>
          <a:p>
            <a:pPr lvl="1">
              <a:lnSpc>
                <a:spcPct val="80000"/>
              </a:lnSpc>
              <a:spcAft>
                <a:spcPct val="0"/>
              </a:spcAft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</a:rPr>
              <a:t>  RationalNumber *r;</a:t>
            </a:r>
          </a:p>
          <a:p>
            <a:pPr lvl="1">
              <a:lnSpc>
                <a:spcPct val="80000"/>
              </a:lnSpc>
              <a:spcAft>
                <a:spcPct val="0"/>
              </a:spcAft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</a:rPr>
              <a:t>  int **p;    // pointer to pointer</a:t>
            </a:r>
            <a:endParaRPr lang="en-US" altLang="zh-TW" sz="2000"/>
          </a:p>
          <a:p>
            <a:pPr lvl="1">
              <a:lnSpc>
                <a:spcPct val="80000"/>
              </a:lnSpc>
              <a:spcAft>
                <a:spcPct val="0"/>
              </a:spcAft>
              <a:buFont typeface="Monotype Sorts" pitchFamily="2" charset="2"/>
              <a:buNone/>
            </a:pPr>
            <a:r>
              <a:rPr lang="en-US" altLang="zh-TW" sz="2000"/>
              <a:t>     </a:t>
            </a:r>
          </a:p>
          <a:p>
            <a:pPr lvl="1">
              <a:lnSpc>
                <a:spcPct val="80000"/>
              </a:lnSpc>
              <a:spcAft>
                <a:spcPct val="0"/>
              </a:spcAft>
              <a:buFont typeface="Monotype Sorts" pitchFamily="2" charset="2"/>
              <a:buNone/>
            </a:pPr>
            <a:endParaRPr lang="en-US" altLang="zh-TW" sz="2000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Address Operator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&amp;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848600" cy="4114800"/>
          </a:xfrm>
        </p:spPr>
        <p:txBody>
          <a:bodyPr/>
          <a:lstStyle/>
          <a:p>
            <a:endParaRPr lang="en-US" altLang="zh-TW" sz="2400" i="1" dirty="0">
              <a:latin typeface="Tahoma" panose="020B0604030504040204" pitchFamily="34" charset="0"/>
            </a:endParaRPr>
          </a:p>
          <a:p>
            <a:r>
              <a:rPr lang="en-US" altLang="zh-TW" sz="1800" i="1" dirty="0">
                <a:latin typeface="Tahoma" panose="020B0604030504040204" pitchFamily="34" charset="0"/>
              </a:rPr>
              <a:t>The </a:t>
            </a:r>
            <a:r>
              <a:rPr lang="en-US" altLang="zh-TW" sz="1800" dirty="0">
                <a:latin typeface="Tahoma" panose="020B0604030504040204" pitchFamily="34" charset="0"/>
              </a:rPr>
              <a:t>"</a:t>
            </a:r>
            <a:r>
              <a:rPr lang="en-US" altLang="zh-TW" sz="1800" i="1" dirty="0">
                <a:latin typeface="Tahoma" panose="020B0604030504040204" pitchFamily="34" charset="0"/>
              </a:rPr>
              <a:t>address of </a:t>
            </a:r>
            <a:r>
              <a:rPr lang="en-US" altLang="zh-TW" sz="1800" dirty="0">
                <a:latin typeface="Tahoma" panose="020B0604030504040204" pitchFamily="34" charset="0"/>
              </a:rPr>
              <a:t>"</a:t>
            </a:r>
            <a:r>
              <a:rPr lang="en-US" altLang="zh-TW" sz="1800" i="1" dirty="0">
                <a:latin typeface="Tahoma" panose="020B0604030504040204" pitchFamily="34" charset="0"/>
              </a:rPr>
              <a:t> operator</a:t>
            </a:r>
            <a:r>
              <a:rPr lang="en-US" altLang="zh-TW" sz="1800" dirty="0">
                <a:latin typeface="Tahoma" panose="020B0604030504040204" pitchFamily="34" charset="0"/>
              </a:rPr>
              <a:t> (</a:t>
            </a:r>
            <a:r>
              <a:rPr lang="en-US" altLang="zh-TW" sz="1800" dirty="0">
                <a:solidFill>
                  <a:schemeClr val="hlink"/>
                </a:solidFill>
                <a:latin typeface="Courier New" panose="02070309020205020404" pitchFamily="49" charset="0"/>
              </a:rPr>
              <a:t>&amp;</a:t>
            </a:r>
            <a:r>
              <a:rPr lang="en-US" altLang="zh-TW" sz="1800" dirty="0">
                <a:latin typeface="Tahoma" panose="020B0604030504040204" pitchFamily="34" charset="0"/>
              </a:rPr>
              <a:t>) gives the memory address of the variable</a:t>
            </a:r>
          </a:p>
          <a:p>
            <a:pPr lvl="1"/>
            <a:r>
              <a:rPr lang="en-US" altLang="zh-TW" sz="2000" b="1" dirty="0">
                <a:solidFill>
                  <a:srgbClr val="FAFD00"/>
                </a:solidFill>
              </a:rPr>
              <a:t>Usage: </a:t>
            </a:r>
            <a:r>
              <a:rPr lang="en-US" altLang="zh-TW" sz="2000" b="1" dirty="0">
                <a:solidFill>
                  <a:srgbClr val="FAFD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variable_name</a:t>
            </a:r>
            <a:endParaRPr lang="en-US" altLang="zh-TW" sz="2000" b="1" dirty="0">
              <a:latin typeface="Courier New" panose="02070309020205020404" pitchFamily="49" charset="0"/>
            </a:endParaRPr>
          </a:p>
          <a:p>
            <a:pPr lvl="1"/>
            <a:endParaRPr lang="en-US" altLang="zh-TW" sz="2000" b="1" dirty="0">
              <a:latin typeface="Courier New" panose="02070309020205020404" pitchFamily="49" charset="0"/>
            </a:endParaRPr>
          </a:p>
        </p:txBody>
      </p:sp>
      <p:sp>
        <p:nvSpPr>
          <p:cNvPr id="410643" name="Rectangle 19"/>
          <p:cNvSpPr>
            <a:spLocks noChangeArrowheads="1"/>
          </p:cNvSpPr>
          <p:nvPr/>
        </p:nvSpPr>
        <p:spPr bwMode="auto">
          <a:xfrm>
            <a:off x="37084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410644" name="Rectangle 20"/>
          <p:cNvSpPr>
            <a:spLocks noChangeArrowheads="1"/>
          </p:cNvSpPr>
          <p:nvPr/>
        </p:nvSpPr>
        <p:spPr bwMode="auto">
          <a:xfrm>
            <a:off x="25209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410645" name="Rectangle 21"/>
          <p:cNvSpPr>
            <a:spLocks noChangeArrowheads="1"/>
          </p:cNvSpPr>
          <p:nvPr/>
        </p:nvSpPr>
        <p:spPr bwMode="auto">
          <a:xfrm>
            <a:off x="48958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410646" name="Rectangle 22"/>
          <p:cNvSpPr>
            <a:spLocks noChangeArrowheads="1"/>
          </p:cNvSpPr>
          <p:nvPr/>
        </p:nvSpPr>
        <p:spPr bwMode="auto">
          <a:xfrm>
            <a:off x="60833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410647" name="Rectangle 23"/>
          <p:cNvSpPr>
            <a:spLocks noChangeArrowheads="1"/>
          </p:cNvSpPr>
          <p:nvPr/>
        </p:nvSpPr>
        <p:spPr bwMode="auto">
          <a:xfrm>
            <a:off x="72707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2537" name="Text Box 24"/>
          <p:cNvSpPr txBox="1">
            <a:spLocks noChangeArrowheads="1"/>
          </p:cNvSpPr>
          <p:nvPr/>
        </p:nvSpPr>
        <p:spPr bwMode="auto">
          <a:xfrm>
            <a:off x="228600" y="28797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Memory address:</a:t>
            </a:r>
          </a:p>
        </p:txBody>
      </p:sp>
      <p:sp>
        <p:nvSpPr>
          <p:cNvPr id="22538" name="Text Box 25"/>
          <p:cNvSpPr txBox="1">
            <a:spLocks noChangeArrowheads="1"/>
          </p:cNvSpPr>
          <p:nvPr/>
        </p:nvSpPr>
        <p:spPr bwMode="auto">
          <a:xfrm>
            <a:off x="3786188" y="2879725"/>
            <a:ext cx="973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1024</a:t>
            </a:r>
          </a:p>
        </p:txBody>
      </p:sp>
      <p:sp>
        <p:nvSpPr>
          <p:cNvPr id="22539" name="Text Box 27"/>
          <p:cNvSpPr txBox="1">
            <a:spLocks noChangeArrowheads="1"/>
          </p:cNvSpPr>
          <p:nvPr/>
        </p:nvSpPr>
        <p:spPr bwMode="auto">
          <a:xfrm>
            <a:off x="1371600" y="4364038"/>
            <a:ext cx="42989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Courier New" panose="02070309020205020404" pitchFamily="49" charset="0"/>
              </a:rPr>
              <a:t>int a = 100;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Courier New" panose="02070309020205020404" pitchFamily="49" charset="0"/>
              </a:rPr>
              <a:t>//get the value, 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Courier New" panose="02070309020205020404" pitchFamily="49" charset="0"/>
              </a:rPr>
              <a:t>cout &lt;&lt; a;	  //prints 100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Courier New" panose="02070309020205020404" pitchFamily="49" charset="0"/>
              </a:rPr>
              <a:t>//get the memory address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Courier New" panose="02070309020205020404" pitchFamily="49" charset="0"/>
              </a:rPr>
              <a:t>cout &lt;&lt; &amp;a;   //prints 1024</a:t>
            </a:r>
          </a:p>
        </p:txBody>
      </p:sp>
      <p:sp>
        <p:nvSpPr>
          <p:cNvPr id="410653" name="Rectangle 29"/>
          <p:cNvSpPr>
            <a:spLocks noChangeArrowheads="1"/>
          </p:cNvSpPr>
          <p:nvPr/>
        </p:nvSpPr>
        <p:spPr bwMode="auto">
          <a:xfrm>
            <a:off x="13716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2541" name="Text Box 30"/>
          <p:cNvSpPr txBox="1">
            <a:spLocks noChangeArrowheads="1"/>
          </p:cNvSpPr>
          <p:nvPr/>
        </p:nvSpPr>
        <p:spPr bwMode="auto">
          <a:xfrm>
            <a:off x="2514600" y="2879725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1020</a:t>
            </a:r>
          </a:p>
        </p:txBody>
      </p:sp>
      <p:sp>
        <p:nvSpPr>
          <p:cNvPr id="22542" name="Text Box 31"/>
          <p:cNvSpPr txBox="1">
            <a:spLocks noChangeArrowheads="1"/>
          </p:cNvSpPr>
          <p:nvPr/>
        </p:nvSpPr>
        <p:spPr bwMode="auto">
          <a:xfrm>
            <a:off x="4038600" y="39465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8318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Address Operator &amp;</a:t>
            </a:r>
          </a:p>
        </p:txBody>
      </p:sp>
      <p:grpSp>
        <p:nvGrpSpPr>
          <p:cNvPr id="24579" name="Group 1060"/>
          <p:cNvGrpSpPr>
            <a:grpSpLocks/>
          </p:cNvGrpSpPr>
          <p:nvPr/>
        </p:nvGrpSpPr>
        <p:grpSpPr bwMode="auto">
          <a:xfrm>
            <a:off x="457200" y="1447800"/>
            <a:ext cx="8229600" cy="1492251"/>
            <a:chOff x="288" y="960"/>
            <a:chExt cx="5184" cy="951"/>
          </a:xfrm>
        </p:grpSpPr>
        <p:sp>
          <p:nvSpPr>
            <p:cNvPr id="373780" name="Rectangle 1044"/>
            <p:cNvSpPr>
              <a:spLocks noChangeArrowheads="1"/>
            </p:cNvSpPr>
            <p:nvPr/>
          </p:nvSpPr>
          <p:spPr bwMode="auto">
            <a:xfrm>
              <a:off x="2480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373781" name="Rectangle 1045"/>
            <p:cNvSpPr>
              <a:spLocks noChangeArrowheads="1"/>
            </p:cNvSpPr>
            <p:nvPr/>
          </p:nvSpPr>
          <p:spPr bwMode="auto">
            <a:xfrm>
              <a:off x="1732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373782" name="Rectangle 1046"/>
            <p:cNvSpPr>
              <a:spLocks noChangeArrowheads="1"/>
            </p:cNvSpPr>
            <p:nvPr/>
          </p:nvSpPr>
          <p:spPr bwMode="auto">
            <a:xfrm>
              <a:off x="3228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73783" name="Rectangle 1047"/>
            <p:cNvSpPr>
              <a:spLocks noChangeArrowheads="1"/>
            </p:cNvSpPr>
            <p:nvPr/>
          </p:nvSpPr>
          <p:spPr bwMode="auto">
            <a:xfrm>
              <a:off x="3976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73784" name="Rectangle 1048"/>
            <p:cNvSpPr>
              <a:spLocks noChangeArrowheads="1"/>
            </p:cNvSpPr>
            <p:nvPr/>
          </p:nvSpPr>
          <p:spPr bwMode="auto">
            <a:xfrm>
              <a:off x="4724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4587" name="Text Box 1049"/>
            <p:cNvSpPr txBox="1">
              <a:spLocks noChangeArrowheads="1"/>
            </p:cNvSpPr>
            <p:nvPr/>
          </p:nvSpPr>
          <p:spPr bwMode="auto">
            <a:xfrm>
              <a:off x="288" y="960"/>
              <a:ext cx="1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>
                  <a:solidFill>
                    <a:schemeClr val="tx1"/>
                  </a:solidFill>
                  <a:latin typeface="Arial" panose="020B0604020202020204" pitchFamily="34" charset="0"/>
                </a:rPr>
                <a:t>Memory address:</a:t>
              </a:r>
            </a:p>
          </p:txBody>
        </p:sp>
        <p:sp>
          <p:nvSpPr>
            <p:cNvPr id="24588" name="Text Box 1050"/>
            <p:cNvSpPr txBox="1">
              <a:spLocks noChangeArrowheads="1"/>
            </p:cNvSpPr>
            <p:nvPr/>
          </p:nvSpPr>
          <p:spPr bwMode="auto">
            <a:xfrm>
              <a:off x="2529" y="960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1024</a:t>
              </a:r>
            </a:p>
          </p:txBody>
        </p:sp>
        <p:sp>
          <p:nvSpPr>
            <p:cNvPr id="24589" name="Text Box 1051"/>
            <p:cNvSpPr txBox="1">
              <a:spLocks noChangeArrowheads="1"/>
            </p:cNvSpPr>
            <p:nvPr/>
          </p:nvSpPr>
          <p:spPr bwMode="auto">
            <a:xfrm>
              <a:off x="3976" y="960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1032</a:t>
              </a:r>
            </a:p>
          </p:txBody>
        </p:sp>
        <p:sp>
          <p:nvSpPr>
            <p:cNvPr id="24590" name="Text Box 1052"/>
            <p:cNvSpPr txBox="1">
              <a:spLocks noChangeArrowheads="1"/>
            </p:cNvSpPr>
            <p:nvPr/>
          </p:nvSpPr>
          <p:spPr bwMode="auto">
            <a:xfrm>
              <a:off x="1920" y="1680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sz="1800">
                  <a:solidFill>
                    <a:schemeClr val="tx1"/>
                  </a:solidFill>
                  <a:latin typeface="Arial" panose="020B0604020202020204" pitchFamily="34" charset="0"/>
                </a:rPr>
                <a:t> a</a:t>
              </a:r>
            </a:p>
          </p:txBody>
        </p:sp>
        <p:sp>
          <p:nvSpPr>
            <p:cNvPr id="373790" name="Rectangle 1054"/>
            <p:cNvSpPr>
              <a:spLocks noChangeArrowheads="1"/>
            </p:cNvSpPr>
            <p:nvPr/>
          </p:nvSpPr>
          <p:spPr bwMode="auto">
            <a:xfrm>
              <a:off x="1008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4592" name="Text Box 1055"/>
            <p:cNvSpPr txBox="1">
              <a:spLocks noChangeArrowheads="1"/>
            </p:cNvSpPr>
            <p:nvPr/>
          </p:nvSpPr>
          <p:spPr bwMode="auto">
            <a:xfrm>
              <a:off x="1728" y="960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1020</a:t>
              </a:r>
            </a:p>
          </p:txBody>
        </p:sp>
        <p:sp>
          <p:nvSpPr>
            <p:cNvPr id="24593" name="Text Box 1056"/>
            <p:cNvSpPr txBox="1">
              <a:spLocks noChangeArrowheads="1"/>
            </p:cNvSpPr>
            <p:nvPr/>
          </p:nvSpPr>
          <p:spPr bwMode="auto">
            <a:xfrm>
              <a:off x="2784" y="168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sz="1800">
                  <a:solidFill>
                    <a:schemeClr val="tx1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24580" name="Rectangle 1058"/>
          <p:cNvSpPr>
            <a:spLocks noChangeArrowheads="1"/>
          </p:cNvSpPr>
          <p:nvPr/>
        </p:nvSpPr>
        <p:spPr bwMode="auto">
          <a:xfrm>
            <a:off x="228600" y="2803525"/>
            <a:ext cx="91440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#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include &lt;iostream&gt;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using namespace std;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void main(){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	int a, b;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	a = 88;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	b = 100;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 &lt;&lt; "The address of a is: " &lt;&lt;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&amp;a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</a:rPr>
              <a:t>endl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 &lt;&lt; "The address of b is: " &lt;&lt;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&amp;b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</a:rPr>
              <a:t>endl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} 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581" name="Text Box 1059"/>
          <p:cNvSpPr txBox="1">
            <a:spLocks noChangeArrowheads="1"/>
          </p:cNvSpPr>
          <p:nvPr/>
        </p:nvSpPr>
        <p:spPr bwMode="auto">
          <a:xfrm>
            <a:off x="5410200" y="3429000"/>
            <a:ext cx="3046413" cy="1492250"/>
          </a:xfrm>
          <a:prstGeom prst="rect">
            <a:avLst/>
          </a:prstGeom>
          <a:solidFill>
            <a:srgbClr val="D49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Result is: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The address of a is: 1020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The address of b is: 1024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zh-TW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63415" y="31166"/>
            <a:ext cx="7543800" cy="105468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Variables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72445"/>
            <a:ext cx="7848600" cy="4114800"/>
          </a:xfrm>
        </p:spPr>
        <p:txBody>
          <a:bodyPr rtlCol="0">
            <a:normAutofit fontScale="85000" lnSpcReduction="20000"/>
          </a:bodyPr>
          <a:lstStyle/>
          <a:p>
            <a:pPr marL="91440" indent="-91440"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value of pointer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p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the address of variable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a</a:t>
            </a:r>
          </a:p>
          <a:p>
            <a:pPr marL="91440" indent="-91440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pointer is also a variable, so it has its own memory address</a:t>
            </a:r>
          </a:p>
          <a:p>
            <a:pPr marL="91440" indent="-91440" fontAlgn="auto">
              <a:spcAft>
                <a:spcPts val="0"/>
              </a:spcAft>
              <a:buClr>
                <a:schemeClr val="tx2"/>
              </a:buClr>
              <a:buFont typeface="Monotype Sorts" pitchFamily="2" charset="2"/>
              <a:buNone/>
              <a:defRPr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spcAft>
                <a:spcPts val="0"/>
              </a:spcAft>
              <a:buClr>
                <a:schemeClr val="tx2"/>
              </a:buClr>
              <a:buFont typeface="Monotype Sorts" pitchFamily="2" charset="2"/>
              <a:buNone/>
              <a:defRPr/>
            </a:pP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628" name="Group 23"/>
          <p:cNvGrpSpPr>
            <a:grpSpLocks/>
          </p:cNvGrpSpPr>
          <p:nvPr/>
        </p:nvGrpSpPr>
        <p:grpSpPr bwMode="auto">
          <a:xfrm>
            <a:off x="434975" y="2001043"/>
            <a:ext cx="8709025" cy="3008313"/>
            <a:chOff x="130" y="2213"/>
            <a:chExt cx="5486" cy="1895"/>
          </a:xfrm>
        </p:grpSpPr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22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412678" name="Rectangle 6"/>
            <p:cNvSpPr>
              <a:spLocks noChangeArrowheads="1"/>
            </p:cNvSpPr>
            <p:nvPr/>
          </p:nvSpPr>
          <p:spPr bwMode="auto">
            <a:xfrm>
              <a:off x="1574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412679" name="Rectangle 7"/>
            <p:cNvSpPr>
              <a:spLocks noChangeArrowheads="1"/>
            </p:cNvSpPr>
            <p:nvPr/>
          </p:nvSpPr>
          <p:spPr bwMode="auto">
            <a:xfrm>
              <a:off x="3070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12680" name="Rectangle 8"/>
            <p:cNvSpPr>
              <a:spLocks noChangeArrowheads="1"/>
            </p:cNvSpPr>
            <p:nvPr/>
          </p:nvSpPr>
          <p:spPr bwMode="auto">
            <a:xfrm>
              <a:off x="3818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1024</a:t>
              </a:r>
            </a:p>
          </p:txBody>
        </p:sp>
        <p:sp>
          <p:nvSpPr>
            <p:cNvPr id="412681" name="Rectangle 9"/>
            <p:cNvSpPr>
              <a:spLocks noChangeArrowheads="1"/>
            </p:cNvSpPr>
            <p:nvPr/>
          </p:nvSpPr>
          <p:spPr bwMode="auto">
            <a:xfrm>
              <a:off x="4566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>
              <a:off x="130" y="2213"/>
              <a:ext cx="13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b="0">
                  <a:solidFill>
                    <a:schemeClr val="tx1"/>
                  </a:solidFill>
                  <a:latin typeface="Arial" panose="020B0604020202020204" pitchFamily="34" charset="0"/>
                </a:rPr>
                <a:t>Memory address:</a:t>
              </a:r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2371" y="2213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1024</a:t>
              </a:r>
            </a:p>
          </p:txBody>
        </p:sp>
        <p:sp>
          <p:nvSpPr>
            <p:cNvPr id="26636" name="Text Box 12"/>
            <p:cNvSpPr txBox="1">
              <a:spLocks noChangeArrowheads="1"/>
            </p:cNvSpPr>
            <p:nvPr/>
          </p:nvSpPr>
          <p:spPr bwMode="auto">
            <a:xfrm>
              <a:off x="3922" y="2213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1032</a:t>
              </a:r>
            </a:p>
          </p:txBody>
        </p:sp>
        <p:sp>
          <p:nvSpPr>
            <p:cNvPr id="412686" name="Rectangle 14"/>
            <p:cNvSpPr>
              <a:spLocks noChangeArrowheads="1"/>
            </p:cNvSpPr>
            <p:nvPr/>
          </p:nvSpPr>
          <p:spPr bwMode="auto">
            <a:xfrm>
              <a:off x="850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6638" name="Text Box 15"/>
            <p:cNvSpPr txBox="1">
              <a:spLocks noChangeArrowheads="1"/>
            </p:cNvSpPr>
            <p:nvPr/>
          </p:nvSpPr>
          <p:spPr bwMode="auto">
            <a:xfrm>
              <a:off x="1570" y="2213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 b="0">
                  <a:solidFill>
                    <a:schemeClr val="tx1"/>
                  </a:solidFill>
                  <a:latin typeface="Arial" panose="020B0604020202020204" pitchFamily="34" charset="0"/>
                </a:rPr>
                <a:t>1020</a:t>
              </a:r>
            </a:p>
          </p:txBody>
        </p:sp>
        <p:sp>
          <p:nvSpPr>
            <p:cNvPr id="26639" name="Text Box 18"/>
            <p:cNvSpPr txBox="1">
              <a:spLocks noChangeArrowheads="1"/>
            </p:cNvSpPr>
            <p:nvPr/>
          </p:nvSpPr>
          <p:spPr bwMode="auto">
            <a:xfrm>
              <a:off x="2592" y="292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b="0">
                  <a:solidFill>
                    <a:schemeClr val="tx1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6640" name="Text Box 19"/>
            <p:cNvSpPr txBox="1">
              <a:spLocks noChangeArrowheads="1"/>
            </p:cNvSpPr>
            <p:nvPr/>
          </p:nvSpPr>
          <p:spPr bwMode="auto">
            <a:xfrm>
              <a:off x="4128" y="292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b="0">
                  <a:solidFill>
                    <a:schemeClr val="tx1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cxnSp>
          <p:nvCxnSpPr>
            <p:cNvPr id="26641" name="AutoShape 20"/>
            <p:cNvCxnSpPr>
              <a:cxnSpLocks noChangeShapeType="1"/>
              <a:stCxn id="412680" idx="0"/>
              <a:endCxn id="412677" idx="0"/>
            </p:cNvCxnSpPr>
            <p:nvPr/>
          </p:nvCxnSpPr>
          <p:spPr bwMode="auto">
            <a:xfrm rot="-5400000" flipH="1" flipV="1">
              <a:off x="3443" y="1731"/>
              <a:ext cx="1" cy="1496"/>
            </a:xfrm>
            <a:prstGeom prst="curvedConnector3">
              <a:avLst>
                <a:gd name="adj1" fmla="val -13200000"/>
              </a:avLst>
            </a:prstGeom>
            <a:noFill/>
            <a:ln w="31750">
              <a:solidFill>
                <a:srgbClr val="FFFF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42" name="Text Box 21"/>
            <p:cNvSpPr txBox="1">
              <a:spLocks noChangeArrowheads="1"/>
            </p:cNvSpPr>
            <p:nvPr/>
          </p:nvSpPr>
          <p:spPr bwMode="auto">
            <a:xfrm>
              <a:off x="240" y="3168"/>
              <a:ext cx="3264" cy="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b="0">
                  <a:solidFill>
                    <a:schemeClr val="tx1"/>
                  </a:solidFill>
                  <a:latin typeface="Courier New" panose="02070309020205020404" pitchFamily="49" charset="0"/>
                </a:rPr>
                <a:t>int a = 100;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b="0">
                  <a:solidFill>
                    <a:srgbClr val="FF0000"/>
                  </a:solidFill>
                  <a:latin typeface="Courier New" panose="02070309020205020404" pitchFamily="49" charset="0"/>
                </a:rPr>
                <a:t>int *p = &amp;a;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b="0">
                  <a:solidFill>
                    <a:schemeClr val="tx1"/>
                  </a:solidFill>
                  <a:latin typeface="Courier New" panose="02070309020205020404" pitchFamily="49" charset="0"/>
                </a:rPr>
                <a:t>cout &lt;&lt; a &lt;&lt; " " &lt;&lt; &amp;a &lt;&lt;endl;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b="0">
                  <a:solidFill>
                    <a:schemeClr val="tx1"/>
                  </a:solidFill>
                  <a:latin typeface="Courier New" panose="02070309020205020404" pitchFamily="49" charset="0"/>
                </a:rPr>
                <a:t>cout &lt;&lt; p &lt;&lt; " " &lt;&lt; &amp;p &lt;&lt;endl;</a:t>
              </a:r>
            </a:p>
          </p:txBody>
        </p:sp>
        <p:sp>
          <p:nvSpPr>
            <p:cNvPr id="26643" name="Text Box 22"/>
            <p:cNvSpPr txBox="1">
              <a:spLocks noChangeArrowheads="1"/>
            </p:cNvSpPr>
            <p:nvPr/>
          </p:nvSpPr>
          <p:spPr bwMode="auto">
            <a:xfrm>
              <a:off x="3360" y="3216"/>
              <a:ext cx="2256" cy="710"/>
            </a:xfrm>
            <a:prstGeom prst="rect">
              <a:avLst/>
            </a:prstGeom>
            <a:solidFill>
              <a:srgbClr val="D49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r>
                <a:rPr lang="en-US" altLang="zh-TW" b="0">
                  <a:solidFill>
                    <a:schemeClr val="tx1"/>
                  </a:solidFill>
                  <a:latin typeface="Arial" panose="020B0604020202020204" pitchFamily="34" charset="0"/>
                </a:rPr>
                <a:t>Result is: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b="0">
                  <a:solidFill>
                    <a:schemeClr val="tx1"/>
                  </a:solidFill>
                  <a:latin typeface="Arial" panose="020B0604020202020204" pitchFamily="34" charset="0"/>
                </a:rPr>
                <a:t>100 1024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b="0">
                  <a:solidFill>
                    <a:schemeClr val="tx1"/>
                  </a:solidFill>
                  <a:latin typeface="Arial" panose="020B0604020202020204" pitchFamily="34" charset="0"/>
                </a:rPr>
                <a:t>1024 1032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A8E972-63FE-4993-BB45-49C18C41A1F7}"/>
</file>

<file path=customXml/itemProps2.xml><?xml version="1.0" encoding="utf-8"?>
<ds:datastoreItem xmlns:ds="http://schemas.openxmlformats.org/officeDocument/2006/customXml" ds:itemID="{C0EFBB1C-492A-41CD-B1CF-E1F890C887A2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</TotalTime>
  <Pages>33</Pages>
  <Words>3994</Words>
  <Application>Microsoft Office PowerPoint</Application>
  <PresentationFormat>On-screen Show (4:3)</PresentationFormat>
  <Paragraphs>862</Paragraphs>
  <Slides>54</Slides>
  <Notes>47</Notes>
  <HiddenSlides>3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71" baseType="lpstr">
      <vt:lpstr>新細明體</vt:lpstr>
      <vt:lpstr>宋体</vt:lpstr>
      <vt:lpstr>Arial</vt:lpstr>
      <vt:lpstr>Arial Unicode MS</vt:lpstr>
      <vt:lpstr>Calibri</vt:lpstr>
      <vt:lpstr>Calibri Light</vt:lpstr>
      <vt:lpstr>Comic Sans MS</vt:lpstr>
      <vt:lpstr>Constantia</vt:lpstr>
      <vt:lpstr>Courier</vt:lpstr>
      <vt:lpstr>Courier New</vt:lpstr>
      <vt:lpstr>Monotype Sorts</vt:lpstr>
      <vt:lpstr>Tahoma</vt:lpstr>
      <vt:lpstr>Times New Roman</vt:lpstr>
      <vt:lpstr>Wingdings</vt:lpstr>
      <vt:lpstr>Wingdings 3</vt:lpstr>
      <vt:lpstr>Retrospect</vt:lpstr>
      <vt:lpstr>VISIO</vt:lpstr>
      <vt:lpstr>PowerPoint Presentation</vt:lpstr>
      <vt:lpstr>Topics</vt:lpstr>
      <vt:lpstr>Computer Memory</vt:lpstr>
      <vt:lpstr>Pointers</vt:lpstr>
      <vt:lpstr>Pointer Types</vt:lpstr>
      <vt:lpstr>Pointer Variable</vt:lpstr>
      <vt:lpstr>Address Operator &amp;</vt:lpstr>
      <vt:lpstr>Address Operator &amp;</vt:lpstr>
      <vt:lpstr>Pointer Variables</vt:lpstr>
      <vt:lpstr>Pointer to Pointer</vt:lpstr>
      <vt:lpstr> Dereferencing Operator *</vt:lpstr>
      <vt:lpstr>Don’t get confused</vt:lpstr>
      <vt:lpstr>A Pointer Example</vt:lpstr>
      <vt:lpstr>Another Pointer Example</vt:lpstr>
      <vt:lpstr>Another Pointer Example</vt:lpstr>
      <vt:lpstr>Reference Variables</vt:lpstr>
      <vt:lpstr>Reference Variables</vt:lpstr>
      <vt:lpstr>Reference Variables</vt:lpstr>
      <vt:lpstr>Traditional Pointer Usage</vt:lpstr>
      <vt:lpstr>Pass by Reference</vt:lpstr>
      <vt:lpstr>Pointers and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NULL pointer</vt:lpstr>
      <vt:lpstr>Storing 2D Array in 1D Array</vt:lpstr>
      <vt:lpstr>PowerPoint Presentation</vt:lpstr>
      <vt:lpstr>PowerPoint Presentation</vt:lpstr>
      <vt:lpstr>Memory Management</vt:lpstr>
      <vt:lpstr>Static vs. Dynamic Objects</vt:lpstr>
      <vt:lpstr>PowerPoint Presentation</vt:lpstr>
      <vt:lpstr>Object (variable) creation: New</vt:lpstr>
      <vt:lpstr>Object (variable) destruction: Delete</vt:lpstr>
      <vt:lpstr>Array of New:  dynamic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Allocation</vt:lpstr>
      <vt:lpstr>Memory Deallocation</vt:lpstr>
      <vt:lpstr>PowerPoint Presentation</vt:lpstr>
      <vt:lpstr>PowerPoint Presentation</vt:lpstr>
      <vt:lpstr>Pointers to objects</vt:lpstr>
      <vt:lpstr>Pointers to objects (Cont..)</vt:lpstr>
      <vt:lpstr>Pointers to objects (Cont..)</vt:lpstr>
      <vt:lpstr>Pointers to objects (Cont..)</vt:lpstr>
      <vt:lpstr>Pointers to objects (Cont..)</vt:lpstr>
      <vt:lpstr>Dynamic Allocation of a Class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comp104 notes</dc:title>
  <dc:subject/>
  <dc:creator>Andrew Horner</dc:creator>
  <cp:keywords/>
  <dc:description/>
  <cp:lastModifiedBy>Diana Olivia [MAHE-MIT]</cp:lastModifiedBy>
  <cp:revision>608</cp:revision>
  <cp:lastPrinted>1998-08-29T09:09:32Z</cp:lastPrinted>
  <dcterms:created xsi:type="dcterms:W3CDTF">1996-06-16T00:02:10Z</dcterms:created>
  <dcterms:modified xsi:type="dcterms:W3CDTF">2022-08-20T16:11:06Z</dcterms:modified>
</cp:coreProperties>
</file>