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21" Type="http://schemas.openxmlformats.org/officeDocument/2006/relationships/slide" Target="slides/slide14.xml"/><Relationship Id="rId68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66" Type="http://schemas.openxmlformats.org/officeDocument/2006/relationships/slide" Target="slides/slide59.xml"/><Relationship Id="rId24" Type="http://schemas.openxmlformats.org/officeDocument/2006/relationships/slide" Target="slides/slide17.xml"/><Relationship Id="rId53" Type="http://schemas.openxmlformats.org/officeDocument/2006/relationships/slide" Target="slides/slide46.xml"/><Relationship Id="rId11" Type="http://schemas.openxmlformats.org/officeDocument/2006/relationships/slide" Target="slides/slide4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64" Type="http://schemas.openxmlformats.org/officeDocument/2006/relationships/slide" Target="slides/slide5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56" Type="http://schemas.openxmlformats.org/officeDocument/2006/relationships/slide" Target="slides/slide49.xml"/><Relationship Id="rId14" Type="http://schemas.openxmlformats.org/officeDocument/2006/relationships/slide" Target="slides/slide7.xml"/><Relationship Id="rId69" Type="http://schemas.openxmlformats.org/officeDocument/2006/relationships/customXml" Target="../customXml/item3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presProps" Target="presProps.xml"/><Relationship Id="rId46" Type="http://schemas.openxmlformats.org/officeDocument/2006/relationships/slide" Target="slides/slide39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5" Type="http://schemas.openxmlformats.org/officeDocument/2006/relationships/slide" Target="slides/slide18.xml"/><Relationship Id="rId12" Type="http://schemas.openxmlformats.org/officeDocument/2006/relationships/slide" Target="slides/slide5.xml"/><Relationship Id="rId59" Type="http://schemas.openxmlformats.org/officeDocument/2006/relationships/slide" Target="slides/slide52.xml"/><Relationship Id="rId17" Type="http://schemas.openxmlformats.org/officeDocument/2006/relationships/slide" Target="slides/slide10.xml"/><Relationship Id="rId67" Type="http://schemas.openxmlformats.org/officeDocument/2006/relationships/customXml" Target="../customXml/item1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20" Type="http://schemas.openxmlformats.org/officeDocument/2006/relationships/slide" Target="slides/slide13.xml"/><Relationship Id="rId54" Type="http://schemas.openxmlformats.org/officeDocument/2006/relationships/slide" Target="slides/slide47.xml"/><Relationship Id="rId1" Type="http://schemas.openxmlformats.org/officeDocument/2006/relationships/theme" Target="theme/theme2.xml"/><Relationship Id="rId6" Type="http://schemas.openxmlformats.org/officeDocument/2006/relationships/slideMaster" Target="slideMasters/slideMaster3.xml"/><Relationship Id="rId49" Type="http://schemas.openxmlformats.org/officeDocument/2006/relationships/slide" Target="slides/slide42.xml"/><Relationship Id="rId36" Type="http://schemas.openxmlformats.org/officeDocument/2006/relationships/slide" Target="slides/slide29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7" Type="http://schemas.openxmlformats.org/officeDocument/2006/relationships/slide" Target="slides/slide50.xml"/><Relationship Id="rId15" Type="http://schemas.openxmlformats.org/officeDocument/2006/relationships/slide" Target="slides/slide8.xml"/><Relationship Id="rId44" Type="http://schemas.openxmlformats.org/officeDocument/2006/relationships/slide" Target="slides/slide37.xml"/><Relationship Id="rId31" Type="http://schemas.openxmlformats.org/officeDocument/2006/relationships/slide" Target="slides/slide24.xml"/><Relationship Id="rId65" Type="http://schemas.openxmlformats.org/officeDocument/2006/relationships/slide" Target="slides/slide58.xml"/><Relationship Id="rId60" Type="http://schemas.openxmlformats.org/officeDocument/2006/relationships/slide" Target="slides/slide53.xml"/><Relationship Id="rId52" Type="http://schemas.openxmlformats.org/officeDocument/2006/relationships/slide" Target="slides/slide45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39" Type="http://schemas.openxmlformats.org/officeDocument/2006/relationships/slide" Target="slides/slide3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524000" y="1752600"/>
            <a:ext cx="6858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Packages and Interfaces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914400"/>
            <a:ext cx="86741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1000" y="622300"/>
            <a:ext cx="8448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Defining a package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04800" y="1371600"/>
            <a:ext cx="8610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package include 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as the first statement.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Any classes declared within that file will belong to the specified package.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package statement is not included, then class names are put into 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default package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has no name. 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28600" y="6858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General form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package pkg;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Ex:    package MyPackage;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create a hierarchy of package.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package pkg1[.pkg2[.pkg3]];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Ex:   package java.awt.image.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81000" y="622300"/>
            <a:ext cx="844867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Finding packages and  CLASSPATH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04800" y="1371600"/>
            <a:ext cx="8610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by default, the Java run-time system uses the current working directory as its starting point.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our package is in the current directory, or a subdirectory of the current directory, it will be found.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Second,  we can specify a directory path or paths by setting the CLASSPATH environmental variable.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</a:t>
            </a: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–classpath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with java  and javac to specify the path to our class.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81000" y="622300"/>
            <a:ext cx="844867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Finding packages and  CLASSPATH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371600"/>
            <a:ext cx="6019800" cy="4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152400" y="609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152400" y="1295400"/>
            <a:ext cx="8763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following package specification.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package MyPack;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program to find MyPack, one of the 3 things must be true.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the program is executed from 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directory immediately above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MyPack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set to include the path to MyPack. 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–classpath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must specify the path to MyPack when the program is run via java.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190500" y="1447800"/>
            <a:ext cx="8763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second two options are used, the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classpath must not include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MyPack itself.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must  specify the path to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ex: in windows if the path is to MyPack is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C:\MyPrograms\java\MyPack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classpath to MyPack is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C:\MyPrograms\java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52400" y="533400"/>
            <a:ext cx="87630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Short Package Example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152400" y="9906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MyPack;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System.out.println(“first  program to illustrate package”);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the above file as prg.java and put it in a directory called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compile the file, make sure that resulting class file is also in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program using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 MyPack.prg</a:t>
            </a:r>
            <a:endParaRPr/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Access Protection</a:t>
            </a:r>
            <a:endParaRPr/>
          </a:p>
        </p:txBody>
      </p:sp>
      <p:pic>
        <p:nvPicPr>
          <p:cNvPr id="191" name="Google Shape;19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7053262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228600" y="533400"/>
            <a:ext cx="8686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has two packages p1 , p2 and five classes.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package defines three classes: Protection, Derived and  SamePackage. </a:t>
            </a:r>
            <a:endParaRPr/>
          </a:p>
          <a:p>
            <a:pPr indent="-63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class defines four int variables in each of the legal protection modes. </a:t>
            </a:r>
            <a:endParaRPr/>
          </a:p>
          <a:p>
            <a:pPr indent="-63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variable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declared with the default protection,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n_pri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private,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n_pro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protected,  and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n_pub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public.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66700" y="1371600"/>
            <a:ext cx="8610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 are container for classes.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keep the class name  compartmentalized.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is both a naming and visibility control mechanism.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228600" y="533400"/>
            <a:ext cx="868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255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class, Derived, is a subclass of Protection in the same package  p1.</a:t>
            </a:r>
            <a:endParaRPr/>
          </a:p>
          <a:p>
            <a:pPr indent="-188912" lvl="1" marL="3810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	 grants Derived access to every variable in Protection except for n_pri.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third class, SamePackage, is not a subclass of Protection, but is in the same package  and also has access to all but n_pri.</a:t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457200" y="609600"/>
            <a:ext cx="3276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 p1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protection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derived extends protection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samepackage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4343400" y="762000"/>
            <a:ext cx="4038600" cy="424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 p2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derived2 extends p1.protection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otherpackage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Protection.java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152400" y="990600"/>
            <a:ext cx="852487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Protection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private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n_pri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protected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n_pro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public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n_pub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public Protection()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Derived.java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28600" y="9144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extends Protection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Derived()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SamePackage.java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152400" y="990600"/>
            <a:ext cx="85248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SamePackage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SamePackage()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Protection p = new Protection();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p.n);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p.n_pri);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p.n_pro);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p.n_pub);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2286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Protection2.java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228600" y="10668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p2;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derived2 extends p1.Protection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Protection2()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228600" y="5334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OtherPackage.java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04800" y="1066800"/>
            <a:ext cx="852487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OtherPackage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OtherPackage()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p1.Protection p = new p1.Protection();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 = " + p.n);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p.n_pri);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System.out.println("n_pro = " + p.n_pro);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p.n_pub);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Importing Packages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228600" y="9906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to bring certain classes, or entire packages, into  visibility.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imported, a class can be referred to directly, using only its name.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general form of the import statement: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			 import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pkg1[.pkg2].(classname|*);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import  java.util.Date;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import  java.io.*;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import  java.awt.*;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 statements occur immediately following the package statement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 it exists)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before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class definitions.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228600" y="6858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the standard Java classes included with Java are stored in a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called  java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language functions are stored in a package inside of the java package called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java.lang.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 have to import every package or class that we want to use, but since Java is useless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without much of the functionality in java.lang, it is implicitly imported by the compiler  for all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equivalent to the following line being at the top of all of our programs: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java.lang.*;</a:t>
            </a:r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152400" y="6858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statement is optional.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MyDate extends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example without the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statement looks like this: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MyDate extends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java.util.Date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85800"/>
            <a:ext cx="6669087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57200" y="5410200"/>
            <a:ext cx="72024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C:\Program Files (x86)\Java\jdk1.8.0_101\jre\lib\rt\java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0" y="904875"/>
            <a:ext cx="82835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9087" y="685800"/>
            <a:ext cx="852487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org.cloudbus.cloudsim.Datacenter;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org.cloudbus.cloudsim.DatacenterBroker;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org.cloudbus.cloudsim.Host;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org.cloudbus.cloudsim.Storage;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org.cloudbus.cloudsim.Vm;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class prg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		  Host  h = new Host();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	 Vm  v = new Vm();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278" name="Google Shape;278;p4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2667000" y="2438400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None/>
            </a:pPr>
            <a:r>
              <a:rPr b="0" i="0" lang="en-US" sz="4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42900" y="1295400"/>
            <a:ext cx="8458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interface is basically a kind of class.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classes, interfaces contains methods and variables.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Difference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interfaces define only abstract methods and final variables.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do not specify any code to implement the methods.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are designed to support dynamic method resolution at runtime.</a:t>
            </a:r>
            <a:endParaRPr/>
          </a:p>
        </p:txBody>
      </p:sp>
      <p:sp>
        <p:nvSpPr>
          <p:cNvPr id="290" name="Google Shape;290;p4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228600" y="614362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Defining an interface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07975" y="982662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interface name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return-type method-name1(parameter-list);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…………….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return-type method-nameN(parameter-list);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type final-varname1 = value;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…………….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type final-varnameN = value;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are declared with no bodies.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variables are implicitly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static.</a:t>
            </a:r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idx="1" type="body"/>
          </p:nvPr>
        </p:nvSpPr>
        <p:spPr>
          <a:xfrm>
            <a:off x="228600" y="609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interface interfacename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	variable declaration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	method declaration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interface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static final int code=1000;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void display();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</p:txBody>
      </p:sp>
      <p:sp>
        <p:nvSpPr>
          <p:cNvPr id="303" name="Google Shape;303;p5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304800" y="1295400"/>
            <a:ext cx="852487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callback(int param);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10" name="Google Shape;310;p5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266700" y="990600"/>
            <a:ext cx="7810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Implementing Interfaces</a:t>
            </a:r>
            <a:endParaRPr/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266700" y="1905000"/>
            <a:ext cx="8610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class classname [extends superclass]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[,interface...]]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 class-body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17" name="Google Shape;317;p5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228600" y="685800"/>
            <a:ext cx="8382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Client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System.out.println("callback called with " + p);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implement an interface method, it must be declared as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23" name="Google Shape;323;p5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can also define additional members.</a:t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304800" y="11430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Client implements Callback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public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System.out.println("callback called with " + p);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void nonIfaceMeth()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System.out.println(“Added method");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30" name="Google Shape;330;p5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5" y="1419225"/>
            <a:ext cx="73723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Accessing Implementations Through Interface References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228600" y="1066800"/>
            <a:ext cx="8610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TestIface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Callback  c = new 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 can be used to access the callback() method,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can not access any other members of the Client class.</a:t>
            </a:r>
            <a:endParaRPr/>
          </a:p>
        </p:txBody>
      </p:sp>
      <p:sp>
        <p:nvSpPr>
          <p:cNvPr id="337" name="Google Shape;337;p5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304800" y="8382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Another implementation of Callback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AnotherClient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System.out.println("Another version of callback“+(p+10));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3" name="Google Shape;343;p5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228600" y="6858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TestIface2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Callback c = new 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AnotherClient ob = new AnotherClient();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c = ob; // c now refers to AnotherClient object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callback called with 42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another version of callback 52.</a:t>
            </a:r>
            <a:endParaRPr/>
          </a:p>
        </p:txBody>
      </p:sp>
      <p:sp>
        <p:nvSpPr>
          <p:cNvPr id="349" name="Google Shape;349;p5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152400" y="533400"/>
            <a:ext cx="899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Partial Implementations</a:t>
            </a:r>
            <a:endParaRPr/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228600" y="10668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class includes an interface but does not fully implement the methods defined by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interface, then that class must be declared as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Incomplete implements Callback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a, b;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void show()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System.out.println(a + " " + 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 ...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356" name="Google Shape;356;p5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228600" y="1143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interface can be declared as member of a class or another interface. Such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is  called a member interface.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Ex:   class 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public interface 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voud disp();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</p:txBody>
      </p:sp>
      <p:sp>
        <p:nvSpPr>
          <p:cNvPr id="363" name="Google Shape;363;p5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69" name="Google Shape;369;p60"/>
          <p:cNvSpPr txBox="1"/>
          <p:nvPr>
            <p:ph idx="1" type="body"/>
          </p:nvPr>
        </p:nvSpPr>
        <p:spPr>
          <a:xfrm>
            <a:off x="228600" y="1143000"/>
            <a:ext cx="8458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(or classes) can have only public and default access specifiers when declared outside any other class.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interface declared in a class can either be default, public, protected not private.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implementing the interface, we mention the interface as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c_name.i_name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 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c_name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the name of the class in which it is nested and 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i_name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the name of the interface itself</a:t>
            </a:r>
            <a:endParaRPr/>
          </a:p>
        </p:txBody>
      </p:sp>
      <p:sp>
        <p:nvSpPr>
          <p:cNvPr id="370" name="Google Shape;370;p6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76" name="Google Shape;376;p61"/>
          <p:cNvSpPr txBox="1"/>
          <p:nvPr>
            <p:ph idx="1" type="body"/>
          </p:nvPr>
        </p:nvSpPr>
        <p:spPr>
          <a:xfrm>
            <a:off x="228600" y="11430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interface Yes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        void show();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Testing implements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Test.Yes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void show()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       System.out.println("show method of interface");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83" name="Google Shape;383;p62"/>
          <p:cNvSpPr txBox="1"/>
          <p:nvPr>
            <p:ph idx="1" type="body"/>
          </p:nvPr>
        </p:nvSpPr>
        <p:spPr>
          <a:xfrm>
            <a:off x="228600" y="1143000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public static void main(String[] args)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Test.Yes obj;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Testing t = new Testing();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obj=t;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obj.show();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84" name="Google Shape;384;p6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Applying Interfaces</a:t>
            </a:r>
            <a:endParaRPr/>
          </a:p>
        </p:txBody>
      </p:sp>
      <p:sp>
        <p:nvSpPr>
          <p:cNvPr id="390" name="Google Shape;390;p63"/>
          <p:cNvSpPr txBox="1"/>
          <p:nvPr>
            <p:ph idx="1" type="body"/>
          </p:nvPr>
        </p:nvSpPr>
        <p:spPr>
          <a:xfrm>
            <a:off x="304800" y="1371600"/>
            <a:ext cx="8610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Define an integer stack interface.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IntStack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void push(int item);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store an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pop();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retrieve an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91" name="Google Shape;391;p6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>
            <p:ph idx="1" type="body"/>
          </p:nvPr>
        </p:nvSpPr>
        <p:spPr>
          <a:xfrm>
            <a:off x="228600" y="5334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FixedStack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IntStack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private int stck[];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private int tos;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FixedStack(int size)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      stck = new int[size];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tos = -1;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public void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 item)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      if(tos==stck.length-1) // use length member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System.out.println("Stack is full.");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stck[++tos] = item;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95450"/>
            <a:ext cx="8382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152400" y="6858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Pop an item from the stack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int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pop()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if(tos &lt; 0)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            System.out.println("Stack underflow.");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return 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stck[tos--];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03" name="Google Shape;403;p6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idx="1" type="body"/>
          </p:nvPr>
        </p:nvSpPr>
        <p:spPr>
          <a:xfrm>
            <a:off x="228600" y="609600"/>
            <a:ext cx="6324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IFTest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 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          FixedStack mystack1 = new FixedStack(5);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FixedStack mystack2 = new FixedStack(8);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i&lt;5; i++) mystack1.push(i);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i&lt;8; i++) mystack2.push(i);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System.out.println("Stack in mystack1:");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i&lt;5;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System.out.println(mystack1.pop());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System.out.println("Stack in mystack2:");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i&lt;8;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System.out.println(mystack2.pop());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09" name="Google Shape;409;p6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/>
          <p:nvPr>
            <p:ph type="title"/>
          </p:nvPr>
        </p:nvSpPr>
        <p:spPr>
          <a:xfrm>
            <a:off x="152400" y="533400"/>
            <a:ext cx="89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Variables in Interfaces</a:t>
            </a:r>
            <a:endParaRPr/>
          </a:p>
        </p:txBody>
      </p:sp>
      <p:sp>
        <p:nvSpPr>
          <p:cNvPr id="415" name="Google Shape;415;p67"/>
          <p:cNvSpPr txBox="1"/>
          <p:nvPr>
            <p:ph idx="1" type="body"/>
          </p:nvPr>
        </p:nvSpPr>
        <p:spPr>
          <a:xfrm>
            <a:off x="228600" y="8382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interfaces to import shared constants into multiple classes.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 SharedConstants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               int NO = 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YES = 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MAYBE = 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LATER = 3;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 SharedConstants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  int x;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A() {   x=1;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 fun()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          if (x &gt; 1 ) return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else return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16" name="Google Shape;416;p6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8"/>
          <p:cNvSpPr txBox="1"/>
          <p:nvPr>
            <p:ph type="title"/>
          </p:nvPr>
        </p:nvSpPr>
        <p:spPr>
          <a:xfrm>
            <a:off x="152400" y="685800"/>
            <a:ext cx="899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Interfaces Can Be Extended</a:t>
            </a:r>
            <a:endParaRPr/>
          </a:p>
        </p:txBody>
      </p:sp>
      <p:sp>
        <p:nvSpPr>
          <p:cNvPr id="422" name="Google Shape;422;p68"/>
          <p:cNvSpPr txBox="1"/>
          <p:nvPr>
            <p:ph idx="1" type="body"/>
          </p:nvPr>
        </p:nvSpPr>
        <p:spPr>
          <a:xfrm>
            <a:off x="228600" y="1066800"/>
            <a:ext cx="8686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void meth1();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B extends A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meth2();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23" name="Google Shape;423;p6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/>
          <p:nvPr>
            <p:ph idx="1" type="body"/>
          </p:nvPr>
        </p:nvSpPr>
        <p:spPr>
          <a:xfrm>
            <a:off x="228600" y="7620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This class must implement all of A and B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MyClass implements B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public void meth1()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              System.out.println("Implement meth1().");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}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public void meth2()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             System.out.println("Implement meth2().");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985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0"/>
          <p:cNvSpPr txBox="1"/>
          <p:nvPr>
            <p:ph idx="1" type="body"/>
          </p:nvPr>
        </p:nvSpPr>
        <p:spPr>
          <a:xfrm>
            <a:off x="228600" y="685800"/>
            <a:ext cx="8458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     public static void main(String arg[])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               MyClass ob = new MyClass();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ob.meth1();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ob.meth2();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class that implements an interface must implement all methods defined by that  interface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35" name="Google Shape;435;p7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1"/>
          <p:cNvSpPr txBox="1"/>
          <p:nvPr>
            <p:ph idx="1" type="body"/>
          </p:nvPr>
        </p:nvSpPr>
        <p:spPr>
          <a:xfrm>
            <a:off x="309562" y="1371600"/>
            <a:ext cx="8524875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interface Area with following method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findArea(int, int);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two class namely Rectangle and Triagle which implements Area interface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java program to find the area of rectangle and triangle.</a:t>
            </a:r>
            <a:endParaRPr/>
          </a:p>
        </p:txBody>
      </p:sp>
      <p:sp>
        <p:nvSpPr>
          <p:cNvPr id="441" name="Google Shape;441;p7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2"/>
          <p:cNvSpPr txBox="1"/>
          <p:nvPr>
            <p:ph idx="1" type="body"/>
          </p:nvPr>
        </p:nvSpPr>
        <p:spPr>
          <a:xfrm>
            <a:off x="228600" y="5334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float findArea(int x, int 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Rectangle implements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float findArea(int x, int y)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(x*y);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985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72"/>
          <p:cNvSpPr txBox="1"/>
          <p:nvPr/>
        </p:nvSpPr>
        <p:spPr>
          <a:xfrm>
            <a:off x="4953000" y="2590800"/>
            <a:ext cx="3733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Triangle implements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float findArea(int x, int y)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(0.5*x*y);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449" name="Google Shape;449;p72"/>
          <p:cNvCxnSpPr/>
          <p:nvPr/>
        </p:nvCxnSpPr>
        <p:spPr>
          <a:xfrm>
            <a:off x="4343400" y="533400"/>
            <a:ext cx="0" cy="5589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3"/>
          <p:cNvSpPr txBox="1"/>
          <p:nvPr>
            <p:ph idx="1" type="body"/>
          </p:nvPr>
        </p:nvSpPr>
        <p:spPr>
          <a:xfrm>
            <a:off x="228600" y="6858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interfacePrg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Rectangle r = new Rectangle();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Triangle  t = new Triangle();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Area a;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a= r;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System.out.println("Area of rectangle ="+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a.findArea(10,20)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a= t;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System.out.println("Area of triangle ="+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a.findArea(5,10)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55" name="Google Shape;455;p7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4"/>
          <p:cNvSpPr txBox="1"/>
          <p:nvPr>
            <p:ph idx="1" type="body"/>
          </p:nvPr>
        </p:nvSpPr>
        <p:spPr>
          <a:xfrm>
            <a:off x="309562" y="1371600"/>
            <a:ext cx="8524875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interface Vehicle with 2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numberOfSeats();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void numberOfWheel();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two class namely car and bike which implements vehicle interface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61" name="Google Shape;461;p7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87" y="1247775"/>
            <a:ext cx="644842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0" y="904875"/>
            <a:ext cx="82835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838200"/>
            <a:ext cx="8001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762000"/>
            <a:ext cx="85375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E580910E-9F70-4127-8543-D99EEBBB20BF}"/>
</file>

<file path=customXml/itemProps2.xml><?xml version="1.0" encoding="utf-8"?>
<ds:datastoreItem xmlns:ds="http://schemas.openxmlformats.org/officeDocument/2006/customXml" ds:itemID="{E43CDBF4-9C15-4119-92CA-E8324999CEB5}"/>
</file>

<file path=customXml/itemProps3.xml><?xml version="1.0" encoding="utf-8"?>
<ds:datastoreItem xmlns:ds="http://schemas.openxmlformats.org/officeDocument/2006/customXml" ds:itemID="{E098138E-07C0-44D2-9D56-D02168A8B80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101400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