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735750" cy="9799625"/>
  <p:embeddedFontLst>
    <p:embeddedFont>
      <p:font typeface="Franklin Gothic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2.xml"/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34" Type="http://schemas.openxmlformats.org/officeDocument/2006/relationships/slide" Target="slides/slide27.xml"/><Relationship Id="rId21" Type="http://schemas.openxmlformats.org/officeDocument/2006/relationships/slide" Target="slides/slide14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4" Type="http://schemas.openxmlformats.org/officeDocument/2006/relationships/slide" Target="slides/slide17.xml"/><Relationship Id="rId53" Type="http://schemas.openxmlformats.org/officeDocument/2006/relationships/slide" Target="slides/slide46.xml"/><Relationship Id="rId11" Type="http://schemas.openxmlformats.org/officeDocument/2006/relationships/slide" Target="slides/slide4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61" Type="http://schemas.openxmlformats.org/officeDocument/2006/relationships/customXml" Target="../customXml/item2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56" Type="http://schemas.openxmlformats.org/officeDocument/2006/relationships/slide" Target="slides/slide49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59" Type="http://schemas.openxmlformats.org/officeDocument/2006/relationships/font" Target="fonts/FranklinGothic-bold.fntdata"/><Relationship Id="rId17" Type="http://schemas.openxmlformats.org/officeDocument/2006/relationships/slide" Target="slides/slide10.xml"/><Relationship Id="rId41" Type="http://schemas.openxmlformats.org/officeDocument/2006/relationships/slide" Target="slides/slide34.xml"/><Relationship Id="rId20" Type="http://schemas.openxmlformats.org/officeDocument/2006/relationships/slide" Target="slides/slide13.xml"/><Relationship Id="rId54" Type="http://schemas.openxmlformats.org/officeDocument/2006/relationships/slide" Target="slides/slide47.xml"/><Relationship Id="rId62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49" Type="http://schemas.openxmlformats.org/officeDocument/2006/relationships/slide" Target="slides/slide42.xml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7" Type="http://schemas.openxmlformats.org/officeDocument/2006/relationships/slide" Target="slides/slide50.xml"/><Relationship Id="rId15" Type="http://schemas.openxmlformats.org/officeDocument/2006/relationships/slide" Target="slides/slide8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10" Type="http://schemas.openxmlformats.org/officeDocument/2006/relationships/slide" Target="slides/slide3.xml"/><Relationship Id="rId6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03212" y="19050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replace(char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original, char replacement)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System.out.println(s1.replace('M','B'));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04800" y="16764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String s1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if(s1.equals(s2))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if(s3.equalsIgnoreCase(s4))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28600" y="1219200"/>
            <a:ext cx="8610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 is the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being compared with the invoking String. The result of the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is returned and is interpreted as shown here: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                                  Meaning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Less than zero                The invoking string is less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Greater than zero             The invoking string is greater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Zero                                 The two strings are equal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219075" y="5661025"/>
            <a:ext cx="2209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- str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8600" y="6858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s1="computer";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s2="electronics";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System.out.println(s1.compareTo(s2));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System.out.println(s3.compareTo(s4));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28600" y="12192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startIndex,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specifies the beginning index, and endIndex specifies the stopping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returned  contains all the characters from the beginning index, up to,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not including, the ending index.</a:t>
            </a:r>
            <a:endParaRPr b="0" i="1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048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"abcdefgh";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System.out.println(s.substring(3,5));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04800" y="8382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defgh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28600" y="7620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strings are class objects and implemented using two classes  namely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string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 s = new String(“mit”);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char ch[] = {‘a’,’b’,’c’};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s = new String(ch);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char ch[] = {‘a’,’b’,’c’,’d’,’e’,’f’};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String s = new String(ch,2,3 );                        OUTPUT: cde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04800" y="838200"/>
            <a:ext cx="852487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 ‘a’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all  character which is same as first character with last character of a given string.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28600" y="13716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occurrences of  each characters in a given string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04800" y="12192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trim( )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09562" y="685800"/>
            <a:ext cx="8524875" cy="543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s2="Manipal";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System.out.println(s1.concat(s2));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s1.concat(s2);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  }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285750" y="1371600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indexOf(char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lastIndexOf(char 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9087" y="914400"/>
            <a:ext cx="852487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   String s = “object oriented programming”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System.out.println(s.indexOf(‘e'));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System.out.println(s.lastIndexOf(‘e'));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String s2=“Service and Excellence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System.out.println(s2.lastIndexOf(“ce"));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04800" y="685800"/>
            <a:ext cx="85248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5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</a:t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228600" y="10668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fromIndex specifies the index at which point the search begins.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runs from fromIndex to the end of the string.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search runs from fromIndex to zero.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9087" y="12954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Special string syntax: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String s=“mit”;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System.out.println(s.lastIndexOf('c‘,8));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System.out.println(s.lastIndexOf(‘d‘,8));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228600" y="1295400"/>
            <a:ext cx="852487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equals( ) Versus ==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4325" y="1423987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equals( ) method compares the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characters inside a </a:t>
            </a: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object. </a:t>
            </a:r>
            <a:endParaRPr/>
          </a:p>
          <a:p>
            <a:pPr indent="-889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== operator compares two object references to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see whether they refer to the same instance.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314325" y="3065462"/>
            <a:ext cx="83058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EqualsNotEqualTo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s1 = "Hello";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s2 = new String(s1);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System.out.println(s1.equals(s2));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 s1 == s2);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05" name="Google Shape;305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04800" y="685800"/>
            <a:ext cx="852487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311" name="Google Shape;311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  contains(Sring st)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9087" y="1879600"/>
            <a:ext cx="85248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s=“mit manipal”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System.out.println(s.contains(“man”));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9087" y="1879600"/>
            <a:ext cx="85248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String[ ]    split(String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1" name="Google Shape;331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29622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8600" y="6096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Concatenation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04800" y="1219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operator is used for concatenation.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 = “Hello”+”world”;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s1 =“four : “+2+2;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s2= “four : “+(2+2);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04800" y="685800"/>
            <a:ext cx="852487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whether a given character is present in a given string or not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vowels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04800" y="8382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trim()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endswith(Strings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56"/>
          <p:cNvSpPr txBox="1"/>
          <p:nvPr/>
        </p:nvSpPr>
        <p:spPr>
          <a:xfrm>
            <a:off x="4267200" y="1066800"/>
            <a:ext cx="413385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indexOf(int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lastIndexOf(int cha);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>
            <a:off x="304800" y="1905000"/>
            <a:ext cx="85248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Palatino"/>
              <a:buNone/>
            </a:pP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void getChars(int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sourceEnd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char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[ ],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endParaRPr/>
          </a:p>
        </p:txBody>
      </p:sp>
      <p:sp>
        <p:nvSpPr>
          <p:cNvPr id="353" name="Google Shape;353;p57"/>
          <p:cNvSpPr txBox="1"/>
          <p:nvPr/>
        </p:nvSpPr>
        <p:spPr>
          <a:xfrm>
            <a:off x="330200" y="2979737"/>
            <a:ext cx="8499475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the index of the beginning of the substring,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index that is one past the end of the desired substring.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substring contains the characters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that will receive the characters is specified by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target.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index within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which the substring will be copied is passed 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targetStart.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8"/>
          <p:cNvSpPr txBox="1"/>
          <p:nvPr/>
        </p:nvSpPr>
        <p:spPr>
          <a:xfrm>
            <a:off x="304800" y="1716087"/>
            <a:ext cx="83772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"This is a demo of the getChars method.";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start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end = 13;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buf[] = new char[end - start];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s.getChars(start, end, buf,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9"/>
          <p:cNvSpPr txBox="1"/>
          <p:nvPr/>
        </p:nvSpPr>
        <p:spPr>
          <a:xfrm>
            <a:off x="414337" y="1785937"/>
            <a:ext cx="83058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stores the characters in an array of bytes.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byte[ ] getBytes(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457200" y="1371600"/>
            <a:ext cx="78486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"ABCD";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byte b[] = s.getBytes();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for(int i=0;i&lt;b.length;i++)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out.println(b[i]);</a:t>
            </a:r>
            <a:endParaRPr/>
          </a:p>
        </p:txBody>
      </p:sp>
      <p:sp>
        <p:nvSpPr>
          <p:cNvPr id="375" name="Google Shape;375;p60"/>
          <p:cNvSpPr txBox="1"/>
          <p:nvPr/>
        </p:nvSpPr>
        <p:spPr>
          <a:xfrm>
            <a:off x="6858000" y="3957637"/>
            <a:ext cx="914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304800" y="1447800"/>
            <a:ext cx="84582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all the characters in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into a character array.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an array of characters for the entire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char[ ] toCharArray(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can use getChars( ) to achieve the same result.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228600" y="1371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s="mit manipal";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count=0;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c[] = s.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toCharArray();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i=0;i&lt;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c.length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if(c[i] == ‘a')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out.println("count "+count);</a:t>
            </a:r>
            <a:endParaRPr/>
          </a:p>
        </p:txBody>
      </p:sp>
      <p:sp>
        <p:nvSpPr>
          <p:cNvPr id="388" name="Google Shape;388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63"/>
          <p:cNvSpPr txBox="1"/>
          <p:nvPr/>
        </p:nvSpPr>
        <p:spPr>
          <a:xfrm>
            <a:off x="228600" y="838200"/>
            <a:ext cx="203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rPr b="1" i="0" lang="en-US" sz="1800" u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regionMatches( )</a:t>
            </a:r>
            <a:endParaRPr/>
          </a:p>
        </p:txBody>
      </p:sp>
      <p:sp>
        <p:nvSpPr>
          <p:cNvPr id="396" name="Google Shape;396;p63"/>
          <p:cNvSpPr txBox="1"/>
          <p:nvPr/>
        </p:nvSpPr>
        <p:spPr>
          <a:xfrm>
            <a:off x="152400" y="1447800"/>
            <a:ext cx="88392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compares a specific region inside a string with another specific region in another string.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regionMatches(boolean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int 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the region begins within the invoking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compared 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at which the comparison will start within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substring being compared is passed in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second version, if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case of the characters is ignored.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64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538287"/>
            <a:ext cx="85344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length(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  s = “computer”;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= s.length();  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if(s1.regionMatches(true,8,s2,9,9))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if(s1.regionMatches(false, 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93687" y="2376487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toLowerCase( )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toUpperCase(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9087" y="762000"/>
            <a:ext cx="8524875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System.out.println(s.toUpperCase());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System.out.println(s.toLowerCase());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03212" y="1905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characters at position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char a = s1.charAt(2);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System.out.println(a);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System.out.println(s1.charAt(3));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29B08167-12F4-46D5-A922-D06CF1EC4634}"/>
</file>

<file path=customXml/itemProps2.xml><?xml version="1.0" encoding="utf-8"?>
<ds:datastoreItem xmlns:ds="http://schemas.openxmlformats.org/officeDocument/2006/customXml" ds:itemID="{BEF8750E-0165-4DAF-958E-1B91F5B60FEC}"/>
</file>

<file path=customXml/itemProps3.xml><?xml version="1.0" encoding="utf-8"?>
<ds:datastoreItem xmlns:ds="http://schemas.openxmlformats.org/officeDocument/2006/customXml" ds:itemID="{4B38636D-2DD1-4FE3-97F2-9D26FAC7AC5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101500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