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Override5.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1"/>
  </p:notesMasterIdLst>
  <p:sldIdLst>
    <p:sldId id="256" r:id="rId6"/>
    <p:sldId id="257" r:id="rId7"/>
    <p:sldId id="258" r:id="rId8"/>
    <p:sldId id="259" r:id="rId9"/>
    <p:sldId id="260" r:id="rId10"/>
    <p:sldId id="261" r:id="rId11"/>
    <p:sldId id="263" r:id="rId12"/>
    <p:sldId id="264" r:id="rId13"/>
    <p:sldId id="265" r:id="rId14"/>
    <p:sldId id="266" r:id="rId15"/>
    <p:sldId id="267" r:id="rId16"/>
    <p:sldId id="269" r:id="rId17"/>
    <p:sldId id="271" r:id="rId18"/>
    <p:sldId id="272"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053A8-5512-4E28-B772-4E88E134D87C}" v="1" dt="2022-08-15T09:37:51.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1280" autoAdjust="0"/>
  </p:normalViewPr>
  <p:slideViewPr>
    <p:cSldViewPr snapToGrid="0">
      <p:cViewPr varScale="1">
        <p:scale>
          <a:sx n="68" d="100"/>
          <a:sy n="68"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ha T S [MAHE-MIT]" userId="S::sangeetha.ts@manipal.edu::9bf4b0b6-fe89-4525-a211-77721f6882ee" providerId="AD" clId="Web-{223053A8-5512-4E28-B772-4E88E134D87C}"/>
    <pc:docChg chg="modSld">
      <pc:chgData name="Sangeetha T S [MAHE-MIT]" userId="S::sangeetha.ts@manipal.edu::9bf4b0b6-fe89-4525-a211-77721f6882ee" providerId="AD" clId="Web-{223053A8-5512-4E28-B772-4E88E134D87C}" dt="2022-08-15T09:37:51.090" v="0"/>
      <pc:docMkLst>
        <pc:docMk/>
      </pc:docMkLst>
      <pc:sldChg chg="delSp">
        <pc:chgData name="Sangeetha T S [MAHE-MIT]" userId="S::sangeetha.ts@manipal.edu::9bf4b0b6-fe89-4525-a211-77721f6882ee" providerId="AD" clId="Web-{223053A8-5512-4E28-B772-4E88E134D87C}" dt="2022-08-15T09:37:51.090" v="0"/>
        <pc:sldMkLst>
          <pc:docMk/>
          <pc:sldMk cId="3811897617" sldId="270"/>
        </pc:sldMkLst>
        <pc:spChg chg="del">
          <ac:chgData name="Sangeetha T S [MAHE-MIT]" userId="S::sangeetha.ts@manipal.edu::9bf4b0b6-fe89-4525-a211-77721f6882ee" providerId="AD" clId="Web-{223053A8-5512-4E28-B772-4E88E134D87C}" dt="2022-08-15T09:37:51.090" v="0"/>
          <ac:spMkLst>
            <pc:docMk/>
            <pc:sldMk cId="3811897617" sldId="270"/>
            <ac:spMk id="3" creationId="{14E6F567-3F5C-8AE0-1956-C1B135AB37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0925D-ECF7-4B57-90A4-FAEBCF2B25B0}"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38914-B718-4CA2-AFAC-A0DD3C18544F}" type="slidenum">
              <a:rPr lang="en-US" smtClean="0"/>
              <a:t>‹#›</a:t>
            </a:fld>
            <a:endParaRPr lang="en-US"/>
          </a:p>
        </p:txBody>
      </p:sp>
    </p:spTree>
    <p:extLst>
      <p:ext uri="{BB962C8B-B14F-4D97-AF65-F5344CB8AC3E}">
        <p14:creationId xmlns:p14="http://schemas.microsoft.com/office/powerpoint/2010/main" val="122998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D38914-B718-4CA2-AFAC-A0DD3C18544F}" type="slidenum">
              <a:rPr lang="en-US" smtClean="0"/>
              <a:t>8</a:t>
            </a:fld>
            <a:endParaRPr lang="en-US"/>
          </a:p>
        </p:txBody>
      </p:sp>
    </p:spTree>
    <p:extLst>
      <p:ext uri="{BB962C8B-B14F-4D97-AF65-F5344CB8AC3E}">
        <p14:creationId xmlns:p14="http://schemas.microsoft.com/office/powerpoint/2010/main" val="392651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D38914-B718-4CA2-AFAC-A0DD3C18544F}" type="slidenum">
              <a:rPr lang="en-US" smtClean="0"/>
              <a:t>9</a:t>
            </a:fld>
            <a:endParaRPr lang="en-US"/>
          </a:p>
        </p:txBody>
      </p:sp>
    </p:spTree>
    <p:extLst>
      <p:ext uri="{BB962C8B-B14F-4D97-AF65-F5344CB8AC3E}">
        <p14:creationId xmlns:p14="http://schemas.microsoft.com/office/powerpoint/2010/main" val="118116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D38914-B718-4CA2-AFAC-A0DD3C18544F}" type="slidenum">
              <a:rPr lang="en-US" smtClean="0"/>
              <a:t>11</a:t>
            </a:fld>
            <a:endParaRPr lang="en-US"/>
          </a:p>
        </p:txBody>
      </p:sp>
    </p:spTree>
    <p:extLst>
      <p:ext uri="{BB962C8B-B14F-4D97-AF65-F5344CB8AC3E}">
        <p14:creationId xmlns:p14="http://schemas.microsoft.com/office/powerpoint/2010/main" val="298958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a:extLst>
              <a:ext uri="{FF2B5EF4-FFF2-40B4-BE49-F238E27FC236}">
                <a16:creationId xmlns:a16="http://schemas.microsoft.com/office/drawing/2014/main" xmlns="" id="{E0EB5263-2774-3640-0E60-B95A91FF21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0485341-8AEC-439A-A61C-497B109C1E1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79" name="Rectangle 2">
            <a:extLst>
              <a:ext uri="{FF2B5EF4-FFF2-40B4-BE49-F238E27FC236}">
                <a16:creationId xmlns:a16="http://schemas.microsoft.com/office/drawing/2014/main" xmlns="" id="{45295315-3382-95A7-866F-09AB1D403DC9}"/>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xmlns="" id="{CF3C2EA8-4D39-01CA-D97E-AD79B6F8081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1715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FE75B57-72AE-4426-AAD2-BFB90341F8C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45105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75B57-72AE-4426-AAD2-BFB90341F8C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91823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75B57-72AE-4426-AAD2-BFB90341F8C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3364877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93DE571D-8051-7122-249D-A28672849935}"/>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3" name="Group 15">
            <a:extLst>
              <a:ext uri="{FF2B5EF4-FFF2-40B4-BE49-F238E27FC236}">
                <a16:creationId xmlns:a16="http://schemas.microsoft.com/office/drawing/2014/main" xmlns="" id="{B83527C5-9144-2D5A-6C8A-3E744973E1D3}"/>
              </a:ext>
            </a:extLst>
          </p:cNvPr>
          <p:cNvGrpSpPr>
            <a:grpSpLocks/>
          </p:cNvGrpSpPr>
          <p:nvPr/>
        </p:nvGrpSpPr>
        <p:grpSpPr bwMode="auto">
          <a:xfrm>
            <a:off x="-4233" y="4953000"/>
            <a:ext cx="12196233" cy="1911350"/>
            <a:chOff x="-3765" y="4832896"/>
            <a:chExt cx="9147765" cy="2032192"/>
          </a:xfrm>
        </p:grpSpPr>
        <p:sp>
          <p:nvSpPr>
            <p:cNvPr id="4" name="Freeform 15">
              <a:extLst>
                <a:ext uri="{FF2B5EF4-FFF2-40B4-BE49-F238E27FC236}">
                  <a16:creationId xmlns:a16="http://schemas.microsoft.com/office/drawing/2014/main" xmlns="" id="{CA8FDFEE-80F9-8B84-416F-E3A07919DFF4}"/>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5" name="Freeform 18">
              <a:extLst>
                <a:ext uri="{FF2B5EF4-FFF2-40B4-BE49-F238E27FC236}">
                  <a16:creationId xmlns:a16="http://schemas.microsoft.com/office/drawing/2014/main" xmlns="" id="{FDCBD224-53EE-3805-3C89-6D2D5D2D0DA0}"/>
                </a:ext>
              </a:extLst>
            </p:cNvPr>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1330642500 h 528"/>
                <a:gd name="T6" fmla="*/ 12003212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6" name="Freeform 18">
              <a:extLst>
                <a:ext uri="{FF2B5EF4-FFF2-40B4-BE49-F238E27FC236}">
                  <a16:creationId xmlns:a16="http://schemas.microsoft.com/office/drawing/2014/main" xmlns="" id="{49FEF91A-AEB8-870D-2409-31C56BBC263E}"/>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7" name="Straight Connector 6">
              <a:extLst>
                <a:ext uri="{FF2B5EF4-FFF2-40B4-BE49-F238E27FC236}">
                  <a16:creationId xmlns:a16="http://schemas.microsoft.com/office/drawing/2014/main" xmlns="" id="{648D4C4E-AD68-FB13-02A7-E76F20724248}"/>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a16="http://schemas.microsoft.com/office/drawing/2014/main" xmlns="" id="{F9E437F3-AFE2-0959-B0B3-AE7364D74F05}"/>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0" name="Footer Placeholder 18">
            <a:extLst>
              <a:ext uri="{FF2B5EF4-FFF2-40B4-BE49-F238E27FC236}">
                <a16:creationId xmlns:a16="http://schemas.microsoft.com/office/drawing/2014/main" xmlns="" id="{5821944A-B5C9-2DE1-D8B9-97868CEC0842}"/>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1" name="Slide Number Placeholder 26">
            <a:extLst>
              <a:ext uri="{FF2B5EF4-FFF2-40B4-BE49-F238E27FC236}">
                <a16:creationId xmlns:a16="http://schemas.microsoft.com/office/drawing/2014/main" xmlns="" id="{2A231E8A-FA2B-24BC-1873-0DBBE0DFB176}"/>
              </a:ext>
            </a:extLst>
          </p:cNvPr>
          <p:cNvSpPr>
            <a:spLocks noGrp="1"/>
          </p:cNvSpPr>
          <p:nvPr>
            <p:ph type="sldNum" sz="quarter" idx="12"/>
          </p:nvPr>
        </p:nvSpPr>
        <p:spPr/>
        <p:txBody>
          <a:bodyPr/>
          <a:lstStyle>
            <a:lvl1pPr>
              <a:defRPr smtClean="0">
                <a:solidFill>
                  <a:srgbClr val="FFFFFF"/>
                </a:solidFill>
              </a:defRPr>
            </a:lvl1pPr>
          </a:lstStyle>
          <a:p>
            <a:pPr>
              <a:defRPr/>
            </a:pPr>
            <a:fld id="{F6A511F8-37B9-48B9-B947-235704737190}" type="slidenum">
              <a:rPr lang="en-US" altLang="en-US"/>
              <a:pPr>
                <a:defRPr/>
              </a:pPr>
              <a:t>‹#›</a:t>
            </a:fld>
            <a:endParaRPr lang="en-US" altLang="en-US"/>
          </a:p>
        </p:txBody>
      </p:sp>
    </p:spTree>
    <p:extLst>
      <p:ext uri="{BB962C8B-B14F-4D97-AF65-F5344CB8AC3E}">
        <p14:creationId xmlns:p14="http://schemas.microsoft.com/office/powerpoint/2010/main" val="252584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a16="http://schemas.microsoft.com/office/drawing/2014/main" xmlns="" id="{738A5941-4FEE-8FE4-1448-3763711ECE4F}"/>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xmlns="" id="{2E785351-F359-3F6D-8DAB-BBDD823CC76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xmlns="" id="{A75FE57C-215A-BA7C-B0E4-5DF3A27A0225}"/>
              </a:ext>
            </a:extLst>
          </p:cNvPr>
          <p:cNvSpPr>
            <a:spLocks noGrp="1"/>
          </p:cNvSpPr>
          <p:nvPr>
            <p:ph type="sldNum" sz="quarter" idx="12"/>
          </p:nvPr>
        </p:nvSpPr>
        <p:spPr/>
        <p:txBody>
          <a:bodyPr/>
          <a:lstStyle>
            <a:lvl1pPr>
              <a:defRPr/>
            </a:lvl1pPr>
          </a:lstStyle>
          <a:p>
            <a:pPr>
              <a:defRPr/>
            </a:pPr>
            <a:fld id="{2881DEB6-4CD9-4106-8A30-346278B2833F}" type="slidenum">
              <a:rPr lang="en-US" altLang="en-US"/>
              <a:pPr>
                <a:defRPr/>
              </a:pPr>
              <a:t>‹#›</a:t>
            </a:fld>
            <a:endParaRPr lang="en-US" altLang="en-US"/>
          </a:p>
        </p:txBody>
      </p:sp>
    </p:spTree>
    <p:extLst>
      <p:ext uri="{BB962C8B-B14F-4D97-AF65-F5344CB8AC3E}">
        <p14:creationId xmlns:p14="http://schemas.microsoft.com/office/powerpoint/2010/main" val="1746848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xmlns="" id="{E0410ED6-1EAD-58FC-2A93-D0AFA92F01A7}"/>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Chevron 11">
            <a:extLst>
              <a:ext uri="{FF2B5EF4-FFF2-40B4-BE49-F238E27FC236}">
                <a16:creationId xmlns:a16="http://schemas.microsoft.com/office/drawing/2014/main" xmlns="" id="{14481137-9C83-49AE-CF72-3340792BAE15}"/>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xmlns="" id="{59465BE7-C0BD-15F9-ACFE-BD01AE797FAB}"/>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xmlns="" id="{5F32EEA8-A3EC-579B-BC05-BA442CB49C8D}"/>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xmlns="" id="{ED198189-F236-598C-DC6E-7A88D979E2FB}"/>
              </a:ext>
            </a:extLst>
          </p:cNvPr>
          <p:cNvSpPr>
            <a:spLocks noGrp="1"/>
          </p:cNvSpPr>
          <p:nvPr>
            <p:ph type="sldNum" sz="quarter" idx="12"/>
          </p:nvPr>
        </p:nvSpPr>
        <p:spPr/>
        <p:txBody>
          <a:bodyPr/>
          <a:lstStyle>
            <a:lvl1pPr>
              <a:defRPr smtClean="0"/>
            </a:lvl1pPr>
          </a:lstStyle>
          <a:p>
            <a:pPr>
              <a:defRPr/>
            </a:pPr>
            <a:fld id="{C8A54EB0-35B3-448C-BB98-431FB81D0C76}" type="slidenum">
              <a:rPr lang="en-US" altLang="en-US"/>
              <a:pPr>
                <a:defRPr/>
              </a:pPr>
              <a:t>‹#›</a:t>
            </a:fld>
            <a:endParaRPr lang="en-US" altLang="en-US"/>
          </a:p>
        </p:txBody>
      </p:sp>
    </p:spTree>
    <p:extLst>
      <p:ext uri="{BB962C8B-B14F-4D97-AF65-F5344CB8AC3E}">
        <p14:creationId xmlns:p14="http://schemas.microsoft.com/office/powerpoint/2010/main" val="324258348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xmlns="" id="{D0309764-EF7A-BC64-F6F9-036241818932}"/>
              </a:ext>
            </a:extLst>
          </p:cNvPr>
          <p:cNvSpPr>
            <a:spLocks noGrp="1"/>
          </p:cNvSpPr>
          <p:nvPr>
            <p:ph type="dt" sz="half" idx="10"/>
          </p:nvPr>
        </p:nvSpPr>
        <p:spPr/>
        <p:txBody>
          <a:bodyPr/>
          <a:lstStyle>
            <a:lvl1pPr>
              <a:defRPr/>
            </a:lvl1pPr>
            <a:extLst/>
          </a:lstStyle>
          <a:p>
            <a:pPr>
              <a:defRPr/>
            </a:pPr>
            <a:endParaRPr lang="en-US"/>
          </a:p>
        </p:txBody>
      </p:sp>
      <p:sp>
        <p:nvSpPr>
          <p:cNvPr id="5" name="Footer Placeholder 5">
            <a:extLst>
              <a:ext uri="{FF2B5EF4-FFF2-40B4-BE49-F238E27FC236}">
                <a16:creationId xmlns:a16="http://schemas.microsoft.com/office/drawing/2014/main" xmlns="" id="{C8A62AAF-39F2-1D16-B8E2-EC0554730583}"/>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6">
            <a:extLst>
              <a:ext uri="{FF2B5EF4-FFF2-40B4-BE49-F238E27FC236}">
                <a16:creationId xmlns:a16="http://schemas.microsoft.com/office/drawing/2014/main" xmlns="" id="{7EC824ED-F47E-E90F-DA7A-831C3EB9BCC0}"/>
              </a:ext>
            </a:extLst>
          </p:cNvPr>
          <p:cNvSpPr>
            <a:spLocks noGrp="1"/>
          </p:cNvSpPr>
          <p:nvPr>
            <p:ph type="sldNum" sz="quarter" idx="12"/>
          </p:nvPr>
        </p:nvSpPr>
        <p:spPr/>
        <p:txBody>
          <a:bodyPr/>
          <a:lstStyle>
            <a:lvl1pPr>
              <a:defRPr smtClean="0"/>
            </a:lvl1pPr>
          </a:lstStyle>
          <a:p>
            <a:pPr>
              <a:defRPr/>
            </a:pPr>
            <a:fld id="{8CED7E4F-83B1-4C5A-A0C8-F9555306611C}" type="slidenum">
              <a:rPr lang="en-US" altLang="en-US"/>
              <a:pPr>
                <a:defRPr/>
              </a:pPr>
              <a:t>‹#›</a:t>
            </a:fld>
            <a:endParaRPr lang="en-US" altLang="en-US"/>
          </a:p>
        </p:txBody>
      </p:sp>
    </p:spTree>
    <p:extLst>
      <p:ext uri="{BB962C8B-B14F-4D97-AF65-F5344CB8AC3E}">
        <p14:creationId xmlns:p14="http://schemas.microsoft.com/office/powerpoint/2010/main" val="50301322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73BE656-5B36-9C97-BDBC-790901C156D4}"/>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xmlns="" id="{13569BC9-C531-77F0-399F-9D8A6F719AA1}"/>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xmlns="" id="{04E681ED-1425-6687-6118-2451C06D322B}"/>
              </a:ext>
            </a:extLst>
          </p:cNvPr>
          <p:cNvSpPr>
            <a:spLocks noGrp="1"/>
          </p:cNvSpPr>
          <p:nvPr>
            <p:ph type="sldNum" sz="quarter" idx="12"/>
          </p:nvPr>
        </p:nvSpPr>
        <p:spPr/>
        <p:txBody>
          <a:bodyPr/>
          <a:lstStyle>
            <a:lvl1pPr>
              <a:defRPr smtClean="0"/>
            </a:lvl1pPr>
          </a:lstStyle>
          <a:p>
            <a:pPr>
              <a:defRPr/>
            </a:pPr>
            <a:fld id="{47E3033E-DE60-4184-8545-C8191545F457}" type="slidenum">
              <a:rPr lang="en-US" altLang="en-US"/>
              <a:pPr>
                <a:defRPr/>
              </a:pPr>
              <a:t>‹#›</a:t>
            </a:fld>
            <a:endParaRPr lang="en-US" altLang="en-US"/>
          </a:p>
        </p:txBody>
      </p:sp>
    </p:spTree>
    <p:extLst>
      <p:ext uri="{BB962C8B-B14F-4D97-AF65-F5344CB8AC3E}">
        <p14:creationId xmlns:p14="http://schemas.microsoft.com/office/powerpoint/2010/main" val="397699106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xmlns="" id="{C0EEDFEE-8FDE-3562-D7E0-78D16A1E6B1E}"/>
              </a:ext>
            </a:extLst>
          </p:cNvPr>
          <p:cNvSpPr>
            <a:spLocks noGrp="1"/>
          </p:cNvSpPr>
          <p:nvPr>
            <p:ph type="dt" sz="half" idx="10"/>
          </p:nvPr>
        </p:nvSpPr>
        <p:spPr/>
        <p:txBody>
          <a:bodyPr/>
          <a:lstStyle>
            <a:lvl1pPr>
              <a:defRPr/>
            </a:lvl1pPr>
            <a:extLst/>
          </a:lstStyle>
          <a:p>
            <a:pPr>
              <a:defRPr/>
            </a:pPr>
            <a:endParaRPr lang="en-US"/>
          </a:p>
        </p:txBody>
      </p:sp>
      <p:sp>
        <p:nvSpPr>
          <p:cNvPr id="3" name="Footer Placeholder 3">
            <a:extLst>
              <a:ext uri="{FF2B5EF4-FFF2-40B4-BE49-F238E27FC236}">
                <a16:creationId xmlns:a16="http://schemas.microsoft.com/office/drawing/2014/main" xmlns="" id="{06942811-43CC-C676-1143-9EE1C7A1AE04}"/>
              </a:ext>
            </a:extLst>
          </p:cNvPr>
          <p:cNvSpPr>
            <a:spLocks noGrp="1"/>
          </p:cNvSpPr>
          <p:nvPr>
            <p:ph type="ftr" sz="quarter" idx="11"/>
          </p:nvPr>
        </p:nvSpPr>
        <p:spPr/>
        <p:txBody>
          <a:bodyPr/>
          <a:lstStyle>
            <a:lvl1pPr>
              <a:defRPr/>
            </a:lvl1pPr>
            <a:extLst/>
          </a:lstStyle>
          <a:p>
            <a:pPr>
              <a:defRPr/>
            </a:pPr>
            <a:endParaRPr lang="en-US"/>
          </a:p>
        </p:txBody>
      </p:sp>
      <p:sp>
        <p:nvSpPr>
          <p:cNvPr id="4" name="Slide Number Placeholder 4">
            <a:extLst>
              <a:ext uri="{FF2B5EF4-FFF2-40B4-BE49-F238E27FC236}">
                <a16:creationId xmlns:a16="http://schemas.microsoft.com/office/drawing/2014/main" xmlns="" id="{D2547D61-19DA-13EB-2C25-6964150E2305}"/>
              </a:ext>
            </a:extLst>
          </p:cNvPr>
          <p:cNvSpPr>
            <a:spLocks noGrp="1"/>
          </p:cNvSpPr>
          <p:nvPr>
            <p:ph type="sldNum" sz="quarter" idx="12"/>
          </p:nvPr>
        </p:nvSpPr>
        <p:spPr/>
        <p:txBody>
          <a:bodyPr/>
          <a:lstStyle>
            <a:lvl1pPr>
              <a:defRPr smtClean="0"/>
            </a:lvl1pPr>
          </a:lstStyle>
          <a:p>
            <a:pPr>
              <a:defRPr/>
            </a:pPr>
            <a:fld id="{B0E1EDE5-3ABB-481C-8DAD-7E63EBCB24AF}" type="slidenum">
              <a:rPr lang="en-US" altLang="en-US"/>
              <a:pPr>
                <a:defRPr/>
              </a:pPr>
              <a:t>‹#›</a:t>
            </a:fld>
            <a:endParaRPr lang="en-US" altLang="en-US"/>
          </a:p>
        </p:txBody>
      </p:sp>
    </p:spTree>
    <p:extLst>
      <p:ext uri="{BB962C8B-B14F-4D97-AF65-F5344CB8AC3E}">
        <p14:creationId xmlns:p14="http://schemas.microsoft.com/office/powerpoint/2010/main" val="95010511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xmlns="" id="{4CB7394F-9D78-492F-7AB7-0929308BCB42}"/>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xmlns="" id="{3B4AE8CD-4BDA-415A-584D-A761C86EFFD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xmlns="" id="{469B1AAE-673C-937C-BFBD-B2C9EC78C79E}"/>
              </a:ext>
            </a:extLst>
          </p:cNvPr>
          <p:cNvSpPr>
            <a:spLocks noGrp="1"/>
          </p:cNvSpPr>
          <p:nvPr>
            <p:ph type="sldNum" sz="quarter" idx="12"/>
          </p:nvPr>
        </p:nvSpPr>
        <p:spPr/>
        <p:txBody>
          <a:bodyPr/>
          <a:lstStyle>
            <a:lvl1pPr>
              <a:defRPr/>
            </a:lvl1pPr>
          </a:lstStyle>
          <a:p>
            <a:pPr>
              <a:defRPr/>
            </a:pPr>
            <a:fld id="{4E52E28D-4FB2-4982-AA9E-B7BB3FEB82BA}" type="slidenum">
              <a:rPr lang="en-US" altLang="en-US"/>
              <a:pPr>
                <a:defRPr/>
              </a:pPr>
              <a:t>‹#›</a:t>
            </a:fld>
            <a:endParaRPr lang="en-US" altLang="en-US"/>
          </a:p>
        </p:txBody>
      </p:sp>
    </p:spTree>
    <p:extLst>
      <p:ext uri="{BB962C8B-B14F-4D97-AF65-F5344CB8AC3E}">
        <p14:creationId xmlns:p14="http://schemas.microsoft.com/office/powerpoint/2010/main" val="1915614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FE5B8FB-A17B-71DB-FAC3-C619A3AC2386}"/>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xmlns="" id="{1D3DB4E4-FA8C-1DE6-444A-52253850F07D}"/>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xmlns="" id="{06E38E81-E3FD-BAF7-BDBE-1ADAF1ED0560}"/>
              </a:ext>
            </a:extLst>
          </p:cNvPr>
          <p:cNvSpPr>
            <a:spLocks noGrp="1"/>
          </p:cNvSpPr>
          <p:nvPr>
            <p:ph type="sldNum" sz="quarter" idx="12"/>
          </p:nvPr>
        </p:nvSpPr>
        <p:spPr/>
        <p:txBody>
          <a:bodyPr/>
          <a:lstStyle>
            <a:lvl1pPr>
              <a:defRPr smtClean="0"/>
            </a:lvl1pPr>
          </a:lstStyle>
          <a:p>
            <a:pPr>
              <a:defRPr/>
            </a:pPr>
            <a:fld id="{B166CE58-F174-44B5-B9A1-4E707085EADC}" type="slidenum">
              <a:rPr lang="en-US" altLang="en-US"/>
              <a:pPr>
                <a:defRPr/>
              </a:pPr>
              <a:t>‹#›</a:t>
            </a:fld>
            <a:endParaRPr lang="en-US" altLang="en-US"/>
          </a:p>
        </p:txBody>
      </p:sp>
    </p:spTree>
    <p:extLst>
      <p:ext uri="{BB962C8B-B14F-4D97-AF65-F5344CB8AC3E}">
        <p14:creationId xmlns:p14="http://schemas.microsoft.com/office/powerpoint/2010/main" val="65384070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75B57-72AE-4426-AAD2-BFB90341F8C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185899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xmlns="" id="{7D303D30-3F14-BD4A-BE78-05C2F0498FE3}"/>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6" name="Freeform 15">
            <a:extLst>
              <a:ext uri="{FF2B5EF4-FFF2-40B4-BE49-F238E27FC236}">
                <a16:creationId xmlns:a16="http://schemas.microsoft.com/office/drawing/2014/main" xmlns="" id="{711EF36D-1918-E1A4-1C51-302AA92F963B}"/>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7" name="Right Triangle 6">
            <a:extLst>
              <a:ext uri="{FF2B5EF4-FFF2-40B4-BE49-F238E27FC236}">
                <a16:creationId xmlns:a16="http://schemas.microsoft.com/office/drawing/2014/main" xmlns="" id="{AEE6EF83-647F-A296-A33F-FE46B02A1D6B}"/>
              </a:ext>
            </a:extLst>
          </p:cNvPr>
          <p:cNvSpPr>
            <a:spLocks/>
          </p:cNvSpPr>
          <p:nvPr/>
        </p:nvSpPr>
        <p:spPr bwMode="auto">
          <a:xfrm>
            <a:off x="-8056" y="5791253"/>
            <a:ext cx="4536419"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Straight Connector 7">
            <a:extLst>
              <a:ext uri="{FF2B5EF4-FFF2-40B4-BE49-F238E27FC236}">
                <a16:creationId xmlns:a16="http://schemas.microsoft.com/office/drawing/2014/main" xmlns="" id="{21799CFA-1678-7343-FCAA-F0B1CC910D25}"/>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xmlns="" id="{B8BEFD15-DA57-D794-771B-9F5F73AB79C3}"/>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Chevron 19">
            <a:extLst>
              <a:ext uri="{FF2B5EF4-FFF2-40B4-BE49-F238E27FC236}">
                <a16:creationId xmlns:a16="http://schemas.microsoft.com/office/drawing/2014/main" xmlns="" id="{FE07F78C-10F9-2668-4C32-57CA73CD328E}"/>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xmlns="" id="{FBC35A84-6E26-37DA-ED9F-7D5CC3057ECA}"/>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xmlns="" id="{7E8417B8-5280-301A-31D2-56EE41ABA54D}"/>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xmlns="" id="{2AFA565C-A52A-01D1-D0EA-946479C724AC}"/>
              </a:ext>
            </a:extLst>
          </p:cNvPr>
          <p:cNvSpPr>
            <a:spLocks noGrp="1"/>
          </p:cNvSpPr>
          <p:nvPr>
            <p:ph type="sldNum" sz="quarter" idx="12"/>
          </p:nvPr>
        </p:nvSpPr>
        <p:spPr/>
        <p:txBody>
          <a:bodyPr/>
          <a:lstStyle>
            <a:lvl1pPr>
              <a:defRPr smtClean="0"/>
            </a:lvl1pPr>
          </a:lstStyle>
          <a:p>
            <a:pPr>
              <a:defRPr/>
            </a:pPr>
            <a:fld id="{FB659950-A610-47EE-9636-B84E162D81D8}" type="slidenum">
              <a:rPr lang="en-US" altLang="en-US"/>
              <a:pPr>
                <a:defRPr/>
              </a:pPr>
              <a:t>‹#›</a:t>
            </a:fld>
            <a:endParaRPr lang="en-US" altLang="en-US"/>
          </a:p>
        </p:txBody>
      </p:sp>
    </p:spTree>
    <p:extLst>
      <p:ext uri="{BB962C8B-B14F-4D97-AF65-F5344CB8AC3E}">
        <p14:creationId xmlns:p14="http://schemas.microsoft.com/office/powerpoint/2010/main" val="54430863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5A071268-97F5-1318-82DE-24F436C5D937}"/>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xmlns="" id="{66DABB94-C97F-43A2-CA9B-05D91F254F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xmlns="" id="{9CB76F76-A834-3192-DBFC-6AACAB6AEC5A}"/>
              </a:ext>
            </a:extLst>
          </p:cNvPr>
          <p:cNvSpPr>
            <a:spLocks noGrp="1"/>
          </p:cNvSpPr>
          <p:nvPr>
            <p:ph type="sldNum" sz="quarter" idx="12"/>
          </p:nvPr>
        </p:nvSpPr>
        <p:spPr/>
        <p:txBody>
          <a:bodyPr/>
          <a:lstStyle>
            <a:lvl1pPr>
              <a:defRPr/>
            </a:lvl1pPr>
          </a:lstStyle>
          <a:p>
            <a:pPr>
              <a:defRPr/>
            </a:pPr>
            <a:fld id="{F16F07EB-5927-41F0-940F-DA017E1108CC}" type="slidenum">
              <a:rPr lang="en-US" altLang="en-US"/>
              <a:pPr>
                <a:defRPr/>
              </a:pPr>
              <a:t>‹#›</a:t>
            </a:fld>
            <a:endParaRPr lang="en-US" altLang="en-US"/>
          </a:p>
        </p:txBody>
      </p:sp>
    </p:spTree>
    <p:extLst>
      <p:ext uri="{BB962C8B-B14F-4D97-AF65-F5344CB8AC3E}">
        <p14:creationId xmlns:p14="http://schemas.microsoft.com/office/powerpoint/2010/main" val="2804176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E0C6F3B8-29E7-B2BB-332F-4E31BEDFB686}"/>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xmlns="" id="{E17419E8-EA31-68FE-54CB-E2C3F3554E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xmlns="" id="{5A1754D6-55E1-D299-DAF7-50B78396D48D}"/>
              </a:ext>
            </a:extLst>
          </p:cNvPr>
          <p:cNvSpPr>
            <a:spLocks noGrp="1"/>
          </p:cNvSpPr>
          <p:nvPr>
            <p:ph type="sldNum" sz="quarter" idx="12"/>
          </p:nvPr>
        </p:nvSpPr>
        <p:spPr/>
        <p:txBody>
          <a:bodyPr/>
          <a:lstStyle>
            <a:lvl1pPr>
              <a:defRPr/>
            </a:lvl1pPr>
          </a:lstStyle>
          <a:p>
            <a:pPr>
              <a:defRPr/>
            </a:pPr>
            <a:fld id="{567DBC6E-E556-42B6-B320-BCB4DBA77E43}" type="slidenum">
              <a:rPr lang="en-US" altLang="en-US"/>
              <a:pPr>
                <a:defRPr/>
              </a:pPr>
              <a:t>‹#›</a:t>
            </a:fld>
            <a:endParaRPr lang="en-US" altLang="en-US"/>
          </a:p>
        </p:txBody>
      </p:sp>
    </p:spTree>
    <p:extLst>
      <p:ext uri="{BB962C8B-B14F-4D97-AF65-F5344CB8AC3E}">
        <p14:creationId xmlns:p14="http://schemas.microsoft.com/office/powerpoint/2010/main" val="1752086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76401"/>
            <a:ext cx="10972800" cy="4454525"/>
          </a:xfrm>
        </p:spPr>
        <p:txBody>
          <a:bodyPr>
            <a:normAutofit/>
          </a:bodyPr>
          <a:lstStyle/>
          <a:p>
            <a:pPr lvl="0"/>
            <a:endParaRPr lang="en-US" noProof="0"/>
          </a:p>
        </p:txBody>
      </p:sp>
      <p:sp>
        <p:nvSpPr>
          <p:cNvPr id="4" name="Date Placeholder 9">
            <a:extLst>
              <a:ext uri="{FF2B5EF4-FFF2-40B4-BE49-F238E27FC236}">
                <a16:creationId xmlns:a16="http://schemas.microsoft.com/office/drawing/2014/main" xmlns="" id="{9B2B2AA8-F358-EFEC-9303-0BC7C47E0194}"/>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xmlns="" id="{E857B15E-D00E-C6BC-6749-F4FC960B12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xmlns="" id="{BFC13203-2B26-FAEA-5294-07C789A04E4A}"/>
              </a:ext>
            </a:extLst>
          </p:cNvPr>
          <p:cNvSpPr>
            <a:spLocks noGrp="1"/>
          </p:cNvSpPr>
          <p:nvPr>
            <p:ph type="sldNum" sz="quarter" idx="12"/>
          </p:nvPr>
        </p:nvSpPr>
        <p:spPr/>
        <p:txBody>
          <a:bodyPr/>
          <a:lstStyle>
            <a:lvl1pPr>
              <a:defRPr/>
            </a:lvl1pPr>
          </a:lstStyle>
          <a:p>
            <a:pPr>
              <a:defRPr/>
            </a:pPr>
            <a:fld id="{B830E6BC-7FED-493B-B77E-C8BEDC26D8A9}" type="slidenum">
              <a:rPr lang="en-US" altLang="en-US"/>
              <a:pPr>
                <a:defRPr/>
              </a:pPr>
              <a:t>‹#›</a:t>
            </a:fld>
            <a:endParaRPr lang="en-US" altLang="en-US"/>
          </a:p>
        </p:txBody>
      </p:sp>
    </p:spTree>
    <p:extLst>
      <p:ext uri="{BB962C8B-B14F-4D97-AF65-F5344CB8AC3E}">
        <p14:creationId xmlns:p14="http://schemas.microsoft.com/office/powerpoint/2010/main" val="324517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75B57-72AE-4426-AAD2-BFB90341F8CD}"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87272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E75B57-72AE-4426-AAD2-BFB90341F8C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38527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E75B57-72AE-4426-AAD2-BFB90341F8CD}"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17177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E75B57-72AE-4426-AAD2-BFB90341F8CD}"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8219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75B57-72AE-4426-AAD2-BFB90341F8CD}"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15650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E75B57-72AE-4426-AAD2-BFB90341F8C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96550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E75B57-72AE-4426-AAD2-BFB90341F8CD}"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D9EE-C285-4FAC-9232-76298CC577BD}" type="slidenum">
              <a:rPr lang="en-US" smtClean="0"/>
              <a:t>‹#›</a:t>
            </a:fld>
            <a:endParaRPr lang="en-US"/>
          </a:p>
        </p:txBody>
      </p:sp>
    </p:spTree>
    <p:extLst>
      <p:ext uri="{BB962C8B-B14F-4D97-AF65-F5344CB8AC3E}">
        <p14:creationId xmlns:p14="http://schemas.microsoft.com/office/powerpoint/2010/main" val="285946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75B57-72AE-4426-AAD2-BFB90341F8CD}" type="datetimeFigureOut">
              <a:rPr lang="en-US" smtClean="0"/>
              <a:t>8/22/2022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4D9EE-C285-4FAC-9232-76298CC577BD}" type="slidenum">
              <a:rPr lang="en-US" smtClean="0"/>
              <a:t>‹#›</a:t>
            </a:fld>
            <a:endParaRPr lang="en-US"/>
          </a:p>
        </p:txBody>
      </p:sp>
    </p:spTree>
    <p:extLst>
      <p:ext uri="{BB962C8B-B14F-4D97-AF65-F5344CB8AC3E}">
        <p14:creationId xmlns:p14="http://schemas.microsoft.com/office/powerpoint/2010/main" val="221658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xmlns="" id="{7B0F7757-6B4C-225C-4C27-ADC2899586A2}"/>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1027" name="Freeform 11">
            <a:extLst>
              <a:ext uri="{FF2B5EF4-FFF2-40B4-BE49-F238E27FC236}">
                <a16:creationId xmlns:a16="http://schemas.microsoft.com/office/drawing/2014/main" xmlns="" id="{EB67DF29-2BD9-4F18-FD71-F60F3E26807C}"/>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14" name="Right Triangle 13">
            <a:extLst>
              <a:ext uri="{FF2B5EF4-FFF2-40B4-BE49-F238E27FC236}">
                <a16:creationId xmlns:a16="http://schemas.microsoft.com/office/drawing/2014/main" xmlns="" id="{01D99101-F8F2-EF7F-7324-6F439E20D765}"/>
              </a:ext>
            </a:extLst>
          </p:cNvPr>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Straight Connector 14">
            <a:extLst>
              <a:ext uri="{FF2B5EF4-FFF2-40B4-BE49-F238E27FC236}">
                <a16:creationId xmlns:a16="http://schemas.microsoft.com/office/drawing/2014/main" xmlns="" id="{46810B9E-6EBA-04AA-F6C8-118C52EA0633}"/>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xmlns="" id="{01EC3AB7-652C-DF0A-1E73-99EBADD5F8F8}"/>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xmlns="" id="{C92330D1-FE4F-ED67-AE9D-544400DB66B6}"/>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xmlns="" id="{4C41FE10-5D44-5301-A66C-B6FAE8690F34}"/>
              </a:ext>
            </a:extLst>
          </p:cNvPr>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latin typeface="Times New Roman" charset="0"/>
              </a:defRPr>
            </a:lvl1pPr>
            <a:extLst/>
          </a:lstStyle>
          <a:p>
            <a:pPr>
              <a:defRPr/>
            </a:pPr>
            <a:endParaRPr lang="en-US"/>
          </a:p>
        </p:txBody>
      </p:sp>
      <p:sp>
        <p:nvSpPr>
          <p:cNvPr id="22" name="Footer Placeholder 21">
            <a:extLst>
              <a:ext uri="{FF2B5EF4-FFF2-40B4-BE49-F238E27FC236}">
                <a16:creationId xmlns:a16="http://schemas.microsoft.com/office/drawing/2014/main" xmlns="" id="{5C74EAE5-0E83-551F-ECD2-B9A0514BAE2A}"/>
              </a:ext>
            </a:extLst>
          </p:cNvPr>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a:extLst>
              <a:ext uri="{FF2B5EF4-FFF2-40B4-BE49-F238E27FC236}">
                <a16:creationId xmlns:a16="http://schemas.microsoft.com/office/drawing/2014/main" xmlns="" id="{F6FD193C-259C-3572-C0AE-ED5743721CC4}"/>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57B424BC-4667-49D1-9966-D78C14B15A0C}" type="slidenum">
              <a:rPr lang="en-US" altLang="en-US"/>
              <a:pPr>
                <a:defRPr/>
              </a:pPr>
              <a:t>‹#›</a:t>
            </a:fld>
            <a:endParaRPr lang="en-US" altLang="en-US"/>
          </a:p>
        </p:txBody>
      </p:sp>
    </p:spTree>
    <p:extLst>
      <p:ext uri="{BB962C8B-B14F-4D97-AF65-F5344CB8AC3E}">
        <p14:creationId xmlns:p14="http://schemas.microsoft.com/office/powerpoint/2010/main" val="385924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ref2.P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FF0000"/>
                </a:solidFill>
              </a:rPr>
              <a:t>Principles of Data Communication</a:t>
            </a:r>
            <a:br>
              <a:rPr lang="en-US" dirty="0">
                <a:solidFill>
                  <a:srgbClr val="FF0000"/>
                </a:solidFill>
              </a:rPr>
            </a:br>
            <a:r>
              <a:rPr lang="en-US" dirty="0">
                <a:solidFill>
                  <a:srgbClr val="FF0000"/>
                </a:solidFill>
              </a:rPr>
              <a:t>[L T P C] is [3 1 0 4]</a:t>
            </a:r>
          </a:p>
        </p:txBody>
      </p:sp>
      <p:sp>
        <p:nvSpPr>
          <p:cNvPr id="3" name="Subtitle 2"/>
          <p:cNvSpPr>
            <a:spLocks noGrp="1"/>
          </p:cNvSpPr>
          <p:nvPr>
            <p:ph type="subTitle" idx="1"/>
          </p:nvPr>
        </p:nvSpPr>
        <p:spPr>
          <a:xfrm>
            <a:off x="1312985" y="3630174"/>
            <a:ext cx="9144000" cy="1655762"/>
          </a:xfrm>
        </p:spPr>
        <p:txBody>
          <a:bodyPr/>
          <a:lstStyle/>
          <a:p>
            <a:r>
              <a:rPr lang="en-US" dirty="0"/>
              <a:t>ICT 2156</a:t>
            </a:r>
          </a:p>
        </p:txBody>
      </p:sp>
    </p:spTree>
    <p:extLst>
      <p:ext uri="{BB962C8B-B14F-4D97-AF65-F5344CB8AC3E}">
        <p14:creationId xmlns:p14="http://schemas.microsoft.com/office/powerpoint/2010/main" val="1953553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47E793F7-4D93-101E-CF93-C14D7D80FA81}"/>
              </a:ext>
            </a:extLst>
          </p:cNvPr>
          <p:cNvPicPr>
            <a:picLocks noChangeAspect="1"/>
          </p:cNvPicPr>
          <p:nvPr/>
        </p:nvPicPr>
        <p:blipFill rotWithShape="1">
          <a:blip r:embed="rId2"/>
          <a:srcRect t="4506" b="853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xmlns="" id="{B0171DC0-D39E-3AFA-880B-74C1600C2D21}"/>
              </a:ext>
            </a:extLst>
          </p:cNvPr>
          <p:cNvSpPr>
            <a:spLocks noGrp="1"/>
          </p:cNvSpPr>
          <p:nvPr>
            <p:ph idx="1"/>
          </p:nvPr>
        </p:nvSpPr>
        <p:spPr>
          <a:xfrm>
            <a:off x="357835" y="3710613"/>
            <a:ext cx="11240607" cy="2452687"/>
          </a:xfrm>
        </p:spPr>
        <p:txBody>
          <a:bodyPr anchor="ctr">
            <a:normAutofit/>
          </a:bodyPr>
          <a:lstStyle/>
          <a:p>
            <a:pPr marL="0" indent="0" algn="just">
              <a:buNone/>
            </a:pPr>
            <a:r>
              <a:rPr lang="en-US" dirty="0">
                <a:latin typeface="Times New Roman" panose="02020603050405020304" pitchFamily="18" charset="0"/>
                <a:cs typeface="Times New Roman" panose="02020603050405020304" pitchFamily="18" charset="0"/>
              </a:rPr>
              <a:t>Figure 1.2b presents one particular example, which is communication between a workstation and a server over a public telephone network.</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Another example is the exchange of voice signals between two telephones over the same network.</a:t>
            </a:r>
          </a:p>
        </p:txBody>
      </p:sp>
    </p:spTree>
    <p:extLst>
      <p:ext uri="{BB962C8B-B14F-4D97-AF65-F5344CB8AC3E}">
        <p14:creationId xmlns:p14="http://schemas.microsoft.com/office/powerpoint/2010/main" val="3775971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D8ADE3A-C5D9-8E5B-622A-3389A51CC9D6}"/>
              </a:ext>
            </a:extLst>
          </p:cNvPr>
          <p:cNvPicPr>
            <a:picLocks noChangeAspect="1"/>
          </p:cNvPicPr>
          <p:nvPr/>
        </p:nvPicPr>
        <p:blipFill>
          <a:blip r:embed="rId3"/>
          <a:stretch>
            <a:fillRect/>
          </a:stretch>
        </p:blipFill>
        <p:spPr>
          <a:xfrm>
            <a:off x="301290" y="136107"/>
            <a:ext cx="11265067" cy="4893356"/>
          </a:xfrm>
          <a:prstGeom prst="rect">
            <a:avLst/>
          </a:prstGeom>
        </p:spPr>
      </p:pic>
      <p:sp>
        <p:nvSpPr>
          <p:cNvPr id="7" name="TextBox 6">
            <a:extLst>
              <a:ext uri="{FF2B5EF4-FFF2-40B4-BE49-F238E27FC236}">
                <a16:creationId xmlns:a16="http://schemas.microsoft.com/office/drawing/2014/main" xmlns="" id="{BD060380-9C9C-C4CA-5F75-7A6E5615B8BF}"/>
              </a:ext>
            </a:extLst>
          </p:cNvPr>
          <p:cNvSpPr txBox="1"/>
          <p:nvPr/>
        </p:nvSpPr>
        <p:spPr>
          <a:xfrm>
            <a:off x="301290" y="4676537"/>
            <a:ext cx="11409447" cy="1569660"/>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Table 1.1 lists some of the key tasks that must be performed in a data communications system. The list is somewhat arbitrary: Elements could be added; items on the list could be merged;</a:t>
            </a:r>
          </a:p>
        </p:txBody>
      </p:sp>
      <p:sp>
        <p:nvSpPr>
          <p:cNvPr id="2" name="TextBox 1"/>
          <p:cNvSpPr txBox="1"/>
          <p:nvPr/>
        </p:nvSpPr>
        <p:spPr>
          <a:xfrm>
            <a:off x="8679766" y="6358597"/>
            <a:ext cx="2138289" cy="369332"/>
          </a:xfrm>
          <a:prstGeom prst="rect">
            <a:avLst/>
          </a:prstGeom>
          <a:noFill/>
        </p:spPr>
        <p:txBody>
          <a:bodyPr wrap="square" rtlCol="0">
            <a:spAutoFit/>
          </a:bodyPr>
          <a:lstStyle/>
          <a:p>
            <a:r>
              <a:rPr lang="en-US" dirty="0" smtClean="0">
                <a:hlinkClick r:id="rId4" action="ppaction://hlinkfile"/>
              </a:rPr>
              <a:t>Fig reference</a:t>
            </a:r>
            <a:endParaRPr lang="en-US" dirty="0"/>
          </a:p>
        </p:txBody>
      </p:sp>
    </p:spTree>
    <p:extLst>
      <p:ext uri="{BB962C8B-B14F-4D97-AF65-F5344CB8AC3E}">
        <p14:creationId xmlns:p14="http://schemas.microsoft.com/office/powerpoint/2010/main" val="2141345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EBE67082-CF7A-BF62-C1FF-A333241A67E1}"/>
              </a:ext>
            </a:extLst>
          </p:cNvPr>
          <p:cNvSpPr>
            <a:spLocks noGrp="1" noChangeArrowheads="1"/>
          </p:cNvSpPr>
          <p:nvPr>
            <p:ph type="title"/>
          </p:nvPr>
        </p:nvSpPr>
        <p:spPr/>
        <p:txBody>
          <a:bodyPr/>
          <a:lstStyle/>
          <a:p>
            <a:pPr eaLnBrk="1" fontAlgn="auto" hangingPunct="1">
              <a:spcAft>
                <a:spcPts val="0"/>
              </a:spcAft>
              <a:defRPr/>
            </a:pPr>
            <a:r>
              <a:rPr kumimoji="1" lang="en-US"/>
              <a:t>Data Communications Model</a:t>
            </a:r>
          </a:p>
        </p:txBody>
      </p:sp>
      <p:pic>
        <p:nvPicPr>
          <p:cNvPr id="23555" name="Picture 5">
            <a:extLst>
              <a:ext uri="{FF2B5EF4-FFF2-40B4-BE49-F238E27FC236}">
                <a16:creationId xmlns:a16="http://schemas.microsoft.com/office/drawing/2014/main" xmlns="" id="{9BABAE80-408E-FCE8-D2B6-F02A22331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7755"/>
          <a:stretch>
            <a:fillRect/>
          </a:stretch>
        </p:blipFill>
        <p:spPr bwMode="auto">
          <a:xfrm>
            <a:off x="1600200" y="1987550"/>
            <a:ext cx="9067800" cy="3346450"/>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60286565"/>
              </p:ext>
            </p:extLst>
          </p:nvPr>
        </p:nvGraphicFramePr>
        <p:xfrm>
          <a:off x="609600" y="1481138"/>
          <a:ext cx="6591300" cy="2462210"/>
        </p:xfrm>
        <a:graphic>
          <a:graphicData uri="http://schemas.openxmlformats.org/drawingml/2006/table">
            <a:tbl>
              <a:tblPr firstRow="1" bandRow="1">
                <a:tableStyleId>{5C22544A-7EE6-4342-B048-85BDC9FD1C3A}</a:tableStyleId>
              </a:tblPr>
              <a:tblGrid>
                <a:gridCol w="1929870"/>
                <a:gridCol w="2151392"/>
                <a:gridCol w="2510038"/>
              </a:tblGrid>
              <a:tr h="492442">
                <a:tc>
                  <a:txBody>
                    <a:bodyPr/>
                    <a:lstStyle/>
                    <a:p>
                      <a:r>
                        <a:rPr lang="en-US" dirty="0" smtClean="0"/>
                        <a:t>Data</a:t>
                      </a:r>
                      <a:endParaRPr lang="en-US" dirty="0"/>
                    </a:p>
                  </a:txBody>
                  <a:tcPr/>
                </a:tc>
                <a:tc>
                  <a:txBody>
                    <a:bodyPr/>
                    <a:lstStyle/>
                    <a:p>
                      <a:r>
                        <a:rPr lang="en-US" dirty="0" smtClean="0"/>
                        <a:t>Signal</a:t>
                      </a:r>
                      <a:endParaRPr lang="en-US" dirty="0"/>
                    </a:p>
                  </a:txBody>
                  <a:tcPr/>
                </a:tc>
                <a:tc>
                  <a:txBody>
                    <a:bodyPr/>
                    <a:lstStyle/>
                    <a:p>
                      <a:r>
                        <a:rPr lang="en-US" dirty="0" smtClean="0"/>
                        <a:t>Approach</a:t>
                      </a:r>
                      <a:endParaRPr lang="en-US" dirty="0"/>
                    </a:p>
                  </a:txBody>
                  <a:tcPr/>
                </a:tc>
              </a:tr>
              <a:tr h="492442">
                <a:tc>
                  <a:txBody>
                    <a:bodyPr/>
                    <a:lstStyle/>
                    <a:p>
                      <a:r>
                        <a:rPr lang="en-US" dirty="0" smtClean="0"/>
                        <a:t>Digital</a:t>
                      </a:r>
                      <a:endParaRPr lang="en-US" dirty="0"/>
                    </a:p>
                  </a:txBody>
                  <a:tcPr/>
                </a:tc>
                <a:tc>
                  <a:txBody>
                    <a:bodyPr/>
                    <a:lstStyle/>
                    <a:p>
                      <a:r>
                        <a:rPr lang="en-US" dirty="0" smtClean="0"/>
                        <a:t>Digital</a:t>
                      </a:r>
                      <a:endParaRPr lang="en-US" dirty="0"/>
                    </a:p>
                  </a:txBody>
                  <a:tcPr/>
                </a:tc>
                <a:tc>
                  <a:txBody>
                    <a:bodyPr/>
                    <a:lstStyle/>
                    <a:p>
                      <a:r>
                        <a:rPr lang="en-US" dirty="0" smtClean="0"/>
                        <a:t>Encoding</a:t>
                      </a:r>
                      <a:endParaRPr lang="en-US" dirty="0"/>
                    </a:p>
                  </a:txBody>
                  <a:tcPr/>
                </a:tc>
              </a:tr>
              <a:tr h="492442">
                <a:tc>
                  <a:txBody>
                    <a:bodyPr/>
                    <a:lstStyle/>
                    <a:p>
                      <a:r>
                        <a:rPr lang="en-US" dirty="0" smtClean="0"/>
                        <a:t>Analog</a:t>
                      </a:r>
                      <a:endParaRPr lang="en-US" dirty="0"/>
                    </a:p>
                  </a:txBody>
                  <a:tcPr/>
                </a:tc>
                <a:tc>
                  <a:txBody>
                    <a:bodyPr/>
                    <a:lstStyle/>
                    <a:p>
                      <a:r>
                        <a:rPr lang="en-US" dirty="0" smtClean="0"/>
                        <a:t>Digital</a:t>
                      </a:r>
                      <a:endParaRPr lang="en-US" dirty="0"/>
                    </a:p>
                  </a:txBody>
                  <a:tcPr/>
                </a:tc>
                <a:tc>
                  <a:txBody>
                    <a:bodyPr/>
                    <a:lstStyle/>
                    <a:p>
                      <a:r>
                        <a:rPr lang="en-US" dirty="0" smtClean="0"/>
                        <a:t>Encoding</a:t>
                      </a:r>
                      <a:endParaRPr lang="en-US" dirty="0"/>
                    </a:p>
                  </a:txBody>
                  <a:tcPr/>
                </a:tc>
              </a:tr>
              <a:tr h="492442">
                <a:tc>
                  <a:txBody>
                    <a:bodyPr/>
                    <a:lstStyle/>
                    <a:p>
                      <a:r>
                        <a:rPr lang="en-US" smtClean="0"/>
                        <a:t>Analog</a:t>
                      </a:r>
                      <a:endParaRPr lang="en-US" dirty="0"/>
                    </a:p>
                  </a:txBody>
                  <a:tcPr/>
                </a:tc>
                <a:tc>
                  <a:txBody>
                    <a:bodyPr/>
                    <a:lstStyle/>
                    <a:p>
                      <a:r>
                        <a:rPr lang="en-US" dirty="0" smtClean="0"/>
                        <a:t>Analog</a:t>
                      </a:r>
                      <a:endParaRPr lang="en-US" dirty="0"/>
                    </a:p>
                  </a:txBody>
                  <a:tcPr/>
                </a:tc>
                <a:tc>
                  <a:txBody>
                    <a:bodyPr/>
                    <a:lstStyle/>
                    <a:p>
                      <a:r>
                        <a:rPr lang="en-US" dirty="0" smtClean="0"/>
                        <a:t>Modulation</a:t>
                      </a:r>
                      <a:endParaRPr lang="en-US" dirty="0"/>
                    </a:p>
                  </a:txBody>
                  <a:tcPr/>
                </a:tc>
              </a:tr>
              <a:tr h="492442">
                <a:tc>
                  <a:txBody>
                    <a:bodyPr/>
                    <a:lstStyle/>
                    <a:p>
                      <a:r>
                        <a:rPr lang="en-US" dirty="0" smtClean="0"/>
                        <a:t>Digital</a:t>
                      </a:r>
                      <a:endParaRPr lang="en-US" dirty="0"/>
                    </a:p>
                  </a:txBody>
                  <a:tcPr/>
                </a:tc>
                <a:tc>
                  <a:txBody>
                    <a:bodyPr/>
                    <a:lstStyle/>
                    <a:p>
                      <a:r>
                        <a:rPr lang="en-US" dirty="0" smtClean="0"/>
                        <a:t>Analog</a:t>
                      </a:r>
                      <a:endParaRPr lang="en-US" dirty="0"/>
                    </a:p>
                  </a:txBody>
                  <a:tcPr/>
                </a:tc>
                <a:tc>
                  <a:txBody>
                    <a:bodyPr/>
                    <a:lstStyle/>
                    <a:p>
                      <a:r>
                        <a:rPr lang="en-US" dirty="0" smtClean="0"/>
                        <a:t>Modulation</a:t>
                      </a:r>
                      <a:endParaRPr lang="en-US" dirty="0"/>
                    </a:p>
                  </a:txBody>
                  <a:tcPr/>
                </a:tc>
              </a:tr>
            </a:tbl>
          </a:graphicData>
        </a:graphic>
      </p:graphicFrame>
      <p:sp>
        <p:nvSpPr>
          <p:cNvPr id="3" name="Title 2"/>
          <p:cNvSpPr>
            <a:spLocks noGrp="1"/>
          </p:cNvSpPr>
          <p:nvPr>
            <p:ph type="title"/>
          </p:nvPr>
        </p:nvSpPr>
        <p:spPr/>
        <p:txBody>
          <a:bodyPr/>
          <a:lstStyle/>
          <a:p>
            <a:r>
              <a:rPr lang="en-US" dirty="0" smtClean="0"/>
              <a:t>Conversion Techniques</a:t>
            </a:r>
            <a:endParaRPr lang="en-US" dirty="0"/>
          </a:p>
        </p:txBody>
      </p:sp>
    </p:spTree>
    <p:extLst>
      <p:ext uri="{BB962C8B-B14F-4D97-AF65-F5344CB8AC3E}">
        <p14:creationId xmlns:p14="http://schemas.microsoft.com/office/powerpoint/2010/main" val="210371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
        <p:nvSpPr>
          <p:cNvPr id="5" name="Rounded Rectangle 4"/>
          <p:cNvSpPr/>
          <p:nvPr/>
        </p:nvSpPr>
        <p:spPr>
          <a:xfrm>
            <a:off x="4686301" y="1585913"/>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Transmission </a:t>
            </a:r>
            <a:r>
              <a:rPr lang="en-US" dirty="0" smtClean="0"/>
              <a:t>Medium</a:t>
            </a:r>
            <a:endParaRPr lang="en-US" dirty="0"/>
          </a:p>
        </p:txBody>
      </p:sp>
      <p:sp>
        <p:nvSpPr>
          <p:cNvPr id="7" name="Rounded Rectangle 6"/>
          <p:cNvSpPr/>
          <p:nvPr/>
        </p:nvSpPr>
        <p:spPr>
          <a:xfrm>
            <a:off x="807246" y="4806157"/>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Twisted Pair Cable</a:t>
            </a:r>
            <a:endParaRPr lang="en-US" dirty="0"/>
          </a:p>
        </p:txBody>
      </p:sp>
      <p:sp>
        <p:nvSpPr>
          <p:cNvPr id="8" name="Rounded Rectangle 7"/>
          <p:cNvSpPr/>
          <p:nvPr/>
        </p:nvSpPr>
        <p:spPr>
          <a:xfrm>
            <a:off x="2690814" y="3094831"/>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Guided(Wired)</a:t>
            </a:r>
            <a:endParaRPr lang="en-US" dirty="0"/>
          </a:p>
        </p:txBody>
      </p:sp>
      <p:sp>
        <p:nvSpPr>
          <p:cNvPr id="9" name="Rounded Rectangle 8"/>
          <p:cNvSpPr/>
          <p:nvPr/>
        </p:nvSpPr>
        <p:spPr>
          <a:xfrm>
            <a:off x="6977063" y="3094831"/>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Unguided</a:t>
            </a:r>
          </a:p>
          <a:p>
            <a:pPr algn="ctr"/>
            <a:r>
              <a:rPr lang="en-US" dirty="0" smtClean="0"/>
              <a:t>(Wireless)</a:t>
            </a:r>
            <a:endParaRPr lang="en-US" dirty="0"/>
          </a:p>
        </p:txBody>
      </p:sp>
      <p:sp>
        <p:nvSpPr>
          <p:cNvPr id="10" name="Rounded Rectangle 9"/>
          <p:cNvSpPr/>
          <p:nvPr/>
        </p:nvSpPr>
        <p:spPr>
          <a:xfrm>
            <a:off x="2988470" y="4806157"/>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Coaxial Cable</a:t>
            </a:r>
            <a:endParaRPr lang="en-US" dirty="0"/>
          </a:p>
        </p:txBody>
      </p:sp>
      <p:sp>
        <p:nvSpPr>
          <p:cNvPr id="11" name="Rounded Rectangle 10"/>
          <p:cNvSpPr/>
          <p:nvPr/>
        </p:nvSpPr>
        <p:spPr>
          <a:xfrm>
            <a:off x="5101829" y="4829970"/>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Fiber Optic Cable</a:t>
            </a:r>
            <a:endParaRPr lang="en-US" dirty="0"/>
          </a:p>
        </p:txBody>
      </p:sp>
      <p:sp>
        <p:nvSpPr>
          <p:cNvPr id="12" name="Rounded Rectangle 11"/>
          <p:cNvSpPr/>
          <p:nvPr/>
        </p:nvSpPr>
        <p:spPr>
          <a:xfrm>
            <a:off x="7283053" y="4806157"/>
            <a:ext cx="1843087" cy="84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Air</a:t>
            </a:r>
            <a:endParaRPr lang="en-US" dirty="0"/>
          </a:p>
        </p:txBody>
      </p:sp>
      <p:cxnSp>
        <p:nvCxnSpPr>
          <p:cNvPr id="14" name="Straight Arrow Connector 13"/>
          <p:cNvCxnSpPr/>
          <p:nvPr/>
        </p:nvCxnSpPr>
        <p:spPr>
          <a:xfrm flipH="1">
            <a:off x="3882629" y="2382043"/>
            <a:ext cx="1219200" cy="6659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096000" y="2424507"/>
            <a:ext cx="1237060" cy="606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28850" y="3937793"/>
            <a:ext cx="1057275" cy="8048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754039" y="3929300"/>
            <a:ext cx="1" cy="8853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349350" y="3947715"/>
            <a:ext cx="1137050" cy="8584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053981" y="3914459"/>
            <a:ext cx="1" cy="8853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538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200F8D5-3DAE-115A-737F-AB8D1E57BDA8}"/>
              </a:ext>
            </a:extLst>
          </p:cNvPr>
          <p:cNvSpPr>
            <a:spLocks noGrp="1"/>
          </p:cNvSpPr>
          <p:nvPr>
            <p:ph idx="1"/>
          </p:nvPr>
        </p:nvSpPr>
        <p:spPr/>
        <p:txBody>
          <a:bodyPr/>
          <a:lstStyle/>
          <a:p>
            <a:r>
              <a:rPr lang="en-US" b="1" dirty="0"/>
              <a:t>Book Referred in this PPT</a:t>
            </a:r>
          </a:p>
          <a:p>
            <a:pPr lvl="1"/>
            <a:r>
              <a:rPr lang="en-US" b="1" dirty="0"/>
              <a:t>Stallings W., Data &amp; Computer Communications (9e), Pearson Education Inc., Noida, 2017. Chapter 1.</a:t>
            </a:r>
          </a:p>
          <a:p>
            <a:pPr lvl="1"/>
            <a:endParaRPr lang="en-US" dirty="0"/>
          </a:p>
        </p:txBody>
      </p:sp>
    </p:spTree>
    <p:extLst>
      <p:ext uri="{BB962C8B-B14F-4D97-AF65-F5344CB8AC3E}">
        <p14:creationId xmlns:p14="http://schemas.microsoft.com/office/powerpoint/2010/main" val="381189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Outcomes</a:t>
            </a:r>
          </a:p>
        </p:txBody>
      </p:sp>
      <p:sp>
        <p:nvSpPr>
          <p:cNvPr id="3" name="Content Placeholder 2"/>
          <p:cNvSpPr>
            <a:spLocks noGrp="1"/>
          </p:cNvSpPr>
          <p:nvPr>
            <p:ph idx="1"/>
          </p:nvPr>
        </p:nvSpPr>
        <p:spPr/>
        <p:txBody>
          <a:bodyPr/>
          <a:lstStyle/>
          <a:p>
            <a:r>
              <a:rPr lang="en-US" dirty="0"/>
              <a:t>Apply the concepts of data communication systems to calculate channel capacity.</a:t>
            </a:r>
          </a:p>
          <a:p>
            <a:r>
              <a:rPr lang="en-US" dirty="0" err="1"/>
              <a:t>Analyse</a:t>
            </a:r>
            <a:r>
              <a:rPr lang="en-US" dirty="0"/>
              <a:t> different encoding and modulation schemes</a:t>
            </a:r>
          </a:p>
          <a:p>
            <a:r>
              <a:rPr lang="en-US" dirty="0"/>
              <a:t>Compute frame check sequence and error correction codes.</a:t>
            </a:r>
          </a:p>
          <a:p>
            <a:r>
              <a:rPr lang="en-US" dirty="0" err="1"/>
              <a:t>Analyse</a:t>
            </a:r>
            <a:r>
              <a:rPr lang="en-US" dirty="0"/>
              <a:t> flow and error control protocols</a:t>
            </a:r>
          </a:p>
          <a:p>
            <a:r>
              <a:rPr lang="en-US" dirty="0"/>
              <a:t>Compute the performance of media access protocols</a:t>
            </a:r>
          </a:p>
        </p:txBody>
      </p:sp>
    </p:spTree>
    <p:extLst>
      <p:ext uri="{BB962C8B-B14F-4D97-AF65-F5344CB8AC3E}">
        <p14:creationId xmlns:p14="http://schemas.microsoft.com/office/powerpoint/2010/main" val="79002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5481" y="263221"/>
            <a:ext cx="11461377" cy="6001643"/>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ICT 2156: PRINCIPLES OF DATA COMMUNICATION [3 1 0 4] </a:t>
            </a:r>
          </a:p>
          <a:p>
            <a:pPr algn="just"/>
            <a:r>
              <a:rPr lang="en-US" sz="2400" b="1" dirty="0">
                <a:latin typeface="Times New Roman" panose="02020603050405020304" pitchFamily="18" charset="0"/>
                <a:cs typeface="Times New Roman" panose="02020603050405020304" pitchFamily="18" charset="0"/>
              </a:rPr>
              <a:t>Objectives: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basics of data communication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error detection and correction techniques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data link layer protocols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the performance of media access protocols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Abstract: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Introduction to Data Communication, Signals, Basic properties of data communication system, </a:t>
            </a:r>
            <a:r>
              <a:rPr lang="en-US" sz="2400" dirty="0" err="1">
                <a:latin typeface="Times New Roman" panose="02020603050405020304" pitchFamily="18" charset="0"/>
                <a:cs typeface="Times New Roman" panose="02020603050405020304" pitchFamily="18" charset="0"/>
              </a:rPr>
              <a:t>Nyquist</a:t>
            </a:r>
            <a:r>
              <a:rPr lang="en-US" sz="2400" dirty="0">
                <a:latin typeface="Times New Roman" panose="02020603050405020304" pitchFamily="18" charset="0"/>
                <a:cs typeface="Times New Roman" panose="02020603050405020304" pitchFamily="18" charset="0"/>
              </a:rPr>
              <a:t> rate, Shannon Capacity, Signal encoding and </a:t>
            </a:r>
            <a:r>
              <a:rPr lang="en-US" sz="2400" dirty="0" err="1">
                <a:latin typeface="Times New Roman" panose="02020603050405020304" pitchFamily="18" charset="0"/>
                <a:cs typeface="Times New Roman" panose="02020603050405020304" pitchFamily="18" charset="0"/>
              </a:rPr>
              <a:t>Tx</a:t>
            </a:r>
            <a:r>
              <a:rPr lang="en-US" sz="2400" dirty="0">
                <a:latin typeface="Times New Roman" panose="02020603050405020304" pitchFamily="18" charset="0"/>
                <a:cs typeface="Times New Roman" panose="02020603050405020304" pitchFamily="18" charset="0"/>
              </a:rPr>
              <a:t> and Rx models, Modulation schemes. Properties of Media and digital transmission systems, wired and wireless medium, Error detection and correction, Block codes, CRC, Hamming code, Stop and wait flow control, Sliding window flow control, ARQs, HDLC, Multiplexing, Media Access </a:t>
            </a:r>
            <a:r>
              <a:rPr lang="en-US" sz="2400" dirty="0" err="1">
                <a:latin typeface="Times New Roman" panose="02020603050405020304" pitchFamily="18" charset="0"/>
                <a:cs typeface="Times New Roman" panose="02020603050405020304" pitchFamily="18" charset="0"/>
              </a:rPr>
              <a:t>Sublayer</a:t>
            </a:r>
            <a:r>
              <a:rPr lang="en-US" sz="2400" dirty="0">
                <a:latin typeface="Times New Roman" panose="02020603050405020304" pitchFamily="18" charset="0"/>
                <a:cs typeface="Times New Roman" panose="02020603050405020304" pitchFamily="18" charset="0"/>
              </a:rPr>
              <a:t> and LAN, Approaches to sharing transmission medium, Random access protocols, Token passing protocols, IEEE LAN standards, Bridges, MAN, FDDI. </a:t>
            </a:r>
          </a:p>
        </p:txBody>
      </p:sp>
    </p:spTree>
    <p:extLst>
      <p:ext uri="{BB962C8B-B14F-4D97-AF65-F5344CB8AC3E}">
        <p14:creationId xmlns:p14="http://schemas.microsoft.com/office/powerpoint/2010/main" val="373694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403411" y="517407"/>
            <a:ext cx="11349318" cy="5940088"/>
          </a:xfrm>
          <a:prstGeom prst="rect">
            <a:avLst/>
          </a:prstGeom>
        </p:spPr>
        <p:txBody>
          <a:bodyPr wrap="square">
            <a:spAutoFit/>
          </a:bodyPr>
          <a:lstStyle/>
          <a:p>
            <a:pPr algn="just"/>
            <a:r>
              <a:rPr lang="en-US" sz="2000" b="1" dirty="0"/>
              <a:t>S</a:t>
            </a:r>
            <a:r>
              <a:rPr lang="en-US" sz="2000" b="1" dirty="0">
                <a:latin typeface="Times New Roman" panose="02020603050405020304" pitchFamily="18" charset="0"/>
                <a:cs typeface="Times New Roman" panose="02020603050405020304" pitchFamily="18" charset="0"/>
              </a:rPr>
              <a:t>yllabus</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Data Communication fundamentals: Introduction to Data Communication, Signals, Digital representation of information, Basic properties of data communication system, Time and frequency domain characterization of communication channels, </a:t>
            </a:r>
            <a:r>
              <a:rPr lang="en-US" sz="2000" dirty="0" err="1">
                <a:latin typeface="Times New Roman" panose="02020603050405020304" pitchFamily="18" charset="0"/>
                <a:cs typeface="Times New Roman" panose="02020603050405020304" pitchFamily="18" charset="0"/>
              </a:rPr>
              <a:t>Nyquist</a:t>
            </a:r>
            <a:r>
              <a:rPr lang="en-US" sz="2000" dirty="0">
                <a:latin typeface="Times New Roman" panose="02020603050405020304" pitchFamily="18" charset="0"/>
                <a:cs typeface="Times New Roman" panose="02020603050405020304" pitchFamily="18" charset="0"/>
              </a:rPr>
              <a:t> signaling rate, Shannon Channel capacity, Line coding-NRZ, bipolar, Manchester, Differential Manchester encoding, Modems and digital modulation- ASK, FSK, PSK, QAM.                                                          </a:t>
            </a:r>
            <a:r>
              <a:rPr lang="en-US" sz="2000" b="1" dirty="0">
                <a:latin typeface="Times New Roman" panose="02020603050405020304" pitchFamily="18" charset="0"/>
                <a:cs typeface="Times New Roman" panose="02020603050405020304" pitchFamily="18" charset="0"/>
              </a:rPr>
              <a:t>[14 hours] </a:t>
            </a:r>
          </a:p>
          <a:p>
            <a:pPr algn="just"/>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Properties of Media and Digital Transmission Systems: Twisted pair, Coaxial cable, Optical fiber, Wireless transmission.                              							</a:t>
            </a:r>
            <a:r>
              <a:rPr lang="en-US" sz="2000" b="1" dirty="0">
                <a:latin typeface="Times New Roman" panose="02020603050405020304" pitchFamily="18" charset="0"/>
                <a:cs typeface="Times New Roman" panose="02020603050405020304" pitchFamily="18" charset="0"/>
              </a:rPr>
              <a:t>[04 hours]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Error detection and correction: Asynchronous and synchronous transmission, Error detection and correction basics, Parity check, Internet checksum, Polynomial codes, Block codes, Hamming code.                                                    </a:t>
            </a:r>
            <a:r>
              <a:rPr lang="en-US" sz="2000" b="1" dirty="0">
                <a:latin typeface="Times New Roman" panose="02020603050405020304" pitchFamily="18" charset="0"/>
                <a:cs typeface="Times New Roman" panose="02020603050405020304" pitchFamily="18" charset="0"/>
              </a:rPr>
              <a:t>[08 hours]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Peer to Peer Protocols: Peer to peer protocols and service models, ARQ protocols- Stop and wait, Go back N, selective repeat, Transmission efficiency of ARQ protocols, Other adaptation functions- Sliding window flow control, Timing recovery for synchronous services, Reliable stream service, Data link control- HDLC </a:t>
            </a:r>
            <a:r>
              <a:rPr lang="en-US" sz="2000" dirty="0" err="1">
                <a:latin typeface="Times New Roman" panose="02020603050405020304" pitchFamily="18" charset="0"/>
                <a:cs typeface="Times New Roman" panose="02020603050405020304" pitchFamily="18" charset="0"/>
              </a:rPr>
              <a:t>datalink</a:t>
            </a:r>
            <a:r>
              <a:rPr lang="en-US" sz="2000" dirty="0">
                <a:latin typeface="Times New Roman" panose="02020603050405020304" pitchFamily="18" charset="0"/>
                <a:cs typeface="Times New Roman" panose="02020603050405020304" pitchFamily="18" charset="0"/>
              </a:rPr>
              <a:t> control, point to point control. Multiplexing-FDM, TDM, STDM.                                                              </a:t>
            </a:r>
            <a:r>
              <a:rPr lang="en-US" sz="2000" b="1" dirty="0"/>
              <a:t>[14 hours] </a:t>
            </a:r>
          </a:p>
        </p:txBody>
      </p:sp>
    </p:spTree>
    <p:extLst>
      <p:ext uri="{BB962C8B-B14F-4D97-AF65-F5344CB8AC3E}">
        <p14:creationId xmlns:p14="http://schemas.microsoft.com/office/powerpoint/2010/main" val="163033982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1693" y="128698"/>
            <a:ext cx="11259672" cy="6740307"/>
          </a:xfrm>
          <a:prstGeom prst="rect">
            <a:avLst/>
          </a:prstGeom>
        </p:spPr>
        <p:txBody>
          <a:bodyPr wrap="square">
            <a:spAutoFit/>
          </a:bodyPr>
          <a:lstStyle/>
          <a:p>
            <a:pPr algn="just" fontAlgn="base"/>
            <a:r>
              <a:rPr lang="en-US" sz="2400" b="1" dirty="0">
                <a:solidFill>
                  <a:srgbClr val="000000"/>
                </a:solidFill>
                <a:effectLst/>
                <a:latin typeface="Times New Roman" panose="02020603050405020304" pitchFamily="18" charset="0"/>
                <a:ea typeface="Times New Roman" panose="02020603050405020304" pitchFamily="18" charset="0"/>
              </a:rPr>
              <a:t>Media Access </a:t>
            </a:r>
            <a:r>
              <a:rPr lang="en-US" sz="2400" b="1" dirty="0" err="1">
                <a:solidFill>
                  <a:srgbClr val="000000"/>
                </a:solidFill>
                <a:effectLst/>
                <a:latin typeface="Times New Roman" panose="02020603050405020304" pitchFamily="18" charset="0"/>
                <a:ea typeface="Times New Roman" panose="02020603050405020304" pitchFamily="18" charset="0"/>
              </a:rPr>
              <a:t>sublayer</a:t>
            </a:r>
            <a:r>
              <a:rPr lang="en-US" sz="2400" b="1" dirty="0">
                <a:solidFill>
                  <a:srgbClr val="000000"/>
                </a:solidFill>
                <a:effectLst/>
                <a:latin typeface="Times New Roman" panose="02020603050405020304" pitchFamily="18" charset="0"/>
                <a:ea typeface="Times New Roman" panose="02020603050405020304" pitchFamily="18" charset="0"/>
              </a:rPr>
              <a:t> and LAN</a:t>
            </a:r>
            <a:r>
              <a:rPr lang="en-US" sz="2400" dirty="0">
                <a:solidFill>
                  <a:srgbClr val="000000"/>
                </a:solidFill>
                <a:effectLst/>
                <a:latin typeface="Times New Roman" panose="02020603050405020304" pitchFamily="18" charset="0"/>
                <a:ea typeface="Times New Roman" panose="02020603050405020304" pitchFamily="18" charset="0"/>
              </a:rPr>
              <a:t>: Introduction to layered architecture, Protocols, Approaches to sharing transmission Medium, Random Access Protocols, Token Passing protocols, IEEE LAN standards, Bridges, MAN[IEEE802.6], FDDI.</a:t>
            </a:r>
            <a:r>
              <a:rPr lang="en-US" sz="2400" dirty="0">
                <a:solidFill>
                  <a:srgbClr val="000000"/>
                </a:solidFill>
                <a:effectLst/>
                <a:latin typeface="Calibri" panose="020F0502020204030204" pitchFamily="34"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[08 hours]</a:t>
            </a:r>
            <a:r>
              <a:rPr lang="en-IN" sz="2400" dirty="0">
                <a:solidFill>
                  <a:srgbClr val="000000"/>
                </a:solidFill>
                <a:effectLst/>
                <a:latin typeface="Times New Roman" panose="02020603050405020304" pitchFamily="18" charset="0"/>
                <a:ea typeface="Times New Roman" panose="02020603050405020304" pitchFamily="18" charset="0"/>
              </a:rPr>
              <a:t> </a:t>
            </a:r>
          </a:p>
          <a:p>
            <a:pPr algn="just" fontAlgn="base"/>
            <a:endParaRPr lang="en-US" sz="2400" dirty="0">
              <a:effectLst/>
              <a:latin typeface="Times New Roman" panose="02020603050405020304" pitchFamily="18" charset="0"/>
              <a:ea typeface="Times New Roman" panose="02020603050405020304" pitchFamily="18" charset="0"/>
            </a:endParaRPr>
          </a:p>
          <a:p>
            <a:pPr algn="just" fontAlgn="base"/>
            <a:r>
              <a:rPr lang="en-US" sz="2400" b="1" dirty="0">
                <a:solidFill>
                  <a:srgbClr val="000000"/>
                </a:solidFill>
                <a:effectLst/>
                <a:latin typeface="Times New Roman" panose="02020603050405020304" pitchFamily="18" charset="0"/>
                <a:ea typeface="Times New Roman" panose="02020603050405020304" pitchFamily="18" charset="0"/>
              </a:rPr>
              <a:t>Course Outcome</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algn="just" fontAlgn="base"/>
            <a:r>
              <a:rPr lang="en-US" sz="2400" dirty="0">
                <a:solidFill>
                  <a:srgbClr val="000000"/>
                </a:solidFill>
                <a:effectLst/>
                <a:latin typeface="Times New Roman" panose="02020603050405020304" pitchFamily="18" charset="0"/>
                <a:ea typeface="Times New Roman" panose="02020603050405020304" pitchFamily="18" charset="0"/>
              </a:rPr>
              <a:t>The students will be able to </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Apply the concepts of data communication system to calculate channel capacity.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Analyse different encoding and </a:t>
            </a:r>
            <a:r>
              <a:rPr lang="en-IN" sz="2400" dirty="0" err="1">
                <a:solidFill>
                  <a:srgbClr val="000000"/>
                </a:solidFill>
                <a:effectLst/>
                <a:latin typeface="Times New Roman" panose="02020603050405020304" pitchFamily="18" charset="0"/>
                <a:ea typeface="Times New Roman" panose="02020603050405020304" pitchFamily="18" charset="0"/>
              </a:rPr>
              <a:t>modultaion</a:t>
            </a:r>
            <a:r>
              <a:rPr lang="en-IN" sz="2400" dirty="0">
                <a:solidFill>
                  <a:srgbClr val="000000"/>
                </a:solidFill>
                <a:effectLst/>
                <a:latin typeface="Times New Roman" panose="02020603050405020304" pitchFamily="18" charset="0"/>
                <a:ea typeface="Times New Roman" panose="02020603050405020304" pitchFamily="18" charset="0"/>
              </a:rPr>
              <a:t> schemes.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Compute frame check sequence and error correction codes.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Analyse flow and error control protocols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Compute the performance of media access protocols </a:t>
            </a:r>
          </a:p>
          <a:p>
            <a:pPr marL="342900" marR="0" lvl="0" indent="-342900" algn="just" fontAlgn="base">
              <a:spcBef>
                <a:spcPts val="0"/>
              </a:spcBef>
              <a:spcAft>
                <a:spcPts val="0"/>
              </a:spcAft>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algn="just" fontAlgn="base"/>
            <a:r>
              <a:rPr lang="en-US" sz="2400" b="1" dirty="0">
                <a:solidFill>
                  <a:srgbClr val="000000"/>
                </a:solidFill>
                <a:effectLst/>
                <a:latin typeface="Times New Roman" panose="02020603050405020304" pitchFamily="18" charset="0"/>
                <a:ea typeface="Times New Roman" panose="02020603050405020304" pitchFamily="18" charset="0"/>
              </a:rPr>
              <a:t>References:</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1. Stallings W., </a:t>
            </a:r>
            <a:r>
              <a:rPr lang="en-US" sz="2400" i="1" dirty="0">
                <a:solidFill>
                  <a:srgbClr val="000000"/>
                </a:solidFill>
                <a:effectLst/>
                <a:latin typeface="Times New Roman" panose="02020603050405020304" pitchFamily="18" charset="0"/>
                <a:ea typeface="Times New Roman" panose="02020603050405020304" pitchFamily="18" charset="0"/>
              </a:rPr>
              <a:t>Data &amp; Computer Communications</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i="1" dirty="0">
                <a:solidFill>
                  <a:srgbClr val="000000"/>
                </a:solidFill>
                <a:effectLst/>
                <a:latin typeface="Times New Roman" panose="02020603050405020304" pitchFamily="18" charset="0"/>
                <a:ea typeface="Times New Roman" panose="02020603050405020304" pitchFamily="18" charset="0"/>
              </a:rPr>
              <a:t>(9e),</a:t>
            </a:r>
            <a:r>
              <a:rPr lang="en-US" sz="2400" dirty="0">
                <a:solidFill>
                  <a:srgbClr val="000000"/>
                </a:solidFill>
                <a:effectLst/>
                <a:latin typeface="Times New Roman" panose="02020603050405020304" pitchFamily="18" charset="0"/>
                <a:ea typeface="Times New Roman" panose="02020603050405020304" pitchFamily="18" charset="0"/>
              </a:rPr>
              <a:t> Pearson Education Inc., Noida, 2017.</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mj-lt"/>
              <a:buAutoNum type="arabicPeriod" startAt="2"/>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Frozen B.,  </a:t>
            </a:r>
            <a:r>
              <a:rPr lang="en-US" sz="2400" i="1" dirty="0">
                <a:solidFill>
                  <a:srgbClr val="000000"/>
                </a:solidFill>
                <a:effectLst/>
                <a:latin typeface="Times New Roman" panose="02020603050405020304" pitchFamily="18" charset="0"/>
                <a:ea typeface="Times New Roman" panose="02020603050405020304" pitchFamily="18" charset="0"/>
              </a:rPr>
              <a:t>Introduction to data communication &amp; networking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i="1" dirty="0">
                <a:solidFill>
                  <a:srgbClr val="000000"/>
                </a:solidFill>
                <a:effectLst/>
                <a:latin typeface="Times New Roman" panose="02020603050405020304" pitchFamily="18" charset="0"/>
                <a:ea typeface="Times New Roman" panose="02020603050405020304" pitchFamily="18" charset="0"/>
              </a:rPr>
              <a:t>(4e),</a:t>
            </a:r>
            <a:r>
              <a:rPr lang="en-US" sz="2400" dirty="0">
                <a:solidFill>
                  <a:srgbClr val="000000"/>
                </a:solidFill>
                <a:effectLst/>
                <a:latin typeface="Times New Roman" panose="02020603050405020304" pitchFamily="18" charset="0"/>
                <a:ea typeface="Times New Roman" panose="02020603050405020304" pitchFamily="18" charset="0"/>
              </a:rPr>
              <a:t> Tata McGraw Hill, New Delhi-2014.</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mj-lt"/>
              <a:buAutoNum type="arabicPeriod" startAt="3"/>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Garcia A. L., </a:t>
            </a:r>
            <a:r>
              <a:rPr lang="en-US" sz="2400" dirty="0" err="1">
                <a:solidFill>
                  <a:srgbClr val="000000"/>
                </a:solidFill>
                <a:effectLst/>
                <a:latin typeface="Times New Roman" panose="02020603050405020304" pitchFamily="18" charset="0"/>
                <a:ea typeface="Times New Roman" panose="02020603050405020304" pitchFamily="18" charset="0"/>
              </a:rPr>
              <a:t>Widjaja</a:t>
            </a:r>
            <a:r>
              <a:rPr lang="en-US" sz="2400" dirty="0">
                <a:solidFill>
                  <a:srgbClr val="000000"/>
                </a:solidFill>
                <a:effectLst/>
                <a:latin typeface="Times New Roman" panose="02020603050405020304" pitchFamily="18" charset="0"/>
                <a:ea typeface="Times New Roman" panose="02020603050405020304" pitchFamily="18" charset="0"/>
              </a:rPr>
              <a:t> I., </a:t>
            </a:r>
            <a:r>
              <a:rPr lang="en-US" sz="2400" i="1" dirty="0">
                <a:solidFill>
                  <a:srgbClr val="000000"/>
                </a:solidFill>
                <a:effectLst/>
                <a:latin typeface="Times New Roman" panose="02020603050405020304" pitchFamily="18" charset="0"/>
                <a:ea typeface="Times New Roman" panose="02020603050405020304" pitchFamily="18" charset="0"/>
              </a:rPr>
              <a:t>Communication Networks (2e),</a:t>
            </a:r>
            <a:r>
              <a:rPr lang="en-US" sz="2400" dirty="0">
                <a:solidFill>
                  <a:srgbClr val="000000"/>
                </a:solidFill>
                <a:effectLst/>
                <a:latin typeface="Times New Roman" panose="02020603050405020304" pitchFamily="18" charset="0"/>
                <a:ea typeface="Times New Roman" panose="02020603050405020304" pitchFamily="18" charset="0"/>
              </a:rPr>
              <a:t> Tata McGraw Hill, 2011.</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1289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dirty="0"/>
              <a:t>What is Data communication?</a:t>
            </a:r>
            <a:endParaRPr lang="en-US" dirty="0"/>
          </a:p>
        </p:txBody>
      </p:sp>
      <p:sp>
        <p:nvSpPr>
          <p:cNvPr id="3" name="Content Placeholder 2"/>
          <p:cNvSpPr>
            <a:spLocks noGrp="1"/>
          </p:cNvSpPr>
          <p:nvPr>
            <p:ph idx="1"/>
          </p:nvPr>
        </p:nvSpPr>
        <p:spPr>
          <a:xfrm>
            <a:off x="458372" y="1690688"/>
            <a:ext cx="11330354" cy="4351338"/>
          </a:xfrm>
        </p:spPr>
        <p:txBody>
          <a:bodyPr/>
          <a:lstStyle/>
          <a:p>
            <a:pPr marL="463550" indent="-463550" algn="just">
              <a:buFont typeface="Wingdings" panose="05000000000000000000" pitchFamily="2" charset="2"/>
              <a:buChar char="Ø"/>
            </a:pPr>
            <a:r>
              <a:rPr lang="en-AU" altLang="en-US" dirty="0">
                <a:latin typeface="Times New Roman" panose="02020603050405020304" pitchFamily="18" charset="0"/>
                <a:cs typeface="Times New Roman" panose="02020603050405020304" pitchFamily="18" charset="0"/>
              </a:rPr>
              <a:t>It is the physical transfer of data over a point to point or point to multipoint communication channel.</a:t>
            </a:r>
            <a:endParaRPr lang="en-US" dirty="0">
              <a:latin typeface="Times New Roman" panose="02020603050405020304" pitchFamily="18" charset="0"/>
              <a:cs typeface="Times New Roman" panose="02020603050405020304" pitchFamily="18" charset="0"/>
            </a:endParaRPr>
          </a:p>
          <a:p>
            <a:pPr marL="463550" indent="-4635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communications deals with the transmission of signals in a reliable and efficient manner</a:t>
            </a:r>
          </a:p>
          <a:p>
            <a:pPr marL="463550" indent="-4635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Networking deals with the technology and architecture of the communications networks used to interconnect communicating devices.</a:t>
            </a:r>
          </a:p>
          <a:p>
            <a:pPr marL="463550" indent="-4635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63550" indent="-4635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03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A3ECB-781C-E09B-1FED-32DA10DDE4AC}"/>
              </a:ext>
            </a:extLst>
          </p:cNvPr>
          <p:cNvSpPr>
            <a:spLocks noGrp="1"/>
          </p:cNvSpPr>
          <p:nvPr>
            <p:ph type="title"/>
          </p:nvPr>
        </p:nvSpPr>
        <p:spPr/>
        <p:txBody>
          <a:bodyPr/>
          <a:lstStyle/>
          <a:p>
            <a:r>
              <a:rPr lang="en-US" b="1" dirty="0"/>
              <a:t>1.2 A COMMUNICATIONS MODEL</a:t>
            </a:r>
          </a:p>
        </p:txBody>
      </p:sp>
      <p:sp>
        <p:nvSpPr>
          <p:cNvPr id="3" name="Content Placeholder 2">
            <a:extLst>
              <a:ext uri="{FF2B5EF4-FFF2-40B4-BE49-F238E27FC236}">
                <a16:creationId xmlns:a16="http://schemas.microsoft.com/office/drawing/2014/main" xmlns="" id="{F7CB5F58-7EF1-0E4A-F601-CD01854E63B6}"/>
              </a:ext>
            </a:extLst>
          </p:cNvPr>
          <p:cNvSpPr>
            <a:spLocks noGrp="1"/>
          </p:cNvSpPr>
          <p:nvPr>
            <p:ph idx="1"/>
          </p:nvPr>
        </p:nvSpPr>
        <p:spPr>
          <a:xfrm>
            <a:off x="718278" y="1570792"/>
            <a:ext cx="10515600" cy="4351338"/>
          </a:xfrm>
        </p:spPr>
        <p:txBody>
          <a:bodyPr>
            <a:normAutofit/>
          </a:bodyPr>
          <a:lstStyle/>
          <a:p>
            <a:pPr marL="0" indent="0">
              <a:buNone/>
            </a:pPr>
            <a:r>
              <a:rPr lang="en-US" sz="4000" b="0" i="0" u="none" strike="noStrike" baseline="0" dirty="0">
                <a:latin typeface="TimesTen-Roman"/>
              </a:rPr>
              <a:t>a simple model of communications</a:t>
            </a:r>
            <a:endParaRPr lang="en-US" sz="4000" dirty="0"/>
          </a:p>
        </p:txBody>
      </p:sp>
      <p:pic>
        <p:nvPicPr>
          <p:cNvPr id="5" name="Picture 4">
            <a:extLst>
              <a:ext uri="{FF2B5EF4-FFF2-40B4-BE49-F238E27FC236}">
                <a16:creationId xmlns:a16="http://schemas.microsoft.com/office/drawing/2014/main" xmlns="" id="{60FA7700-A032-75AD-76B7-9E4CF2CFB376}"/>
              </a:ext>
            </a:extLst>
          </p:cNvPr>
          <p:cNvPicPr>
            <a:picLocks noChangeAspect="1"/>
          </p:cNvPicPr>
          <p:nvPr/>
        </p:nvPicPr>
        <p:blipFill>
          <a:blip r:embed="rId2"/>
          <a:stretch>
            <a:fillRect/>
          </a:stretch>
        </p:blipFill>
        <p:spPr>
          <a:xfrm>
            <a:off x="36064" y="2663330"/>
            <a:ext cx="11880028" cy="3258800"/>
          </a:xfrm>
          <a:prstGeom prst="rect">
            <a:avLst/>
          </a:prstGeom>
        </p:spPr>
      </p:pic>
    </p:spTree>
    <p:extLst>
      <p:ext uri="{BB962C8B-B14F-4D97-AF65-F5344CB8AC3E}">
        <p14:creationId xmlns:p14="http://schemas.microsoft.com/office/powerpoint/2010/main" val="237365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D5D124-F189-7219-FE71-62B3788C8B9D}"/>
              </a:ext>
            </a:extLst>
          </p:cNvPr>
          <p:cNvSpPr>
            <a:spLocks noGrp="1"/>
          </p:cNvSpPr>
          <p:nvPr>
            <p:ph idx="1"/>
          </p:nvPr>
        </p:nvSpPr>
        <p:spPr>
          <a:xfrm>
            <a:off x="384123" y="416550"/>
            <a:ext cx="11423754" cy="4351338"/>
          </a:xfrm>
        </p:spPr>
        <p:txBody>
          <a:bodyPr>
            <a:noAutofit/>
          </a:bodyPr>
          <a:lstStyle/>
          <a:p>
            <a:pPr marL="0" indent="0" algn="just">
              <a:buNone/>
            </a:pPr>
            <a:r>
              <a:rPr lang="en-US" sz="3300" dirty="0">
                <a:latin typeface="Times New Roman" panose="02020603050405020304" pitchFamily="18" charset="0"/>
                <a:cs typeface="Times New Roman" panose="02020603050405020304" pitchFamily="18" charset="0"/>
              </a:rPr>
              <a:t>The </a:t>
            </a:r>
            <a:r>
              <a:rPr lang="en-US" sz="3300" b="1" dirty="0">
                <a:latin typeface="Times New Roman" panose="02020603050405020304" pitchFamily="18" charset="0"/>
                <a:cs typeface="Times New Roman" panose="02020603050405020304" pitchFamily="18" charset="0"/>
              </a:rPr>
              <a:t>key elements </a:t>
            </a:r>
            <a:r>
              <a:rPr lang="en-US" sz="3300" dirty="0">
                <a:latin typeface="Times New Roman" panose="02020603050405020304" pitchFamily="18" charset="0"/>
                <a:cs typeface="Times New Roman" panose="02020603050405020304" pitchFamily="18" charset="0"/>
              </a:rPr>
              <a:t>of the communications model are as follows:</a:t>
            </a:r>
          </a:p>
          <a:p>
            <a:pPr marL="0" indent="0" algn="just">
              <a:buNone/>
            </a:pPr>
            <a:r>
              <a:rPr lang="en-US" sz="3300" b="1" dirty="0">
                <a:latin typeface="Times New Roman" panose="02020603050405020304" pitchFamily="18" charset="0"/>
                <a:cs typeface="Times New Roman" panose="02020603050405020304" pitchFamily="18" charset="0"/>
              </a:rPr>
              <a:t>• Source:</a:t>
            </a:r>
            <a:r>
              <a:rPr lang="en-US" sz="3300" dirty="0">
                <a:latin typeface="Times New Roman" panose="02020603050405020304" pitchFamily="18" charset="0"/>
                <a:cs typeface="Times New Roman" panose="02020603050405020304" pitchFamily="18" charset="0"/>
              </a:rPr>
              <a:t> This device generates the data to be transmitted; examples are telephones and personal computers.</a:t>
            </a:r>
          </a:p>
          <a:p>
            <a:pPr marL="0" indent="0" algn="just">
              <a:buNone/>
            </a:pPr>
            <a:endParaRPr lang="en-US" sz="3300" dirty="0">
              <a:latin typeface="Times New Roman" panose="02020603050405020304" pitchFamily="18" charset="0"/>
              <a:cs typeface="Times New Roman" panose="02020603050405020304" pitchFamily="18" charset="0"/>
            </a:endParaRPr>
          </a:p>
          <a:p>
            <a:pPr algn="just"/>
            <a:r>
              <a:rPr lang="en-US" sz="3300" b="1" dirty="0">
                <a:latin typeface="Times New Roman" panose="02020603050405020304" pitchFamily="18" charset="0"/>
                <a:cs typeface="Times New Roman" panose="02020603050405020304" pitchFamily="18" charset="0"/>
              </a:rPr>
              <a:t>Transmitter:</a:t>
            </a:r>
            <a:r>
              <a:rPr lang="en-US" sz="3300"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
            </a:pPr>
            <a:r>
              <a:rPr lang="en-US" sz="3300" dirty="0">
                <a:latin typeface="Times New Roman" panose="02020603050405020304" pitchFamily="18" charset="0"/>
                <a:cs typeface="Times New Roman" panose="02020603050405020304" pitchFamily="18" charset="0"/>
              </a:rPr>
              <a:t>the data generated not transmitted directly </a:t>
            </a:r>
          </a:p>
          <a:p>
            <a:pPr lvl="1" algn="just">
              <a:buFont typeface="Wingdings" panose="05000000000000000000" pitchFamily="2" charset="2"/>
              <a:buChar char="§"/>
            </a:pPr>
            <a:r>
              <a:rPr lang="en-US" sz="3300" dirty="0">
                <a:latin typeface="Times New Roman" panose="02020603050405020304" pitchFamily="18" charset="0"/>
                <a:cs typeface="Times New Roman" panose="02020603050405020304" pitchFamily="18" charset="0"/>
              </a:rPr>
              <a:t>a transmitter transforms and encodes the information in such a way as to produce electromagnetic signals that can be transmitted</a:t>
            </a:r>
          </a:p>
          <a:p>
            <a:pPr algn="just"/>
            <a:r>
              <a:rPr lang="en-US" sz="3300" b="1" dirty="0">
                <a:latin typeface="Times New Roman" panose="02020603050405020304" pitchFamily="18" charset="0"/>
                <a:cs typeface="Times New Roman" panose="02020603050405020304" pitchFamily="18" charset="0"/>
              </a:rPr>
              <a:t>Transmission system:</a:t>
            </a:r>
            <a:r>
              <a:rPr lang="en-US" sz="3300" dirty="0">
                <a:latin typeface="Times New Roman" panose="02020603050405020304" pitchFamily="18" charset="0"/>
                <a:cs typeface="Times New Roman" panose="02020603050405020304" pitchFamily="18" charset="0"/>
              </a:rPr>
              <a:t> This can be a single transmission line or a complex network connecting source and destination.</a:t>
            </a:r>
          </a:p>
        </p:txBody>
      </p:sp>
    </p:spTree>
    <p:extLst>
      <p:ext uri="{BB962C8B-B14F-4D97-AF65-F5344CB8AC3E}">
        <p14:creationId xmlns:p14="http://schemas.microsoft.com/office/powerpoint/2010/main" val="160904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625CBC-5DB3-E73C-8FDB-5EFD700C1917}"/>
              </a:ext>
            </a:extLst>
          </p:cNvPr>
          <p:cNvSpPr>
            <a:spLocks noGrp="1"/>
          </p:cNvSpPr>
          <p:nvPr>
            <p:ph idx="1"/>
          </p:nvPr>
        </p:nvSpPr>
        <p:spPr>
          <a:xfrm>
            <a:off x="298554" y="401560"/>
            <a:ext cx="10515600" cy="4351338"/>
          </a:xfrm>
        </p:spPr>
        <p:txBody>
          <a:bodyPr>
            <a:normAutofit/>
          </a:bodyPr>
          <a:lstStyle/>
          <a:p>
            <a:pPr algn="just"/>
            <a:r>
              <a:rPr lang="en-US" sz="3200" b="1" dirty="0">
                <a:latin typeface="Times New Roman" panose="02020603050405020304" pitchFamily="18" charset="0"/>
                <a:cs typeface="Times New Roman" panose="02020603050405020304" pitchFamily="18" charset="0"/>
              </a:rPr>
              <a:t>Receiver: </a:t>
            </a:r>
            <a:r>
              <a:rPr lang="en-US" sz="3200" dirty="0">
                <a:latin typeface="Times New Roman" panose="02020603050405020304" pitchFamily="18" charset="0"/>
                <a:cs typeface="Times New Roman" panose="02020603050405020304" pitchFamily="18" charset="0"/>
              </a:rPr>
              <a:t>The receiver accepts the signal from the transmission system and converts it into a form that can be handled by the destination device. </a:t>
            </a:r>
          </a:p>
          <a:p>
            <a:pPr marL="0" indent="0" algn="just">
              <a:buNone/>
            </a:pPr>
            <a:r>
              <a:rPr lang="en-US" sz="3200" b="1" dirty="0">
                <a:latin typeface="Times New Roman" panose="02020603050405020304" pitchFamily="18" charset="0"/>
                <a:cs typeface="Times New Roman" panose="02020603050405020304" pitchFamily="18" charset="0"/>
              </a:rPr>
              <a:t>• Destination:</a:t>
            </a:r>
            <a:r>
              <a:rPr lang="en-US" sz="3200" dirty="0">
                <a:latin typeface="Times New Roman" panose="02020603050405020304" pitchFamily="18" charset="0"/>
                <a:cs typeface="Times New Roman" panose="02020603050405020304" pitchFamily="18" charset="0"/>
              </a:rPr>
              <a:t> Takes the incoming data from the receiver.</a:t>
            </a:r>
          </a:p>
        </p:txBody>
      </p:sp>
    </p:spTree>
    <p:extLst>
      <p:ext uri="{BB962C8B-B14F-4D97-AF65-F5344CB8AC3E}">
        <p14:creationId xmlns:p14="http://schemas.microsoft.com/office/powerpoint/2010/main" val="11408257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464b784-94fc-4d5d-8912-f9bf35373677" xsi:nil="true"/>
    <lcf76f155ced4ddcb4097134ff3c332f xmlns="803c8e6e-8136-4d7d-af1c-024f8e6687c9">
      <Terms xmlns="http://schemas.microsoft.com/office/infopath/2007/PartnerControls"/>
    </lcf76f155ced4ddcb4097134ff3c332f>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A21DD58F-8E79-4E77-B61C-851B0321FE3F}"/>
</file>

<file path=customXml/itemProps2.xml><?xml version="1.0" encoding="utf-8"?>
<ds:datastoreItem xmlns:ds="http://schemas.openxmlformats.org/officeDocument/2006/customXml" ds:itemID="{4D0FA5EE-5EDB-4242-A69D-3573EAB53CAD}">
  <ds:schemaRefs>
    <ds:schemaRef ds:uri="http://schemas.microsoft.com/sharepoint/v3/contenttype/forms"/>
  </ds:schemaRefs>
</ds:datastoreItem>
</file>

<file path=customXml/itemProps3.xml><?xml version="1.0" encoding="utf-8"?>
<ds:datastoreItem xmlns:ds="http://schemas.openxmlformats.org/officeDocument/2006/customXml" ds:itemID="{5B7C05E0-C79C-4CB8-A675-C8C8E9A5764E}">
  <ds:schemaRefs>
    <ds:schemaRef ds:uri="http://purl.org/dc/terms/"/>
    <ds:schemaRef ds:uri="b0641b09-1df5-48c6-9ead-c54aa247c726"/>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421</TotalTime>
  <Words>642</Words>
  <Application>Microsoft Office PowerPoint</Application>
  <PresentationFormat>Widescreen</PresentationFormat>
  <Paragraphs>91</Paragraphs>
  <Slides>15</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Arial</vt:lpstr>
      <vt:lpstr>Calibri</vt:lpstr>
      <vt:lpstr>Calibri Light</vt:lpstr>
      <vt:lpstr>Lucida Sans Unicode</vt:lpstr>
      <vt:lpstr>Symbol</vt:lpstr>
      <vt:lpstr>Times New Roman</vt:lpstr>
      <vt:lpstr>TimesTen-Roman</vt:lpstr>
      <vt:lpstr>Verdana</vt:lpstr>
      <vt:lpstr>Wingdings</vt:lpstr>
      <vt:lpstr>Wingdings 2</vt:lpstr>
      <vt:lpstr>Wingdings 3</vt:lpstr>
      <vt:lpstr>Office Theme</vt:lpstr>
      <vt:lpstr>Concourse</vt:lpstr>
      <vt:lpstr>Principles of Data Communication [L T P C] is [3 1 0 4]</vt:lpstr>
      <vt:lpstr>Course Outcomes</vt:lpstr>
      <vt:lpstr>PowerPoint Presentation</vt:lpstr>
      <vt:lpstr>PowerPoint Presentation</vt:lpstr>
      <vt:lpstr>PowerPoint Presentation</vt:lpstr>
      <vt:lpstr>What is Data communication?</vt:lpstr>
      <vt:lpstr>1.2 A COMMUNICATIONS MODEL</vt:lpstr>
      <vt:lpstr>PowerPoint Presentation</vt:lpstr>
      <vt:lpstr>PowerPoint Presentation</vt:lpstr>
      <vt:lpstr>PowerPoint Presentation</vt:lpstr>
      <vt:lpstr>PowerPoint Presentation</vt:lpstr>
      <vt:lpstr>Data Communications Model</vt:lpstr>
      <vt:lpstr>Conversion Techniques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Mahe</cp:lastModifiedBy>
  <cp:revision>21</cp:revision>
  <dcterms:created xsi:type="dcterms:W3CDTF">2022-08-11T10:51:13Z</dcterms:created>
  <dcterms:modified xsi:type="dcterms:W3CDTF">2022-08-22T05:32:31Z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