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3" r:id="rId6"/>
  </p:sldMasterIdLst>
  <p:notesMasterIdLst>
    <p:notesMasterId r:id="rId23"/>
  </p:notesMasterIdLst>
  <p:sldIdLst>
    <p:sldId id="305" r:id="rId7"/>
    <p:sldId id="304" r:id="rId8"/>
    <p:sldId id="257" r:id="rId9"/>
    <p:sldId id="309" r:id="rId10"/>
    <p:sldId id="259" r:id="rId11"/>
    <p:sldId id="310" r:id="rId12"/>
    <p:sldId id="311" r:id="rId13"/>
    <p:sldId id="261" r:id="rId14"/>
    <p:sldId id="262" r:id="rId15"/>
    <p:sldId id="263" r:id="rId16"/>
    <p:sldId id="264" r:id="rId17"/>
    <p:sldId id="265" r:id="rId18"/>
    <p:sldId id="266" r:id="rId19"/>
    <p:sldId id="267" r:id="rId20"/>
    <p:sldId id="26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56F4E-DEA3-4F47-AFD2-7B11612A33E7}" v="1" dt="2022-09-25T10:54:00.782"/>
    <p1510:client id="{6CB577DF-8693-4403-A025-D69ED46A4D85}" v="14" dt="2022-09-25T18:18:32.617"/>
    <p1510:client id="{A4DE92D8-D411-4FD9-99DB-8CE0F87C552F}" v="10" dt="2022-09-24T12:32:23.819"/>
    <p1510:client id="{AAD4EDB7-F536-401D-A951-C4B5C12D7467}" v="1" dt="2022-09-25T03:25:33.814"/>
    <p1510:client id="{FD53443D-CF19-680B-046C-CB8FC2F91867}" v="2" dt="2022-09-24T13:12:18.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 NAGARAJ - 210953052" userId="S::harshith.nagaraj@learner.manipal.edu::033905c1-7d12-4955-aceb-2ea725c4f4c7" providerId="AD" clId="Web-{AAD4EDB7-F536-401D-A951-C4B5C12D7467}"/>
    <pc:docChg chg="modSld">
      <pc:chgData name="HARSHITH NAGARAJ - 210953052" userId="S::harshith.nagaraj@learner.manipal.edu::033905c1-7d12-4955-aceb-2ea725c4f4c7" providerId="AD" clId="Web-{AAD4EDB7-F536-401D-A951-C4B5C12D7467}" dt="2022-09-25T03:25:33.814" v="0" actId="14100"/>
      <pc:docMkLst>
        <pc:docMk/>
      </pc:docMkLst>
      <pc:sldChg chg="modSp">
        <pc:chgData name="HARSHITH NAGARAJ - 210953052" userId="S::harshith.nagaraj@learner.manipal.edu::033905c1-7d12-4955-aceb-2ea725c4f4c7" providerId="AD" clId="Web-{AAD4EDB7-F536-401D-A951-C4B5C12D7467}" dt="2022-09-25T03:25:33.814" v="0" actId="14100"/>
        <pc:sldMkLst>
          <pc:docMk/>
          <pc:sldMk cId="0" sldId="304"/>
        </pc:sldMkLst>
        <pc:picChg chg="mod">
          <ac:chgData name="HARSHITH NAGARAJ - 210953052" userId="S::harshith.nagaraj@learner.manipal.edu::033905c1-7d12-4955-aceb-2ea725c4f4c7" providerId="AD" clId="Web-{AAD4EDB7-F536-401D-A951-C4B5C12D7467}" dt="2022-09-25T03:25:33.814" v="0" actId="14100"/>
          <ac:picMkLst>
            <pc:docMk/>
            <pc:sldMk cId="0" sldId="304"/>
            <ac:picMk id="4" creationId="{40FCC4EC-9B61-787D-CEF8-48041723545F}"/>
          </ac:picMkLst>
        </pc:picChg>
      </pc:sldChg>
    </pc:docChg>
  </pc:docChgLst>
  <pc:docChgLst>
    <pc:chgData name="KKRISHNA SAXENA - 210953172" userId="S::kkrishna.saxena@learner.manipal.edu::3df8c470-1c08-4e67-92b7-04142626bfbd" providerId="AD" clId="Web-{6CB577DF-8693-4403-A025-D69ED46A4D85}"/>
    <pc:docChg chg="modSld">
      <pc:chgData name="KKRISHNA SAXENA - 210953172" userId="S::kkrishna.saxena@learner.manipal.edu::3df8c470-1c08-4e67-92b7-04142626bfbd" providerId="AD" clId="Web-{6CB577DF-8693-4403-A025-D69ED46A4D85}" dt="2022-09-25T18:18:32.617" v="13" actId="20577"/>
      <pc:docMkLst>
        <pc:docMk/>
      </pc:docMkLst>
      <pc:sldChg chg="modSp">
        <pc:chgData name="KKRISHNA SAXENA - 210953172" userId="S::kkrishna.saxena@learner.manipal.edu::3df8c470-1c08-4e67-92b7-04142626bfbd" providerId="AD" clId="Web-{6CB577DF-8693-4403-A025-D69ED46A4D85}" dt="2022-09-25T18:18:32.617" v="13" actId="20577"/>
        <pc:sldMkLst>
          <pc:docMk/>
          <pc:sldMk cId="0" sldId="261"/>
        </pc:sldMkLst>
        <pc:spChg chg="mod">
          <ac:chgData name="KKRISHNA SAXENA - 210953172" userId="S::kkrishna.saxena@learner.manipal.edu::3df8c470-1c08-4e67-92b7-04142626bfbd" providerId="AD" clId="Web-{6CB577DF-8693-4403-A025-D69ED46A4D85}" dt="2022-09-25T18:18:32.617" v="13" actId="20577"/>
          <ac:spMkLst>
            <pc:docMk/>
            <pc:sldMk cId="0" sldId="261"/>
            <ac:spMk id="36866" creationId="{0FCCBE3E-8813-6D70-1963-AD859C979B7E}"/>
          </ac:spMkLst>
        </pc:spChg>
      </pc:sldChg>
    </pc:docChg>
  </pc:docChgLst>
  <pc:docChgLst>
    <pc:chgData name="TASHMIT VERMA - 210953032" userId="S::tashmit.verma@learner.manipal.edu::4cf9a90d-3042-4d2d-b2fe-9d849927447b" providerId="AD" clId="Web-{FD53443D-CF19-680B-046C-CB8FC2F91867}"/>
    <pc:docChg chg="addSld delSld">
      <pc:chgData name="TASHMIT VERMA - 210953032" userId="S::tashmit.verma@learner.manipal.edu::4cf9a90d-3042-4d2d-b2fe-9d849927447b" providerId="AD" clId="Web-{FD53443D-CF19-680B-046C-CB8FC2F91867}" dt="2022-09-24T13:12:18.813" v="1"/>
      <pc:docMkLst>
        <pc:docMk/>
      </pc:docMkLst>
      <pc:sldChg chg="new del">
        <pc:chgData name="TASHMIT VERMA - 210953032" userId="S::tashmit.verma@learner.manipal.edu::4cf9a90d-3042-4d2d-b2fe-9d849927447b" providerId="AD" clId="Web-{FD53443D-CF19-680B-046C-CB8FC2F91867}" dt="2022-09-24T13:12:18.813" v="1"/>
        <pc:sldMkLst>
          <pc:docMk/>
          <pc:sldMk cId="131744630" sldId="312"/>
        </pc:sldMkLst>
      </pc:sldChg>
    </pc:docChg>
  </pc:docChgLst>
  <pc:docChgLst>
    <pc:chgData name="ASHISH JHA" userId="9c7b03e6-96fd-45ae-b911-cd1d8e1191f0" providerId="ADAL" clId="{A4DE92D8-D411-4FD9-99DB-8CE0F87C552F}"/>
    <pc:docChg chg="modSld">
      <pc:chgData name="ASHISH JHA" userId="9c7b03e6-96fd-45ae-b911-cd1d8e1191f0" providerId="ADAL" clId="{A4DE92D8-D411-4FD9-99DB-8CE0F87C552F}" dt="2022-09-24T12:32:23.819" v="5" actId="1076"/>
      <pc:docMkLst>
        <pc:docMk/>
      </pc:docMkLst>
      <pc:sldChg chg="modSp mod">
        <pc:chgData name="ASHISH JHA" userId="9c7b03e6-96fd-45ae-b911-cd1d8e1191f0" providerId="ADAL" clId="{A4DE92D8-D411-4FD9-99DB-8CE0F87C552F}" dt="2022-09-24T12:28:57.729" v="3" actId="1076"/>
        <pc:sldMkLst>
          <pc:docMk/>
          <pc:sldMk cId="0" sldId="257"/>
        </pc:sldMkLst>
        <pc:spChg chg="mod">
          <ac:chgData name="ASHISH JHA" userId="9c7b03e6-96fd-45ae-b911-cd1d8e1191f0" providerId="ADAL" clId="{A4DE92D8-D411-4FD9-99DB-8CE0F87C552F}" dt="2022-09-24T12:28:57.729" v="3" actId="1076"/>
          <ac:spMkLst>
            <pc:docMk/>
            <pc:sldMk cId="0" sldId="257"/>
            <ac:spMk id="9218" creationId="{42E1793E-D6A9-1909-4CAB-5D210DECE3EA}"/>
          </ac:spMkLst>
        </pc:spChg>
      </pc:sldChg>
      <pc:sldChg chg="modSp mod">
        <pc:chgData name="ASHISH JHA" userId="9c7b03e6-96fd-45ae-b911-cd1d8e1191f0" providerId="ADAL" clId="{A4DE92D8-D411-4FD9-99DB-8CE0F87C552F}" dt="2022-09-24T12:27:29.426" v="2" actId="20577"/>
        <pc:sldMkLst>
          <pc:docMk/>
          <pc:sldMk cId="0" sldId="263"/>
        </pc:sldMkLst>
        <pc:spChg chg="mod">
          <ac:chgData name="ASHISH JHA" userId="9c7b03e6-96fd-45ae-b911-cd1d8e1191f0" providerId="ADAL" clId="{A4DE92D8-D411-4FD9-99DB-8CE0F87C552F}" dt="2022-09-24T12:27:29.426" v="2" actId="20577"/>
          <ac:spMkLst>
            <pc:docMk/>
            <pc:sldMk cId="0" sldId="263"/>
            <ac:spMk id="40962" creationId="{65B0FA7A-A6F3-2986-2EF5-065AFBE6C61E}"/>
          </ac:spMkLst>
        </pc:spChg>
      </pc:sldChg>
      <pc:sldChg chg="modSp mod">
        <pc:chgData name="ASHISH JHA" userId="9c7b03e6-96fd-45ae-b911-cd1d8e1191f0" providerId="ADAL" clId="{A4DE92D8-D411-4FD9-99DB-8CE0F87C552F}" dt="2022-09-24T12:32:23.819" v="5" actId="1076"/>
        <pc:sldMkLst>
          <pc:docMk/>
          <pc:sldMk cId="0" sldId="304"/>
        </pc:sldMkLst>
        <pc:picChg chg="mod">
          <ac:chgData name="ASHISH JHA" userId="9c7b03e6-96fd-45ae-b911-cd1d8e1191f0" providerId="ADAL" clId="{A4DE92D8-D411-4FD9-99DB-8CE0F87C552F}" dt="2022-09-24T12:32:23.819" v="5" actId="1076"/>
          <ac:picMkLst>
            <pc:docMk/>
            <pc:sldMk cId="0" sldId="304"/>
            <ac:picMk id="4" creationId="{40FCC4EC-9B61-787D-CEF8-48041723545F}"/>
          </ac:picMkLst>
        </pc:picChg>
      </pc:sldChg>
    </pc:docChg>
  </pc:docChgLst>
  <pc:docChgLst>
    <pc:chgData name="SHREYAS B S - 210953078" userId="S::shreyas.s7@learner.manipal.edu::5ad06ba2-d0b3-4118-a9d0-ea45123c016d" providerId="AD" clId="Web-{0CE56F4E-DEA3-4F47-AFD2-7B11612A33E7}"/>
    <pc:docChg chg="modSld">
      <pc:chgData name="SHREYAS B S - 210953078" userId="S::shreyas.s7@learner.manipal.edu::5ad06ba2-d0b3-4118-a9d0-ea45123c016d" providerId="AD" clId="Web-{0CE56F4E-DEA3-4F47-AFD2-7B11612A33E7}" dt="2022-09-25T10:54:00.782" v="0" actId="1076"/>
      <pc:docMkLst>
        <pc:docMk/>
      </pc:docMkLst>
      <pc:sldChg chg="modSp">
        <pc:chgData name="SHREYAS B S - 210953078" userId="S::shreyas.s7@learner.manipal.edu::5ad06ba2-d0b3-4118-a9d0-ea45123c016d" providerId="AD" clId="Web-{0CE56F4E-DEA3-4F47-AFD2-7B11612A33E7}" dt="2022-09-25T10:54:00.782" v="0" actId="1076"/>
        <pc:sldMkLst>
          <pc:docMk/>
          <pc:sldMk cId="0" sldId="257"/>
        </pc:sldMkLst>
        <pc:spChg chg="mod">
          <ac:chgData name="SHREYAS B S - 210953078" userId="S::shreyas.s7@learner.manipal.edu::5ad06ba2-d0b3-4118-a9d0-ea45123c016d" providerId="AD" clId="Web-{0CE56F4E-DEA3-4F47-AFD2-7B11612A33E7}" dt="2022-09-25T10:54:00.782" v="0" actId="1076"/>
          <ac:spMkLst>
            <pc:docMk/>
            <pc:sldMk cId="0" sldId="257"/>
            <ac:spMk id="9218" creationId="{42E1793E-D6A9-1909-4CAB-5D210DECE3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B3F6D-AD2A-4334-B75A-84BC48C98318}"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09817-C7D3-46F3-8D24-8E2AEC7772BD}" type="slidenum">
              <a:rPr lang="en-US" smtClean="0"/>
              <a:t>‹#›</a:t>
            </a:fld>
            <a:endParaRPr lang="en-US"/>
          </a:p>
        </p:txBody>
      </p:sp>
    </p:spTree>
    <p:extLst>
      <p:ext uri="{BB962C8B-B14F-4D97-AF65-F5344CB8AC3E}">
        <p14:creationId xmlns:p14="http://schemas.microsoft.com/office/powerpoint/2010/main" val="281118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a:extLst>
              <a:ext uri="{FF2B5EF4-FFF2-40B4-BE49-F238E27FC236}">
                <a16:creationId xmlns:a16="http://schemas.microsoft.com/office/drawing/2014/main" id="{4C1AE574-E348-36E6-F682-30C742AD5F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EA25E3-2C14-44E5-8EAD-9918C765D769}" type="slidenum">
              <a:rPr lang="en-US" altLang="en-US" sz="1200"/>
              <a:pPr/>
              <a:t>2</a:t>
            </a:fld>
            <a:endParaRPr lang="en-US" altLang="en-US" sz="1200"/>
          </a:p>
        </p:txBody>
      </p:sp>
      <p:sp>
        <p:nvSpPr>
          <p:cNvPr id="26627" name="Rectangle 2">
            <a:extLst>
              <a:ext uri="{FF2B5EF4-FFF2-40B4-BE49-F238E27FC236}">
                <a16:creationId xmlns:a16="http://schemas.microsoft.com/office/drawing/2014/main" id="{75000EE3-3240-FAC6-E2AC-790EAD9F4D7E}"/>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77ABC2-3AA9-871F-1F99-32E63835DD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i="1">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A63A5E1A-4EEB-7710-B155-52A39FCF56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473160-203F-4767-A9CE-90C68077B616}" type="slidenum">
              <a:rPr lang="en-US" altLang="en-US" sz="1200"/>
              <a:pPr/>
              <a:t>12</a:t>
            </a:fld>
            <a:endParaRPr lang="en-US" altLang="en-US" sz="1200"/>
          </a:p>
        </p:txBody>
      </p:sp>
      <p:sp>
        <p:nvSpPr>
          <p:cNvPr id="46083" name="Rectangle 2">
            <a:extLst>
              <a:ext uri="{FF2B5EF4-FFF2-40B4-BE49-F238E27FC236}">
                <a16:creationId xmlns:a16="http://schemas.microsoft.com/office/drawing/2014/main" id="{77E546CE-3DAD-186D-1B64-C90E2661D14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D325E10-830B-36E9-3C89-36F6977F5D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altLang="en-US" i="1">
                <a:latin typeface="Times" panose="02020603050405020304" pitchFamily="18" charset="0"/>
              </a:rPr>
              <a:t>internetworking</a:t>
            </a:r>
            <a:r>
              <a:rPr lang="en-US" altLang="en-US">
                <a:latin typeface="Times" panose="02020603050405020304" pitchFamily="18" charset="0"/>
              </a:rPr>
              <a:t>, which led eventually to the development of TCP/IP.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D1A030E-D56C-C07D-3BF2-348B63D9AC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C447E-7139-4112-B83E-1D805C543F9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31" name="Rectangle 2">
            <a:extLst>
              <a:ext uri="{FF2B5EF4-FFF2-40B4-BE49-F238E27FC236}">
                <a16:creationId xmlns:a16="http://schemas.microsoft.com/office/drawing/2014/main" id="{A31440A1-C16B-84E1-ECCD-DC6251E68CA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CD79A9B-1B5A-F4CF-80F6-5F1F476FD0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key elements that comprise the Internet, whose purpose is to interconnect end systems, called </a:t>
            </a:r>
            <a:r>
              <a:rPr lang="en-US" altLang="en-US" b="1">
                <a:latin typeface="Times" panose="02020603050405020304" pitchFamily="18" charset="0"/>
              </a:rPr>
              <a:t>hosts</a:t>
            </a:r>
            <a:r>
              <a:rPr lang="en-US" altLang="en-US">
                <a:latin typeface="Times" panose="02020603050405020304" pitchFamily="18" charset="0"/>
              </a:rPr>
              <a:t>; including PCs, workstations, servers, mainframes, and so on. Most hosts that use the Internet are connected to a </a:t>
            </a:r>
            <a:r>
              <a:rPr lang="en-US" altLang="en-US" b="1">
                <a:latin typeface="Times" panose="02020603050405020304" pitchFamily="18" charset="0"/>
              </a:rPr>
              <a:t>network</a:t>
            </a:r>
            <a:r>
              <a:rPr lang="en-US" altLang="en-US">
                <a:latin typeface="Times" panose="02020603050405020304" pitchFamily="18" charset="0"/>
              </a:rPr>
              <a:t>, such as a local area network (LAN) or a wide area network (WAN). These networks are in turn connected by </a:t>
            </a:r>
            <a:r>
              <a:rPr lang="en-US" altLang="en-US" b="1">
                <a:latin typeface="Times" panose="02020603050405020304" pitchFamily="18" charset="0"/>
              </a:rPr>
              <a:t>routers</a:t>
            </a:r>
            <a:r>
              <a:rPr lang="en-US" altLang="en-US">
                <a:latin typeface="Times" panose="02020603050405020304" pitchFamily="18"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a16="http://schemas.microsoft.com/office/drawing/2014/main" id="{8D295401-8FA5-3D1D-A3E0-2C81F2DD5C2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BB6E82-7812-4D22-B174-7D791F9E109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179" name="Rectangle 2">
            <a:extLst>
              <a:ext uri="{FF2B5EF4-FFF2-40B4-BE49-F238E27FC236}">
                <a16:creationId xmlns:a16="http://schemas.microsoft.com/office/drawing/2014/main" id="{C7A09435-12C6-898B-D646-C1B240A2885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BAFF066-7E7A-F377-FC0C-75C7EE7183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today is made up of thousands of overlapping hierarchical networks, an overview of the common, general characteristics can be made.. </a:t>
            </a:r>
            <a:r>
              <a:rPr kumimoji="1" lang="en-US" altLang="en-US">
                <a:latin typeface="Times New Roman" panose="02020603050405020304" pitchFamily="18" charset="0"/>
              </a:rPr>
              <a:t>See hosts grouped into LANs, linked to an </a:t>
            </a:r>
            <a:r>
              <a:rPr lang="en-US" altLang="en-US" err="1">
                <a:latin typeface="Times" panose="02020603050405020304" pitchFamily="18" charset="0"/>
              </a:rPr>
              <a:t>an</a:t>
            </a:r>
            <a:r>
              <a:rPr lang="en-US" altLang="en-US">
                <a:latin typeface="Times" panose="02020603050405020304" pitchFamily="18" charset="0"/>
              </a:rPr>
              <a:t> </a:t>
            </a:r>
            <a:r>
              <a:rPr lang="en-US" altLang="en-US" b="1">
                <a:latin typeface="Times" panose="02020603050405020304" pitchFamily="18" charset="0"/>
              </a:rPr>
              <a:t>Internet service provider (ISP)</a:t>
            </a:r>
            <a:r>
              <a:rPr lang="en-US" altLang="en-US">
                <a:latin typeface="Times" panose="02020603050405020304" pitchFamily="18" charset="0"/>
              </a:rPr>
              <a:t> through a </a:t>
            </a:r>
            <a:r>
              <a:rPr lang="en-US" altLang="en-US" b="1">
                <a:latin typeface="Times" panose="02020603050405020304" pitchFamily="18" charset="0"/>
              </a:rPr>
              <a:t>point of presence (POP)</a:t>
            </a:r>
            <a:r>
              <a:rPr lang="en-US" altLang="en-US">
                <a:latin typeface="Times" panose="02020603050405020304" pitchFamily="18" charset="0"/>
              </a:rPr>
              <a:t>. The connection is made in a series of steps starting with the </a:t>
            </a:r>
            <a:r>
              <a:rPr lang="en-US" altLang="en-US" b="1">
                <a:latin typeface="Times" panose="02020603050405020304" pitchFamily="18" charset="0"/>
              </a:rPr>
              <a:t>customer premises equipment (CPE)</a:t>
            </a:r>
            <a:r>
              <a:rPr lang="en-US" altLang="en-US">
                <a:latin typeface="Times" panose="02020603050405020304" pitchFamily="18" charset="0"/>
              </a:rPr>
              <a:t>. </a:t>
            </a:r>
            <a:r>
              <a:rPr kumimoji="1" lang="en-US" altLang="en-US">
                <a:latin typeface="Times New Roman" panose="02020603050405020304" pitchFamily="18" charset="0"/>
              </a:rPr>
              <a:t>ISPs can be classified as regional or backbone, with peering links between.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a16="http://schemas.microsoft.com/office/drawing/2014/main" id="{2933890C-DFDF-A52A-2F5E-A2825B4218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548571-64AB-44ED-AD99-1C3386B8DC2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7" name="Rectangle 1026">
            <a:extLst>
              <a:ext uri="{FF2B5EF4-FFF2-40B4-BE49-F238E27FC236}">
                <a16:creationId xmlns:a16="http://schemas.microsoft.com/office/drawing/2014/main" id="{6BC463C1-DF55-166A-18B2-51C928EA984A}"/>
              </a:ext>
            </a:extLst>
          </p:cNvPr>
          <p:cNvSpPr>
            <a:spLocks noGrp="1" noRot="1" noChangeAspect="1" noChangeArrowheads="1" noTextEdit="1"/>
          </p:cNvSpPr>
          <p:nvPr>
            <p:ph type="sldImg"/>
          </p:nvPr>
        </p:nvSpPr>
        <p:spPr>
          <a:ln/>
        </p:spPr>
      </p:sp>
      <p:sp>
        <p:nvSpPr>
          <p:cNvPr id="52228" name="Rectangle 1027">
            <a:extLst>
              <a:ext uri="{FF2B5EF4-FFF2-40B4-BE49-F238E27FC236}">
                <a16:creationId xmlns:a16="http://schemas.microsoft.com/office/drawing/2014/main" id="{F4ACF24B-6645-8491-C8B7-5765F8DD4B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tLang="en-US">
                <a:latin typeface="Times" panose="02020603050405020304"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9C88B988-A50D-D0D8-4DC4-25511BB7BB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5866AA-9F2F-4ED3-B3E3-75C92CD8B026}" type="slidenum">
              <a:rPr lang="en-US" altLang="en-US" sz="1200"/>
              <a:pPr/>
              <a:t>3</a:t>
            </a:fld>
            <a:endParaRPr lang="en-US" altLang="en-US" sz="1200"/>
          </a:p>
        </p:txBody>
      </p:sp>
      <p:sp>
        <p:nvSpPr>
          <p:cNvPr id="29699" name="Rectangle 1026">
            <a:extLst>
              <a:ext uri="{FF2B5EF4-FFF2-40B4-BE49-F238E27FC236}">
                <a16:creationId xmlns:a16="http://schemas.microsoft.com/office/drawing/2014/main" id="{11BD1212-6E1A-0BF5-F4DC-7D0153297ADC}"/>
              </a:ext>
            </a:extLst>
          </p:cNvPr>
          <p:cNvSpPr>
            <a:spLocks noGrp="1" noRot="1" noChangeAspect="1" noChangeArrowheads="1" noTextEdit="1"/>
          </p:cNvSpPr>
          <p:nvPr>
            <p:ph type="sldImg"/>
          </p:nvPr>
        </p:nvSpPr>
        <p:spPr>
          <a:ln/>
        </p:spPr>
      </p:sp>
      <p:sp>
        <p:nvSpPr>
          <p:cNvPr id="29700" name="Rectangle 1027">
            <a:extLst>
              <a:ext uri="{FF2B5EF4-FFF2-40B4-BE49-F238E27FC236}">
                <a16:creationId xmlns:a16="http://schemas.microsoft.com/office/drawing/2014/main" id="{9619F6E8-FBCA-CB8E-3805-E4EC996B2E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number of computers in use worldwide is in the hundreds of millions, with pressure from users of these systems for ways to communicate among all these machines being irresistible. Advances in technology have led to greatly increased capacity and the concept of integration, allowing equipment and networks to deal simultaneously with voice, data, image, and even video. </a:t>
            </a:r>
          </a:p>
          <a:p>
            <a:r>
              <a:rPr lang="en-US" altLang="en-US">
                <a:latin typeface="Times" panose="02020603050405020304" pitchFamily="18" charset="0"/>
              </a:rPr>
              <a:t>Have two broad categories of networks: </a:t>
            </a:r>
            <a:r>
              <a:rPr kumimoji="1" lang="en-GB" altLang="en-US">
                <a:latin typeface="Times New Roman" panose="02020603050405020304" pitchFamily="18" charset="0"/>
              </a:rPr>
              <a:t>Local Area Networks (LAN) and Wide Area Networks (WAN).</a:t>
            </a:r>
          </a:p>
          <a:p>
            <a:pPr lvl="1"/>
            <a:endParaRPr lang="en-US" altLang="en-US">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9AE308E2-A229-0B61-B405-8B38BDBA40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400C9D1-85B1-46D3-A5F9-E3F3A7DBDD1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7" name="Rectangle 2">
            <a:extLst>
              <a:ext uri="{FF2B5EF4-FFF2-40B4-BE49-F238E27FC236}">
                <a16:creationId xmlns:a16="http://schemas.microsoft.com/office/drawing/2014/main" id="{AAFC19FD-EDA3-0D4E-E05E-94F50B1409B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4933DD6-C743-FC14-CE05-93DED0F7C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Wide area networks generally cover a large geographical area, require the crossing of public right-of-ways, and rely at least in part on circuits provided by a common carrier. Typically, a WAN consists of a number of interconnected switching nodes. Traditionally, WANs have been implemented using one of two technologies: circuit switching and packet switching. More recently, frame relay and ATM networks have assumed major roles.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10A3F9FA-543A-3C00-E4B2-9E56C81FF9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013F3-3AD5-403D-A436-A539C59488E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5" name="Rectangle 1026">
            <a:extLst>
              <a:ext uri="{FF2B5EF4-FFF2-40B4-BE49-F238E27FC236}">
                <a16:creationId xmlns:a16="http://schemas.microsoft.com/office/drawing/2014/main" id="{5698076A-167E-5ED8-1558-66B184A65B03}"/>
              </a:ext>
            </a:extLst>
          </p:cNvPr>
          <p:cNvSpPr>
            <a:spLocks noGrp="1" noRot="1" noChangeAspect="1" noChangeArrowheads="1" noTextEdit="1"/>
          </p:cNvSpPr>
          <p:nvPr>
            <p:ph type="sldImg"/>
          </p:nvPr>
        </p:nvSpPr>
        <p:spPr>
          <a:ln/>
        </p:spPr>
      </p:sp>
      <p:sp>
        <p:nvSpPr>
          <p:cNvPr id="33796" name="Rectangle 1027">
            <a:extLst>
              <a:ext uri="{FF2B5EF4-FFF2-40B4-BE49-F238E27FC236}">
                <a16:creationId xmlns:a16="http://schemas.microsoft.com/office/drawing/2014/main" id="{E8CEA55D-BA3B-F323-6030-C4F30AD21B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In a circuit-switching network, a dedicated communications path is established between two stations through the nodes of the network. That path is a connected sequence of physical links between nodes, with a logical channel dedicated to the connection. Data generated by the source station are transmitted along the dedicated path as rapidly as possible. The most common example of circuit switching is the telephone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555FCD21-06FD-0E0A-96CC-E88D9DE7D2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200D42B-D2E7-4355-8AB1-A80F8512FDF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 name="Rectangle 2">
            <a:extLst>
              <a:ext uri="{FF2B5EF4-FFF2-40B4-BE49-F238E27FC236}">
                <a16:creationId xmlns:a16="http://schemas.microsoft.com/office/drawing/2014/main" id="{E300EA62-70D8-07C6-A4D8-DFE51E29D06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2924CAE-D7AA-2BAA-395E-09F0D6BF73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packet-switching network uses a quite different approach, without need to dedicate transmission capacity along a path through the network. Rather, data is sent in a sequence of small chunks, called packets. Each packet is passed through the network from node to node along some path leading from source to destination. At each node, the entire packet is received, stored briefly, and then transmitted to the next node. Packet-switching networks are commonly used for terminal-to-computer and computer-to-computer communications.</a:t>
            </a:r>
          </a:p>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DCC3E859-DD19-5D34-7788-F846F3120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FCE682-A7FC-406B-9DF8-B2C340A8711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891" name="Rectangle 2">
            <a:extLst>
              <a:ext uri="{FF2B5EF4-FFF2-40B4-BE49-F238E27FC236}">
                <a16:creationId xmlns:a16="http://schemas.microsoft.com/office/drawing/2014/main" id="{821CFE1E-7882-7A0F-8F20-CBFC4CAE598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6E8EB28-6AF8-6F32-5953-FF7108F618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Frame relay was developed to take advantage of high data rates and low error rates on modern WAN links. Whereas the original packet-switching networks were designed with a data rate to the end user of about 64 kbps, frame relay networks are designed to operate efficiently at user data rates of up to 2 Mbps. The key to achieving these high data rates is to strip out most of the overhead involved with error control.</a:t>
            </a:r>
          </a:p>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0356ABE4-F593-F2AD-1753-55A9B0F4D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BBAD56C-A53B-4800-9B24-7DEFBD805F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9" name="Rectangle 2">
            <a:extLst>
              <a:ext uri="{FF2B5EF4-FFF2-40B4-BE49-F238E27FC236}">
                <a16:creationId xmlns:a16="http://schemas.microsoft.com/office/drawing/2014/main" id="{0E08A4A8-1722-FC4A-3F98-C52A25EF7CA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515C3D6-70C6-F8C4-3913-3E2C8CA312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Asynchronous transfer mode (ATM), is a culmination of developments in circuit switching and packet switching. ATM can be viewed as an evolution from frame relay. ATM uses fixed-length packets, called cells. As with frame relay, ATM provides little overhead for error control, depending on the inherent reliability of the transmission system and on higher layers of logic in the end systems to catch and correct errors. By using a fixed packet length, the processing overhead is reduced even further for ATM compared to frame relay. The result is that ATM is designed to work in the range of 10s and 100s of Mbps, and in the Gbps range.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13A5F3E3-D600-E4BB-A4F6-DF3DA1C74D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EE5B62-9371-4D77-ACF7-2415024E535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987" name="Rectangle 1026">
            <a:extLst>
              <a:ext uri="{FF2B5EF4-FFF2-40B4-BE49-F238E27FC236}">
                <a16:creationId xmlns:a16="http://schemas.microsoft.com/office/drawing/2014/main" id="{0B8E4FAE-BFF7-B4AD-23A8-BC618C5050B5}"/>
              </a:ext>
            </a:extLst>
          </p:cNvPr>
          <p:cNvSpPr>
            <a:spLocks noGrp="1" noRot="1" noChangeAspect="1" noChangeArrowheads="1" noTextEdit="1"/>
          </p:cNvSpPr>
          <p:nvPr>
            <p:ph type="sldImg"/>
          </p:nvPr>
        </p:nvSpPr>
        <p:spPr>
          <a:ln/>
        </p:spPr>
      </p:sp>
      <p:sp>
        <p:nvSpPr>
          <p:cNvPr id="41988" name="Rectangle 1027">
            <a:extLst>
              <a:ext uri="{FF2B5EF4-FFF2-40B4-BE49-F238E27FC236}">
                <a16:creationId xmlns:a16="http://schemas.microsoft.com/office/drawing/2014/main" id="{E1F5628C-9B38-1D61-6674-70F0D33098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LAN is a communications network that interconnects a variety of devices and provides a means for information exchange among those devices. The scope of the LAN is small, typically a single building or a cluster of buildings. It is usually the case that the LAN is owned by the same organization that owns the attached devices. The internal data rates of LANs are typically much greater than those of WANs.</a:t>
            </a:r>
          </a:p>
          <a:p>
            <a:r>
              <a:rPr lang="en-US" altLang="en-US">
                <a:latin typeface="Times" panose="02020603050405020304" pitchFamily="18" charset="0"/>
              </a:rPr>
              <a:t>LANs come in a number of different configurations. The most common are switched LANs and wireless LANs. The most common switched LAN is a switched Ethernet LAN, others are ATM &amp; </a:t>
            </a:r>
            <a:r>
              <a:rPr lang="en-US" altLang="en-US" err="1">
                <a:latin typeface="Times" panose="02020603050405020304" pitchFamily="18" charset="0"/>
              </a:rPr>
              <a:t>Fibre</a:t>
            </a:r>
            <a:r>
              <a:rPr lang="en-US" altLang="en-US">
                <a:latin typeface="Times" panose="02020603050405020304" pitchFamily="18" charset="0"/>
              </a:rPr>
              <a:t> Channel LANs. Wireless networks provide advantages in the areas of mobility and ease of installation and configuration.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E7CE5DF-C49C-5B00-3204-E82585522E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F0E89-8175-4B5F-B735-EB80EACA3D9B}" type="slidenum">
              <a:rPr lang="en-US" altLang="en-US" sz="1200"/>
              <a:pPr/>
              <a:t>11</a:t>
            </a:fld>
            <a:endParaRPr lang="en-US" altLang="en-US" sz="1200"/>
          </a:p>
        </p:txBody>
      </p:sp>
      <p:sp>
        <p:nvSpPr>
          <p:cNvPr id="44035" name="Rectangle 2">
            <a:extLst>
              <a:ext uri="{FF2B5EF4-FFF2-40B4-BE49-F238E27FC236}">
                <a16:creationId xmlns:a16="http://schemas.microsoft.com/office/drawing/2014/main" id="{9B4937C5-2E9D-1257-0924-7ADD0D5C43F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EC0F412-3BAF-7FBB-C2FC-9F6A4F4363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GB" altLang="en-US">
                <a:latin typeface="Times New Roman" panose="02020603050405020304" pitchFamily="18" charset="0"/>
              </a:rPr>
              <a:t>Metropolitan Area Networks provide a middle ground between LANs and WANs, typically spanning a city / metro area with higher speed connections.</a:t>
            </a:r>
            <a:endParaRPr kumimoji="1"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13C3-8F5A-CFE2-4A67-CCB5D13C6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71469-1A92-75FD-1207-1994E4C7A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D4DD8-B220-00DB-A390-DE9CEBB2B2C8}"/>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4E11FAC7-3F7C-6BA6-E6E4-D00A86DA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7C5D3-3FBB-A438-2A76-F7D3000CCF66}"/>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00204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EBC-E2A8-2782-DE51-D94A0ADD3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5A6608-D7D9-FA8E-4EAD-A223223A4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8071F-BCBD-C10D-169C-8495857F9871}"/>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E571952E-D11A-570A-953C-81D22F810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9EA6D-C8F7-C38D-0F03-40FF7FB0192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24127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D42B5-3335-06E1-05A8-515FEF3BB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18FEE-8413-AE5E-DAEF-22B445F0E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5E586-A875-F3BE-714E-9BC56529D30B}"/>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B150EA38-B1AA-F879-DBEA-CB7A60D23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51FB6-8E99-A877-EF92-F8911C5806EB}"/>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54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47B9D75-6F3D-FA90-C5CD-009615C68484}"/>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id="{B8E8474D-3FA4-D0C9-4822-21CC8FFB47CA}"/>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id="{4557E89C-32AF-B309-1D58-01F01B3BA93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id="{E5466B04-DE13-1A8B-97AC-51A234001EF7}"/>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id="{8F55BE3A-6ED5-4257-3625-8C65C5FFF47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id="{39B60256-7B13-46A9-ECBB-6A5BBB0121A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6AE4F3A3-EEDF-EF78-20CC-263B42118D07}"/>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ADD22A56-B03B-4D68-8B4A-D30A09539AD0}"/>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07596DBA-BC3D-58F9-38BA-115945D18549}"/>
              </a:ext>
            </a:extLst>
          </p:cNvPr>
          <p:cNvSpPr>
            <a:spLocks noGrp="1"/>
          </p:cNvSpPr>
          <p:nvPr>
            <p:ph type="sldNum" sz="quarter" idx="12"/>
          </p:nvPr>
        </p:nvSpPr>
        <p:spPr/>
        <p:txBody>
          <a:bodyPr/>
          <a:lstStyle>
            <a:lvl1pPr>
              <a:defRPr smtClean="0">
                <a:solidFill>
                  <a:srgbClr val="FFFFFF"/>
                </a:solidFill>
              </a:defRPr>
            </a:lvl1pPr>
          </a:lstStyle>
          <a:p>
            <a:pPr>
              <a:defRPr/>
            </a:pPr>
            <a:fld id="{0145D1C5-4C98-47D0-8833-3ACBCAA47EFD}" type="slidenum">
              <a:rPr lang="en-US" altLang="en-US"/>
              <a:pPr>
                <a:defRPr/>
              </a:pPr>
              <a:t>‹#›</a:t>
            </a:fld>
            <a:endParaRPr lang="en-US" altLang="en-US"/>
          </a:p>
        </p:txBody>
      </p:sp>
    </p:spTree>
    <p:extLst>
      <p:ext uri="{BB962C8B-B14F-4D97-AF65-F5344CB8AC3E}">
        <p14:creationId xmlns:p14="http://schemas.microsoft.com/office/powerpoint/2010/main" val="2208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6EB6E61F-7D57-89FA-E14E-411A16AA8C82}"/>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626061FE-ECDC-07B8-E362-41017EE5BCE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F4DF33A6-E293-171D-2FA1-EC2B854D3103}"/>
              </a:ext>
            </a:extLst>
          </p:cNvPr>
          <p:cNvSpPr>
            <a:spLocks noGrp="1"/>
          </p:cNvSpPr>
          <p:nvPr>
            <p:ph type="sldNum" sz="quarter" idx="12"/>
          </p:nvPr>
        </p:nvSpPr>
        <p:spPr/>
        <p:txBody>
          <a:bodyPr/>
          <a:lstStyle>
            <a:lvl1pPr>
              <a:defRPr/>
            </a:lvl1pPr>
          </a:lstStyle>
          <a:p>
            <a:pPr>
              <a:defRPr/>
            </a:pPr>
            <a:fld id="{72E794DB-85F2-45A9-B8B8-6B9654763C0B}" type="slidenum">
              <a:rPr lang="en-US" altLang="en-US"/>
              <a:pPr>
                <a:defRPr/>
              </a:pPr>
              <a:t>‹#›</a:t>
            </a:fld>
            <a:endParaRPr lang="en-US" altLang="en-US"/>
          </a:p>
        </p:txBody>
      </p:sp>
    </p:spTree>
    <p:extLst>
      <p:ext uri="{BB962C8B-B14F-4D97-AF65-F5344CB8AC3E}">
        <p14:creationId xmlns:p14="http://schemas.microsoft.com/office/powerpoint/2010/main" val="389024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A686E3B0-6665-3D22-C995-7679EE507C64}"/>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id="{5FF45A1E-CA0A-3654-DA7C-76C3E508581B}"/>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02414AE1-C79D-9C60-18A6-D19FFF63A015}"/>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07CE4786-6DAF-A8F9-A44A-21432BF9F87E}"/>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624952A2-8A85-1624-EE30-E5C8CD046C90}"/>
              </a:ext>
            </a:extLst>
          </p:cNvPr>
          <p:cNvSpPr>
            <a:spLocks noGrp="1"/>
          </p:cNvSpPr>
          <p:nvPr>
            <p:ph type="sldNum" sz="quarter" idx="12"/>
          </p:nvPr>
        </p:nvSpPr>
        <p:spPr/>
        <p:txBody>
          <a:bodyPr/>
          <a:lstStyle>
            <a:lvl1pPr>
              <a:defRPr smtClean="0"/>
            </a:lvl1pPr>
          </a:lstStyle>
          <a:p>
            <a:pPr>
              <a:defRPr/>
            </a:pPr>
            <a:fld id="{57912E8D-0DB4-42C1-AA7D-A4C906F06C76}" type="slidenum">
              <a:rPr lang="en-US" altLang="en-US"/>
              <a:pPr>
                <a:defRPr/>
              </a:pPr>
              <a:t>‹#›</a:t>
            </a:fld>
            <a:endParaRPr lang="en-US" altLang="en-US"/>
          </a:p>
        </p:txBody>
      </p:sp>
    </p:spTree>
    <p:extLst>
      <p:ext uri="{BB962C8B-B14F-4D97-AF65-F5344CB8AC3E}">
        <p14:creationId xmlns:p14="http://schemas.microsoft.com/office/powerpoint/2010/main" val="351621342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0DB27C2B-213B-160E-147E-920646A5FB1A}"/>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FB53537D-0B90-B81E-1C33-A9C52A06958B}"/>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5568EA79-D76C-9845-E1C8-41AF1DAA002F}"/>
              </a:ext>
            </a:extLst>
          </p:cNvPr>
          <p:cNvSpPr>
            <a:spLocks noGrp="1"/>
          </p:cNvSpPr>
          <p:nvPr>
            <p:ph type="sldNum" sz="quarter" idx="12"/>
          </p:nvPr>
        </p:nvSpPr>
        <p:spPr/>
        <p:txBody>
          <a:bodyPr/>
          <a:lstStyle>
            <a:lvl1pPr>
              <a:defRPr smtClean="0"/>
            </a:lvl1pPr>
          </a:lstStyle>
          <a:p>
            <a:pPr>
              <a:defRPr/>
            </a:pPr>
            <a:fld id="{83A718A9-DCB4-428D-B288-62E10640F3D4}" type="slidenum">
              <a:rPr lang="en-US" altLang="en-US"/>
              <a:pPr>
                <a:defRPr/>
              </a:pPr>
              <a:t>‹#›</a:t>
            </a:fld>
            <a:endParaRPr lang="en-US" altLang="en-US"/>
          </a:p>
        </p:txBody>
      </p:sp>
    </p:spTree>
    <p:extLst>
      <p:ext uri="{BB962C8B-B14F-4D97-AF65-F5344CB8AC3E}">
        <p14:creationId xmlns:p14="http://schemas.microsoft.com/office/powerpoint/2010/main" val="299864927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9FDEA-3A5A-B3C3-B83B-EFFA98FC6923}"/>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F828D51A-3E60-F9C1-731A-28ED33302CA6}"/>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DF4218F6-6C48-7467-E67B-B1A9C2AB9644}"/>
              </a:ext>
            </a:extLst>
          </p:cNvPr>
          <p:cNvSpPr>
            <a:spLocks noGrp="1"/>
          </p:cNvSpPr>
          <p:nvPr>
            <p:ph type="sldNum" sz="quarter" idx="12"/>
          </p:nvPr>
        </p:nvSpPr>
        <p:spPr/>
        <p:txBody>
          <a:bodyPr/>
          <a:lstStyle>
            <a:lvl1pPr>
              <a:defRPr smtClean="0"/>
            </a:lvl1pPr>
          </a:lstStyle>
          <a:p>
            <a:pPr>
              <a:defRPr/>
            </a:pPr>
            <a:fld id="{03F727CA-EF11-48F6-80E7-FFB373C5DA97}" type="slidenum">
              <a:rPr lang="en-US" altLang="en-US"/>
              <a:pPr>
                <a:defRPr/>
              </a:pPr>
              <a:t>‹#›</a:t>
            </a:fld>
            <a:endParaRPr lang="en-US" altLang="en-US"/>
          </a:p>
        </p:txBody>
      </p:sp>
    </p:spTree>
    <p:extLst>
      <p:ext uri="{BB962C8B-B14F-4D97-AF65-F5344CB8AC3E}">
        <p14:creationId xmlns:p14="http://schemas.microsoft.com/office/powerpoint/2010/main" val="211087330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72C3B41F-1756-8273-F29B-95BF9C2207C9}"/>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40600825-6C5A-4C79-5397-87EBA1968B67}"/>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46BB8D5C-D38E-AC91-DFCD-C1E3DD42FB12}"/>
              </a:ext>
            </a:extLst>
          </p:cNvPr>
          <p:cNvSpPr>
            <a:spLocks noGrp="1"/>
          </p:cNvSpPr>
          <p:nvPr>
            <p:ph type="sldNum" sz="quarter" idx="12"/>
          </p:nvPr>
        </p:nvSpPr>
        <p:spPr/>
        <p:txBody>
          <a:bodyPr/>
          <a:lstStyle>
            <a:lvl1pPr>
              <a:defRPr smtClean="0"/>
            </a:lvl1pPr>
          </a:lstStyle>
          <a:p>
            <a:pPr>
              <a:defRPr/>
            </a:pPr>
            <a:fld id="{908F1312-6FFE-4543-AE47-C099C543A7A5}" type="slidenum">
              <a:rPr lang="en-US" altLang="en-US"/>
              <a:pPr>
                <a:defRPr/>
              </a:pPr>
              <a:t>‹#›</a:t>
            </a:fld>
            <a:endParaRPr lang="en-US" altLang="en-US"/>
          </a:p>
        </p:txBody>
      </p:sp>
    </p:spTree>
    <p:extLst>
      <p:ext uri="{BB962C8B-B14F-4D97-AF65-F5344CB8AC3E}">
        <p14:creationId xmlns:p14="http://schemas.microsoft.com/office/powerpoint/2010/main" val="341291212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8B7DA86-09EA-852F-B22F-18AC186A8DC5}"/>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25B05675-3CE3-142D-1A6B-EA86C6CE98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5D80663C-7E19-7F4F-96B0-FF8EDC78C916}"/>
              </a:ext>
            </a:extLst>
          </p:cNvPr>
          <p:cNvSpPr>
            <a:spLocks noGrp="1"/>
          </p:cNvSpPr>
          <p:nvPr>
            <p:ph type="sldNum" sz="quarter" idx="12"/>
          </p:nvPr>
        </p:nvSpPr>
        <p:spPr/>
        <p:txBody>
          <a:bodyPr/>
          <a:lstStyle>
            <a:lvl1pPr>
              <a:defRPr/>
            </a:lvl1pPr>
          </a:lstStyle>
          <a:p>
            <a:pPr>
              <a:defRPr/>
            </a:pPr>
            <a:fld id="{CB7F64A5-FC0E-44B5-A8BB-D9A48EE074AD}" type="slidenum">
              <a:rPr lang="en-US" altLang="en-US"/>
              <a:pPr>
                <a:defRPr/>
              </a:pPr>
              <a:t>‹#›</a:t>
            </a:fld>
            <a:endParaRPr lang="en-US" altLang="en-US"/>
          </a:p>
        </p:txBody>
      </p:sp>
    </p:spTree>
    <p:extLst>
      <p:ext uri="{BB962C8B-B14F-4D97-AF65-F5344CB8AC3E}">
        <p14:creationId xmlns:p14="http://schemas.microsoft.com/office/powerpoint/2010/main" val="189743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A0A9AA-7AC9-1112-8243-840D4FC2E9DD}"/>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5F4DB28E-7C35-9DEB-6F7A-D06051F70652}"/>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2188A26B-C42B-1644-F39E-2F376F2F6F77}"/>
              </a:ext>
            </a:extLst>
          </p:cNvPr>
          <p:cNvSpPr>
            <a:spLocks noGrp="1"/>
          </p:cNvSpPr>
          <p:nvPr>
            <p:ph type="sldNum" sz="quarter" idx="12"/>
          </p:nvPr>
        </p:nvSpPr>
        <p:spPr/>
        <p:txBody>
          <a:bodyPr/>
          <a:lstStyle>
            <a:lvl1pPr>
              <a:defRPr smtClean="0"/>
            </a:lvl1pPr>
          </a:lstStyle>
          <a:p>
            <a:pPr>
              <a:defRPr/>
            </a:pPr>
            <a:fld id="{B8EA4897-7C9F-4D2E-8DC7-DC5C78A3B58F}" type="slidenum">
              <a:rPr lang="en-US" altLang="en-US"/>
              <a:pPr>
                <a:defRPr/>
              </a:pPr>
              <a:t>‹#›</a:t>
            </a:fld>
            <a:endParaRPr lang="en-US" altLang="en-US"/>
          </a:p>
        </p:txBody>
      </p:sp>
    </p:spTree>
    <p:extLst>
      <p:ext uri="{BB962C8B-B14F-4D97-AF65-F5344CB8AC3E}">
        <p14:creationId xmlns:p14="http://schemas.microsoft.com/office/powerpoint/2010/main" val="29705174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C655-F95F-065B-25D4-1718B44E0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46418-37C9-BA6B-17EF-3C87ECAF8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E9682-0E99-C198-C7A5-FCA395032197}"/>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B8335973-C9F5-A9C2-8FAA-5E99D62FB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99E1C-57C2-02BA-3E55-A79A05AB53B2}"/>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4124407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FFE50A4A-35A6-5DDD-13DD-64E65CE827BC}"/>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id="{6EAB940A-E26B-DC4B-BAB0-5FDD053D3B25}"/>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E356A6A6-1225-2164-3EDD-AFCCB8103C5C}"/>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14A17CC5-ACCB-7AC3-90C2-226364358FCE}"/>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65B7EAAC-3672-887A-901D-4C3568B11270}"/>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id="{34C5EF2A-99AE-8F3A-7185-B152EE398E6B}"/>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59C29C15-9093-B15F-D63C-B12AB27D7411}"/>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603A04F8-42E0-A95A-9ED3-FC8E73AF8DC5}"/>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11180950-182A-B839-4D68-8F7571BFF530}"/>
              </a:ext>
            </a:extLst>
          </p:cNvPr>
          <p:cNvSpPr>
            <a:spLocks noGrp="1"/>
          </p:cNvSpPr>
          <p:nvPr>
            <p:ph type="sldNum" sz="quarter" idx="12"/>
          </p:nvPr>
        </p:nvSpPr>
        <p:spPr/>
        <p:txBody>
          <a:bodyPr/>
          <a:lstStyle>
            <a:lvl1pPr>
              <a:defRPr smtClean="0"/>
            </a:lvl1pPr>
          </a:lstStyle>
          <a:p>
            <a:pPr>
              <a:defRPr/>
            </a:pPr>
            <a:fld id="{3ECFDD99-87AD-4CA2-AFBC-57A600D3CDC9}" type="slidenum">
              <a:rPr lang="en-US" altLang="en-US"/>
              <a:pPr>
                <a:defRPr/>
              </a:pPr>
              <a:t>‹#›</a:t>
            </a:fld>
            <a:endParaRPr lang="en-US" altLang="en-US"/>
          </a:p>
        </p:txBody>
      </p:sp>
    </p:spTree>
    <p:extLst>
      <p:ext uri="{BB962C8B-B14F-4D97-AF65-F5344CB8AC3E}">
        <p14:creationId xmlns:p14="http://schemas.microsoft.com/office/powerpoint/2010/main" val="183222131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7B243DB-D429-BE0B-9AF1-4363FF2CB49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00F2A581-2B0B-6EBA-6CDB-4B0A709599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68D32752-7764-F226-6EF6-81600E2F2119}"/>
              </a:ext>
            </a:extLst>
          </p:cNvPr>
          <p:cNvSpPr>
            <a:spLocks noGrp="1"/>
          </p:cNvSpPr>
          <p:nvPr>
            <p:ph type="sldNum" sz="quarter" idx="12"/>
          </p:nvPr>
        </p:nvSpPr>
        <p:spPr/>
        <p:txBody>
          <a:bodyPr/>
          <a:lstStyle>
            <a:lvl1pPr>
              <a:defRPr/>
            </a:lvl1pPr>
          </a:lstStyle>
          <a:p>
            <a:pPr>
              <a:defRPr/>
            </a:pPr>
            <a:fld id="{D7D58337-11A6-417B-88E9-647C59EE85DB}" type="slidenum">
              <a:rPr lang="en-US" altLang="en-US"/>
              <a:pPr>
                <a:defRPr/>
              </a:pPr>
              <a:t>‹#›</a:t>
            </a:fld>
            <a:endParaRPr lang="en-US" altLang="en-US"/>
          </a:p>
        </p:txBody>
      </p:sp>
    </p:spTree>
    <p:extLst>
      <p:ext uri="{BB962C8B-B14F-4D97-AF65-F5344CB8AC3E}">
        <p14:creationId xmlns:p14="http://schemas.microsoft.com/office/powerpoint/2010/main" val="191918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4CD75A7-19B6-AC25-9274-7EF04C33446D}"/>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3FB7C013-41E3-0388-C3D3-D5D7FC8544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6D92FF5-95C2-34BE-6337-5FDAAFFDBDB8}"/>
              </a:ext>
            </a:extLst>
          </p:cNvPr>
          <p:cNvSpPr>
            <a:spLocks noGrp="1"/>
          </p:cNvSpPr>
          <p:nvPr>
            <p:ph type="sldNum" sz="quarter" idx="12"/>
          </p:nvPr>
        </p:nvSpPr>
        <p:spPr/>
        <p:txBody>
          <a:bodyPr/>
          <a:lstStyle>
            <a:lvl1pPr>
              <a:defRPr/>
            </a:lvl1pPr>
          </a:lstStyle>
          <a:p>
            <a:pPr>
              <a:defRPr/>
            </a:pPr>
            <a:fld id="{CF9EC286-AA0C-4F60-919F-9B9F73AD81FB}" type="slidenum">
              <a:rPr lang="en-US" altLang="en-US"/>
              <a:pPr>
                <a:defRPr/>
              </a:pPr>
              <a:t>‹#›</a:t>
            </a:fld>
            <a:endParaRPr lang="en-US" altLang="en-US"/>
          </a:p>
        </p:txBody>
      </p:sp>
    </p:spTree>
    <p:extLst>
      <p:ext uri="{BB962C8B-B14F-4D97-AF65-F5344CB8AC3E}">
        <p14:creationId xmlns:p14="http://schemas.microsoft.com/office/powerpoint/2010/main" val="4095621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DEBE495D-636C-AB8E-DBE2-0CC72B47D86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0DD773CC-5E95-5536-5A4E-C106723EBD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81B87F07-B594-9E46-148D-5501218D9038}"/>
              </a:ext>
            </a:extLst>
          </p:cNvPr>
          <p:cNvSpPr>
            <a:spLocks noGrp="1"/>
          </p:cNvSpPr>
          <p:nvPr>
            <p:ph type="sldNum" sz="quarter" idx="12"/>
          </p:nvPr>
        </p:nvSpPr>
        <p:spPr/>
        <p:txBody>
          <a:bodyPr/>
          <a:lstStyle>
            <a:lvl1pPr>
              <a:defRPr/>
            </a:lvl1pPr>
          </a:lstStyle>
          <a:p>
            <a:pPr>
              <a:defRPr/>
            </a:pPr>
            <a:fld id="{FB892827-3E79-464C-A2DF-02B2A4C43285}" type="slidenum">
              <a:rPr lang="en-US" altLang="en-US"/>
              <a:pPr>
                <a:defRPr/>
              </a:pPr>
              <a:t>‹#›</a:t>
            </a:fld>
            <a:endParaRPr lang="en-US" altLang="en-US"/>
          </a:p>
        </p:txBody>
      </p:sp>
    </p:spTree>
    <p:extLst>
      <p:ext uri="{BB962C8B-B14F-4D97-AF65-F5344CB8AC3E}">
        <p14:creationId xmlns:p14="http://schemas.microsoft.com/office/powerpoint/2010/main" val="698810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1346084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229340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2897023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182894172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35684784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20941156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294D-B48F-0FA1-B572-AA44822DD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04A9B-EB0F-92B7-DBAB-A3113823E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6E6C2-55A2-52D9-373C-6271EBE5F9DA}"/>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48242BC2-9A8D-C9F5-3FC8-D2A6F81E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86BDF-608B-E8FD-FEFF-9248F2172A70}"/>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845097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4265644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314018365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311521218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39494421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3245223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55930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9552-34AA-EA51-0BC8-B793FA1BD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2C0AE-A55A-6452-053B-E7B1C59F1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18DCF-5DE8-38A5-131A-784247A8E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465ED6-A749-BE9D-7D68-35D1752AF6D8}"/>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6" name="Footer Placeholder 5">
            <a:extLst>
              <a:ext uri="{FF2B5EF4-FFF2-40B4-BE49-F238E27FC236}">
                <a16:creationId xmlns:a16="http://schemas.microsoft.com/office/drawing/2014/main" id="{CA448B31-9947-18BE-FAA8-809CBBDEA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4208-6A07-9A82-B2D3-B0E10EA61CF8}"/>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8720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FC31-72E5-B203-3CE0-FB3953BAC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56019-D70A-3970-F861-F1D35C90A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9D2ED-7F32-63A0-CF29-36F1D8F78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C60C2-E683-ECED-0021-0255E480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AC07-1FEA-616B-3DA1-B9E5516A8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EAF24-955C-E444-37C0-D60C019FD524}"/>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8" name="Footer Placeholder 7">
            <a:extLst>
              <a:ext uri="{FF2B5EF4-FFF2-40B4-BE49-F238E27FC236}">
                <a16:creationId xmlns:a16="http://schemas.microsoft.com/office/drawing/2014/main" id="{90BF12EA-D18E-174A-21C7-42A3E3F1B1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CAA704-2B3E-0E15-A644-4BA565D50477}"/>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95866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8A6A-AC32-3A86-5841-1626C99C7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8808F-C551-537A-C122-880887A374D4}"/>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4" name="Footer Placeholder 3">
            <a:extLst>
              <a:ext uri="{FF2B5EF4-FFF2-40B4-BE49-F238E27FC236}">
                <a16:creationId xmlns:a16="http://schemas.microsoft.com/office/drawing/2014/main" id="{65077637-3569-4BFC-94DF-71468A15F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28BAEB-D88B-20F5-CBB5-3CC519826DFF}"/>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2908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C4EAA-5FD8-3028-B021-A73C7E3C8933}"/>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3" name="Footer Placeholder 2">
            <a:extLst>
              <a:ext uri="{FF2B5EF4-FFF2-40B4-BE49-F238E27FC236}">
                <a16:creationId xmlns:a16="http://schemas.microsoft.com/office/drawing/2014/main" id="{9B356083-BCA2-9124-9678-2B3FB2351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31691-CEF8-0E84-FB37-74DD9A6E278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37070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B220-E98F-655A-B7DE-2948D98C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37BFF-1C18-18CD-CA62-0E814E2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0BD0A-3F89-EC64-0A45-DF53851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CEB78-1893-CD55-8DCE-ECBAACFADD68}"/>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6" name="Footer Placeholder 5">
            <a:extLst>
              <a:ext uri="{FF2B5EF4-FFF2-40B4-BE49-F238E27FC236}">
                <a16:creationId xmlns:a16="http://schemas.microsoft.com/office/drawing/2014/main" id="{722DE477-EFCE-C4F8-6B07-00282BCE9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40CDF-3BCC-2410-DA78-8ED28DC09B9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6227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8725-855C-D113-15A1-021929A4E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FF8C89-4787-27A0-A124-0372A6791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BEC44-64E5-7494-02D5-99FADB01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0095E-37F4-BA70-6D12-DA8D9CE6900F}"/>
              </a:ext>
            </a:extLst>
          </p:cNvPr>
          <p:cNvSpPr>
            <a:spLocks noGrp="1"/>
          </p:cNvSpPr>
          <p:nvPr>
            <p:ph type="dt" sz="half" idx="10"/>
          </p:nvPr>
        </p:nvSpPr>
        <p:spPr/>
        <p:txBody>
          <a:bodyPr/>
          <a:lstStyle/>
          <a:p>
            <a:fld id="{4892ED49-A7AE-4B00-9983-A7245F02D3F8}" type="datetimeFigureOut">
              <a:rPr lang="en-US" smtClean="0"/>
              <a:t>9/25/2022</a:t>
            </a:fld>
            <a:endParaRPr lang="en-US"/>
          </a:p>
        </p:txBody>
      </p:sp>
      <p:sp>
        <p:nvSpPr>
          <p:cNvPr id="6" name="Footer Placeholder 5">
            <a:extLst>
              <a:ext uri="{FF2B5EF4-FFF2-40B4-BE49-F238E27FC236}">
                <a16:creationId xmlns:a16="http://schemas.microsoft.com/office/drawing/2014/main" id="{474E0807-815C-8766-D641-6B3E68819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53967-9A25-D86D-3A89-EE59001CAD8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62071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D9FC8-4F4B-9909-F0DB-26D9C0F11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68302-DAD7-7B74-B1D8-C2AFD139C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E106E-AAC5-CF03-10E7-CAE168861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2ED49-A7AE-4B00-9983-A7245F02D3F8}" type="datetimeFigureOut">
              <a:rPr lang="en-US" smtClean="0"/>
              <a:t>9/25/2022</a:t>
            </a:fld>
            <a:endParaRPr lang="en-US"/>
          </a:p>
        </p:txBody>
      </p:sp>
      <p:sp>
        <p:nvSpPr>
          <p:cNvPr id="5" name="Footer Placeholder 4">
            <a:extLst>
              <a:ext uri="{FF2B5EF4-FFF2-40B4-BE49-F238E27FC236}">
                <a16:creationId xmlns:a16="http://schemas.microsoft.com/office/drawing/2014/main" id="{4C4B17BC-95DD-DE79-A67A-E974CAE54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A4F58-F949-5F87-48EE-89FA7FF80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C31C2-4A25-41E2-8F65-DDFA736A2B9F}" type="slidenum">
              <a:rPr lang="en-US" smtClean="0"/>
              <a:t>‹#›</a:t>
            </a:fld>
            <a:endParaRPr lang="en-US"/>
          </a:p>
        </p:txBody>
      </p:sp>
    </p:spTree>
    <p:extLst>
      <p:ext uri="{BB962C8B-B14F-4D97-AF65-F5344CB8AC3E}">
        <p14:creationId xmlns:p14="http://schemas.microsoft.com/office/powerpoint/2010/main" val="186148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96FAF90E-E608-20EA-5B15-5A653FDB60BB}"/>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id="{D30B9A4D-75BC-7B6A-F44F-D0096BCAFDD6}"/>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7C1BBEF5-EBA4-692A-3A4F-75BE7349F694}"/>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6CEFE520-807E-50E8-4E9C-C80C46C23286}"/>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CC4006E4-6624-E3BB-46B3-BB0299054367}"/>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11302495-EE7E-B255-59A4-1B46F223CB1F}"/>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FEE3A8A1-B326-839C-8801-9A54A022D29E}"/>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id="{05A05754-ACF6-A1E0-B578-DEAC0E4B79F7}"/>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id="{9667E405-4C59-7B1E-158C-8046155C471E}"/>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02AD3660-E033-46FB-8022-092D5930E81F}" type="slidenum">
              <a:rPr lang="en-US" altLang="en-US"/>
              <a:pPr>
                <a:defRPr/>
              </a:pPr>
              <a:t>‹#›</a:t>
            </a:fld>
            <a:endParaRPr lang="en-US" altLang="en-US"/>
          </a:p>
        </p:txBody>
      </p:sp>
    </p:spTree>
    <p:extLst>
      <p:ext uri="{BB962C8B-B14F-4D97-AF65-F5344CB8AC3E}">
        <p14:creationId xmlns:p14="http://schemas.microsoft.com/office/powerpoint/2010/main" val="3834751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29377583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2A42-6310-F805-4D28-00AE9B3BEB02}"/>
              </a:ext>
            </a:extLst>
          </p:cNvPr>
          <p:cNvSpPr>
            <a:spLocks noGrp="1"/>
          </p:cNvSpPr>
          <p:nvPr>
            <p:ph type="ctrTitle"/>
          </p:nvPr>
        </p:nvSpPr>
        <p:spPr/>
        <p:txBody>
          <a:bodyPr/>
          <a:lstStyle/>
          <a:p>
            <a:pPr algn="l">
              <a:defRPr/>
            </a:pPr>
            <a:r>
              <a:rPr lang="en-US"/>
              <a:t>Data Communication networking</a:t>
            </a:r>
          </a:p>
        </p:txBody>
      </p:sp>
      <p:sp>
        <p:nvSpPr>
          <p:cNvPr id="27651" name="Subtitle 2">
            <a:extLst>
              <a:ext uri="{FF2B5EF4-FFF2-40B4-BE49-F238E27FC236}">
                <a16:creationId xmlns:a16="http://schemas.microsoft.com/office/drawing/2014/main" id="{594A9C1D-4D0E-CBCA-5298-D920F585D0D3}"/>
              </a:ext>
            </a:extLst>
          </p:cNvPr>
          <p:cNvSpPr>
            <a:spLocks noGrp="1"/>
          </p:cNvSpPr>
          <p:nvPr>
            <p:ph type="subTitle" idx="1"/>
          </p:nvPr>
        </p:nvSpPr>
        <p:spPr>
          <a:xfrm>
            <a:off x="1820693" y="4175767"/>
            <a:ext cx="7772400" cy="1200150"/>
          </a:xfrm>
        </p:spPr>
        <p:txBody>
          <a:bodyPr>
            <a:normAutofit lnSpcReduction="10000"/>
          </a:bodyPr>
          <a:lstStyle/>
          <a:p>
            <a:r>
              <a:rPr lang="en-US" altLang="en-US"/>
              <a:t>Book Referred for this PPT</a:t>
            </a:r>
          </a:p>
          <a:p>
            <a:r>
              <a:rPr lang="en-US" altLang="en-US"/>
              <a:t>Stallings W., Data &amp; Computer Communications (9e), Pearson Education Inc., Noida, 2017. 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65B0FA7A-A6F3-2986-2EF5-065AFBE6C61E}"/>
              </a:ext>
            </a:extLst>
          </p:cNvPr>
          <p:cNvSpPr>
            <a:spLocks noGrp="1"/>
          </p:cNvSpPr>
          <p:nvPr>
            <p:ph idx="1"/>
          </p:nvPr>
        </p:nvSpPr>
        <p:spPr>
          <a:xfrm>
            <a:off x="428017" y="1143000"/>
            <a:ext cx="12885907" cy="4525962"/>
          </a:xfrm>
        </p:spPr>
        <p:txBody>
          <a:bodyPr/>
          <a:lstStyle/>
          <a:p>
            <a:pPr algn="just"/>
            <a:r>
              <a:rPr kumimoji="1" lang="en-US" altLang="en-US" sz="3800">
                <a:latin typeface="Times New Roman" panose="02020603050405020304" pitchFamily="18" charset="0"/>
                <a:cs typeface="Times New Roman" panose="02020603050405020304" pitchFamily="18" charset="0"/>
              </a:rPr>
              <a:t>Smaller scope</a:t>
            </a:r>
          </a:p>
          <a:p>
            <a:pPr lvl="2" algn="just"/>
            <a:r>
              <a:rPr kumimoji="1" lang="en-US" altLang="en-US" sz="3600">
                <a:latin typeface="Times New Roman" panose="02020603050405020304" pitchFamily="18" charset="0"/>
                <a:cs typeface="Times New Roman" panose="02020603050405020304" pitchFamily="18" charset="0"/>
              </a:rPr>
              <a:t>Building or small campus</a:t>
            </a:r>
          </a:p>
          <a:p>
            <a:pPr algn="just"/>
            <a:r>
              <a:rPr kumimoji="1" lang="en-US" altLang="en-US" sz="3800">
                <a:latin typeface="Times New Roman" panose="02020603050405020304" pitchFamily="18" charset="0"/>
                <a:cs typeface="Times New Roman" panose="02020603050405020304" pitchFamily="18" charset="0"/>
              </a:rPr>
              <a:t>Usually owned by same organization as attached devices</a:t>
            </a:r>
          </a:p>
          <a:p>
            <a:pPr algn="just"/>
            <a:r>
              <a:rPr kumimoji="1" lang="en-US" altLang="en-US" sz="3800">
                <a:latin typeface="Times New Roman" panose="02020603050405020304" pitchFamily="18" charset="0"/>
                <a:cs typeface="Times New Roman" panose="02020603050405020304" pitchFamily="18" charset="0"/>
              </a:rPr>
              <a:t>Data rates much higher</a:t>
            </a:r>
          </a:p>
          <a:p>
            <a:pPr algn="just"/>
            <a:r>
              <a:rPr kumimoji="1" lang="en-US" altLang="en-US" sz="3800">
                <a:latin typeface="Times New Roman" panose="02020603050405020304" pitchFamily="18" charset="0"/>
                <a:cs typeface="Times New Roman" panose="02020603050405020304" pitchFamily="18" charset="0"/>
              </a:rPr>
              <a:t>Variants:-</a:t>
            </a:r>
          </a:p>
          <a:p>
            <a:pPr lvl="2" algn="just"/>
            <a:r>
              <a:rPr kumimoji="1" lang="en-US" altLang="en-US" sz="3600">
                <a:latin typeface="Times New Roman" panose="02020603050405020304" pitchFamily="18" charset="0"/>
                <a:cs typeface="Times New Roman" panose="02020603050405020304" pitchFamily="18" charset="0"/>
              </a:rPr>
              <a:t>Switched LANs, eg Ethernet</a:t>
            </a:r>
          </a:p>
          <a:p>
            <a:pPr lvl="2" algn="just"/>
            <a:r>
              <a:rPr kumimoji="1" lang="en-US" altLang="en-US" sz="3600">
                <a:latin typeface="Times New Roman" panose="02020603050405020304" pitchFamily="18" charset="0"/>
                <a:cs typeface="Times New Roman" panose="02020603050405020304" pitchFamily="18" charset="0"/>
              </a:rPr>
              <a:t>Wireless LANs</a:t>
            </a:r>
          </a:p>
        </p:txBody>
      </p:sp>
      <p:sp>
        <p:nvSpPr>
          <p:cNvPr id="17410" name="Rectangle 2">
            <a:extLst>
              <a:ext uri="{FF2B5EF4-FFF2-40B4-BE49-F238E27FC236}">
                <a16:creationId xmlns:a16="http://schemas.microsoft.com/office/drawing/2014/main" id="{DC304ABA-B211-2091-E8CB-13D07248AE46}"/>
              </a:ext>
            </a:extLst>
          </p:cNvPr>
          <p:cNvSpPr>
            <a:spLocks noGrp="1" noChangeArrowheads="1"/>
          </p:cNvSpPr>
          <p:nvPr>
            <p:ph type="title"/>
          </p:nvPr>
        </p:nvSpPr>
        <p:spPr>
          <a:xfrm>
            <a:off x="0" y="0"/>
            <a:ext cx="10972800" cy="1143000"/>
          </a:xfrm>
        </p:spPr>
        <p:txBody>
          <a:bodyPr/>
          <a:lstStyle/>
          <a:p>
            <a:pPr fontAlgn="auto">
              <a:spcAft>
                <a:spcPts val="0"/>
              </a:spcAft>
              <a:defRPr/>
            </a:pPr>
            <a:r>
              <a:rPr kumimoji="1" lang="en-US"/>
              <a:t>Local Area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6067123E-2E9D-23AE-30E5-FD7FFD4402BB}"/>
              </a:ext>
            </a:extLst>
          </p:cNvPr>
          <p:cNvSpPr>
            <a:spLocks noGrp="1"/>
          </p:cNvSpPr>
          <p:nvPr>
            <p:ph idx="1"/>
          </p:nvPr>
        </p:nvSpPr>
        <p:spPr/>
        <p:txBody>
          <a:bodyPr/>
          <a:lstStyle/>
          <a:p>
            <a:r>
              <a:rPr kumimoji="1" lang="en-GB" altLang="en-US"/>
              <a:t>MAN</a:t>
            </a:r>
          </a:p>
          <a:p>
            <a:r>
              <a:rPr kumimoji="1" lang="en-GB" altLang="en-US"/>
              <a:t>Middle ground between LAN and WAN</a:t>
            </a:r>
          </a:p>
          <a:p>
            <a:r>
              <a:rPr kumimoji="1" lang="en-GB" altLang="en-US"/>
              <a:t>Private or public network</a:t>
            </a:r>
          </a:p>
          <a:p>
            <a:r>
              <a:rPr kumimoji="1" lang="en-GB" altLang="en-US"/>
              <a:t>High speed</a:t>
            </a:r>
          </a:p>
          <a:p>
            <a:r>
              <a:rPr kumimoji="1" lang="en-GB" altLang="en-US"/>
              <a:t>Large area</a:t>
            </a:r>
            <a:endParaRPr kumimoji="1" lang="en-US" altLang="en-US"/>
          </a:p>
        </p:txBody>
      </p:sp>
      <p:sp>
        <p:nvSpPr>
          <p:cNvPr id="54274" name="Rectangle 2">
            <a:extLst>
              <a:ext uri="{FF2B5EF4-FFF2-40B4-BE49-F238E27FC236}">
                <a16:creationId xmlns:a16="http://schemas.microsoft.com/office/drawing/2014/main" id="{15732AC6-C4D3-56B1-6761-D8C6EDA5BC5D}"/>
              </a:ext>
            </a:extLst>
          </p:cNvPr>
          <p:cNvSpPr>
            <a:spLocks noGrp="1" noChangeArrowheads="1"/>
          </p:cNvSpPr>
          <p:nvPr>
            <p:ph type="title"/>
          </p:nvPr>
        </p:nvSpPr>
        <p:spPr/>
        <p:txBody>
          <a:bodyPr/>
          <a:lstStyle/>
          <a:p>
            <a:pPr fontAlgn="auto">
              <a:spcAft>
                <a:spcPts val="0"/>
              </a:spcAft>
              <a:defRPr/>
            </a:pPr>
            <a:r>
              <a:rPr kumimoji="1" lang="en-GB"/>
              <a:t>Metropolitan Area Networks</a:t>
            </a:r>
            <a:endParaRPr kumimoji="1"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7">
            <a:extLst>
              <a:ext uri="{FF2B5EF4-FFF2-40B4-BE49-F238E27FC236}">
                <a16:creationId xmlns:a16="http://schemas.microsoft.com/office/drawing/2014/main" id="{BF2BCBAC-E8EB-D8B2-28BD-F3FE7EB002B7}"/>
              </a:ext>
            </a:extLst>
          </p:cNvPr>
          <p:cNvSpPr>
            <a:spLocks noGrp="1"/>
          </p:cNvSpPr>
          <p:nvPr>
            <p:ph idx="1"/>
          </p:nvPr>
        </p:nvSpPr>
        <p:spPr/>
        <p:txBody>
          <a:bodyPr/>
          <a:lstStyle/>
          <a:p>
            <a:pPr>
              <a:lnSpc>
                <a:spcPct val="90000"/>
              </a:lnSpc>
            </a:pPr>
            <a:r>
              <a:rPr kumimoji="1" lang="en-US" altLang="en-US" sz="3200">
                <a:latin typeface="Times New Roman" panose="02020603050405020304" pitchFamily="18" charset="0"/>
                <a:cs typeface="Times New Roman" panose="02020603050405020304" pitchFamily="18" charset="0"/>
              </a:rPr>
              <a:t>Internet evolved from ARPANET</a:t>
            </a:r>
          </a:p>
          <a:p>
            <a:pPr lvl="1">
              <a:lnSpc>
                <a:spcPct val="90000"/>
              </a:lnSpc>
            </a:pPr>
            <a:r>
              <a:rPr kumimoji="1" lang="en-US" altLang="en-US" sz="3200">
                <a:latin typeface="Times New Roman" panose="02020603050405020304" pitchFamily="18" charset="0"/>
                <a:cs typeface="Times New Roman" panose="02020603050405020304" pitchFamily="18" charset="0"/>
              </a:rPr>
              <a:t>first operational packet network</a:t>
            </a:r>
          </a:p>
          <a:p>
            <a:pPr lvl="1">
              <a:lnSpc>
                <a:spcPct val="90000"/>
              </a:lnSpc>
            </a:pPr>
            <a:r>
              <a:rPr kumimoji="1" lang="en-US" altLang="en-US" sz="3200">
                <a:latin typeface="Times New Roman" panose="02020603050405020304" pitchFamily="18" charset="0"/>
                <a:cs typeface="Times New Roman" panose="02020603050405020304" pitchFamily="18" charset="0"/>
              </a:rPr>
              <a:t>applied to tactical radio &amp; satellite nets also</a:t>
            </a:r>
          </a:p>
          <a:p>
            <a:pPr lvl="1">
              <a:lnSpc>
                <a:spcPct val="90000"/>
              </a:lnSpc>
            </a:pPr>
            <a:r>
              <a:rPr kumimoji="1" lang="en-US" altLang="en-US" sz="3200">
                <a:latin typeface="Times New Roman" panose="02020603050405020304" pitchFamily="18" charset="0"/>
                <a:cs typeface="Times New Roman" panose="02020603050405020304" pitchFamily="18" charset="0"/>
              </a:rPr>
              <a:t>had a need for interoperability</a:t>
            </a:r>
          </a:p>
          <a:p>
            <a:pPr lvl="1">
              <a:lnSpc>
                <a:spcPct val="90000"/>
              </a:lnSpc>
            </a:pPr>
            <a:r>
              <a:rPr kumimoji="1" lang="en-US" altLang="en-US" sz="3200">
                <a:latin typeface="Times New Roman" panose="02020603050405020304" pitchFamily="18" charset="0"/>
                <a:cs typeface="Times New Roman" panose="02020603050405020304" pitchFamily="18" charset="0"/>
              </a:rPr>
              <a:t>led to standardized TCP/IP protocols</a:t>
            </a:r>
          </a:p>
          <a:p>
            <a:pPr>
              <a:lnSpc>
                <a:spcPct val="90000"/>
              </a:lnSpc>
              <a:buFont typeface="Wingdings" panose="05000000000000000000" pitchFamily="2" charset="2"/>
              <a:buNone/>
            </a:pPr>
            <a:endParaRPr kumimoji="1" lang="en-US" altLang="en-US" sz="3200">
              <a:latin typeface="Times New Roman" panose="02020603050405020304" pitchFamily="18" charset="0"/>
              <a:cs typeface="Times New Roman" panose="02020603050405020304" pitchFamily="18" charset="0"/>
            </a:endParaRPr>
          </a:p>
        </p:txBody>
      </p:sp>
      <p:sp>
        <p:nvSpPr>
          <p:cNvPr id="83970" name="Rectangle 1026">
            <a:extLst>
              <a:ext uri="{FF2B5EF4-FFF2-40B4-BE49-F238E27FC236}">
                <a16:creationId xmlns:a16="http://schemas.microsoft.com/office/drawing/2014/main" id="{FDC04656-05B2-ED2E-684D-9257BC03D8FF}"/>
              </a:ext>
            </a:extLst>
          </p:cNvPr>
          <p:cNvSpPr>
            <a:spLocks noGrp="1" noChangeArrowheads="1"/>
          </p:cNvSpPr>
          <p:nvPr>
            <p:ph type="title"/>
          </p:nvPr>
        </p:nvSpPr>
        <p:spPr/>
        <p:txBody>
          <a:bodyPr/>
          <a:lstStyle/>
          <a:p>
            <a:pPr fontAlgn="auto">
              <a:spcAft>
                <a:spcPts val="0"/>
              </a:spcAft>
              <a:defRPr/>
            </a:pPr>
            <a:r>
              <a:rPr kumimoji="1" lang="en-GB"/>
              <a:t>The Internet</a:t>
            </a:r>
            <a:endParaRPr kumimoj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B19F24B-0DC7-6393-C20E-C9B7D8F502BB}"/>
              </a:ext>
            </a:extLst>
          </p:cNvPr>
          <p:cNvSpPr>
            <a:spLocks noGrp="1" noChangeArrowheads="1"/>
          </p:cNvSpPr>
          <p:nvPr>
            <p:ph type="title"/>
          </p:nvPr>
        </p:nvSpPr>
        <p:spPr>
          <a:xfrm>
            <a:off x="7646499" y="42247"/>
            <a:ext cx="4530558" cy="1143000"/>
          </a:xfrm>
        </p:spPr>
        <p:txBody>
          <a:bodyPr>
            <a:normAutofit fontScale="90000"/>
          </a:bodyPr>
          <a:lstStyle/>
          <a:p>
            <a:pPr fontAlgn="auto">
              <a:spcAft>
                <a:spcPts val="0"/>
              </a:spcAft>
              <a:defRPr/>
            </a:pPr>
            <a:r>
              <a:rPr kumimoji="1" lang="en-GB"/>
              <a:t>Internet Elements</a:t>
            </a:r>
            <a:endParaRPr kumimoji="1" lang="en-US"/>
          </a:p>
        </p:txBody>
      </p:sp>
      <p:sp>
        <p:nvSpPr>
          <p:cNvPr id="47107" name="Rectangle 6">
            <a:extLst>
              <a:ext uri="{FF2B5EF4-FFF2-40B4-BE49-F238E27FC236}">
                <a16:creationId xmlns:a16="http://schemas.microsoft.com/office/drawing/2014/main" id="{530C3EFB-30B3-5474-E811-2FE8EE8C921F}"/>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pic>
        <p:nvPicPr>
          <p:cNvPr id="47108" name="Picture 7" descr="Internet Elements                                              002827FF  Mnementh                      BEAE7A2F:">
            <a:extLst>
              <a:ext uri="{FF2B5EF4-FFF2-40B4-BE49-F238E27FC236}">
                <a16:creationId xmlns:a16="http://schemas.microsoft.com/office/drawing/2014/main" id="{95124E75-6937-42A6-7807-9350638B6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4548950" y="1024233"/>
            <a:ext cx="8043863"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7F75DBD-8819-1632-3B24-C2B2C8BD72E2}"/>
              </a:ext>
            </a:extLst>
          </p:cNvPr>
          <p:cNvSpPr txBox="1"/>
          <p:nvPr/>
        </p:nvSpPr>
        <p:spPr>
          <a:xfrm>
            <a:off x="0" y="613747"/>
            <a:ext cx="5510367" cy="4832092"/>
          </a:xfrm>
          <a:prstGeom prst="rect">
            <a:avLst/>
          </a:prstGeom>
          <a:noFill/>
        </p:spPr>
        <p:txBody>
          <a:bodyPr wrap="square">
            <a:spAutoFit/>
          </a:bodyPr>
          <a:lstStyle/>
          <a:p>
            <a:pPr marL="457200" indent="-4572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the key elements that comprise the Internet: [whose purpose is to interconnect end systems] called </a:t>
            </a:r>
            <a:r>
              <a:rPr lang="en-US" sz="2800" b="1">
                <a:solidFill>
                  <a:srgbClr val="FF0000"/>
                </a:solidFill>
                <a:highlight>
                  <a:srgbClr val="FFFF00"/>
                </a:highlight>
                <a:latin typeface="Times New Roman" panose="02020603050405020304" pitchFamily="18" charset="0"/>
                <a:cs typeface="Times New Roman" panose="02020603050405020304" pitchFamily="18" charset="0"/>
              </a:rPr>
              <a:t>hosts</a:t>
            </a:r>
            <a:r>
              <a:rPr lang="en-US" sz="280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Hosts </a:t>
            </a:r>
            <a:r>
              <a:rPr lang="en-US" sz="2800" err="1">
                <a:latin typeface="Times New Roman" panose="02020603050405020304" pitchFamily="18" charset="0"/>
                <a:cs typeface="Times New Roman" panose="02020603050405020304" pitchFamily="18" charset="0"/>
              </a:rPr>
              <a:t>example:PCs</a:t>
            </a:r>
            <a:r>
              <a:rPr lang="en-US" sz="2800">
                <a:latin typeface="Times New Roman" panose="02020603050405020304" pitchFamily="18" charset="0"/>
                <a:cs typeface="Times New Roman" panose="02020603050405020304" pitchFamily="18" charset="0"/>
              </a:rPr>
              <a:t>, workstations, servers, mainframes </a:t>
            </a:r>
          </a:p>
          <a:p>
            <a:pPr marL="457200" indent="-4572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Most hosts that use the Internet are connected to a network, such as a LAN or a WAN.</a:t>
            </a:r>
          </a:p>
          <a:p>
            <a:pPr marL="457200" indent="-4572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These networks are in turn connected by routers.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121517A-C63C-66C9-F5AE-91CB2C0F005C}"/>
              </a:ext>
            </a:extLst>
          </p:cNvPr>
          <p:cNvSpPr>
            <a:spLocks noGrp="1" noChangeArrowheads="1"/>
          </p:cNvSpPr>
          <p:nvPr>
            <p:ph type="title"/>
          </p:nvPr>
        </p:nvSpPr>
        <p:spPr>
          <a:xfrm>
            <a:off x="6705600" y="68094"/>
            <a:ext cx="5486400" cy="1143000"/>
          </a:xfrm>
        </p:spPr>
        <p:txBody>
          <a:bodyPr/>
          <a:lstStyle/>
          <a:p>
            <a:pPr fontAlgn="auto">
              <a:spcAft>
                <a:spcPts val="0"/>
              </a:spcAft>
              <a:defRPr/>
            </a:pPr>
            <a:r>
              <a:rPr kumimoji="1" lang="en-GB"/>
              <a:t>Internet Architecture</a:t>
            </a:r>
            <a:endParaRPr kumimoji="1" lang="en-US"/>
          </a:p>
        </p:txBody>
      </p:sp>
      <p:pic>
        <p:nvPicPr>
          <p:cNvPr id="49155" name="Picture 6" descr="&#10;Internet View                                                  002827FF  Mnementh                      BEAE7A2F:">
            <a:extLst>
              <a:ext uri="{FF2B5EF4-FFF2-40B4-BE49-F238E27FC236}">
                <a16:creationId xmlns:a16="http://schemas.microsoft.com/office/drawing/2014/main" id="{12B6029D-978A-284B-5229-EE5D9FE4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5188087" y="1211094"/>
            <a:ext cx="8043863" cy="4775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8741CA8-79C5-9241-0C7B-DDCF16548B07}"/>
              </a:ext>
            </a:extLst>
          </p:cNvPr>
          <p:cNvSpPr txBox="1"/>
          <p:nvPr/>
        </p:nvSpPr>
        <p:spPr>
          <a:xfrm>
            <a:off x="123216" y="871706"/>
            <a:ext cx="5363185" cy="4832092"/>
          </a:xfrm>
          <a:prstGeom prst="rect">
            <a:avLst/>
          </a:prstGeom>
          <a:noFill/>
        </p:spPr>
        <p:txBody>
          <a:bodyPr wrap="square">
            <a:spAutoFit/>
          </a:bodyPr>
          <a:lstStyle/>
          <a:p>
            <a:pPr marL="342900" indent="-3429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The Internet today is made up of thousands of overlapping hierarchical networks, </a:t>
            </a:r>
          </a:p>
          <a:p>
            <a:pPr marL="342900" indent="-3429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See hosts grouped into LANs, linked to an  ISP through a POP. </a:t>
            </a:r>
          </a:p>
          <a:p>
            <a:pPr marL="342900" indent="-3429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The connection is made in a series of steps starting with the CPE. </a:t>
            </a:r>
          </a:p>
          <a:p>
            <a:pPr marL="342900" indent="-342900" algn="jus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ISPs can be classified as regional or backbone, with peering links between.</a:t>
            </a:r>
          </a:p>
        </p:txBody>
      </p:sp>
      <p:sp>
        <p:nvSpPr>
          <p:cNvPr id="4" name="TextBox 3">
            <a:extLst>
              <a:ext uri="{FF2B5EF4-FFF2-40B4-BE49-F238E27FC236}">
                <a16:creationId xmlns:a16="http://schemas.microsoft.com/office/drawing/2014/main" id="{F1926C6B-406B-2868-1B4D-E700BDCE192D}"/>
              </a:ext>
            </a:extLst>
          </p:cNvPr>
          <p:cNvSpPr txBox="1"/>
          <p:nvPr/>
        </p:nvSpPr>
        <p:spPr>
          <a:xfrm>
            <a:off x="8019063" y="5927645"/>
            <a:ext cx="4172937" cy="923330"/>
          </a:xfrm>
          <a:prstGeom prst="rect">
            <a:avLst/>
          </a:prstGeom>
          <a:noFill/>
        </p:spPr>
        <p:txBody>
          <a:bodyPr wrap="none" rtlCol="0">
            <a:spAutoFit/>
          </a:bodyPr>
          <a:lstStyle/>
          <a:p>
            <a:r>
              <a:rPr lang="en-US" b="1"/>
              <a:t>ISP: Internet Service Provider</a:t>
            </a:r>
          </a:p>
          <a:p>
            <a:r>
              <a:rPr lang="en-US" b="1"/>
              <a:t>POP: Point of Presence</a:t>
            </a:r>
          </a:p>
          <a:p>
            <a:r>
              <a:rPr lang="en-US" b="1"/>
              <a:t>CPE: Customer Premises Equipment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026">
            <a:extLst>
              <a:ext uri="{FF2B5EF4-FFF2-40B4-BE49-F238E27FC236}">
                <a16:creationId xmlns:a16="http://schemas.microsoft.com/office/drawing/2014/main" id="{3E1F2E56-7F5D-59F4-6B28-4EE888623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7083676" y="340468"/>
            <a:ext cx="5045095" cy="62322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3" name="Rectangle 1027">
            <a:extLst>
              <a:ext uri="{FF2B5EF4-FFF2-40B4-BE49-F238E27FC236}">
                <a16:creationId xmlns:a16="http://schemas.microsoft.com/office/drawing/2014/main" id="{294EB669-4F91-683B-EB2C-9E51EDABAC98}"/>
              </a:ext>
            </a:extLst>
          </p:cNvPr>
          <p:cNvSpPr>
            <a:spLocks noGrp="1" noChangeArrowheads="1"/>
          </p:cNvSpPr>
          <p:nvPr>
            <p:ph type="title"/>
          </p:nvPr>
        </p:nvSpPr>
        <p:spPr>
          <a:xfrm>
            <a:off x="6611771" y="0"/>
            <a:ext cx="5888477" cy="680936"/>
          </a:xfrm>
        </p:spPr>
        <p:txBody>
          <a:bodyPr>
            <a:normAutofit fontScale="90000"/>
          </a:bodyPr>
          <a:lstStyle/>
          <a:p>
            <a:pPr fontAlgn="auto">
              <a:spcAft>
                <a:spcPts val="0"/>
              </a:spcAft>
              <a:defRPr/>
            </a:pPr>
            <a:r>
              <a:rPr kumimoji="1" lang="en-GB"/>
              <a:t>Example Configuration</a:t>
            </a:r>
            <a:endParaRPr kumimoji="1" lang="en-US"/>
          </a:p>
        </p:txBody>
      </p:sp>
      <p:sp>
        <p:nvSpPr>
          <p:cNvPr id="51204" name="Rectangle 1028">
            <a:extLst>
              <a:ext uri="{FF2B5EF4-FFF2-40B4-BE49-F238E27FC236}">
                <a16:creationId xmlns:a16="http://schemas.microsoft.com/office/drawing/2014/main" id="{00002AEA-5C8A-55A4-3794-685E119693F2}"/>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sp>
        <p:nvSpPr>
          <p:cNvPr id="3" name="TextBox 2">
            <a:extLst>
              <a:ext uri="{FF2B5EF4-FFF2-40B4-BE49-F238E27FC236}">
                <a16:creationId xmlns:a16="http://schemas.microsoft.com/office/drawing/2014/main" id="{95ADAA7C-D715-3301-574E-88B242C789F2}"/>
              </a:ext>
            </a:extLst>
          </p:cNvPr>
          <p:cNvSpPr txBox="1"/>
          <p:nvPr/>
        </p:nvSpPr>
        <p:spPr>
          <a:xfrm>
            <a:off x="0" y="262647"/>
            <a:ext cx="6738198" cy="6001643"/>
          </a:xfrm>
          <a:prstGeom prst="rect">
            <a:avLst/>
          </a:prstGeom>
          <a:noFill/>
        </p:spPr>
        <p:txBody>
          <a:bodyPr wrap="square">
            <a:spAutoFit/>
          </a:bodyPr>
          <a:lstStyle/>
          <a:p>
            <a:pPr marL="285750" indent="-28575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an individual residential user connected to an ISP through some sort of subscriber connection. </a:t>
            </a:r>
          </a:p>
          <a:p>
            <a:pPr marL="285750" indent="-28575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routers forward packets of data from source to destination through the Internet. </a:t>
            </a:r>
          </a:p>
          <a:p>
            <a:pPr marL="285750" indent="-28575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lower portion shows a LAN implemented using a single Ethernet switch. </a:t>
            </a:r>
          </a:p>
          <a:p>
            <a:pPr marL="285750" indent="-28575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This is a common configuration at a small business or other small organization.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0F8D5-3DAE-115A-737F-AB8D1E57BDA8}"/>
              </a:ext>
            </a:extLst>
          </p:cNvPr>
          <p:cNvSpPr>
            <a:spLocks noGrp="1"/>
          </p:cNvSpPr>
          <p:nvPr>
            <p:ph idx="1"/>
          </p:nvPr>
        </p:nvSpPr>
        <p:spPr/>
        <p:txBody>
          <a:bodyPr/>
          <a:lstStyle/>
          <a:p>
            <a:r>
              <a:rPr lang="en-US" b="1"/>
              <a:t>Book Referred for this PPT</a:t>
            </a:r>
          </a:p>
          <a:p>
            <a:pPr lvl="1"/>
            <a:r>
              <a:rPr lang="en-US" b="1"/>
              <a:t>Stallings W., Data &amp; Computer Communications (9e), Pearson Education Inc., Noida, 2017. Chapter 1.</a:t>
            </a:r>
          </a:p>
          <a:p>
            <a:pPr lvl="1"/>
            <a:endParaRPr lang="en-US"/>
          </a:p>
        </p:txBody>
      </p:sp>
      <p:sp>
        <p:nvSpPr>
          <p:cNvPr id="3" name="Title 2">
            <a:extLst>
              <a:ext uri="{FF2B5EF4-FFF2-40B4-BE49-F238E27FC236}">
                <a16:creationId xmlns:a16="http://schemas.microsoft.com/office/drawing/2014/main" id="{14E6F567-3F5C-8AE0-1956-C1B135AB37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18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BE107DAB-BA89-E936-DA05-A550F2842BEF}"/>
              </a:ext>
            </a:extLst>
          </p:cNvPr>
          <p:cNvSpPr>
            <a:spLocks noGrp="1"/>
          </p:cNvSpPr>
          <p:nvPr>
            <p:ph idx="1"/>
          </p:nvPr>
        </p:nvSpPr>
        <p:spPr>
          <a:xfrm>
            <a:off x="838200" y="908286"/>
            <a:ext cx="10515600" cy="4351338"/>
          </a:xfrm>
        </p:spPr>
        <p:txBody>
          <a:bodyPr/>
          <a:lstStyle/>
          <a:p>
            <a:pPr eaLnBrk="1" hangingPunct="1">
              <a:lnSpc>
                <a:spcPct val="200000"/>
              </a:lnSpc>
            </a:pPr>
            <a:r>
              <a:rPr lang="en-US" altLang="en-US"/>
              <a:t>Medium used to transmit data. Ex. Cable, air etc.</a:t>
            </a:r>
          </a:p>
        </p:txBody>
      </p:sp>
      <p:sp>
        <p:nvSpPr>
          <p:cNvPr id="68610" name="Rectangle 2">
            <a:extLst>
              <a:ext uri="{FF2B5EF4-FFF2-40B4-BE49-F238E27FC236}">
                <a16:creationId xmlns:a16="http://schemas.microsoft.com/office/drawing/2014/main" id="{936FAECA-1411-D6F8-0627-106AAC9499CD}"/>
              </a:ext>
            </a:extLst>
          </p:cNvPr>
          <p:cNvSpPr>
            <a:spLocks noGrp="1" noChangeArrowheads="1"/>
          </p:cNvSpPr>
          <p:nvPr>
            <p:ph type="title"/>
          </p:nvPr>
        </p:nvSpPr>
        <p:spPr>
          <a:xfrm>
            <a:off x="0" y="183913"/>
            <a:ext cx="10515600" cy="724373"/>
          </a:xfrm>
        </p:spPr>
        <p:txBody>
          <a:bodyPr/>
          <a:lstStyle/>
          <a:p>
            <a:pPr>
              <a:defRPr/>
            </a:pPr>
            <a:r>
              <a:rPr lang="en-US" b="1"/>
              <a:t>Transmission Medium</a:t>
            </a:r>
          </a:p>
        </p:txBody>
      </p:sp>
      <p:pic>
        <p:nvPicPr>
          <p:cNvPr id="4" name="Picture 3">
            <a:extLst>
              <a:ext uri="{FF2B5EF4-FFF2-40B4-BE49-F238E27FC236}">
                <a16:creationId xmlns:a16="http://schemas.microsoft.com/office/drawing/2014/main" id="{40FCC4EC-9B61-787D-CEF8-48041723545F}"/>
              </a:ext>
            </a:extLst>
          </p:cNvPr>
          <p:cNvPicPr>
            <a:picLocks noChangeAspect="1"/>
          </p:cNvPicPr>
          <p:nvPr/>
        </p:nvPicPr>
        <p:blipFill>
          <a:blip r:embed="rId3"/>
          <a:stretch>
            <a:fillRect/>
          </a:stretch>
        </p:blipFill>
        <p:spPr>
          <a:xfrm>
            <a:off x="164915" y="2255036"/>
            <a:ext cx="11862170" cy="2530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B55676F-4A1A-C00E-C9D6-29F55CCDCE5C}"/>
              </a:ext>
            </a:extLst>
          </p:cNvPr>
          <p:cNvSpPr>
            <a:spLocks noGrp="1"/>
          </p:cNvSpPr>
          <p:nvPr>
            <p:ph idx="1"/>
          </p:nvPr>
        </p:nvSpPr>
        <p:spPr/>
        <p:txBody>
          <a:bodyPr/>
          <a:lstStyle/>
          <a:p>
            <a:pPr algn="just">
              <a:lnSpc>
                <a:spcPct val="90000"/>
              </a:lnSpc>
            </a:pPr>
            <a:r>
              <a:rPr kumimoji="1" lang="en-US" altLang="en-US"/>
              <a:t>Growth of number &amp; power of computers is driving need for interconnection</a:t>
            </a:r>
          </a:p>
          <a:p>
            <a:pPr algn="just">
              <a:lnSpc>
                <a:spcPct val="90000"/>
              </a:lnSpc>
            </a:pPr>
            <a:r>
              <a:rPr kumimoji="1" lang="en-US" altLang="en-US"/>
              <a:t>Rapid integration of voice, data,  image &amp; video technologies</a:t>
            </a:r>
          </a:p>
          <a:p>
            <a:pPr algn="just">
              <a:lnSpc>
                <a:spcPct val="90000"/>
              </a:lnSpc>
            </a:pPr>
            <a:r>
              <a:rPr kumimoji="1" lang="en-US" altLang="en-US"/>
              <a:t>Two broad categories of communications networks:</a:t>
            </a:r>
            <a:endParaRPr kumimoji="1" lang="en-GB" altLang="en-US"/>
          </a:p>
          <a:p>
            <a:pPr lvl="1" algn="just">
              <a:lnSpc>
                <a:spcPct val="90000"/>
              </a:lnSpc>
            </a:pPr>
            <a:r>
              <a:rPr kumimoji="1" lang="en-GB" altLang="en-US"/>
              <a:t>Local Area Network (LAN)</a:t>
            </a:r>
          </a:p>
          <a:p>
            <a:pPr lvl="1" algn="just">
              <a:lnSpc>
                <a:spcPct val="90000"/>
              </a:lnSpc>
            </a:pPr>
            <a:r>
              <a:rPr kumimoji="1" lang="en-GB" altLang="en-US"/>
              <a:t>Wide Area Network (WAN)</a:t>
            </a:r>
          </a:p>
          <a:p>
            <a:pPr>
              <a:lnSpc>
                <a:spcPct val="90000"/>
              </a:lnSpc>
            </a:pPr>
            <a:endParaRPr kumimoji="1" lang="en-US" altLang="en-US"/>
          </a:p>
        </p:txBody>
      </p:sp>
      <p:sp>
        <p:nvSpPr>
          <p:cNvPr id="9218" name="Rectangle 2">
            <a:extLst>
              <a:ext uri="{FF2B5EF4-FFF2-40B4-BE49-F238E27FC236}">
                <a16:creationId xmlns:a16="http://schemas.microsoft.com/office/drawing/2014/main" id="{42E1793E-D6A9-1909-4CAB-5D210DECE3EA}"/>
              </a:ext>
            </a:extLst>
          </p:cNvPr>
          <p:cNvSpPr>
            <a:spLocks noGrp="1" noChangeArrowheads="1"/>
          </p:cNvSpPr>
          <p:nvPr>
            <p:ph type="title"/>
          </p:nvPr>
        </p:nvSpPr>
        <p:spPr>
          <a:xfrm>
            <a:off x="748071" y="386069"/>
            <a:ext cx="10515600" cy="1325563"/>
          </a:xfrm>
        </p:spPr>
        <p:txBody>
          <a:bodyPr/>
          <a:lstStyle/>
          <a:p>
            <a:pPr>
              <a:defRPr/>
            </a:pPr>
            <a:r>
              <a:rPr kumimoji="1" lang="en-US"/>
              <a:t>Networking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112495AF-4D15-0EC8-01D7-4C2E60A672E5}"/>
              </a:ext>
            </a:extLst>
          </p:cNvPr>
          <p:cNvSpPr>
            <a:spLocks noGrp="1"/>
          </p:cNvSpPr>
          <p:nvPr>
            <p:ph idx="1"/>
          </p:nvPr>
        </p:nvSpPr>
        <p:spPr>
          <a:xfrm>
            <a:off x="136187" y="1356672"/>
            <a:ext cx="10972800" cy="4525962"/>
          </a:xfrm>
        </p:spPr>
        <p:txBody>
          <a:bodyPr/>
          <a:lstStyle/>
          <a:p>
            <a:pPr algn="just"/>
            <a:r>
              <a:rPr kumimoji="1" lang="en-US" altLang="en-US"/>
              <a:t>Span a large geographical area</a:t>
            </a:r>
          </a:p>
          <a:p>
            <a:pPr algn="just"/>
            <a:r>
              <a:rPr kumimoji="1" lang="en-US" altLang="en-US"/>
              <a:t>Cross public rights of way</a:t>
            </a:r>
          </a:p>
          <a:p>
            <a:pPr algn="just"/>
            <a:r>
              <a:rPr kumimoji="1" lang="en-US" altLang="en-US"/>
              <a:t>Rely in part on common carrier circuits</a:t>
            </a:r>
          </a:p>
          <a:p>
            <a:pPr algn="just"/>
            <a:r>
              <a:rPr kumimoji="1" lang="en-US" altLang="en-US"/>
              <a:t>Technologies used include:</a:t>
            </a:r>
          </a:p>
          <a:p>
            <a:pPr lvl="1" algn="just"/>
            <a:r>
              <a:rPr kumimoji="1" lang="en-US" altLang="en-US"/>
              <a:t>circuit switching</a:t>
            </a:r>
          </a:p>
          <a:p>
            <a:pPr lvl="1" algn="just"/>
            <a:r>
              <a:rPr kumimoji="1" lang="en-US" altLang="en-US"/>
              <a:t>packet switching</a:t>
            </a:r>
          </a:p>
          <a:p>
            <a:pPr lvl="1" algn="just"/>
            <a:r>
              <a:rPr kumimoji="1" lang="en-US" altLang="en-US"/>
              <a:t>frame relay</a:t>
            </a:r>
          </a:p>
          <a:p>
            <a:pPr lvl="1" algn="just"/>
            <a:r>
              <a:rPr kumimoji="1" lang="en-US" altLang="en-US"/>
              <a:t>Asynchronous Transfer </a:t>
            </a:r>
          </a:p>
          <a:p>
            <a:pPr marL="392113" lvl="1" indent="0" algn="just">
              <a:buNone/>
            </a:pPr>
            <a:r>
              <a:rPr kumimoji="1" lang="en-US" altLang="en-US"/>
              <a:t>Mode (ATM)</a:t>
            </a:r>
          </a:p>
        </p:txBody>
      </p:sp>
      <p:sp>
        <p:nvSpPr>
          <p:cNvPr id="11266" name="Rectangle 2">
            <a:extLst>
              <a:ext uri="{FF2B5EF4-FFF2-40B4-BE49-F238E27FC236}">
                <a16:creationId xmlns:a16="http://schemas.microsoft.com/office/drawing/2014/main" id="{5B9EE865-D169-021F-1FB1-4A4FE3743BB1}"/>
              </a:ext>
            </a:extLst>
          </p:cNvPr>
          <p:cNvSpPr>
            <a:spLocks noGrp="1" noChangeArrowheads="1"/>
          </p:cNvSpPr>
          <p:nvPr>
            <p:ph type="title"/>
          </p:nvPr>
        </p:nvSpPr>
        <p:spPr/>
        <p:txBody>
          <a:bodyPr/>
          <a:lstStyle/>
          <a:p>
            <a:pPr fontAlgn="auto">
              <a:spcAft>
                <a:spcPts val="0"/>
              </a:spcAft>
              <a:defRPr/>
            </a:pPr>
            <a:r>
              <a:rPr kumimoji="1" lang="en-US"/>
              <a:t>Wide Area Networks</a:t>
            </a:r>
          </a:p>
        </p:txBody>
      </p:sp>
      <p:sp>
        <p:nvSpPr>
          <p:cNvPr id="3" name="TextBox 2">
            <a:extLst>
              <a:ext uri="{FF2B5EF4-FFF2-40B4-BE49-F238E27FC236}">
                <a16:creationId xmlns:a16="http://schemas.microsoft.com/office/drawing/2014/main" id="{3A05A7FE-4434-3B69-ECFA-A8A12587CE0E}"/>
              </a:ext>
            </a:extLst>
          </p:cNvPr>
          <p:cNvSpPr txBox="1"/>
          <p:nvPr/>
        </p:nvSpPr>
        <p:spPr>
          <a:xfrm>
            <a:off x="5946843" y="4360053"/>
            <a:ext cx="6108970" cy="2308324"/>
          </a:xfrm>
          <a:prstGeom prst="rect">
            <a:avLst/>
          </a:prstGeom>
          <a:noFill/>
        </p:spPr>
        <p:txBody>
          <a:bodyPr wrap="square">
            <a:spAutoFit/>
          </a:bodyPr>
          <a:lstStyle/>
          <a:p>
            <a:pPr algn="just"/>
            <a:r>
              <a:rPr lang="en-US" sz="2400" b="1">
                <a:solidFill>
                  <a:srgbClr val="FF0000"/>
                </a:solidFill>
                <a:highlight>
                  <a:srgbClr val="FFFF00"/>
                </a:highlight>
                <a:latin typeface="Times New Roman" panose="02020603050405020304" pitchFamily="18" charset="0"/>
                <a:cs typeface="Times New Roman" panose="02020603050405020304" pitchFamily="18" charset="0"/>
              </a:rPr>
              <a:t>A common carrier, in telecommunications, is an entity that provides wired and wireless communication services to the general public for a fee. A common carrier can be contrasted with a contract carrier, also called a private carrier,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1EE6CE21-8D11-9A4D-3FA6-844308C639D8}"/>
              </a:ext>
            </a:extLst>
          </p:cNvPr>
          <p:cNvSpPr>
            <a:spLocks noGrp="1"/>
          </p:cNvSpPr>
          <p:nvPr>
            <p:ph idx="1"/>
          </p:nvPr>
        </p:nvSpPr>
        <p:spPr>
          <a:xfrm>
            <a:off x="317770" y="1143000"/>
            <a:ext cx="11219234" cy="4525962"/>
          </a:xfrm>
        </p:spPr>
        <p:txBody>
          <a:bodyPr/>
          <a:lstStyle/>
          <a:p>
            <a:pPr algn="just"/>
            <a:r>
              <a:rPr kumimoji="1" lang="en-US" altLang="en-US" sz="3200">
                <a:latin typeface="Times New Roman" panose="02020603050405020304" pitchFamily="18" charset="0"/>
                <a:cs typeface="Times New Roman" panose="02020603050405020304" pitchFamily="18" charset="0"/>
              </a:rPr>
              <a:t>Circuit switching is a connection-oriented network switching technique. </a:t>
            </a:r>
          </a:p>
          <a:p>
            <a:pPr algn="just"/>
            <a:r>
              <a:rPr kumimoji="1" lang="en-US" altLang="en-US" sz="3200">
                <a:latin typeface="Times New Roman" panose="02020603050405020304" pitchFamily="18" charset="0"/>
                <a:cs typeface="Times New Roman" panose="02020603050405020304" pitchFamily="18" charset="0"/>
              </a:rPr>
              <a:t>Here, a dedicated route is established between the source and the destination and the entire message is transferred through it.</a:t>
            </a:r>
          </a:p>
          <a:p>
            <a:pPr algn="just"/>
            <a:r>
              <a:rPr kumimoji="1" lang="en-US" altLang="en-US" sz="3200">
                <a:latin typeface="Times New Roman" panose="02020603050405020304" pitchFamily="18" charset="0"/>
                <a:cs typeface="Times New Roman" panose="02020603050405020304" pitchFamily="18" charset="0"/>
              </a:rPr>
              <a:t>Uses a dedicated communications path established for duration of conversation</a:t>
            </a:r>
          </a:p>
          <a:p>
            <a:pPr algn="just"/>
            <a:r>
              <a:rPr kumimoji="1" lang="en-US" altLang="en-US" sz="3200">
                <a:latin typeface="Times New Roman" panose="02020603050405020304" pitchFamily="18" charset="0"/>
                <a:cs typeface="Times New Roman" panose="02020603050405020304" pitchFamily="18" charset="0"/>
              </a:rPr>
              <a:t>Comprising a sequence of physical links with a dedicated logical channel</a:t>
            </a:r>
          </a:p>
          <a:p>
            <a:pPr algn="just"/>
            <a:r>
              <a:rPr kumimoji="1" lang="en-US" altLang="en-US" sz="3200" err="1">
                <a:latin typeface="Times New Roman" panose="02020603050405020304" pitchFamily="18" charset="0"/>
                <a:cs typeface="Times New Roman" panose="02020603050405020304" pitchFamily="18" charset="0"/>
              </a:rPr>
              <a:t>eg.</a:t>
            </a:r>
            <a:r>
              <a:rPr kumimoji="1" lang="en-US" altLang="en-US" sz="3200">
                <a:latin typeface="Times New Roman" panose="02020603050405020304" pitchFamily="18" charset="0"/>
                <a:cs typeface="Times New Roman" panose="02020603050405020304" pitchFamily="18" charset="0"/>
              </a:rPr>
              <a:t> telephone network</a:t>
            </a:r>
          </a:p>
        </p:txBody>
      </p:sp>
      <p:sp>
        <p:nvSpPr>
          <p:cNvPr id="12290" name="Rectangle 2">
            <a:extLst>
              <a:ext uri="{FF2B5EF4-FFF2-40B4-BE49-F238E27FC236}">
                <a16:creationId xmlns:a16="http://schemas.microsoft.com/office/drawing/2014/main" id="{D204AE1C-4FF8-0075-705F-8FFB7C13A0F7}"/>
              </a:ext>
            </a:extLst>
          </p:cNvPr>
          <p:cNvSpPr>
            <a:spLocks noGrp="1" noChangeArrowheads="1"/>
          </p:cNvSpPr>
          <p:nvPr>
            <p:ph type="title"/>
          </p:nvPr>
        </p:nvSpPr>
        <p:spPr>
          <a:xfrm>
            <a:off x="0" y="0"/>
            <a:ext cx="10972800" cy="1143000"/>
          </a:xfrm>
        </p:spPr>
        <p:txBody>
          <a:bodyPr/>
          <a:lstStyle/>
          <a:p>
            <a:pPr fontAlgn="auto">
              <a:spcAft>
                <a:spcPts val="0"/>
              </a:spcAft>
              <a:defRPr/>
            </a:pPr>
            <a:r>
              <a:rPr kumimoji="1" lang="en-US"/>
              <a:t>Circuit Switching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703794A-9DA7-C332-48A9-3202CB1FCD92}"/>
              </a:ext>
            </a:extLst>
          </p:cNvPr>
          <p:cNvSpPr>
            <a:spLocks noGrp="1"/>
          </p:cNvSpPr>
          <p:nvPr>
            <p:ph idx="1"/>
          </p:nvPr>
        </p:nvSpPr>
        <p:spPr>
          <a:xfrm>
            <a:off x="356681" y="1166019"/>
            <a:ext cx="11549974" cy="4525962"/>
          </a:xfrm>
        </p:spPr>
        <p:txBody>
          <a:bodyPr/>
          <a:lstStyle/>
          <a:p>
            <a:pPr algn="just"/>
            <a:r>
              <a:rPr kumimoji="1" lang="en-US" altLang="en-US"/>
              <a:t>No dedicated transmission capacity along a path through the network. </a:t>
            </a:r>
          </a:p>
          <a:p>
            <a:pPr algn="just"/>
            <a:r>
              <a:rPr kumimoji="1" lang="en-US" altLang="en-US"/>
              <a:t>Rather, data is sent in a sequence of small chunks, called packets. </a:t>
            </a:r>
          </a:p>
          <a:p>
            <a:pPr algn="just"/>
            <a:r>
              <a:rPr kumimoji="1" lang="en-US" altLang="en-US"/>
              <a:t>Each packet is passed through the network from node to node along some path leading from source to destination. </a:t>
            </a:r>
          </a:p>
          <a:p>
            <a:pPr algn="just"/>
            <a:r>
              <a:rPr kumimoji="1" lang="en-US" altLang="en-US"/>
              <a:t>At each node, the entire packet is received, stored briefly, and then transmitted to the next node. </a:t>
            </a:r>
          </a:p>
          <a:p>
            <a:pPr algn="just"/>
            <a:r>
              <a:rPr kumimoji="1" lang="en-US" altLang="en-US"/>
              <a:t>Packet-switching networks are commonly used for terminal-to-computer and computer-to-computer communications.</a:t>
            </a:r>
          </a:p>
          <a:p>
            <a:pPr algn="just"/>
            <a:endParaRPr kumimoji="1" lang="en-US" altLang="en-US"/>
          </a:p>
        </p:txBody>
      </p:sp>
      <p:sp>
        <p:nvSpPr>
          <p:cNvPr id="13314" name="Rectangle 2">
            <a:extLst>
              <a:ext uri="{FF2B5EF4-FFF2-40B4-BE49-F238E27FC236}">
                <a16:creationId xmlns:a16="http://schemas.microsoft.com/office/drawing/2014/main" id="{E6605CB0-25D6-58FE-FC2C-3B8119C2BD54}"/>
              </a:ext>
            </a:extLst>
          </p:cNvPr>
          <p:cNvSpPr>
            <a:spLocks noGrp="1" noChangeArrowheads="1"/>
          </p:cNvSpPr>
          <p:nvPr>
            <p:ph type="title"/>
          </p:nvPr>
        </p:nvSpPr>
        <p:spPr>
          <a:xfrm>
            <a:off x="0" y="138451"/>
            <a:ext cx="10972800" cy="576262"/>
          </a:xfrm>
        </p:spPr>
        <p:txBody>
          <a:bodyPr>
            <a:normAutofit fontScale="90000"/>
          </a:bodyPr>
          <a:lstStyle/>
          <a:p>
            <a:pPr fontAlgn="auto">
              <a:spcAft>
                <a:spcPts val="0"/>
              </a:spcAft>
              <a:defRPr/>
            </a:pPr>
            <a:r>
              <a:rPr kumimoji="1" lang="en-US"/>
              <a:t>Packet Switching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AC37C3-9B2B-F6D3-92F2-4EECF7422277}"/>
              </a:ext>
            </a:extLst>
          </p:cNvPr>
          <p:cNvPicPr>
            <a:picLocks noChangeAspect="1"/>
          </p:cNvPicPr>
          <p:nvPr/>
        </p:nvPicPr>
        <p:blipFill>
          <a:blip r:embed="rId2"/>
          <a:stretch>
            <a:fillRect/>
          </a:stretch>
        </p:blipFill>
        <p:spPr>
          <a:xfrm>
            <a:off x="1323164" y="841441"/>
            <a:ext cx="10081530" cy="4858967"/>
          </a:xfrm>
          <a:prstGeom prst="rect">
            <a:avLst/>
          </a:prstGeom>
        </p:spPr>
      </p:pic>
    </p:spTree>
    <p:extLst>
      <p:ext uri="{BB962C8B-B14F-4D97-AF65-F5344CB8AC3E}">
        <p14:creationId xmlns:p14="http://schemas.microsoft.com/office/powerpoint/2010/main" val="408141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0FCCBE3E-8813-6D70-1963-AD859C979B7E}"/>
              </a:ext>
            </a:extLst>
          </p:cNvPr>
          <p:cNvSpPr>
            <a:spLocks noGrp="1"/>
          </p:cNvSpPr>
          <p:nvPr>
            <p:ph idx="1"/>
          </p:nvPr>
        </p:nvSpPr>
        <p:spPr/>
        <p:txBody>
          <a:bodyPr/>
          <a:lstStyle/>
          <a:p>
            <a:pPr indent="-255270" algn="just"/>
            <a:r>
              <a:rPr kumimoji="1" lang="en-US" altLang="en-US"/>
              <a:t>Packet switching systems have large overheads to compensate for errors</a:t>
            </a:r>
            <a:endParaRPr lang="en-US"/>
          </a:p>
          <a:p>
            <a:pPr indent="-255270" algn="just"/>
            <a:r>
              <a:rPr kumimoji="1" lang="en-US" altLang="en-US"/>
              <a:t>Modern systems are more reliable</a:t>
            </a:r>
            <a:endParaRPr lang="en-US" altLang="en-US">
              <a:cs typeface="Lucida Sans Unicode"/>
            </a:endParaRPr>
          </a:p>
          <a:p>
            <a:pPr indent="-255270" algn="just"/>
            <a:r>
              <a:rPr kumimoji="1" lang="en-US" altLang="en-US"/>
              <a:t>Errors can be caught in end system</a:t>
            </a:r>
            <a:endParaRPr lang="en-US">
              <a:cs typeface="Lucida Sans Unicode"/>
            </a:endParaRPr>
          </a:p>
          <a:p>
            <a:pPr indent="-255270" algn="just"/>
            <a:r>
              <a:rPr kumimoji="1" lang="en-US" altLang="en-US"/>
              <a:t>Frame Relay provides higher speeds with most error control overhead removed :)</a:t>
            </a:r>
            <a:endParaRPr lang="en-US" altLang="en-US">
              <a:cs typeface="Lucida Sans Unicode"/>
            </a:endParaRPr>
          </a:p>
        </p:txBody>
      </p:sp>
      <p:sp>
        <p:nvSpPr>
          <p:cNvPr id="14338" name="Rectangle 2">
            <a:extLst>
              <a:ext uri="{FF2B5EF4-FFF2-40B4-BE49-F238E27FC236}">
                <a16:creationId xmlns:a16="http://schemas.microsoft.com/office/drawing/2014/main" id="{68F794D8-6AEA-CF37-8656-3A73FCB01EC2}"/>
              </a:ext>
            </a:extLst>
          </p:cNvPr>
          <p:cNvSpPr>
            <a:spLocks noGrp="1" noChangeArrowheads="1"/>
          </p:cNvSpPr>
          <p:nvPr>
            <p:ph type="title"/>
          </p:nvPr>
        </p:nvSpPr>
        <p:spPr/>
        <p:txBody>
          <a:bodyPr/>
          <a:lstStyle/>
          <a:p>
            <a:pPr fontAlgn="auto">
              <a:spcAft>
                <a:spcPts val="0"/>
              </a:spcAft>
              <a:defRPr/>
            </a:pPr>
            <a:r>
              <a:rPr kumimoji="1" lang="en-US"/>
              <a:t>Frame Relay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81D5F223-B0DF-3208-686B-1A73AAC0132F}"/>
              </a:ext>
            </a:extLst>
          </p:cNvPr>
          <p:cNvSpPr>
            <a:spLocks noGrp="1"/>
          </p:cNvSpPr>
          <p:nvPr>
            <p:ph idx="1"/>
          </p:nvPr>
        </p:nvSpPr>
        <p:spPr>
          <a:xfrm>
            <a:off x="223736" y="1166019"/>
            <a:ext cx="11744528" cy="4525962"/>
          </a:xfrm>
        </p:spPr>
        <p:txBody>
          <a:bodyPr/>
          <a:lstStyle/>
          <a:p>
            <a:pPr algn="just"/>
            <a:r>
              <a:rPr kumimoji="1" lang="en-US" altLang="en-US" sz="3200">
                <a:latin typeface="Times New Roman" panose="02020603050405020304" pitchFamily="18" charset="0"/>
                <a:cs typeface="Times New Roman" panose="02020603050405020304" pitchFamily="18" charset="0"/>
              </a:rPr>
              <a:t>Asynchronous transfer mode (ATM), is a result of developments in circuit switching and packet switching. </a:t>
            </a:r>
          </a:p>
          <a:p>
            <a:pPr algn="just">
              <a:lnSpc>
                <a:spcPct val="150000"/>
              </a:lnSpc>
            </a:pPr>
            <a:r>
              <a:rPr kumimoji="1" lang="en-US" altLang="en-US" sz="3200">
                <a:latin typeface="Times New Roman" panose="02020603050405020304" pitchFamily="18" charset="0"/>
                <a:cs typeface="Times New Roman" panose="02020603050405020304" pitchFamily="18" charset="0"/>
              </a:rPr>
              <a:t>ATM can be viewed as an evolution from frame relay. </a:t>
            </a:r>
          </a:p>
          <a:p>
            <a:pPr algn="just">
              <a:lnSpc>
                <a:spcPct val="150000"/>
              </a:lnSpc>
            </a:pPr>
            <a:r>
              <a:rPr kumimoji="1" lang="en-US" altLang="en-US" sz="3200">
                <a:latin typeface="Times New Roman" panose="02020603050405020304" pitchFamily="18" charset="0"/>
                <a:cs typeface="Times New Roman" panose="02020603050405020304" pitchFamily="18" charset="0"/>
              </a:rPr>
              <a:t>ATM uses fixed-length packets, called cells. </a:t>
            </a:r>
          </a:p>
          <a:p>
            <a:pPr algn="just">
              <a:lnSpc>
                <a:spcPct val="150000"/>
              </a:lnSpc>
            </a:pPr>
            <a:r>
              <a:rPr kumimoji="1" lang="en-US" altLang="en-US" sz="3200">
                <a:latin typeface="Times New Roman" panose="02020603050405020304" pitchFamily="18" charset="0"/>
                <a:cs typeface="Times New Roman" panose="02020603050405020304" pitchFamily="18" charset="0"/>
              </a:rPr>
              <a:t>As with frame relay, ATM provides little overhead for error control.</a:t>
            </a:r>
          </a:p>
          <a:p>
            <a:pPr algn="just"/>
            <a:r>
              <a:rPr kumimoji="1" lang="en-US" altLang="en-US" sz="3200">
                <a:latin typeface="Times New Roman" panose="02020603050405020304" pitchFamily="18" charset="0"/>
                <a:cs typeface="Times New Roman" panose="02020603050405020304" pitchFamily="18" charset="0"/>
              </a:rPr>
              <a:t>By using a fixed packet length, the processing overhead is reduced even further for ATM compared to frame relay. </a:t>
            </a:r>
          </a:p>
          <a:p>
            <a:pPr algn="just">
              <a:lnSpc>
                <a:spcPct val="150000"/>
              </a:lnSpc>
            </a:pPr>
            <a:endParaRPr kumimoji="1" lang="en-US" altLang="en-US" sz="3200">
              <a:latin typeface="Times New Roman" panose="02020603050405020304" pitchFamily="18" charset="0"/>
              <a:cs typeface="Times New Roman" panose="02020603050405020304" pitchFamily="18" charset="0"/>
            </a:endParaRPr>
          </a:p>
        </p:txBody>
      </p:sp>
      <p:sp>
        <p:nvSpPr>
          <p:cNvPr id="15362" name="Rectangle 2">
            <a:extLst>
              <a:ext uri="{FF2B5EF4-FFF2-40B4-BE49-F238E27FC236}">
                <a16:creationId xmlns:a16="http://schemas.microsoft.com/office/drawing/2014/main" id="{B042FE5F-C57D-39F5-0F47-8226F06B6A13}"/>
              </a:ext>
            </a:extLst>
          </p:cNvPr>
          <p:cNvSpPr>
            <a:spLocks noGrp="1" noChangeArrowheads="1"/>
          </p:cNvSpPr>
          <p:nvPr>
            <p:ph type="title"/>
          </p:nvPr>
        </p:nvSpPr>
        <p:spPr>
          <a:xfrm>
            <a:off x="0" y="113861"/>
            <a:ext cx="10972800" cy="737039"/>
          </a:xfrm>
        </p:spPr>
        <p:txBody>
          <a:bodyPr/>
          <a:lstStyle/>
          <a:p>
            <a:pPr fontAlgn="auto">
              <a:spcAft>
                <a:spcPts val="0"/>
              </a:spcAft>
              <a:defRPr/>
            </a:pPr>
            <a:r>
              <a:rPr kumimoji="1" lang="en-US"/>
              <a:t>Asynchronous Transfer Mode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B05C5-8D70-4B9A-AAB1-E4D243867CB4}">
  <ds:schemaRefs>
    <ds:schemaRef ds:uri="5b7e7add-2e88-4815-8062-ce815799c135"/>
    <ds:schemaRef ds:uri="6ea11940-03c4-45b3-b33e-236a7a9908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B23B38-8B54-46B3-B528-07DF201A2B22}"/>
</file>

<file path=customXml/itemProps3.xml><?xml version="1.0" encoding="utf-8"?>
<ds:datastoreItem xmlns:ds="http://schemas.openxmlformats.org/officeDocument/2006/customXml" ds:itemID="{A3EAC341-C290-4BA5-B5F8-46E3343AA7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13</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Concourse</vt:lpstr>
      <vt:lpstr>1_Concourse</vt:lpstr>
      <vt:lpstr>Data Communication networking</vt:lpstr>
      <vt:lpstr>Transmission Medium</vt:lpstr>
      <vt:lpstr>Networking</vt:lpstr>
      <vt:lpstr>Wide Area Networks</vt:lpstr>
      <vt:lpstr>Circuit Switching</vt:lpstr>
      <vt:lpstr>Packet Switching</vt:lpstr>
      <vt:lpstr>PowerPoint Presentation</vt:lpstr>
      <vt:lpstr>Frame Relay</vt:lpstr>
      <vt:lpstr>Asynchronous Transfer Mode</vt:lpstr>
      <vt:lpstr>Local Area Networks</vt:lpstr>
      <vt:lpstr>Metropolitan Area Networks</vt:lpstr>
      <vt:lpstr>The Internet</vt:lpstr>
      <vt:lpstr>Internet Elements</vt:lpstr>
      <vt:lpstr>Internet Architecture</vt:lpstr>
      <vt:lpstr>Example Configuration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networking</dc:title>
  <dc:creator>Veena  K. M. [MAHE-MIT]</dc:creator>
  <cp:revision>1</cp:revision>
  <dcterms:created xsi:type="dcterms:W3CDTF">2022-08-15T01:59:06Z</dcterms:created>
  <dcterms:modified xsi:type="dcterms:W3CDTF">2022-09-25T18:18:42Z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