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3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notesSlides/notesSlide25.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notesMasterIdLst>
    <p:notesMasterId r:id="rId43"/>
  </p:notesMasterIdLst>
  <p:sldIdLst>
    <p:sldId id="269" r:id="rId2"/>
    <p:sldId id="606" r:id="rId3"/>
    <p:sldId id="581" r:id="rId4"/>
    <p:sldId id="582" r:id="rId5"/>
    <p:sldId id="583" r:id="rId6"/>
    <p:sldId id="584" r:id="rId7"/>
    <p:sldId id="535" r:id="rId8"/>
    <p:sldId id="585" r:id="rId9"/>
    <p:sldId id="586" r:id="rId10"/>
    <p:sldId id="305" r:id="rId11"/>
    <p:sldId id="536" r:id="rId12"/>
    <p:sldId id="537" r:id="rId13"/>
    <p:sldId id="538" r:id="rId14"/>
    <p:sldId id="539" r:id="rId15"/>
    <p:sldId id="540" r:id="rId16"/>
    <p:sldId id="564" r:id="rId17"/>
    <p:sldId id="565" r:id="rId18"/>
    <p:sldId id="588" r:id="rId19"/>
    <p:sldId id="587" r:id="rId20"/>
    <p:sldId id="308" r:id="rId21"/>
    <p:sldId id="309" r:id="rId22"/>
    <p:sldId id="608" r:id="rId23"/>
    <p:sldId id="609" r:id="rId24"/>
    <p:sldId id="610" r:id="rId25"/>
    <p:sldId id="544" r:id="rId26"/>
    <p:sldId id="548" r:id="rId27"/>
    <p:sldId id="549" r:id="rId28"/>
    <p:sldId id="550" r:id="rId29"/>
    <p:sldId id="551" r:id="rId30"/>
    <p:sldId id="589" r:id="rId31"/>
    <p:sldId id="556" r:id="rId32"/>
    <p:sldId id="557" r:id="rId33"/>
    <p:sldId id="552" r:id="rId34"/>
    <p:sldId id="607" r:id="rId35"/>
    <p:sldId id="553" r:id="rId36"/>
    <p:sldId id="558" r:id="rId37"/>
    <p:sldId id="560" r:id="rId38"/>
    <p:sldId id="561" r:id="rId39"/>
    <p:sldId id="562" r:id="rId40"/>
    <p:sldId id="563" r:id="rId41"/>
    <p:sldId id="591" r:id="rId42"/>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09">
          <p15:clr>
            <a:srgbClr val="A4A3A4"/>
          </p15:clr>
        </p15:guide>
        <p15:guide id="2" pos="9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g"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CC66"/>
    <a:srgbClr val="99FF33"/>
    <a:srgbClr val="669594"/>
    <a:srgbClr val="FF3300"/>
    <a:srgbClr val="FF33CC"/>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77020" autoAdjust="0"/>
  </p:normalViewPr>
  <p:slideViewPr>
    <p:cSldViewPr snapToGrid="0">
      <p:cViewPr varScale="1">
        <p:scale>
          <a:sx n="57" d="100"/>
          <a:sy n="57" d="100"/>
        </p:scale>
        <p:origin x="1380" y="48"/>
      </p:cViewPr>
      <p:guideLst>
        <p:guide orient="horz" pos="1909"/>
        <p:guide pos="91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19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21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1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1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1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21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4D7CA3D-9D24-4F06-898C-8F5343A327AA}" type="slidenum">
              <a:rPr lang="en-US"/>
              <a:pPr/>
              <a:t>‹#›</a:t>
            </a:fld>
            <a:endParaRPr lang="en-US"/>
          </a:p>
        </p:txBody>
      </p:sp>
    </p:spTree>
    <p:extLst>
      <p:ext uri="{BB962C8B-B14F-4D97-AF65-F5344CB8AC3E}">
        <p14:creationId xmlns:p14="http://schemas.microsoft.com/office/powerpoint/2010/main" val="32298051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9426D-2E10-43C7-979F-0E4A9ABEC9A2}" type="slidenum">
              <a:rPr lang="en-US"/>
              <a:pPr/>
              <a:t>1</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522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DB8E3-40D2-4D50-B2C7-379B6A22104A}" type="slidenum">
              <a:rPr lang="en-US"/>
              <a:pPr/>
              <a:t>14</a:t>
            </a:fld>
            <a:endParaRPr lang="en-US"/>
          </a:p>
        </p:txBody>
      </p:sp>
      <p:sp>
        <p:nvSpPr>
          <p:cNvPr id="1070082" name="Rectangle 2"/>
          <p:cNvSpPr>
            <a:spLocks noGrp="1" noRot="1" noChangeAspect="1" noChangeArrowheads="1" noTextEdit="1"/>
          </p:cNvSpPr>
          <p:nvPr>
            <p:ph type="sldImg"/>
          </p:nvPr>
        </p:nvSpPr>
        <p:spPr>
          <a:xfrm>
            <a:off x="1152525" y="692150"/>
            <a:ext cx="4554538" cy="3416300"/>
          </a:xfrm>
          <a:ln/>
        </p:spPr>
      </p:sp>
      <p:sp>
        <p:nvSpPr>
          <p:cNvPr id="10700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717154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CA0F7-D56C-4C13-ADEE-2E8AE6E93DB1}" type="slidenum">
              <a:rPr lang="en-US"/>
              <a:pPr/>
              <a:t>15</a:t>
            </a:fld>
            <a:endParaRPr lang="en-US"/>
          </a:p>
        </p:txBody>
      </p:sp>
      <p:sp>
        <p:nvSpPr>
          <p:cNvPr id="1072130" name="Rectangle 2"/>
          <p:cNvSpPr>
            <a:spLocks noGrp="1" noRot="1" noChangeAspect="1" noChangeArrowheads="1" noTextEdit="1"/>
          </p:cNvSpPr>
          <p:nvPr>
            <p:ph type="sldImg"/>
          </p:nvPr>
        </p:nvSpPr>
        <p:spPr>
          <a:xfrm>
            <a:off x="1152525" y="692150"/>
            <a:ext cx="4554538" cy="3416300"/>
          </a:xfrm>
          <a:ln/>
        </p:spPr>
      </p:sp>
      <p:sp>
        <p:nvSpPr>
          <p:cNvPr id="1072131" name="Rectangle 3"/>
          <p:cNvSpPr>
            <a:spLocks noGrp="1" noChangeArrowheads="1"/>
          </p:cNvSpPr>
          <p:nvPr>
            <p:ph type="body" idx="1"/>
          </p:nvPr>
        </p:nvSpPr>
        <p:spPr>
          <a:xfrm>
            <a:off x="914400" y="4343400"/>
            <a:ext cx="5029200" cy="4114800"/>
          </a:xfrm>
        </p:spPr>
        <p:txBody>
          <a:bodyPr/>
          <a:lstStyle/>
          <a:p>
            <a:r>
              <a:rPr lang="en-US" dirty="0"/>
              <a:t>Traffic is completely isolated now. Nothing stays</a:t>
            </a:r>
            <a:r>
              <a:rPr lang="en-US" baseline="0" dirty="0"/>
              <a:t> static in real life. What if station moves from one </a:t>
            </a:r>
            <a:r>
              <a:rPr lang="en-US" baseline="0" dirty="0" err="1"/>
              <a:t>lan</a:t>
            </a:r>
            <a:r>
              <a:rPr lang="en-US" baseline="0" dirty="0"/>
              <a:t> to other. </a:t>
            </a:r>
            <a:endParaRPr lang="en-US" dirty="0"/>
          </a:p>
        </p:txBody>
      </p:sp>
    </p:spTree>
    <p:extLst>
      <p:ext uri="{BB962C8B-B14F-4D97-AF65-F5344CB8AC3E}">
        <p14:creationId xmlns:p14="http://schemas.microsoft.com/office/powerpoint/2010/main" val="243559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19</a:t>
            </a:fld>
            <a:endParaRPr lang="en-US"/>
          </a:p>
        </p:txBody>
      </p:sp>
    </p:spTree>
    <p:extLst>
      <p:ext uri="{BB962C8B-B14F-4D97-AF65-F5344CB8AC3E}">
        <p14:creationId xmlns:p14="http://schemas.microsoft.com/office/powerpoint/2010/main" val="244134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1D0AA-5E17-4885-AEDE-AEAB489947B1}" type="slidenum">
              <a:rPr lang="en-US"/>
              <a:pPr/>
              <a:t>21</a:t>
            </a:fld>
            <a:endParaRPr lang="en-US"/>
          </a:p>
        </p:txBody>
      </p:sp>
      <p:sp>
        <p:nvSpPr>
          <p:cNvPr id="1252354" name="Rectangle 2"/>
          <p:cNvSpPr>
            <a:spLocks noGrp="1" noRot="1" noChangeAspect="1" noChangeArrowheads="1" noTextEdit="1"/>
          </p:cNvSpPr>
          <p:nvPr>
            <p:ph type="sldImg"/>
          </p:nvPr>
        </p:nvSpPr>
        <p:spPr>
          <a:ln/>
        </p:spPr>
      </p:sp>
      <p:sp>
        <p:nvSpPr>
          <p:cNvPr id="1252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1175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 of spanning tree – configuration </a:t>
            </a:r>
            <a:r>
              <a:rPr lang="en-US" dirty="0" err="1" smtClean="0"/>
              <a:t>brigde</a:t>
            </a:r>
            <a:r>
              <a:rPr lang="en-US" dirty="0" smtClean="0"/>
              <a:t> protocol data units(BPDUs).</a:t>
            </a:r>
          </a:p>
          <a:p>
            <a:r>
              <a:rPr lang="en-US" dirty="0" smtClean="0"/>
              <a:t>BPDUs</a:t>
            </a:r>
            <a:r>
              <a:rPr lang="en-US" baseline="0" dirty="0" smtClean="0"/>
              <a:t> – transmitting </a:t>
            </a:r>
            <a:r>
              <a:rPr lang="en-US" baseline="0" dirty="0" err="1" smtClean="0"/>
              <a:t>brigde</a:t>
            </a:r>
            <a:r>
              <a:rPr lang="en-US" baseline="0" dirty="0" smtClean="0"/>
              <a:t> id, root bridge id and cost of least cost path.</a:t>
            </a:r>
          </a:p>
          <a:p>
            <a:r>
              <a:rPr lang="en-US" baseline="0" dirty="0" smtClean="0"/>
              <a:t>Better configuration BPDU.</a:t>
            </a:r>
            <a:endParaRPr lang="en-US" dirty="0" smtClean="0"/>
          </a:p>
          <a:p>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24</a:t>
            </a:fld>
            <a:endParaRPr lang="en-US"/>
          </a:p>
        </p:txBody>
      </p:sp>
    </p:spTree>
    <p:extLst>
      <p:ext uri="{BB962C8B-B14F-4D97-AF65-F5344CB8AC3E}">
        <p14:creationId xmlns:p14="http://schemas.microsoft.com/office/powerpoint/2010/main" val="430956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AD448-F116-4934-82E5-4AA63A956527}" type="slidenum">
              <a:rPr lang="en-US"/>
              <a:pPr/>
              <a:t>25</a:t>
            </a:fld>
            <a:endParaRPr lang="en-US"/>
          </a:p>
        </p:txBody>
      </p:sp>
      <p:sp>
        <p:nvSpPr>
          <p:cNvPr id="1085442" name="Rectangle 2"/>
          <p:cNvSpPr>
            <a:spLocks noGrp="1" noRot="1" noChangeAspect="1" noChangeArrowheads="1" noTextEdit="1"/>
          </p:cNvSpPr>
          <p:nvPr>
            <p:ph type="sldImg"/>
          </p:nvPr>
        </p:nvSpPr>
        <p:spPr>
          <a:xfrm>
            <a:off x="1152525" y="692150"/>
            <a:ext cx="4554538" cy="3416300"/>
          </a:xfrm>
          <a:ln/>
        </p:spPr>
      </p:sp>
      <p:sp>
        <p:nvSpPr>
          <p:cNvPr id="108544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62151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7D969-F758-4358-A188-F1D3C385926B}" type="slidenum">
              <a:rPr lang="en-US"/>
              <a:pPr/>
              <a:t>26</a:t>
            </a:fld>
            <a:endParaRPr lang="en-US"/>
          </a:p>
        </p:txBody>
      </p:sp>
      <p:sp>
        <p:nvSpPr>
          <p:cNvPr id="1093634" name="Rectangle 2"/>
          <p:cNvSpPr>
            <a:spLocks noGrp="1" noRot="1" noChangeAspect="1" noChangeArrowheads="1" noTextEdit="1"/>
          </p:cNvSpPr>
          <p:nvPr>
            <p:ph type="sldImg"/>
          </p:nvPr>
        </p:nvSpPr>
        <p:spPr>
          <a:xfrm>
            <a:off x="1152525" y="692150"/>
            <a:ext cx="4554538" cy="3416300"/>
          </a:xfrm>
          <a:ln/>
        </p:spPr>
      </p:sp>
      <p:sp>
        <p:nvSpPr>
          <p:cNvPr id="10936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949361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3C9DD-C22B-4B3E-8A27-710D55B3889E}" type="slidenum">
              <a:rPr lang="en-US"/>
              <a:pPr/>
              <a:t>27</a:t>
            </a:fld>
            <a:endParaRPr lang="en-US"/>
          </a:p>
        </p:txBody>
      </p:sp>
      <p:sp>
        <p:nvSpPr>
          <p:cNvPr id="1095682" name="Rectangle 2"/>
          <p:cNvSpPr>
            <a:spLocks noGrp="1" noRot="1" noChangeAspect="1" noChangeArrowheads="1" noTextEdit="1"/>
          </p:cNvSpPr>
          <p:nvPr>
            <p:ph type="sldImg"/>
          </p:nvPr>
        </p:nvSpPr>
        <p:spPr>
          <a:xfrm>
            <a:off x="1152525" y="692150"/>
            <a:ext cx="4554538" cy="3416300"/>
          </a:xfrm>
          <a:ln/>
        </p:spPr>
      </p:sp>
      <p:sp>
        <p:nvSpPr>
          <p:cNvPr id="10956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33943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64364-D404-4BD6-89C1-2C8707D893D7}" type="slidenum">
              <a:rPr lang="en-US"/>
              <a:pPr/>
              <a:t>28</a:t>
            </a:fld>
            <a:endParaRPr lang="en-US"/>
          </a:p>
        </p:txBody>
      </p:sp>
      <p:sp>
        <p:nvSpPr>
          <p:cNvPr id="1097730" name="Rectangle 2"/>
          <p:cNvSpPr>
            <a:spLocks noGrp="1" noRot="1" noChangeAspect="1" noChangeArrowheads="1" noTextEdit="1"/>
          </p:cNvSpPr>
          <p:nvPr>
            <p:ph type="sldImg"/>
          </p:nvPr>
        </p:nvSpPr>
        <p:spPr>
          <a:xfrm>
            <a:off x="1152525" y="692150"/>
            <a:ext cx="4554538" cy="3416300"/>
          </a:xfrm>
          <a:ln/>
        </p:spPr>
      </p:sp>
      <p:sp>
        <p:nvSpPr>
          <p:cNvPr id="109773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029479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E3879-7AE6-4C36-A118-3C12101B3FA2}" type="slidenum">
              <a:rPr lang="en-US"/>
              <a:pPr/>
              <a:t>29</a:t>
            </a:fld>
            <a:endParaRPr lang="en-US"/>
          </a:p>
        </p:txBody>
      </p:sp>
      <p:sp>
        <p:nvSpPr>
          <p:cNvPr id="1099778" name="Rectangle 2"/>
          <p:cNvSpPr>
            <a:spLocks noGrp="1" noRot="1" noChangeAspect="1" noChangeArrowheads="1" noTextEdit="1"/>
          </p:cNvSpPr>
          <p:nvPr>
            <p:ph type="sldImg"/>
          </p:nvPr>
        </p:nvSpPr>
        <p:spPr>
          <a:xfrm>
            <a:off x="1152525" y="692150"/>
            <a:ext cx="4554538" cy="3416300"/>
          </a:xfrm>
          <a:ln/>
        </p:spPr>
      </p:sp>
      <p:sp>
        <p:nvSpPr>
          <p:cNvPr id="1099779" name="Rectangle 3"/>
          <p:cNvSpPr>
            <a:spLocks noGrp="1" noChangeArrowheads="1"/>
          </p:cNvSpPr>
          <p:nvPr>
            <p:ph type="body" idx="1"/>
          </p:nvPr>
        </p:nvSpPr>
        <p:spPr>
          <a:xfrm>
            <a:off x="914400" y="4343400"/>
            <a:ext cx="5029200" cy="4114800"/>
          </a:xfrm>
        </p:spPr>
        <p:txBody>
          <a:bodyPr/>
          <a:lstStyle/>
          <a:p>
            <a:r>
              <a:rPr lang="en-US" dirty="0"/>
              <a:t>Implementation of spanning tree – configuration </a:t>
            </a:r>
            <a:r>
              <a:rPr lang="en-US" dirty="0" err="1"/>
              <a:t>brigde</a:t>
            </a:r>
            <a:r>
              <a:rPr lang="en-US" dirty="0"/>
              <a:t> protocol data units(BPDUs).</a:t>
            </a:r>
          </a:p>
          <a:p>
            <a:r>
              <a:rPr lang="en-US" dirty="0"/>
              <a:t>BPDUs</a:t>
            </a:r>
            <a:r>
              <a:rPr lang="en-US" baseline="0" dirty="0"/>
              <a:t> – transmitting </a:t>
            </a:r>
            <a:r>
              <a:rPr lang="en-US" baseline="0" dirty="0" err="1"/>
              <a:t>brigde</a:t>
            </a:r>
            <a:r>
              <a:rPr lang="en-US" baseline="0" dirty="0"/>
              <a:t> id, root bridge id and cost of least cost path.</a:t>
            </a:r>
          </a:p>
          <a:p>
            <a:r>
              <a:rPr lang="en-US" baseline="0" dirty="0"/>
              <a:t>Better configuration BPDU.</a:t>
            </a:r>
            <a:endParaRPr lang="en-US" dirty="0"/>
          </a:p>
        </p:txBody>
      </p:sp>
    </p:spTree>
    <p:extLst>
      <p:ext uri="{BB962C8B-B14F-4D97-AF65-F5344CB8AC3E}">
        <p14:creationId xmlns:p14="http://schemas.microsoft.com/office/powerpoint/2010/main" val="337622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extension</a:t>
            </a:r>
            <a:r>
              <a:rPr lang="en-US" baseline="0" dirty="0"/>
              <a:t> is the problem – use repeaters. </a:t>
            </a:r>
          </a:p>
          <a:p>
            <a:r>
              <a:rPr lang="en-US" baseline="0" dirty="0"/>
              <a:t>Amount of activity ( traffic) , collision domain – use bridges(segments the network). – bridged </a:t>
            </a:r>
            <a:r>
              <a:rPr lang="en-US" baseline="0" dirty="0" err="1"/>
              <a:t>lan</a:t>
            </a:r>
            <a:r>
              <a:rPr lang="en-US" baseline="0" dirty="0"/>
              <a:t>.</a:t>
            </a:r>
          </a:p>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3</a:t>
            </a:fld>
            <a:endParaRPr lang="en-US"/>
          </a:p>
        </p:txBody>
      </p:sp>
    </p:spTree>
    <p:extLst>
      <p:ext uri="{BB962C8B-B14F-4D97-AF65-F5344CB8AC3E}">
        <p14:creationId xmlns:p14="http://schemas.microsoft.com/office/powerpoint/2010/main" val="179460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30</a:t>
            </a:fld>
            <a:endParaRPr lang="en-US"/>
          </a:p>
        </p:txBody>
      </p:sp>
    </p:spTree>
    <p:extLst>
      <p:ext uri="{BB962C8B-B14F-4D97-AF65-F5344CB8AC3E}">
        <p14:creationId xmlns:p14="http://schemas.microsoft.com/office/powerpoint/2010/main" val="1361110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CA22F-CC3C-4338-ADAE-0E31B6723133}" type="slidenum">
              <a:rPr lang="en-US"/>
              <a:pPr/>
              <a:t>31</a:t>
            </a:fld>
            <a:endParaRPr lang="en-US"/>
          </a:p>
        </p:txBody>
      </p:sp>
      <p:sp>
        <p:nvSpPr>
          <p:cNvPr id="1251330" name="Rectangle 2"/>
          <p:cNvSpPr>
            <a:spLocks noGrp="1" noRot="1" noChangeAspect="1" noChangeArrowheads="1" noTextEdit="1"/>
          </p:cNvSpPr>
          <p:nvPr>
            <p:ph type="sldImg"/>
          </p:nvPr>
        </p:nvSpPr>
        <p:spPr>
          <a:ln/>
        </p:spPr>
      </p:sp>
      <p:sp>
        <p:nvSpPr>
          <p:cNvPr id="1251331" name="Rectangle 3"/>
          <p:cNvSpPr>
            <a:spLocks noGrp="1" noChangeArrowheads="1"/>
          </p:cNvSpPr>
          <p:nvPr>
            <p:ph type="body" idx="1"/>
          </p:nvPr>
        </p:nvSpPr>
        <p:spPr/>
        <p:txBody>
          <a:bodyPr/>
          <a:lstStyle/>
          <a:p>
            <a:r>
              <a:rPr lang="en-US" dirty="0"/>
              <a:t>Presence</a:t>
            </a:r>
            <a:r>
              <a:rPr lang="en-US" baseline="0" dirty="0"/>
              <a:t> of routing information field is indicated by I/G bit source address field. 1= present. 0 indicates </a:t>
            </a:r>
            <a:r>
              <a:rPr lang="en-US" baseline="0" dirty="0" err="1"/>
              <a:t>dest</a:t>
            </a:r>
            <a:r>
              <a:rPr lang="en-US" baseline="0" dirty="0"/>
              <a:t> is in the same LAN.</a:t>
            </a:r>
            <a:endParaRPr lang="en-US" dirty="0"/>
          </a:p>
        </p:txBody>
      </p:sp>
    </p:spTree>
    <p:extLst>
      <p:ext uri="{BB962C8B-B14F-4D97-AF65-F5344CB8AC3E}">
        <p14:creationId xmlns:p14="http://schemas.microsoft.com/office/powerpoint/2010/main" val="1238951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2842E2-121F-45EC-88E0-BD37628140EE}" type="slidenum">
              <a:rPr lang="en-US"/>
              <a:pPr/>
              <a:t>32</a:t>
            </a:fld>
            <a:endParaRPr lang="en-US"/>
          </a:p>
        </p:txBody>
      </p:sp>
      <p:sp>
        <p:nvSpPr>
          <p:cNvPr id="1113090" name="Rectangle 2"/>
          <p:cNvSpPr>
            <a:spLocks noGrp="1" noRot="1" noChangeAspect="1" noChangeArrowheads="1" noTextEdit="1"/>
          </p:cNvSpPr>
          <p:nvPr>
            <p:ph type="sldImg"/>
          </p:nvPr>
        </p:nvSpPr>
        <p:spPr>
          <a:xfrm>
            <a:off x="1152525" y="692150"/>
            <a:ext cx="4554538" cy="3416300"/>
          </a:xfrm>
          <a:ln/>
        </p:spPr>
      </p:sp>
      <p:sp>
        <p:nvSpPr>
          <p:cNvPr id="111309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489555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466-A9A9-4420-99E3-87D58393F71D}" type="slidenum">
              <a:rPr lang="en-US"/>
              <a:pPr/>
              <a:t>33</a:t>
            </a:fld>
            <a:endParaRPr lang="en-US"/>
          </a:p>
        </p:txBody>
      </p:sp>
      <p:sp>
        <p:nvSpPr>
          <p:cNvPr id="1101826" name="Rectangle 2"/>
          <p:cNvSpPr>
            <a:spLocks noGrp="1" noRot="1" noChangeAspect="1" noChangeArrowheads="1" noTextEdit="1"/>
          </p:cNvSpPr>
          <p:nvPr>
            <p:ph type="sldImg"/>
          </p:nvPr>
        </p:nvSpPr>
        <p:spPr>
          <a:xfrm>
            <a:off x="1152525" y="692150"/>
            <a:ext cx="4554538" cy="3416300"/>
          </a:xfrm>
          <a:ln/>
        </p:spPr>
      </p:sp>
      <p:sp>
        <p:nvSpPr>
          <p:cNvPr id="110182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8821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7E142-62CD-4C22-9B59-38AF58BBF215}" type="slidenum">
              <a:rPr lang="en-US"/>
              <a:pPr/>
              <a:t>35</a:t>
            </a:fld>
            <a:endParaRPr lang="en-US"/>
          </a:p>
        </p:txBody>
      </p:sp>
      <p:sp>
        <p:nvSpPr>
          <p:cNvPr id="1103874" name="Rectangle 2"/>
          <p:cNvSpPr>
            <a:spLocks noGrp="1" noRot="1" noChangeAspect="1" noChangeArrowheads="1" noTextEdit="1"/>
          </p:cNvSpPr>
          <p:nvPr>
            <p:ph type="sldImg"/>
          </p:nvPr>
        </p:nvSpPr>
        <p:spPr>
          <a:xfrm>
            <a:off x="1152525" y="692150"/>
            <a:ext cx="4554538" cy="3416300"/>
          </a:xfrm>
          <a:ln/>
        </p:spPr>
      </p:sp>
      <p:sp>
        <p:nvSpPr>
          <p:cNvPr id="110387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434646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AFB7F-16F8-47B7-A0E4-09B9B2C5B9ED}" type="slidenum">
              <a:rPr lang="en-US"/>
              <a:pPr/>
              <a:t>41</a:t>
            </a:fld>
            <a:endParaRPr lang="en-US"/>
          </a:p>
        </p:txBody>
      </p:sp>
      <p:sp>
        <p:nvSpPr>
          <p:cNvPr id="584706" name="Rectangle 2"/>
          <p:cNvSpPr>
            <a:spLocks noGrp="1" noRot="1" noChangeAspect="1" noChangeArrowheads="1" noTextEdit="1"/>
          </p:cNvSpPr>
          <p:nvPr>
            <p:ph type="sldImg"/>
          </p:nvPr>
        </p:nvSpPr>
        <p:spPr>
          <a:xfrm>
            <a:off x="1152525" y="692150"/>
            <a:ext cx="4554538" cy="3416300"/>
          </a:xfrm>
          <a:ln/>
        </p:spPr>
      </p:sp>
      <p:sp>
        <p:nvSpPr>
          <p:cNvPr id="584707" name="Rectangle 3"/>
          <p:cNvSpPr>
            <a:spLocks noGrp="1" noChangeArrowheads="1"/>
          </p:cNvSpPr>
          <p:nvPr>
            <p:ph type="body" idx="1"/>
          </p:nvPr>
        </p:nvSpPr>
        <p:spPr>
          <a:xfrm>
            <a:off x="914400" y="4343400"/>
            <a:ext cx="5029200" cy="4114800"/>
          </a:xfrm>
        </p:spPr>
        <p:txBody>
          <a:bodyPr/>
          <a:lstStyle/>
          <a:p>
            <a:pPr marL="228600" indent="-228600">
              <a:buAutoNum type="arabicPeriod"/>
            </a:pPr>
            <a:r>
              <a:rPr lang="en-US" dirty="0"/>
              <a:t>E</a:t>
            </a:r>
            <a:r>
              <a:rPr lang="en-US" baseline="0" dirty="0"/>
              <a:t> n T differs in the h/w representation of addresses. </a:t>
            </a:r>
          </a:p>
          <a:p>
            <a:pPr marL="228600" indent="-228600">
              <a:buAutoNum type="arabicPeriod"/>
            </a:pPr>
            <a:r>
              <a:rPr lang="en-US" baseline="0" dirty="0"/>
              <a:t>Bridges do not have ability to do frame fragmentation n reassembly. </a:t>
            </a:r>
          </a:p>
          <a:p>
            <a:pPr marL="228600" indent="-228600">
              <a:buAutoNum type="arabicPeriod"/>
            </a:pPr>
            <a:r>
              <a:rPr lang="en-US" baseline="0" dirty="0"/>
              <a:t>Status bits are present in T not in E. </a:t>
            </a:r>
            <a:endParaRPr lang="en-US" dirty="0"/>
          </a:p>
        </p:txBody>
      </p:sp>
    </p:spTree>
    <p:extLst>
      <p:ext uri="{BB962C8B-B14F-4D97-AF65-F5344CB8AC3E}">
        <p14:creationId xmlns:p14="http://schemas.microsoft.com/office/powerpoint/2010/main" val="260371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issues</a:t>
            </a:r>
          </a:p>
          <a:p>
            <a:r>
              <a:rPr lang="en-US" dirty="0"/>
              <a:t>Promiscuous</a:t>
            </a:r>
            <a:r>
              <a:rPr lang="en-US" baseline="0" dirty="0"/>
              <a:t> mode of NIC</a:t>
            </a:r>
          </a:p>
          <a:p>
            <a:r>
              <a:rPr lang="en-US" baseline="0" dirty="0"/>
              <a:t>Bridges – filters the packet -- security</a:t>
            </a:r>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5</a:t>
            </a:fld>
            <a:endParaRPr lang="en-US"/>
          </a:p>
        </p:txBody>
      </p:sp>
    </p:spTree>
    <p:extLst>
      <p:ext uri="{BB962C8B-B14F-4D97-AF65-F5344CB8AC3E}">
        <p14:creationId xmlns:p14="http://schemas.microsoft.com/office/powerpoint/2010/main" val="309287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have a frame filtering capability, a bridge has</a:t>
            </a:r>
            <a:r>
              <a:rPr lang="en-US" baseline="0" dirty="0"/>
              <a:t> to monitor MAC address of each frame. </a:t>
            </a:r>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6</a:t>
            </a:fld>
            <a:endParaRPr lang="en-US"/>
          </a:p>
        </p:txBody>
      </p:sp>
    </p:spTree>
    <p:extLst>
      <p:ext uri="{BB962C8B-B14F-4D97-AF65-F5344CB8AC3E}">
        <p14:creationId xmlns:p14="http://schemas.microsoft.com/office/powerpoint/2010/main" val="15807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99421-6D0C-4964-B33F-26CD8E4A0A17}" type="slidenum">
              <a:rPr lang="en-US"/>
              <a:pPr/>
              <a:t>7</a:t>
            </a:fld>
            <a:endParaRPr lang="en-US"/>
          </a:p>
        </p:txBody>
      </p:sp>
      <p:sp>
        <p:nvSpPr>
          <p:cNvPr id="1061890" name="Rectangle 2"/>
          <p:cNvSpPr>
            <a:spLocks noGrp="1" noRot="1" noChangeAspect="1" noChangeArrowheads="1" noTextEdit="1"/>
          </p:cNvSpPr>
          <p:nvPr>
            <p:ph type="sldImg"/>
          </p:nvPr>
        </p:nvSpPr>
        <p:spPr>
          <a:xfrm>
            <a:off x="1152525" y="692150"/>
            <a:ext cx="4554538" cy="3416300"/>
          </a:xfrm>
          <a:ln/>
        </p:spPr>
      </p:sp>
      <p:sp>
        <p:nvSpPr>
          <p:cNvPr id="106189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91085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A9B19-6198-46AD-A34C-8D4D8BD7BEA9}" type="slidenum">
              <a:rPr lang="en-US"/>
              <a:pPr/>
              <a:t>10</a:t>
            </a:fld>
            <a:endParaRPr lang="en-US"/>
          </a:p>
        </p:txBody>
      </p:sp>
      <p:sp>
        <p:nvSpPr>
          <p:cNvPr id="586754" name="Rectangle 2"/>
          <p:cNvSpPr>
            <a:spLocks noGrp="1" noRot="1" noChangeAspect="1" noChangeArrowheads="1" noTextEdit="1"/>
          </p:cNvSpPr>
          <p:nvPr>
            <p:ph type="sldImg"/>
          </p:nvPr>
        </p:nvSpPr>
        <p:spPr>
          <a:xfrm>
            <a:off x="1152525" y="692150"/>
            <a:ext cx="4554538" cy="3416300"/>
          </a:xfrm>
          <a:ln/>
        </p:spPr>
      </p:sp>
      <p:sp>
        <p:nvSpPr>
          <p:cNvPr id="586755" name="Rectangle 3"/>
          <p:cNvSpPr>
            <a:spLocks noGrp="1" noChangeArrowheads="1"/>
          </p:cNvSpPr>
          <p:nvPr>
            <p:ph type="body" idx="1"/>
          </p:nvPr>
        </p:nvSpPr>
        <p:spPr>
          <a:xfrm>
            <a:off x="914400" y="4343400"/>
            <a:ext cx="5029200" cy="4114800"/>
          </a:xfrm>
        </p:spPr>
        <p:txBody>
          <a:bodyPr/>
          <a:lstStyle/>
          <a:p>
            <a:r>
              <a:rPr lang="en-US" sz="1200" b="0" i="0" kern="1200" dirty="0">
                <a:solidFill>
                  <a:schemeClr val="tx1"/>
                </a:solidFill>
                <a:effectLst/>
                <a:latin typeface="Arial" charset="0"/>
                <a:ea typeface="+mn-ea"/>
                <a:cs typeface="+mn-cs"/>
              </a:rPr>
              <a:t> Backward learning : tables at each bridge gets modified by information from the incoming packets</a:t>
            </a:r>
            <a:endParaRPr lang="en-US" dirty="0"/>
          </a:p>
        </p:txBody>
      </p:sp>
    </p:spTree>
    <p:extLst>
      <p:ext uri="{BB962C8B-B14F-4D97-AF65-F5344CB8AC3E}">
        <p14:creationId xmlns:p14="http://schemas.microsoft.com/office/powerpoint/2010/main" val="174643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D748F-40A0-4171-81E6-BCE5810480BA}" type="slidenum">
              <a:rPr lang="en-US"/>
              <a:pPr/>
              <a:t>11</a:t>
            </a:fld>
            <a:endParaRPr lang="en-US"/>
          </a:p>
        </p:txBody>
      </p:sp>
      <p:sp>
        <p:nvSpPr>
          <p:cNvPr id="1063938" name="Rectangle 2"/>
          <p:cNvSpPr>
            <a:spLocks noGrp="1" noRot="1" noChangeAspect="1" noChangeArrowheads="1" noTextEdit="1"/>
          </p:cNvSpPr>
          <p:nvPr>
            <p:ph type="sldImg"/>
          </p:nvPr>
        </p:nvSpPr>
        <p:spPr>
          <a:xfrm>
            <a:off x="1152525" y="692150"/>
            <a:ext cx="4554538" cy="3416300"/>
          </a:xfrm>
          <a:ln/>
        </p:spPr>
      </p:sp>
      <p:sp>
        <p:nvSpPr>
          <p:cNvPr id="1063939" name="Rectangle 3"/>
          <p:cNvSpPr>
            <a:spLocks noGrp="1" noChangeArrowheads="1"/>
          </p:cNvSpPr>
          <p:nvPr>
            <p:ph type="body" idx="1"/>
          </p:nvPr>
        </p:nvSpPr>
        <p:spPr>
          <a:xfrm>
            <a:off x="914400" y="4343400"/>
            <a:ext cx="5029200" cy="4114800"/>
          </a:xfrm>
        </p:spPr>
        <p:txBody>
          <a:bodyPr/>
          <a:lstStyle/>
          <a:p>
            <a:r>
              <a:rPr lang="en-US" dirty="0"/>
              <a:t>How entries</a:t>
            </a:r>
            <a:r>
              <a:rPr lang="en-US" baseline="0" dirty="0"/>
              <a:t> are filled ? </a:t>
            </a:r>
          </a:p>
          <a:p>
            <a:pPr marL="228600" indent="-228600">
              <a:buAutoNum type="arabicPeriod"/>
            </a:pPr>
            <a:r>
              <a:rPr lang="en-US" baseline="0" dirty="0"/>
              <a:t>Admin can record and load up during system start up. Not desirable</a:t>
            </a:r>
          </a:p>
          <a:p>
            <a:pPr marL="228600" indent="-228600">
              <a:buAutoNum type="arabicPeriod"/>
            </a:pPr>
            <a:endParaRPr lang="en-US" dirty="0"/>
          </a:p>
        </p:txBody>
      </p:sp>
    </p:spTree>
    <p:extLst>
      <p:ext uri="{BB962C8B-B14F-4D97-AF65-F5344CB8AC3E}">
        <p14:creationId xmlns:p14="http://schemas.microsoft.com/office/powerpoint/2010/main" val="172150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7A001-F475-4CA7-A1B6-E4E7AFBBAFCA}" type="slidenum">
              <a:rPr lang="en-US"/>
              <a:pPr/>
              <a:t>12</a:t>
            </a:fld>
            <a:endParaRPr lang="en-US"/>
          </a:p>
        </p:txBody>
      </p:sp>
      <p:sp>
        <p:nvSpPr>
          <p:cNvPr id="1065986" name="Rectangle 2"/>
          <p:cNvSpPr>
            <a:spLocks noGrp="1" noRot="1" noChangeAspect="1" noChangeArrowheads="1" noTextEdit="1"/>
          </p:cNvSpPr>
          <p:nvPr>
            <p:ph type="sldImg"/>
          </p:nvPr>
        </p:nvSpPr>
        <p:spPr>
          <a:xfrm>
            <a:off x="1152525" y="692150"/>
            <a:ext cx="4554538" cy="3416300"/>
          </a:xfrm>
          <a:ln/>
        </p:spPr>
      </p:sp>
      <p:sp>
        <p:nvSpPr>
          <p:cNvPr id="106598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65164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E36BE-BFF1-46D3-8694-648E999FE03C}" type="slidenum">
              <a:rPr lang="en-US"/>
              <a:pPr/>
              <a:t>13</a:t>
            </a:fld>
            <a:endParaRPr lang="en-US"/>
          </a:p>
        </p:txBody>
      </p:sp>
      <p:sp>
        <p:nvSpPr>
          <p:cNvPr id="1068034" name="Rectangle 2"/>
          <p:cNvSpPr>
            <a:spLocks noGrp="1" noRot="1" noChangeAspect="1" noChangeArrowheads="1" noTextEdit="1"/>
          </p:cNvSpPr>
          <p:nvPr>
            <p:ph type="sldImg"/>
          </p:nvPr>
        </p:nvSpPr>
        <p:spPr>
          <a:xfrm>
            <a:off x="1152525" y="692150"/>
            <a:ext cx="4554538" cy="3416300"/>
          </a:xfrm>
          <a:ln/>
        </p:spPr>
      </p:sp>
      <p:sp>
        <p:nvSpPr>
          <p:cNvPr id="10680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25613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5E3656B-FBED-42C1-AFD4-C3EDF68D3D89}"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67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10028BE-37B6-4FFA-ABFD-158EECABD518}" type="slidenum">
              <a:rPr lang="en-US" altLang="en-US" smtClean="0"/>
              <a:pPr/>
              <a:t>‹#›</a:t>
            </a:fld>
            <a:endParaRPr lang="en-US" altLang="en-US"/>
          </a:p>
        </p:txBody>
      </p:sp>
    </p:spTree>
    <p:extLst>
      <p:ext uri="{BB962C8B-B14F-4D97-AF65-F5344CB8AC3E}">
        <p14:creationId xmlns:p14="http://schemas.microsoft.com/office/powerpoint/2010/main" val="393670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279E4C8-70DC-41F2-9DBA-5328ECDE3178}" type="slidenum">
              <a:rPr lang="en-US" altLang="en-US" smtClean="0"/>
              <a:pPr/>
              <a:t>‹#›</a:t>
            </a:fld>
            <a:endParaRPr lang="en-US" altLang="en-US"/>
          </a:p>
        </p:txBody>
      </p:sp>
    </p:spTree>
    <p:extLst>
      <p:ext uri="{BB962C8B-B14F-4D97-AF65-F5344CB8AC3E}">
        <p14:creationId xmlns:p14="http://schemas.microsoft.com/office/powerpoint/2010/main" val="205982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D0DBD0-839C-4120-B103-D66A546D072E}" type="slidenum">
              <a:rPr lang="en-US" altLang="en-US" smtClean="0"/>
              <a:pPr/>
              <a:t>‹#›</a:t>
            </a:fld>
            <a:endParaRPr lang="en-US" altLang="en-US"/>
          </a:p>
        </p:txBody>
      </p:sp>
    </p:spTree>
    <p:extLst>
      <p:ext uri="{BB962C8B-B14F-4D97-AF65-F5344CB8AC3E}">
        <p14:creationId xmlns:p14="http://schemas.microsoft.com/office/powerpoint/2010/main" val="393816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3095787-2567-4CC1-8606-DC42B1451009}"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1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442D8EA-E0A3-497D-87CE-762B19DFC88A}" type="slidenum">
              <a:rPr lang="en-US" altLang="en-US" smtClean="0"/>
              <a:pPr/>
              <a:t>‹#›</a:t>
            </a:fld>
            <a:endParaRPr lang="en-US" altLang="en-US"/>
          </a:p>
        </p:txBody>
      </p:sp>
    </p:spTree>
    <p:extLst>
      <p:ext uri="{BB962C8B-B14F-4D97-AF65-F5344CB8AC3E}">
        <p14:creationId xmlns:p14="http://schemas.microsoft.com/office/powerpoint/2010/main" val="122375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40242A6-2EFF-464F-885A-0D26C0846B0C}" type="slidenum">
              <a:rPr lang="en-US" altLang="en-US" smtClean="0"/>
              <a:pPr/>
              <a:t>‹#›</a:t>
            </a:fld>
            <a:endParaRPr lang="en-US" altLang="en-US"/>
          </a:p>
        </p:txBody>
      </p:sp>
    </p:spTree>
    <p:extLst>
      <p:ext uri="{BB962C8B-B14F-4D97-AF65-F5344CB8AC3E}">
        <p14:creationId xmlns:p14="http://schemas.microsoft.com/office/powerpoint/2010/main" val="335543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AA21E1E-4A44-48C7-AB75-8411485A82ED}" type="slidenum">
              <a:rPr lang="en-US" altLang="en-US" smtClean="0"/>
              <a:pPr/>
              <a:t>‹#›</a:t>
            </a:fld>
            <a:endParaRPr lang="en-US" altLang="en-US"/>
          </a:p>
        </p:txBody>
      </p:sp>
    </p:spTree>
    <p:extLst>
      <p:ext uri="{BB962C8B-B14F-4D97-AF65-F5344CB8AC3E}">
        <p14:creationId xmlns:p14="http://schemas.microsoft.com/office/powerpoint/2010/main" val="51102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ltLang="en-US"/>
          </a:p>
        </p:txBody>
      </p:sp>
      <p:sp>
        <p:nvSpPr>
          <p:cNvPr id="9" name="Slide Number Placeholder 8"/>
          <p:cNvSpPr>
            <a:spLocks noGrp="1"/>
          </p:cNvSpPr>
          <p:nvPr>
            <p:ph type="sldNum" sz="quarter" idx="12"/>
          </p:nvPr>
        </p:nvSpPr>
        <p:spPr/>
        <p:txBody>
          <a:bodyPr/>
          <a:lstStyle/>
          <a:p>
            <a:fld id="{3EC946FE-94DF-4879-B53F-E6EC587ED0F2}" type="slidenum">
              <a:rPr lang="en-US" altLang="en-US" smtClean="0"/>
              <a:pPr/>
              <a:t>‹#›</a:t>
            </a:fld>
            <a:endParaRPr lang="en-US" altLang="en-US"/>
          </a:p>
        </p:txBody>
      </p:sp>
    </p:spTree>
    <p:extLst>
      <p:ext uri="{BB962C8B-B14F-4D97-AF65-F5344CB8AC3E}">
        <p14:creationId xmlns:p14="http://schemas.microsoft.com/office/powerpoint/2010/main" val="68202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BFB664-7935-4391-BC44-BF9CC00BE75C}" type="slidenum">
              <a:rPr lang="en-US" altLang="en-US" smtClean="0"/>
              <a:pPr/>
              <a:t>‹#›</a:t>
            </a:fld>
            <a:endParaRPr lang="en-US" altLang="en-US"/>
          </a:p>
        </p:txBody>
      </p:sp>
    </p:spTree>
    <p:extLst>
      <p:ext uri="{BB962C8B-B14F-4D97-AF65-F5344CB8AC3E}">
        <p14:creationId xmlns:p14="http://schemas.microsoft.com/office/powerpoint/2010/main" val="15773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BC5B1B9-162B-42F3-9CF9-5ADCD61DE0FE}" type="slidenum">
              <a:rPr lang="en-US" altLang="en-US" smtClean="0"/>
              <a:pPr/>
              <a:t>‹#›</a:t>
            </a:fld>
            <a:endParaRPr lang="en-US" altLang="en-US"/>
          </a:p>
        </p:txBody>
      </p:sp>
    </p:spTree>
    <p:extLst>
      <p:ext uri="{BB962C8B-B14F-4D97-AF65-F5344CB8AC3E}">
        <p14:creationId xmlns:p14="http://schemas.microsoft.com/office/powerpoint/2010/main" val="331934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3295F2-8372-48CD-9736-FEC7522FFF00}"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483186"/>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3.wmf"/><Relationship Id="rId4" Type="http://schemas.openxmlformats.org/officeDocument/2006/relationships/oleObject" Target="../embeddings/oleObject6.bin"/><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9.xml"/><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3.wmf"/><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3.wmf"/><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2.bin"/><Relationship Id="rId5" Type="http://schemas.openxmlformats.org/officeDocument/2006/relationships/image" Target="../media/image3.wmf"/><Relationship Id="rId4" Type="http://schemas.openxmlformats.org/officeDocument/2006/relationships/oleObject" Target="../embeddings/oleObject21.bin"/><Relationship Id="rId9"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0.bin"/><Relationship Id="rId5" Type="http://schemas.openxmlformats.org/officeDocument/2006/relationships/image" Target="../media/image3.wmf"/><Relationship Id="rId4"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5" Type="http://schemas.openxmlformats.org/officeDocument/2006/relationships/image" Target="../media/image3.wmf"/><Relationship Id="rId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ctrTitle"/>
          </p:nvPr>
        </p:nvSpPr>
        <p:spPr/>
        <p:txBody>
          <a:bodyPr>
            <a:normAutofit/>
          </a:bodyPr>
          <a:lstStyle/>
          <a:p>
            <a:r>
              <a:rPr lang="en-US" sz="4000" dirty="0"/>
              <a:t>Medium Access Control Protocols and Local Area Networks</a:t>
            </a:r>
          </a:p>
        </p:txBody>
      </p:sp>
      <p:sp>
        <p:nvSpPr>
          <p:cNvPr id="543747" name="Rectangle 3"/>
          <p:cNvSpPr>
            <a:spLocks noGrp="1" noChangeArrowheads="1"/>
          </p:cNvSpPr>
          <p:nvPr>
            <p:ph type="subTitle" idx="1"/>
          </p:nvPr>
        </p:nvSpPr>
        <p:spPr/>
        <p:txBody>
          <a:bodyPr/>
          <a:lstStyle/>
          <a:p>
            <a:r>
              <a:rPr lang="en-US" b="1" i="1"/>
              <a:t>LAN Bridges</a:t>
            </a:r>
          </a:p>
          <a:p>
            <a:endParaRPr lang="en-US" b="1" i="1"/>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2" name="Rectangle 4"/>
          <p:cNvSpPr>
            <a:spLocks noGrp="1" noChangeArrowheads="1"/>
          </p:cNvSpPr>
          <p:nvPr>
            <p:ph type="title"/>
          </p:nvPr>
        </p:nvSpPr>
        <p:spPr/>
        <p:txBody>
          <a:bodyPr/>
          <a:lstStyle/>
          <a:p>
            <a:r>
              <a:rPr lang="en-US" dirty="0"/>
              <a:t>Bridge Learning</a:t>
            </a:r>
          </a:p>
        </p:txBody>
      </p:sp>
      <p:sp>
        <p:nvSpPr>
          <p:cNvPr id="585731" name="Rectangle 3"/>
          <p:cNvSpPr>
            <a:spLocks noGrp="1" noChangeArrowheads="1"/>
          </p:cNvSpPr>
          <p:nvPr>
            <p:ph idx="1"/>
          </p:nvPr>
        </p:nvSpPr>
        <p:spPr>
          <a:xfrm>
            <a:off x="487942" y="1737361"/>
            <a:ext cx="8213835" cy="51244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algn="just">
              <a:lnSpc>
                <a:spcPct val="90000"/>
              </a:lnSpc>
            </a:pPr>
            <a:r>
              <a:rPr lang="en-US" sz="2400" dirty="0"/>
              <a:t>When frame arrives on one of the ports of the bridge, the bridge has to decide whether it has to forward the frame. </a:t>
            </a:r>
          </a:p>
          <a:p>
            <a:pPr algn="just">
              <a:lnSpc>
                <a:spcPct val="90000"/>
              </a:lnSpc>
            </a:pPr>
            <a:r>
              <a:rPr lang="en-US" sz="2400" dirty="0"/>
              <a:t>To do so it needs to maintain a table called as the forwarding table or forwarding database</a:t>
            </a:r>
          </a:p>
          <a:p>
            <a:pPr algn="just">
              <a:lnSpc>
                <a:spcPct val="90000"/>
              </a:lnSpc>
            </a:pPr>
            <a:r>
              <a:rPr lang="en-US" sz="2400" dirty="0"/>
              <a:t>Use table lookup, and</a:t>
            </a:r>
          </a:p>
          <a:p>
            <a:pPr marL="744538" lvl="1" indent="-287338" algn="just">
              <a:lnSpc>
                <a:spcPct val="90000"/>
              </a:lnSpc>
            </a:pPr>
            <a:r>
              <a:rPr lang="en-US" sz="2400" dirty="0"/>
              <a:t>discard frame, if source &amp; destination in same LAN</a:t>
            </a:r>
          </a:p>
          <a:p>
            <a:pPr marL="744538" lvl="1" indent="-287338" algn="just">
              <a:lnSpc>
                <a:spcPct val="90000"/>
              </a:lnSpc>
            </a:pPr>
            <a:r>
              <a:rPr lang="en-US" sz="2400" dirty="0"/>
              <a:t>forward frame, if source &amp; destination in different LAN</a:t>
            </a:r>
          </a:p>
          <a:p>
            <a:pPr marL="744538" lvl="1" indent="-287338" algn="just">
              <a:lnSpc>
                <a:spcPct val="90000"/>
              </a:lnSpc>
            </a:pPr>
            <a:r>
              <a:rPr lang="en-US" sz="2400" dirty="0"/>
              <a:t>use flooding, if destination unknown</a:t>
            </a:r>
          </a:p>
          <a:p>
            <a:pPr algn="just">
              <a:lnSpc>
                <a:spcPct val="90000"/>
              </a:lnSpc>
            </a:pPr>
            <a:r>
              <a:rPr lang="en-US" sz="2400" dirty="0"/>
              <a:t>Use backward learning to build table</a:t>
            </a:r>
          </a:p>
          <a:p>
            <a:pPr marL="744538" lvl="1" indent="-287338" algn="just">
              <a:lnSpc>
                <a:spcPct val="90000"/>
              </a:lnSpc>
            </a:pPr>
            <a:r>
              <a:rPr lang="en-US" sz="2400" dirty="0"/>
              <a:t>observe source address of arriving LANs</a:t>
            </a:r>
          </a:p>
          <a:p>
            <a:pPr marL="744538" lvl="1" indent="-287338" algn="just">
              <a:lnSpc>
                <a:spcPct val="90000"/>
              </a:lnSpc>
            </a:pPr>
            <a:r>
              <a:rPr lang="en-US" sz="2400" dirty="0"/>
              <a:t>handle topology changes by removing old entries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0ED4E2FB-3BE5-439D-B4BE-FD1B907A2718}"/>
              </a:ext>
            </a:extLst>
          </p:cNvPr>
          <p:cNvGrpSpPr/>
          <p:nvPr/>
        </p:nvGrpSpPr>
        <p:grpSpPr>
          <a:xfrm>
            <a:off x="470847" y="1814513"/>
            <a:ext cx="8001000" cy="5043487"/>
            <a:chOff x="470847" y="1814513"/>
            <a:chExt cx="8001000" cy="5043487"/>
          </a:xfrm>
        </p:grpSpPr>
        <p:sp>
          <p:nvSpPr>
            <p:cNvPr id="1062914" name="Line 2"/>
            <p:cNvSpPr>
              <a:spLocks noChangeShapeType="1"/>
            </p:cNvSpPr>
            <p:nvPr/>
          </p:nvSpPr>
          <p:spPr bwMode="auto">
            <a:xfrm>
              <a:off x="588322" y="3573463"/>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15" name="Rectangle 3"/>
            <p:cNvSpPr>
              <a:spLocks noChangeArrowheads="1"/>
            </p:cNvSpPr>
            <p:nvPr/>
          </p:nvSpPr>
          <p:spPr bwMode="auto">
            <a:xfrm>
              <a:off x="2555235" y="3846513"/>
              <a:ext cx="812800"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062916" name="Rectangle 4"/>
            <p:cNvSpPr>
              <a:spLocks noChangeArrowheads="1"/>
            </p:cNvSpPr>
            <p:nvPr/>
          </p:nvSpPr>
          <p:spPr bwMode="auto">
            <a:xfrm>
              <a:off x="2861622" y="39687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2917" name="Rectangle 5"/>
            <p:cNvSpPr>
              <a:spLocks noChangeArrowheads="1"/>
            </p:cNvSpPr>
            <p:nvPr/>
          </p:nvSpPr>
          <p:spPr bwMode="auto">
            <a:xfrm>
              <a:off x="648647" y="18224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2918" name="Line 6"/>
            <p:cNvSpPr>
              <a:spLocks noChangeShapeType="1"/>
            </p:cNvSpPr>
            <p:nvPr/>
          </p:nvSpPr>
          <p:spPr bwMode="auto">
            <a:xfrm>
              <a:off x="3634735" y="3573463"/>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19" name="Line 7"/>
            <p:cNvSpPr>
              <a:spLocks noChangeShapeType="1"/>
            </p:cNvSpPr>
            <p:nvPr/>
          </p:nvSpPr>
          <p:spPr bwMode="auto">
            <a:xfrm>
              <a:off x="6630347" y="3573463"/>
              <a:ext cx="1770063"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0" name="Line 8"/>
            <p:cNvSpPr>
              <a:spLocks noChangeShapeType="1"/>
            </p:cNvSpPr>
            <p:nvPr/>
          </p:nvSpPr>
          <p:spPr bwMode="auto">
            <a:xfrm>
              <a:off x="761360" y="2832100"/>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1" name="Rectangle 9"/>
            <p:cNvSpPr>
              <a:spLocks noChangeArrowheads="1"/>
            </p:cNvSpPr>
            <p:nvPr/>
          </p:nvSpPr>
          <p:spPr bwMode="auto">
            <a:xfrm>
              <a:off x="1867847" y="18224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2922" name="Line 10"/>
            <p:cNvSpPr>
              <a:spLocks noChangeShapeType="1"/>
            </p:cNvSpPr>
            <p:nvPr/>
          </p:nvSpPr>
          <p:spPr bwMode="auto">
            <a:xfrm>
              <a:off x="1980560" y="2832100"/>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3" name="Rectangle 11"/>
            <p:cNvSpPr>
              <a:spLocks noChangeArrowheads="1"/>
            </p:cNvSpPr>
            <p:nvPr/>
          </p:nvSpPr>
          <p:spPr bwMode="auto">
            <a:xfrm>
              <a:off x="5622285" y="3846513"/>
              <a:ext cx="760412"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062924" name="Rectangle 12"/>
            <p:cNvSpPr>
              <a:spLocks noChangeArrowheads="1"/>
            </p:cNvSpPr>
            <p:nvPr/>
          </p:nvSpPr>
          <p:spPr bwMode="auto">
            <a:xfrm>
              <a:off x="5935022" y="39687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2925" name="Rectangle 13"/>
            <p:cNvSpPr>
              <a:spLocks noChangeArrowheads="1"/>
            </p:cNvSpPr>
            <p:nvPr/>
          </p:nvSpPr>
          <p:spPr bwMode="auto">
            <a:xfrm>
              <a:off x="4352285" y="182721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2926" name="Line 14"/>
            <p:cNvSpPr>
              <a:spLocks noChangeShapeType="1"/>
            </p:cNvSpPr>
            <p:nvPr/>
          </p:nvSpPr>
          <p:spPr bwMode="auto">
            <a:xfrm>
              <a:off x="4464997" y="2838450"/>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7" name="Rectangle 15"/>
            <p:cNvSpPr>
              <a:spLocks noChangeArrowheads="1"/>
            </p:cNvSpPr>
            <p:nvPr/>
          </p:nvSpPr>
          <p:spPr bwMode="auto">
            <a:xfrm>
              <a:off x="6833547" y="1827213"/>
              <a:ext cx="231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2928" name="Line 16"/>
            <p:cNvSpPr>
              <a:spLocks noChangeShapeType="1"/>
            </p:cNvSpPr>
            <p:nvPr/>
          </p:nvSpPr>
          <p:spPr bwMode="auto">
            <a:xfrm>
              <a:off x="6947847" y="2838450"/>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9" name="Rectangle 17"/>
            <p:cNvSpPr>
              <a:spLocks noChangeArrowheads="1"/>
            </p:cNvSpPr>
            <p:nvPr/>
          </p:nvSpPr>
          <p:spPr bwMode="auto">
            <a:xfrm>
              <a:off x="8043222" y="1814513"/>
              <a:ext cx="234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2930" name="Line 18"/>
            <p:cNvSpPr>
              <a:spLocks noChangeShapeType="1"/>
            </p:cNvSpPr>
            <p:nvPr/>
          </p:nvSpPr>
          <p:spPr bwMode="auto">
            <a:xfrm>
              <a:off x="8155935" y="2824163"/>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31" name="Rectangle 19"/>
            <p:cNvSpPr>
              <a:spLocks noChangeArrowheads="1"/>
            </p:cNvSpPr>
            <p:nvPr/>
          </p:nvSpPr>
          <p:spPr bwMode="auto">
            <a:xfrm>
              <a:off x="2036122"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2932" name="Rectangle 20"/>
            <p:cNvSpPr>
              <a:spLocks noChangeArrowheads="1"/>
            </p:cNvSpPr>
            <p:nvPr/>
          </p:nvSpPr>
          <p:spPr bwMode="auto">
            <a:xfrm>
              <a:off x="3458522"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2933" name="Rectangle 21"/>
            <p:cNvSpPr>
              <a:spLocks noChangeArrowheads="1"/>
            </p:cNvSpPr>
            <p:nvPr/>
          </p:nvSpPr>
          <p:spPr bwMode="auto">
            <a:xfrm>
              <a:off x="5073010"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2934" name="Rectangle 22"/>
            <p:cNvSpPr>
              <a:spLocks noChangeArrowheads="1"/>
            </p:cNvSpPr>
            <p:nvPr/>
          </p:nvSpPr>
          <p:spPr bwMode="auto">
            <a:xfrm>
              <a:off x="6546210" y="4173538"/>
              <a:ext cx="509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2935" name="Rectangle 23"/>
            <p:cNvSpPr>
              <a:spLocks noChangeArrowheads="1"/>
            </p:cNvSpPr>
            <p:nvPr/>
          </p:nvSpPr>
          <p:spPr bwMode="auto">
            <a:xfrm>
              <a:off x="902647" y="3708400"/>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2936" name="Rectangle 24"/>
            <p:cNvSpPr>
              <a:spLocks noChangeArrowheads="1"/>
            </p:cNvSpPr>
            <p:nvPr/>
          </p:nvSpPr>
          <p:spPr bwMode="auto">
            <a:xfrm>
              <a:off x="4274497" y="3708400"/>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2937" name="Rectangle 25"/>
            <p:cNvSpPr>
              <a:spLocks noChangeArrowheads="1"/>
            </p:cNvSpPr>
            <p:nvPr/>
          </p:nvSpPr>
          <p:spPr bwMode="auto">
            <a:xfrm>
              <a:off x="7465372" y="3708400"/>
              <a:ext cx="47942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2938" name="Object 26"/>
            <p:cNvGraphicFramePr>
              <a:graphicFrameLocks noChangeAspect="1"/>
            </p:cNvGraphicFramePr>
            <p:nvPr>
              <p:extLst>
                <p:ext uri="{D42A27DB-BD31-4B8C-83A1-F6EECF244321}">
                  <p14:modId xmlns:p14="http://schemas.microsoft.com/office/powerpoint/2010/main" val="3243181505"/>
                </p:ext>
              </p:extLst>
            </p:nvPr>
          </p:nvGraphicFramePr>
          <p:xfrm>
            <a:off x="470847" y="2181225"/>
            <a:ext cx="654050" cy="650875"/>
          </p:xfrm>
          <a:graphic>
            <a:graphicData uri="http://schemas.openxmlformats.org/presentationml/2006/ole">
              <mc:AlternateContent xmlns:mc="http://schemas.openxmlformats.org/markup-compatibility/2006">
                <mc:Choice xmlns:v="urn:schemas-microsoft-com:vml" Requires="v">
                  <p:oleObj spid="_x0000_s1063606" name="Clip" r:id="rId4" imgW="936139" imgH="845107" progId="">
                    <p:embed/>
                  </p:oleObj>
                </mc:Choice>
                <mc:Fallback>
                  <p:oleObj name="Clip" r:id="rId4" imgW="936139" imgH="845107" progId="">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847"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39" name="Object 27"/>
            <p:cNvGraphicFramePr>
              <a:graphicFrameLocks noChangeAspect="1"/>
            </p:cNvGraphicFramePr>
            <p:nvPr>
              <p:extLst>
                <p:ext uri="{D42A27DB-BD31-4B8C-83A1-F6EECF244321}">
                  <p14:modId xmlns:p14="http://schemas.microsoft.com/office/powerpoint/2010/main" val="3639651792"/>
                </p:ext>
              </p:extLst>
            </p:nvPr>
          </p:nvGraphicFramePr>
          <p:xfrm>
            <a:off x="1686872" y="2181225"/>
            <a:ext cx="654050" cy="650875"/>
          </p:xfrm>
          <a:graphic>
            <a:graphicData uri="http://schemas.openxmlformats.org/presentationml/2006/ole">
              <mc:AlternateContent xmlns:mc="http://schemas.openxmlformats.org/markup-compatibility/2006">
                <mc:Choice xmlns:v="urn:schemas-microsoft-com:vml" Requires="v">
                  <p:oleObj spid="_x0000_s1063607" name="Clip" r:id="rId6" imgW="936139" imgH="845107" progId="">
                    <p:embed/>
                  </p:oleObj>
                </mc:Choice>
                <mc:Fallback>
                  <p:oleObj name="Clip" r:id="rId6" imgW="936139" imgH="845107" progId="">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6872"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0" name="Object 28"/>
            <p:cNvGraphicFramePr>
              <a:graphicFrameLocks noChangeAspect="1"/>
            </p:cNvGraphicFramePr>
            <p:nvPr>
              <p:extLst>
                <p:ext uri="{D42A27DB-BD31-4B8C-83A1-F6EECF244321}">
                  <p14:modId xmlns:p14="http://schemas.microsoft.com/office/powerpoint/2010/main" val="4265289833"/>
                </p:ext>
              </p:extLst>
            </p:nvPr>
          </p:nvGraphicFramePr>
          <p:xfrm>
            <a:off x="4184010" y="2181225"/>
            <a:ext cx="654050" cy="650875"/>
          </p:xfrm>
          <a:graphic>
            <a:graphicData uri="http://schemas.openxmlformats.org/presentationml/2006/ole">
              <mc:AlternateContent xmlns:mc="http://schemas.openxmlformats.org/markup-compatibility/2006">
                <mc:Choice xmlns:v="urn:schemas-microsoft-com:vml" Requires="v">
                  <p:oleObj spid="_x0000_s1063608" name="Clip" r:id="rId7" imgW="936139" imgH="845107" progId="">
                    <p:embed/>
                  </p:oleObj>
                </mc:Choice>
                <mc:Fallback>
                  <p:oleObj name="Clip" r:id="rId7" imgW="936139" imgH="845107" progId="">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010"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1" name="Object 29"/>
            <p:cNvGraphicFramePr>
              <a:graphicFrameLocks noChangeAspect="1"/>
            </p:cNvGraphicFramePr>
            <p:nvPr>
              <p:extLst>
                <p:ext uri="{D42A27DB-BD31-4B8C-83A1-F6EECF244321}">
                  <p14:modId xmlns:p14="http://schemas.microsoft.com/office/powerpoint/2010/main" val="1366040949"/>
                </p:ext>
              </p:extLst>
            </p:nvPr>
          </p:nvGraphicFramePr>
          <p:xfrm>
            <a:off x="6628760" y="2181225"/>
            <a:ext cx="654050" cy="650875"/>
          </p:xfrm>
          <a:graphic>
            <a:graphicData uri="http://schemas.openxmlformats.org/presentationml/2006/ole">
              <mc:AlternateContent xmlns:mc="http://schemas.openxmlformats.org/markup-compatibility/2006">
                <mc:Choice xmlns:v="urn:schemas-microsoft-com:vml" Requires="v">
                  <p:oleObj spid="_x0000_s1063609" name="Clip" r:id="rId8" imgW="936139" imgH="845107" progId="">
                    <p:embed/>
                  </p:oleObj>
                </mc:Choice>
                <mc:Fallback>
                  <p:oleObj name="Clip" r:id="rId8" imgW="936139" imgH="845107" progId="">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760"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2" name="Object 30"/>
            <p:cNvGraphicFramePr>
              <a:graphicFrameLocks noChangeAspect="1"/>
            </p:cNvGraphicFramePr>
            <p:nvPr>
              <p:extLst>
                <p:ext uri="{D42A27DB-BD31-4B8C-83A1-F6EECF244321}">
                  <p14:modId xmlns:p14="http://schemas.microsoft.com/office/powerpoint/2010/main" val="4057280582"/>
                </p:ext>
              </p:extLst>
            </p:nvPr>
          </p:nvGraphicFramePr>
          <p:xfrm>
            <a:off x="7817797" y="2181225"/>
            <a:ext cx="654050" cy="650875"/>
          </p:xfrm>
          <a:graphic>
            <a:graphicData uri="http://schemas.openxmlformats.org/presentationml/2006/ole">
              <mc:AlternateContent xmlns:mc="http://schemas.openxmlformats.org/markup-compatibility/2006">
                <mc:Choice xmlns:v="urn:schemas-microsoft-com:vml" Requires="v">
                  <p:oleObj spid="_x0000_s1063610" name="Clip" r:id="rId9" imgW="936139" imgH="845107" progId="">
                    <p:embed/>
                  </p:oleObj>
                </mc:Choice>
                <mc:Fallback>
                  <p:oleObj name="Clip" r:id="rId9" imgW="936139" imgH="845107" progId="">
                    <p:embed/>
                    <p:pic>
                      <p:nvPicPr>
                        <p:cNvPr id="0" name="Picture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797"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2943" name="Freeform 31"/>
            <p:cNvSpPr>
              <a:spLocks/>
            </p:cNvSpPr>
            <p:nvPr/>
          </p:nvSpPr>
          <p:spPr bwMode="auto">
            <a:xfrm>
              <a:off x="2229797" y="3584575"/>
              <a:ext cx="327025" cy="5064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4" name="Freeform 32"/>
            <p:cNvSpPr>
              <a:spLocks/>
            </p:cNvSpPr>
            <p:nvPr/>
          </p:nvSpPr>
          <p:spPr bwMode="auto">
            <a:xfrm>
              <a:off x="5301610" y="3568700"/>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5" name="Freeform 33"/>
            <p:cNvSpPr>
              <a:spLocks/>
            </p:cNvSpPr>
            <p:nvPr/>
          </p:nvSpPr>
          <p:spPr bwMode="auto">
            <a:xfrm flipH="1">
              <a:off x="3379147" y="3554413"/>
              <a:ext cx="327025" cy="506412"/>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6" name="Freeform 34"/>
            <p:cNvSpPr>
              <a:spLocks/>
            </p:cNvSpPr>
            <p:nvPr/>
          </p:nvSpPr>
          <p:spPr bwMode="auto">
            <a:xfrm flipH="1">
              <a:off x="6400160" y="3568700"/>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nvGrpSpPr>
            <p:cNvPr id="1062947" name="Group 35"/>
            <p:cNvGrpSpPr>
              <a:grpSpLocks/>
            </p:cNvGrpSpPr>
            <p:nvPr/>
          </p:nvGrpSpPr>
          <p:grpSpPr bwMode="auto">
            <a:xfrm>
              <a:off x="2209160" y="4922838"/>
              <a:ext cx="1546225" cy="1935162"/>
              <a:chOff x="1383" y="2653"/>
              <a:chExt cx="974" cy="1219"/>
            </a:xfrm>
          </p:grpSpPr>
          <p:sp>
            <p:nvSpPr>
              <p:cNvPr id="1062948" name="Rectangle 36"/>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62949" name="Rectangle 37"/>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2950" name="Rectangle 38"/>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51" name="Rectangle 39"/>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52" name="Rectangle 40"/>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53" name="Rectangle 41"/>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62954" name="Rectangle 42"/>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55" name="Line 43"/>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62956" name="Group 44"/>
            <p:cNvGrpSpPr>
              <a:grpSpLocks/>
            </p:cNvGrpSpPr>
            <p:nvPr/>
          </p:nvGrpSpPr>
          <p:grpSpPr bwMode="auto">
            <a:xfrm>
              <a:off x="5244460" y="4910138"/>
              <a:ext cx="1546225" cy="1935162"/>
              <a:chOff x="1383" y="2653"/>
              <a:chExt cx="974" cy="1219"/>
            </a:xfrm>
          </p:grpSpPr>
          <p:sp>
            <p:nvSpPr>
              <p:cNvPr id="1062957" name="Rectangle 45"/>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62958" name="Rectangle 46"/>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2959" name="Rectangle 47"/>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60" name="Rectangle 48"/>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61" name="Rectangle 49"/>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62" name="Rectangle 50"/>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62963" name="Rectangle 51"/>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64" name="Line 52"/>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Line 2"/>
          <p:cNvSpPr>
            <a:spLocks noChangeShapeType="1"/>
          </p:cNvSpPr>
          <p:nvPr/>
        </p:nvSpPr>
        <p:spPr bwMode="auto">
          <a:xfrm>
            <a:off x="6790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3" name="Rectangle 3"/>
          <p:cNvSpPr>
            <a:spLocks noChangeArrowheads="1"/>
          </p:cNvSpPr>
          <p:nvPr/>
        </p:nvSpPr>
        <p:spPr bwMode="auto">
          <a:xfrm>
            <a:off x="2687259" y="3430138"/>
            <a:ext cx="830262"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064964" name="Rectangle 4"/>
          <p:cNvSpPr>
            <a:spLocks noChangeArrowheads="1"/>
          </p:cNvSpPr>
          <p:nvPr/>
        </p:nvSpPr>
        <p:spPr bwMode="auto">
          <a:xfrm>
            <a:off x="3003171"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4965" name="Rectangle 5"/>
          <p:cNvSpPr>
            <a:spLocks noChangeArrowheads="1"/>
          </p:cNvSpPr>
          <p:nvPr/>
        </p:nvSpPr>
        <p:spPr bwMode="auto">
          <a:xfrm>
            <a:off x="7425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4966" name="Line 6"/>
          <p:cNvSpPr>
            <a:spLocks noChangeShapeType="1"/>
          </p:cNvSpPr>
          <p:nvPr/>
        </p:nvSpPr>
        <p:spPr bwMode="auto">
          <a:xfrm>
            <a:off x="37905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7" name="Line 7"/>
          <p:cNvSpPr>
            <a:spLocks noChangeShapeType="1"/>
          </p:cNvSpPr>
          <p:nvPr/>
        </p:nvSpPr>
        <p:spPr bwMode="auto">
          <a:xfrm>
            <a:off x="6849684" y="3163438"/>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8" name="Line 8"/>
          <p:cNvSpPr>
            <a:spLocks noChangeShapeType="1"/>
          </p:cNvSpPr>
          <p:nvPr/>
        </p:nvSpPr>
        <p:spPr bwMode="auto">
          <a:xfrm>
            <a:off x="855284" y="243953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9" name="Rectangle 9"/>
          <p:cNvSpPr>
            <a:spLocks noChangeArrowheads="1"/>
          </p:cNvSpPr>
          <p:nvPr/>
        </p:nvSpPr>
        <p:spPr bwMode="auto">
          <a:xfrm>
            <a:off x="19871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4970" name="Line 10"/>
          <p:cNvSpPr>
            <a:spLocks noChangeShapeType="1"/>
          </p:cNvSpPr>
          <p:nvPr/>
        </p:nvSpPr>
        <p:spPr bwMode="auto">
          <a:xfrm>
            <a:off x="2101471" y="243953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1" name="Rectangle 11"/>
          <p:cNvSpPr>
            <a:spLocks noChangeArrowheads="1"/>
          </p:cNvSpPr>
          <p:nvPr/>
        </p:nvSpPr>
        <p:spPr bwMode="auto">
          <a:xfrm>
            <a:off x="5819396" y="3430138"/>
            <a:ext cx="777875"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064972" name="Rectangle 12"/>
          <p:cNvSpPr>
            <a:spLocks noChangeArrowheads="1"/>
          </p:cNvSpPr>
          <p:nvPr/>
        </p:nvSpPr>
        <p:spPr bwMode="auto">
          <a:xfrm>
            <a:off x="6143246"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4973" name="Rectangle 13"/>
          <p:cNvSpPr>
            <a:spLocks noChangeArrowheads="1"/>
          </p:cNvSpPr>
          <p:nvPr/>
        </p:nvSpPr>
        <p:spPr bwMode="auto">
          <a:xfrm>
            <a:off x="452558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4974" name="Line 14"/>
          <p:cNvSpPr>
            <a:spLocks noChangeShapeType="1"/>
          </p:cNvSpPr>
          <p:nvPr/>
        </p:nvSpPr>
        <p:spPr bwMode="auto">
          <a:xfrm>
            <a:off x="4638296" y="244588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5" name="Rectangle 15"/>
          <p:cNvSpPr>
            <a:spLocks noChangeArrowheads="1"/>
          </p:cNvSpPr>
          <p:nvPr/>
        </p:nvSpPr>
        <p:spPr bwMode="auto">
          <a:xfrm>
            <a:off x="705923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4976" name="Line 16"/>
          <p:cNvSpPr>
            <a:spLocks noChangeShapeType="1"/>
          </p:cNvSpPr>
          <p:nvPr/>
        </p:nvSpPr>
        <p:spPr bwMode="auto">
          <a:xfrm>
            <a:off x="7173534" y="244588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7" name="Rectangle 17"/>
          <p:cNvSpPr>
            <a:spLocks noChangeArrowheads="1"/>
          </p:cNvSpPr>
          <p:nvPr/>
        </p:nvSpPr>
        <p:spPr bwMode="auto">
          <a:xfrm>
            <a:off x="8295896" y="14457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4978" name="Line 18"/>
          <p:cNvSpPr>
            <a:spLocks noChangeShapeType="1"/>
          </p:cNvSpPr>
          <p:nvPr/>
        </p:nvSpPr>
        <p:spPr bwMode="auto">
          <a:xfrm>
            <a:off x="8408609" y="2431601"/>
            <a:ext cx="1587" cy="7508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9" name="Rectangle 19"/>
          <p:cNvSpPr>
            <a:spLocks noChangeArrowheads="1"/>
          </p:cNvSpPr>
          <p:nvPr/>
        </p:nvSpPr>
        <p:spPr bwMode="auto">
          <a:xfrm>
            <a:off x="2164971" y="3750813"/>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4980" name="Rectangle 20"/>
          <p:cNvSpPr>
            <a:spLocks noChangeArrowheads="1"/>
          </p:cNvSpPr>
          <p:nvPr/>
        </p:nvSpPr>
        <p:spPr bwMode="auto">
          <a:xfrm>
            <a:off x="3615946"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4981" name="Rectangle 21"/>
          <p:cNvSpPr>
            <a:spLocks noChangeArrowheads="1"/>
          </p:cNvSpPr>
          <p:nvPr/>
        </p:nvSpPr>
        <p:spPr bwMode="auto">
          <a:xfrm>
            <a:off x="526535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4982" name="Rectangle 22"/>
          <p:cNvSpPr>
            <a:spLocks noChangeArrowheads="1"/>
          </p:cNvSpPr>
          <p:nvPr/>
        </p:nvSpPr>
        <p:spPr bwMode="auto">
          <a:xfrm>
            <a:off x="677030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4983" name="Rectangle 23"/>
          <p:cNvSpPr>
            <a:spLocks noChangeArrowheads="1"/>
          </p:cNvSpPr>
          <p:nvPr/>
        </p:nvSpPr>
        <p:spPr bwMode="auto">
          <a:xfrm>
            <a:off x="1004509" y="3295201"/>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4984" name="Rectangle 24"/>
          <p:cNvSpPr>
            <a:spLocks noChangeArrowheads="1"/>
          </p:cNvSpPr>
          <p:nvPr/>
        </p:nvSpPr>
        <p:spPr bwMode="auto">
          <a:xfrm>
            <a:off x="4449384" y="3295201"/>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4985" name="Rectangle 25"/>
          <p:cNvSpPr>
            <a:spLocks noChangeArrowheads="1"/>
          </p:cNvSpPr>
          <p:nvPr/>
        </p:nvSpPr>
        <p:spPr bwMode="auto">
          <a:xfrm>
            <a:off x="7710109" y="3295201"/>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4986" name="Object 26"/>
          <p:cNvGraphicFramePr>
            <a:graphicFrameLocks noChangeAspect="1"/>
          </p:cNvGraphicFramePr>
          <p:nvPr>
            <p:extLst>
              <p:ext uri="{D42A27DB-BD31-4B8C-83A1-F6EECF244321}">
                <p14:modId xmlns:p14="http://schemas.microsoft.com/office/powerpoint/2010/main" val="2176271365"/>
              </p:ext>
            </p:extLst>
          </p:nvPr>
        </p:nvGraphicFramePr>
        <p:xfrm>
          <a:off x="558421" y="1804538"/>
          <a:ext cx="668338" cy="635000"/>
        </p:xfrm>
        <a:graphic>
          <a:graphicData uri="http://schemas.openxmlformats.org/presentationml/2006/ole">
            <mc:AlternateContent xmlns:mc="http://schemas.openxmlformats.org/markup-compatibility/2006">
              <mc:Choice xmlns:v="urn:schemas-microsoft-com:vml" Requires="v">
                <p:oleObj spid="_x0000_s1065687" name="Clip" r:id="rId4" imgW="936139" imgH="845107" progId="">
                  <p:embed/>
                </p:oleObj>
              </mc:Choice>
              <mc:Fallback>
                <p:oleObj name="Clip" r:id="rId4" imgW="936139" imgH="845107" progId="">
                  <p:embed/>
                  <p:pic>
                    <p:nvPicPr>
                      <p:cNvPr id="0" name="Picture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421"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7" name="Object 27"/>
          <p:cNvGraphicFramePr>
            <a:graphicFrameLocks noChangeAspect="1"/>
          </p:cNvGraphicFramePr>
          <p:nvPr>
            <p:extLst>
              <p:ext uri="{D42A27DB-BD31-4B8C-83A1-F6EECF244321}">
                <p14:modId xmlns:p14="http://schemas.microsoft.com/office/powerpoint/2010/main" val="2792138854"/>
              </p:ext>
            </p:extLst>
          </p:nvPr>
        </p:nvGraphicFramePr>
        <p:xfrm>
          <a:off x="1799846" y="1804538"/>
          <a:ext cx="668338" cy="635000"/>
        </p:xfrm>
        <a:graphic>
          <a:graphicData uri="http://schemas.openxmlformats.org/presentationml/2006/ole">
            <mc:AlternateContent xmlns:mc="http://schemas.openxmlformats.org/markup-compatibility/2006">
              <mc:Choice xmlns:v="urn:schemas-microsoft-com:vml" Requires="v">
                <p:oleObj spid="_x0000_s1065688" name="Clip" r:id="rId6" imgW="936139" imgH="845107" progId="">
                  <p:embed/>
                </p:oleObj>
              </mc:Choice>
              <mc:Fallback>
                <p:oleObj name="Clip" r:id="rId6" imgW="936139" imgH="845107" progId="">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84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8" name="Object 28"/>
          <p:cNvGraphicFramePr>
            <a:graphicFrameLocks noChangeAspect="1"/>
          </p:cNvGraphicFramePr>
          <p:nvPr>
            <p:extLst>
              <p:ext uri="{D42A27DB-BD31-4B8C-83A1-F6EECF244321}">
                <p14:modId xmlns:p14="http://schemas.microsoft.com/office/powerpoint/2010/main" val="1638279890"/>
              </p:ext>
            </p:extLst>
          </p:nvPr>
        </p:nvGraphicFramePr>
        <p:xfrm>
          <a:off x="4350959" y="1804538"/>
          <a:ext cx="668337" cy="635000"/>
        </p:xfrm>
        <a:graphic>
          <a:graphicData uri="http://schemas.openxmlformats.org/presentationml/2006/ole">
            <mc:AlternateContent xmlns:mc="http://schemas.openxmlformats.org/markup-compatibility/2006">
              <mc:Choice xmlns:v="urn:schemas-microsoft-com:vml" Requires="v">
                <p:oleObj spid="_x0000_s1065689" name="Clip" r:id="rId7" imgW="936139" imgH="845107" progId="">
                  <p:embed/>
                </p:oleObj>
              </mc:Choice>
              <mc:Fallback>
                <p:oleObj name="Clip" r:id="rId7" imgW="936139" imgH="845107"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959"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9" name="Object 29"/>
          <p:cNvGraphicFramePr>
            <a:graphicFrameLocks noChangeAspect="1"/>
          </p:cNvGraphicFramePr>
          <p:nvPr>
            <p:extLst>
              <p:ext uri="{D42A27DB-BD31-4B8C-83A1-F6EECF244321}">
                <p14:modId xmlns:p14="http://schemas.microsoft.com/office/powerpoint/2010/main" val="569790040"/>
              </p:ext>
            </p:extLst>
          </p:nvPr>
        </p:nvGraphicFramePr>
        <p:xfrm>
          <a:off x="6848096" y="1804538"/>
          <a:ext cx="668338" cy="635000"/>
        </p:xfrm>
        <a:graphic>
          <a:graphicData uri="http://schemas.openxmlformats.org/presentationml/2006/ole">
            <mc:AlternateContent xmlns:mc="http://schemas.openxmlformats.org/markup-compatibility/2006">
              <mc:Choice xmlns:v="urn:schemas-microsoft-com:vml" Requires="v">
                <p:oleObj spid="_x0000_s1065690" name="Clip" r:id="rId8" imgW="936139" imgH="845107" progId="">
                  <p:embed/>
                </p:oleObj>
              </mc:Choice>
              <mc:Fallback>
                <p:oleObj name="Clip" r:id="rId8" imgW="936139" imgH="845107" progId="">
                  <p:embed/>
                  <p:pic>
                    <p:nvPicPr>
                      <p:cNvPr id="0"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09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90" name="Object 30"/>
          <p:cNvGraphicFramePr>
            <a:graphicFrameLocks noChangeAspect="1"/>
          </p:cNvGraphicFramePr>
          <p:nvPr>
            <p:extLst>
              <p:ext uri="{D42A27DB-BD31-4B8C-83A1-F6EECF244321}">
                <p14:modId xmlns:p14="http://schemas.microsoft.com/office/powerpoint/2010/main" val="1483655005"/>
              </p:ext>
            </p:extLst>
          </p:nvPr>
        </p:nvGraphicFramePr>
        <p:xfrm>
          <a:off x="8062534" y="1804538"/>
          <a:ext cx="668337" cy="635000"/>
        </p:xfrm>
        <a:graphic>
          <a:graphicData uri="http://schemas.openxmlformats.org/presentationml/2006/ole">
            <mc:AlternateContent xmlns:mc="http://schemas.openxmlformats.org/markup-compatibility/2006">
              <mc:Choice xmlns:v="urn:schemas-microsoft-com:vml" Requires="v">
                <p:oleObj spid="_x0000_s1065691" name="Clip" r:id="rId9" imgW="936139" imgH="845107" progId="">
                  <p:embed/>
                </p:oleObj>
              </mc:Choice>
              <mc:Fallback>
                <p:oleObj name="Clip" r:id="rId9" imgW="936139" imgH="845107" progId="">
                  <p:embed/>
                  <p:pic>
                    <p:nvPicPr>
                      <p:cNvPr id="0" name="Picture 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2534"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91" name="Freeform 31"/>
          <p:cNvSpPr>
            <a:spLocks/>
          </p:cNvSpPr>
          <p:nvPr/>
        </p:nvSpPr>
        <p:spPr bwMode="auto">
          <a:xfrm>
            <a:off x="2353884" y="3174551"/>
            <a:ext cx="334962"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2" name="Freeform 32"/>
          <p:cNvSpPr>
            <a:spLocks/>
          </p:cNvSpPr>
          <p:nvPr/>
        </p:nvSpPr>
        <p:spPr bwMode="auto">
          <a:xfrm>
            <a:off x="5492371"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3" name="Freeform 33"/>
          <p:cNvSpPr>
            <a:spLocks/>
          </p:cNvSpPr>
          <p:nvPr/>
        </p:nvSpPr>
        <p:spPr bwMode="auto">
          <a:xfrm flipH="1">
            <a:off x="3530221" y="3144388"/>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4" name="Freeform 34"/>
          <p:cNvSpPr>
            <a:spLocks/>
          </p:cNvSpPr>
          <p:nvPr/>
        </p:nvSpPr>
        <p:spPr bwMode="auto">
          <a:xfrm flipH="1">
            <a:off x="6614734"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8" name="Rectangle 38"/>
          <p:cNvSpPr>
            <a:spLocks noChangeArrowheads="1"/>
          </p:cNvSpPr>
          <p:nvPr/>
        </p:nvSpPr>
        <p:spPr bwMode="auto">
          <a:xfrm>
            <a:off x="5433634" y="45509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4999" name="Rectangle 39"/>
          <p:cNvSpPr>
            <a:spLocks noChangeArrowheads="1"/>
          </p:cNvSpPr>
          <p:nvPr/>
        </p:nvSpPr>
        <p:spPr bwMode="auto">
          <a:xfrm>
            <a:off x="5443159" y="46429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5000" name="Rectangle 40"/>
          <p:cNvSpPr>
            <a:spLocks noChangeArrowheads="1"/>
          </p:cNvSpPr>
          <p:nvPr/>
        </p:nvSpPr>
        <p:spPr bwMode="auto">
          <a:xfrm>
            <a:off x="5433634" y="49684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01" name="Rectangle 41"/>
          <p:cNvSpPr>
            <a:spLocks noChangeArrowheads="1"/>
          </p:cNvSpPr>
          <p:nvPr/>
        </p:nvSpPr>
        <p:spPr bwMode="auto">
          <a:xfrm>
            <a:off x="5433634" y="52652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02" name="Rectangle 42"/>
          <p:cNvSpPr>
            <a:spLocks noChangeArrowheads="1"/>
          </p:cNvSpPr>
          <p:nvPr/>
        </p:nvSpPr>
        <p:spPr bwMode="auto">
          <a:xfrm>
            <a:off x="5433634" y="55653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5003" name="Rectangle 43"/>
          <p:cNvSpPr>
            <a:spLocks noChangeArrowheads="1"/>
          </p:cNvSpPr>
          <p:nvPr/>
        </p:nvSpPr>
        <p:spPr bwMode="auto">
          <a:xfrm>
            <a:off x="5433634" y="58637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5004" name="Rectangle 44"/>
          <p:cNvSpPr>
            <a:spLocks noChangeArrowheads="1"/>
          </p:cNvSpPr>
          <p:nvPr/>
        </p:nvSpPr>
        <p:spPr bwMode="auto">
          <a:xfrm>
            <a:off x="5433634" y="61606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5005" name="Line 45"/>
          <p:cNvSpPr>
            <a:spLocks noChangeShapeType="1"/>
          </p:cNvSpPr>
          <p:nvPr/>
        </p:nvSpPr>
        <p:spPr bwMode="auto">
          <a:xfrm flipH="1">
            <a:off x="6248021" y="45429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06" name="Rectangle 46"/>
          <p:cNvSpPr>
            <a:spLocks noChangeArrowheads="1"/>
          </p:cNvSpPr>
          <p:nvPr/>
        </p:nvSpPr>
        <p:spPr bwMode="auto">
          <a:xfrm>
            <a:off x="5701921" y="500652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5007" name="Rectangle 47"/>
          <p:cNvSpPr>
            <a:spLocks noChangeArrowheads="1"/>
          </p:cNvSpPr>
          <p:nvPr/>
        </p:nvSpPr>
        <p:spPr bwMode="auto">
          <a:xfrm>
            <a:off x="6519484" y="500652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5008" name="Rectangle 48"/>
          <p:cNvSpPr>
            <a:spLocks noChangeArrowheads="1"/>
          </p:cNvSpPr>
          <p:nvPr/>
        </p:nvSpPr>
        <p:spPr bwMode="auto">
          <a:xfrm>
            <a:off x="5809871" y="52732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09" name="Rectangle 49"/>
          <p:cNvSpPr>
            <a:spLocks noChangeArrowheads="1"/>
          </p:cNvSpPr>
          <p:nvPr/>
        </p:nvSpPr>
        <p:spPr bwMode="auto">
          <a:xfrm>
            <a:off x="6565521" y="52732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0" name="Rectangle 50"/>
          <p:cNvSpPr>
            <a:spLocks noChangeArrowheads="1"/>
          </p:cNvSpPr>
          <p:nvPr/>
        </p:nvSpPr>
        <p:spPr bwMode="auto">
          <a:xfrm>
            <a:off x="5822571" y="55939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1" name="Rectangle 51"/>
          <p:cNvSpPr>
            <a:spLocks noChangeArrowheads="1"/>
          </p:cNvSpPr>
          <p:nvPr/>
        </p:nvSpPr>
        <p:spPr bwMode="auto">
          <a:xfrm>
            <a:off x="6581396" y="55748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3" name="Rectangle 53"/>
          <p:cNvSpPr>
            <a:spLocks noChangeArrowheads="1"/>
          </p:cNvSpPr>
          <p:nvPr/>
        </p:nvSpPr>
        <p:spPr bwMode="auto">
          <a:xfrm>
            <a:off x="2309434" y="45382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5014" name="Rectangle 54"/>
          <p:cNvSpPr>
            <a:spLocks noChangeArrowheads="1"/>
          </p:cNvSpPr>
          <p:nvPr/>
        </p:nvSpPr>
        <p:spPr bwMode="auto">
          <a:xfrm>
            <a:off x="2318959" y="46302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5015" name="Rectangle 55"/>
          <p:cNvSpPr>
            <a:spLocks noChangeArrowheads="1"/>
          </p:cNvSpPr>
          <p:nvPr/>
        </p:nvSpPr>
        <p:spPr bwMode="auto">
          <a:xfrm>
            <a:off x="2309434" y="49557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16" name="Rectangle 56"/>
          <p:cNvSpPr>
            <a:spLocks noChangeArrowheads="1"/>
          </p:cNvSpPr>
          <p:nvPr/>
        </p:nvSpPr>
        <p:spPr bwMode="auto">
          <a:xfrm>
            <a:off x="2309434" y="52525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17" name="Rectangle 57"/>
          <p:cNvSpPr>
            <a:spLocks noChangeArrowheads="1"/>
          </p:cNvSpPr>
          <p:nvPr/>
        </p:nvSpPr>
        <p:spPr bwMode="auto">
          <a:xfrm>
            <a:off x="2309434" y="55526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5018" name="Rectangle 58"/>
          <p:cNvSpPr>
            <a:spLocks noChangeArrowheads="1"/>
          </p:cNvSpPr>
          <p:nvPr/>
        </p:nvSpPr>
        <p:spPr bwMode="auto">
          <a:xfrm>
            <a:off x="2309434" y="58510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5019" name="Rectangle 59"/>
          <p:cNvSpPr>
            <a:spLocks noChangeArrowheads="1"/>
          </p:cNvSpPr>
          <p:nvPr/>
        </p:nvSpPr>
        <p:spPr bwMode="auto">
          <a:xfrm>
            <a:off x="2309434" y="61479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5020" name="Line 60"/>
          <p:cNvSpPr>
            <a:spLocks noChangeShapeType="1"/>
          </p:cNvSpPr>
          <p:nvPr/>
        </p:nvSpPr>
        <p:spPr bwMode="auto">
          <a:xfrm flipH="1">
            <a:off x="3123821" y="45302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21" name="Rectangle 61"/>
          <p:cNvSpPr>
            <a:spLocks noChangeArrowheads="1"/>
          </p:cNvSpPr>
          <p:nvPr/>
        </p:nvSpPr>
        <p:spPr bwMode="auto">
          <a:xfrm>
            <a:off x="2577721" y="499382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S1</a:t>
            </a:r>
            <a:endParaRPr lang="en-US" sz="2400" dirty="0"/>
          </a:p>
        </p:txBody>
      </p:sp>
      <p:sp>
        <p:nvSpPr>
          <p:cNvPr id="1065022" name="Rectangle 62"/>
          <p:cNvSpPr>
            <a:spLocks noChangeArrowheads="1"/>
          </p:cNvSpPr>
          <p:nvPr/>
        </p:nvSpPr>
        <p:spPr bwMode="auto">
          <a:xfrm>
            <a:off x="3395284" y="499382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1</a:t>
            </a:r>
            <a:endParaRPr lang="en-US" sz="2400" dirty="0"/>
          </a:p>
        </p:txBody>
      </p:sp>
      <p:sp>
        <p:nvSpPr>
          <p:cNvPr id="1065023" name="Rectangle 63"/>
          <p:cNvSpPr>
            <a:spLocks noChangeArrowheads="1"/>
          </p:cNvSpPr>
          <p:nvPr/>
        </p:nvSpPr>
        <p:spPr bwMode="auto">
          <a:xfrm>
            <a:off x="2685671" y="52605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4" name="Rectangle 64"/>
          <p:cNvSpPr>
            <a:spLocks noChangeArrowheads="1"/>
          </p:cNvSpPr>
          <p:nvPr/>
        </p:nvSpPr>
        <p:spPr bwMode="auto">
          <a:xfrm>
            <a:off x="3441321" y="52605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5" name="Rectangle 65"/>
          <p:cNvSpPr>
            <a:spLocks noChangeArrowheads="1"/>
          </p:cNvSpPr>
          <p:nvPr/>
        </p:nvSpPr>
        <p:spPr bwMode="auto">
          <a:xfrm>
            <a:off x="2698371" y="55812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6" name="Rectangle 66"/>
          <p:cNvSpPr>
            <a:spLocks noChangeArrowheads="1"/>
          </p:cNvSpPr>
          <p:nvPr/>
        </p:nvSpPr>
        <p:spPr bwMode="auto">
          <a:xfrm>
            <a:off x="3457196" y="55621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7" name="Rectangle 67"/>
          <p:cNvSpPr>
            <a:spLocks noGrp="1" noChangeArrowheads="1"/>
          </p:cNvSpPr>
          <p:nvPr>
            <p:ph type="title"/>
          </p:nvPr>
        </p:nvSpPr>
        <p:spPr>
          <a:xfrm>
            <a:off x="247650" y="7754"/>
            <a:ext cx="3278822" cy="870586"/>
          </a:xfrm>
        </p:spPr>
        <p:txBody>
          <a:bodyPr/>
          <a:lstStyle/>
          <a:p>
            <a:r>
              <a:rPr lang="en-US" dirty="0"/>
              <a:t>S1</a:t>
            </a:r>
            <a:r>
              <a:rPr lang="en-US" dirty="0">
                <a:cs typeface="Arial" charset="0"/>
              </a:rPr>
              <a:t>→S5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Line 2"/>
          <p:cNvSpPr>
            <a:spLocks noChangeShapeType="1"/>
          </p:cNvSpPr>
          <p:nvPr/>
        </p:nvSpPr>
        <p:spPr bwMode="auto">
          <a:xfrm>
            <a:off x="597184" y="3293111"/>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1" name="Rectangle 3"/>
          <p:cNvSpPr>
            <a:spLocks noChangeArrowheads="1"/>
          </p:cNvSpPr>
          <p:nvPr/>
        </p:nvSpPr>
        <p:spPr bwMode="auto">
          <a:xfrm>
            <a:off x="2605372" y="3572511"/>
            <a:ext cx="830262"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067012" name="Rectangle 4"/>
          <p:cNvSpPr>
            <a:spLocks noChangeArrowheads="1"/>
          </p:cNvSpPr>
          <p:nvPr/>
        </p:nvSpPr>
        <p:spPr bwMode="auto">
          <a:xfrm>
            <a:off x="2921284" y="36979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7013" name="Rectangle 5"/>
          <p:cNvSpPr>
            <a:spLocks noChangeArrowheads="1"/>
          </p:cNvSpPr>
          <p:nvPr/>
        </p:nvSpPr>
        <p:spPr bwMode="auto">
          <a:xfrm>
            <a:off x="660684" y="15008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7014" name="Line 6"/>
          <p:cNvSpPr>
            <a:spLocks noChangeShapeType="1"/>
          </p:cNvSpPr>
          <p:nvPr/>
        </p:nvSpPr>
        <p:spPr bwMode="auto">
          <a:xfrm>
            <a:off x="3708684" y="3293111"/>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5" name="Line 7"/>
          <p:cNvSpPr>
            <a:spLocks noChangeShapeType="1"/>
          </p:cNvSpPr>
          <p:nvPr/>
        </p:nvSpPr>
        <p:spPr bwMode="auto">
          <a:xfrm>
            <a:off x="6767797" y="3293111"/>
            <a:ext cx="1808162"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6" name="Line 8"/>
          <p:cNvSpPr>
            <a:spLocks noChangeShapeType="1"/>
          </p:cNvSpPr>
          <p:nvPr/>
        </p:nvSpPr>
        <p:spPr bwMode="auto">
          <a:xfrm>
            <a:off x="773397" y="2534286"/>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7" name="Rectangle 9"/>
          <p:cNvSpPr>
            <a:spLocks noChangeArrowheads="1"/>
          </p:cNvSpPr>
          <p:nvPr/>
        </p:nvSpPr>
        <p:spPr bwMode="auto">
          <a:xfrm>
            <a:off x="1905284" y="15008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7018" name="Line 10"/>
          <p:cNvSpPr>
            <a:spLocks noChangeShapeType="1"/>
          </p:cNvSpPr>
          <p:nvPr/>
        </p:nvSpPr>
        <p:spPr bwMode="auto">
          <a:xfrm>
            <a:off x="2019584" y="2534286"/>
            <a:ext cx="1588"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9" name="Rectangle 11"/>
          <p:cNvSpPr>
            <a:spLocks noChangeArrowheads="1"/>
          </p:cNvSpPr>
          <p:nvPr/>
        </p:nvSpPr>
        <p:spPr bwMode="auto">
          <a:xfrm>
            <a:off x="5737509" y="3572511"/>
            <a:ext cx="777875"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067020" name="Rectangle 12"/>
          <p:cNvSpPr>
            <a:spLocks noChangeArrowheads="1"/>
          </p:cNvSpPr>
          <p:nvPr/>
        </p:nvSpPr>
        <p:spPr bwMode="auto">
          <a:xfrm>
            <a:off x="6061359" y="36979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7021" name="Rectangle 13"/>
          <p:cNvSpPr>
            <a:spLocks noChangeArrowheads="1"/>
          </p:cNvSpPr>
          <p:nvPr/>
        </p:nvSpPr>
        <p:spPr bwMode="auto">
          <a:xfrm>
            <a:off x="4443697" y="1507174"/>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7022" name="Line 14"/>
          <p:cNvSpPr>
            <a:spLocks noChangeShapeType="1"/>
          </p:cNvSpPr>
          <p:nvPr/>
        </p:nvSpPr>
        <p:spPr bwMode="auto">
          <a:xfrm>
            <a:off x="4556409" y="2540636"/>
            <a:ext cx="1588"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3" name="Rectangle 15"/>
          <p:cNvSpPr>
            <a:spLocks noChangeArrowheads="1"/>
          </p:cNvSpPr>
          <p:nvPr/>
        </p:nvSpPr>
        <p:spPr bwMode="auto">
          <a:xfrm>
            <a:off x="6977347" y="1507174"/>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7024" name="Line 16"/>
          <p:cNvSpPr>
            <a:spLocks noChangeShapeType="1"/>
          </p:cNvSpPr>
          <p:nvPr/>
        </p:nvSpPr>
        <p:spPr bwMode="auto">
          <a:xfrm>
            <a:off x="7091647" y="2540636"/>
            <a:ext cx="1587"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5" name="Rectangle 17"/>
          <p:cNvSpPr>
            <a:spLocks noChangeArrowheads="1"/>
          </p:cNvSpPr>
          <p:nvPr/>
        </p:nvSpPr>
        <p:spPr bwMode="auto">
          <a:xfrm>
            <a:off x="8214009" y="1492886"/>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7026" name="Line 18"/>
          <p:cNvSpPr>
            <a:spLocks noChangeShapeType="1"/>
          </p:cNvSpPr>
          <p:nvPr/>
        </p:nvSpPr>
        <p:spPr bwMode="auto">
          <a:xfrm>
            <a:off x="8326722" y="2526349"/>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7" name="Rectangle 19"/>
          <p:cNvSpPr>
            <a:spLocks noChangeArrowheads="1"/>
          </p:cNvSpPr>
          <p:nvPr/>
        </p:nvSpPr>
        <p:spPr bwMode="auto">
          <a:xfrm>
            <a:off x="2083084" y="3909061"/>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7028" name="Rectangle 20"/>
          <p:cNvSpPr>
            <a:spLocks noChangeArrowheads="1"/>
          </p:cNvSpPr>
          <p:nvPr/>
        </p:nvSpPr>
        <p:spPr bwMode="auto">
          <a:xfrm>
            <a:off x="3534059"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7029" name="Rectangle 21"/>
          <p:cNvSpPr>
            <a:spLocks noChangeArrowheads="1"/>
          </p:cNvSpPr>
          <p:nvPr/>
        </p:nvSpPr>
        <p:spPr bwMode="auto">
          <a:xfrm>
            <a:off x="5183472"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7030" name="Rectangle 22"/>
          <p:cNvSpPr>
            <a:spLocks noChangeArrowheads="1"/>
          </p:cNvSpPr>
          <p:nvPr/>
        </p:nvSpPr>
        <p:spPr bwMode="auto">
          <a:xfrm>
            <a:off x="6688422"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7031" name="Rectangle 23"/>
          <p:cNvSpPr>
            <a:spLocks noChangeArrowheads="1"/>
          </p:cNvSpPr>
          <p:nvPr/>
        </p:nvSpPr>
        <p:spPr bwMode="auto">
          <a:xfrm>
            <a:off x="922622" y="3431224"/>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7032" name="Rectangle 24"/>
          <p:cNvSpPr>
            <a:spLocks noChangeArrowheads="1"/>
          </p:cNvSpPr>
          <p:nvPr/>
        </p:nvSpPr>
        <p:spPr bwMode="auto">
          <a:xfrm>
            <a:off x="4367497" y="3431224"/>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7033" name="Rectangle 25"/>
          <p:cNvSpPr>
            <a:spLocks noChangeArrowheads="1"/>
          </p:cNvSpPr>
          <p:nvPr/>
        </p:nvSpPr>
        <p:spPr bwMode="auto">
          <a:xfrm>
            <a:off x="7628222" y="3431224"/>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7034" name="Object 26"/>
          <p:cNvGraphicFramePr>
            <a:graphicFrameLocks noChangeAspect="1"/>
          </p:cNvGraphicFramePr>
          <p:nvPr>
            <p:extLst>
              <p:ext uri="{D42A27DB-BD31-4B8C-83A1-F6EECF244321}">
                <p14:modId xmlns:p14="http://schemas.microsoft.com/office/powerpoint/2010/main" val="98109221"/>
              </p:ext>
            </p:extLst>
          </p:nvPr>
        </p:nvGraphicFramePr>
        <p:xfrm>
          <a:off x="476534" y="1869124"/>
          <a:ext cx="668338" cy="665162"/>
        </p:xfrm>
        <a:graphic>
          <a:graphicData uri="http://schemas.openxmlformats.org/presentationml/2006/ole">
            <mc:AlternateContent xmlns:mc="http://schemas.openxmlformats.org/markup-compatibility/2006">
              <mc:Choice xmlns:v="urn:schemas-microsoft-com:vml" Requires="v">
                <p:oleObj spid="_x0000_s1067726"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34"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5" name="Object 27"/>
          <p:cNvGraphicFramePr>
            <a:graphicFrameLocks noChangeAspect="1"/>
          </p:cNvGraphicFramePr>
          <p:nvPr>
            <p:extLst>
              <p:ext uri="{D42A27DB-BD31-4B8C-83A1-F6EECF244321}">
                <p14:modId xmlns:p14="http://schemas.microsoft.com/office/powerpoint/2010/main" val="3953588305"/>
              </p:ext>
            </p:extLst>
          </p:nvPr>
        </p:nvGraphicFramePr>
        <p:xfrm>
          <a:off x="1717959" y="1869124"/>
          <a:ext cx="668338" cy="665162"/>
        </p:xfrm>
        <a:graphic>
          <a:graphicData uri="http://schemas.openxmlformats.org/presentationml/2006/ole">
            <mc:AlternateContent xmlns:mc="http://schemas.openxmlformats.org/markup-compatibility/2006">
              <mc:Choice xmlns:v="urn:schemas-microsoft-com:vml" Requires="v">
                <p:oleObj spid="_x0000_s1067727"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959"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6" name="Object 28"/>
          <p:cNvGraphicFramePr>
            <a:graphicFrameLocks noChangeAspect="1"/>
          </p:cNvGraphicFramePr>
          <p:nvPr>
            <p:extLst>
              <p:ext uri="{D42A27DB-BD31-4B8C-83A1-F6EECF244321}">
                <p14:modId xmlns:p14="http://schemas.microsoft.com/office/powerpoint/2010/main" val="453596024"/>
              </p:ext>
            </p:extLst>
          </p:nvPr>
        </p:nvGraphicFramePr>
        <p:xfrm>
          <a:off x="4269072" y="1869124"/>
          <a:ext cx="668337" cy="665162"/>
        </p:xfrm>
        <a:graphic>
          <a:graphicData uri="http://schemas.openxmlformats.org/presentationml/2006/ole">
            <mc:AlternateContent xmlns:mc="http://schemas.openxmlformats.org/markup-compatibility/2006">
              <mc:Choice xmlns:v="urn:schemas-microsoft-com:vml" Requires="v">
                <p:oleObj spid="_x0000_s1067728"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9072" y="1869124"/>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7" name="Object 29"/>
          <p:cNvGraphicFramePr>
            <a:graphicFrameLocks noChangeAspect="1"/>
          </p:cNvGraphicFramePr>
          <p:nvPr>
            <p:extLst>
              <p:ext uri="{D42A27DB-BD31-4B8C-83A1-F6EECF244321}">
                <p14:modId xmlns:p14="http://schemas.microsoft.com/office/powerpoint/2010/main" val="4208757252"/>
              </p:ext>
            </p:extLst>
          </p:nvPr>
        </p:nvGraphicFramePr>
        <p:xfrm>
          <a:off x="6766209" y="1869124"/>
          <a:ext cx="668338" cy="665162"/>
        </p:xfrm>
        <a:graphic>
          <a:graphicData uri="http://schemas.openxmlformats.org/presentationml/2006/ole">
            <mc:AlternateContent xmlns:mc="http://schemas.openxmlformats.org/markup-compatibility/2006">
              <mc:Choice xmlns:v="urn:schemas-microsoft-com:vml" Requires="v">
                <p:oleObj spid="_x0000_s1067729"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209"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8" name="Object 30"/>
          <p:cNvGraphicFramePr>
            <a:graphicFrameLocks noChangeAspect="1"/>
          </p:cNvGraphicFramePr>
          <p:nvPr>
            <p:extLst>
              <p:ext uri="{D42A27DB-BD31-4B8C-83A1-F6EECF244321}">
                <p14:modId xmlns:p14="http://schemas.microsoft.com/office/powerpoint/2010/main" val="2526629425"/>
              </p:ext>
            </p:extLst>
          </p:nvPr>
        </p:nvGraphicFramePr>
        <p:xfrm>
          <a:off x="7980647" y="1869124"/>
          <a:ext cx="668337" cy="665162"/>
        </p:xfrm>
        <a:graphic>
          <a:graphicData uri="http://schemas.openxmlformats.org/presentationml/2006/ole">
            <mc:AlternateContent xmlns:mc="http://schemas.openxmlformats.org/markup-compatibility/2006">
              <mc:Choice xmlns:v="urn:schemas-microsoft-com:vml" Requires="v">
                <p:oleObj spid="_x0000_s1067730"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647" y="1869124"/>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039" name="Freeform 31"/>
          <p:cNvSpPr>
            <a:spLocks/>
          </p:cNvSpPr>
          <p:nvPr/>
        </p:nvSpPr>
        <p:spPr bwMode="auto">
          <a:xfrm>
            <a:off x="2271997" y="3305811"/>
            <a:ext cx="334962"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0" name="Freeform 32"/>
          <p:cNvSpPr>
            <a:spLocks/>
          </p:cNvSpPr>
          <p:nvPr/>
        </p:nvSpPr>
        <p:spPr bwMode="auto">
          <a:xfrm>
            <a:off x="5410484" y="3289936"/>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1" name="Freeform 33"/>
          <p:cNvSpPr>
            <a:spLocks/>
          </p:cNvSpPr>
          <p:nvPr/>
        </p:nvSpPr>
        <p:spPr bwMode="auto">
          <a:xfrm flipH="1">
            <a:off x="3448334" y="3274061"/>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2" name="Freeform 34"/>
          <p:cNvSpPr>
            <a:spLocks/>
          </p:cNvSpPr>
          <p:nvPr/>
        </p:nvSpPr>
        <p:spPr bwMode="auto">
          <a:xfrm flipH="1">
            <a:off x="6532847" y="3289936"/>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6" name="Rectangle 38"/>
          <p:cNvSpPr>
            <a:spLocks noChangeArrowheads="1"/>
          </p:cNvSpPr>
          <p:nvPr/>
        </p:nvSpPr>
        <p:spPr bwMode="auto">
          <a:xfrm>
            <a:off x="5313647" y="4598036"/>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7047" name="Rectangle 39"/>
          <p:cNvSpPr>
            <a:spLocks noChangeArrowheads="1"/>
          </p:cNvSpPr>
          <p:nvPr/>
        </p:nvSpPr>
        <p:spPr bwMode="auto">
          <a:xfrm>
            <a:off x="5323172" y="4690111"/>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7048" name="Rectangle 40"/>
          <p:cNvSpPr>
            <a:spLocks noChangeArrowheads="1"/>
          </p:cNvSpPr>
          <p:nvPr/>
        </p:nvSpPr>
        <p:spPr bwMode="auto">
          <a:xfrm>
            <a:off x="5313647" y="501554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49" name="Rectangle 41"/>
          <p:cNvSpPr>
            <a:spLocks noChangeArrowheads="1"/>
          </p:cNvSpPr>
          <p:nvPr/>
        </p:nvSpPr>
        <p:spPr bwMode="auto">
          <a:xfrm>
            <a:off x="5313647" y="5312411"/>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50" name="Rectangle 42"/>
          <p:cNvSpPr>
            <a:spLocks noChangeArrowheads="1"/>
          </p:cNvSpPr>
          <p:nvPr/>
        </p:nvSpPr>
        <p:spPr bwMode="auto">
          <a:xfrm>
            <a:off x="5313647" y="5612449"/>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7051" name="Rectangle 43"/>
          <p:cNvSpPr>
            <a:spLocks noChangeArrowheads="1"/>
          </p:cNvSpPr>
          <p:nvPr/>
        </p:nvSpPr>
        <p:spPr bwMode="auto">
          <a:xfrm>
            <a:off x="5313647" y="5910899"/>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7052" name="Rectangle 44"/>
          <p:cNvSpPr>
            <a:spLocks noChangeArrowheads="1"/>
          </p:cNvSpPr>
          <p:nvPr/>
        </p:nvSpPr>
        <p:spPr bwMode="auto">
          <a:xfrm>
            <a:off x="5313647" y="6207761"/>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7053" name="Line 45"/>
          <p:cNvSpPr>
            <a:spLocks noChangeShapeType="1"/>
          </p:cNvSpPr>
          <p:nvPr/>
        </p:nvSpPr>
        <p:spPr bwMode="auto">
          <a:xfrm flipH="1">
            <a:off x="6128034" y="4590099"/>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54" name="Rectangle 46"/>
          <p:cNvSpPr>
            <a:spLocks noChangeArrowheads="1"/>
          </p:cNvSpPr>
          <p:nvPr/>
        </p:nvSpPr>
        <p:spPr bwMode="auto">
          <a:xfrm>
            <a:off x="5581934" y="5053649"/>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7055" name="Rectangle 47"/>
          <p:cNvSpPr>
            <a:spLocks noChangeArrowheads="1"/>
          </p:cNvSpPr>
          <p:nvPr/>
        </p:nvSpPr>
        <p:spPr bwMode="auto">
          <a:xfrm>
            <a:off x="6399497" y="5053649"/>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56" name="Rectangle 48"/>
          <p:cNvSpPr>
            <a:spLocks noChangeArrowheads="1"/>
          </p:cNvSpPr>
          <p:nvPr/>
        </p:nvSpPr>
        <p:spPr bwMode="auto">
          <a:xfrm>
            <a:off x="5558122" y="5320349"/>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7057" name="Rectangle 49"/>
          <p:cNvSpPr>
            <a:spLocks noChangeArrowheads="1"/>
          </p:cNvSpPr>
          <p:nvPr/>
        </p:nvSpPr>
        <p:spPr bwMode="auto">
          <a:xfrm>
            <a:off x="6385209" y="5320349"/>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58" name="Rectangle 50"/>
          <p:cNvSpPr>
            <a:spLocks noChangeArrowheads="1"/>
          </p:cNvSpPr>
          <p:nvPr/>
        </p:nvSpPr>
        <p:spPr bwMode="auto">
          <a:xfrm>
            <a:off x="5702584" y="5641024"/>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59" name="Rectangle 51"/>
          <p:cNvSpPr>
            <a:spLocks noChangeArrowheads="1"/>
          </p:cNvSpPr>
          <p:nvPr/>
        </p:nvSpPr>
        <p:spPr bwMode="auto">
          <a:xfrm>
            <a:off x="6461409" y="5621974"/>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61" name="Rectangle 53"/>
          <p:cNvSpPr>
            <a:spLocks noChangeArrowheads="1"/>
          </p:cNvSpPr>
          <p:nvPr/>
        </p:nvSpPr>
        <p:spPr bwMode="auto">
          <a:xfrm>
            <a:off x="2265647" y="4598036"/>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7062" name="Rectangle 54"/>
          <p:cNvSpPr>
            <a:spLocks noChangeArrowheads="1"/>
          </p:cNvSpPr>
          <p:nvPr/>
        </p:nvSpPr>
        <p:spPr bwMode="auto">
          <a:xfrm>
            <a:off x="2275172" y="4690111"/>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7063" name="Rectangle 55"/>
          <p:cNvSpPr>
            <a:spLocks noChangeArrowheads="1"/>
          </p:cNvSpPr>
          <p:nvPr/>
        </p:nvSpPr>
        <p:spPr bwMode="auto">
          <a:xfrm>
            <a:off x="2265647" y="501554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64" name="Rectangle 56"/>
          <p:cNvSpPr>
            <a:spLocks noChangeArrowheads="1"/>
          </p:cNvSpPr>
          <p:nvPr/>
        </p:nvSpPr>
        <p:spPr bwMode="auto">
          <a:xfrm>
            <a:off x="2265647" y="5312411"/>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65" name="Rectangle 57"/>
          <p:cNvSpPr>
            <a:spLocks noChangeArrowheads="1"/>
          </p:cNvSpPr>
          <p:nvPr/>
        </p:nvSpPr>
        <p:spPr bwMode="auto">
          <a:xfrm>
            <a:off x="2265647" y="5612449"/>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7066" name="Rectangle 58"/>
          <p:cNvSpPr>
            <a:spLocks noChangeArrowheads="1"/>
          </p:cNvSpPr>
          <p:nvPr/>
        </p:nvSpPr>
        <p:spPr bwMode="auto">
          <a:xfrm>
            <a:off x="2265647" y="5910899"/>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7067" name="Rectangle 59"/>
          <p:cNvSpPr>
            <a:spLocks noChangeArrowheads="1"/>
          </p:cNvSpPr>
          <p:nvPr/>
        </p:nvSpPr>
        <p:spPr bwMode="auto">
          <a:xfrm>
            <a:off x="2265647" y="6207761"/>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7068" name="Line 60"/>
          <p:cNvSpPr>
            <a:spLocks noChangeShapeType="1"/>
          </p:cNvSpPr>
          <p:nvPr/>
        </p:nvSpPr>
        <p:spPr bwMode="auto">
          <a:xfrm flipH="1">
            <a:off x="3080034" y="4590099"/>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69" name="Rectangle 61"/>
          <p:cNvSpPr>
            <a:spLocks noChangeArrowheads="1"/>
          </p:cNvSpPr>
          <p:nvPr/>
        </p:nvSpPr>
        <p:spPr bwMode="auto">
          <a:xfrm>
            <a:off x="2533934" y="5053649"/>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7070" name="Rectangle 62"/>
          <p:cNvSpPr>
            <a:spLocks noChangeArrowheads="1"/>
          </p:cNvSpPr>
          <p:nvPr/>
        </p:nvSpPr>
        <p:spPr bwMode="auto">
          <a:xfrm>
            <a:off x="3351497" y="5053649"/>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71" name="Rectangle 63"/>
          <p:cNvSpPr>
            <a:spLocks noChangeArrowheads="1"/>
          </p:cNvSpPr>
          <p:nvPr/>
        </p:nvSpPr>
        <p:spPr bwMode="auto">
          <a:xfrm>
            <a:off x="2510122" y="5320349"/>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7072" name="Rectangle 64"/>
          <p:cNvSpPr>
            <a:spLocks noChangeArrowheads="1"/>
          </p:cNvSpPr>
          <p:nvPr/>
        </p:nvSpPr>
        <p:spPr bwMode="auto">
          <a:xfrm>
            <a:off x="3336620" y="5320349"/>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2</a:t>
            </a:r>
            <a:endParaRPr lang="en-US" sz="2400" dirty="0"/>
          </a:p>
        </p:txBody>
      </p:sp>
      <p:sp>
        <p:nvSpPr>
          <p:cNvPr id="1067073" name="Rectangle 65"/>
          <p:cNvSpPr>
            <a:spLocks noChangeArrowheads="1"/>
          </p:cNvSpPr>
          <p:nvPr/>
        </p:nvSpPr>
        <p:spPr bwMode="auto">
          <a:xfrm>
            <a:off x="2654584" y="5641024"/>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74" name="Rectangle 66"/>
          <p:cNvSpPr>
            <a:spLocks noChangeArrowheads="1"/>
          </p:cNvSpPr>
          <p:nvPr/>
        </p:nvSpPr>
        <p:spPr bwMode="auto">
          <a:xfrm>
            <a:off x="3413409" y="5621974"/>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75" name="Rectangle 67"/>
          <p:cNvSpPr>
            <a:spLocks noGrp="1" noChangeArrowheads="1"/>
          </p:cNvSpPr>
          <p:nvPr>
            <p:ph type="title"/>
          </p:nvPr>
        </p:nvSpPr>
        <p:spPr/>
        <p:txBody>
          <a:bodyPr/>
          <a:lstStyle/>
          <a:p>
            <a:r>
              <a:rPr lang="en-US"/>
              <a:t>S3</a:t>
            </a:r>
            <a:r>
              <a:rPr lang="en-US">
                <a:cs typeface="Arial" charset="0"/>
              </a:rPr>
              <a:t>→S2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Line 2"/>
          <p:cNvSpPr>
            <a:spLocks noChangeShapeType="1"/>
          </p:cNvSpPr>
          <p:nvPr/>
        </p:nvSpPr>
        <p:spPr bwMode="auto">
          <a:xfrm>
            <a:off x="488002" y="35518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59" name="Rectangle 3"/>
          <p:cNvSpPr>
            <a:spLocks noChangeArrowheads="1"/>
          </p:cNvSpPr>
          <p:nvPr/>
        </p:nvSpPr>
        <p:spPr bwMode="auto">
          <a:xfrm>
            <a:off x="2496190" y="3834448"/>
            <a:ext cx="83026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69060" name="Rectangle 4"/>
          <p:cNvSpPr>
            <a:spLocks noChangeArrowheads="1"/>
          </p:cNvSpPr>
          <p:nvPr/>
        </p:nvSpPr>
        <p:spPr bwMode="auto">
          <a:xfrm>
            <a:off x="2796227" y="39630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1069061" name="Rectangle 5"/>
          <p:cNvSpPr>
            <a:spLocks noChangeArrowheads="1"/>
          </p:cNvSpPr>
          <p:nvPr/>
        </p:nvSpPr>
        <p:spPr bwMode="auto">
          <a:xfrm>
            <a:off x="535627" y="17310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062" name="Line 6"/>
          <p:cNvSpPr>
            <a:spLocks noChangeShapeType="1"/>
          </p:cNvSpPr>
          <p:nvPr/>
        </p:nvSpPr>
        <p:spPr bwMode="auto">
          <a:xfrm>
            <a:off x="3599502" y="35518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3" name="Line 7"/>
          <p:cNvSpPr>
            <a:spLocks noChangeShapeType="1"/>
          </p:cNvSpPr>
          <p:nvPr/>
        </p:nvSpPr>
        <p:spPr bwMode="auto">
          <a:xfrm>
            <a:off x="6658615" y="3551873"/>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4" name="Line 8"/>
          <p:cNvSpPr>
            <a:spLocks noChangeShapeType="1"/>
          </p:cNvSpPr>
          <p:nvPr/>
        </p:nvSpPr>
        <p:spPr bwMode="auto">
          <a:xfrm>
            <a:off x="664215" y="2780348"/>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5" name="Rectangle 9"/>
          <p:cNvSpPr>
            <a:spLocks noChangeArrowheads="1"/>
          </p:cNvSpPr>
          <p:nvPr/>
        </p:nvSpPr>
        <p:spPr bwMode="auto">
          <a:xfrm>
            <a:off x="1780227" y="17310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069066" name="Line 10"/>
          <p:cNvSpPr>
            <a:spLocks noChangeShapeType="1"/>
          </p:cNvSpPr>
          <p:nvPr/>
        </p:nvSpPr>
        <p:spPr bwMode="auto">
          <a:xfrm>
            <a:off x="1910402" y="2780348"/>
            <a:ext cx="1588"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7" name="Rectangle 11"/>
          <p:cNvSpPr>
            <a:spLocks noChangeArrowheads="1"/>
          </p:cNvSpPr>
          <p:nvPr/>
        </p:nvSpPr>
        <p:spPr bwMode="auto">
          <a:xfrm>
            <a:off x="5628327" y="3834448"/>
            <a:ext cx="777875"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69068" name="Rectangle 12"/>
          <p:cNvSpPr>
            <a:spLocks noChangeArrowheads="1"/>
          </p:cNvSpPr>
          <p:nvPr/>
        </p:nvSpPr>
        <p:spPr bwMode="auto">
          <a:xfrm>
            <a:off x="5936302" y="39630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069069" name="Rectangle 13"/>
          <p:cNvSpPr>
            <a:spLocks noChangeArrowheads="1"/>
          </p:cNvSpPr>
          <p:nvPr/>
        </p:nvSpPr>
        <p:spPr bwMode="auto">
          <a:xfrm>
            <a:off x="4318640" y="17373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070" name="Line 14"/>
          <p:cNvSpPr>
            <a:spLocks noChangeShapeType="1"/>
          </p:cNvSpPr>
          <p:nvPr/>
        </p:nvSpPr>
        <p:spPr bwMode="auto">
          <a:xfrm>
            <a:off x="4447227" y="2786698"/>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1" name="Rectangle 15"/>
          <p:cNvSpPr>
            <a:spLocks noChangeArrowheads="1"/>
          </p:cNvSpPr>
          <p:nvPr/>
        </p:nvSpPr>
        <p:spPr bwMode="auto">
          <a:xfrm>
            <a:off x="6852290" y="17373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072" name="Line 16"/>
          <p:cNvSpPr>
            <a:spLocks noChangeShapeType="1"/>
          </p:cNvSpPr>
          <p:nvPr/>
        </p:nvSpPr>
        <p:spPr bwMode="auto">
          <a:xfrm>
            <a:off x="6982465" y="2786698"/>
            <a:ext cx="1587"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3" name="Rectangle 17"/>
          <p:cNvSpPr>
            <a:spLocks noChangeArrowheads="1"/>
          </p:cNvSpPr>
          <p:nvPr/>
        </p:nvSpPr>
        <p:spPr bwMode="auto">
          <a:xfrm>
            <a:off x="8088952" y="1723073"/>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S5</a:t>
            </a:r>
            <a:endParaRPr lang="en-US" sz="2400"/>
          </a:p>
        </p:txBody>
      </p:sp>
      <p:sp>
        <p:nvSpPr>
          <p:cNvPr id="1069074" name="Line 18"/>
          <p:cNvSpPr>
            <a:spLocks noChangeShapeType="1"/>
          </p:cNvSpPr>
          <p:nvPr/>
        </p:nvSpPr>
        <p:spPr bwMode="auto">
          <a:xfrm>
            <a:off x="8217540" y="2772411"/>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5" name="Rectangle 19"/>
          <p:cNvSpPr>
            <a:spLocks noChangeArrowheads="1"/>
          </p:cNvSpPr>
          <p:nvPr/>
        </p:nvSpPr>
        <p:spPr bwMode="auto">
          <a:xfrm>
            <a:off x="1938977"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69076" name="Rectangle 20"/>
          <p:cNvSpPr>
            <a:spLocks noChangeArrowheads="1"/>
          </p:cNvSpPr>
          <p:nvPr/>
        </p:nvSpPr>
        <p:spPr bwMode="auto">
          <a:xfrm>
            <a:off x="3389952"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69077" name="Rectangle 21"/>
          <p:cNvSpPr>
            <a:spLocks noChangeArrowheads="1"/>
          </p:cNvSpPr>
          <p:nvPr/>
        </p:nvSpPr>
        <p:spPr bwMode="auto">
          <a:xfrm>
            <a:off x="5039365"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69078" name="Rectangle 22"/>
          <p:cNvSpPr>
            <a:spLocks noChangeArrowheads="1"/>
          </p:cNvSpPr>
          <p:nvPr/>
        </p:nvSpPr>
        <p:spPr bwMode="auto">
          <a:xfrm>
            <a:off x="6544315"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69079" name="Rectangle 23"/>
          <p:cNvSpPr>
            <a:spLocks noChangeArrowheads="1"/>
          </p:cNvSpPr>
          <p:nvPr/>
        </p:nvSpPr>
        <p:spPr bwMode="auto">
          <a:xfrm>
            <a:off x="781690"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1069080" name="Rectangle 24"/>
          <p:cNvSpPr>
            <a:spLocks noChangeArrowheads="1"/>
          </p:cNvSpPr>
          <p:nvPr/>
        </p:nvSpPr>
        <p:spPr bwMode="auto">
          <a:xfrm>
            <a:off x="4226565"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1069081" name="Rectangle 25"/>
          <p:cNvSpPr>
            <a:spLocks noChangeArrowheads="1"/>
          </p:cNvSpPr>
          <p:nvPr/>
        </p:nvSpPr>
        <p:spPr bwMode="auto">
          <a:xfrm>
            <a:off x="7487290"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1069082" name="Object 26"/>
          <p:cNvGraphicFramePr>
            <a:graphicFrameLocks noChangeAspect="1"/>
          </p:cNvGraphicFramePr>
          <p:nvPr>
            <p:extLst>
              <p:ext uri="{D42A27DB-BD31-4B8C-83A1-F6EECF244321}">
                <p14:modId xmlns:p14="http://schemas.microsoft.com/office/powerpoint/2010/main" val="1453896534"/>
              </p:ext>
            </p:extLst>
          </p:nvPr>
        </p:nvGraphicFramePr>
        <p:xfrm>
          <a:off x="367352" y="2104073"/>
          <a:ext cx="668338" cy="676275"/>
        </p:xfrm>
        <a:graphic>
          <a:graphicData uri="http://schemas.openxmlformats.org/presentationml/2006/ole">
            <mc:AlternateContent xmlns:mc="http://schemas.openxmlformats.org/markup-compatibility/2006">
              <mc:Choice xmlns:v="urn:schemas-microsoft-com:vml" Requires="v">
                <p:oleObj spid="_x0000_s1069769"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52"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3" name="Object 27"/>
          <p:cNvGraphicFramePr>
            <a:graphicFrameLocks noChangeAspect="1"/>
          </p:cNvGraphicFramePr>
          <p:nvPr>
            <p:extLst>
              <p:ext uri="{D42A27DB-BD31-4B8C-83A1-F6EECF244321}">
                <p14:modId xmlns:p14="http://schemas.microsoft.com/office/powerpoint/2010/main" val="3491808128"/>
              </p:ext>
            </p:extLst>
          </p:nvPr>
        </p:nvGraphicFramePr>
        <p:xfrm>
          <a:off x="1608777" y="2104073"/>
          <a:ext cx="668338" cy="676275"/>
        </p:xfrm>
        <a:graphic>
          <a:graphicData uri="http://schemas.openxmlformats.org/presentationml/2006/ole">
            <mc:AlternateContent xmlns:mc="http://schemas.openxmlformats.org/markup-compatibility/2006">
              <mc:Choice xmlns:v="urn:schemas-microsoft-com:vml" Requires="v">
                <p:oleObj spid="_x0000_s1069770"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777"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4" name="Object 28"/>
          <p:cNvGraphicFramePr>
            <a:graphicFrameLocks noChangeAspect="1"/>
          </p:cNvGraphicFramePr>
          <p:nvPr>
            <p:extLst>
              <p:ext uri="{D42A27DB-BD31-4B8C-83A1-F6EECF244321}">
                <p14:modId xmlns:p14="http://schemas.microsoft.com/office/powerpoint/2010/main" val="3127741459"/>
              </p:ext>
            </p:extLst>
          </p:nvPr>
        </p:nvGraphicFramePr>
        <p:xfrm>
          <a:off x="4159890" y="2104073"/>
          <a:ext cx="668337" cy="676275"/>
        </p:xfrm>
        <a:graphic>
          <a:graphicData uri="http://schemas.openxmlformats.org/presentationml/2006/ole">
            <mc:AlternateContent xmlns:mc="http://schemas.openxmlformats.org/markup-compatibility/2006">
              <mc:Choice xmlns:v="urn:schemas-microsoft-com:vml" Requires="v">
                <p:oleObj spid="_x0000_s1069771"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890" y="21040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5" name="Object 29"/>
          <p:cNvGraphicFramePr>
            <a:graphicFrameLocks noChangeAspect="1"/>
          </p:cNvGraphicFramePr>
          <p:nvPr>
            <p:extLst>
              <p:ext uri="{D42A27DB-BD31-4B8C-83A1-F6EECF244321}">
                <p14:modId xmlns:p14="http://schemas.microsoft.com/office/powerpoint/2010/main" val="841246649"/>
              </p:ext>
            </p:extLst>
          </p:nvPr>
        </p:nvGraphicFramePr>
        <p:xfrm>
          <a:off x="6657027" y="2104073"/>
          <a:ext cx="668338" cy="676275"/>
        </p:xfrm>
        <a:graphic>
          <a:graphicData uri="http://schemas.openxmlformats.org/presentationml/2006/ole">
            <mc:AlternateContent xmlns:mc="http://schemas.openxmlformats.org/markup-compatibility/2006">
              <mc:Choice xmlns:v="urn:schemas-microsoft-com:vml" Requires="v">
                <p:oleObj spid="_x0000_s1069772"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7027"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6" name="Object 30"/>
          <p:cNvGraphicFramePr>
            <a:graphicFrameLocks noChangeAspect="1"/>
          </p:cNvGraphicFramePr>
          <p:nvPr>
            <p:extLst>
              <p:ext uri="{D42A27DB-BD31-4B8C-83A1-F6EECF244321}">
                <p14:modId xmlns:p14="http://schemas.microsoft.com/office/powerpoint/2010/main" val="1539022286"/>
              </p:ext>
            </p:extLst>
          </p:nvPr>
        </p:nvGraphicFramePr>
        <p:xfrm>
          <a:off x="7871465" y="2104073"/>
          <a:ext cx="668337" cy="676275"/>
        </p:xfrm>
        <a:graphic>
          <a:graphicData uri="http://schemas.openxmlformats.org/presentationml/2006/ole">
            <mc:AlternateContent xmlns:mc="http://schemas.openxmlformats.org/markup-compatibility/2006">
              <mc:Choice xmlns:v="urn:schemas-microsoft-com:vml" Requires="v">
                <p:oleObj spid="_x0000_s1069773"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465" y="21040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9087" name="Freeform 31"/>
          <p:cNvSpPr>
            <a:spLocks/>
          </p:cNvSpPr>
          <p:nvPr/>
        </p:nvSpPr>
        <p:spPr bwMode="auto">
          <a:xfrm>
            <a:off x="2162815" y="3562986"/>
            <a:ext cx="334962"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88" name="Freeform 32"/>
          <p:cNvSpPr>
            <a:spLocks/>
          </p:cNvSpPr>
          <p:nvPr/>
        </p:nvSpPr>
        <p:spPr bwMode="auto">
          <a:xfrm>
            <a:off x="5301302" y="35471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89" name="Freeform 33"/>
          <p:cNvSpPr>
            <a:spLocks/>
          </p:cNvSpPr>
          <p:nvPr/>
        </p:nvSpPr>
        <p:spPr bwMode="auto">
          <a:xfrm flipH="1">
            <a:off x="3339152" y="3531236"/>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0" name="Freeform 34"/>
          <p:cNvSpPr>
            <a:spLocks/>
          </p:cNvSpPr>
          <p:nvPr/>
        </p:nvSpPr>
        <p:spPr bwMode="auto">
          <a:xfrm flipH="1">
            <a:off x="6423665" y="35471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1" name="Line 35"/>
          <p:cNvSpPr>
            <a:spLocks noChangeShapeType="1"/>
          </p:cNvSpPr>
          <p:nvPr/>
        </p:nvSpPr>
        <p:spPr bwMode="auto">
          <a:xfrm>
            <a:off x="7304727" y="3004186"/>
            <a:ext cx="25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2" name="Rectangle 36"/>
          <p:cNvSpPr>
            <a:spLocks noChangeArrowheads="1"/>
          </p:cNvSpPr>
          <p:nvPr/>
        </p:nvSpPr>
        <p:spPr bwMode="auto">
          <a:xfrm>
            <a:off x="6984052" y="2862898"/>
            <a:ext cx="8921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      S3</a:t>
            </a:r>
            <a:endParaRPr lang="en-US" sz="2400"/>
          </a:p>
        </p:txBody>
      </p:sp>
      <p:sp>
        <p:nvSpPr>
          <p:cNvPr id="1069094" name="Rectangle 38"/>
          <p:cNvSpPr>
            <a:spLocks noChangeArrowheads="1"/>
          </p:cNvSpPr>
          <p:nvPr/>
        </p:nvSpPr>
        <p:spPr bwMode="auto">
          <a:xfrm>
            <a:off x="2219965" y="48282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9095" name="Rectangle 39"/>
          <p:cNvSpPr>
            <a:spLocks noChangeArrowheads="1"/>
          </p:cNvSpPr>
          <p:nvPr/>
        </p:nvSpPr>
        <p:spPr bwMode="auto">
          <a:xfrm>
            <a:off x="2229490" y="49202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9096" name="Rectangle 40"/>
          <p:cNvSpPr>
            <a:spLocks noChangeArrowheads="1"/>
          </p:cNvSpPr>
          <p:nvPr/>
        </p:nvSpPr>
        <p:spPr bwMode="auto">
          <a:xfrm>
            <a:off x="2219965" y="52457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097" name="Rectangle 41"/>
          <p:cNvSpPr>
            <a:spLocks noChangeArrowheads="1"/>
          </p:cNvSpPr>
          <p:nvPr/>
        </p:nvSpPr>
        <p:spPr bwMode="auto">
          <a:xfrm>
            <a:off x="2219965" y="55425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098" name="Rectangle 42"/>
          <p:cNvSpPr>
            <a:spLocks noChangeArrowheads="1"/>
          </p:cNvSpPr>
          <p:nvPr/>
        </p:nvSpPr>
        <p:spPr bwMode="auto">
          <a:xfrm>
            <a:off x="2219965" y="58426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9099" name="Rectangle 43"/>
          <p:cNvSpPr>
            <a:spLocks noChangeArrowheads="1"/>
          </p:cNvSpPr>
          <p:nvPr/>
        </p:nvSpPr>
        <p:spPr bwMode="auto">
          <a:xfrm>
            <a:off x="2219965" y="61410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9100" name="Rectangle 44"/>
          <p:cNvSpPr>
            <a:spLocks noChangeArrowheads="1"/>
          </p:cNvSpPr>
          <p:nvPr/>
        </p:nvSpPr>
        <p:spPr bwMode="auto">
          <a:xfrm>
            <a:off x="2219965" y="64379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9101" name="Line 45"/>
          <p:cNvSpPr>
            <a:spLocks noChangeShapeType="1"/>
          </p:cNvSpPr>
          <p:nvPr/>
        </p:nvSpPr>
        <p:spPr bwMode="auto">
          <a:xfrm flipH="1">
            <a:off x="3034352" y="48202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102" name="Rectangle 46"/>
          <p:cNvSpPr>
            <a:spLocks noChangeArrowheads="1"/>
          </p:cNvSpPr>
          <p:nvPr/>
        </p:nvSpPr>
        <p:spPr bwMode="auto">
          <a:xfrm>
            <a:off x="2488252" y="52838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103" name="Rectangle 47"/>
          <p:cNvSpPr>
            <a:spLocks noChangeArrowheads="1"/>
          </p:cNvSpPr>
          <p:nvPr/>
        </p:nvSpPr>
        <p:spPr bwMode="auto">
          <a:xfrm>
            <a:off x="3305815" y="52838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04" name="Rectangle 48"/>
          <p:cNvSpPr>
            <a:spLocks noChangeArrowheads="1"/>
          </p:cNvSpPr>
          <p:nvPr/>
        </p:nvSpPr>
        <p:spPr bwMode="auto">
          <a:xfrm>
            <a:off x="2464440" y="55505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105" name="Rectangle 49"/>
          <p:cNvSpPr>
            <a:spLocks noChangeArrowheads="1"/>
          </p:cNvSpPr>
          <p:nvPr/>
        </p:nvSpPr>
        <p:spPr bwMode="auto">
          <a:xfrm>
            <a:off x="3291527" y="55505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06" name="Rectangle 50"/>
          <p:cNvSpPr>
            <a:spLocks noChangeArrowheads="1"/>
          </p:cNvSpPr>
          <p:nvPr/>
        </p:nvSpPr>
        <p:spPr bwMode="auto">
          <a:xfrm>
            <a:off x="2477140" y="5871211"/>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107" name="Rectangle 51"/>
          <p:cNvSpPr>
            <a:spLocks noChangeArrowheads="1"/>
          </p:cNvSpPr>
          <p:nvPr/>
        </p:nvSpPr>
        <p:spPr bwMode="auto">
          <a:xfrm>
            <a:off x="3307402" y="5852161"/>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09" name="Rectangle 53"/>
          <p:cNvSpPr>
            <a:spLocks noChangeArrowheads="1"/>
          </p:cNvSpPr>
          <p:nvPr/>
        </p:nvSpPr>
        <p:spPr bwMode="auto">
          <a:xfrm>
            <a:off x="5331465" y="48282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9110" name="Rectangle 54"/>
          <p:cNvSpPr>
            <a:spLocks noChangeArrowheads="1"/>
          </p:cNvSpPr>
          <p:nvPr/>
        </p:nvSpPr>
        <p:spPr bwMode="auto">
          <a:xfrm>
            <a:off x="5340990" y="49202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9111" name="Rectangle 55"/>
          <p:cNvSpPr>
            <a:spLocks noChangeArrowheads="1"/>
          </p:cNvSpPr>
          <p:nvPr/>
        </p:nvSpPr>
        <p:spPr bwMode="auto">
          <a:xfrm>
            <a:off x="5331465" y="52457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112" name="Rectangle 56"/>
          <p:cNvSpPr>
            <a:spLocks noChangeArrowheads="1"/>
          </p:cNvSpPr>
          <p:nvPr/>
        </p:nvSpPr>
        <p:spPr bwMode="auto">
          <a:xfrm>
            <a:off x="5331465" y="55425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113" name="Rectangle 57"/>
          <p:cNvSpPr>
            <a:spLocks noChangeArrowheads="1"/>
          </p:cNvSpPr>
          <p:nvPr/>
        </p:nvSpPr>
        <p:spPr bwMode="auto">
          <a:xfrm>
            <a:off x="5331465" y="58426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9114" name="Rectangle 58"/>
          <p:cNvSpPr>
            <a:spLocks noChangeArrowheads="1"/>
          </p:cNvSpPr>
          <p:nvPr/>
        </p:nvSpPr>
        <p:spPr bwMode="auto">
          <a:xfrm>
            <a:off x="5331465" y="61410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9115" name="Rectangle 59"/>
          <p:cNvSpPr>
            <a:spLocks noChangeArrowheads="1"/>
          </p:cNvSpPr>
          <p:nvPr/>
        </p:nvSpPr>
        <p:spPr bwMode="auto">
          <a:xfrm>
            <a:off x="5331465" y="64379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9116" name="Line 60"/>
          <p:cNvSpPr>
            <a:spLocks noChangeShapeType="1"/>
          </p:cNvSpPr>
          <p:nvPr/>
        </p:nvSpPr>
        <p:spPr bwMode="auto">
          <a:xfrm flipH="1">
            <a:off x="6145852" y="48202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117" name="Rectangle 61"/>
          <p:cNvSpPr>
            <a:spLocks noChangeArrowheads="1"/>
          </p:cNvSpPr>
          <p:nvPr/>
        </p:nvSpPr>
        <p:spPr bwMode="auto">
          <a:xfrm>
            <a:off x="5599752" y="52838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118" name="Rectangle 62"/>
          <p:cNvSpPr>
            <a:spLocks noChangeArrowheads="1"/>
          </p:cNvSpPr>
          <p:nvPr/>
        </p:nvSpPr>
        <p:spPr bwMode="auto">
          <a:xfrm>
            <a:off x="6417315" y="52838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19" name="Rectangle 63"/>
          <p:cNvSpPr>
            <a:spLocks noChangeArrowheads="1"/>
          </p:cNvSpPr>
          <p:nvPr/>
        </p:nvSpPr>
        <p:spPr bwMode="auto">
          <a:xfrm>
            <a:off x="5575940" y="55505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120" name="Rectangle 64"/>
          <p:cNvSpPr>
            <a:spLocks noChangeArrowheads="1"/>
          </p:cNvSpPr>
          <p:nvPr/>
        </p:nvSpPr>
        <p:spPr bwMode="auto">
          <a:xfrm>
            <a:off x="6403027" y="55505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21" name="Rectangle 65"/>
          <p:cNvSpPr>
            <a:spLocks noChangeArrowheads="1"/>
          </p:cNvSpPr>
          <p:nvPr/>
        </p:nvSpPr>
        <p:spPr bwMode="auto">
          <a:xfrm>
            <a:off x="5588640" y="5871211"/>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122" name="Rectangle 66"/>
          <p:cNvSpPr>
            <a:spLocks noChangeArrowheads="1"/>
          </p:cNvSpPr>
          <p:nvPr/>
        </p:nvSpPr>
        <p:spPr bwMode="auto">
          <a:xfrm>
            <a:off x="6418902" y="5852161"/>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23" name="Rectangle 67"/>
          <p:cNvSpPr>
            <a:spLocks noGrp="1" noChangeArrowheads="1"/>
          </p:cNvSpPr>
          <p:nvPr>
            <p:ph type="title"/>
          </p:nvPr>
        </p:nvSpPr>
        <p:spPr>
          <a:xfrm>
            <a:off x="309794" y="241395"/>
            <a:ext cx="2211392" cy="777875"/>
          </a:xfrm>
        </p:spPr>
        <p:txBody>
          <a:bodyPr/>
          <a:lstStyle/>
          <a:p>
            <a:r>
              <a:rPr lang="en-US" dirty="0"/>
              <a:t>S4</a:t>
            </a:r>
            <a:r>
              <a:rPr lang="en-US" dirty="0">
                <a:sym typeface="Wingdings" pitchFamily="2" charset="2"/>
              </a:rPr>
              <a:t>S3</a:t>
            </a:r>
            <a:endParaRPr lang="en-US" dirty="0"/>
          </a:p>
        </p:txBody>
      </p:sp>
      <p:sp>
        <p:nvSpPr>
          <p:cNvPr id="69" name="TextBox 68"/>
          <p:cNvSpPr txBox="1"/>
          <p:nvPr/>
        </p:nvSpPr>
        <p:spPr>
          <a:xfrm>
            <a:off x="2477140" y="851745"/>
            <a:ext cx="6462025" cy="830997"/>
          </a:xfrm>
          <a:prstGeom prst="rect">
            <a:avLst/>
          </a:prstGeom>
          <a:noFill/>
        </p:spPr>
        <p:txBody>
          <a:bodyPr wrap="square" rtlCol="0">
            <a:spAutoFit/>
          </a:bodyPr>
          <a:lstStyle/>
          <a:p>
            <a:r>
              <a:rPr lang="en-US" sz="1600" dirty="0"/>
              <a:t>Details of S4 will be recorded in both B1 and B2 because S3 and B1 are connected in bus topology, therefore if a packet is forwarded it is received by all the nodes connected to the LAN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Line 2"/>
          <p:cNvSpPr>
            <a:spLocks noChangeShapeType="1"/>
          </p:cNvSpPr>
          <p:nvPr/>
        </p:nvSpPr>
        <p:spPr bwMode="auto">
          <a:xfrm>
            <a:off x="513556" y="3329154"/>
            <a:ext cx="184785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07" name="Rectangle 3"/>
          <p:cNvSpPr>
            <a:spLocks noChangeArrowheads="1"/>
          </p:cNvSpPr>
          <p:nvPr/>
        </p:nvSpPr>
        <p:spPr bwMode="auto">
          <a:xfrm>
            <a:off x="2540794" y="3611729"/>
            <a:ext cx="839787"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71108" name="Rectangle 4"/>
          <p:cNvSpPr>
            <a:spLocks noChangeArrowheads="1"/>
          </p:cNvSpPr>
          <p:nvPr/>
        </p:nvSpPr>
        <p:spPr bwMode="auto">
          <a:xfrm>
            <a:off x="2845594" y="3740317"/>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1071109" name="Rectangle 5"/>
          <p:cNvSpPr>
            <a:spLocks noChangeArrowheads="1"/>
          </p:cNvSpPr>
          <p:nvPr/>
        </p:nvSpPr>
        <p:spPr bwMode="auto">
          <a:xfrm>
            <a:off x="560387" y="15535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10" name="Line 6"/>
          <p:cNvSpPr>
            <a:spLocks noChangeShapeType="1"/>
          </p:cNvSpPr>
          <p:nvPr/>
        </p:nvSpPr>
        <p:spPr bwMode="auto">
          <a:xfrm>
            <a:off x="3655219" y="3329154"/>
            <a:ext cx="18462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1" name="Line 7"/>
          <p:cNvSpPr>
            <a:spLocks noChangeShapeType="1"/>
          </p:cNvSpPr>
          <p:nvPr/>
        </p:nvSpPr>
        <p:spPr bwMode="auto">
          <a:xfrm>
            <a:off x="6742906" y="3329154"/>
            <a:ext cx="1824038"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2" name="Line 8"/>
          <p:cNvSpPr>
            <a:spLocks noChangeShapeType="1"/>
          </p:cNvSpPr>
          <p:nvPr/>
        </p:nvSpPr>
        <p:spPr bwMode="auto">
          <a:xfrm>
            <a:off x="692944" y="2557629"/>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3" name="Rectangle 9"/>
          <p:cNvSpPr>
            <a:spLocks noChangeArrowheads="1"/>
          </p:cNvSpPr>
          <p:nvPr/>
        </p:nvSpPr>
        <p:spPr bwMode="auto">
          <a:xfrm>
            <a:off x="2316162" y="186071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S2</a:t>
            </a:r>
            <a:endParaRPr lang="en-US" sz="2400" dirty="0"/>
          </a:p>
        </p:txBody>
      </p:sp>
      <p:sp>
        <p:nvSpPr>
          <p:cNvPr id="1071114" name="Line 10"/>
          <p:cNvSpPr>
            <a:spLocks noChangeShapeType="1"/>
          </p:cNvSpPr>
          <p:nvPr/>
        </p:nvSpPr>
        <p:spPr bwMode="auto">
          <a:xfrm>
            <a:off x="1950244" y="2557629"/>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5" name="Rectangle 11"/>
          <p:cNvSpPr>
            <a:spLocks noChangeArrowheads="1"/>
          </p:cNvSpPr>
          <p:nvPr/>
        </p:nvSpPr>
        <p:spPr bwMode="auto">
          <a:xfrm>
            <a:off x="5703094" y="3611729"/>
            <a:ext cx="78581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71116" name="Rectangle 12"/>
          <p:cNvSpPr>
            <a:spLocks noChangeArrowheads="1"/>
          </p:cNvSpPr>
          <p:nvPr/>
        </p:nvSpPr>
        <p:spPr bwMode="auto">
          <a:xfrm>
            <a:off x="6014244" y="3740317"/>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071117" name="Rectangle 13"/>
          <p:cNvSpPr>
            <a:spLocks noChangeArrowheads="1"/>
          </p:cNvSpPr>
          <p:nvPr/>
        </p:nvSpPr>
        <p:spPr bwMode="auto">
          <a:xfrm>
            <a:off x="4895056" y="192427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S3</a:t>
            </a:r>
            <a:endParaRPr lang="en-US" sz="2400" dirty="0"/>
          </a:p>
        </p:txBody>
      </p:sp>
      <p:sp>
        <p:nvSpPr>
          <p:cNvPr id="1071118" name="Line 14"/>
          <p:cNvSpPr>
            <a:spLocks noChangeShapeType="1"/>
          </p:cNvSpPr>
          <p:nvPr/>
        </p:nvSpPr>
        <p:spPr bwMode="auto">
          <a:xfrm>
            <a:off x="4510881" y="2563979"/>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9" name="Rectangle 15"/>
          <p:cNvSpPr>
            <a:spLocks noChangeArrowheads="1"/>
          </p:cNvSpPr>
          <p:nvPr/>
        </p:nvSpPr>
        <p:spPr bwMode="auto">
          <a:xfrm>
            <a:off x="6485732" y="192427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S4</a:t>
            </a:r>
            <a:endParaRPr lang="en-US" sz="2400" dirty="0"/>
          </a:p>
        </p:txBody>
      </p:sp>
      <p:sp>
        <p:nvSpPr>
          <p:cNvPr id="1071120" name="Line 16"/>
          <p:cNvSpPr>
            <a:spLocks noChangeShapeType="1"/>
          </p:cNvSpPr>
          <p:nvPr/>
        </p:nvSpPr>
        <p:spPr bwMode="auto">
          <a:xfrm>
            <a:off x="7069931" y="2563979"/>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21" name="Rectangle 17"/>
          <p:cNvSpPr>
            <a:spLocks noChangeArrowheads="1"/>
          </p:cNvSpPr>
          <p:nvPr/>
        </p:nvSpPr>
        <p:spPr bwMode="auto">
          <a:xfrm>
            <a:off x="7743493" y="1924270"/>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S5</a:t>
            </a:r>
            <a:endParaRPr lang="en-US" sz="2400" dirty="0"/>
          </a:p>
        </p:txBody>
      </p:sp>
      <p:sp>
        <p:nvSpPr>
          <p:cNvPr id="1071122" name="Line 18"/>
          <p:cNvSpPr>
            <a:spLocks noChangeShapeType="1"/>
          </p:cNvSpPr>
          <p:nvPr/>
        </p:nvSpPr>
        <p:spPr bwMode="auto">
          <a:xfrm>
            <a:off x="8316119" y="2549692"/>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23" name="Rectangle 19"/>
          <p:cNvSpPr>
            <a:spLocks noChangeArrowheads="1"/>
          </p:cNvSpPr>
          <p:nvPr/>
        </p:nvSpPr>
        <p:spPr bwMode="auto">
          <a:xfrm>
            <a:off x="1929606"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71124" name="Rectangle 20"/>
          <p:cNvSpPr>
            <a:spLocks noChangeArrowheads="1"/>
          </p:cNvSpPr>
          <p:nvPr/>
        </p:nvSpPr>
        <p:spPr bwMode="auto">
          <a:xfrm>
            <a:off x="3445669"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71125" name="Rectangle 21"/>
          <p:cNvSpPr>
            <a:spLocks noChangeArrowheads="1"/>
          </p:cNvSpPr>
          <p:nvPr/>
        </p:nvSpPr>
        <p:spPr bwMode="auto">
          <a:xfrm>
            <a:off x="5085556"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71126" name="Rectangle 22"/>
          <p:cNvSpPr>
            <a:spLocks noChangeArrowheads="1"/>
          </p:cNvSpPr>
          <p:nvPr/>
        </p:nvSpPr>
        <p:spPr bwMode="auto">
          <a:xfrm>
            <a:off x="6630194"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71127" name="Rectangle 23"/>
          <p:cNvSpPr>
            <a:spLocks noChangeArrowheads="1"/>
          </p:cNvSpPr>
          <p:nvPr/>
        </p:nvSpPr>
        <p:spPr bwMode="auto">
          <a:xfrm>
            <a:off x="813594"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1071128" name="Rectangle 24"/>
          <p:cNvSpPr>
            <a:spLocks noChangeArrowheads="1"/>
          </p:cNvSpPr>
          <p:nvPr/>
        </p:nvSpPr>
        <p:spPr bwMode="auto">
          <a:xfrm>
            <a:off x="4290219"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1071129" name="Rectangle 25"/>
          <p:cNvSpPr>
            <a:spLocks noChangeArrowheads="1"/>
          </p:cNvSpPr>
          <p:nvPr/>
        </p:nvSpPr>
        <p:spPr bwMode="auto">
          <a:xfrm>
            <a:off x="7579519"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1071130" name="Object 26"/>
          <p:cNvGraphicFramePr>
            <a:graphicFrameLocks noChangeAspect="1"/>
          </p:cNvGraphicFramePr>
          <p:nvPr>
            <p:extLst>
              <p:ext uri="{D42A27DB-BD31-4B8C-83A1-F6EECF244321}">
                <p14:modId xmlns:p14="http://schemas.microsoft.com/office/powerpoint/2010/main" val="2782291291"/>
              </p:ext>
            </p:extLst>
          </p:nvPr>
        </p:nvGraphicFramePr>
        <p:xfrm>
          <a:off x="392906" y="1881354"/>
          <a:ext cx="674688" cy="676275"/>
        </p:xfrm>
        <a:graphic>
          <a:graphicData uri="http://schemas.openxmlformats.org/presentationml/2006/ole">
            <mc:AlternateContent xmlns:mc="http://schemas.openxmlformats.org/markup-compatibility/2006">
              <mc:Choice xmlns:v="urn:schemas-microsoft-com:vml" Requires="v">
                <p:oleObj spid="_x0000_s1071817"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 y="1881354"/>
                        <a:ext cx="67468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1" name="Object 27"/>
          <p:cNvGraphicFramePr>
            <a:graphicFrameLocks noChangeAspect="1"/>
          </p:cNvGraphicFramePr>
          <p:nvPr>
            <p:extLst>
              <p:ext uri="{D42A27DB-BD31-4B8C-83A1-F6EECF244321}">
                <p14:modId xmlns:p14="http://schemas.microsoft.com/office/powerpoint/2010/main" val="3888543319"/>
              </p:ext>
            </p:extLst>
          </p:nvPr>
        </p:nvGraphicFramePr>
        <p:xfrm>
          <a:off x="1647031" y="1881354"/>
          <a:ext cx="673100" cy="676275"/>
        </p:xfrm>
        <a:graphic>
          <a:graphicData uri="http://schemas.openxmlformats.org/presentationml/2006/ole">
            <mc:AlternateContent xmlns:mc="http://schemas.openxmlformats.org/markup-compatibility/2006">
              <mc:Choice xmlns:v="urn:schemas-microsoft-com:vml" Requires="v">
                <p:oleObj spid="_x0000_s1071818"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031" y="1881354"/>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2" name="Object 28"/>
          <p:cNvGraphicFramePr>
            <a:graphicFrameLocks noChangeAspect="1"/>
          </p:cNvGraphicFramePr>
          <p:nvPr>
            <p:extLst>
              <p:ext uri="{D42A27DB-BD31-4B8C-83A1-F6EECF244321}">
                <p14:modId xmlns:p14="http://schemas.microsoft.com/office/powerpoint/2010/main" val="2663468923"/>
              </p:ext>
            </p:extLst>
          </p:nvPr>
        </p:nvGraphicFramePr>
        <p:xfrm>
          <a:off x="4220369" y="1881354"/>
          <a:ext cx="674687" cy="676275"/>
        </p:xfrm>
        <a:graphic>
          <a:graphicData uri="http://schemas.openxmlformats.org/presentationml/2006/ole">
            <mc:AlternateContent xmlns:mc="http://schemas.openxmlformats.org/markup-compatibility/2006">
              <mc:Choice xmlns:v="urn:schemas-microsoft-com:vml" Requires="v">
                <p:oleObj spid="_x0000_s1071819"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369" y="1881354"/>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3" name="Object 29"/>
          <p:cNvGraphicFramePr>
            <a:graphicFrameLocks noChangeAspect="1"/>
          </p:cNvGraphicFramePr>
          <p:nvPr>
            <p:extLst>
              <p:ext uri="{D42A27DB-BD31-4B8C-83A1-F6EECF244321}">
                <p14:modId xmlns:p14="http://schemas.microsoft.com/office/powerpoint/2010/main" val="1370338794"/>
              </p:ext>
            </p:extLst>
          </p:nvPr>
        </p:nvGraphicFramePr>
        <p:xfrm>
          <a:off x="6741319" y="1881354"/>
          <a:ext cx="673100" cy="676275"/>
        </p:xfrm>
        <a:graphic>
          <a:graphicData uri="http://schemas.openxmlformats.org/presentationml/2006/ole">
            <mc:AlternateContent xmlns:mc="http://schemas.openxmlformats.org/markup-compatibility/2006">
              <mc:Choice xmlns:v="urn:schemas-microsoft-com:vml" Requires="v">
                <p:oleObj spid="_x0000_s1071820"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319" y="1881354"/>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4" name="Object 30"/>
          <p:cNvGraphicFramePr>
            <a:graphicFrameLocks noChangeAspect="1"/>
          </p:cNvGraphicFramePr>
          <p:nvPr>
            <p:extLst>
              <p:ext uri="{D42A27DB-BD31-4B8C-83A1-F6EECF244321}">
                <p14:modId xmlns:p14="http://schemas.microsoft.com/office/powerpoint/2010/main" val="2430055829"/>
              </p:ext>
            </p:extLst>
          </p:nvPr>
        </p:nvGraphicFramePr>
        <p:xfrm>
          <a:off x="7966869" y="1881354"/>
          <a:ext cx="674687" cy="676275"/>
        </p:xfrm>
        <a:graphic>
          <a:graphicData uri="http://schemas.openxmlformats.org/presentationml/2006/ole">
            <mc:AlternateContent xmlns:mc="http://schemas.openxmlformats.org/markup-compatibility/2006">
              <mc:Choice xmlns:v="urn:schemas-microsoft-com:vml" Requires="v">
                <p:oleObj spid="_x0000_s1071821"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869" y="1881354"/>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1135" name="Freeform 31"/>
          <p:cNvSpPr>
            <a:spLocks/>
          </p:cNvSpPr>
          <p:nvPr/>
        </p:nvSpPr>
        <p:spPr bwMode="auto">
          <a:xfrm>
            <a:off x="2205831" y="3340267"/>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6" name="Freeform 32"/>
          <p:cNvSpPr>
            <a:spLocks/>
          </p:cNvSpPr>
          <p:nvPr/>
        </p:nvSpPr>
        <p:spPr bwMode="auto">
          <a:xfrm>
            <a:off x="5372894" y="3324392"/>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7" name="Freeform 33"/>
          <p:cNvSpPr>
            <a:spLocks/>
          </p:cNvSpPr>
          <p:nvPr/>
        </p:nvSpPr>
        <p:spPr bwMode="auto">
          <a:xfrm flipH="1">
            <a:off x="3391694" y="3308517"/>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8" name="Freeform 34"/>
          <p:cNvSpPr>
            <a:spLocks/>
          </p:cNvSpPr>
          <p:nvPr/>
        </p:nvSpPr>
        <p:spPr bwMode="auto">
          <a:xfrm flipH="1">
            <a:off x="6504781" y="3324392"/>
            <a:ext cx="338138"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42" name="Rectangle 38"/>
          <p:cNvSpPr>
            <a:spLocks noChangeArrowheads="1"/>
          </p:cNvSpPr>
          <p:nvPr/>
        </p:nvSpPr>
        <p:spPr bwMode="auto">
          <a:xfrm>
            <a:off x="2131219" y="4605504"/>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71143" name="Rectangle 39"/>
          <p:cNvSpPr>
            <a:spLocks noChangeArrowheads="1"/>
          </p:cNvSpPr>
          <p:nvPr/>
        </p:nvSpPr>
        <p:spPr bwMode="auto">
          <a:xfrm>
            <a:off x="2140744" y="4697579"/>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71144" name="Rectangle 40"/>
          <p:cNvSpPr>
            <a:spLocks noChangeArrowheads="1"/>
          </p:cNvSpPr>
          <p:nvPr/>
        </p:nvSpPr>
        <p:spPr bwMode="auto">
          <a:xfrm>
            <a:off x="2131219" y="5023017"/>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71145" name="Rectangle 41"/>
          <p:cNvSpPr>
            <a:spLocks noChangeArrowheads="1"/>
          </p:cNvSpPr>
          <p:nvPr/>
        </p:nvSpPr>
        <p:spPr bwMode="auto">
          <a:xfrm>
            <a:off x="2131219" y="531987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71146" name="Rectangle 42"/>
          <p:cNvSpPr>
            <a:spLocks noChangeArrowheads="1"/>
          </p:cNvSpPr>
          <p:nvPr/>
        </p:nvSpPr>
        <p:spPr bwMode="auto">
          <a:xfrm>
            <a:off x="2131219" y="5619917"/>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71147" name="Rectangle 43"/>
          <p:cNvSpPr>
            <a:spLocks noChangeArrowheads="1"/>
          </p:cNvSpPr>
          <p:nvPr/>
        </p:nvSpPr>
        <p:spPr bwMode="auto">
          <a:xfrm>
            <a:off x="2131219" y="5918367"/>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71148" name="Rectangle 44"/>
          <p:cNvSpPr>
            <a:spLocks noChangeArrowheads="1"/>
          </p:cNvSpPr>
          <p:nvPr/>
        </p:nvSpPr>
        <p:spPr bwMode="auto">
          <a:xfrm>
            <a:off x="2131219" y="6215229"/>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71149" name="Line 45"/>
          <p:cNvSpPr>
            <a:spLocks noChangeShapeType="1"/>
          </p:cNvSpPr>
          <p:nvPr/>
        </p:nvSpPr>
        <p:spPr bwMode="auto">
          <a:xfrm flipH="1">
            <a:off x="2945606" y="4597567"/>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50" name="Rectangle 46"/>
          <p:cNvSpPr>
            <a:spLocks noChangeArrowheads="1"/>
          </p:cNvSpPr>
          <p:nvPr/>
        </p:nvSpPr>
        <p:spPr bwMode="auto">
          <a:xfrm>
            <a:off x="2399506" y="5061117"/>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51" name="Rectangle 47"/>
          <p:cNvSpPr>
            <a:spLocks noChangeArrowheads="1"/>
          </p:cNvSpPr>
          <p:nvPr/>
        </p:nvSpPr>
        <p:spPr bwMode="auto">
          <a:xfrm>
            <a:off x="3217069" y="5061117"/>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52" name="Rectangle 48"/>
          <p:cNvSpPr>
            <a:spLocks noChangeArrowheads="1"/>
          </p:cNvSpPr>
          <p:nvPr/>
        </p:nvSpPr>
        <p:spPr bwMode="auto">
          <a:xfrm>
            <a:off x="2375694" y="5327817"/>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71153" name="Rectangle 49"/>
          <p:cNvSpPr>
            <a:spLocks noChangeArrowheads="1"/>
          </p:cNvSpPr>
          <p:nvPr/>
        </p:nvSpPr>
        <p:spPr bwMode="auto">
          <a:xfrm>
            <a:off x="3202781" y="5327817"/>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71154" name="Rectangle 50"/>
          <p:cNvSpPr>
            <a:spLocks noChangeArrowheads="1"/>
          </p:cNvSpPr>
          <p:nvPr/>
        </p:nvSpPr>
        <p:spPr bwMode="auto">
          <a:xfrm>
            <a:off x="2388394" y="5648492"/>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71155" name="Rectangle 51"/>
          <p:cNvSpPr>
            <a:spLocks noChangeArrowheads="1"/>
          </p:cNvSpPr>
          <p:nvPr/>
        </p:nvSpPr>
        <p:spPr bwMode="auto">
          <a:xfrm>
            <a:off x="3218656" y="5629442"/>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71156" name="Rectangle 52"/>
          <p:cNvSpPr>
            <a:spLocks noChangeArrowheads="1"/>
          </p:cNvSpPr>
          <p:nvPr/>
        </p:nvSpPr>
        <p:spPr bwMode="auto">
          <a:xfrm>
            <a:off x="2388394" y="5940592"/>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071157" name="Rectangle 53"/>
          <p:cNvSpPr>
            <a:spLocks noChangeArrowheads="1"/>
          </p:cNvSpPr>
          <p:nvPr/>
        </p:nvSpPr>
        <p:spPr bwMode="auto">
          <a:xfrm>
            <a:off x="3218656" y="5921542"/>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1</a:t>
            </a:r>
            <a:endParaRPr lang="en-US" sz="2400" dirty="0"/>
          </a:p>
        </p:txBody>
      </p:sp>
      <p:grpSp>
        <p:nvGrpSpPr>
          <p:cNvPr id="1071158" name="Group 54"/>
          <p:cNvGrpSpPr>
            <a:grpSpLocks/>
          </p:cNvGrpSpPr>
          <p:nvPr/>
        </p:nvGrpSpPr>
        <p:grpSpPr bwMode="auto">
          <a:xfrm>
            <a:off x="5293519" y="4597567"/>
            <a:ext cx="1546225" cy="1935162"/>
            <a:chOff x="1407" y="2621"/>
            <a:chExt cx="974" cy="1219"/>
          </a:xfrm>
        </p:grpSpPr>
        <p:sp>
          <p:nvSpPr>
            <p:cNvPr id="1071159" name="Rectangle 55"/>
            <p:cNvSpPr>
              <a:spLocks noChangeArrowheads="1"/>
            </p:cNvSpPr>
            <p:nvPr/>
          </p:nvSpPr>
          <p:spPr bwMode="auto">
            <a:xfrm>
              <a:off x="1407" y="2626"/>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71160" name="Rectangle 56"/>
            <p:cNvSpPr>
              <a:spLocks noChangeArrowheads="1"/>
            </p:cNvSpPr>
            <p:nvPr/>
          </p:nvSpPr>
          <p:spPr bwMode="auto">
            <a:xfrm>
              <a:off x="1413" y="2684"/>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71161" name="Rectangle 57"/>
            <p:cNvSpPr>
              <a:spLocks noChangeArrowheads="1"/>
            </p:cNvSpPr>
            <p:nvPr/>
          </p:nvSpPr>
          <p:spPr bwMode="auto">
            <a:xfrm>
              <a:off x="1407" y="2889"/>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71162" name="Rectangle 58"/>
            <p:cNvSpPr>
              <a:spLocks noChangeArrowheads="1"/>
            </p:cNvSpPr>
            <p:nvPr/>
          </p:nvSpPr>
          <p:spPr bwMode="auto">
            <a:xfrm>
              <a:off x="1407" y="3076"/>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71163" name="Rectangle 59"/>
            <p:cNvSpPr>
              <a:spLocks noChangeArrowheads="1"/>
            </p:cNvSpPr>
            <p:nvPr/>
          </p:nvSpPr>
          <p:spPr bwMode="auto">
            <a:xfrm>
              <a:off x="1407" y="3265"/>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71164" name="Rectangle 60"/>
            <p:cNvSpPr>
              <a:spLocks noChangeArrowheads="1"/>
            </p:cNvSpPr>
            <p:nvPr/>
          </p:nvSpPr>
          <p:spPr bwMode="auto">
            <a:xfrm>
              <a:off x="1407" y="3453"/>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71165" name="Rectangle 61"/>
            <p:cNvSpPr>
              <a:spLocks noChangeArrowheads="1"/>
            </p:cNvSpPr>
            <p:nvPr/>
          </p:nvSpPr>
          <p:spPr bwMode="auto">
            <a:xfrm>
              <a:off x="1407" y="3640"/>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71166" name="Line 62"/>
            <p:cNvSpPr>
              <a:spLocks noChangeShapeType="1"/>
            </p:cNvSpPr>
            <p:nvPr/>
          </p:nvSpPr>
          <p:spPr bwMode="auto">
            <a:xfrm flipH="1">
              <a:off x="1920" y="2621"/>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67" name="Rectangle 63"/>
            <p:cNvSpPr>
              <a:spLocks noChangeArrowheads="1"/>
            </p:cNvSpPr>
            <p:nvPr/>
          </p:nvSpPr>
          <p:spPr bwMode="auto">
            <a:xfrm>
              <a:off x="1576" y="291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68" name="Rectangle 64"/>
            <p:cNvSpPr>
              <a:spLocks noChangeArrowheads="1"/>
            </p:cNvSpPr>
            <p:nvPr/>
          </p:nvSpPr>
          <p:spPr bwMode="auto">
            <a:xfrm>
              <a:off x="2091" y="2913"/>
              <a:ext cx="76"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69" name="Rectangle 65"/>
            <p:cNvSpPr>
              <a:spLocks noChangeArrowheads="1"/>
            </p:cNvSpPr>
            <p:nvPr/>
          </p:nvSpPr>
          <p:spPr bwMode="auto">
            <a:xfrm>
              <a:off x="1561" y="3081"/>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71170" name="Rectangle 66"/>
            <p:cNvSpPr>
              <a:spLocks noChangeArrowheads="1"/>
            </p:cNvSpPr>
            <p:nvPr/>
          </p:nvSpPr>
          <p:spPr bwMode="auto">
            <a:xfrm>
              <a:off x="2082" y="308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71" name="Rectangle 67"/>
            <p:cNvSpPr>
              <a:spLocks noChangeArrowheads="1"/>
            </p:cNvSpPr>
            <p:nvPr/>
          </p:nvSpPr>
          <p:spPr bwMode="auto">
            <a:xfrm>
              <a:off x="1569" y="328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71172" name="Rectangle 68"/>
            <p:cNvSpPr>
              <a:spLocks noChangeArrowheads="1"/>
            </p:cNvSpPr>
            <p:nvPr/>
          </p:nvSpPr>
          <p:spPr bwMode="auto">
            <a:xfrm>
              <a:off x="2092" y="327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grpSp>
      <p:sp>
        <p:nvSpPr>
          <p:cNvPr id="1071173" name="Rectangle 69"/>
          <p:cNvSpPr>
            <a:spLocks noGrp="1" noChangeArrowheads="1"/>
          </p:cNvSpPr>
          <p:nvPr>
            <p:ph type="title"/>
          </p:nvPr>
        </p:nvSpPr>
        <p:spPr>
          <a:xfrm>
            <a:off x="1067594" y="436092"/>
            <a:ext cx="5103178" cy="1091249"/>
          </a:xfrm>
        </p:spPr>
        <p:txBody>
          <a:bodyPr/>
          <a:lstStyle/>
          <a:p>
            <a:r>
              <a:rPr lang="en-US" dirty="0"/>
              <a:t>S2</a:t>
            </a:r>
            <a:r>
              <a:rPr lang="en-US" dirty="0">
                <a:sym typeface="Wingdings" pitchFamily="2" charset="2"/>
              </a:rPr>
              <a:t>S1</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74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67"/>
          <a:stretch/>
        </p:blipFill>
        <p:spPr bwMode="auto">
          <a:xfrm>
            <a:off x="268515" y="122238"/>
            <a:ext cx="8686800" cy="66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4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84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372381"/>
            <a:ext cx="9106765" cy="2834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bwMode="auto">
          <a:xfrm>
            <a:off x="5659821" y="4319752"/>
            <a:ext cx="3484179" cy="1588"/>
          </a:xfrm>
          <a:prstGeom prst="line">
            <a:avLst/>
          </a:prstGeom>
          <a:noFill/>
          <a:ln w="3492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1240221" y="5780690"/>
            <a:ext cx="3484179" cy="1588"/>
          </a:xfrm>
          <a:prstGeom prst="line">
            <a:avLst/>
          </a:prstGeom>
          <a:noFill/>
          <a:ln w="3492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4871545" y="5549462"/>
            <a:ext cx="2112579" cy="369332"/>
          </a:xfrm>
          <a:prstGeom prst="rect">
            <a:avLst/>
          </a:prstGeom>
          <a:noFill/>
        </p:spPr>
        <p:txBody>
          <a:bodyPr wrap="square" rtlCol="0">
            <a:spAutoFit/>
          </a:bodyPr>
          <a:lstStyle/>
          <a:p>
            <a:r>
              <a:rPr lang="en-US" dirty="0"/>
              <a:t>Delete the entry</a:t>
            </a:r>
          </a:p>
        </p:txBody>
      </p:sp>
    </p:spTree>
    <p:extLst>
      <p:ext uri="{BB962C8B-B14F-4D97-AF65-F5344CB8AC3E}">
        <p14:creationId xmlns:p14="http://schemas.microsoft.com/office/powerpoint/2010/main" val="226619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3" name="Rectangle 5"/>
          <p:cNvSpPr>
            <a:spLocks noGrp="1" noChangeArrowheads="1"/>
          </p:cNvSpPr>
          <p:nvPr>
            <p:ph type="title"/>
          </p:nvPr>
        </p:nvSpPr>
        <p:spPr/>
        <p:txBody>
          <a:bodyPr/>
          <a:lstStyle/>
          <a:p>
            <a:r>
              <a:rPr lang="en-US" dirty="0"/>
              <a:t>Loops in the Network</a:t>
            </a:r>
          </a:p>
        </p:txBody>
      </p:sp>
      <p:grpSp>
        <p:nvGrpSpPr>
          <p:cNvPr id="590855" name="Group 7"/>
          <p:cNvGrpSpPr>
            <a:grpSpLocks noChangeAspect="1"/>
          </p:cNvGrpSpPr>
          <p:nvPr/>
        </p:nvGrpSpPr>
        <p:grpSpPr bwMode="auto">
          <a:xfrm>
            <a:off x="2269202" y="1737361"/>
            <a:ext cx="4441825" cy="4711700"/>
            <a:chOff x="1481" y="912"/>
            <a:chExt cx="2798" cy="2968"/>
          </a:xfrm>
        </p:grpSpPr>
        <p:sp>
          <p:nvSpPr>
            <p:cNvPr id="590854" name="AutoShape 6"/>
            <p:cNvSpPr>
              <a:spLocks noChangeAspect="1" noChangeArrowheads="1" noTextEdit="1"/>
            </p:cNvSpPr>
            <p:nvPr/>
          </p:nvSpPr>
          <p:spPr bwMode="auto">
            <a:xfrm>
              <a:off x="1481" y="912"/>
              <a:ext cx="2798" cy="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56" name="Rectangle 8"/>
            <p:cNvSpPr>
              <a:spLocks noChangeArrowheads="1"/>
            </p:cNvSpPr>
            <p:nvPr/>
          </p:nvSpPr>
          <p:spPr bwMode="auto">
            <a:xfrm>
              <a:off x="1584" y="1362"/>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57" name="Freeform 9"/>
            <p:cNvSpPr>
              <a:spLocks/>
            </p:cNvSpPr>
            <p:nvPr/>
          </p:nvSpPr>
          <p:spPr bwMode="auto">
            <a:xfrm>
              <a:off x="1556" y="1977"/>
              <a:ext cx="1118" cy="34"/>
            </a:xfrm>
            <a:custGeom>
              <a:avLst/>
              <a:gdLst>
                <a:gd name="T0" fmla="*/ 0 w 2236"/>
                <a:gd name="T1" fmla="*/ 0 h 70"/>
                <a:gd name="T2" fmla="*/ 0 w 2236"/>
                <a:gd name="T3" fmla="*/ 68 h 70"/>
                <a:gd name="T4" fmla="*/ 2236 w 2236"/>
                <a:gd name="T5" fmla="*/ 70 h 70"/>
                <a:gd name="T6" fmla="*/ 2236 w 2236"/>
                <a:gd name="T7" fmla="*/ 2 h 70"/>
                <a:gd name="T8" fmla="*/ 0 w 2236"/>
                <a:gd name="T9" fmla="*/ 0 h 70"/>
              </a:gdLst>
              <a:ahLst/>
              <a:cxnLst>
                <a:cxn ang="0">
                  <a:pos x="T0" y="T1"/>
                </a:cxn>
                <a:cxn ang="0">
                  <a:pos x="T2" y="T3"/>
                </a:cxn>
                <a:cxn ang="0">
                  <a:pos x="T4" y="T5"/>
                </a:cxn>
                <a:cxn ang="0">
                  <a:pos x="T6" y="T7"/>
                </a:cxn>
                <a:cxn ang="0">
                  <a:pos x="T8" y="T9"/>
                </a:cxn>
              </a:cxnLst>
              <a:rect l="0" t="0" r="r" b="b"/>
              <a:pathLst>
                <a:path w="2236" h="70">
                  <a:moveTo>
                    <a:pt x="0" y="0"/>
                  </a:moveTo>
                  <a:lnTo>
                    <a:pt x="0" y="68"/>
                  </a:lnTo>
                  <a:lnTo>
                    <a:pt x="2236" y="70"/>
                  </a:lnTo>
                  <a:lnTo>
                    <a:pt x="223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8" name="Freeform 10"/>
            <p:cNvSpPr>
              <a:spLocks/>
            </p:cNvSpPr>
            <p:nvPr/>
          </p:nvSpPr>
          <p:spPr bwMode="auto">
            <a:xfrm>
              <a:off x="1567" y="2831"/>
              <a:ext cx="1884" cy="35"/>
            </a:xfrm>
            <a:custGeom>
              <a:avLst/>
              <a:gdLst>
                <a:gd name="T0" fmla="*/ 0 w 3767"/>
                <a:gd name="T1" fmla="*/ 0 h 69"/>
                <a:gd name="T2" fmla="*/ 0 w 3767"/>
                <a:gd name="T3" fmla="*/ 68 h 69"/>
                <a:gd name="T4" fmla="*/ 3767 w 3767"/>
                <a:gd name="T5" fmla="*/ 69 h 69"/>
                <a:gd name="T6" fmla="*/ 3767 w 3767"/>
                <a:gd name="T7" fmla="*/ 2 h 69"/>
                <a:gd name="T8" fmla="*/ 0 w 3767"/>
                <a:gd name="T9" fmla="*/ 0 h 69"/>
              </a:gdLst>
              <a:ahLst/>
              <a:cxnLst>
                <a:cxn ang="0">
                  <a:pos x="T0" y="T1"/>
                </a:cxn>
                <a:cxn ang="0">
                  <a:pos x="T2" y="T3"/>
                </a:cxn>
                <a:cxn ang="0">
                  <a:pos x="T4" y="T5"/>
                </a:cxn>
                <a:cxn ang="0">
                  <a:pos x="T6" y="T7"/>
                </a:cxn>
                <a:cxn ang="0">
                  <a:pos x="T8" y="T9"/>
                </a:cxn>
              </a:cxnLst>
              <a:rect l="0" t="0" r="r" b="b"/>
              <a:pathLst>
                <a:path w="3767" h="69">
                  <a:moveTo>
                    <a:pt x="0" y="0"/>
                  </a:moveTo>
                  <a:lnTo>
                    <a:pt x="0" y="68"/>
                  </a:lnTo>
                  <a:lnTo>
                    <a:pt x="3767" y="69"/>
                  </a:lnTo>
                  <a:lnTo>
                    <a:pt x="376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9" name="Rectangle 11"/>
            <p:cNvSpPr>
              <a:spLocks noChangeArrowheads="1"/>
            </p:cNvSpPr>
            <p:nvPr/>
          </p:nvSpPr>
          <p:spPr bwMode="auto">
            <a:xfrm>
              <a:off x="1933" y="914"/>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0" name="Rectangle 12"/>
            <p:cNvSpPr>
              <a:spLocks noChangeArrowheads="1"/>
            </p:cNvSpPr>
            <p:nvPr/>
          </p:nvSpPr>
          <p:spPr bwMode="auto">
            <a:xfrm>
              <a:off x="1957" y="92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LAN1</a:t>
              </a:r>
              <a:endParaRPr lang="en-US"/>
            </a:p>
          </p:txBody>
        </p:sp>
        <p:sp>
          <p:nvSpPr>
            <p:cNvPr id="590861" name="Rectangle 13"/>
            <p:cNvSpPr>
              <a:spLocks noChangeArrowheads="1"/>
            </p:cNvSpPr>
            <p:nvPr/>
          </p:nvSpPr>
          <p:spPr bwMode="auto">
            <a:xfrm>
              <a:off x="1483" y="2037"/>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2" name="Rectangle 14"/>
            <p:cNvSpPr>
              <a:spLocks noChangeArrowheads="1"/>
            </p:cNvSpPr>
            <p:nvPr/>
          </p:nvSpPr>
          <p:spPr bwMode="auto">
            <a:xfrm>
              <a:off x="1507" y="2046"/>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LAN2</a:t>
              </a:r>
              <a:endParaRPr lang="en-US"/>
            </a:p>
          </p:txBody>
        </p:sp>
        <p:sp>
          <p:nvSpPr>
            <p:cNvPr id="590863" name="Rectangle 15"/>
            <p:cNvSpPr>
              <a:spLocks noChangeArrowheads="1"/>
            </p:cNvSpPr>
            <p:nvPr/>
          </p:nvSpPr>
          <p:spPr bwMode="auto">
            <a:xfrm>
              <a:off x="1735" y="2882"/>
              <a:ext cx="3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4" name="Rectangle 16"/>
            <p:cNvSpPr>
              <a:spLocks noChangeArrowheads="1"/>
            </p:cNvSpPr>
            <p:nvPr/>
          </p:nvSpPr>
          <p:spPr bwMode="auto">
            <a:xfrm>
              <a:off x="1759" y="2891"/>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LAN3</a:t>
              </a:r>
              <a:endParaRPr lang="en-US"/>
            </a:p>
          </p:txBody>
        </p:sp>
        <p:sp>
          <p:nvSpPr>
            <p:cNvPr id="590865" name="Rectangle 17"/>
            <p:cNvSpPr>
              <a:spLocks noChangeArrowheads="1"/>
            </p:cNvSpPr>
            <p:nvPr/>
          </p:nvSpPr>
          <p:spPr bwMode="auto">
            <a:xfrm>
              <a:off x="1667" y="1443"/>
              <a:ext cx="1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6" name="Rectangle 18"/>
            <p:cNvSpPr>
              <a:spLocks noChangeArrowheads="1"/>
            </p:cNvSpPr>
            <p:nvPr/>
          </p:nvSpPr>
          <p:spPr bwMode="auto">
            <a:xfrm>
              <a:off x="1691" y="145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B1</a:t>
              </a:r>
              <a:endParaRPr lang="en-US"/>
            </a:p>
          </p:txBody>
        </p:sp>
        <p:sp>
          <p:nvSpPr>
            <p:cNvPr id="590867" name="Rectangle 19"/>
            <p:cNvSpPr>
              <a:spLocks noChangeArrowheads="1"/>
            </p:cNvSpPr>
            <p:nvPr/>
          </p:nvSpPr>
          <p:spPr bwMode="auto">
            <a:xfrm>
              <a:off x="2291" y="1368"/>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68" name="Rectangle 20"/>
            <p:cNvSpPr>
              <a:spLocks noChangeArrowheads="1"/>
            </p:cNvSpPr>
            <p:nvPr/>
          </p:nvSpPr>
          <p:spPr bwMode="auto">
            <a:xfrm>
              <a:off x="2374" y="1449"/>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9" name="Rectangle 21"/>
            <p:cNvSpPr>
              <a:spLocks noChangeArrowheads="1"/>
            </p:cNvSpPr>
            <p:nvPr/>
          </p:nvSpPr>
          <p:spPr bwMode="auto">
            <a:xfrm>
              <a:off x="2398" y="1459"/>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B2</a:t>
              </a:r>
              <a:endParaRPr lang="en-US"/>
            </a:p>
          </p:txBody>
        </p:sp>
        <p:sp>
          <p:nvSpPr>
            <p:cNvPr id="590870" name="Rectangle 22"/>
            <p:cNvSpPr>
              <a:spLocks noChangeArrowheads="1"/>
            </p:cNvSpPr>
            <p:nvPr/>
          </p:nvSpPr>
          <p:spPr bwMode="auto">
            <a:xfrm>
              <a:off x="1726" y="135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1" name="Rectangle 23"/>
            <p:cNvSpPr>
              <a:spLocks noChangeArrowheads="1"/>
            </p:cNvSpPr>
            <p:nvPr/>
          </p:nvSpPr>
          <p:spPr bwMode="auto">
            <a:xfrm>
              <a:off x="1726" y="13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2" name="Rectangle 24"/>
            <p:cNvSpPr>
              <a:spLocks noChangeArrowheads="1"/>
            </p:cNvSpPr>
            <p:nvPr/>
          </p:nvSpPr>
          <p:spPr bwMode="auto">
            <a:xfrm>
              <a:off x="1726" y="12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3" name="Rectangle 25"/>
            <p:cNvSpPr>
              <a:spLocks noChangeArrowheads="1"/>
            </p:cNvSpPr>
            <p:nvPr/>
          </p:nvSpPr>
          <p:spPr bwMode="auto">
            <a:xfrm>
              <a:off x="1726" y="125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4" name="Rectangle 26"/>
            <p:cNvSpPr>
              <a:spLocks noChangeArrowheads="1"/>
            </p:cNvSpPr>
            <p:nvPr/>
          </p:nvSpPr>
          <p:spPr bwMode="auto">
            <a:xfrm>
              <a:off x="1726" y="121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5" name="Rectangle 27"/>
            <p:cNvSpPr>
              <a:spLocks noChangeArrowheads="1"/>
            </p:cNvSpPr>
            <p:nvPr/>
          </p:nvSpPr>
          <p:spPr bwMode="auto">
            <a:xfrm>
              <a:off x="1726" y="118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6" name="Rectangle 28"/>
            <p:cNvSpPr>
              <a:spLocks noChangeArrowheads="1"/>
            </p:cNvSpPr>
            <p:nvPr/>
          </p:nvSpPr>
          <p:spPr bwMode="auto">
            <a:xfrm>
              <a:off x="1726" y="115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7" name="Rectangle 29"/>
            <p:cNvSpPr>
              <a:spLocks noChangeArrowheads="1"/>
            </p:cNvSpPr>
            <p:nvPr/>
          </p:nvSpPr>
          <p:spPr bwMode="auto">
            <a:xfrm>
              <a:off x="1726" y="11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8" name="Rectangle 30"/>
            <p:cNvSpPr>
              <a:spLocks noChangeArrowheads="1"/>
            </p:cNvSpPr>
            <p:nvPr/>
          </p:nvSpPr>
          <p:spPr bwMode="auto">
            <a:xfrm>
              <a:off x="1726" y="10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9" name="Rectangle 31"/>
            <p:cNvSpPr>
              <a:spLocks noChangeArrowheads="1"/>
            </p:cNvSpPr>
            <p:nvPr/>
          </p:nvSpPr>
          <p:spPr bwMode="auto">
            <a:xfrm>
              <a:off x="1726" y="166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0" name="Rectangle 32"/>
            <p:cNvSpPr>
              <a:spLocks noChangeArrowheads="1"/>
            </p:cNvSpPr>
            <p:nvPr/>
          </p:nvSpPr>
          <p:spPr bwMode="auto">
            <a:xfrm>
              <a:off x="1726" y="170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1" name="Rectangle 33"/>
            <p:cNvSpPr>
              <a:spLocks noChangeArrowheads="1"/>
            </p:cNvSpPr>
            <p:nvPr/>
          </p:nvSpPr>
          <p:spPr bwMode="auto">
            <a:xfrm>
              <a:off x="1726" y="173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2" name="Rectangle 34"/>
            <p:cNvSpPr>
              <a:spLocks noChangeArrowheads="1"/>
            </p:cNvSpPr>
            <p:nvPr/>
          </p:nvSpPr>
          <p:spPr bwMode="auto">
            <a:xfrm>
              <a:off x="1726" y="176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3" name="Rectangle 35"/>
            <p:cNvSpPr>
              <a:spLocks noChangeArrowheads="1"/>
            </p:cNvSpPr>
            <p:nvPr/>
          </p:nvSpPr>
          <p:spPr bwMode="auto">
            <a:xfrm>
              <a:off x="1726" y="180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4" name="Rectangle 36"/>
            <p:cNvSpPr>
              <a:spLocks noChangeArrowheads="1"/>
            </p:cNvSpPr>
            <p:nvPr/>
          </p:nvSpPr>
          <p:spPr bwMode="auto">
            <a:xfrm>
              <a:off x="1726" y="183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5" name="Rectangle 37"/>
            <p:cNvSpPr>
              <a:spLocks noChangeArrowheads="1"/>
            </p:cNvSpPr>
            <p:nvPr/>
          </p:nvSpPr>
          <p:spPr bwMode="auto">
            <a:xfrm>
              <a:off x="1726" y="186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6" name="Rectangle 38"/>
            <p:cNvSpPr>
              <a:spLocks noChangeArrowheads="1"/>
            </p:cNvSpPr>
            <p:nvPr/>
          </p:nvSpPr>
          <p:spPr bwMode="auto">
            <a:xfrm>
              <a:off x="1726" y="190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7" name="Rectangle 39"/>
            <p:cNvSpPr>
              <a:spLocks noChangeArrowheads="1"/>
            </p:cNvSpPr>
            <p:nvPr/>
          </p:nvSpPr>
          <p:spPr bwMode="auto">
            <a:xfrm>
              <a:off x="1726" y="193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8" name="Rectangle 40"/>
            <p:cNvSpPr>
              <a:spLocks noChangeArrowheads="1"/>
            </p:cNvSpPr>
            <p:nvPr/>
          </p:nvSpPr>
          <p:spPr bwMode="auto">
            <a:xfrm>
              <a:off x="1726" y="197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9" name="Rectangle 41"/>
            <p:cNvSpPr>
              <a:spLocks noChangeArrowheads="1"/>
            </p:cNvSpPr>
            <p:nvPr/>
          </p:nvSpPr>
          <p:spPr bwMode="auto">
            <a:xfrm>
              <a:off x="2436" y="1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0" name="Rectangle 42"/>
            <p:cNvSpPr>
              <a:spLocks noChangeArrowheads="1"/>
            </p:cNvSpPr>
            <p:nvPr/>
          </p:nvSpPr>
          <p:spPr bwMode="auto">
            <a:xfrm>
              <a:off x="2436" y="131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1" name="Rectangle 43"/>
            <p:cNvSpPr>
              <a:spLocks noChangeArrowheads="1"/>
            </p:cNvSpPr>
            <p:nvPr/>
          </p:nvSpPr>
          <p:spPr bwMode="auto">
            <a:xfrm>
              <a:off x="2436" y="12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2" name="Rectangle 44"/>
            <p:cNvSpPr>
              <a:spLocks noChangeArrowheads="1"/>
            </p:cNvSpPr>
            <p:nvPr/>
          </p:nvSpPr>
          <p:spPr bwMode="auto">
            <a:xfrm>
              <a:off x="2436" y="12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3" name="Rectangle 45"/>
            <p:cNvSpPr>
              <a:spLocks noChangeArrowheads="1"/>
            </p:cNvSpPr>
            <p:nvPr/>
          </p:nvSpPr>
          <p:spPr bwMode="auto">
            <a:xfrm>
              <a:off x="2436" y="120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4" name="Rectangle 46"/>
            <p:cNvSpPr>
              <a:spLocks noChangeArrowheads="1"/>
            </p:cNvSpPr>
            <p:nvPr/>
          </p:nvSpPr>
          <p:spPr bwMode="auto">
            <a:xfrm>
              <a:off x="2436" y="11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5" name="Rectangle 47"/>
            <p:cNvSpPr>
              <a:spLocks noChangeArrowheads="1"/>
            </p:cNvSpPr>
            <p:nvPr/>
          </p:nvSpPr>
          <p:spPr bwMode="auto">
            <a:xfrm>
              <a:off x="2436" y="11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6" name="Rectangle 48"/>
            <p:cNvSpPr>
              <a:spLocks noChangeArrowheads="1"/>
            </p:cNvSpPr>
            <p:nvPr/>
          </p:nvSpPr>
          <p:spPr bwMode="auto">
            <a:xfrm>
              <a:off x="2436" y="110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7" name="Rectangle 49"/>
            <p:cNvSpPr>
              <a:spLocks noChangeArrowheads="1"/>
            </p:cNvSpPr>
            <p:nvPr/>
          </p:nvSpPr>
          <p:spPr bwMode="auto">
            <a:xfrm>
              <a:off x="2436" y="10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8" name="Rectangle 50"/>
            <p:cNvSpPr>
              <a:spLocks noChangeArrowheads="1"/>
            </p:cNvSpPr>
            <p:nvPr/>
          </p:nvSpPr>
          <p:spPr bwMode="auto">
            <a:xfrm>
              <a:off x="2446" y="16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9" name="Rectangle 51"/>
            <p:cNvSpPr>
              <a:spLocks noChangeArrowheads="1"/>
            </p:cNvSpPr>
            <p:nvPr/>
          </p:nvSpPr>
          <p:spPr bwMode="auto">
            <a:xfrm>
              <a:off x="2446" y="17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0" name="Rectangle 52"/>
            <p:cNvSpPr>
              <a:spLocks noChangeArrowheads="1"/>
            </p:cNvSpPr>
            <p:nvPr/>
          </p:nvSpPr>
          <p:spPr bwMode="auto">
            <a:xfrm>
              <a:off x="2446" y="174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1" name="Rectangle 53"/>
            <p:cNvSpPr>
              <a:spLocks noChangeArrowheads="1"/>
            </p:cNvSpPr>
            <p:nvPr/>
          </p:nvSpPr>
          <p:spPr bwMode="auto">
            <a:xfrm>
              <a:off x="2446" y="177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2" name="Rectangle 54"/>
            <p:cNvSpPr>
              <a:spLocks noChangeArrowheads="1"/>
            </p:cNvSpPr>
            <p:nvPr/>
          </p:nvSpPr>
          <p:spPr bwMode="auto">
            <a:xfrm>
              <a:off x="2446" y="181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3" name="Rectangle 55"/>
            <p:cNvSpPr>
              <a:spLocks noChangeArrowheads="1"/>
            </p:cNvSpPr>
            <p:nvPr/>
          </p:nvSpPr>
          <p:spPr bwMode="auto">
            <a:xfrm>
              <a:off x="2446" y="184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4" name="Rectangle 56"/>
            <p:cNvSpPr>
              <a:spLocks noChangeArrowheads="1"/>
            </p:cNvSpPr>
            <p:nvPr/>
          </p:nvSpPr>
          <p:spPr bwMode="auto">
            <a:xfrm>
              <a:off x="2446" y="187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5" name="Rectangle 57"/>
            <p:cNvSpPr>
              <a:spLocks noChangeArrowheads="1"/>
            </p:cNvSpPr>
            <p:nvPr/>
          </p:nvSpPr>
          <p:spPr bwMode="auto">
            <a:xfrm>
              <a:off x="2446" y="191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6" name="Rectangle 58"/>
            <p:cNvSpPr>
              <a:spLocks noChangeArrowheads="1"/>
            </p:cNvSpPr>
            <p:nvPr/>
          </p:nvSpPr>
          <p:spPr bwMode="auto">
            <a:xfrm>
              <a:off x="2446" y="19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7" name="Rectangle 59"/>
            <p:cNvSpPr>
              <a:spLocks noChangeArrowheads="1"/>
            </p:cNvSpPr>
            <p:nvPr/>
          </p:nvSpPr>
          <p:spPr bwMode="auto">
            <a:xfrm>
              <a:off x="2446" y="19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8" name="Rectangle 60"/>
            <p:cNvSpPr>
              <a:spLocks noChangeArrowheads="1"/>
            </p:cNvSpPr>
            <p:nvPr/>
          </p:nvSpPr>
          <p:spPr bwMode="auto">
            <a:xfrm>
              <a:off x="3064" y="1740"/>
              <a:ext cx="307" cy="3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909" name="Rectangle 61"/>
            <p:cNvSpPr>
              <a:spLocks noChangeArrowheads="1"/>
            </p:cNvSpPr>
            <p:nvPr/>
          </p:nvSpPr>
          <p:spPr bwMode="auto">
            <a:xfrm>
              <a:off x="3147" y="182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0" name="Rectangle 62"/>
            <p:cNvSpPr>
              <a:spLocks noChangeArrowheads="1"/>
            </p:cNvSpPr>
            <p:nvPr/>
          </p:nvSpPr>
          <p:spPr bwMode="auto">
            <a:xfrm>
              <a:off x="3171" y="183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B3</a:t>
              </a:r>
              <a:endParaRPr lang="en-US"/>
            </a:p>
          </p:txBody>
        </p:sp>
        <p:sp>
          <p:nvSpPr>
            <p:cNvPr id="590911" name="Freeform 63"/>
            <p:cNvSpPr>
              <a:spLocks/>
            </p:cNvSpPr>
            <p:nvPr/>
          </p:nvSpPr>
          <p:spPr bwMode="auto">
            <a:xfrm>
              <a:off x="1527" y="1055"/>
              <a:ext cx="2077" cy="35"/>
            </a:xfrm>
            <a:custGeom>
              <a:avLst/>
              <a:gdLst>
                <a:gd name="T0" fmla="*/ 0 w 4154"/>
                <a:gd name="T1" fmla="*/ 0 h 69"/>
                <a:gd name="T2" fmla="*/ 0 w 4154"/>
                <a:gd name="T3" fmla="*/ 67 h 69"/>
                <a:gd name="T4" fmla="*/ 4154 w 4154"/>
                <a:gd name="T5" fmla="*/ 69 h 69"/>
                <a:gd name="T6" fmla="*/ 4154 w 4154"/>
                <a:gd name="T7" fmla="*/ 2 h 69"/>
                <a:gd name="T8" fmla="*/ 0 w 4154"/>
                <a:gd name="T9" fmla="*/ 0 h 69"/>
              </a:gdLst>
              <a:ahLst/>
              <a:cxnLst>
                <a:cxn ang="0">
                  <a:pos x="T0" y="T1"/>
                </a:cxn>
                <a:cxn ang="0">
                  <a:pos x="T2" y="T3"/>
                </a:cxn>
                <a:cxn ang="0">
                  <a:pos x="T4" y="T5"/>
                </a:cxn>
                <a:cxn ang="0">
                  <a:pos x="T6" y="T7"/>
                </a:cxn>
                <a:cxn ang="0">
                  <a:pos x="T8" y="T9"/>
                </a:cxn>
              </a:cxnLst>
              <a:rect l="0" t="0" r="r" b="b"/>
              <a:pathLst>
                <a:path w="4154" h="69">
                  <a:moveTo>
                    <a:pt x="0" y="0"/>
                  </a:moveTo>
                  <a:lnTo>
                    <a:pt x="0" y="67"/>
                  </a:lnTo>
                  <a:lnTo>
                    <a:pt x="4154" y="69"/>
                  </a:lnTo>
                  <a:lnTo>
                    <a:pt x="415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2" name="Freeform 64"/>
            <p:cNvSpPr>
              <a:spLocks/>
            </p:cNvSpPr>
            <p:nvPr/>
          </p:nvSpPr>
          <p:spPr bwMode="auto">
            <a:xfrm>
              <a:off x="1782" y="3652"/>
              <a:ext cx="2477" cy="34"/>
            </a:xfrm>
            <a:custGeom>
              <a:avLst/>
              <a:gdLst>
                <a:gd name="T0" fmla="*/ 0 w 4953"/>
                <a:gd name="T1" fmla="*/ 0 h 69"/>
                <a:gd name="T2" fmla="*/ 0 w 4953"/>
                <a:gd name="T3" fmla="*/ 68 h 69"/>
                <a:gd name="T4" fmla="*/ 4953 w 4953"/>
                <a:gd name="T5" fmla="*/ 69 h 69"/>
                <a:gd name="T6" fmla="*/ 4953 w 4953"/>
                <a:gd name="T7" fmla="*/ 2 h 69"/>
                <a:gd name="T8" fmla="*/ 0 w 4953"/>
                <a:gd name="T9" fmla="*/ 0 h 69"/>
              </a:gdLst>
              <a:ahLst/>
              <a:cxnLst>
                <a:cxn ang="0">
                  <a:pos x="T0" y="T1"/>
                </a:cxn>
                <a:cxn ang="0">
                  <a:pos x="T2" y="T3"/>
                </a:cxn>
                <a:cxn ang="0">
                  <a:pos x="T4" y="T5"/>
                </a:cxn>
                <a:cxn ang="0">
                  <a:pos x="T6" y="T7"/>
                </a:cxn>
                <a:cxn ang="0">
                  <a:pos x="T8" y="T9"/>
                </a:cxn>
              </a:cxnLst>
              <a:rect l="0" t="0" r="r" b="b"/>
              <a:pathLst>
                <a:path w="4953" h="69">
                  <a:moveTo>
                    <a:pt x="0" y="0"/>
                  </a:moveTo>
                  <a:lnTo>
                    <a:pt x="0" y="68"/>
                  </a:lnTo>
                  <a:lnTo>
                    <a:pt x="4953" y="69"/>
                  </a:lnTo>
                  <a:lnTo>
                    <a:pt x="495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3" name="Rectangle 65"/>
            <p:cNvSpPr>
              <a:spLocks noChangeArrowheads="1"/>
            </p:cNvSpPr>
            <p:nvPr/>
          </p:nvSpPr>
          <p:spPr bwMode="auto">
            <a:xfrm>
              <a:off x="3205" y="172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4" name="Rectangle 66"/>
            <p:cNvSpPr>
              <a:spLocks noChangeArrowheads="1"/>
            </p:cNvSpPr>
            <p:nvPr/>
          </p:nvSpPr>
          <p:spPr bwMode="auto">
            <a:xfrm>
              <a:off x="3205" y="169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5" name="Rectangle 67"/>
            <p:cNvSpPr>
              <a:spLocks noChangeArrowheads="1"/>
            </p:cNvSpPr>
            <p:nvPr/>
          </p:nvSpPr>
          <p:spPr bwMode="auto">
            <a:xfrm>
              <a:off x="3205" y="166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6" name="Rectangle 68"/>
            <p:cNvSpPr>
              <a:spLocks noChangeArrowheads="1"/>
            </p:cNvSpPr>
            <p:nvPr/>
          </p:nvSpPr>
          <p:spPr bwMode="auto">
            <a:xfrm>
              <a:off x="3205" y="162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7" name="Rectangle 69"/>
            <p:cNvSpPr>
              <a:spLocks noChangeArrowheads="1"/>
            </p:cNvSpPr>
            <p:nvPr/>
          </p:nvSpPr>
          <p:spPr bwMode="auto">
            <a:xfrm>
              <a:off x="3205" y="159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8" name="Rectangle 70"/>
            <p:cNvSpPr>
              <a:spLocks noChangeArrowheads="1"/>
            </p:cNvSpPr>
            <p:nvPr/>
          </p:nvSpPr>
          <p:spPr bwMode="auto">
            <a:xfrm>
              <a:off x="3205" y="155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9" name="Rectangle 71"/>
            <p:cNvSpPr>
              <a:spLocks noChangeArrowheads="1"/>
            </p:cNvSpPr>
            <p:nvPr/>
          </p:nvSpPr>
          <p:spPr bwMode="auto">
            <a:xfrm>
              <a:off x="3205" y="152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0" name="Rectangle 72"/>
            <p:cNvSpPr>
              <a:spLocks noChangeArrowheads="1"/>
            </p:cNvSpPr>
            <p:nvPr/>
          </p:nvSpPr>
          <p:spPr bwMode="auto">
            <a:xfrm>
              <a:off x="3205" y="149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1" name="Rectangle 73"/>
            <p:cNvSpPr>
              <a:spLocks noChangeArrowheads="1"/>
            </p:cNvSpPr>
            <p:nvPr/>
          </p:nvSpPr>
          <p:spPr bwMode="auto">
            <a:xfrm>
              <a:off x="3205" y="145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2" name="Rectangle 74"/>
            <p:cNvSpPr>
              <a:spLocks noChangeArrowheads="1"/>
            </p:cNvSpPr>
            <p:nvPr/>
          </p:nvSpPr>
          <p:spPr bwMode="auto">
            <a:xfrm>
              <a:off x="3205" y="142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3" name="Rectangle 75"/>
            <p:cNvSpPr>
              <a:spLocks noChangeArrowheads="1"/>
            </p:cNvSpPr>
            <p:nvPr/>
          </p:nvSpPr>
          <p:spPr bwMode="auto">
            <a:xfrm>
              <a:off x="3205" y="139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4" name="Rectangle 76"/>
            <p:cNvSpPr>
              <a:spLocks noChangeArrowheads="1"/>
            </p:cNvSpPr>
            <p:nvPr/>
          </p:nvSpPr>
          <p:spPr bwMode="auto">
            <a:xfrm>
              <a:off x="3205" y="135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5" name="Rectangle 77"/>
            <p:cNvSpPr>
              <a:spLocks noChangeArrowheads="1"/>
            </p:cNvSpPr>
            <p:nvPr/>
          </p:nvSpPr>
          <p:spPr bwMode="auto">
            <a:xfrm>
              <a:off x="3205" y="132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6" name="Rectangle 78"/>
            <p:cNvSpPr>
              <a:spLocks noChangeArrowheads="1"/>
            </p:cNvSpPr>
            <p:nvPr/>
          </p:nvSpPr>
          <p:spPr bwMode="auto">
            <a:xfrm>
              <a:off x="3205" y="128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7" name="Rectangle 79"/>
            <p:cNvSpPr>
              <a:spLocks noChangeArrowheads="1"/>
            </p:cNvSpPr>
            <p:nvPr/>
          </p:nvSpPr>
          <p:spPr bwMode="auto">
            <a:xfrm>
              <a:off x="3205" y="1255"/>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8" name="Rectangle 80"/>
            <p:cNvSpPr>
              <a:spLocks noChangeArrowheads="1"/>
            </p:cNvSpPr>
            <p:nvPr/>
          </p:nvSpPr>
          <p:spPr bwMode="auto">
            <a:xfrm>
              <a:off x="3205" y="122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9" name="Rectangle 81"/>
            <p:cNvSpPr>
              <a:spLocks noChangeArrowheads="1"/>
            </p:cNvSpPr>
            <p:nvPr/>
          </p:nvSpPr>
          <p:spPr bwMode="auto">
            <a:xfrm>
              <a:off x="3205" y="11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0" name="Rectangle 82"/>
            <p:cNvSpPr>
              <a:spLocks noChangeArrowheads="1"/>
            </p:cNvSpPr>
            <p:nvPr/>
          </p:nvSpPr>
          <p:spPr bwMode="auto">
            <a:xfrm>
              <a:off x="3205" y="115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1" name="Rectangle 83"/>
            <p:cNvSpPr>
              <a:spLocks noChangeArrowheads="1"/>
            </p:cNvSpPr>
            <p:nvPr/>
          </p:nvSpPr>
          <p:spPr bwMode="auto">
            <a:xfrm>
              <a:off x="3205" y="11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2" name="Rectangle 84"/>
            <p:cNvSpPr>
              <a:spLocks noChangeArrowheads="1"/>
            </p:cNvSpPr>
            <p:nvPr/>
          </p:nvSpPr>
          <p:spPr bwMode="auto">
            <a:xfrm>
              <a:off x="3205" y="108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3" name="Rectangle 85"/>
            <p:cNvSpPr>
              <a:spLocks noChangeArrowheads="1"/>
            </p:cNvSpPr>
            <p:nvPr/>
          </p:nvSpPr>
          <p:spPr bwMode="auto">
            <a:xfrm>
              <a:off x="3205" y="204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4" name="Rectangle 86"/>
            <p:cNvSpPr>
              <a:spLocks noChangeArrowheads="1"/>
            </p:cNvSpPr>
            <p:nvPr/>
          </p:nvSpPr>
          <p:spPr bwMode="auto">
            <a:xfrm>
              <a:off x="3205" y="20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5" name="Rectangle 87"/>
            <p:cNvSpPr>
              <a:spLocks noChangeArrowheads="1"/>
            </p:cNvSpPr>
            <p:nvPr/>
          </p:nvSpPr>
          <p:spPr bwMode="auto">
            <a:xfrm>
              <a:off x="3205" y="210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6" name="Rectangle 88"/>
            <p:cNvSpPr>
              <a:spLocks noChangeArrowheads="1"/>
            </p:cNvSpPr>
            <p:nvPr/>
          </p:nvSpPr>
          <p:spPr bwMode="auto">
            <a:xfrm>
              <a:off x="3205" y="214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7" name="Rectangle 89"/>
            <p:cNvSpPr>
              <a:spLocks noChangeArrowheads="1"/>
            </p:cNvSpPr>
            <p:nvPr/>
          </p:nvSpPr>
          <p:spPr bwMode="auto">
            <a:xfrm>
              <a:off x="3205" y="21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8" name="Rectangle 90"/>
            <p:cNvSpPr>
              <a:spLocks noChangeArrowheads="1"/>
            </p:cNvSpPr>
            <p:nvPr/>
          </p:nvSpPr>
          <p:spPr bwMode="auto">
            <a:xfrm>
              <a:off x="3205" y="22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9" name="Rectangle 91"/>
            <p:cNvSpPr>
              <a:spLocks noChangeArrowheads="1"/>
            </p:cNvSpPr>
            <p:nvPr/>
          </p:nvSpPr>
          <p:spPr bwMode="auto">
            <a:xfrm>
              <a:off x="3205" y="224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0" name="Rectangle 92"/>
            <p:cNvSpPr>
              <a:spLocks noChangeArrowheads="1"/>
            </p:cNvSpPr>
            <p:nvPr/>
          </p:nvSpPr>
          <p:spPr bwMode="auto">
            <a:xfrm>
              <a:off x="3205" y="227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1" name="Rectangle 93"/>
            <p:cNvSpPr>
              <a:spLocks noChangeArrowheads="1"/>
            </p:cNvSpPr>
            <p:nvPr/>
          </p:nvSpPr>
          <p:spPr bwMode="auto">
            <a:xfrm>
              <a:off x="3205" y="231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2" name="Rectangle 94"/>
            <p:cNvSpPr>
              <a:spLocks noChangeArrowheads="1"/>
            </p:cNvSpPr>
            <p:nvPr/>
          </p:nvSpPr>
          <p:spPr bwMode="auto">
            <a:xfrm>
              <a:off x="3205" y="23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3" name="Rectangle 95"/>
            <p:cNvSpPr>
              <a:spLocks noChangeArrowheads="1"/>
            </p:cNvSpPr>
            <p:nvPr/>
          </p:nvSpPr>
          <p:spPr bwMode="auto">
            <a:xfrm>
              <a:off x="3205" y="237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4" name="Rectangle 96"/>
            <p:cNvSpPr>
              <a:spLocks noChangeArrowheads="1"/>
            </p:cNvSpPr>
            <p:nvPr/>
          </p:nvSpPr>
          <p:spPr bwMode="auto">
            <a:xfrm>
              <a:off x="3205" y="241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5" name="Rectangle 97"/>
            <p:cNvSpPr>
              <a:spLocks noChangeArrowheads="1"/>
            </p:cNvSpPr>
            <p:nvPr/>
          </p:nvSpPr>
          <p:spPr bwMode="auto">
            <a:xfrm>
              <a:off x="3205" y="244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6" name="Rectangle 98"/>
            <p:cNvSpPr>
              <a:spLocks noChangeArrowheads="1"/>
            </p:cNvSpPr>
            <p:nvPr/>
          </p:nvSpPr>
          <p:spPr bwMode="auto">
            <a:xfrm>
              <a:off x="3205" y="24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7" name="Rectangle 99"/>
            <p:cNvSpPr>
              <a:spLocks noChangeArrowheads="1"/>
            </p:cNvSpPr>
            <p:nvPr/>
          </p:nvSpPr>
          <p:spPr bwMode="auto">
            <a:xfrm>
              <a:off x="3205" y="251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8" name="Rectangle 100"/>
            <p:cNvSpPr>
              <a:spLocks noChangeArrowheads="1"/>
            </p:cNvSpPr>
            <p:nvPr/>
          </p:nvSpPr>
          <p:spPr bwMode="auto">
            <a:xfrm>
              <a:off x="3205" y="25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9" name="Rectangle 101"/>
            <p:cNvSpPr>
              <a:spLocks noChangeArrowheads="1"/>
            </p:cNvSpPr>
            <p:nvPr/>
          </p:nvSpPr>
          <p:spPr bwMode="auto">
            <a:xfrm>
              <a:off x="3205" y="258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0" name="Rectangle 102"/>
            <p:cNvSpPr>
              <a:spLocks noChangeArrowheads="1"/>
            </p:cNvSpPr>
            <p:nvPr/>
          </p:nvSpPr>
          <p:spPr bwMode="auto">
            <a:xfrm>
              <a:off x="3205" y="261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1" name="Rectangle 103"/>
            <p:cNvSpPr>
              <a:spLocks noChangeArrowheads="1"/>
            </p:cNvSpPr>
            <p:nvPr/>
          </p:nvSpPr>
          <p:spPr bwMode="auto">
            <a:xfrm>
              <a:off x="3205" y="26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2" name="Rectangle 104"/>
            <p:cNvSpPr>
              <a:spLocks noChangeArrowheads="1"/>
            </p:cNvSpPr>
            <p:nvPr/>
          </p:nvSpPr>
          <p:spPr bwMode="auto">
            <a:xfrm>
              <a:off x="3205" y="268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3" name="Rectangle 105"/>
            <p:cNvSpPr>
              <a:spLocks noChangeArrowheads="1"/>
            </p:cNvSpPr>
            <p:nvPr/>
          </p:nvSpPr>
          <p:spPr bwMode="auto">
            <a:xfrm>
              <a:off x="3205" y="271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4" name="Rectangle 106"/>
            <p:cNvSpPr>
              <a:spLocks noChangeArrowheads="1"/>
            </p:cNvSpPr>
            <p:nvPr/>
          </p:nvSpPr>
          <p:spPr bwMode="auto">
            <a:xfrm>
              <a:off x="3205" y="275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5" name="Rectangle 107"/>
            <p:cNvSpPr>
              <a:spLocks noChangeArrowheads="1"/>
            </p:cNvSpPr>
            <p:nvPr/>
          </p:nvSpPr>
          <p:spPr bwMode="auto">
            <a:xfrm>
              <a:off x="3205" y="27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6" name="Rectangle 108"/>
            <p:cNvSpPr>
              <a:spLocks noChangeArrowheads="1"/>
            </p:cNvSpPr>
            <p:nvPr/>
          </p:nvSpPr>
          <p:spPr bwMode="auto">
            <a:xfrm>
              <a:off x="3205" y="28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7" name="Rectangle 109"/>
            <p:cNvSpPr>
              <a:spLocks noChangeArrowheads="1"/>
            </p:cNvSpPr>
            <p:nvPr/>
          </p:nvSpPr>
          <p:spPr bwMode="auto">
            <a:xfrm>
              <a:off x="3205" y="2851"/>
              <a:ext cx="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8" name="Rectangle 110"/>
            <p:cNvSpPr>
              <a:spLocks noChangeArrowheads="1"/>
            </p:cNvSpPr>
            <p:nvPr/>
          </p:nvSpPr>
          <p:spPr bwMode="auto">
            <a:xfrm>
              <a:off x="3372"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9" name="Rectangle 111"/>
            <p:cNvSpPr>
              <a:spLocks noChangeArrowheads="1"/>
            </p:cNvSpPr>
            <p:nvPr/>
          </p:nvSpPr>
          <p:spPr bwMode="auto">
            <a:xfrm>
              <a:off x="3406"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0" name="Rectangle 112"/>
            <p:cNvSpPr>
              <a:spLocks noChangeArrowheads="1"/>
            </p:cNvSpPr>
            <p:nvPr/>
          </p:nvSpPr>
          <p:spPr bwMode="auto">
            <a:xfrm>
              <a:off x="3440"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1" name="Rectangle 113"/>
            <p:cNvSpPr>
              <a:spLocks noChangeArrowheads="1"/>
            </p:cNvSpPr>
            <p:nvPr/>
          </p:nvSpPr>
          <p:spPr bwMode="auto">
            <a:xfrm>
              <a:off x="3474"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2" name="Rectangle 114"/>
            <p:cNvSpPr>
              <a:spLocks noChangeArrowheads="1"/>
            </p:cNvSpPr>
            <p:nvPr/>
          </p:nvSpPr>
          <p:spPr bwMode="auto">
            <a:xfrm>
              <a:off x="3507"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3" name="Rectangle 115"/>
            <p:cNvSpPr>
              <a:spLocks noChangeArrowheads="1"/>
            </p:cNvSpPr>
            <p:nvPr/>
          </p:nvSpPr>
          <p:spPr bwMode="auto">
            <a:xfrm>
              <a:off x="3541"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4" name="Rectangle 116"/>
            <p:cNvSpPr>
              <a:spLocks noChangeArrowheads="1"/>
            </p:cNvSpPr>
            <p:nvPr/>
          </p:nvSpPr>
          <p:spPr bwMode="auto">
            <a:xfrm>
              <a:off x="3575"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5" name="Rectangle 117"/>
            <p:cNvSpPr>
              <a:spLocks noChangeArrowheads="1"/>
            </p:cNvSpPr>
            <p:nvPr/>
          </p:nvSpPr>
          <p:spPr bwMode="auto">
            <a:xfrm>
              <a:off x="3609"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6" name="Rectangle 118"/>
            <p:cNvSpPr>
              <a:spLocks noChangeArrowheads="1"/>
            </p:cNvSpPr>
            <p:nvPr/>
          </p:nvSpPr>
          <p:spPr bwMode="auto">
            <a:xfrm>
              <a:off x="3642"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7" name="Rectangle 119"/>
            <p:cNvSpPr>
              <a:spLocks noChangeArrowheads="1"/>
            </p:cNvSpPr>
            <p:nvPr/>
          </p:nvSpPr>
          <p:spPr bwMode="auto">
            <a:xfrm>
              <a:off x="3676" y="1884"/>
              <a:ext cx="4"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8" name="Rectangle 120"/>
            <p:cNvSpPr>
              <a:spLocks noChangeArrowheads="1"/>
            </p:cNvSpPr>
            <p:nvPr/>
          </p:nvSpPr>
          <p:spPr bwMode="auto">
            <a:xfrm>
              <a:off x="3675" y="1889"/>
              <a:ext cx="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9" name="Rectangle 121"/>
            <p:cNvSpPr>
              <a:spLocks noChangeArrowheads="1"/>
            </p:cNvSpPr>
            <p:nvPr/>
          </p:nvSpPr>
          <p:spPr bwMode="auto">
            <a:xfrm>
              <a:off x="3675" y="192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0" name="Rectangle 122"/>
            <p:cNvSpPr>
              <a:spLocks noChangeArrowheads="1"/>
            </p:cNvSpPr>
            <p:nvPr/>
          </p:nvSpPr>
          <p:spPr bwMode="auto">
            <a:xfrm>
              <a:off x="3675" y="195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1" name="Rectangle 123"/>
            <p:cNvSpPr>
              <a:spLocks noChangeArrowheads="1"/>
            </p:cNvSpPr>
            <p:nvPr/>
          </p:nvSpPr>
          <p:spPr bwMode="auto">
            <a:xfrm>
              <a:off x="3675" y="198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2" name="Rectangle 124"/>
            <p:cNvSpPr>
              <a:spLocks noChangeArrowheads="1"/>
            </p:cNvSpPr>
            <p:nvPr/>
          </p:nvSpPr>
          <p:spPr bwMode="auto">
            <a:xfrm>
              <a:off x="3675" y="20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3" name="Rectangle 125"/>
            <p:cNvSpPr>
              <a:spLocks noChangeArrowheads="1"/>
            </p:cNvSpPr>
            <p:nvPr/>
          </p:nvSpPr>
          <p:spPr bwMode="auto">
            <a:xfrm>
              <a:off x="3675" y="20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4" name="Rectangle 126"/>
            <p:cNvSpPr>
              <a:spLocks noChangeArrowheads="1"/>
            </p:cNvSpPr>
            <p:nvPr/>
          </p:nvSpPr>
          <p:spPr bwMode="auto">
            <a:xfrm>
              <a:off x="3675" y="20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5" name="Rectangle 127"/>
            <p:cNvSpPr>
              <a:spLocks noChangeArrowheads="1"/>
            </p:cNvSpPr>
            <p:nvPr/>
          </p:nvSpPr>
          <p:spPr bwMode="auto">
            <a:xfrm>
              <a:off x="3675" y="212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6" name="Rectangle 128"/>
            <p:cNvSpPr>
              <a:spLocks noChangeArrowheads="1"/>
            </p:cNvSpPr>
            <p:nvPr/>
          </p:nvSpPr>
          <p:spPr bwMode="auto">
            <a:xfrm>
              <a:off x="3675" y="215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7" name="Rectangle 129"/>
            <p:cNvSpPr>
              <a:spLocks noChangeArrowheads="1"/>
            </p:cNvSpPr>
            <p:nvPr/>
          </p:nvSpPr>
          <p:spPr bwMode="auto">
            <a:xfrm>
              <a:off x="3675" y="219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8" name="Rectangle 130"/>
            <p:cNvSpPr>
              <a:spLocks noChangeArrowheads="1"/>
            </p:cNvSpPr>
            <p:nvPr/>
          </p:nvSpPr>
          <p:spPr bwMode="auto">
            <a:xfrm>
              <a:off x="3675" y="22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9" name="Rectangle 131"/>
            <p:cNvSpPr>
              <a:spLocks noChangeArrowheads="1"/>
            </p:cNvSpPr>
            <p:nvPr/>
          </p:nvSpPr>
          <p:spPr bwMode="auto">
            <a:xfrm>
              <a:off x="3675" y="225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0" name="Rectangle 132"/>
            <p:cNvSpPr>
              <a:spLocks noChangeArrowheads="1"/>
            </p:cNvSpPr>
            <p:nvPr/>
          </p:nvSpPr>
          <p:spPr bwMode="auto">
            <a:xfrm>
              <a:off x="3675" y="229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1" name="Rectangle 133"/>
            <p:cNvSpPr>
              <a:spLocks noChangeArrowheads="1"/>
            </p:cNvSpPr>
            <p:nvPr/>
          </p:nvSpPr>
          <p:spPr bwMode="auto">
            <a:xfrm>
              <a:off x="3675" y="232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2" name="Rectangle 134"/>
            <p:cNvSpPr>
              <a:spLocks noChangeArrowheads="1"/>
            </p:cNvSpPr>
            <p:nvPr/>
          </p:nvSpPr>
          <p:spPr bwMode="auto">
            <a:xfrm>
              <a:off x="3675" y="23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3" name="Rectangle 135"/>
            <p:cNvSpPr>
              <a:spLocks noChangeArrowheads="1"/>
            </p:cNvSpPr>
            <p:nvPr/>
          </p:nvSpPr>
          <p:spPr bwMode="auto">
            <a:xfrm>
              <a:off x="3675" y="239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4" name="Rectangle 136"/>
            <p:cNvSpPr>
              <a:spLocks noChangeArrowheads="1"/>
            </p:cNvSpPr>
            <p:nvPr/>
          </p:nvSpPr>
          <p:spPr bwMode="auto">
            <a:xfrm>
              <a:off x="3675" y="242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5" name="Rectangle 137"/>
            <p:cNvSpPr>
              <a:spLocks noChangeArrowheads="1"/>
            </p:cNvSpPr>
            <p:nvPr/>
          </p:nvSpPr>
          <p:spPr bwMode="auto">
            <a:xfrm>
              <a:off x="3675" y="246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6" name="Rectangle 138"/>
            <p:cNvSpPr>
              <a:spLocks noChangeArrowheads="1"/>
            </p:cNvSpPr>
            <p:nvPr/>
          </p:nvSpPr>
          <p:spPr bwMode="auto">
            <a:xfrm>
              <a:off x="3675" y="249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7" name="Rectangle 139"/>
            <p:cNvSpPr>
              <a:spLocks noChangeArrowheads="1"/>
            </p:cNvSpPr>
            <p:nvPr/>
          </p:nvSpPr>
          <p:spPr bwMode="auto">
            <a:xfrm>
              <a:off x="3675" y="252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8" name="Rectangle 140"/>
            <p:cNvSpPr>
              <a:spLocks noChangeArrowheads="1"/>
            </p:cNvSpPr>
            <p:nvPr/>
          </p:nvSpPr>
          <p:spPr bwMode="auto">
            <a:xfrm>
              <a:off x="3675" y="256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9" name="Rectangle 141"/>
            <p:cNvSpPr>
              <a:spLocks noChangeArrowheads="1"/>
            </p:cNvSpPr>
            <p:nvPr/>
          </p:nvSpPr>
          <p:spPr bwMode="auto">
            <a:xfrm>
              <a:off x="3675" y="259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0" name="Rectangle 142"/>
            <p:cNvSpPr>
              <a:spLocks noChangeArrowheads="1"/>
            </p:cNvSpPr>
            <p:nvPr/>
          </p:nvSpPr>
          <p:spPr bwMode="auto">
            <a:xfrm>
              <a:off x="3675" y="262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1" name="Rectangle 143"/>
            <p:cNvSpPr>
              <a:spLocks noChangeArrowheads="1"/>
            </p:cNvSpPr>
            <p:nvPr/>
          </p:nvSpPr>
          <p:spPr bwMode="auto">
            <a:xfrm>
              <a:off x="3675" y="26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2" name="Rectangle 144"/>
            <p:cNvSpPr>
              <a:spLocks noChangeArrowheads="1"/>
            </p:cNvSpPr>
            <p:nvPr/>
          </p:nvSpPr>
          <p:spPr bwMode="auto">
            <a:xfrm>
              <a:off x="3675" y="269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3" name="Rectangle 145"/>
            <p:cNvSpPr>
              <a:spLocks noChangeArrowheads="1"/>
            </p:cNvSpPr>
            <p:nvPr/>
          </p:nvSpPr>
          <p:spPr bwMode="auto">
            <a:xfrm>
              <a:off x="3675" y="273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4" name="Rectangle 146"/>
            <p:cNvSpPr>
              <a:spLocks noChangeArrowheads="1"/>
            </p:cNvSpPr>
            <p:nvPr/>
          </p:nvSpPr>
          <p:spPr bwMode="auto">
            <a:xfrm>
              <a:off x="3675" y="276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5" name="Rectangle 147"/>
            <p:cNvSpPr>
              <a:spLocks noChangeArrowheads="1"/>
            </p:cNvSpPr>
            <p:nvPr/>
          </p:nvSpPr>
          <p:spPr bwMode="auto">
            <a:xfrm>
              <a:off x="3675" y="27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6" name="Rectangle 148"/>
            <p:cNvSpPr>
              <a:spLocks noChangeArrowheads="1"/>
            </p:cNvSpPr>
            <p:nvPr/>
          </p:nvSpPr>
          <p:spPr bwMode="auto">
            <a:xfrm>
              <a:off x="3675" y="283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7" name="Rectangle 149"/>
            <p:cNvSpPr>
              <a:spLocks noChangeArrowheads="1"/>
            </p:cNvSpPr>
            <p:nvPr/>
          </p:nvSpPr>
          <p:spPr bwMode="auto">
            <a:xfrm>
              <a:off x="3675" y="28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8" name="Rectangle 150"/>
            <p:cNvSpPr>
              <a:spLocks noChangeArrowheads="1"/>
            </p:cNvSpPr>
            <p:nvPr/>
          </p:nvSpPr>
          <p:spPr bwMode="auto">
            <a:xfrm>
              <a:off x="3675" y="28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9" name="Rectangle 151"/>
            <p:cNvSpPr>
              <a:spLocks noChangeArrowheads="1"/>
            </p:cNvSpPr>
            <p:nvPr/>
          </p:nvSpPr>
          <p:spPr bwMode="auto">
            <a:xfrm>
              <a:off x="3675" y="293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0" name="Rectangle 152"/>
            <p:cNvSpPr>
              <a:spLocks noChangeArrowheads="1"/>
            </p:cNvSpPr>
            <p:nvPr/>
          </p:nvSpPr>
          <p:spPr bwMode="auto">
            <a:xfrm>
              <a:off x="3675" y="296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1" name="Rectangle 153"/>
            <p:cNvSpPr>
              <a:spLocks noChangeArrowheads="1"/>
            </p:cNvSpPr>
            <p:nvPr/>
          </p:nvSpPr>
          <p:spPr bwMode="auto">
            <a:xfrm>
              <a:off x="3675" y="300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2" name="Rectangle 154"/>
            <p:cNvSpPr>
              <a:spLocks noChangeArrowheads="1"/>
            </p:cNvSpPr>
            <p:nvPr/>
          </p:nvSpPr>
          <p:spPr bwMode="auto">
            <a:xfrm>
              <a:off x="3675" y="303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3" name="Rectangle 155"/>
            <p:cNvSpPr>
              <a:spLocks noChangeArrowheads="1"/>
            </p:cNvSpPr>
            <p:nvPr/>
          </p:nvSpPr>
          <p:spPr bwMode="auto">
            <a:xfrm>
              <a:off x="3675" y="306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4" name="Rectangle 156"/>
            <p:cNvSpPr>
              <a:spLocks noChangeArrowheads="1"/>
            </p:cNvSpPr>
            <p:nvPr/>
          </p:nvSpPr>
          <p:spPr bwMode="auto">
            <a:xfrm>
              <a:off x="3675" y="310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5" name="Rectangle 157"/>
            <p:cNvSpPr>
              <a:spLocks noChangeArrowheads="1"/>
            </p:cNvSpPr>
            <p:nvPr/>
          </p:nvSpPr>
          <p:spPr bwMode="auto">
            <a:xfrm>
              <a:off x="3675" y="313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6" name="Rectangle 158"/>
            <p:cNvSpPr>
              <a:spLocks noChangeArrowheads="1"/>
            </p:cNvSpPr>
            <p:nvPr/>
          </p:nvSpPr>
          <p:spPr bwMode="auto">
            <a:xfrm>
              <a:off x="3675" y="317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7" name="Rectangle 159"/>
            <p:cNvSpPr>
              <a:spLocks noChangeArrowheads="1"/>
            </p:cNvSpPr>
            <p:nvPr/>
          </p:nvSpPr>
          <p:spPr bwMode="auto">
            <a:xfrm>
              <a:off x="3675" y="320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8" name="Rectangle 160"/>
            <p:cNvSpPr>
              <a:spLocks noChangeArrowheads="1"/>
            </p:cNvSpPr>
            <p:nvPr/>
          </p:nvSpPr>
          <p:spPr bwMode="auto">
            <a:xfrm>
              <a:off x="3675" y="323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9" name="Rectangle 161"/>
            <p:cNvSpPr>
              <a:spLocks noChangeArrowheads="1"/>
            </p:cNvSpPr>
            <p:nvPr/>
          </p:nvSpPr>
          <p:spPr bwMode="auto">
            <a:xfrm>
              <a:off x="3675" y="327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0" name="Rectangle 162"/>
            <p:cNvSpPr>
              <a:spLocks noChangeArrowheads="1"/>
            </p:cNvSpPr>
            <p:nvPr/>
          </p:nvSpPr>
          <p:spPr bwMode="auto">
            <a:xfrm>
              <a:off x="3675" y="33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1" name="Rectangle 163"/>
            <p:cNvSpPr>
              <a:spLocks noChangeArrowheads="1"/>
            </p:cNvSpPr>
            <p:nvPr/>
          </p:nvSpPr>
          <p:spPr bwMode="auto">
            <a:xfrm>
              <a:off x="3675" y="333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2" name="Rectangle 164"/>
            <p:cNvSpPr>
              <a:spLocks noChangeArrowheads="1"/>
            </p:cNvSpPr>
            <p:nvPr/>
          </p:nvSpPr>
          <p:spPr bwMode="auto">
            <a:xfrm>
              <a:off x="3675" y="337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3" name="Rectangle 165"/>
            <p:cNvSpPr>
              <a:spLocks noChangeArrowheads="1"/>
            </p:cNvSpPr>
            <p:nvPr/>
          </p:nvSpPr>
          <p:spPr bwMode="auto">
            <a:xfrm>
              <a:off x="3675" y="34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4" name="Rectangle 166"/>
            <p:cNvSpPr>
              <a:spLocks noChangeArrowheads="1"/>
            </p:cNvSpPr>
            <p:nvPr/>
          </p:nvSpPr>
          <p:spPr bwMode="auto">
            <a:xfrm>
              <a:off x="3675" y="344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5" name="Rectangle 167"/>
            <p:cNvSpPr>
              <a:spLocks noChangeArrowheads="1"/>
            </p:cNvSpPr>
            <p:nvPr/>
          </p:nvSpPr>
          <p:spPr bwMode="auto">
            <a:xfrm>
              <a:off x="3675" y="34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6" name="Rectangle 168"/>
            <p:cNvSpPr>
              <a:spLocks noChangeArrowheads="1"/>
            </p:cNvSpPr>
            <p:nvPr/>
          </p:nvSpPr>
          <p:spPr bwMode="auto">
            <a:xfrm>
              <a:off x="3675" y="350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7" name="Rectangle 169"/>
            <p:cNvSpPr>
              <a:spLocks noChangeArrowheads="1"/>
            </p:cNvSpPr>
            <p:nvPr/>
          </p:nvSpPr>
          <p:spPr bwMode="auto">
            <a:xfrm>
              <a:off x="3675" y="354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8" name="Rectangle 170"/>
            <p:cNvSpPr>
              <a:spLocks noChangeArrowheads="1"/>
            </p:cNvSpPr>
            <p:nvPr/>
          </p:nvSpPr>
          <p:spPr bwMode="auto">
            <a:xfrm>
              <a:off x="3675" y="357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9" name="Rectangle 171"/>
            <p:cNvSpPr>
              <a:spLocks noChangeArrowheads="1"/>
            </p:cNvSpPr>
            <p:nvPr/>
          </p:nvSpPr>
          <p:spPr bwMode="auto">
            <a:xfrm>
              <a:off x="3675" y="36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0" name="Rectangle 172"/>
            <p:cNvSpPr>
              <a:spLocks noChangeArrowheads="1"/>
            </p:cNvSpPr>
            <p:nvPr/>
          </p:nvSpPr>
          <p:spPr bwMode="auto">
            <a:xfrm>
              <a:off x="3675" y="36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1" name="Rectangle 173"/>
            <p:cNvSpPr>
              <a:spLocks noChangeArrowheads="1"/>
            </p:cNvSpPr>
            <p:nvPr/>
          </p:nvSpPr>
          <p:spPr bwMode="auto">
            <a:xfrm>
              <a:off x="1974" y="2279"/>
              <a:ext cx="307" cy="303"/>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22" name="Rectangle 174"/>
            <p:cNvSpPr>
              <a:spLocks noChangeArrowheads="1"/>
            </p:cNvSpPr>
            <p:nvPr/>
          </p:nvSpPr>
          <p:spPr bwMode="auto">
            <a:xfrm>
              <a:off x="2057" y="236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3" name="Rectangle 175"/>
            <p:cNvSpPr>
              <a:spLocks noChangeArrowheads="1"/>
            </p:cNvSpPr>
            <p:nvPr/>
          </p:nvSpPr>
          <p:spPr bwMode="auto">
            <a:xfrm>
              <a:off x="2081" y="237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B4</a:t>
              </a:r>
              <a:endParaRPr lang="en-US"/>
            </a:p>
          </p:txBody>
        </p:sp>
        <p:sp>
          <p:nvSpPr>
            <p:cNvPr id="591024" name="Rectangle 176"/>
            <p:cNvSpPr>
              <a:spLocks noChangeArrowheads="1"/>
            </p:cNvSpPr>
            <p:nvPr/>
          </p:nvSpPr>
          <p:spPr bwMode="auto">
            <a:xfrm>
              <a:off x="2119" y="226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5" name="Rectangle 177"/>
            <p:cNvSpPr>
              <a:spLocks noChangeArrowheads="1"/>
            </p:cNvSpPr>
            <p:nvPr/>
          </p:nvSpPr>
          <p:spPr bwMode="auto">
            <a:xfrm>
              <a:off x="2119" y="22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6" name="Rectangle 178"/>
            <p:cNvSpPr>
              <a:spLocks noChangeArrowheads="1"/>
            </p:cNvSpPr>
            <p:nvPr/>
          </p:nvSpPr>
          <p:spPr bwMode="auto">
            <a:xfrm>
              <a:off x="2119" y="219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7" name="Rectangle 179"/>
            <p:cNvSpPr>
              <a:spLocks noChangeArrowheads="1"/>
            </p:cNvSpPr>
            <p:nvPr/>
          </p:nvSpPr>
          <p:spPr bwMode="auto">
            <a:xfrm>
              <a:off x="2119" y="21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8" name="Rectangle 180"/>
            <p:cNvSpPr>
              <a:spLocks noChangeArrowheads="1"/>
            </p:cNvSpPr>
            <p:nvPr/>
          </p:nvSpPr>
          <p:spPr bwMode="auto">
            <a:xfrm>
              <a:off x="2119" y="213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9" name="Rectangle 181"/>
            <p:cNvSpPr>
              <a:spLocks noChangeArrowheads="1"/>
            </p:cNvSpPr>
            <p:nvPr/>
          </p:nvSpPr>
          <p:spPr bwMode="auto">
            <a:xfrm>
              <a:off x="2119" y="209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0" name="Rectangle 182"/>
            <p:cNvSpPr>
              <a:spLocks noChangeArrowheads="1"/>
            </p:cNvSpPr>
            <p:nvPr/>
          </p:nvSpPr>
          <p:spPr bwMode="auto">
            <a:xfrm>
              <a:off x="2119" y="20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1" name="Rectangle 183"/>
            <p:cNvSpPr>
              <a:spLocks noChangeArrowheads="1"/>
            </p:cNvSpPr>
            <p:nvPr/>
          </p:nvSpPr>
          <p:spPr bwMode="auto">
            <a:xfrm>
              <a:off x="2119" y="202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2" name="Rectangle 184"/>
            <p:cNvSpPr>
              <a:spLocks noChangeArrowheads="1"/>
            </p:cNvSpPr>
            <p:nvPr/>
          </p:nvSpPr>
          <p:spPr bwMode="auto">
            <a:xfrm>
              <a:off x="2119" y="199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3" name="Rectangle 185"/>
            <p:cNvSpPr>
              <a:spLocks noChangeArrowheads="1"/>
            </p:cNvSpPr>
            <p:nvPr/>
          </p:nvSpPr>
          <p:spPr bwMode="auto">
            <a:xfrm>
              <a:off x="2119" y="258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4" name="Rectangle 186"/>
            <p:cNvSpPr>
              <a:spLocks noChangeArrowheads="1"/>
            </p:cNvSpPr>
            <p:nvPr/>
          </p:nvSpPr>
          <p:spPr bwMode="auto">
            <a:xfrm>
              <a:off x="2119" y="26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5" name="Rectangle 187"/>
            <p:cNvSpPr>
              <a:spLocks noChangeArrowheads="1"/>
            </p:cNvSpPr>
            <p:nvPr/>
          </p:nvSpPr>
          <p:spPr bwMode="auto">
            <a:xfrm>
              <a:off x="2119" y="26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6" name="Rectangle 188"/>
            <p:cNvSpPr>
              <a:spLocks noChangeArrowheads="1"/>
            </p:cNvSpPr>
            <p:nvPr/>
          </p:nvSpPr>
          <p:spPr bwMode="auto">
            <a:xfrm>
              <a:off x="2119" y="26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7" name="Rectangle 189"/>
            <p:cNvSpPr>
              <a:spLocks noChangeArrowheads="1"/>
            </p:cNvSpPr>
            <p:nvPr/>
          </p:nvSpPr>
          <p:spPr bwMode="auto">
            <a:xfrm>
              <a:off x="2119" y="272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8" name="Rectangle 190"/>
            <p:cNvSpPr>
              <a:spLocks noChangeArrowheads="1"/>
            </p:cNvSpPr>
            <p:nvPr/>
          </p:nvSpPr>
          <p:spPr bwMode="auto">
            <a:xfrm>
              <a:off x="2119" y="275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9" name="Rectangle 191"/>
            <p:cNvSpPr>
              <a:spLocks noChangeArrowheads="1"/>
            </p:cNvSpPr>
            <p:nvPr/>
          </p:nvSpPr>
          <p:spPr bwMode="auto">
            <a:xfrm>
              <a:off x="2119" y="27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0" name="Rectangle 192"/>
            <p:cNvSpPr>
              <a:spLocks noChangeArrowheads="1"/>
            </p:cNvSpPr>
            <p:nvPr/>
          </p:nvSpPr>
          <p:spPr bwMode="auto">
            <a:xfrm>
              <a:off x="2119" y="28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1" name="Rectangle 193"/>
            <p:cNvSpPr>
              <a:spLocks noChangeArrowheads="1"/>
            </p:cNvSpPr>
            <p:nvPr/>
          </p:nvSpPr>
          <p:spPr bwMode="auto">
            <a:xfrm>
              <a:off x="2430" y="3090"/>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42" name="Rectangle 194"/>
            <p:cNvSpPr>
              <a:spLocks noChangeArrowheads="1"/>
            </p:cNvSpPr>
            <p:nvPr/>
          </p:nvSpPr>
          <p:spPr bwMode="auto">
            <a:xfrm>
              <a:off x="2514" y="3171"/>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3" name="Rectangle 195"/>
            <p:cNvSpPr>
              <a:spLocks noChangeArrowheads="1"/>
            </p:cNvSpPr>
            <p:nvPr/>
          </p:nvSpPr>
          <p:spPr bwMode="auto">
            <a:xfrm>
              <a:off x="2538" y="318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B5</a:t>
              </a:r>
              <a:endParaRPr lang="en-US"/>
            </a:p>
          </p:txBody>
        </p:sp>
        <p:sp>
          <p:nvSpPr>
            <p:cNvPr id="591044" name="Rectangle 196"/>
            <p:cNvSpPr>
              <a:spLocks noChangeArrowheads="1"/>
            </p:cNvSpPr>
            <p:nvPr/>
          </p:nvSpPr>
          <p:spPr bwMode="auto">
            <a:xfrm>
              <a:off x="2576" y="30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5" name="Rectangle 197"/>
            <p:cNvSpPr>
              <a:spLocks noChangeArrowheads="1"/>
            </p:cNvSpPr>
            <p:nvPr/>
          </p:nvSpPr>
          <p:spPr bwMode="auto">
            <a:xfrm>
              <a:off x="2576" y="30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6" name="Rectangle 198"/>
            <p:cNvSpPr>
              <a:spLocks noChangeArrowheads="1"/>
            </p:cNvSpPr>
            <p:nvPr/>
          </p:nvSpPr>
          <p:spPr bwMode="auto">
            <a:xfrm>
              <a:off x="2576" y="30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7" name="Rectangle 199"/>
            <p:cNvSpPr>
              <a:spLocks noChangeArrowheads="1"/>
            </p:cNvSpPr>
            <p:nvPr/>
          </p:nvSpPr>
          <p:spPr bwMode="auto">
            <a:xfrm>
              <a:off x="2576" y="29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8" name="Rectangle 200"/>
            <p:cNvSpPr>
              <a:spLocks noChangeArrowheads="1"/>
            </p:cNvSpPr>
            <p:nvPr/>
          </p:nvSpPr>
          <p:spPr bwMode="auto">
            <a:xfrm>
              <a:off x="2576" y="29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9" name="Rectangle 201"/>
            <p:cNvSpPr>
              <a:spLocks noChangeArrowheads="1"/>
            </p:cNvSpPr>
            <p:nvPr/>
          </p:nvSpPr>
          <p:spPr bwMode="auto">
            <a:xfrm>
              <a:off x="2576" y="290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0" name="Rectangle 202"/>
            <p:cNvSpPr>
              <a:spLocks noChangeArrowheads="1"/>
            </p:cNvSpPr>
            <p:nvPr/>
          </p:nvSpPr>
          <p:spPr bwMode="auto">
            <a:xfrm>
              <a:off x="2576" y="28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1" name="Rectangle 203"/>
            <p:cNvSpPr>
              <a:spLocks noChangeArrowheads="1"/>
            </p:cNvSpPr>
            <p:nvPr/>
          </p:nvSpPr>
          <p:spPr bwMode="auto">
            <a:xfrm>
              <a:off x="2576" y="2847"/>
              <a:ext cx="9"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2" name="Rectangle 204"/>
            <p:cNvSpPr>
              <a:spLocks noChangeArrowheads="1"/>
            </p:cNvSpPr>
            <p:nvPr/>
          </p:nvSpPr>
          <p:spPr bwMode="auto">
            <a:xfrm>
              <a:off x="2576" y="339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3" name="Rectangle 205"/>
            <p:cNvSpPr>
              <a:spLocks noChangeArrowheads="1"/>
            </p:cNvSpPr>
            <p:nvPr/>
          </p:nvSpPr>
          <p:spPr bwMode="auto">
            <a:xfrm>
              <a:off x="2576" y="34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4" name="Rectangle 206"/>
            <p:cNvSpPr>
              <a:spLocks noChangeArrowheads="1"/>
            </p:cNvSpPr>
            <p:nvPr/>
          </p:nvSpPr>
          <p:spPr bwMode="auto">
            <a:xfrm>
              <a:off x="2576"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5" name="Rectangle 207"/>
            <p:cNvSpPr>
              <a:spLocks noChangeArrowheads="1"/>
            </p:cNvSpPr>
            <p:nvPr/>
          </p:nvSpPr>
          <p:spPr bwMode="auto">
            <a:xfrm>
              <a:off x="2576" y="350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6" name="Rectangle 208"/>
            <p:cNvSpPr>
              <a:spLocks noChangeArrowheads="1"/>
            </p:cNvSpPr>
            <p:nvPr/>
          </p:nvSpPr>
          <p:spPr bwMode="auto">
            <a:xfrm>
              <a:off x="2576" y="35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7" name="Rectangle 209"/>
            <p:cNvSpPr>
              <a:spLocks noChangeArrowheads="1"/>
            </p:cNvSpPr>
            <p:nvPr/>
          </p:nvSpPr>
          <p:spPr bwMode="auto">
            <a:xfrm>
              <a:off x="2576" y="356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8" name="Rectangle 210"/>
            <p:cNvSpPr>
              <a:spLocks noChangeArrowheads="1"/>
            </p:cNvSpPr>
            <p:nvPr/>
          </p:nvSpPr>
          <p:spPr bwMode="auto">
            <a:xfrm>
              <a:off x="2576" y="360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9" name="Rectangle 211"/>
            <p:cNvSpPr>
              <a:spLocks noChangeArrowheads="1"/>
            </p:cNvSpPr>
            <p:nvPr/>
          </p:nvSpPr>
          <p:spPr bwMode="auto">
            <a:xfrm>
              <a:off x="2576" y="363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0" name="Rectangle 212"/>
            <p:cNvSpPr>
              <a:spLocks noChangeArrowheads="1"/>
            </p:cNvSpPr>
            <p:nvPr/>
          </p:nvSpPr>
          <p:spPr bwMode="auto">
            <a:xfrm>
              <a:off x="2738" y="3693"/>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1" name="Rectangle 213"/>
            <p:cNvSpPr>
              <a:spLocks noChangeArrowheads="1"/>
            </p:cNvSpPr>
            <p:nvPr/>
          </p:nvSpPr>
          <p:spPr bwMode="auto">
            <a:xfrm>
              <a:off x="2762" y="370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LAN4</a:t>
              </a:r>
              <a:endParaRPr lang="en-US"/>
            </a:p>
          </p:txBody>
        </p:sp>
        <p:sp>
          <p:nvSpPr>
            <p:cNvPr id="591062" name="Rectangle 214"/>
            <p:cNvSpPr>
              <a:spLocks noChangeArrowheads="1"/>
            </p:cNvSpPr>
            <p:nvPr/>
          </p:nvSpPr>
          <p:spPr bwMode="auto">
            <a:xfrm>
              <a:off x="1760" y="1226"/>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4" name="Rectangle 216"/>
            <p:cNvSpPr>
              <a:spLocks noChangeArrowheads="1"/>
            </p:cNvSpPr>
            <p:nvPr/>
          </p:nvSpPr>
          <p:spPr bwMode="auto">
            <a:xfrm>
              <a:off x="1769" y="1687"/>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6" name="Rectangle 218"/>
            <p:cNvSpPr>
              <a:spLocks noChangeArrowheads="1"/>
            </p:cNvSpPr>
            <p:nvPr/>
          </p:nvSpPr>
          <p:spPr bwMode="auto">
            <a:xfrm>
              <a:off x="2466" y="1213"/>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60646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729100"/>
          </a:xfrm>
        </p:spPr>
        <p:txBody>
          <a:bodyPr/>
          <a:lstStyle/>
          <a:p>
            <a:pPr algn="ctr"/>
            <a:r>
              <a:rPr lang="en-US" dirty="0"/>
              <a:t>Spanning Tree</a:t>
            </a:r>
          </a:p>
        </p:txBody>
      </p:sp>
      <p:sp>
        <p:nvSpPr>
          <p:cNvPr id="4" name="Content Placeholder 3"/>
          <p:cNvSpPr>
            <a:spLocks noGrp="1"/>
          </p:cNvSpPr>
          <p:nvPr>
            <p:ph idx="1"/>
          </p:nvPr>
        </p:nvSpPr>
        <p:spPr>
          <a:xfrm>
            <a:off x="457200" y="1775856"/>
            <a:ext cx="8229600" cy="4696263"/>
          </a:xfrm>
        </p:spPr>
        <p:txBody>
          <a:bodyPr>
            <a:normAutofit/>
          </a:bodyPr>
          <a:lstStyle/>
          <a:p>
            <a:pPr algn="just"/>
            <a:r>
              <a:rPr lang="en-US" sz="2800" dirty="0"/>
              <a:t>The learning process described works as long as the network doesn’t contain loops, which means only one path exists between the two LANs</a:t>
            </a:r>
          </a:p>
          <a:p>
            <a:pPr algn="just"/>
            <a:r>
              <a:rPr lang="en-US" sz="2800" dirty="0"/>
              <a:t>To remove loops in the network, the IEEE 802.1 committee came up with an algorithm called as spanning tree</a:t>
            </a:r>
          </a:p>
          <a:p>
            <a:pPr algn="just"/>
            <a:r>
              <a:rPr lang="en-US" sz="2800" dirty="0"/>
              <a:t>The spanning tree algorithm requires every bridge to have a unique ID, each port within a bridge to have a unique port ID and all bridges on the LAN to have a MAC address</a:t>
            </a:r>
          </a:p>
        </p:txBody>
      </p:sp>
    </p:spTree>
    <p:extLst>
      <p:ext uri="{BB962C8B-B14F-4D97-AF65-F5344CB8AC3E}">
        <p14:creationId xmlns:p14="http://schemas.microsoft.com/office/powerpoint/2010/main" val="260919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Leon Garcia – 6.11 (</a:t>
            </a:r>
            <a:r>
              <a:rPr lang="en-US" dirty="0" err="1"/>
              <a:t>Upto</a:t>
            </a:r>
            <a:r>
              <a:rPr lang="en-US"/>
              <a:t> 6.11.3)</a:t>
            </a:r>
            <a:endParaRPr lang="en-US" dirty="0"/>
          </a:p>
        </p:txBody>
      </p:sp>
    </p:spTree>
    <p:extLst>
      <p:ext uri="{BB962C8B-B14F-4D97-AF65-F5344CB8AC3E}">
        <p14:creationId xmlns:p14="http://schemas.microsoft.com/office/powerpoint/2010/main" val="286696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3" name="Rectangle 5"/>
          <p:cNvSpPr>
            <a:spLocks noGrp="1" noChangeArrowheads="1"/>
          </p:cNvSpPr>
          <p:nvPr>
            <p:ph type="title"/>
          </p:nvPr>
        </p:nvSpPr>
        <p:spPr/>
        <p:txBody>
          <a:bodyPr/>
          <a:lstStyle/>
          <a:p>
            <a:r>
              <a:rPr lang="en-US" dirty="0"/>
              <a:t>Avoiding Loops</a:t>
            </a:r>
          </a:p>
        </p:txBody>
      </p:sp>
      <p:grpSp>
        <p:nvGrpSpPr>
          <p:cNvPr id="590855" name="Group 7"/>
          <p:cNvGrpSpPr>
            <a:grpSpLocks noChangeAspect="1"/>
          </p:cNvGrpSpPr>
          <p:nvPr/>
        </p:nvGrpSpPr>
        <p:grpSpPr bwMode="auto">
          <a:xfrm>
            <a:off x="2373947" y="1737361"/>
            <a:ext cx="4441825" cy="4683125"/>
            <a:chOff x="1481" y="912"/>
            <a:chExt cx="2798" cy="2950"/>
          </a:xfrm>
        </p:grpSpPr>
        <p:sp>
          <p:nvSpPr>
            <p:cNvPr id="590854" name="AutoShape 6"/>
            <p:cNvSpPr>
              <a:spLocks noChangeAspect="1" noChangeArrowheads="1" noTextEdit="1"/>
            </p:cNvSpPr>
            <p:nvPr/>
          </p:nvSpPr>
          <p:spPr bwMode="auto">
            <a:xfrm>
              <a:off x="1481" y="912"/>
              <a:ext cx="2798" cy="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56" name="Rectangle 8"/>
            <p:cNvSpPr>
              <a:spLocks noChangeArrowheads="1"/>
            </p:cNvSpPr>
            <p:nvPr/>
          </p:nvSpPr>
          <p:spPr bwMode="auto">
            <a:xfrm>
              <a:off x="1584" y="1362"/>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57" name="Freeform 9"/>
            <p:cNvSpPr>
              <a:spLocks/>
            </p:cNvSpPr>
            <p:nvPr/>
          </p:nvSpPr>
          <p:spPr bwMode="auto">
            <a:xfrm>
              <a:off x="1556" y="1977"/>
              <a:ext cx="1118" cy="34"/>
            </a:xfrm>
            <a:custGeom>
              <a:avLst/>
              <a:gdLst>
                <a:gd name="T0" fmla="*/ 0 w 2236"/>
                <a:gd name="T1" fmla="*/ 0 h 70"/>
                <a:gd name="T2" fmla="*/ 0 w 2236"/>
                <a:gd name="T3" fmla="*/ 68 h 70"/>
                <a:gd name="T4" fmla="*/ 2236 w 2236"/>
                <a:gd name="T5" fmla="*/ 70 h 70"/>
                <a:gd name="T6" fmla="*/ 2236 w 2236"/>
                <a:gd name="T7" fmla="*/ 2 h 70"/>
                <a:gd name="T8" fmla="*/ 0 w 2236"/>
                <a:gd name="T9" fmla="*/ 0 h 70"/>
              </a:gdLst>
              <a:ahLst/>
              <a:cxnLst>
                <a:cxn ang="0">
                  <a:pos x="T0" y="T1"/>
                </a:cxn>
                <a:cxn ang="0">
                  <a:pos x="T2" y="T3"/>
                </a:cxn>
                <a:cxn ang="0">
                  <a:pos x="T4" y="T5"/>
                </a:cxn>
                <a:cxn ang="0">
                  <a:pos x="T6" y="T7"/>
                </a:cxn>
                <a:cxn ang="0">
                  <a:pos x="T8" y="T9"/>
                </a:cxn>
              </a:cxnLst>
              <a:rect l="0" t="0" r="r" b="b"/>
              <a:pathLst>
                <a:path w="2236" h="70">
                  <a:moveTo>
                    <a:pt x="0" y="0"/>
                  </a:moveTo>
                  <a:lnTo>
                    <a:pt x="0" y="68"/>
                  </a:lnTo>
                  <a:lnTo>
                    <a:pt x="2236" y="70"/>
                  </a:lnTo>
                  <a:lnTo>
                    <a:pt x="223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8" name="Freeform 10"/>
            <p:cNvSpPr>
              <a:spLocks/>
            </p:cNvSpPr>
            <p:nvPr/>
          </p:nvSpPr>
          <p:spPr bwMode="auto">
            <a:xfrm>
              <a:off x="1567" y="2831"/>
              <a:ext cx="1884" cy="35"/>
            </a:xfrm>
            <a:custGeom>
              <a:avLst/>
              <a:gdLst>
                <a:gd name="T0" fmla="*/ 0 w 3767"/>
                <a:gd name="T1" fmla="*/ 0 h 69"/>
                <a:gd name="T2" fmla="*/ 0 w 3767"/>
                <a:gd name="T3" fmla="*/ 68 h 69"/>
                <a:gd name="T4" fmla="*/ 3767 w 3767"/>
                <a:gd name="T5" fmla="*/ 69 h 69"/>
                <a:gd name="T6" fmla="*/ 3767 w 3767"/>
                <a:gd name="T7" fmla="*/ 2 h 69"/>
                <a:gd name="T8" fmla="*/ 0 w 3767"/>
                <a:gd name="T9" fmla="*/ 0 h 69"/>
              </a:gdLst>
              <a:ahLst/>
              <a:cxnLst>
                <a:cxn ang="0">
                  <a:pos x="T0" y="T1"/>
                </a:cxn>
                <a:cxn ang="0">
                  <a:pos x="T2" y="T3"/>
                </a:cxn>
                <a:cxn ang="0">
                  <a:pos x="T4" y="T5"/>
                </a:cxn>
                <a:cxn ang="0">
                  <a:pos x="T6" y="T7"/>
                </a:cxn>
                <a:cxn ang="0">
                  <a:pos x="T8" y="T9"/>
                </a:cxn>
              </a:cxnLst>
              <a:rect l="0" t="0" r="r" b="b"/>
              <a:pathLst>
                <a:path w="3767" h="69">
                  <a:moveTo>
                    <a:pt x="0" y="0"/>
                  </a:moveTo>
                  <a:lnTo>
                    <a:pt x="0" y="68"/>
                  </a:lnTo>
                  <a:lnTo>
                    <a:pt x="3767" y="69"/>
                  </a:lnTo>
                  <a:lnTo>
                    <a:pt x="376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9" name="Rectangle 11"/>
            <p:cNvSpPr>
              <a:spLocks noChangeArrowheads="1"/>
            </p:cNvSpPr>
            <p:nvPr/>
          </p:nvSpPr>
          <p:spPr bwMode="auto">
            <a:xfrm>
              <a:off x="1933" y="914"/>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0" name="Rectangle 12"/>
            <p:cNvSpPr>
              <a:spLocks noChangeArrowheads="1"/>
            </p:cNvSpPr>
            <p:nvPr/>
          </p:nvSpPr>
          <p:spPr bwMode="auto">
            <a:xfrm>
              <a:off x="1957" y="92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dirty="0">
                  <a:solidFill>
                    <a:srgbClr val="000000"/>
                  </a:solidFill>
                  <a:latin typeface="Times New Roman" pitchFamily="18" charset="0"/>
                </a:rPr>
                <a:t>LAN1</a:t>
              </a:r>
              <a:endParaRPr lang="en-US" dirty="0"/>
            </a:p>
          </p:txBody>
        </p:sp>
        <p:sp>
          <p:nvSpPr>
            <p:cNvPr id="590861" name="Rectangle 13"/>
            <p:cNvSpPr>
              <a:spLocks noChangeArrowheads="1"/>
            </p:cNvSpPr>
            <p:nvPr/>
          </p:nvSpPr>
          <p:spPr bwMode="auto">
            <a:xfrm>
              <a:off x="1483" y="2037"/>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2" name="Rectangle 14"/>
            <p:cNvSpPr>
              <a:spLocks noChangeArrowheads="1"/>
            </p:cNvSpPr>
            <p:nvPr/>
          </p:nvSpPr>
          <p:spPr bwMode="auto">
            <a:xfrm>
              <a:off x="1507" y="2046"/>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LAN2</a:t>
              </a:r>
              <a:endParaRPr lang="en-US"/>
            </a:p>
          </p:txBody>
        </p:sp>
        <p:sp>
          <p:nvSpPr>
            <p:cNvPr id="590863" name="Rectangle 15"/>
            <p:cNvSpPr>
              <a:spLocks noChangeArrowheads="1"/>
            </p:cNvSpPr>
            <p:nvPr/>
          </p:nvSpPr>
          <p:spPr bwMode="auto">
            <a:xfrm>
              <a:off x="1735" y="2882"/>
              <a:ext cx="3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4" name="Rectangle 16"/>
            <p:cNvSpPr>
              <a:spLocks noChangeArrowheads="1"/>
            </p:cNvSpPr>
            <p:nvPr/>
          </p:nvSpPr>
          <p:spPr bwMode="auto">
            <a:xfrm>
              <a:off x="1759" y="2891"/>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LAN3</a:t>
              </a:r>
              <a:endParaRPr lang="en-US"/>
            </a:p>
          </p:txBody>
        </p:sp>
        <p:sp>
          <p:nvSpPr>
            <p:cNvPr id="590865" name="Rectangle 17"/>
            <p:cNvSpPr>
              <a:spLocks noChangeArrowheads="1"/>
            </p:cNvSpPr>
            <p:nvPr/>
          </p:nvSpPr>
          <p:spPr bwMode="auto">
            <a:xfrm>
              <a:off x="1667" y="1443"/>
              <a:ext cx="1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6" name="Rectangle 18"/>
            <p:cNvSpPr>
              <a:spLocks noChangeArrowheads="1"/>
            </p:cNvSpPr>
            <p:nvPr/>
          </p:nvSpPr>
          <p:spPr bwMode="auto">
            <a:xfrm>
              <a:off x="1691" y="145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B1</a:t>
              </a:r>
              <a:endParaRPr lang="en-US"/>
            </a:p>
          </p:txBody>
        </p:sp>
        <p:sp>
          <p:nvSpPr>
            <p:cNvPr id="590867" name="Rectangle 19"/>
            <p:cNvSpPr>
              <a:spLocks noChangeArrowheads="1"/>
            </p:cNvSpPr>
            <p:nvPr/>
          </p:nvSpPr>
          <p:spPr bwMode="auto">
            <a:xfrm>
              <a:off x="2291" y="1368"/>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68" name="Rectangle 20"/>
            <p:cNvSpPr>
              <a:spLocks noChangeArrowheads="1"/>
            </p:cNvSpPr>
            <p:nvPr/>
          </p:nvSpPr>
          <p:spPr bwMode="auto">
            <a:xfrm>
              <a:off x="2374" y="1449"/>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9" name="Rectangle 21"/>
            <p:cNvSpPr>
              <a:spLocks noChangeArrowheads="1"/>
            </p:cNvSpPr>
            <p:nvPr/>
          </p:nvSpPr>
          <p:spPr bwMode="auto">
            <a:xfrm>
              <a:off x="2398" y="1459"/>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B2</a:t>
              </a:r>
              <a:endParaRPr lang="en-US"/>
            </a:p>
          </p:txBody>
        </p:sp>
        <p:sp>
          <p:nvSpPr>
            <p:cNvPr id="590870" name="Rectangle 22"/>
            <p:cNvSpPr>
              <a:spLocks noChangeArrowheads="1"/>
            </p:cNvSpPr>
            <p:nvPr/>
          </p:nvSpPr>
          <p:spPr bwMode="auto">
            <a:xfrm>
              <a:off x="1726" y="135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1" name="Rectangle 23"/>
            <p:cNvSpPr>
              <a:spLocks noChangeArrowheads="1"/>
            </p:cNvSpPr>
            <p:nvPr/>
          </p:nvSpPr>
          <p:spPr bwMode="auto">
            <a:xfrm>
              <a:off x="1726" y="13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2" name="Rectangle 24"/>
            <p:cNvSpPr>
              <a:spLocks noChangeArrowheads="1"/>
            </p:cNvSpPr>
            <p:nvPr/>
          </p:nvSpPr>
          <p:spPr bwMode="auto">
            <a:xfrm>
              <a:off x="1726" y="12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3" name="Rectangle 25"/>
            <p:cNvSpPr>
              <a:spLocks noChangeArrowheads="1"/>
            </p:cNvSpPr>
            <p:nvPr/>
          </p:nvSpPr>
          <p:spPr bwMode="auto">
            <a:xfrm>
              <a:off x="1726" y="125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4" name="Rectangle 26"/>
            <p:cNvSpPr>
              <a:spLocks noChangeArrowheads="1"/>
            </p:cNvSpPr>
            <p:nvPr/>
          </p:nvSpPr>
          <p:spPr bwMode="auto">
            <a:xfrm>
              <a:off x="1726" y="121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5" name="Rectangle 27"/>
            <p:cNvSpPr>
              <a:spLocks noChangeArrowheads="1"/>
            </p:cNvSpPr>
            <p:nvPr/>
          </p:nvSpPr>
          <p:spPr bwMode="auto">
            <a:xfrm>
              <a:off x="1726" y="118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6" name="Rectangle 28"/>
            <p:cNvSpPr>
              <a:spLocks noChangeArrowheads="1"/>
            </p:cNvSpPr>
            <p:nvPr/>
          </p:nvSpPr>
          <p:spPr bwMode="auto">
            <a:xfrm>
              <a:off x="1726" y="115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7" name="Rectangle 29"/>
            <p:cNvSpPr>
              <a:spLocks noChangeArrowheads="1"/>
            </p:cNvSpPr>
            <p:nvPr/>
          </p:nvSpPr>
          <p:spPr bwMode="auto">
            <a:xfrm>
              <a:off x="1726" y="11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8" name="Rectangle 30"/>
            <p:cNvSpPr>
              <a:spLocks noChangeArrowheads="1"/>
            </p:cNvSpPr>
            <p:nvPr/>
          </p:nvSpPr>
          <p:spPr bwMode="auto">
            <a:xfrm>
              <a:off x="1726" y="10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9" name="Rectangle 31"/>
            <p:cNvSpPr>
              <a:spLocks noChangeArrowheads="1"/>
            </p:cNvSpPr>
            <p:nvPr/>
          </p:nvSpPr>
          <p:spPr bwMode="auto">
            <a:xfrm>
              <a:off x="1726" y="166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0" name="Rectangle 32"/>
            <p:cNvSpPr>
              <a:spLocks noChangeArrowheads="1"/>
            </p:cNvSpPr>
            <p:nvPr/>
          </p:nvSpPr>
          <p:spPr bwMode="auto">
            <a:xfrm>
              <a:off x="1726" y="170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1" name="Rectangle 33"/>
            <p:cNvSpPr>
              <a:spLocks noChangeArrowheads="1"/>
            </p:cNvSpPr>
            <p:nvPr/>
          </p:nvSpPr>
          <p:spPr bwMode="auto">
            <a:xfrm>
              <a:off x="1726" y="173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2" name="Rectangle 34"/>
            <p:cNvSpPr>
              <a:spLocks noChangeArrowheads="1"/>
            </p:cNvSpPr>
            <p:nvPr/>
          </p:nvSpPr>
          <p:spPr bwMode="auto">
            <a:xfrm>
              <a:off x="1726" y="176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3" name="Rectangle 35"/>
            <p:cNvSpPr>
              <a:spLocks noChangeArrowheads="1"/>
            </p:cNvSpPr>
            <p:nvPr/>
          </p:nvSpPr>
          <p:spPr bwMode="auto">
            <a:xfrm>
              <a:off x="1726" y="180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4" name="Rectangle 36"/>
            <p:cNvSpPr>
              <a:spLocks noChangeArrowheads="1"/>
            </p:cNvSpPr>
            <p:nvPr/>
          </p:nvSpPr>
          <p:spPr bwMode="auto">
            <a:xfrm>
              <a:off x="1726" y="183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5" name="Rectangle 37"/>
            <p:cNvSpPr>
              <a:spLocks noChangeArrowheads="1"/>
            </p:cNvSpPr>
            <p:nvPr/>
          </p:nvSpPr>
          <p:spPr bwMode="auto">
            <a:xfrm>
              <a:off x="1726" y="186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6" name="Rectangle 38"/>
            <p:cNvSpPr>
              <a:spLocks noChangeArrowheads="1"/>
            </p:cNvSpPr>
            <p:nvPr/>
          </p:nvSpPr>
          <p:spPr bwMode="auto">
            <a:xfrm>
              <a:off x="1726" y="190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7" name="Rectangle 39"/>
            <p:cNvSpPr>
              <a:spLocks noChangeArrowheads="1"/>
            </p:cNvSpPr>
            <p:nvPr/>
          </p:nvSpPr>
          <p:spPr bwMode="auto">
            <a:xfrm>
              <a:off x="1726" y="193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8" name="Rectangle 40"/>
            <p:cNvSpPr>
              <a:spLocks noChangeArrowheads="1"/>
            </p:cNvSpPr>
            <p:nvPr/>
          </p:nvSpPr>
          <p:spPr bwMode="auto">
            <a:xfrm>
              <a:off x="1726" y="197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9" name="Rectangle 41"/>
            <p:cNvSpPr>
              <a:spLocks noChangeArrowheads="1"/>
            </p:cNvSpPr>
            <p:nvPr/>
          </p:nvSpPr>
          <p:spPr bwMode="auto">
            <a:xfrm>
              <a:off x="2436" y="1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0" name="Rectangle 42"/>
            <p:cNvSpPr>
              <a:spLocks noChangeArrowheads="1"/>
            </p:cNvSpPr>
            <p:nvPr/>
          </p:nvSpPr>
          <p:spPr bwMode="auto">
            <a:xfrm>
              <a:off x="2436" y="131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1" name="Rectangle 43"/>
            <p:cNvSpPr>
              <a:spLocks noChangeArrowheads="1"/>
            </p:cNvSpPr>
            <p:nvPr/>
          </p:nvSpPr>
          <p:spPr bwMode="auto">
            <a:xfrm>
              <a:off x="2436" y="12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2" name="Rectangle 44"/>
            <p:cNvSpPr>
              <a:spLocks noChangeArrowheads="1"/>
            </p:cNvSpPr>
            <p:nvPr/>
          </p:nvSpPr>
          <p:spPr bwMode="auto">
            <a:xfrm>
              <a:off x="2436" y="12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3" name="Rectangle 45"/>
            <p:cNvSpPr>
              <a:spLocks noChangeArrowheads="1"/>
            </p:cNvSpPr>
            <p:nvPr/>
          </p:nvSpPr>
          <p:spPr bwMode="auto">
            <a:xfrm>
              <a:off x="2436" y="120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4" name="Rectangle 46"/>
            <p:cNvSpPr>
              <a:spLocks noChangeArrowheads="1"/>
            </p:cNvSpPr>
            <p:nvPr/>
          </p:nvSpPr>
          <p:spPr bwMode="auto">
            <a:xfrm>
              <a:off x="2436" y="11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5" name="Rectangle 47"/>
            <p:cNvSpPr>
              <a:spLocks noChangeArrowheads="1"/>
            </p:cNvSpPr>
            <p:nvPr/>
          </p:nvSpPr>
          <p:spPr bwMode="auto">
            <a:xfrm>
              <a:off x="2436" y="11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6" name="Rectangle 48"/>
            <p:cNvSpPr>
              <a:spLocks noChangeArrowheads="1"/>
            </p:cNvSpPr>
            <p:nvPr/>
          </p:nvSpPr>
          <p:spPr bwMode="auto">
            <a:xfrm>
              <a:off x="2436" y="110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7" name="Rectangle 49"/>
            <p:cNvSpPr>
              <a:spLocks noChangeArrowheads="1"/>
            </p:cNvSpPr>
            <p:nvPr/>
          </p:nvSpPr>
          <p:spPr bwMode="auto">
            <a:xfrm>
              <a:off x="2436" y="10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8" name="Rectangle 50"/>
            <p:cNvSpPr>
              <a:spLocks noChangeArrowheads="1"/>
            </p:cNvSpPr>
            <p:nvPr/>
          </p:nvSpPr>
          <p:spPr bwMode="auto">
            <a:xfrm>
              <a:off x="2446" y="16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9" name="Rectangle 51"/>
            <p:cNvSpPr>
              <a:spLocks noChangeArrowheads="1"/>
            </p:cNvSpPr>
            <p:nvPr/>
          </p:nvSpPr>
          <p:spPr bwMode="auto">
            <a:xfrm>
              <a:off x="2446" y="17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0" name="Rectangle 52"/>
            <p:cNvSpPr>
              <a:spLocks noChangeArrowheads="1"/>
            </p:cNvSpPr>
            <p:nvPr/>
          </p:nvSpPr>
          <p:spPr bwMode="auto">
            <a:xfrm>
              <a:off x="2446" y="174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1" name="Rectangle 53"/>
            <p:cNvSpPr>
              <a:spLocks noChangeArrowheads="1"/>
            </p:cNvSpPr>
            <p:nvPr/>
          </p:nvSpPr>
          <p:spPr bwMode="auto">
            <a:xfrm>
              <a:off x="2446" y="177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2" name="Rectangle 54"/>
            <p:cNvSpPr>
              <a:spLocks noChangeArrowheads="1"/>
            </p:cNvSpPr>
            <p:nvPr/>
          </p:nvSpPr>
          <p:spPr bwMode="auto">
            <a:xfrm>
              <a:off x="2446" y="181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3" name="Rectangle 55"/>
            <p:cNvSpPr>
              <a:spLocks noChangeArrowheads="1"/>
            </p:cNvSpPr>
            <p:nvPr/>
          </p:nvSpPr>
          <p:spPr bwMode="auto">
            <a:xfrm>
              <a:off x="2446" y="184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4" name="Rectangle 56"/>
            <p:cNvSpPr>
              <a:spLocks noChangeArrowheads="1"/>
            </p:cNvSpPr>
            <p:nvPr/>
          </p:nvSpPr>
          <p:spPr bwMode="auto">
            <a:xfrm>
              <a:off x="2446" y="187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5" name="Rectangle 57"/>
            <p:cNvSpPr>
              <a:spLocks noChangeArrowheads="1"/>
            </p:cNvSpPr>
            <p:nvPr/>
          </p:nvSpPr>
          <p:spPr bwMode="auto">
            <a:xfrm>
              <a:off x="2446" y="191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6" name="Rectangle 58"/>
            <p:cNvSpPr>
              <a:spLocks noChangeArrowheads="1"/>
            </p:cNvSpPr>
            <p:nvPr/>
          </p:nvSpPr>
          <p:spPr bwMode="auto">
            <a:xfrm>
              <a:off x="2446" y="19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7" name="Rectangle 59"/>
            <p:cNvSpPr>
              <a:spLocks noChangeArrowheads="1"/>
            </p:cNvSpPr>
            <p:nvPr/>
          </p:nvSpPr>
          <p:spPr bwMode="auto">
            <a:xfrm>
              <a:off x="2446" y="19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8" name="Rectangle 60"/>
            <p:cNvSpPr>
              <a:spLocks noChangeArrowheads="1"/>
            </p:cNvSpPr>
            <p:nvPr/>
          </p:nvSpPr>
          <p:spPr bwMode="auto">
            <a:xfrm>
              <a:off x="3064" y="1740"/>
              <a:ext cx="307" cy="3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909" name="Rectangle 61"/>
            <p:cNvSpPr>
              <a:spLocks noChangeArrowheads="1"/>
            </p:cNvSpPr>
            <p:nvPr/>
          </p:nvSpPr>
          <p:spPr bwMode="auto">
            <a:xfrm>
              <a:off x="3147" y="182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0" name="Rectangle 62"/>
            <p:cNvSpPr>
              <a:spLocks noChangeArrowheads="1"/>
            </p:cNvSpPr>
            <p:nvPr/>
          </p:nvSpPr>
          <p:spPr bwMode="auto">
            <a:xfrm>
              <a:off x="3171" y="183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B3</a:t>
              </a:r>
              <a:endParaRPr lang="en-US"/>
            </a:p>
          </p:txBody>
        </p:sp>
        <p:sp>
          <p:nvSpPr>
            <p:cNvPr id="590911" name="Freeform 63"/>
            <p:cNvSpPr>
              <a:spLocks/>
            </p:cNvSpPr>
            <p:nvPr/>
          </p:nvSpPr>
          <p:spPr bwMode="auto">
            <a:xfrm>
              <a:off x="1527" y="1055"/>
              <a:ext cx="2077" cy="35"/>
            </a:xfrm>
            <a:custGeom>
              <a:avLst/>
              <a:gdLst>
                <a:gd name="T0" fmla="*/ 0 w 4154"/>
                <a:gd name="T1" fmla="*/ 0 h 69"/>
                <a:gd name="T2" fmla="*/ 0 w 4154"/>
                <a:gd name="T3" fmla="*/ 67 h 69"/>
                <a:gd name="T4" fmla="*/ 4154 w 4154"/>
                <a:gd name="T5" fmla="*/ 69 h 69"/>
                <a:gd name="T6" fmla="*/ 4154 w 4154"/>
                <a:gd name="T7" fmla="*/ 2 h 69"/>
                <a:gd name="T8" fmla="*/ 0 w 4154"/>
                <a:gd name="T9" fmla="*/ 0 h 69"/>
              </a:gdLst>
              <a:ahLst/>
              <a:cxnLst>
                <a:cxn ang="0">
                  <a:pos x="T0" y="T1"/>
                </a:cxn>
                <a:cxn ang="0">
                  <a:pos x="T2" y="T3"/>
                </a:cxn>
                <a:cxn ang="0">
                  <a:pos x="T4" y="T5"/>
                </a:cxn>
                <a:cxn ang="0">
                  <a:pos x="T6" y="T7"/>
                </a:cxn>
                <a:cxn ang="0">
                  <a:pos x="T8" y="T9"/>
                </a:cxn>
              </a:cxnLst>
              <a:rect l="0" t="0" r="r" b="b"/>
              <a:pathLst>
                <a:path w="4154" h="69">
                  <a:moveTo>
                    <a:pt x="0" y="0"/>
                  </a:moveTo>
                  <a:lnTo>
                    <a:pt x="0" y="67"/>
                  </a:lnTo>
                  <a:lnTo>
                    <a:pt x="4154" y="69"/>
                  </a:lnTo>
                  <a:lnTo>
                    <a:pt x="415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2" name="Freeform 64"/>
            <p:cNvSpPr>
              <a:spLocks/>
            </p:cNvSpPr>
            <p:nvPr/>
          </p:nvSpPr>
          <p:spPr bwMode="auto">
            <a:xfrm>
              <a:off x="1782" y="3652"/>
              <a:ext cx="2477" cy="34"/>
            </a:xfrm>
            <a:custGeom>
              <a:avLst/>
              <a:gdLst>
                <a:gd name="T0" fmla="*/ 0 w 4953"/>
                <a:gd name="T1" fmla="*/ 0 h 69"/>
                <a:gd name="T2" fmla="*/ 0 w 4953"/>
                <a:gd name="T3" fmla="*/ 68 h 69"/>
                <a:gd name="T4" fmla="*/ 4953 w 4953"/>
                <a:gd name="T5" fmla="*/ 69 h 69"/>
                <a:gd name="T6" fmla="*/ 4953 w 4953"/>
                <a:gd name="T7" fmla="*/ 2 h 69"/>
                <a:gd name="T8" fmla="*/ 0 w 4953"/>
                <a:gd name="T9" fmla="*/ 0 h 69"/>
              </a:gdLst>
              <a:ahLst/>
              <a:cxnLst>
                <a:cxn ang="0">
                  <a:pos x="T0" y="T1"/>
                </a:cxn>
                <a:cxn ang="0">
                  <a:pos x="T2" y="T3"/>
                </a:cxn>
                <a:cxn ang="0">
                  <a:pos x="T4" y="T5"/>
                </a:cxn>
                <a:cxn ang="0">
                  <a:pos x="T6" y="T7"/>
                </a:cxn>
                <a:cxn ang="0">
                  <a:pos x="T8" y="T9"/>
                </a:cxn>
              </a:cxnLst>
              <a:rect l="0" t="0" r="r" b="b"/>
              <a:pathLst>
                <a:path w="4953" h="69">
                  <a:moveTo>
                    <a:pt x="0" y="0"/>
                  </a:moveTo>
                  <a:lnTo>
                    <a:pt x="0" y="68"/>
                  </a:lnTo>
                  <a:lnTo>
                    <a:pt x="4953" y="69"/>
                  </a:lnTo>
                  <a:lnTo>
                    <a:pt x="495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3" name="Rectangle 65"/>
            <p:cNvSpPr>
              <a:spLocks noChangeArrowheads="1"/>
            </p:cNvSpPr>
            <p:nvPr/>
          </p:nvSpPr>
          <p:spPr bwMode="auto">
            <a:xfrm>
              <a:off x="3205" y="172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4" name="Rectangle 66"/>
            <p:cNvSpPr>
              <a:spLocks noChangeArrowheads="1"/>
            </p:cNvSpPr>
            <p:nvPr/>
          </p:nvSpPr>
          <p:spPr bwMode="auto">
            <a:xfrm>
              <a:off x="3205" y="169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5" name="Rectangle 67"/>
            <p:cNvSpPr>
              <a:spLocks noChangeArrowheads="1"/>
            </p:cNvSpPr>
            <p:nvPr/>
          </p:nvSpPr>
          <p:spPr bwMode="auto">
            <a:xfrm>
              <a:off x="3205" y="166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6" name="Rectangle 68"/>
            <p:cNvSpPr>
              <a:spLocks noChangeArrowheads="1"/>
            </p:cNvSpPr>
            <p:nvPr/>
          </p:nvSpPr>
          <p:spPr bwMode="auto">
            <a:xfrm>
              <a:off x="3205" y="162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7" name="Rectangle 69"/>
            <p:cNvSpPr>
              <a:spLocks noChangeArrowheads="1"/>
            </p:cNvSpPr>
            <p:nvPr/>
          </p:nvSpPr>
          <p:spPr bwMode="auto">
            <a:xfrm>
              <a:off x="3205" y="159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8" name="Rectangle 70"/>
            <p:cNvSpPr>
              <a:spLocks noChangeArrowheads="1"/>
            </p:cNvSpPr>
            <p:nvPr/>
          </p:nvSpPr>
          <p:spPr bwMode="auto">
            <a:xfrm>
              <a:off x="3205" y="155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9" name="Rectangle 71"/>
            <p:cNvSpPr>
              <a:spLocks noChangeArrowheads="1"/>
            </p:cNvSpPr>
            <p:nvPr/>
          </p:nvSpPr>
          <p:spPr bwMode="auto">
            <a:xfrm>
              <a:off x="3205" y="152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0" name="Rectangle 72"/>
            <p:cNvSpPr>
              <a:spLocks noChangeArrowheads="1"/>
            </p:cNvSpPr>
            <p:nvPr/>
          </p:nvSpPr>
          <p:spPr bwMode="auto">
            <a:xfrm>
              <a:off x="3205" y="149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1" name="Rectangle 73"/>
            <p:cNvSpPr>
              <a:spLocks noChangeArrowheads="1"/>
            </p:cNvSpPr>
            <p:nvPr/>
          </p:nvSpPr>
          <p:spPr bwMode="auto">
            <a:xfrm>
              <a:off x="3205" y="145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2" name="Rectangle 74"/>
            <p:cNvSpPr>
              <a:spLocks noChangeArrowheads="1"/>
            </p:cNvSpPr>
            <p:nvPr/>
          </p:nvSpPr>
          <p:spPr bwMode="auto">
            <a:xfrm>
              <a:off x="3205" y="142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3" name="Rectangle 75"/>
            <p:cNvSpPr>
              <a:spLocks noChangeArrowheads="1"/>
            </p:cNvSpPr>
            <p:nvPr/>
          </p:nvSpPr>
          <p:spPr bwMode="auto">
            <a:xfrm>
              <a:off x="3205" y="139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4" name="Rectangle 76"/>
            <p:cNvSpPr>
              <a:spLocks noChangeArrowheads="1"/>
            </p:cNvSpPr>
            <p:nvPr/>
          </p:nvSpPr>
          <p:spPr bwMode="auto">
            <a:xfrm>
              <a:off x="3205" y="135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5" name="Rectangle 77"/>
            <p:cNvSpPr>
              <a:spLocks noChangeArrowheads="1"/>
            </p:cNvSpPr>
            <p:nvPr/>
          </p:nvSpPr>
          <p:spPr bwMode="auto">
            <a:xfrm>
              <a:off x="3205" y="132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6" name="Rectangle 78"/>
            <p:cNvSpPr>
              <a:spLocks noChangeArrowheads="1"/>
            </p:cNvSpPr>
            <p:nvPr/>
          </p:nvSpPr>
          <p:spPr bwMode="auto">
            <a:xfrm>
              <a:off x="3205" y="128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7" name="Rectangle 79"/>
            <p:cNvSpPr>
              <a:spLocks noChangeArrowheads="1"/>
            </p:cNvSpPr>
            <p:nvPr/>
          </p:nvSpPr>
          <p:spPr bwMode="auto">
            <a:xfrm>
              <a:off x="3205" y="1255"/>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8" name="Rectangle 80"/>
            <p:cNvSpPr>
              <a:spLocks noChangeArrowheads="1"/>
            </p:cNvSpPr>
            <p:nvPr/>
          </p:nvSpPr>
          <p:spPr bwMode="auto">
            <a:xfrm>
              <a:off x="3205" y="122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9" name="Rectangle 81"/>
            <p:cNvSpPr>
              <a:spLocks noChangeArrowheads="1"/>
            </p:cNvSpPr>
            <p:nvPr/>
          </p:nvSpPr>
          <p:spPr bwMode="auto">
            <a:xfrm>
              <a:off x="3205" y="11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0" name="Rectangle 82"/>
            <p:cNvSpPr>
              <a:spLocks noChangeArrowheads="1"/>
            </p:cNvSpPr>
            <p:nvPr/>
          </p:nvSpPr>
          <p:spPr bwMode="auto">
            <a:xfrm>
              <a:off x="3205" y="115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1" name="Rectangle 83"/>
            <p:cNvSpPr>
              <a:spLocks noChangeArrowheads="1"/>
            </p:cNvSpPr>
            <p:nvPr/>
          </p:nvSpPr>
          <p:spPr bwMode="auto">
            <a:xfrm>
              <a:off x="3205" y="11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2" name="Rectangle 84"/>
            <p:cNvSpPr>
              <a:spLocks noChangeArrowheads="1"/>
            </p:cNvSpPr>
            <p:nvPr/>
          </p:nvSpPr>
          <p:spPr bwMode="auto">
            <a:xfrm>
              <a:off x="3205" y="108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3" name="Rectangle 85"/>
            <p:cNvSpPr>
              <a:spLocks noChangeArrowheads="1"/>
            </p:cNvSpPr>
            <p:nvPr/>
          </p:nvSpPr>
          <p:spPr bwMode="auto">
            <a:xfrm>
              <a:off x="3205" y="204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4" name="Rectangle 86"/>
            <p:cNvSpPr>
              <a:spLocks noChangeArrowheads="1"/>
            </p:cNvSpPr>
            <p:nvPr/>
          </p:nvSpPr>
          <p:spPr bwMode="auto">
            <a:xfrm>
              <a:off x="3205" y="20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5" name="Rectangle 87"/>
            <p:cNvSpPr>
              <a:spLocks noChangeArrowheads="1"/>
            </p:cNvSpPr>
            <p:nvPr/>
          </p:nvSpPr>
          <p:spPr bwMode="auto">
            <a:xfrm>
              <a:off x="3205" y="210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6" name="Rectangle 88"/>
            <p:cNvSpPr>
              <a:spLocks noChangeArrowheads="1"/>
            </p:cNvSpPr>
            <p:nvPr/>
          </p:nvSpPr>
          <p:spPr bwMode="auto">
            <a:xfrm>
              <a:off x="3205" y="214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7" name="Rectangle 89"/>
            <p:cNvSpPr>
              <a:spLocks noChangeArrowheads="1"/>
            </p:cNvSpPr>
            <p:nvPr/>
          </p:nvSpPr>
          <p:spPr bwMode="auto">
            <a:xfrm>
              <a:off x="3205" y="21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8" name="Rectangle 90"/>
            <p:cNvSpPr>
              <a:spLocks noChangeArrowheads="1"/>
            </p:cNvSpPr>
            <p:nvPr/>
          </p:nvSpPr>
          <p:spPr bwMode="auto">
            <a:xfrm>
              <a:off x="3205" y="22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9" name="Rectangle 91"/>
            <p:cNvSpPr>
              <a:spLocks noChangeArrowheads="1"/>
            </p:cNvSpPr>
            <p:nvPr/>
          </p:nvSpPr>
          <p:spPr bwMode="auto">
            <a:xfrm>
              <a:off x="3205" y="224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0" name="Rectangle 92"/>
            <p:cNvSpPr>
              <a:spLocks noChangeArrowheads="1"/>
            </p:cNvSpPr>
            <p:nvPr/>
          </p:nvSpPr>
          <p:spPr bwMode="auto">
            <a:xfrm>
              <a:off x="3205" y="227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1" name="Rectangle 93"/>
            <p:cNvSpPr>
              <a:spLocks noChangeArrowheads="1"/>
            </p:cNvSpPr>
            <p:nvPr/>
          </p:nvSpPr>
          <p:spPr bwMode="auto">
            <a:xfrm>
              <a:off x="3205" y="231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2" name="Rectangle 94"/>
            <p:cNvSpPr>
              <a:spLocks noChangeArrowheads="1"/>
            </p:cNvSpPr>
            <p:nvPr/>
          </p:nvSpPr>
          <p:spPr bwMode="auto">
            <a:xfrm>
              <a:off x="3205" y="23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3" name="Rectangle 95"/>
            <p:cNvSpPr>
              <a:spLocks noChangeArrowheads="1"/>
            </p:cNvSpPr>
            <p:nvPr/>
          </p:nvSpPr>
          <p:spPr bwMode="auto">
            <a:xfrm>
              <a:off x="3205" y="237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4" name="Rectangle 96"/>
            <p:cNvSpPr>
              <a:spLocks noChangeArrowheads="1"/>
            </p:cNvSpPr>
            <p:nvPr/>
          </p:nvSpPr>
          <p:spPr bwMode="auto">
            <a:xfrm>
              <a:off x="3205" y="241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5" name="Rectangle 97"/>
            <p:cNvSpPr>
              <a:spLocks noChangeArrowheads="1"/>
            </p:cNvSpPr>
            <p:nvPr/>
          </p:nvSpPr>
          <p:spPr bwMode="auto">
            <a:xfrm>
              <a:off x="3205" y="244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6" name="Rectangle 98"/>
            <p:cNvSpPr>
              <a:spLocks noChangeArrowheads="1"/>
            </p:cNvSpPr>
            <p:nvPr/>
          </p:nvSpPr>
          <p:spPr bwMode="auto">
            <a:xfrm>
              <a:off x="3205" y="24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7" name="Rectangle 99"/>
            <p:cNvSpPr>
              <a:spLocks noChangeArrowheads="1"/>
            </p:cNvSpPr>
            <p:nvPr/>
          </p:nvSpPr>
          <p:spPr bwMode="auto">
            <a:xfrm>
              <a:off x="3205" y="251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8" name="Rectangle 100"/>
            <p:cNvSpPr>
              <a:spLocks noChangeArrowheads="1"/>
            </p:cNvSpPr>
            <p:nvPr/>
          </p:nvSpPr>
          <p:spPr bwMode="auto">
            <a:xfrm>
              <a:off x="3205" y="25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9" name="Rectangle 101"/>
            <p:cNvSpPr>
              <a:spLocks noChangeArrowheads="1"/>
            </p:cNvSpPr>
            <p:nvPr/>
          </p:nvSpPr>
          <p:spPr bwMode="auto">
            <a:xfrm>
              <a:off x="3205" y="258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0" name="Rectangle 102"/>
            <p:cNvSpPr>
              <a:spLocks noChangeArrowheads="1"/>
            </p:cNvSpPr>
            <p:nvPr/>
          </p:nvSpPr>
          <p:spPr bwMode="auto">
            <a:xfrm>
              <a:off x="3205" y="261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1" name="Rectangle 103"/>
            <p:cNvSpPr>
              <a:spLocks noChangeArrowheads="1"/>
            </p:cNvSpPr>
            <p:nvPr/>
          </p:nvSpPr>
          <p:spPr bwMode="auto">
            <a:xfrm>
              <a:off x="3205" y="26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2" name="Rectangle 104"/>
            <p:cNvSpPr>
              <a:spLocks noChangeArrowheads="1"/>
            </p:cNvSpPr>
            <p:nvPr/>
          </p:nvSpPr>
          <p:spPr bwMode="auto">
            <a:xfrm>
              <a:off x="3205" y="268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3" name="Rectangle 105"/>
            <p:cNvSpPr>
              <a:spLocks noChangeArrowheads="1"/>
            </p:cNvSpPr>
            <p:nvPr/>
          </p:nvSpPr>
          <p:spPr bwMode="auto">
            <a:xfrm>
              <a:off x="3205" y="271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4" name="Rectangle 106"/>
            <p:cNvSpPr>
              <a:spLocks noChangeArrowheads="1"/>
            </p:cNvSpPr>
            <p:nvPr/>
          </p:nvSpPr>
          <p:spPr bwMode="auto">
            <a:xfrm>
              <a:off x="3205" y="275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5" name="Rectangle 107"/>
            <p:cNvSpPr>
              <a:spLocks noChangeArrowheads="1"/>
            </p:cNvSpPr>
            <p:nvPr/>
          </p:nvSpPr>
          <p:spPr bwMode="auto">
            <a:xfrm>
              <a:off x="3205" y="27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6" name="Rectangle 108"/>
            <p:cNvSpPr>
              <a:spLocks noChangeArrowheads="1"/>
            </p:cNvSpPr>
            <p:nvPr/>
          </p:nvSpPr>
          <p:spPr bwMode="auto">
            <a:xfrm>
              <a:off x="3205" y="28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7" name="Rectangle 109"/>
            <p:cNvSpPr>
              <a:spLocks noChangeArrowheads="1"/>
            </p:cNvSpPr>
            <p:nvPr/>
          </p:nvSpPr>
          <p:spPr bwMode="auto">
            <a:xfrm>
              <a:off x="3205" y="2851"/>
              <a:ext cx="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8" name="Rectangle 110"/>
            <p:cNvSpPr>
              <a:spLocks noChangeArrowheads="1"/>
            </p:cNvSpPr>
            <p:nvPr/>
          </p:nvSpPr>
          <p:spPr bwMode="auto">
            <a:xfrm>
              <a:off x="3372"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9" name="Rectangle 111"/>
            <p:cNvSpPr>
              <a:spLocks noChangeArrowheads="1"/>
            </p:cNvSpPr>
            <p:nvPr/>
          </p:nvSpPr>
          <p:spPr bwMode="auto">
            <a:xfrm>
              <a:off x="3406"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0" name="Rectangle 112"/>
            <p:cNvSpPr>
              <a:spLocks noChangeArrowheads="1"/>
            </p:cNvSpPr>
            <p:nvPr/>
          </p:nvSpPr>
          <p:spPr bwMode="auto">
            <a:xfrm>
              <a:off x="3440"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1" name="Rectangle 113"/>
            <p:cNvSpPr>
              <a:spLocks noChangeArrowheads="1"/>
            </p:cNvSpPr>
            <p:nvPr/>
          </p:nvSpPr>
          <p:spPr bwMode="auto">
            <a:xfrm>
              <a:off x="3474"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2" name="Rectangle 114"/>
            <p:cNvSpPr>
              <a:spLocks noChangeArrowheads="1"/>
            </p:cNvSpPr>
            <p:nvPr/>
          </p:nvSpPr>
          <p:spPr bwMode="auto">
            <a:xfrm>
              <a:off x="3507"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3" name="Rectangle 115"/>
            <p:cNvSpPr>
              <a:spLocks noChangeArrowheads="1"/>
            </p:cNvSpPr>
            <p:nvPr/>
          </p:nvSpPr>
          <p:spPr bwMode="auto">
            <a:xfrm>
              <a:off x="3541"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4" name="Rectangle 116"/>
            <p:cNvSpPr>
              <a:spLocks noChangeArrowheads="1"/>
            </p:cNvSpPr>
            <p:nvPr/>
          </p:nvSpPr>
          <p:spPr bwMode="auto">
            <a:xfrm>
              <a:off x="3575"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5" name="Rectangle 117"/>
            <p:cNvSpPr>
              <a:spLocks noChangeArrowheads="1"/>
            </p:cNvSpPr>
            <p:nvPr/>
          </p:nvSpPr>
          <p:spPr bwMode="auto">
            <a:xfrm>
              <a:off x="3609"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6" name="Rectangle 118"/>
            <p:cNvSpPr>
              <a:spLocks noChangeArrowheads="1"/>
            </p:cNvSpPr>
            <p:nvPr/>
          </p:nvSpPr>
          <p:spPr bwMode="auto">
            <a:xfrm>
              <a:off x="3642"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7" name="Rectangle 119"/>
            <p:cNvSpPr>
              <a:spLocks noChangeArrowheads="1"/>
            </p:cNvSpPr>
            <p:nvPr/>
          </p:nvSpPr>
          <p:spPr bwMode="auto">
            <a:xfrm>
              <a:off x="3676" y="1884"/>
              <a:ext cx="4"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8" name="Rectangle 120"/>
            <p:cNvSpPr>
              <a:spLocks noChangeArrowheads="1"/>
            </p:cNvSpPr>
            <p:nvPr/>
          </p:nvSpPr>
          <p:spPr bwMode="auto">
            <a:xfrm>
              <a:off x="3675" y="1889"/>
              <a:ext cx="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9" name="Rectangle 121"/>
            <p:cNvSpPr>
              <a:spLocks noChangeArrowheads="1"/>
            </p:cNvSpPr>
            <p:nvPr/>
          </p:nvSpPr>
          <p:spPr bwMode="auto">
            <a:xfrm>
              <a:off x="3675" y="192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0" name="Rectangle 122"/>
            <p:cNvSpPr>
              <a:spLocks noChangeArrowheads="1"/>
            </p:cNvSpPr>
            <p:nvPr/>
          </p:nvSpPr>
          <p:spPr bwMode="auto">
            <a:xfrm>
              <a:off x="3675" y="195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1" name="Rectangle 123"/>
            <p:cNvSpPr>
              <a:spLocks noChangeArrowheads="1"/>
            </p:cNvSpPr>
            <p:nvPr/>
          </p:nvSpPr>
          <p:spPr bwMode="auto">
            <a:xfrm>
              <a:off x="3675" y="198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2" name="Rectangle 124"/>
            <p:cNvSpPr>
              <a:spLocks noChangeArrowheads="1"/>
            </p:cNvSpPr>
            <p:nvPr/>
          </p:nvSpPr>
          <p:spPr bwMode="auto">
            <a:xfrm>
              <a:off x="3675" y="20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3" name="Rectangle 125"/>
            <p:cNvSpPr>
              <a:spLocks noChangeArrowheads="1"/>
            </p:cNvSpPr>
            <p:nvPr/>
          </p:nvSpPr>
          <p:spPr bwMode="auto">
            <a:xfrm>
              <a:off x="3675" y="20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4" name="Rectangle 126"/>
            <p:cNvSpPr>
              <a:spLocks noChangeArrowheads="1"/>
            </p:cNvSpPr>
            <p:nvPr/>
          </p:nvSpPr>
          <p:spPr bwMode="auto">
            <a:xfrm>
              <a:off x="3675" y="20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5" name="Rectangle 127"/>
            <p:cNvSpPr>
              <a:spLocks noChangeArrowheads="1"/>
            </p:cNvSpPr>
            <p:nvPr/>
          </p:nvSpPr>
          <p:spPr bwMode="auto">
            <a:xfrm>
              <a:off x="3675" y="212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6" name="Rectangle 128"/>
            <p:cNvSpPr>
              <a:spLocks noChangeArrowheads="1"/>
            </p:cNvSpPr>
            <p:nvPr/>
          </p:nvSpPr>
          <p:spPr bwMode="auto">
            <a:xfrm>
              <a:off x="3675" y="215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7" name="Rectangle 129"/>
            <p:cNvSpPr>
              <a:spLocks noChangeArrowheads="1"/>
            </p:cNvSpPr>
            <p:nvPr/>
          </p:nvSpPr>
          <p:spPr bwMode="auto">
            <a:xfrm>
              <a:off x="3675" y="219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8" name="Rectangle 130"/>
            <p:cNvSpPr>
              <a:spLocks noChangeArrowheads="1"/>
            </p:cNvSpPr>
            <p:nvPr/>
          </p:nvSpPr>
          <p:spPr bwMode="auto">
            <a:xfrm>
              <a:off x="3675" y="22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9" name="Rectangle 131"/>
            <p:cNvSpPr>
              <a:spLocks noChangeArrowheads="1"/>
            </p:cNvSpPr>
            <p:nvPr/>
          </p:nvSpPr>
          <p:spPr bwMode="auto">
            <a:xfrm>
              <a:off x="3675" y="225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0" name="Rectangle 132"/>
            <p:cNvSpPr>
              <a:spLocks noChangeArrowheads="1"/>
            </p:cNvSpPr>
            <p:nvPr/>
          </p:nvSpPr>
          <p:spPr bwMode="auto">
            <a:xfrm>
              <a:off x="3675" y="229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1" name="Rectangle 133"/>
            <p:cNvSpPr>
              <a:spLocks noChangeArrowheads="1"/>
            </p:cNvSpPr>
            <p:nvPr/>
          </p:nvSpPr>
          <p:spPr bwMode="auto">
            <a:xfrm>
              <a:off x="3675" y="232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2" name="Rectangle 134"/>
            <p:cNvSpPr>
              <a:spLocks noChangeArrowheads="1"/>
            </p:cNvSpPr>
            <p:nvPr/>
          </p:nvSpPr>
          <p:spPr bwMode="auto">
            <a:xfrm>
              <a:off x="3675" y="23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3" name="Rectangle 135"/>
            <p:cNvSpPr>
              <a:spLocks noChangeArrowheads="1"/>
            </p:cNvSpPr>
            <p:nvPr/>
          </p:nvSpPr>
          <p:spPr bwMode="auto">
            <a:xfrm>
              <a:off x="3675" y="239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4" name="Rectangle 136"/>
            <p:cNvSpPr>
              <a:spLocks noChangeArrowheads="1"/>
            </p:cNvSpPr>
            <p:nvPr/>
          </p:nvSpPr>
          <p:spPr bwMode="auto">
            <a:xfrm>
              <a:off x="3675" y="242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5" name="Rectangle 137"/>
            <p:cNvSpPr>
              <a:spLocks noChangeArrowheads="1"/>
            </p:cNvSpPr>
            <p:nvPr/>
          </p:nvSpPr>
          <p:spPr bwMode="auto">
            <a:xfrm>
              <a:off x="3675" y="246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6" name="Rectangle 138"/>
            <p:cNvSpPr>
              <a:spLocks noChangeArrowheads="1"/>
            </p:cNvSpPr>
            <p:nvPr/>
          </p:nvSpPr>
          <p:spPr bwMode="auto">
            <a:xfrm>
              <a:off x="3675" y="249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7" name="Rectangle 139"/>
            <p:cNvSpPr>
              <a:spLocks noChangeArrowheads="1"/>
            </p:cNvSpPr>
            <p:nvPr/>
          </p:nvSpPr>
          <p:spPr bwMode="auto">
            <a:xfrm>
              <a:off x="3675" y="252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8" name="Rectangle 140"/>
            <p:cNvSpPr>
              <a:spLocks noChangeArrowheads="1"/>
            </p:cNvSpPr>
            <p:nvPr/>
          </p:nvSpPr>
          <p:spPr bwMode="auto">
            <a:xfrm>
              <a:off x="3675" y="256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9" name="Rectangle 141"/>
            <p:cNvSpPr>
              <a:spLocks noChangeArrowheads="1"/>
            </p:cNvSpPr>
            <p:nvPr/>
          </p:nvSpPr>
          <p:spPr bwMode="auto">
            <a:xfrm>
              <a:off x="3675" y="259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0" name="Rectangle 142"/>
            <p:cNvSpPr>
              <a:spLocks noChangeArrowheads="1"/>
            </p:cNvSpPr>
            <p:nvPr/>
          </p:nvSpPr>
          <p:spPr bwMode="auto">
            <a:xfrm>
              <a:off x="3675" y="262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1" name="Rectangle 143"/>
            <p:cNvSpPr>
              <a:spLocks noChangeArrowheads="1"/>
            </p:cNvSpPr>
            <p:nvPr/>
          </p:nvSpPr>
          <p:spPr bwMode="auto">
            <a:xfrm>
              <a:off x="3675" y="26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2" name="Rectangle 144"/>
            <p:cNvSpPr>
              <a:spLocks noChangeArrowheads="1"/>
            </p:cNvSpPr>
            <p:nvPr/>
          </p:nvSpPr>
          <p:spPr bwMode="auto">
            <a:xfrm>
              <a:off x="3675" y="269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3" name="Rectangle 145"/>
            <p:cNvSpPr>
              <a:spLocks noChangeArrowheads="1"/>
            </p:cNvSpPr>
            <p:nvPr/>
          </p:nvSpPr>
          <p:spPr bwMode="auto">
            <a:xfrm>
              <a:off x="3675" y="273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4" name="Rectangle 146"/>
            <p:cNvSpPr>
              <a:spLocks noChangeArrowheads="1"/>
            </p:cNvSpPr>
            <p:nvPr/>
          </p:nvSpPr>
          <p:spPr bwMode="auto">
            <a:xfrm>
              <a:off x="3675" y="276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5" name="Rectangle 147"/>
            <p:cNvSpPr>
              <a:spLocks noChangeArrowheads="1"/>
            </p:cNvSpPr>
            <p:nvPr/>
          </p:nvSpPr>
          <p:spPr bwMode="auto">
            <a:xfrm>
              <a:off x="3675" y="27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6" name="Rectangle 148"/>
            <p:cNvSpPr>
              <a:spLocks noChangeArrowheads="1"/>
            </p:cNvSpPr>
            <p:nvPr/>
          </p:nvSpPr>
          <p:spPr bwMode="auto">
            <a:xfrm>
              <a:off x="3675" y="283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7" name="Rectangle 149"/>
            <p:cNvSpPr>
              <a:spLocks noChangeArrowheads="1"/>
            </p:cNvSpPr>
            <p:nvPr/>
          </p:nvSpPr>
          <p:spPr bwMode="auto">
            <a:xfrm>
              <a:off x="3675" y="28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8" name="Rectangle 150"/>
            <p:cNvSpPr>
              <a:spLocks noChangeArrowheads="1"/>
            </p:cNvSpPr>
            <p:nvPr/>
          </p:nvSpPr>
          <p:spPr bwMode="auto">
            <a:xfrm>
              <a:off x="3675" y="28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9" name="Rectangle 151"/>
            <p:cNvSpPr>
              <a:spLocks noChangeArrowheads="1"/>
            </p:cNvSpPr>
            <p:nvPr/>
          </p:nvSpPr>
          <p:spPr bwMode="auto">
            <a:xfrm>
              <a:off x="3675" y="293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0" name="Rectangle 152"/>
            <p:cNvSpPr>
              <a:spLocks noChangeArrowheads="1"/>
            </p:cNvSpPr>
            <p:nvPr/>
          </p:nvSpPr>
          <p:spPr bwMode="auto">
            <a:xfrm>
              <a:off x="3675" y="296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1" name="Rectangle 153"/>
            <p:cNvSpPr>
              <a:spLocks noChangeArrowheads="1"/>
            </p:cNvSpPr>
            <p:nvPr/>
          </p:nvSpPr>
          <p:spPr bwMode="auto">
            <a:xfrm>
              <a:off x="3675" y="300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2" name="Rectangle 154"/>
            <p:cNvSpPr>
              <a:spLocks noChangeArrowheads="1"/>
            </p:cNvSpPr>
            <p:nvPr/>
          </p:nvSpPr>
          <p:spPr bwMode="auto">
            <a:xfrm>
              <a:off x="3675" y="303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3" name="Rectangle 155"/>
            <p:cNvSpPr>
              <a:spLocks noChangeArrowheads="1"/>
            </p:cNvSpPr>
            <p:nvPr/>
          </p:nvSpPr>
          <p:spPr bwMode="auto">
            <a:xfrm>
              <a:off x="3675" y="306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4" name="Rectangle 156"/>
            <p:cNvSpPr>
              <a:spLocks noChangeArrowheads="1"/>
            </p:cNvSpPr>
            <p:nvPr/>
          </p:nvSpPr>
          <p:spPr bwMode="auto">
            <a:xfrm>
              <a:off x="3675" y="310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5" name="Rectangle 157"/>
            <p:cNvSpPr>
              <a:spLocks noChangeArrowheads="1"/>
            </p:cNvSpPr>
            <p:nvPr/>
          </p:nvSpPr>
          <p:spPr bwMode="auto">
            <a:xfrm>
              <a:off x="3675" y="313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6" name="Rectangle 158"/>
            <p:cNvSpPr>
              <a:spLocks noChangeArrowheads="1"/>
            </p:cNvSpPr>
            <p:nvPr/>
          </p:nvSpPr>
          <p:spPr bwMode="auto">
            <a:xfrm>
              <a:off x="3675" y="317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7" name="Rectangle 159"/>
            <p:cNvSpPr>
              <a:spLocks noChangeArrowheads="1"/>
            </p:cNvSpPr>
            <p:nvPr/>
          </p:nvSpPr>
          <p:spPr bwMode="auto">
            <a:xfrm>
              <a:off x="3675" y="320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8" name="Rectangle 160"/>
            <p:cNvSpPr>
              <a:spLocks noChangeArrowheads="1"/>
            </p:cNvSpPr>
            <p:nvPr/>
          </p:nvSpPr>
          <p:spPr bwMode="auto">
            <a:xfrm>
              <a:off x="3675" y="323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9" name="Rectangle 161"/>
            <p:cNvSpPr>
              <a:spLocks noChangeArrowheads="1"/>
            </p:cNvSpPr>
            <p:nvPr/>
          </p:nvSpPr>
          <p:spPr bwMode="auto">
            <a:xfrm>
              <a:off x="3675" y="327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0" name="Rectangle 162"/>
            <p:cNvSpPr>
              <a:spLocks noChangeArrowheads="1"/>
            </p:cNvSpPr>
            <p:nvPr/>
          </p:nvSpPr>
          <p:spPr bwMode="auto">
            <a:xfrm>
              <a:off x="3675" y="33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1" name="Rectangle 163"/>
            <p:cNvSpPr>
              <a:spLocks noChangeArrowheads="1"/>
            </p:cNvSpPr>
            <p:nvPr/>
          </p:nvSpPr>
          <p:spPr bwMode="auto">
            <a:xfrm>
              <a:off x="3675" y="333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2" name="Rectangle 164"/>
            <p:cNvSpPr>
              <a:spLocks noChangeArrowheads="1"/>
            </p:cNvSpPr>
            <p:nvPr/>
          </p:nvSpPr>
          <p:spPr bwMode="auto">
            <a:xfrm>
              <a:off x="3675" y="337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3" name="Rectangle 165"/>
            <p:cNvSpPr>
              <a:spLocks noChangeArrowheads="1"/>
            </p:cNvSpPr>
            <p:nvPr/>
          </p:nvSpPr>
          <p:spPr bwMode="auto">
            <a:xfrm>
              <a:off x="3675" y="34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4" name="Rectangle 166"/>
            <p:cNvSpPr>
              <a:spLocks noChangeArrowheads="1"/>
            </p:cNvSpPr>
            <p:nvPr/>
          </p:nvSpPr>
          <p:spPr bwMode="auto">
            <a:xfrm>
              <a:off x="3675" y="344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5" name="Rectangle 167"/>
            <p:cNvSpPr>
              <a:spLocks noChangeArrowheads="1"/>
            </p:cNvSpPr>
            <p:nvPr/>
          </p:nvSpPr>
          <p:spPr bwMode="auto">
            <a:xfrm>
              <a:off x="3675" y="34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6" name="Rectangle 168"/>
            <p:cNvSpPr>
              <a:spLocks noChangeArrowheads="1"/>
            </p:cNvSpPr>
            <p:nvPr/>
          </p:nvSpPr>
          <p:spPr bwMode="auto">
            <a:xfrm>
              <a:off x="3675" y="350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7" name="Rectangle 169"/>
            <p:cNvSpPr>
              <a:spLocks noChangeArrowheads="1"/>
            </p:cNvSpPr>
            <p:nvPr/>
          </p:nvSpPr>
          <p:spPr bwMode="auto">
            <a:xfrm>
              <a:off x="3675" y="354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8" name="Rectangle 170"/>
            <p:cNvSpPr>
              <a:spLocks noChangeArrowheads="1"/>
            </p:cNvSpPr>
            <p:nvPr/>
          </p:nvSpPr>
          <p:spPr bwMode="auto">
            <a:xfrm>
              <a:off x="3675" y="357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9" name="Rectangle 171"/>
            <p:cNvSpPr>
              <a:spLocks noChangeArrowheads="1"/>
            </p:cNvSpPr>
            <p:nvPr/>
          </p:nvSpPr>
          <p:spPr bwMode="auto">
            <a:xfrm>
              <a:off x="3675" y="36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0" name="Rectangle 172"/>
            <p:cNvSpPr>
              <a:spLocks noChangeArrowheads="1"/>
            </p:cNvSpPr>
            <p:nvPr/>
          </p:nvSpPr>
          <p:spPr bwMode="auto">
            <a:xfrm>
              <a:off x="3675" y="36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1" name="Rectangle 173"/>
            <p:cNvSpPr>
              <a:spLocks noChangeArrowheads="1"/>
            </p:cNvSpPr>
            <p:nvPr/>
          </p:nvSpPr>
          <p:spPr bwMode="auto">
            <a:xfrm>
              <a:off x="1974" y="2279"/>
              <a:ext cx="307" cy="303"/>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22" name="Rectangle 174"/>
            <p:cNvSpPr>
              <a:spLocks noChangeArrowheads="1"/>
            </p:cNvSpPr>
            <p:nvPr/>
          </p:nvSpPr>
          <p:spPr bwMode="auto">
            <a:xfrm>
              <a:off x="2057" y="236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3" name="Rectangle 175"/>
            <p:cNvSpPr>
              <a:spLocks noChangeArrowheads="1"/>
            </p:cNvSpPr>
            <p:nvPr/>
          </p:nvSpPr>
          <p:spPr bwMode="auto">
            <a:xfrm>
              <a:off x="2081" y="237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B4</a:t>
              </a:r>
              <a:endParaRPr lang="en-US"/>
            </a:p>
          </p:txBody>
        </p:sp>
        <p:sp>
          <p:nvSpPr>
            <p:cNvPr id="591024" name="Rectangle 176"/>
            <p:cNvSpPr>
              <a:spLocks noChangeArrowheads="1"/>
            </p:cNvSpPr>
            <p:nvPr/>
          </p:nvSpPr>
          <p:spPr bwMode="auto">
            <a:xfrm>
              <a:off x="2119" y="226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5" name="Rectangle 177"/>
            <p:cNvSpPr>
              <a:spLocks noChangeArrowheads="1"/>
            </p:cNvSpPr>
            <p:nvPr/>
          </p:nvSpPr>
          <p:spPr bwMode="auto">
            <a:xfrm>
              <a:off x="2119" y="22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6" name="Rectangle 178"/>
            <p:cNvSpPr>
              <a:spLocks noChangeArrowheads="1"/>
            </p:cNvSpPr>
            <p:nvPr/>
          </p:nvSpPr>
          <p:spPr bwMode="auto">
            <a:xfrm>
              <a:off x="2119" y="219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7" name="Rectangle 179"/>
            <p:cNvSpPr>
              <a:spLocks noChangeArrowheads="1"/>
            </p:cNvSpPr>
            <p:nvPr/>
          </p:nvSpPr>
          <p:spPr bwMode="auto">
            <a:xfrm>
              <a:off x="2119" y="21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8" name="Rectangle 180"/>
            <p:cNvSpPr>
              <a:spLocks noChangeArrowheads="1"/>
            </p:cNvSpPr>
            <p:nvPr/>
          </p:nvSpPr>
          <p:spPr bwMode="auto">
            <a:xfrm>
              <a:off x="2119" y="213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9" name="Rectangle 181"/>
            <p:cNvSpPr>
              <a:spLocks noChangeArrowheads="1"/>
            </p:cNvSpPr>
            <p:nvPr/>
          </p:nvSpPr>
          <p:spPr bwMode="auto">
            <a:xfrm>
              <a:off x="2119" y="209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0" name="Rectangle 182"/>
            <p:cNvSpPr>
              <a:spLocks noChangeArrowheads="1"/>
            </p:cNvSpPr>
            <p:nvPr/>
          </p:nvSpPr>
          <p:spPr bwMode="auto">
            <a:xfrm>
              <a:off x="2119" y="20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1" name="Rectangle 183"/>
            <p:cNvSpPr>
              <a:spLocks noChangeArrowheads="1"/>
            </p:cNvSpPr>
            <p:nvPr/>
          </p:nvSpPr>
          <p:spPr bwMode="auto">
            <a:xfrm>
              <a:off x="2119" y="202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2" name="Rectangle 184"/>
            <p:cNvSpPr>
              <a:spLocks noChangeArrowheads="1"/>
            </p:cNvSpPr>
            <p:nvPr/>
          </p:nvSpPr>
          <p:spPr bwMode="auto">
            <a:xfrm>
              <a:off x="2119" y="199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3" name="Rectangle 185"/>
            <p:cNvSpPr>
              <a:spLocks noChangeArrowheads="1"/>
            </p:cNvSpPr>
            <p:nvPr/>
          </p:nvSpPr>
          <p:spPr bwMode="auto">
            <a:xfrm>
              <a:off x="2119" y="258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4" name="Rectangle 186"/>
            <p:cNvSpPr>
              <a:spLocks noChangeArrowheads="1"/>
            </p:cNvSpPr>
            <p:nvPr/>
          </p:nvSpPr>
          <p:spPr bwMode="auto">
            <a:xfrm>
              <a:off x="2119" y="26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5" name="Rectangle 187"/>
            <p:cNvSpPr>
              <a:spLocks noChangeArrowheads="1"/>
            </p:cNvSpPr>
            <p:nvPr/>
          </p:nvSpPr>
          <p:spPr bwMode="auto">
            <a:xfrm>
              <a:off x="2119" y="26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6" name="Rectangle 188"/>
            <p:cNvSpPr>
              <a:spLocks noChangeArrowheads="1"/>
            </p:cNvSpPr>
            <p:nvPr/>
          </p:nvSpPr>
          <p:spPr bwMode="auto">
            <a:xfrm>
              <a:off x="2119" y="26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7" name="Rectangle 189"/>
            <p:cNvSpPr>
              <a:spLocks noChangeArrowheads="1"/>
            </p:cNvSpPr>
            <p:nvPr/>
          </p:nvSpPr>
          <p:spPr bwMode="auto">
            <a:xfrm>
              <a:off x="2119" y="272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8" name="Rectangle 190"/>
            <p:cNvSpPr>
              <a:spLocks noChangeArrowheads="1"/>
            </p:cNvSpPr>
            <p:nvPr/>
          </p:nvSpPr>
          <p:spPr bwMode="auto">
            <a:xfrm>
              <a:off x="2119" y="275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9" name="Rectangle 191"/>
            <p:cNvSpPr>
              <a:spLocks noChangeArrowheads="1"/>
            </p:cNvSpPr>
            <p:nvPr/>
          </p:nvSpPr>
          <p:spPr bwMode="auto">
            <a:xfrm>
              <a:off x="2119" y="27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0" name="Rectangle 192"/>
            <p:cNvSpPr>
              <a:spLocks noChangeArrowheads="1"/>
            </p:cNvSpPr>
            <p:nvPr/>
          </p:nvSpPr>
          <p:spPr bwMode="auto">
            <a:xfrm>
              <a:off x="2119" y="28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1" name="Rectangle 193"/>
            <p:cNvSpPr>
              <a:spLocks noChangeArrowheads="1"/>
            </p:cNvSpPr>
            <p:nvPr/>
          </p:nvSpPr>
          <p:spPr bwMode="auto">
            <a:xfrm>
              <a:off x="2430" y="3090"/>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42" name="Rectangle 194"/>
            <p:cNvSpPr>
              <a:spLocks noChangeArrowheads="1"/>
            </p:cNvSpPr>
            <p:nvPr/>
          </p:nvSpPr>
          <p:spPr bwMode="auto">
            <a:xfrm>
              <a:off x="2514" y="3171"/>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3" name="Rectangle 195"/>
            <p:cNvSpPr>
              <a:spLocks noChangeArrowheads="1"/>
            </p:cNvSpPr>
            <p:nvPr/>
          </p:nvSpPr>
          <p:spPr bwMode="auto">
            <a:xfrm>
              <a:off x="2538" y="318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B5</a:t>
              </a:r>
              <a:endParaRPr lang="en-US"/>
            </a:p>
          </p:txBody>
        </p:sp>
        <p:sp>
          <p:nvSpPr>
            <p:cNvPr id="591044" name="Rectangle 196"/>
            <p:cNvSpPr>
              <a:spLocks noChangeArrowheads="1"/>
            </p:cNvSpPr>
            <p:nvPr/>
          </p:nvSpPr>
          <p:spPr bwMode="auto">
            <a:xfrm>
              <a:off x="2576" y="30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5" name="Rectangle 197"/>
            <p:cNvSpPr>
              <a:spLocks noChangeArrowheads="1"/>
            </p:cNvSpPr>
            <p:nvPr/>
          </p:nvSpPr>
          <p:spPr bwMode="auto">
            <a:xfrm>
              <a:off x="2576" y="30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6" name="Rectangle 198"/>
            <p:cNvSpPr>
              <a:spLocks noChangeArrowheads="1"/>
            </p:cNvSpPr>
            <p:nvPr/>
          </p:nvSpPr>
          <p:spPr bwMode="auto">
            <a:xfrm>
              <a:off x="2576" y="30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7" name="Rectangle 199"/>
            <p:cNvSpPr>
              <a:spLocks noChangeArrowheads="1"/>
            </p:cNvSpPr>
            <p:nvPr/>
          </p:nvSpPr>
          <p:spPr bwMode="auto">
            <a:xfrm>
              <a:off x="2576" y="29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8" name="Rectangle 200"/>
            <p:cNvSpPr>
              <a:spLocks noChangeArrowheads="1"/>
            </p:cNvSpPr>
            <p:nvPr/>
          </p:nvSpPr>
          <p:spPr bwMode="auto">
            <a:xfrm>
              <a:off x="2576" y="29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9" name="Rectangle 201"/>
            <p:cNvSpPr>
              <a:spLocks noChangeArrowheads="1"/>
            </p:cNvSpPr>
            <p:nvPr/>
          </p:nvSpPr>
          <p:spPr bwMode="auto">
            <a:xfrm>
              <a:off x="2576" y="290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0" name="Rectangle 202"/>
            <p:cNvSpPr>
              <a:spLocks noChangeArrowheads="1"/>
            </p:cNvSpPr>
            <p:nvPr/>
          </p:nvSpPr>
          <p:spPr bwMode="auto">
            <a:xfrm>
              <a:off x="2576" y="28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1" name="Rectangle 203"/>
            <p:cNvSpPr>
              <a:spLocks noChangeArrowheads="1"/>
            </p:cNvSpPr>
            <p:nvPr/>
          </p:nvSpPr>
          <p:spPr bwMode="auto">
            <a:xfrm>
              <a:off x="2576" y="2847"/>
              <a:ext cx="9"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2" name="Rectangle 204"/>
            <p:cNvSpPr>
              <a:spLocks noChangeArrowheads="1"/>
            </p:cNvSpPr>
            <p:nvPr/>
          </p:nvSpPr>
          <p:spPr bwMode="auto">
            <a:xfrm>
              <a:off x="2576" y="339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3" name="Rectangle 205"/>
            <p:cNvSpPr>
              <a:spLocks noChangeArrowheads="1"/>
            </p:cNvSpPr>
            <p:nvPr/>
          </p:nvSpPr>
          <p:spPr bwMode="auto">
            <a:xfrm>
              <a:off x="2576" y="34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4" name="Rectangle 206"/>
            <p:cNvSpPr>
              <a:spLocks noChangeArrowheads="1"/>
            </p:cNvSpPr>
            <p:nvPr/>
          </p:nvSpPr>
          <p:spPr bwMode="auto">
            <a:xfrm>
              <a:off x="2576"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5" name="Rectangle 207"/>
            <p:cNvSpPr>
              <a:spLocks noChangeArrowheads="1"/>
            </p:cNvSpPr>
            <p:nvPr/>
          </p:nvSpPr>
          <p:spPr bwMode="auto">
            <a:xfrm>
              <a:off x="2576" y="350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6" name="Rectangle 208"/>
            <p:cNvSpPr>
              <a:spLocks noChangeArrowheads="1"/>
            </p:cNvSpPr>
            <p:nvPr/>
          </p:nvSpPr>
          <p:spPr bwMode="auto">
            <a:xfrm>
              <a:off x="2576" y="35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7" name="Rectangle 209"/>
            <p:cNvSpPr>
              <a:spLocks noChangeArrowheads="1"/>
            </p:cNvSpPr>
            <p:nvPr/>
          </p:nvSpPr>
          <p:spPr bwMode="auto">
            <a:xfrm>
              <a:off x="2576" y="356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8" name="Rectangle 210"/>
            <p:cNvSpPr>
              <a:spLocks noChangeArrowheads="1"/>
            </p:cNvSpPr>
            <p:nvPr/>
          </p:nvSpPr>
          <p:spPr bwMode="auto">
            <a:xfrm>
              <a:off x="2576" y="360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9" name="Rectangle 211"/>
            <p:cNvSpPr>
              <a:spLocks noChangeArrowheads="1"/>
            </p:cNvSpPr>
            <p:nvPr/>
          </p:nvSpPr>
          <p:spPr bwMode="auto">
            <a:xfrm>
              <a:off x="2576" y="363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0" name="Rectangle 212"/>
            <p:cNvSpPr>
              <a:spLocks noChangeArrowheads="1"/>
            </p:cNvSpPr>
            <p:nvPr/>
          </p:nvSpPr>
          <p:spPr bwMode="auto">
            <a:xfrm>
              <a:off x="2738" y="3693"/>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1" name="Rectangle 213"/>
            <p:cNvSpPr>
              <a:spLocks noChangeArrowheads="1"/>
            </p:cNvSpPr>
            <p:nvPr/>
          </p:nvSpPr>
          <p:spPr bwMode="auto">
            <a:xfrm>
              <a:off x="2762" y="370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LAN4</a:t>
              </a:r>
              <a:endParaRPr lang="en-US"/>
            </a:p>
          </p:txBody>
        </p:sp>
        <p:sp>
          <p:nvSpPr>
            <p:cNvPr id="591062" name="Rectangle 214"/>
            <p:cNvSpPr>
              <a:spLocks noChangeArrowheads="1"/>
            </p:cNvSpPr>
            <p:nvPr/>
          </p:nvSpPr>
          <p:spPr bwMode="auto">
            <a:xfrm>
              <a:off x="1760" y="1226"/>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3" name="Rectangle 215"/>
            <p:cNvSpPr>
              <a:spLocks noChangeArrowheads="1"/>
            </p:cNvSpPr>
            <p:nvPr/>
          </p:nvSpPr>
          <p:spPr bwMode="auto">
            <a:xfrm>
              <a:off x="1784" y="1236"/>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(1)</a:t>
              </a:r>
              <a:endParaRPr lang="en-US"/>
            </a:p>
          </p:txBody>
        </p:sp>
        <p:sp>
          <p:nvSpPr>
            <p:cNvPr id="591064" name="Rectangle 216"/>
            <p:cNvSpPr>
              <a:spLocks noChangeArrowheads="1"/>
            </p:cNvSpPr>
            <p:nvPr/>
          </p:nvSpPr>
          <p:spPr bwMode="auto">
            <a:xfrm>
              <a:off x="1769" y="1687"/>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5" name="Rectangle 217"/>
            <p:cNvSpPr>
              <a:spLocks noChangeArrowheads="1"/>
            </p:cNvSpPr>
            <p:nvPr/>
          </p:nvSpPr>
          <p:spPr bwMode="auto">
            <a:xfrm>
              <a:off x="1793" y="1697"/>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(2)</a:t>
              </a:r>
              <a:endParaRPr lang="en-US"/>
            </a:p>
          </p:txBody>
        </p:sp>
        <p:sp>
          <p:nvSpPr>
            <p:cNvPr id="591066" name="Rectangle 218"/>
            <p:cNvSpPr>
              <a:spLocks noChangeArrowheads="1"/>
            </p:cNvSpPr>
            <p:nvPr/>
          </p:nvSpPr>
          <p:spPr bwMode="auto">
            <a:xfrm>
              <a:off x="2466" y="1213"/>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7" name="Rectangle 219"/>
            <p:cNvSpPr>
              <a:spLocks noChangeArrowheads="1"/>
            </p:cNvSpPr>
            <p:nvPr/>
          </p:nvSpPr>
          <p:spPr bwMode="auto">
            <a:xfrm>
              <a:off x="2490" y="122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(1)</a:t>
              </a: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Spanning Tree Algorithm</a:t>
            </a:r>
          </a:p>
        </p:txBody>
      </p:sp>
      <p:sp>
        <p:nvSpPr>
          <p:cNvPr id="591875" name="Rectangle 3"/>
          <p:cNvSpPr>
            <a:spLocks noGrp="1" noChangeArrowheads="1"/>
          </p:cNvSpPr>
          <p:nvPr>
            <p:ph idx="1"/>
          </p:nvPr>
        </p:nvSpPr>
        <p:spPr>
          <a:xfrm>
            <a:off x="490379" y="1906659"/>
            <a:ext cx="8208962" cy="4114800"/>
          </a:xfrm>
        </p:spPr>
        <p:txBody>
          <a:bodyPr>
            <a:normAutofit fontScale="92500" lnSpcReduction="10000"/>
          </a:bodyPr>
          <a:lstStyle/>
          <a:p>
            <a:pPr marL="396875" indent="-396875">
              <a:lnSpc>
                <a:spcPct val="80000"/>
              </a:lnSpc>
              <a:buFontTx/>
              <a:buAutoNum type="arabicPeriod"/>
            </a:pPr>
            <a:r>
              <a:rPr lang="en-US" sz="2600" dirty="0"/>
              <a:t>Select a </a:t>
            </a:r>
            <a:r>
              <a:rPr lang="en-US" sz="2600" i="1" dirty="0"/>
              <a:t>root bridge</a:t>
            </a:r>
            <a:r>
              <a:rPr lang="en-US" sz="2600" dirty="0"/>
              <a:t> among all the bridges.  </a:t>
            </a:r>
          </a:p>
          <a:p>
            <a:pPr marL="974725" lvl="1" indent="-169863">
              <a:lnSpc>
                <a:spcPct val="80000"/>
              </a:lnSpc>
              <a:buFontTx/>
              <a:buChar char="•"/>
            </a:pPr>
            <a:r>
              <a:rPr lang="en-US" sz="2200" dirty="0"/>
              <a:t>root bridge =  the lowest bridge ID.</a:t>
            </a:r>
          </a:p>
          <a:p>
            <a:pPr marL="396875" indent="-396875">
              <a:lnSpc>
                <a:spcPct val="80000"/>
              </a:lnSpc>
              <a:buFontTx/>
              <a:buAutoNum type="arabicPeriod"/>
            </a:pPr>
            <a:r>
              <a:rPr lang="en-US" sz="2600" dirty="0"/>
              <a:t>Determine the </a:t>
            </a:r>
            <a:r>
              <a:rPr lang="en-US" sz="2600" i="1" dirty="0"/>
              <a:t>root port</a:t>
            </a:r>
            <a:r>
              <a:rPr lang="en-US" sz="2600" dirty="0"/>
              <a:t> for each bridge except the root bridge</a:t>
            </a:r>
          </a:p>
          <a:p>
            <a:pPr marL="974725" lvl="1" indent="-169863">
              <a:lnSpc>
                <a:spcPct val="80000"/>
              </a:lnSpc>
              <a:buFontTx/>
              <a:buChar char="•"/>
            </a:pPr>
            <a:r>
              <a:rPr lang="en-US" sz="2200" dirty="0"/>
              <a:t>root port = port with the least-cost path to the root bridge</a:t>
            </a:r>
          </a:p>
          <a:p>
            <a:pPr marL="396875" indent="-396875">
              <a:lnSpc>
                <a:spcPct val="80000"/>
              </a:lnSpc>
              <a:buFontTx/>
              <a:buAutoNum type="arabicPeriod"/>
            </a:pPr>
            <a:r>
              <a:rPr lang="en-US" sz="2600" dirty="0"/>
              <a:t>Select a </a:t>
            </a:r>
            <a:r>
              <a:rPr lang="en-US" sz="2600" i="1" dirty="0"/>
              <a:t>designated bridge</a:t>
            </a:r>
            <a:r>
              <a:rPr lang="en-US" sz="2600" dirty="0"/>
              <a:t> for each LAN</a:t>
            </a:r>
          </a:p>
          <a:p>
            <a:pPr marL="974725" lvl="1" indent="-169863">
              <a:lnSpc>
                <a:spcPct val="80000"/>
              </a:lnSpc>
              <a:buFontTx/>
              <a:buChar char="•"/>
            </a:pPr>
            <a:r>
              <a:rPr lang="en-US" sz="2200" dirty="0"/>
              <a:t>designated bridge = bridge has least-cost path from the LAN to the root bridge. </a:t>
            </a:r>
          </a:p>
          <a:p>
            <a:pPr marL="974725" lvl="1" indent="-169863">
              <a:lnSpc>
                <a:spcPct val="80000"/>
              </a:lnSpc>
              <a:buFontTx/>
              <a:buChar char="•"/>
            </a:pPr>
            <a:r>
              <a:rPr lang="en-US" sz="2200" i="1" dirty="0"/>
              <a:t>designated port</a:t>
            </a:r>
            <a:r>
              <a:rPr lang="en-US" sz="2200" dirty="0"/>
              <a:t> connects the LAN and the designated bridge </a:t>
            </a:r>
          </a:p>
          <a:p>
            <a:pPr marL="396875" indent="-396875">
              <a:lnSpc>
                <a:spcPct val="80000"/>
              </a:lnSpc>
              <a:buFontTx/>
              <a:buAutoNum type="arabicPeriod"/>
            </a:pPr>
            <a:r>
              <a:rPr lang="en-US" sz="2600" dirty="0"/>
              <a:t>All root ports and all designated ports are placed into a “forwarding” state. These are the only ports that are allowed to forward frames. The other ports are placed into a “blocking” state.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22960" y="1064030"/>
            <a:ext cx="7343140" cy="4770034"/>
          </a:xfrm>
          <a:prstGeom prst="rect">
            <a:avLst/>
          </a:prstGeom>
        </p:spPr>
      </p:pic>
    </p:spTree>
    <p:extLst>
      <p:ext uri="{BB962C8B-B14F-4D97-AF65-F5344CB8AC3E}">
        <p14:creationId xmlns:p14="http://schemas.microsoft.com/office/powerpoint/2010/main" val="210720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42962" y="615142"/>
            <a:ext cx="7458075" cy="5052233"/>
          </a:xfrm>
          <a:prstGeom prst="rect">
            <a:avLst/>
          </a:prstGeom>
        </p:spPr>
      </p:pic>
    </p:spTree>
    <p:extLst>
      <p:ext uri="{BB962C8B-B14F-4D97-AF65-F5344CB8AC3E}">
        <p14:creationId xmlns:p14="http://schemas.microsoft.com/office/powerpoint/2010/main" val="2722037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163782" y="515389"/>
            <a:ext cx="6982691" cy="5353599"/>
          </a:xfrm>
          <a:prstGeom prst="rect">
            <a:avLst/>
          </a:prstGeom>
        </p:spPr>
      </p:pic>
    </p:spTree>
    <p:extLst>
      <p:ext uri="{BB962C8B-B14F-4D97-AF65-F5344CB8AC3E}">
        <p14:creationId xmlns:p14="http://schemas.microsoft.com/office/powerpoint/2010/main" val="358588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9" name="Rectangle 3"/>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84420" name="Line 4"/>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21" name="Line 5"/>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22" name="Rectangle 6"/>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84423" name="Rectangle 7"/>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84424" name="Rectangle 8"/>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84425" name="Rectangle 9"/>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84426" name="Rectangle 10"/>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84427" name="Rectangle 11"/>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84428" name="Rectangle 12"/>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84429" name="Rectangle 13"/>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84430" name="Line 14"/>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31" name="Line 15"/>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32" name="Rectangle 16"/>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4433" name="Rectangle 17"/>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84434" name="Rectangle 18"/>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84435" name="Rectangle 19"/>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84436" name="Rectangle 20"/>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84437" name="Rectangle 21"/>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84438" name="Rectangle 22"/>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39" name="Rectangle 23"/>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0" name="Rectangle 24"/>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1" name="Rectangle 25"/>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2" name="Rectangle 26"/>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3" name="Rectangle 27"/>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4" name="Rectangle 28"/>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5" name="Rectangle 29"/>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6" name="Rectangle 30"/>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7" name="Rectangle 31"/>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8" name="Rectangle 32"/>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84449" name="Freeform 33"/>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4450" name="Line 34"/>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1" name="Line 35"/>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2" name="Line 36"/>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3" name="Line 37"/>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4" name="Line 38"/>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6" name="Line 40"/>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7" name="Line 41"/>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8" name="Line 42"/>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9" name="Line 43"/>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60" name="Line 44"/>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2611"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12"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13"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2614"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2615"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2616"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2617"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2618"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2619"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2620"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2621"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22"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23"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2624"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2625"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2626"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2627"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2628"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2629"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0"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1"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2"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3"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4"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5"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6"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7"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8"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9"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2640"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2641"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2" name="Line 34"/>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3"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4"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5" name="Line 37"/>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6"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7"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8"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9"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50" name="Line 42"/>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51" name="Text Box 43"/>
          <p:cNvSpPr txBox="1">
            <a:spLocks noChangeArrowheads="1"/>
          </p:cNvSpPr>
          <p:nvPr/>
        </p:nvSpPr>
        <p:spPr bwMode="auto">
          <a:xfrm>
            <a:off x="5232400" y="1782763"/>
            <a:ext cx="37671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Bridge 1 selected as root bridge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4659"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60"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61"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4662"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4663"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4664"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4665"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4666"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4667"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4668"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4669"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70"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71"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4672"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4673"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4674"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4675"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4676"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4677"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78"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79"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0"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1"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2"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3"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4"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5"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6"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7"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4688"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4689"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0" name="Line 34"/>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1"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2"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3" name="Line 37"/>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4"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5"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6"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7"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8" name="Line 42"/>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700" name="Text Box 44"/>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Root port selected for every bridge except root port</a:t>
            </a:r>
          </a:p>
        </p:txBody>
      </p:sp>
      <p:sp>
        <p:nvSpPr>
          <p:cNvPr id="1094701" name="Text Box 45"/>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4702" name="Text Box 46"/>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4703" name="Text Box 47"/>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4704" name="Text Box 48"/>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6707"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08"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09"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6710"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6711"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6712"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6713"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6714"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6715"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6716"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6717"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18"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19"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6720"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6721"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6722"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6723"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6724"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6725"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6"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27"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8"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9"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30"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31"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2"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3"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4"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5"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6736"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737"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38" name="Line 34"/>
          <p:cNvSpPr>
            <a:spLocks noChangeShapeType="1"/>
          </p:cNvSpPr>
          <p:nvPr/>
        </p:nvSpPr>
        <p:spPr bwMode="auto">
          <a:xfrm>
            <a:off x="3805238" y="3067050"/>
            <a:ext cx="1587" cy="1395413"/>
          </a:xfrm>
          <a:prstGeom prst="line">
            <a:avLst/>
          </a:prstGeom>
          <a:noFill/>
          <a:ln w="14288">
            <a:solidFill>
              <a:srgbClr val="FF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39"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40"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1" name="Line 37"/>
          <p:cNvSpPr>
            <a:spLocks noChangeShapeType="1"/>
          </p:cNvSpPr>
          <p:nvPr/>
        </p:nvSpPr>
        <p:spPr bwMode="auto">
          <a:xfrm flipV="1">
            <a:off x="1171575" y="1355725"/>
            <a:ext cx="1588" cy="501650"/>
          </a:xfrm>
          <a:prstGeom prst="line">
            <a:avLst/>
          </a:prstGeom>
          <a:noFill/>
          <a:ln w="14288">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2"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3"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4"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45"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6" name="Line 42"/>
          <p:cNvSpPr>
            <a:spLocks noChangeShapeType="1"/>
          </p:cNvSpPr>
          <p:nvPr/>
        </p:nvSpPr>
        <p:spPr bwMode="auto">
          <a:xfrm>
            <a:off x="1181100" y="2374900"/>
            <a:ext cx="1588" cy="565150"/>
          </a:xfrm>
          <a:prstGeom prst="line">
            <a:avLst/>
          </a:prstGeom>
          <a:noFill/>
          <a:ln w="14288">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7" name="Text Box 43"/>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Select designated bridge for each LAN</a:t>
            </a:r>
          </a:p>
        </p:txBody>
      </p:sp>
      <p:sp>
        <p:nvSpPr>
          <p:cNvPr id="1096748" name="Text Box 44"/>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6749" name="Text Box 45"/>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6750" name="Text Box 46"/>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6751" name="Text Box 47"/>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6752" name="Text Box 48"/>
          <p:cNvSpPr txBox="1">
            <a:spLocks noChangeArrowheads="1"/>
          </p:cNvSpPr>
          <p:nvPr/>
        </p:nvSpPr>
        <p:spPr bwMode="auto">
          <a:xfrm>
            <a:off x="739775" y="14462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a:t>
            </a:r>
          </a:p>
        </p:txBody>
      </p:sp>
      <p:sp>
        <p:nvSpPr>
          <p:cNvPr id="1096753" name="Text Box 49"/>
          <p:cNvSpPr txBox="1">
            <a:spLocks noChangeArrowheads="1"/>
          </p:cNvSpPr>
          <p:nvPr/>
        </p:nvSpPr>
        <p:spPr bwMode="auto">
          <a:xfrm>
            <a:off x="777875" y="25320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a:t>
            </a:r>
          </a:p>
        </p:txBody>
      </p:sp>
      <p:sp>
        <p:nvSpPr>
          <p:cNvPr id="1096754" name="Text Box 50"/>
          <p:cNvSpPr txBox="1">
            <a:spLocks noChangeArrowheads="1"/>
          </p:cNvSpPr>
          <p:nvPr/>
        </p:nvSpPr>
        <p:spPr bwMode="auto">
          <a:xfrm>
            <a:off x="3397250" y="31988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CC"/>
                </a:solidFill>
              </a:rPr>
              <a:t>D</a:t>
            </a:r>
          </a:p>
        </p:txBody>
      </p:sp>
      <p:sp>
        <p:nvSpPr>
          <p:cNvPr id="1096755" name="Text Box 51"/>
          <p:cNvSpPr txBox="1">
            <a:spLocks noChangeArrowheads="1"/>
          </p:cNvSpPr>
          <p:nvPr/>
        </p:nvSpPr>
        <p:spPr bwMode="auto">
          <a:xfrm>
            <a:off x="4692650" y="320833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00"/>
                </a:solidFill>
              </a:rPr>
              <a:t>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8755"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56"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57"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8758"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8759"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8760"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8761"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8762"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8763"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8764"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8765"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66"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67"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8768"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8769"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dirty="0">
                <a:solidFill>
                  <a:srgbClr val="000000"/>
                </a:solidFill>
              </a:rPr>
              <a:t>B4</a:t>
            </a:r>
            <a:endParaRPr lang="en-US" sz="2400" dirty="0"/>
          </a:p>
        </p:txBody>
      </p:sp>
      <p:sp>
        <p:nvSpPr>
          <p:cNvPr id="1098770"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8771"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8772"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8773"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4"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75"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6"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7"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8"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9"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0"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1"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2"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3"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8784"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8785" name="Line 33"/>
          <p:cNvSpPr>
            <a:spLocks noChangeShapeType="1"/>
          </p:cNvSpPr>
          <p:nvPr/>
        </p:nvSpPr>
        <p:spPr bwMode="auto">
          <a:xfrm flipV="1">
            <a:off x="3805238" y="1368425"/>
            <a:ext cx="1587" cy="1146175"/>
          </a:xfrm>
          <a:prstGeom prst="line">
            <a:avLst/>
          </a:prstGeom>
          <a:noFill/>
          <a:ln w="142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6" name="Line 34"/>
          <p:cNvSpPr>
            <a:spLocks noChangeShapeType="1"/>
          </p:cNvSpPr>
          <p:nvPr/>
        </p:nvSpPr>
        <p:spPr bwMode="auto">
          <a:xfrm>
            <a:off x="3805238" y="3067050"/>
            <a:ext cx="1587" cy="1395413"/>
          </a:xfrm>
          <a:prstGeom prst="line">
            <a:avLst/>
          </a:prstGeom>
          <a:noFill/>
          <a:ln w="14288">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7" name="Line 35"/>
          <p:cNvSpPr>
            <a:spLocks noChangeShapeType="1"/>
          </p:cNvSpPr>
          <p:nvPr/>
        </p:nvSpPr>
        <p:spPr bwMode="auto">
          <a:xfrm flipV="1">
            <a:off x="1852613" y="2984500"/>
            <a:ext cx="1587" cy="482600"/>
          </a:xfrm>
          <a:prstGeom prst="line">
            <a:avLst/>
          </a:prstGeom>
          <a:noFill/>
          <a:ln w="142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8" name="Line 36"/>
          <p:cNvSpPr>
            <a:spLocks noChangeShapeType="1"/>
          </p:cNvSpPr>
          <p:nvPr/>
        </p:nvSpPr>
        <p:spPr bwMode="auto">
          <a:xfrm flipV="1">
            <a:off x="2667000" y="4497388"/>
            <a:ext cx="1588" cy="4079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89" name="Line 37"/>
          <p:cNvSpPr>
            <a:spLocks noChangeShapeType="1"/>
          </p:cNvSpPr>
          <p:nvPr/>
        </p:nvSpPr>
        <p:spPr bwMode="auto">
          <a:xfrm flipV="1">
            <a:off x="1171575" y="1355725"/>
            <a:ext cx="1588" cy="50165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90" name="Line 38"/>
          <p:cNvSpPr>
            <a:spLocks noChangeShapeType="1"/>
          </p:cNvSpPr>
          <p:nvPr/>
        </p:nvSpPr>
        <p:spPr bwMode="auto">
          <a:xfrm flipV="1">
            <a:off x="2400300" y="1355725"/>
            <a:ext cx="1588" cy="4857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91"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8792"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93"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8794" name="Line 42"/>
          <p:cNvSpPr>
            <a:spLocks noChangeShapeType="1"/>
          </p:cNvSpPr>
          <p:nvPr/>
        </p:nvSpPr>
        <p:spPr bwMode="auto">
          <a:xfrm>
            <a:off x="1181100" y="2374900"/>
            <a:ext cx="1588" cy="565150"/>
          </a:xfrm>
          <a:prstGeom prst="line">
            <a:avLst/>
          </a:prstGeom>
          <a:noFill/>
          <a:ln w="14288">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95" name="Text Box 43"/>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All root ports &amp; designated ports put in forwarding state</a:t>
            </a:r>
          </a:p>
        </p:txBody>
      </p:sp>
      <p:sp>
        <p:nvSpPr>
          <p:cNvPr id="1098796" name="Text Box 44"/>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8797" name="Text Box 45"/>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8798" name="Text Box 46"/>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8799" name="Text Box 47"/>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8800" name="Text Box 48"/>
          <p:cNvSpPr txBox="1">
            <a:spLocks noChangeArrowheads="1"/>
          </p:cNvSpPr>
          <p:nvPr/>
        </p:nvSpPr>
        <p:spPr bwMode="auto">
          <a:xfrm>
            <a:off x="739775" y="14462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a:t>
            </a:r>
          </a:p>
        </p:txBody>
      </p:sp>
      <p:sp>
        <p:nvSpPr>
          <p:cNvPr id="1098801" name="Text Box 49"/>
          <p:cNvSpPr txBox="1">
            <a:spLocks noChangeArrowheads="1"/>
          </p:cNvSpPr>
          <p:nvPr/>
        </p:nvSpPr>
        <p:spPr bwMode="auto">
          <a:xfrm>
            <a:off x="777875" y="25320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a:t>
            </a:r>
          </a:p>
        </p:txBody>
      </p:sp>
      <p:sp>
        <p:nvSpPr>
          <p:cNvPr id="1098802" name="Text Box 50"/>
          <p:cNvSpPr txBox="1">
            <a:spLocks noChangeArrowheads="1"/>
          </p:cNvSpPr>
          <p:nvPr/>
        </p:nvSpPr>
        <p:spPr bwMode="auto">
          <a:xfrm>
            <a:off x="3397250" y="31988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CC"/>
                </a:solidFill>
              </a:rPr>
              <a:t>D</a:t>
            </a:r>
          </a:p>
        </p:txBody>
      </p:sp>
      <p:sp>
        <p:nvSpPr>
          <p:cNvPr id="1098803" name="Text Box 51"/>
          <p:cNvSpPr txBox="1">
            <a:spLocks noChangeArrowheads="1"/>
          </p:cNvSpPr>
          <p:nvPr/>
        </p:nvSpPr>
        <p:spPr bwMode="auto">
          <a:xfrm>
            <a:off x="4692650" y="320833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00"/>
                </a:solidFill>
              </a:rPr>
              <a: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0399"/>
            <a:ext cx="7543800" cy="729100"/>
          </a:xfrm>
        </p:spPr>
        <p:txBody>
          <a:bodyPr/>
          <a:lstStyle/>
          <a:p>
            <a:pPr algn="ctr"/>
            <a:r>
              <a:rPr lang="en-US" dirty="0"/>
              <a:t>Introduction</a:t>
            </a:r>
          </a:p>
        </p:txBody>
      </p:sp>
      <p:sp>
        <p:nvSpPr>
          <p:cNvPr id="3" name="Content Placeholder 2"/>
          <p:cNvSpPr>
            <a:spLocks noGrp="1"/>
          </p:cNvSpPr>
          <p:nvPr>
            <p:ph idx="1"/>
          </p:nvPr>
        </p:nvSpPr>
        <p:spPr>
          <a:xfrm>
            <a:off x="457200" y="1751386"/>
            <a:ext cx="8229600" cy="5249916"/>
          </a:xfrm>
        </p:spPr>
        <p:txBody>
          <a:bodyPr>
            <a:normAutofit/>
          </a:bodyPr>
          <a:lstStyle/>
          <a:p>
            <a:pPr algn="just"/>
            <a:r>
              <a:rPr lang="en-US" sz="2400" dirty="0"/>
              <a:t>There are several ways of interconnecting Networks</a:t>
            </a:r>
          </a:p>
          <a:p>
            <a:pPr algn="just"/>
            <a:r>
              <a:rPr lang="en-US" sz="2400" dirty="0"/>
              <a:t>When two or more networks are interconnected at the </a:t>
            </a:r>
            <a:r>
              <a:rPr lang="en-US" sz="2400" b="1" dirty="0"/>
              <a:t>physical layer </a:t>
            </a:r>
            <a:r>
              <a:rPr lang="en-US" sz="2400" dirty="0"/>
              <a:t>the type of device is called as a</a:t>
            </a:r>
            <a:r>
              <a:rPr lang="en-US" sz="2400" b="1" dirty="0"/>
              <a:t> repeater</a:t>
            </a:r>
            <a:r>
              <a:rPr lang="en-US" sz="2400" dirty="0"/>
              <a:t>.</a:t>
            </a:r>
          </a:p>
          <a:p>
            <a:pPr algn="just"/>
            <a:r>
              <a:rPr lang="en-US" sz="2400" dirty="0"/>
              <a:t>When two or more devices are interconnected at the </a:t>
            </a:r>
            <a:r>
              <a:rPr lang="en-US" sz="2400" b="1" dirty="0"/>
              <a:t>MAC layer or data link layer</a:t>
            </a:r>
            <a:r>
              <a:rPr lang="en-US" sz="2400" dirty="0"/>
              <a:t>, the type of the device is called as a </a:t>
            </a:r>
            <a:r>
              <a:rPr lang="en-US" sz="2400" b="1" dirty="0"/>
              <a:t>bridge</a:t>
            </a:r>
          </a:p>
          <a:p>
            <a:pPr algn="just"/>
            <a:r>
              <a:rPr lang="en-US" sz="2400" dirty="0"/>
              <a:t>When two or more devices are interconnected at the </a:t>
            </a:r>
            <a:r>
              <a:rPr lang="en-US" sz="2400" b="1" dirty="0"/>
              <a:t>network layer</a:t>
            </a:r>
            <a:r>
              <a:rPr lang="en-US" sz="2400" dirty="0"/>
              <a:t>, the type of the device is called as a </a:t>
            </a:r>
            <a:r>
              <a:rPr lang="en-US" sz="2400" b="1" dirty="0"/>
              <a:t>router</a:t>
            </a:r>
          </a:p>
          <a:p>
            <a:pPr algn="just"/>
            <a:r>
              <a:rPr lang="en-US" sz="2400" dirty="0"/>
              <a:t>The device that interconnects at </a:t>
            </a:r>
            <a:r>
              <a:rPr lang="en-US" sz="2400" b="1" dirty="0"/>
              <a:t>higher level </a:t>
            </a:r>
            <a:r>
              <a:rPr lang="en-US" sz="2400" dirty="0"/>
              <a:t>is called as </a:t>
            </a:r>
            <a:r>
              <a:rPr lang="en-US" sz="2400" b="1" dirty="0"/>
              <a:t>gateway</a:t>
            </a:r>
            <a:r>
              <a:rPr lang="en-US" sz="2400" dirty="0"/>
              <a:t>, which generally performs some protocol conversion and security functions</a:t>
            </a:r>
          </a:p>
        </p:txBody>
      </p:sp>
    </p:spTree>
    <p:extLst>
      <p:ext uri="{BB962C8B-B14F-4D97-AF65-F5344CB8AC3E}">
        <p14:creationId xmlns:p14="http://schemas.microsoft.com/office/powerpoint/2010/main" val="2164756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a:t>Adaptive Learning</a:t>
            </a:r>
          </a:p>
        </p:txBody>
      </p:sp>
      <p:sp>
        <p:nvSpPr>
          <p:cNvPr id="1079299" name="Rectangle 3"/>
          <p:cNvSpPr>
            <a:spLocks noGrp="1" noChangeArrowheads="1"/>
          </p:cNvSpPr>
          <p:nvPr>
            <p:ph idx="1"/>
          </p:nvPr>
        </p:nvSpPr>
        <p:spPr/>
        <p:txBody>
          <a:bodyPr>
            <a:normAutofit/>
          </a:bodyPr>
          <a:lstStyle/>
          <a:p>
            <a:r>
              <a:rPr lang="en-US" sz="3200" dirty="0"/>
              <a:t>In a static network, tables eventually store all addresses &amp; learning stops</a:t>
            </a:r>
          </a:p>
          <a:p>
            <a:r>
              <a:rPr lang="en-US" sz="3200" dirty="0"/>
              <a:t>In practice, stations are added &amp; moved all the time</a:t>
            </a:r>
          </a:p>
          <a:p>
            <a:pPr lvl="1"/>
            <a:r>
              <a:rPr lang="en-US" sz="2800" dirty="0"/>
              <a:t>Introduce timer (minutes) to age each entry &amp; force it to be relearned periodically</a:t>
            </a:r>
          </a:p>
          <a:p>
            <a:pPr lvl="1"/>
            <a:r>
              <a:rPr lang="en-US" sz="2800" dirty="0"/>
              <a:t>If frame arrives on port that differs from frame address &amp; port in table, update immediately</a:t>
            </a:r>
          </a:p>
        </p:txBody>
      </p:sp>
    </p:spTree>
    <p:extLst>
      <p:ext uri="{BB962C8B-B14F-4D97-AF65-F5344CB8AC3E}">
        <p14:creationId xmlns:p14="http://schemas.microsoft.com/office/powerpoint/2010/main" val="2370732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Source Routing Bridges</a:t>
            </a:r>
          </a:p>
        </p:txBody>
      </p:sp>
      <p:sp>
        <p:nvSpPr>
          <p:cNvPr id="1108995" name="Rectangle 3"/>
          <p:cNvSpPr>
            <a:spLocks noGrp="1" noChangeArrowheads="1"/>
          </p:cNvSpPr>
          <p:nvPr>
            <p:ph idx="1"/>
          </p:nvPr>
        </p:nvSpPr>
        <p:spPr>
          <a:xfrm>
            <a:off x="480060" y="1691372"/>
            <a:ext cx="8229600" cy="2808890"/>
          </a:xfrm>
        </p:spPr>
        <p:txBody>
          <a:bodyPr>
            <a:normAutofit/>
          </a:bodyPr>
          <a:lstStyle/>
          <a:p>
            <a:pPr algn="just"/>
            <a:r>
              <a:rPr lang="en-US" sz="1800" dirty="0"/>
              <a:t>To interconnect IEEE 802.5 token ring networks</a:t>
            </a:r>
          </a:p>
          <a:p>
            <a:pPr algn="just"/>
            <a:r>
              <a:rPr lang="en-US" sz="1800" dirty="0"/>
              <a:t>Each source station determines route to destination</a:t>
            </a:r>
          </a:p>
          <a:p>
            <a:pPr algn="just"/>
            <a:r>
              <a:rPr lang="en-US" sz="1800" dirty="0"/>
              <a:t>Routing information inserted in frame if and only if the two stations are on different LANs </a:t>
            </a:r>
          </a:p>
          <a:p>
            <a:pPr algn="just"/>
            <a:r>
              <a:rPr lang="en-US" sz="1800" dirty="0"/>
              <a:t>The routing control field defines the type of the frame, the length of the routing information, the direction of route (i.e. L2R or R2L) and the largest frame supported by the path</a:t>
            </a:r>
          </a:p>
          <a:p>
            <a:pPr algn="just"/>
            <a:r>
              <a:rPr lang="en-US" sz="1800" dirty="0"/>
              <a:t>The route designator contains a 12 bit LAN number and a 4 bit bridge number.</a:t>
            </a:r>
          </a:p>
          <a:p>
            <a:pPr algn="just"/>
            <a:endParaRPr lang="en-US" sz="1800" dirty="0"/>
          </a:p>
        </p:txBody>
      </p:sp>
      <p:grpSp>
        <p:nvGrpSpPr>
          <p:cNvPr id="1108996" name="Group 4"/>
          <p:cNvGrpSpPr>
            <a:grpSpLocks/>
          </p:cNvGrpSpPr>
          <p:nvPr/>
        </p:nvGrpSpPr>
        <p:grpSpPr bwMode="auto">
          <a:xfrm>
            <a:off x="1153953" y="4504291"/>
            <a:ext cx="6881813" cy="2116138"/>
            <a:chOff x="632" y="1476"/>
            <a:chExt cx="4335" cy="1333"/>
          </a:xfrm>
        </p:grpSpPr>
        <p:sp>
          <p:nvSpPr>
            <p:cNvPr id="1108997" name="Rectangle 5" descr="Narrow horizontal"/>
            <p:cNvSpPr>
              <a:spLocks noChangeArrowheads="1"/>
            </p:cNvSpPr>
            <p:nvPr/>
          </p:nvSpPr>
          <p:spPr bwMode="auto">
            <a:xfrm>
              <a:off x="1741" y="1476"/>
              <a:ext cx="733" cy="398"/>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8998" name="Rectangle 6" descr="Narrow horizontal"/>
            <p:cNvSpPr>
              <a:spLocks noChangeArrowheads="1"/>
            </p:cNvSpPr>
            <p:nvPr/>
          </p:nvSpPr>
          <p:spPr bwMode="auto">
            <a:xfrm>
              <a:off x="998" y="1477"/>
              <a:ext cx="734" cy="399"/>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8999" name="Rectangle 7" descr="Narrow horizontal"/>
            <p:cNvSpPr>
              <a:spLocks noChangeArrowheads="1"/>
            </p:cNvSpPr>
            <p:nvPr/>
          </p:nvSpPr>
          <p:spPr bwMode="auto">
            <a:xfrm>
              <a:off x="2476" y="1477"/>
              <a:ext cx="733" cy="399"/>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9000" name="Rectangle 8" descr="Narrow horizontal"/>
            <p:cNvSpPr>
              <a:spLocks noChangeArrowheads="1"/>
            </p:cNvSpPr>
            <p:nvPr/>
          </p:nvSpPr>
          <p:spPr bwMode="auto">
            <a:xfrm>
              <a:off x="4176" y="1476"/>
              <a:ext cx="733" cy="398"/>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9001" name="Rectangle 9"/>
            <p:cNvSpPr>
              <a:spLocks noChangeArrowheads="1"/>
            </p:cNvSpPr>
            <p:nvPr/>
          </p:nvSpPr>
          <p:spPr bwMode="auto">
            <a:xfrm>
              <a:off x="2098" y="2411"/>
              <a:ext cx="733" cy="398"/>
            </a:xfrm>
            <a:prstGeom prst="rect">
              <a:avLst/>
            </a:prstGeom>
            <a:solidFill>
              <a:schemeClr val="accent2"/>
            </a:solidFill>
            <a:ln w="15875">
              <a:solidFill>
                <a:srgbClr val="000000"/>
              </a:solidFill>
              <a:miter lim="800000"/>
              <a:headEnd/>
              <a:tailEnd/>
            </a:ln>
          </p:spPr>
          <p:txBody>
            <a:bodyPr/>
            <a:lstStyle/>
            <a:p>
              <a:endParaRPr lang="en-US"/>
            </a:p>
          </p:txBody>
        </p:sp>
        <p:sp>
          <p:nvSpPr>
            <p:cNvPr id="1109002" name="Rectangle 10"/>
            <p:cNvSpPr>
              <a:spLocks noChangeArrowheads="1"/>
            </p:cNvSpPr>
            <p:nvPr/>
          </p:nvSpPr>
          <p:spPr bwMode="auto">
            <a:xfrm>
              <a:off x="632" y="2411"/>
              <a:ext cx="734"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3" name="Rectangle 11"/>
            <p:cNvSpPr>
              <a:spLocks noChangeArrowheads="1"/>
            </p:cNvSpPr>
            <p:nvPr/>
          </p:nvSpPr>
          <p:spPr bwMode="auto">
            <a:xfrm>
              <a:off x="2825" y="2411"/>
              <a:ext cx="1585"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4" name="Rectangle 12"/>
            <p:cNvSpPr>
              <a:spLocks noChangeArrowheads="1"/>
            </p:cNvSpPr>
            <p:nvPr/>
          </p:nvSpPr>
          <p:spPr bwMode="auto">
            <a:xfrm>
              <a:off x="4412" y="2411"/>
              <a:ext cx="555"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5" name="Rectangle 13"/>
            <p:cNvSpPr>
              <a:spLocks noChangeArrowheads="1"/>
            </p:cNvSpPr>
            <p:nvPr/>
          </p:nvSpPr>
          <p:spPr bwMode="auto">
            <a:xfrm>
              <a:off x="1362" y="2411"/>
              <a:ext cx="734"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6" name="Rectangle 14"/>
            <p:cNvSpPr>
              <a:spLocks noChangeArrowheads="1"/>
            </p:cNvSpPr>
            <p:nvPr/>
          </p:nvSpPr>
          <p:spPr bwMode="auto">
            <a:xfrm>
              <a:off x="1146" y="1514"/>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Routing</a:t>
              </a:r>
              <a:endParaRPr lang="en-US"/>
            </a:p>
          </p:txBody>
        </p:sp>
        <p:sp>
          <p:nvSpPr>
            <p:cNvPr id="1109007" name="Rectangle 15"/>
            <p:cNvSpPr>
              <a:spLocks noChangeArrowheads="1"/>
            </p:cNvSpPr>
            <p:nvPr/>
          </p:nvSpPr>
          <p:spPr bwMode="auto">
            <a:xfrm>
              <a:off x="1178" y="167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dirty="0">
                  <a:solidFill>
                    <a:srgbClr val="000000"/>
                  </a:solidFill>
                </a:rPr>
                <a:t>control</a:t>
              </a:r>
              <a:endParaRPr lang="en-US" dirty="0"/>
            </a:p>
          </p:txBody>
        </p:sp>
        <p:sp>
          <p:nvSpPr>
            <p:cNvPr id="1109008" name="Rectangle 16"/>
            <p:cNvSpPr>
              <a:spLocks noChangeArrowheads="1"/>
            </p:cNvSpPr>
            <p:nvPr/>
          </p:nvSpPr>
          <p:spPr bwMode="auto">
            <a:xfrm>
              <a:off x="1871" y="1514"/>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1</a:t>
              </a:r>
              <a:endParaRPr lang="en-US"/>
            </a:p>
          </p:txBody>
        </p:sp>
        <p:sp>
          <p:nvSpPr>
            <p:cNvPr id="1109009" name="Rectangle 17"/>
            <p:cNvSpPr>
              <a:spLocks noChangeArrowheads="1"/>
            </p:cNvSpPr>
            <p:nvPr/>
          </p:nvSpPr>
          <p:spPr bwMode="auto">
            <a:xfrm>
              <a:off x="1790" y="1676"/>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designator</a:t>
              </a:r>
              <a:endParaRPr lang="en-US"/>
            </a:p>
          </p:txBody>
        </p:sp>
        <p:sp>
          <p:nvSpPr>
            <p:cNvPr id="1109010" name="Rectangle 18"/>
            <p:cNvSpPr>
              <a:spLocks noChangeArrowheads="1"/>
            </p:cNvSpPr>
            <p:nvPr/>
          </p:nvSpPr>
          <p:spPr bwMode="auto">
            <a:xfrm>
              <a:off x="2616" y="1521"/>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2</a:t>
              </a:r>
              <a:endParaRPr lang="en-US"/>
            </a:p>
          </p:txBody>
        </p:sp>
        <p:sp>
          <p:nvSpPr>
            <p:cNvPr id="1109011" name="Rectangle 19"/>
            <p:cNvSpPr>
              <a:spLocks noChangeArrowheads="1"/>
            </p:cNvSpPr>
            <p:nvPr/>
          </p:nvSpPr>
          <p:spPr bwMode="auto">
            <a:xfrm>
              <a:off x="2535" y="1683"/>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dirty="0">
                  <a:solidFill>
                    <a:srgbClr val="000000"/>
                  </a:solidFill>
                </a:rPr>
                <a:t>designator</a:t>
              </a:r>
              <a:endParaRPr lang="en-US" dirty="0"/>
            </a:p>
          </p:txBody>
        </p:sp>
        <p:sp>
          <p:nvSpPr>
            <p:cNvPr id="1109012" name="Rectangle 20"/>
            <p:cNvSpPr>
              <a:spLocks noChangeArrowheads="1"/>
            </p:cNvSpPr>
            <p:nvPr/>
          </p:nvSpPr>
          <p:spPr bwMode="auto">
            <a:xfrm>
              <a:off x="4295" y="1520"/>
              <a:ext cx="5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m</a:t>
              </a:r>
              <a:endParaRPr lang="en-US"/>
            </a:p>
          </p:txBody>
        </p:sp>
        <p:sp>
          <p:nvSpPr>
            <p:cNvPr id="1109013" name="Rectangle 21"/>
            <p:cNvSpPr>
              <a:spLocks noChangeArrowheads="1"/>
            </p:cNvSpPr>
            <p:nvPr/>
          </p:nvSpPr>
          <p:spPr bwMode="auto">
            <a:xfrm>
              <a:off x="4233" y="1682"/>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designator</a:t>
              </a:r>
              <a:endParaRPr lang="en-US"/>
            </a:p>
          </p:txBody>
        </p:sp>
        <p:sp>
          <p:nvSpPr>
            <p:cNvPr id="1109014" name="Rectangle 22"/>
            <p:cNvSpPr>
              <a:spLocks noChangeArrowheads="1"/>
            </p:cNvSpPr>
            <p:nvPr/>
          </p:nvSpPr>
          <p:spPr bwMode="auto">
            <a:xfrm>
              <a:off x="657" y="2455"/>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Destination</a:t>
              </a:r>
              <a:endParaRPr lang="en-US"/>
            </a:p>
          </p:txBody>
        </p:sp>
        <p:sp>
          <p:nvSpPr>
            <p:cNvPr id="1109015" name="Rectangle 23"/>
            <p:cNvSpPr>
              <a:spLocks noChangeArrowheads="1"/>
            </p:cNvSpPr>
            <p:nvPr/>
          </p:nvSpPr>
          <p:spPr bwMode="auto">
            <a:xfrm>
              <a:off x="761" y="2617"/>
              <a:ext cx="5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address</a:t>
              </a:r>
              <a:endParaRPr lang="en-US"/>
            </a:p>
          </p:txBody>
        </p:sp>
        <p:sp>
          <p:nvSpPr>
            <p:cNvPr id="1109016" name="Rectangle 24"/>
            <p:cNvSpPr>
              <a:spLocks noChangeArrowheads="1"/>
            </p:cNvSpPr>
            <p:nvPr/>
          </p:nvSpPr>
          <p:spPr bwMode="auto">
            <a:xfrm>
              <a:off x="1523" y="2459"/>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Source</a:t>
              </a:r>
              <a:endParaRPr lang="en-US"/>
            </a:p>
          </p:txBody>
        </p:sp>
        <p:sp>
          <p:nvSpPr>
            <p:cNvPr id="1109017" name="Rectangle 25"/>
            <p:cNvSpPr>
              <a:spLocks noChangeArrowheads="1"/>
            </p:cNvSpPr>
            <p:nvPr/>
          </p:nvSpPr>
          <p:spPr bwMode="auto">
            <a:xfrm>
              <a:off x="1496" y="2622"/>
              <a:ext cx="5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address</a:t>
              </a:r>
              <a:endParaRPr lang="en-US"/>
            </a:p>
          </p:txBody>
        </p:sp>
        <p:sp>
          <p:nvSpPr>
            <p:cNvPr id="1109018" name="Rectangle 26"/>
            <p:cNvSpPr>
              <a:spLocks noChangeArrowheads="1"/>
            </p:cNvSpPr>
            <p:nvPr/>
          </p:nvSpPr>
          <p:spPr bwMode="auto">
            <a:xfrm>
              <a:off x="2245" y="2455"/>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Routing</a:t>
              </a:r>
              <a:endParaRPr lang="en-US"/>
            </a:p>
          </p:txBody>
        </p:sp>
        <p:sp>
          <p:nvSpPr>
            <p:cNvPr id="1109019" name="Rectangle 27"/>
            <p:cNvSpPr>
              <a:spLocks noChangeArrowheads="1"/>
            </p:cNvSpPr>
            <p:nvPr/>
          </p:nvSpPr>
          <p:spPr bwMode="auto">
            <a:xfrm>
              <a:off x="2136" y="2617"/>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information</a:t>
              </a:r>
              <a:endParaRPr lang="en-US"/>
            </a:p>
          </p:txBody>
        </p:sp>
        <p:sp>
          <p:nvSpPr>
            <p:cNvPr id="1109020" name="Rectangle 28"/>
            <p:cNvSpPr>
              <a:spLocks noChangeArrowheads="1"/>
            </p:cNvSpPr>
            <p:nvPr/>
          </p:nvSpPr>
          <p:spPr bwMode="auto">
            <a:xfrm>
              <a:off x="3488" y="2521"/>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Data</a:t>
              </a:r>
              <a:endParaRPr lang="en-US"/>
            </a:p>
          </p:txBody>
        </p:sp>
        <p:sp>
          <p:nvSpPr>
            <p:cNvPr id="1109021" name="Rectangle 29"/>
            <p:cNvSpPr>
              <a:spLocks noChangeArrowheads="1"/>
            </p:cNvSpPr>
            <p:nvPr/>
          </p:nvSpPr>
          <p:spPr bwMode="auto">
            <a:xfrm>
              <a:off x="4603" y="2541"/>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FCS</a:t>
              </a:r>
              <a:endParaRPr lang="en-US"/>
            </a:p>
          </p:txBody>
        </p:sp>
        <p:sp>
          <p:nvSpPr>
            <p:cNvPr id="1109022" name="Rectangle 30"/>
            <p:cNvSpPr>
              <a:spLocks noChangeArrowheads="1"/>
            </p:cNvSpPr>
            <p:nvPr/>
          </p:nvSpPr>
          <p:spPr bwMode="auto">
            <a:xfrm>
              <a:off x="1117"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sp>
          <p:nvSpPr>
            <p:cNvPr id="1109023" name="Rectangle 31"/>
            <p:cNvSpPr>
              <a:spLocks noChangeArrowheads="1"/>
            </p:cNvSpPr>
            <p:nvPr/>
          </p:nvSpPr>
          <p:spPr bwMode="auto">
            <a:xfrm>
              <a:off x="1884"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dirty="0">
                  <a:solidFill>
                    <a:srgbClr val="000000"/>
                  </a:solidFill>
                </a:rPr>
                <a:t>2 bytes</a:t>
              </a:r>
              <a:endParaRPr lang="en-US" dirty="0"/>
            </a:p>
          </p:txBody>
        </p:sp>
        <p:sp>
          <p:nvSpPr>
            <p:cNvPr id="1109024" name="Rectangle 32"/>
            <p:cNvSpPr>
              <a:spLocks noChangeArrowheads="1"/>
            </p:cNvSpPr>
            <p:nvPr/>
          </p:nvSpPr>
          <p:spPr bwMode="auto">
            <a:xfrm>
              <a:off x="2622"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sp>
          <p:nvSpPr>
            <p:cNvPr id="1109025" name="Rectangle 33"/>
            <p:cNvSpPr>
              <a:spLocks noChangeArrowheads="1"/>
            </p:cNvSpPr>
            <p:nvPr/>
          </p:nvSpPr>
          <p:spPr bwMode="auto">
            <a:xfrm>
              <a:off x="4340"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cxnSp>
          <p:nvCxnSpPr>
            <p:cNvPr id="1109026" name="AutoShape 34"/>
            <p:cNvCxnSpPr>
              <a:cxnSpLocks noChangeShapeType="1"/>
              <a:stCxn id="1108998" idx="1"/>
              <a:endCxn id="1109005" idx="3"/>
            </p:cNvCxnSpPr>
            <p:nvPr/>
          </p:nvCxnSpPr>
          <p:spPr bwMode="auto">
            <a:xfrm rot="10800000" flipH="1" flipV="1">
              <a:off x="993" y="1677"/>
              <a:ext cx="1108" cy="933"/>
            </a:xfrm>
            <a:prstGeom prst="bentConnector5">
              <a:avLst>
                <a:gd name="adj1" fmla="val 356"/>
                <a:gd name="adj2" fmla="val 50056"/>
                <a:gd name="adj3" fmla="val 100269"/>
              </a:avLst>
            </a:prstGeom>
            <a:noFill/>
            <a:ln w="12700">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9027" name="AutoShape 35"/>
            <p:cNvCxnSpPr>
              <a:cxnSpLocks noChangeShapeType="1"/>
            </p:cNvCxnSpPr>
            <p:nvPr/>
          </p:nvCxnSpPr>
          <p:spPr bwMode="auto">
            <a:xfrm flipH="1">
              <a:off x="2812" y="1675"/>
              <a:ext cx="2094" cy="935"/>
            </a:xfrm>
            <a:prstGeom prst="bentConnector5">
              <a:avLst>
                <a:gd name="adj1" fmla="val -144"/>
                <a:gd name="adj2" fmla="val 49944"/>
                <a:gd name="adj3" fmla="val 99426"/>
              </a:avLst>
            </a:prstGeom>
            <a:noFill/>
            <a:ln w="12700">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9028" name="Line 36"/>
            <p:cNvSpPr>
              <a:spLocks noChangeShapeType="1"/>
            </p:cNvSpPr>
            <p:nvPr/>
          </p:nvSpPr>
          <p:spPr bwMode="auto">
            <a:xfrm>
              <a:off x="3200" y="1480"/>
              <a:ext cx="99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09029" name="Line 37"/>
            <p:cNvSpPr>
              <a:spLocks noChangeShapeType="1"/>
            </p:cNvSpPr>
            <p:nvPr/>
          </p:nvSpPr>
          <p:spPr bwMode="auto">
            <a:xfrm>
              <a:off x="3200" y="1872"/>
              <a:ext cx="99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ChangeArrowheads="1"/>
          </p:cNvSpPr>
          <p:nvPr/>
        </p:nvSpPr>
        <p:spPr bwMode="auto">
          <a:xfrm>
            <a:off x="7799388" y="336232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2067" name="Rectangle 3"/>
          <p:cNvSpPr>
            <a:spLocks noGrp="1" noChangeArrowheads="1"/>
          </p:cNvSpPr>
          <p:nvPr>
            <p:ph type="title"/>
          </p:nvPr>
        </p:nvSpPr>
        <p:spPr/>
        <p:txBody>
          <a:bodyPr/>
          <a:lstStyle/>
          <a:p>
            <a:r>
              <a:rPr lang="en-US"/>
              <a:t>Route Discovery</a:t>
            </a:r>
          </a:p>
        </p:txBody>
      </p:sp>
      <p:sp>
        <p:nvSpPr>
          <p:cNvPr id="1112068" name="Rectangle 4"/>
          <p:cNvSpPr>
            <a:spLocks noGrp="1" noChangeArrowheads="1"/>
          </p:cNvSpPr>
          <p:nvPr>
            <p:ph idx="1"/>
          </p:nvPr>
        </p:nvSpPr>
        <p:spPr/>
        <p:txBody>
          <a:bodyPr>
            <a:normAutofit/>
          </a:bodyPr>
          <a:lstStyle/>
          <a:p>
            <a:pPr algn="just"/>
            <a:r>
              <a:rPr lang="en-US" sz="2800" dirty="0"/>
              <a:t>To discover route to a destination each station broadcasts a </a:t>
            </a:r>
            <a:r>
              <a:rPr lang="en-US" sz="2800" i="1" dirty="0">
                <a:solidFill>
                  <a:srgbClr val="C00000"/>
                </a:solidFill>
              </a:rPr>
              <a:t>single-route broadcast </a:t>
            </a:r>
            <a:r>
              <a:rPr lang="en-US" sz="2800" i="1" dirty="0"/>
              <a:t>frame</a:t>
            </a:r>
            <a:endParaRPr lang="en-US" sz="2800" dirty="0"/>
          </a:p>
          <a:p>
            <a:pPr algn="just"/>
            <a:r>
              <a:rPr lang="en-US" sz="2800" dirty="0"/>
              <a:t>Frame visits every LAN once &amp; eventually reaches destination</a:t>
            </a:r>
          </a:p>
          <a:p>
            <a:pPr algn="just"/>
            <a:r>
              <a:rPr lang="en-US" sz="2800" dirty="0"/>
              <a:t>Destination sends </a:t>
            </a:r>
            <a:r>
              <a:rPr lang="en-US" sz="2800" i="1" dirty="0">
                <a:solidFill>
                  <a:srgbClr val="C00000"/>
                </a:solidFill>
              </a:rPr>
              <a:t>all-routes broadcast </a:t>
            </a:r>
            <a:r>
              <a:rPr lang="en-US" sz="2800" i="1" dirty="0"/>
              <a:t>frame </a:t>
            </a:r>
            <a:r>
              <a:rPr lang="en-US" sz="2800" dirty="0"/>
              <a:t>which generates all routes back to source</a:t>
            </a:r>
          </a:p>
          <a:p>
            <a:pPr algn="just"/>
            <a:r>
              <a:rPr lang="en-US" sz="2800" dirty="0"/>
              <a:t>Source collects routes &amp; picks best</a:t>
            </a:r>
          </a:p>
          <a:p>
            <a:pPr marL="0" indent="0" algn="just">
              <a:buNone/>
            </a:pP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11" name="Rectangle 11"/>
          <p:cNvSpPr>
            <a:spLocks noChangeArrowheads="1"/>
          </p:cNvSpPr>
          <p:nvPr/>
        </p:nvSpPr>
        <p:spPr bwMode="auto">
          <a:xfrm>
            <a:off x="7799388" y="336232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0837" name="Rectangle 37"/>
          <p:cNvSpPr>
            <a:spLocks noGrp="1" noChangeArrowheads="1"/>
          </p:cNvSpPr>
          <p:nvPr>
            <p:ph type="title"/>
          </p:nvPr>
        </p:nvSpPr>
        <p:spPr/>
        <p:txBody>
          <a:bodyPr/>
          <a:lstStyle/>
          <a:p>
            <a:r>
              <a:rPr lang="en-US"/>
              <a:t>Detailed Route Discovery</a:t>
            </a:r>
          </a:p>
        </p:txBody>
      </p:sp>
      <p:sp>
        <p:nvSpPr>
          <p:cNvPr id="1100838" name="Rectangle 38"/>
          <p:cNvSpPr>
            <a:spLocks noGrp="1" noChangeArrowheads="1"/>
          </p:cNvSpPr>
          <p:nvPr>
            <p:ph sz="half" idx="1"/>
          </p:nvPr>
        </p:nvSpPr>
        <p:spPr/>
        <p:txBody>
          <a:bodyPr>
            <a:normAutofit fontScale="92500" lnSpcReduction="10000"/>
          </a:bodyPr>
          <a:lstStyle/>
          <a:p>
            <a:pPr>
              <a:lnSpc>
                <a:spcPct val="80000"/>
              </a:lnSpc>
            </a:pPr>
            <a:r>
              <a:rPr lang="en-US" dirty="0"/>
              <a:t>Bridges must be configured to form a spanning tree</a:t>
            </a:r>
          </a:p>
          <a:p>
            <a:pPr>
              <a:lnSpc>
                <a:spcPct val="80000"/>
              </a:lnSpc>
            </a:pPr>
            <a:r>
              <a:rPr lang="en-US" dirty="0"/>
              <a:t>Source sends </a:t>
            </a:r>
            <a:r>
              <a:rPr lang="en-US" i="1" dirty="0"/>
              <a:t>single-route frame</a:t>
            </a:r>
            <a:r>
              <a:rPr lang="en-US" dirty="0"/>
              <a:t> without route designator field</a:t>
            </a:r>
          </a:p>
          <a:p>
            <a:pPr>
              <a:lnSpc>
                <a:spcPct val="80000"/>
              </a:lnSpc>
            </a:pPr>
            <a:r>
              <a:rPr lang="en-US" dirty="0"/>
              <a:t>Bridges in first LAN add incoming LAN #, its bridge #, outgoing LAN # into frame &amp; forwards frame</a:t>
            </a:r>
          </a:p>
          <a:p>
            <a:pPr>
              <a:lnSpc>
                <a:spcPct val="80000"/>
              </a:lnSpc>
            </a:pPr>
            <a:r>
              <a:rPr lang="en-US" dirty="0"/>
              <a:t>Each subsequent bridge attaches its bridge # and outgoing LAN #</a:t>
            </a:r>
          </a:p>
          <a:p>
            <a:pPr>
              <a:lnSpc>
                <a:spcPct val="80000"/>
              </a:lnSpc>
            </a:pPr>
            <a:r>
              <a:rPr lang="en-US" dirty="0"/>
              <a:t>Eventually, </a:t>
            </a:r>
            <a:r>
              <a:rPr lang="en-US" i="1" dirty="0"/>
              <a:t>one</a:t>
            </a:r>
            <a:r>
              <a:rPr lang="en-US" dirty="0"/>
              <a:t> single-route frame arrives at destination</a:t>
            </a:r>
          </a:p>
        </p:txBody>
      </p:sp>
      <p:sp>
        <p:nvSpPr>
          <p:cNvPr id="1100839" name="Rectangle 39"/>
          <p:cNvSpPr>
            <a:spLocks noGrp="1" noChangeArrowheads="1"/>
          </p:cNvSpPr>
          <p:nvPr>
            <p:ph sz="half" idx="2"/>
          </p:nvPr>
        </p:nvSpPr>
        <p:spPr/>
        <p:txBody>
          <a:bodyPr>
            <a:normAutofit fontScale="92500" lnSpcReduction="10000"/>
          </a:bodyPr>
          <a:lstStyle/>
          <a:p>
            <a:pPr>
              <a:lnSpc>
                <a:spcPct val="80000"/>
              </a:lnSpc>
            </a:pPr>
            <a:r>
              <a:rPr lang="en-US" sz="2000" dirty="0"/>
              <a:t>When destination receives single-route broadcast frame it responds with </a:t>
            </a:r>
            <a:r>
              <a:rPr lang="en-US" sz="2000" i="1" dirty="0"/>
              <a:t>all-routes broadcast frame </a:t>
            </a:r>
            <a:r>
              <a:rPr lang="en-US" sz="2000" dirty="0"/>
              <a:t>with no route designator field</a:t>
            </a:r>
          </a:p>
          <a:p>
            <a:pPr>
              <a:lnSpc>
                <a:spcPct val="80000"/>
              </a:lnSpc>
            </a:pPr>
            <a:r>
              <a:rPr lang="en-US" sz="2000" dirty="0"/>
              <a:t>Bridge at first hop inserts incoming LAN #, its bridge #, and outgoing LAN # and forwards to outgoing LAN</a:t>
            </a:r>
          </a:p>
          <a:p>
            <a:pPr>
              <a:lnSpc>
                <a:spcPct val="80000"/>
              </a:lnSpc>
            </a:pPr>
            <a:r>
              <a:rPr lang="en-US" sz="2000" dirty="0"/>
              <a:t>Subsequent bridges insert their bridge # and outgoing LAN # and forward</a:t>
            </a:r>
          </a:p>
          <a:p>
            <a:pPr>
              <a:lnSpc>
                <a:spcPct val="80000"/>
              </a:lnSpc>
            </a:pPr>
            <a:r>
              <a:rPr lang="en-US" sz="2000" dirty="0"/>
              <a:t>Before forwarding bridge checks to see if outgoing LAN already in designator field</a:t>
            </a:r>
          </a:p>
          <a:p>
            <a:pPr>
              <a:lnSpc>
                <a:spcPct val="80000"/>
              </a:lnSpc>
            </a:pPr>
            <a:r>
              <a:rPr lang="en-US" sz="2000" dirty="0"/>
              <a:t>Source eventually receives all routes to destination station</a:t>
            </a:r>
          </a:p>
          <a:p>
            <a:pPr>
              <a:lnSpc>
                <a:spcPct val="80000"/>
              </a:lnSpc>
            </a:pPr>
            <a:endParaRPr lang="en-US" sz="2000"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Discover the route from S1 to S3 using source routing bridges</a:t>
            </a:r>
          </a:p>
        </p:txBody>
      </p:sp>
      <p:sp>
        <p:nvSpPr>
          <p:cNvPr id="4" name="Content Placeholder 3"/>
          <p:cNvSpPr>
            <a:spLocks noGrp="1"/>
          </p:cNvSpPr>
          <p:nvPr>
            <p:ph sz="half" idx="2"/>
          </p:nvPr>
        </p:nvSpPr>
        <p:spPr/>
        <p:txBody>
          <a:bodyPr/>
          <a:lstStyle/>
          <a:p>
            <a:endParaRPr lang="en-US"/>
          </a:p>
        </p:txBody>
      </p:sp>
      <p:grpSp>
        <p:nvGrpSpPr>
          <p:cNvPr id="5" name="Group 4"/>
          <p:cNvGrpSpPr>
            <a:grpSpLocks/>
          </p:cNvGrpSpPr>
          <p:nvPr/>
        </p:nvGrpSpPr>
        <p:grpSpPr bwMode="auto">
          <a:xfrm>
            <a:off x="670560" y="2776326"/>
            <a:ext cx="7696200" cy="2162175"/>
            <a:chOff x="240" y="864"/>
            <a:chExt cx="5232" cy="2544"/>
          </a:xfrm>
        </p:grpSpPr>
        <p:sp>
          <p:nvSpPr>
            <p:cNvPr id="6" name="Oval 5"/>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7" name="Oval 6"/>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8" name="Oval 7"/>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9" name="Oval 8"/>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0" name="Rectangle 9"/>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 name="Rectangle 10"/>
            <p:cNvSpPr>
              <a:spLocks noChangeArrowheads="1"/>
            </p:cNvSpPr>
            <p:nvPr/>
          </p:nvSpPr>
          <p:spPr bwMode="auto">
            <a:xfrm>
              <a:off x="3514" y="101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2" name="Line 11"/>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Rectangle 13"/>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5" name="Rectangle 14"/>
            <p:cNvSpPr>
              <a:spLocks noChangeArrowheads="1"/>
            </p:cNvSpPr>
            <p:nvPr/>
          </p:nvSpPr>
          <p:spPr bwMode="auto">
            <a:xfrm>
              <a:off x="3514" y="2857"/>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6" name="Line 15"/>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17"/>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9" name="Rectangle 18"/>
            <p:cNvSpPr>
              <a:spLocks noChangeArrowheads="1"/>
            </p:cNvSpPr>
            <p:nvPr/>
          </p:nvSpPr>
          <p:spPr bwMode="auto">
            <a:xfrm>
              <a:off x="2653" y="194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20" name="Line 19"/>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ectangle 21"/>
            <p:cNvSpPr>
              <a:spLocks noChangeArrowheads="1"/>
            </p:cNvSpPr>
            <p:nvPr/>
          </p:nvSpPr>
          <p:spPr bwMode="auto">
            <a:xfrm>
              <a:off x="4239" y="1884"/>
              <a:ext cx="412" cy="436"/>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23" name="Rectangle 22"/>
            <p:cNvSpPr>
              <a:spLocks noChangeArrowheads="1"/>
            </p:cNvSpPr>
            <p:nvPr/>
          </p:nvSpPr>
          <p:spPr bwMode="auto">
            <a:xfrm>
              <a:off x="4387" y="1979"/>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B7</a:t>
              </a:r>
              <a:endParaRPr lang="en-US" sz="800"/>
            </a:p>
          </p:txBody>
        </p:sp>
        <p:sp>
          <p:nvSpPr>
            <p:cNvPr id="24" name="Line 23"/>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25"/>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27" name="Rectangle 26"/>
            <p:cNvSpPr>
              <a:spLocks noChangeArrowheads="1"/>
            </p:cNvSpPr>
            <p:nvPr/>
          </p:nvSpPr>
          <p:spPr bwMode="auto">
            <a:xfrm>
              <a:off x="658" y="1798"/>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28" name="Rectangle 27"/>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29" name="Rectangle 28"/>
            <p:cNvSpPr>
              <a:spLocks noChangeArrowheads="1"/>
            </p:cNvSpPr>
            <p:nvPr/>
          </p:nvSpPr>
          <p:spPr bwMode="auto">
            <a:xfrm>
              <a:off x="1631" y="1297"/>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30" name="Rectangle 29"/>
            <p:cNvSpPr>
              <a:spLocks noChangeArrowheads="1"/>
            </p:cNvSpPr>
            <p:nvPr/>
          </p:nvSpPr>
          <p:spPr bwMode="auto">
            <a:xfrm>
              <a:off x="1509" y="2499"/>
              <a:ext cx="411" cy="43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1" name="Rectangle 30"/>
            <p:cNvSpPr>
              <a:spLocks noChangeArrowheads="1"/>
            </p:cNvSpPr>
            <p:nvPr/>
          </p:nvSpPr>
          <p:spPr bwMode="auto">
            <a:xfrm>
              <a:off x="1631" y="259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B2</a:t>
              </a:r>
              <a:endParaRPr lang="en-US" sz="800"/>
            </a:p>
          </p:txBody>
        </p:sp>
        <p:sp>
          <p:nvSpPr>
            <p:cNvPr id="32" name="Line 31"/>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35"/>
            <p:cNvSpPr>
              <a:spLocks noChangeArrowheads="1"/>
            </p:cNvSpPr>
            <p:nvPr/>
          </p:nvSpPr>
          <p:spPr bwMode="auto">
            <a:xfrm>
              <a:off x="711" y="1182"/>
              <a:ext cx="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37" name="Rectangle 36"/>
            <p:cNvSpPr>
              <a:spLocks noChangeArrowheads="1"/>
            </p:cNvSpPr>
            <p:nvPr/>
          </p:nvSpPr>
          <p:spPr bwMode="auto">
            <a:xfrm>
              <a:off x="5109" y="1314"/>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38" name="Rectangle 37"/>
            <p:cNvSpPr>
              <a:spLocks noChangeArrowheads="1"/>
            </p:cNvSpPr>
            <p:nvPr/>
          </p:nvSpPr>
          <p:spPr bwMode="auto">
            <a:xfrm>
              <a:off x="5145" y="264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39" name="Line 38"/>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9"/>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0"/>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Rectangle 41"/>
            <p:cNvSpPr>
              <a:spLocks noChangeArrowheads="1"/>
            </p:cNvSpPr>
            <p:nvPr/>
          </p:nvSpPr>
          <p:spPr bwMode="auto">
            <a:xfrm>
              <a:off x="3407" y="1818"/>
              <a:ext cx="412" cy="43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43" name="Rectangle 42"/>
            <p:cNvSpPr>
              <a:spLocks noChangeArrowheads="1"/>
            </p:cNvSpPr>
            <p:nvPr/>
          </p:nvSpPr>
          <p:spPr bwMode="auto">
            <a:xfrm>
              <a:off x="3527" y="191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B5</a:t>
              </a:r>
              <a:endParaRPr lang="en-US" sz="800"/>
            </a:p>
          </p:txBody>
        </p:sp>
        <p:sp>
          <p:nvSpPr>
            <p:cNvPr id="44" name="Line 43"/>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4"/>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6" name="Object 45"/>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1117306" name="Clip" r:id="rId3" imgW="936139" imgH="845107" progId="">
                    <p:embed/>
                  </p:oleObj>
                </mc:Choice>
                <mc:Fallback>
                  <p:oleObj name="Clip" r:id="rId3"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1117307" name="Clip" r:id="rId5" imgW="936139" imgH="845107" progId="">
                    <p:embed/>
                  </p:oleObj>
                </mc:Choice>
                <mc:Fallback>
                  <p:oleObj name="Clip" r:id="rId5"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1117308" name="Clip" r:id="rId6" imgW="936139" imgH="845107" progId="">
                    <p:embed/>
                  </p:oleObj>
                </mc:Choice>
                <mc:Fallback>
                  <p:oleObj name="Clip" r:id="rId6"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48"/>
            <p:cNvSpPr>
              <a:spLocks noChangeArrowheads="1"/>
            </p:cNvSpPr>
            <p:nvPr/>
          </p:nvSpPr>
          <p:spPr bwMode="auto">
            <a:xfrm>
              <a:off x="2522" y="989"/>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50" name="Rectangle 49"/>
            <p:cNvSpPr>
              <a:spLocks noChangeArrowheads="1"/>
            </p:cNvSpPr>
            <p:nvPr/>
          </p:nvSpPr>
          <p:spPr bwMode="auto">
            <a:xfrm>
              <a:off x="4250" y="1006"/>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51" name="Rectangle 50"/>
            <p:cNvSpPr>
              <a:spLocks noChangeArrowheads="1"/>
            </p:cNvSpPr>
            <p:nvPr/>
          </p:nvSpPr>
          <p:spPr bwMode="auto">
            <a:xfrm>
              <a:off x="2514" y="2863"/>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52" name="Rectangle 51"/>
            <p:cNvSpPr>
              <a:spLocks noChangeArrowheads="1"/>
            </p:cNvSpPr>
            <p:nvPr/>
          </p:nvSpPr>
          <p:spPr bwMode="auto">
            <a:xfrm>
              <a:off x="4258" y="2870"/>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53" name="Content Placeholder 52"/>
          <p:cNvSpPr txBox="1">
            <a:spLocks noGrp="1"/>
          </p:cNvSpPr>
          <p:nvPr>
            <p:ph sz="half" idx="1"/>
          </p:nvPr>
        </p:nvSpPr>
        <p:spPr>
          <a:xfrm>
            <a:off x="263506" y="2154251"/>
            <a:ext cx="3703320" cy="4023360"/>
          </a:xfrm>
          <a:prstGeom prst="rect">
            <a:avLst/>
          </a:prstGeom>
          <a:noFill/>
        </p:spPr>
        <p:txBody>
          <a:bodyPr wrap="none" rtlCol="0">
            <a:spAutoFit/>
          </a:bodyPr>
          <a:lstStyle/>
          <a:p>
            <a:r>
              <a:rPr lang="en-US" dirty="0"/>
              <a:t>Assume B1, B3, B4, B6 are part of spanning tree</a:t>
            </a:r>
          </a:p>
        </p:txBody>
      </p:sp>
    </p:spTree>
    <p:extLst>
      <p:ext uri="{BB962C8B-B14F-4D97-AF65-F5344CB8AC3E}">
        <p14:creationId xmlns:p14="http://schemas.microsoft.com/office/powerpoint/2010/main" val="2985745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2897" name="Group 49"/>
          <p:cNvGrpSpPr>
            <a:grpSpLocks/>
          </p:cNvGrpSpPr>
          <p:nvPr/>
        </p:nvGrpSpPr>
        <p:grpSpPr bwMode="auto">
          <a:xfrm>
            <a:off x="314325" y="1483475"/>
            <a:ext cx="8305800" cy="2447925"/>
            <a:chOff x="240" y="864"/>
            <a:chExt cx="5232" cy="2544"/>
          </a:xfrm>
        </p:grpSpPr>
        <p:sp>
          <p:nvSpPr>
            <p:cNvPr id="1102850" name="Oval 2"/>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02851" name="Oval 3"/>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52" name="Oval 4"/>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02853" name="Oval 5"/>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54" name="Rectangle 6"/>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55" name="Rectangle 7"/>
            <p:cNvSpPr>
              <a:spLocks noChangeArrowheads="1"/>
            </p:cNvSpPr>
            <p:nvPr/>
          </p:nvSpPr>
          <p:spPr bwMode="auto">
            <a:xfrm>
              <a:off x="3520" y="1016"/>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102856" name="Line 8"/>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57" name="Line 9"/>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58" name="Rectangle 10"/>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102859" name="Rectangle 11"/>
            <p:cNvSpPr>
              <a:spLocks noChangeArrowheads="1"/>
            </p:cNvSpPr>
            <p:nvPr/>
          </p:nvSpPr>
          <p:spPr bwMode="auto">
            <a:xfrm>
              <a:off x="3520" y="2857"/>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102860" name="Line 12"/>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1" name="Line 13"/>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2" name="Rectangle 14"/>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63" name="Rectangle 15"/>
            <p:cNvSpPr>
              <a:spLocks noChangeArrowheads="1"/>
            </p:cNvSpPr>
            <p:nvPr/>
          </p:nvSpPr>
          <p:spPr bwMode="auto">
            <a:xfrm>
              <a:off x="2658" y="1945"/>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1102864" name="Line 16"/>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5" name="Line 17"/>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6" name="Rectangle 18"/>
            <p:cNvSpPr>
              <a:spLocks noChangeArrowheads="1"/>
            </p:cNvSpPr>
            <p:nvPr/>
          </p:nvSpPr>
          <p:spPr bwMode="auto">
            <a:xfrm>
              <a:off x="4239" y="1884"/>
              <a:ext cx="412" cy="436"/>
            </a:xfrm>
            <a:prstGeom prst="rect">
              <a:avLst/>
            </a:prstGeom>
            <a:solidFill>
              <a:schemeClr val="accent2"/>
            </a:solidFill>
            <a:ln w="20638">
              <a:solidFill>
                <a:srgbClr val="000000"/>
              </a:solidFill>
              <a:miter lim="800000"/>
              <a:headEnd/>
              <a:tailEnd/>
            </a:ln>
          </p:spPr>
          <p:txBody>
            <a:bodyPr/>
            <a:lstStyle/>
            <a:p>
              <a:endParaRPr lang="en-US"/>
            </a:p>
          </p:txBody>
        </p:sp>
        <p:sp>
          <p:nvSpPr>
            <p:cNvPr id="1102867" name="Rectangle 19"/>
            <p:cNvSpPr>
              <a:spLocks noChangeArrowheads="1"/>
            </p:cNvSpPr>
            <p:nvPr/>
          </p:nvSpPr>
          <p:spPr bwMode="auto">
            <a:xfrm>
              <a:off x="4392" y="1979"/>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dirty="0">
                  <a:solidFill>
                    <a:schemeClr val="bg1"/>
                  </a:solidFill>
                </a:rPr>
                <a:t>B7</a:t>
              </a:r>
              <a:endParaRPr lang="en-US" sz="800" dirty="0">
                <a:solidFill>
                  <a:schemeClr val="bg1"/>
                </a:solidFill>
              </a:endParaRPr>
            </a:p>
          </p:txBody>
        </p:sp>
        <p:sp>
          <p:nvSpPr>
            <p:cNvPr id="1102868" name="Line 20"/>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9" name="Line 21"/>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0" name="Oval 22"/>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71" name="Rectangle 23"/>
            <p:cNvSpPr>
              <a:spLocks noChangeArrowheads="1"/>
            </p:cNvSpPr>
            <p:nvPr/>
          </p:nvSpPr>
          <p:spPr bwMode="auto">
            <a:xfrm>
              <a:off x="658" y="1798"/>
              <a:ext cx="4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1102872" name="Rectangle 24"/>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73" name="Rectangle 25"/>
            <p:cNvSpPr>
              <a:spLocks noChangeArrowheads="1"/>
            </p:cNvSpPr>
            <p:nvPr/>
          </p:nvSpPr>
          <p:spPr bwMode="auto">
            <a:xfrm>
              <a:off x="1637" y="1298"/>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1102874" name="Rectangle 26"/>
            <p:cNvSpPr>
              <a:spLocks noChangeArrowheads="1"/>
            </p:cNvSpPr>
            <p:nvPr/>
          </p:nvSpPr>
          <p:spPr bwMode="auto">
            <a:xfrm>
              <a:off x="1509" y="2499"/>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75" name="Rectangle 27"/>
            <p:cNvSpPr>
              <a:spLocks noChangeArrowheads="1"/>
            </p:cNvSpPr>
            <p:nvPr/>
          </p:nvSpPr>
          <p:spPr bwMode="auto">
            <a:xfrm>
              <a:off x="1636" y="2591"/>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dirty="0">
                  <a:solidFill>
                    <a:schemeClr val="bg1"/>
                  </a:solidFill>
                </a:rPr>
                <a:t>B2</a:t>
              </a:r>
              <a:endParaRPr lang="en-US" sz="800" dirty="0">
                <a:solidFill>
                  <a:schemeClr val="bg1"/>
                </a:solidFill>
              </a:endParaRPr>
            </a:p>
          </p:txBody>
        </p:sp>
        <p:sp>
          <p:nvSpPr>
            <p:cNvPr id="1102876" name="Line 28"/>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7" name="Line 29"/>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8" name="Line 30"/>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9" name="Line 31"/>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0" name="Rectangle 32"/>
            <p:cNvSpPr>
              <a:spLocks noChangeArrowheads="1"/>
            </p:cNvSpPr>
            <p:nvPr/>
          </p:nvSpPr>
          <p:spPr bwMode="auto">
            <a:xfrm>
              <a:off x="716" y="1182"/>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1102881" name="Rectangle 33"/>
            <p:cNvSpPr>
              <a:spLocks noChangeArrowheads="1"/>
            </p:cNvSpPr>
            <p:nvPr/>
          </p:nvSpPr>
          <p:spPr bwMode="auto">
            <a:xfrm>
              <a:off x="5115" y="1314"/>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1102882" name="Rectangle 34"/>
            <p:cNvSpPr>
              <a:spLocks noChangeArrowheads="1"/>
            </p:cNvSpPr>
            <p:nvPr/>
          </p:nvSpPr>
          <p:spPr bwMode="auto">
            <a:xfrm>
              <a:off x="5150" y="2642"/>
              <a:ext cx="13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1102883" name="Line 35"/>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4" name="Line 36"/>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5" name="Line 37"/>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6" name="Rectangle 38"/>
            <p:cNvSpPr>
              <a:spLocks noChangeArrowheads="1"/>
            </p:cNvSpPr>
            <p:nvPr/>
          </p:nvSpPr>
          <p:spPr bwMode="auto">
            <a:xfrm>
              <a:off x="3407" y="1818"/>
              <a:ext cx="412"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87" name="Rectangle 39"/>
            <p:cNvSpPr>
              <a:spLocks noChangeArrowheads="1"/>
            </p:cNvSpPr>
            <p:nvPr/>
          </p:nvSpPr>
          <p:spPr bwMode="auto">
            <a:xfrm>
              <a:off x="3532" y="1912"/>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dirty="0">
                  <a:solidFill>
                    <a:schemeClr val="bg1"/>
                  </a:solidFill>
                </a:rPr>
                <a:t>B5</a:t>
              </a:r>
              <a:endParaRPr lang="en-US" sz="800" dirty="0">
                <a:solidFill>
                  <a:schemeClr val="bg1"/>
                </a:solidFill>
              </a:endParaRPr>
            </a:p>
          </p:txBody>
        </p:sp>
        <p:sp>
          <p:nvSpPr>
            <p:cNvPr id="1102888" name="Line 40"/>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9" name="Line 41"/>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02890" name="Object 42"/>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1103303" name="Clip" r:id="rId4" imgW="936139" imgH="845107" progId="">
                    <p:embed/>
                  </p:oleObj>
                </mc:Choice>
                <mc:Fallback>
                  <p:oleObj name="Clip" r:id="rId4" imgW="936139" imgH="845107" progId="">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2891" name="Object 43"/>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1103304" name="Clip" r:id="rId6" imgW="936139" imgH="845107" progId="">
                    <p:embed/>
                  </p:oleObj>
                </mc:Choice>
                <mc:Fallback>
                  <p:oleObj name="Clip" r:id="rId6" imgW="936139" imgH="845107" progId="">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2892" name="Object 44"/>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1103305" name="Clip" r:id="rId7" imgW="936139" imgH="845107" progId="">
                    <p:embed/>
                  </p:oleObj>
                </mc:Choice>
                <mc:Fallback>
                  <p:oleObj name="Clip" r:id="rId7" imgW="936139" imgH="845107" progId="">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2893" name="Rectangle 45"/>
            <p:cNvSpPr>
              <a:spLocks noChangeArrowheads="1"/>
            </p:cNvSpPr>
            <p:nvPr/>
          </p:nvSpPr>
          <p:spPr bwMode="auto">
            <a:xfrm>
              <a:off x="2522" y="989"/>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1102894" name="Rectangle 46"/>
            <p:cNvSpPr>
              <a:spLocks noChangeArrowheads="1"/>
            </p:cNvSpPr>
            <p:nvPr/>
          </p:nvSpPr>
          <p:spPr bwMode="auto">
            <a:xfrm>
              <a:off x="4250" y="1006"/>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1102895" name="Rectangle 47"/>
            <p:cNvSpPr>
              <a:spLocks noChangeArrowheads="1"/>
            </p:cNvSpPr>
            <p:nvPr/>
          </p:nvSpPr>
          <p:spPr bwMode="auto">
            <a:xfrm>
              <a:off x="2514" y="2862"/>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1102896" name="Rectangle 48"/>
            <p:cNvSpPr>
              <a:spLocks noChangeArrowheads="1"/>
            </p:cNvSpPr>
            <p:nvPr/>
          </p:nvSpPr>
          <p:spPr bwMode="auto">
            <a:xfrm>
              <a:off x="4258" y="2870"/>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1102898" name="Rectangle 50"/>
          <p:cNvSpPr>
            <a:spLocks noGrp="1" noChangeArrowheads="1"/>
          </p:cNvSpPr>
          <p:nvPr>
            <p:ph type="title"/>
          </p:nvPr>
        </p:nvSpPr>
        <p:spPr>
          <a:xfrm>
            <a:off x="228865" y="167600"/>
            <a:ext cx="6387835" cy="995514"/>
          </a:xfrm>
        </p:spPr>
        <p:txBody>
          <a:bodyPr/>
          <a:lstStyle/>
          <a:p>
            <a:r>
              <a:rPr lang="en-US" dirty="0"/>
              <a:t>Find routes from S1 to S3</a:t>
            </a:r>
          </a:p>
        </p:txBody>
      </p:sp>
      <p:grpSp>
        <p:nvGrpSpPr>
          <p:cNvPr id="1102899" name="Group 51"/>
          <p:cNvGrpSpPr>
            <a:grpSpLocks/>
          </p:cNvGrpSpPr>
          <p:nvPr/>
        </p:nvGrpSpPr>
        <p:grpSpPr bwMode="auto">
          <a:xfrm>
            <a:off x="288925" y="4516438"/>
            <a:ext cx="8429625" cy="2093912"/>
            <a:chOff x="236" y="1417"/>
            <a:chExt cx="5310" cy="1528"/>
          </a:xfrm>
        </p:grpSpPr>
        <p:sp>
          <p:nvSpPr>
            <p:cNvPr id="1102900" name="Rectangle 52"/>
            <p:cNvSpPr>
              <a:spLocks noChangeArrowheads="1"/>
            </p:cNvSpPr>
            <p:nvPr/>
          </p:nvSpPr>
          <p:spPr bwMode="auto">
            <a:xfrm>
              <a:off x="236" y="2053"/>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LAN1</a:t>
              </a:r>
              <a:endParaRPr lang="en-US" sz="2000"/>
            </a:p>
          </p:txBody>
        </p:sp>
        <p:sp>
          <p:nvSpPr>
            <p:cNvPr id="1102901" name="Rectangle 53"/>
            <p:cNvSpPr>
              <a:spLocks noChangeArrowheads="1"/>
            </p:cNvSpPr>
            <p:nvPr/>
          </p:nvSpPr>
          <p:spPr bwMode="auto">
            <a:xfrm>
              <a:off x="1152" y="2053"/>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B1</a:t>
              </a:r>
              <a:endParaRPr lang="en-US" sz="2000"/>
            </a:p>
          </p:txBody>
        </p:sp>
        <p:sp>
          <p:nvSpPr>
            <p:cNvPr id="1102902" name="Rectangle 54"/>
            <p:cNvSpPr>
              <a:spLocks noChangeArrowheads="1"/>
            </p:cNvSpPr>
            <p:nvPr/>
          </p:nvSpPr>
          <p:spPr bwMode="auto">
            <a:xfrm>
              <a:off x="2953" y="1417"/>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B3</a:t>
              </a:r>
              <a:endParaRPr lang="en-US" sz="2000"/>
            </a:p>
          </p:txBody>
        </p:sp>
        <p:sp>
          <p:nvSpPr>
            <p:cNvPr id="1102903" name="Rectangle 55"/>
            <p:cNvSpPr>
              <a:spLocks noChangeArrowheads="1"/>
            </p:cNvSpPr>
            <p:nvPr/>
          </p:nvSpPr>
          <p:spPr bwMode="auto">
            <a:xfrm>
              <a:off x="2953" y="2689"/>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B4</a:t>
              </a:r>
              <a:endParaRPr lang="en-US" sz="2000"/>
            </a:p>
          </p:txBody>
        </p:sp>
        <p:sp>
          <p:nvSpPr>
            <p:cNvPr id="1102904" name="Rectangle 56"/>
            <p:cNvSpPr>
              <a:spLocks noChangeArrowheads="1"/>
            </p:cNvSpPr>
            <p:nvPr/>
          </p:nvSpPr>
          <p:spPr bwMode="auto">
            <a:xfrm>
              <a:off x="3599" y="1417"/>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LAN3</a:t>
              </a:r>
              <a:endParaRPr lang="en-US" sz="2000"/>
            </a:p>
          </p:txBody>
        </p:sp>
        <p:sp>
          <p:nvSpPr>
            <p:cNvPr id="1102905" name="Rectangle 57"/>
            <p:cNvSpPr>
              <a:spLocks noChangeArrowheads="1"/>
            </p:cNvSpPr>
            <p:nvPr/>
          </p:nvSpPr>
          <p:spPr bwMode="auto">
            <a:xfrm>
              <a:off x="4479" y="1417"/>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B6</a:t>
              </a:r>
              <a:endParaRPr lang="en-US" sz="2000"/>
            </a:p>
          </p:txBody>
        </p:sp>
        <p:sp>
          <p:nvSpPr>
            <p:cNvPr id="1102906" name="Rectangle 58"/>
            <p:cNvSpPr>
              <a:spLocks noChangeArrowheads="1"/>
            </p:cNvSpPr>
            <p:nvPr/>
          </p:nvSpPr>
          <p:spPr bwMode="auto">
            <a:xfrm>
              <a:off x="5086" y="1417"/>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LAN5</a:t>
              </a:r>
              <a:endParaRPr lang="en-US" sz="2000"/>
            </a:p>
          </p:txBody>
        </p:sp>
        <p:sp>
          <p:nvSpPr>
            <p:cNvPr id="1102907" name="Rectangle 59"/>
            <p:cNvSpPr>
              <a:spLocks noChangeArrowheads="1"/>
            </p:cNvSpPr>
            <p:nvPr/>
          </p:nvSpPr>
          <p:spPr bwMode="auto">
            <a:xfrm>
              <a:off x="3614" y="2689"/>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LAN4</a:t>
              </a:r>
              <a:endParaRPr lang="en-US" sz="2000"/>
            </a:p>
          </p:txBody>
        </p:sp>
        <p:sp>
          <p:nvSpPr>
            <p:cNvPr id="1102908" name="Line 60"/>
            <p:cNvSpPr>
              <a:spLocks noChangeShapeType="1"/>
            </p:cNvSpPr>
            <p:nvPr/>
          </p:nvSpPr>
          <p:spPr bwMode="auto">
            <a:xfrm>
              <a:off x="759" y="2206"/>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09" name="Line 61"/>
            <p:cNvSpPr>
              <a:spLocks noChangeShapeType="1"/>
            </p:cNvSpPr>
            <p:nvPr/>
          </p:nvSpPr>
          <p:spPr bwMode="auto">
            <a:xfrm>
              <a:off x="3236" y="1569"/>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0" name="Line 62"/>
            <p:cNvSpPr>
              <a:spLocks noChangeShapeType="1"/>
            </p:cNvSpPr>
            <p:nvPr/>
          </p:nvSpPr>
          <p:spPr bwMode="auto">
            <a:xfrm>
              <a:off x="4137" y="1569"/>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1" name="Line 63"/>
            <p:cNvSpPr>
              <a:spLocks noChangeShapeType="1"/>
            </p:cNvSpPr>
            <p:nvPr/>
          </p:nvSpPr>
          <p:spPr bwMode="auto">
            <a:xfrm>
              <a:off x="4745" y="1569"/>
              <a:ext cx="30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2" name="Line 64"/>
            <p:cNvSpPr>
              <a:spLocks noChangeShapeType="1"/>
            </p:cNvSpPr>
            <p:nvPr/>
          </p:nvSpPr>
          <p:spPr bwMode="auto">
            <a:xfrm>
              <a:off x="3226" y="2795"/>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3" name="Line 65"/>
            <p:cNvSpPr>
              <a:spLocks noChangeShapeType="1"/>
            </p:cNvSpPr>
            <p:nvPr/>
          </p:nvSpPr>
          <p:spPr bwMode="auto">
            <a:xfrm>
              <a:off x="1385" y="2206"/>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4" name="Rectangle 66"/>
            <p:cNvSpPr>
              <a:spLocks noChangeArrowheads="1"/>
            </p:cNvSpPr>
            <p:nvPr/>
          </p:nvSpPr>
          <p:spPr bwMode="auto">
            <a:xfrm>
              <a:off x="1729" y="2053"/>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LAN2</a:t>
              </a:r>
              <a:endParaRPr lang="en-US" sz="2000"/>
            </a:p>
          </p:txBody>
        </p:sp>
        <p:sp>
          <p:nvSpPr>
            <p:cNvPr id="1102915" name="Line 67"/>
            <p:cNvSpPr>
              <a:spLocks noChangeShapeType="1"/>
            </p:cNvSpPr>
            <p:nvPr/>
          </p:nvSpPr>
          <p:spPr bwMode="auto">
            <a:xfrm flipV="1">
              <a:off x="2294" y="1563"/>
              <a:ext cx="617" cy="62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6" name="Line 68"/>
            <p:cNvSpPr>
              <a:spLocks noChangeShapeType="1"/>
            </p:cNvSpPr>
            <p:nvPr/>
          </p:nvSpPr>
          <p:spPr bwMode="auto">
            <a:xfrm>
              <a:off x="2294" y="2261"/>
              <a:ext cx="617" cy="62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sp>
        <p:nvSpPr>
          <p:cNvPr id="1102917" name="Freeform 69"/>
          <p:cNvSpPr>
            <a:spLocks/>
          </p:cNvSpPr>
          <p:nvPr/>
        </p:nvSpPr>
        <p:spPr bwMode="auto">
          <a:xfrm>
            <a:off x="742950" y="1728788"/>
            <a:ext cx="7781925" cy="2071687"/>
          </a:xfrm>
          <a:custGeom>
            <a:avLst/>
            <a:gdLst>
              <a:gd name="T0" fmla="*/ 0 w 4902"/>
              <a:gd name="T1" fmla="*/ 369 h 1305"/>
              <a:gd name="T2" fmla="*/ 372 w 4902"/>
              <a:gd name="T3" fmla="*/ 561 h 1305"/>
              <a:gd name="T4" fmla="*/ 1224 w 4902"/>
              <a:gd name="T5" fmla="*/ 231 h 1305"/>
              <a:gd name="T6" fmla="*/ 2208 w 4902"/>
              <a:gd name="T7" fmla="*/ 63 h 1305"/>
              <a:gd name="T8" fmla="*/ 2292 w 4902"/>
              <a:gd name="T9" fmla="*/ 609 h 1305"/>
              <a:gd name="T10" fmla="*/ 2280 w 4902"/>
              <a:gd name="T11" fmla="*/ 1137 h 1305"/>
              <a:gd name="T12" fmla="*/ 3204 w 4902"/>
              <a:gd name="T13" fmla="*/ 1113 h 1305"/>
              <a:gd name="T14" fmla="*/ 3918 w 4902"/>
              <a:gd name="T15" fmla="*/ 1149 h 1305"/>
              <a:gd name="T16" fmla="*/ 4902 w 4902"/>
              <a:gd name="T17" fmla="*/ 1305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2" h="1305">
                <a:moveTo>
                  <a:pt x="0" y="369"/>
                </a:moveTo>
                <a:cubicBezTo>
                  <a:pt x="84" y="476"/>
                  <a:pt x="168" y="584"/>
                  <a:pt x="372" y="561"/>
                </a:cubicBezTo>
                <a:cubicBezTo>
                  <a:pt x="576" y="538"/>
                  <a:pt x="918" y="314"/>
                  <a:pt x="1224" y="231"/>
                </a:cubicBezTo>
                <a:cubicBezTo>
                  <a:pt x="1530" y="148"/>
                  <a:pt x="2030" y="0"/>
                  <a:pt x="2208" y="63"/>
                </a:cubicBezTo>
                <a:cubicBezTo>
                  <a:pt x="2386" y="126"/>
                  <a:pt x="2280" y="430"/>
                  <a:pt x="2292" y="609"/>
                </a:cubicBezTo>
                <a:cubicBezTo>
                  <a:pt x="2304" y="788"/>
                  <a:pt x="2128" y="1053"/>
                  <a:pt x="2280" y="1137"/>
                </a:cubicBezTo>
                <a:cubicBezTo>
                  <a:pt x="2432" y="1221"/>
                  <a:pt x="2931" y="1111"/>
                  <a:pt x="3204" y="1113"/>
                </a:cubicBezTo>
                <a:cubicBezTo>
                  <a:pt x="3477" y="1115"/>
                  <a:pt x="3635" y="1117"/>
                  <a:pt x="3918" y="1149"/>
                </a:cubicBezTo>
                <a:cubicBezTo>
                  <a:pt x="4201" y="1181"/>
                  <a:pt x="4551" y="1243"/>
                  <a:pt x="4902" y="1305"/>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02918" name="Freeform 70"/>
          <p:cNvSpPr>
            <a:spLocks/>
          </p:cNvSpPr>
          <p:nvPr/>
        </p:nvSpPr>
        <p:spPr bwMode="auto">
          <a:xfrm>
            <a:off x="4057650" y="1690688"/>
            <a:ext cx="3019425" cy="119062"/>
          </a:xfrm>
          <a:custGeom>
            <a:avLst/>
            <a:gdLst>
              <a:gd name="T0" fmla="*/ 0 w 1902"/>
              <a:gd name="T1" fmla="*/ 57 h 75"/>
              <a:gd name="T2" fmla="*/ 1032 w 1902"/>
              <a:gd name="T3" fmla="*/ 3 h 75"/>
              <a:gd name="T4" fmla="*/ 1902 w 1902"/>
              <a:gd name="T5" fmla="*/ 75 h 75"/>
            </a:gdLst>
            <a:ahLst/>
            <a:cxnLst>
              <a:cxn ang="0">
                <a:pos x="T0" y="T1"/>
              </a:cxn>
              <a:cxn ang="0">
                <a:pos x="T2" y="T3"/>
              </a:cxn>
              <a:cxn ang="0">
                <a:pos x="T4" y="T5"/>
              </a:cxn>
            </a:cxnLst>
            <a:rect l="0" t="0" r="r" b="b"/>
            <a:pathLst>
              <a:path w="1902" h="75">
                <a:moveTo>
                  <a:pt x="0" y="57"/>
                </a:moveTo>
                <a:cubicBezTo>
                  <a:pt x="357" y="28"/>
                  <a:pt x="715" y="0"/>
                  <a:pt x="1032" y="3"/>
                </a:cubicBezTo>
                <a:cubicBezTo>
                  <a:pt x="1349" y="6"/>
                  <a:pt x="1625" y="40"/>
                  <a:pt x="1902" y="75"/>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extBox 1"/>
          <p:cNvSpPr txBox="1"/>
          <p:nvPr/>
        </p:nvSpPr>
        <p:spPr>
          <a:xfrm>
            <a:off x="454476" y="4157016"/>
            <a:ext cx="5173212" cy="369332"/>
          </a:xfrm>
          <a:prstGeom prst="rect">
            <a:avLst/>
          </a:prstGeom>
          <a:noFill/>
        </p:spPr>
        <p:txBody>
          <a:bodyPr wrap="none" rtlCol="0">
            <a:spAutoFit/>
          </a:bodyPr>
          <a:lstStyle/>
          <a:p>
            <a:r>
              <a:rPr lang="en-US" dirty="0"/>
              <a:t>Assume B1, B3, B4, B6 are part of spanning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2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487" name="Picture 327"/>
          <p:cNvPicPr>
            <a:picLocks noChangeAspect="1" noChangeArrowheads="1"/>
          </p:cNvPicPr>
          <p:nvPr/>
        </p:nvPicPr>
        <p:blipFill rotWithShape="1">
          <a:blip r:embed="rId3">
            <a:extLst>
              <a:ext uri="{28A0092B-C50C-407E-A947-70E740481C1C}">
                <a14:useLocalDpi xmlns:a14="http://schemas.microsoft.com/office/drawing/2010/main" val="0"/>
              </a:ext>
            </a:extLst>
          </a:blip>
          <a:srcRect l="11126" r="10177"/>
          <a:stretch/>
        </p:blipFill>
        <p:spPr bwMode="auto">
          <a:xfrm>
            <a:off x="0" y="2004562"/>
            <a:ext cx="9144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6164" name="Group 4"/>
          <p:cNvGrpSpPr>
            <a:grpSpLocks/>
          </p:cNvGrpSpPr>
          <p:nvPr/>
        </p:nvGrpSpPr>
        <p:grpSpPr bwMode="auto">
          <a:xfrm>
            <a:off x="202414" y="19169"/>
            <a:ext cx="7696200" cy="2162175"/>
            <a:chOff x="240" y="864"/>
            <a:chExt cx="5232" cy="2544"/>
          </a:xfrm>
        </p:grpSpPr>
        <p:sp>
          <p:nvSpPr>
            <p:cNvPr id="1116165" name="Oval 5"/>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16166" name="Oval 6"/>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67" name="Oval 7"/>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16168" name="Oval 8"/>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69" name="Rectangle 9"/>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70" name="Rectangle 10"/>
            <p:cNvSpPr>
              <a:spLocks noChangeArrowheads="1"/>
            </p:cNvSpPr>
            <p:nvPr/>
          </p:nvSpPr>
          <p:spPr bwMode="auto">
            <a:xfrm>
              <a:off x="3514" y="101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116171" name="Line 11"/>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2" name="Line 12"/>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3" name="Rectangle 13"/>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116174" name="Rectangle 14"/>
            <p:cNvSpPr>
              <a:spLocks noChangeArrowheads="1"/>
            </p:cNvSpPr>
            <p:nvPr/>
          </p:nvSpPr>
          <p:spPr bwMode="auto">
            <a:xfrm>
              <a:off x="3514" y="2857"/>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116175" name="Line 15"/>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6" name="Line 16"/>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7" name="Rectangle 17"/>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78" name="Rectangle 18"/>
            <p:cNvSpPr>
              <a:spLocks noChangeArrowheads="1"/>
            </p:cNvSpPr>
            <p:nvPr/>
          </p:nvSpPr>
          <p:spPr bwMode="auto">
            <a:xfrm>
              <a:off x="2653" y="194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1116179" name="Line 19"/>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0" name="Line 20"/>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1" name="Rectangle 21"/>
            <p:cNvSpPr>
              <a:spLocks noChangeArrowheads="1"/>
            </p:cNvSpPr>
            <p:nvPr/>
          </p:nvSpPr>
          <p:spPr bwMode="auto">
            <a:xfrm>
              <a:off x="4239" y="1884"/>
              <a:ext cx="412" cy="436"/>
            </a:xfrm>
            <a:prstGeom prst="rect">
              <a:avLst/>
            </a:prstGeom>
            <a:solidFill>
              <a:schemeClr val="accent2"/>
            </a:solidFill>
            <a:ln w="20638">
              <a:solidFill>
                <a:srgbClr val="000000"/>
              </a:solidFill>
              <a:miter lim="800000"/>
              <a:headEnd/>
              <a:tailEnd/>
            </a:ln>
          </p:spPr>
          <p:txBody>
            <a:bodyPr/>
            <a:lstStyle/>
            <a:p>
              <a:endParaRPr lang="en-US"/>
            </a:p>
          </p:txBody>
        </p:sp>
        <p:sp>
          <p:nvSpPr>
            <p:cNvPr id="1116182" name="Rectangle 22"/>
            <p:cNvSpPr>
              <a:spLocks noChangeArrowheads="1"/>
            </p:cNvSpPr>
            <p:nvPr/>
          </p:nvSpPr>
          <p:spPr bwMode="auto">
            <a:xfrm>
              <a:off x="4387" y="1979"/>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B7</a:t>
              </a:r>
              <a:endParaRPr lang="en-US" sz="800"/>
            </a:p>
          </p:txBody>
        </p:sp>
        <p:sp>
          <p:nvSpPr>
            <p:cNvPr id="1116183" name="Line 23"/>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4" name="Line 24"/>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5" name="Oval 25"/>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86" name="Rectangle 26"/>
            <p:cNvSpPr>
              <a:spLocks noChangeArrowheads="1"/>
            </p:cNvSpPr>
            <p:nvPr/>
          </p:nvSpPr>
          <p:spPr bwMode="auto">
            <a:xfrm>
              <a:off x="658" y="1798"/>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1116187" name="Rectangle 27"/>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88" name="Rectangle 28"/>
            <p:cNvSpPr>
              <a:spLocks noChangeArrowheads="1"/>
            </p:cNvSpPr>
            <p:nvPr/>
          </p:nvSpPr>
          <p:spPr bwMode="auto">
            <a:xfrm>
              <a:off x="1631" y="1297"/>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1116189" name="Rectangle 29"/>
            <p:cNvSpPr>
              <a:spLocks noChangeArrowheads="1"/>
            </p:cNvSpPr>
            <p:nvPr/>
          </p:nvSpPr>
          <p:spPr bwMode="auto">
            <a:xfrm>
              <a:off x="1509" y="2499"/>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90" name="Rectangle 30"/>
            <p:cNvSpPr>
              <a:spLocks noChangeArrowheads="1"/>
            </p:cNvSpPr>
            <p:nvPr/>
          </p:nvSpPr>
          <p:spPr bwMode="auto">
            <a:xfrm>
              <a:off x="1631" y="259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B2</a:t>
              </a:r>
              <a:endParaRPr lang="en-US" sz="800"/>
            </a:p>
          </p:txBody>
        </p:sp>
        <p:sp>
          <p:nvSpPr>
            <p:cNvPr id="1116191" name="Line 31"/>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2" name="Line 32"/>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3" name="Line 33"/>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4" name="Line 34"/>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5" name="Rectangle 35"/>
            <p:cNvSpPr>
              <a:spLocks noChangeArrowheads="1"/>
            </p:cNvSpPr>
            <p:nvPr/>
          </p:nvSpPr>
          <p:spPr bwMode="auto">
            <a:xfrm>
              <a:off x="711" y="1182"/>
              <a:ext cx="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1116196" name="Rectangle 36"/>
            <p:cNvSpPr>
              <a:spLocks noChangeArrowheads="1"/>
            </p:cNvSpPr>
            <p:nvPr/>
          </p:nvSpPr>
          <p:spPr bwMode="auto">
            <a:xfrm>
              <a:off x="5109" y="1314"/>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1116197" name="Rectangle 37"/>
            <p:cNvSpPr>
              <a:spLocks noChangeArrowheads="1"/>
            </p:cNvSpPr>
            <p:nvPr/>
          </p:nvSpPr>
          <p:spPr bwMode="auto">
            <a:xfrm>
              <a:off x="5145" y="264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1116198" name="Line 38"/>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9" name="Line 39"/>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0" name="Line 40"/>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1" name="Rectangle 41"/>
            <p:cNvSpPr>
              <a:spLocks noChangeArrowheads="1"/>
            </p:cNvSpPr>
            <p:nvPr/>
          </p:nvSpPr>
          <p:spPr bwMode="auto">
            <a:xfrm>
              <a:off x="3407" y="1818"/>
              <a:ext cx="412"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202" name="Rectangle 42"/>
            <p:cNvSpPr>
              <a:spLocks noChangeArrowheads="1"/>
            </p:cNvSpPr>
            <p:nvPr/>
          </p:nvSpPr>
          <p:spPr bwMode="auto">
            <a:xfrm>
              <a:off x="3527" y="191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B5</a:t>
              </a:r>
              <a:endParaRPr lang="en-US" sz="800"/>
            </a:p>
          </p:txBody>
        </p:sp>
        <p:sp>
          <p:nvSpPr>
            <p:cNvPr id="1116203" name="Line 43"/>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4" name="Line 44"/>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16205" name="Object 45"/>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1116794" name="Clip" r:id="rId4" imgW="936139" imgH="845107" progId="">
                    <p:embed/>
                  </p:oleObj>
                </mc:Choice>
                <mc:Fallback>
                  <p:oleObj name="Clip" r:id="rId4" imgW="936139" imgH="845107" progId="">
                    <p:embed/>
                    <p:pic>
                      <p:nvPicPr>
                        <p:cNvPr id="0" name="Picture 2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6" name="Object 46"/>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1116795" name="Clip" r:id="rId6" imgW="936139" imgH="845107" progId="">
                    <p:embed/>
                  </p:oleObj>
                </mc:Choice>
                <mc:Fallback>
                  <p:oleObj name="Clip" r:id="rId6" imgW="936139" imgH="845107" progId="">
                    <p:embed/>
                    <p:pic>
                      <p:nvPicPr>
                        <p:cNvPr id="0" name="Picture 2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7" name="Object 47"/>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1116796" name="Clip" r:id="rId7" imgW="936139" imgH="845107" progId="">
                    <p:embed/>
                  </p:oleObj>
                </mc:Choice>
                <mc:Fallback>
                  <p:oleObj name="Clip" r:id="rId7" imgW="936139" imgH="845107" progId="">
                    <p:embed/>
                    <p:pic>
                      <p:nvPicPr>
                        <p:cNvPr id="0" name="Picture 2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08" name="Rectangle 48"/>
            <p:cNvSpPr>
              <a:spLocks noChangeArrowheads="1"/>
            </p:cNvSpPr>
            <p:nvPr/>
          </p:nvSpPr>
          <p:spPr bwMode="auto">
            <a:xfrm>
              <a:off x="2522" y="989"/>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1116209" name="Rectangle 49"/>
            <p:cNvSpPr>
              <a:spLocks noChangeArrowheads="1"/>
            </p:cNvSpPr>
            <p:nvPr/>
          </p:nvSpPr>
          <p:spPr bwMode="auto">
            <a:xfrm>
              <a:off x="4250" y="1006"/>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1116210" name="Rectangle 50"/>
            <p:cNvSpPr>
              <a:spLocks noChangeArrowheads="1"/>
            </p:cNvSpPr>
            <p:nvPr/>
          </p:nvSpPr>
          <p:spPr bwMode="auto">
            <a:xfrm>
              <a:off x="2514" y="2863"/>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1116211" name="Rectangle 51"/>
            <p:cNvSpPr>
              <a:spLocks noChangeArrowheads="1"/>
            </p:cNvSpPr>
            <p:nvPr/>
          </p:nvSpPr>
          <p:spPr bwMode="auto">
            <a:xfrm>
              <a:off x="4258" y="2870"/>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2" name="TextBox 1"/>
          <p:cNvSpPr txBox="1"/>
          <p:nvPr/>
        </p:nvSpPr>
        <p:spPr>
          <a:xfrm>
            <a:off x="6649011" y="2187495"/>
            <a:ext cx="575155" cy="369332"/>
          </a:xfrm>
          <a:prstGeom prst="rect">
            <a:avLst/>
          </a:prstGeom>
          <a:solidFill>
            <a:schemeClr val="bg1"/>
          </a:solidFill>
        </p:spPr>
        <p:txBody>
          <a:bodyPr wrap="square" rtlCol="0">
            <a:spAutoFit/>
          </a:bodyPr>
          <a:lstStyle/>
          <a:p>
            <a:r>
              <a:rPr lang="en-US" b="1" dirty="0" smtClean="0"/>
              <a:t>B</a:t>
            </a:r>
            <a:r>
              <a:rPr lang="en-US" sz="1200" b="1" dirty="0" smtClean="0"/>
              <a:t>3</a:t>
            </a:r>
            <a:endParaRPr 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337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79" t="40949" r="31187" b="12284"/>
          <a:stretch/>
        </p:blipFill>
        <p:spPr bwMode="auto">
          <a:xfrm>
            <a:off x="858520" y="1948900"/>
            <a:ext cx="6202328" cy="3749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7784" y="621793"/>
            <a:ext cx="7543800" cy="1020762"/>
          </a:xfrm>
        </p:spPr>
        <p:txBody>
          <a:bodyPr>
            <a:normAutofit fontScale="90000"/>
          </a:bodyPr>
          <a:lstStyle/>
          <a:p>
            <a:r>
              <a:rPr lang="en-US" sz="2000" dirty="0">
                <a:latin typeface="Times New Roman" pitchFamily="18" charset="0"/>
                <a:cs typeface="Times New Roman" pitchFamily="18" charset="0"/>
              </a:rPr>
              <a:t>Five LANs are connected using source routing bridges. Assume that the bridges 3 and 4 are not part of the initial spanning tree.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 show the single route broadcast frames when S1 wants to learn the route to S2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 Show the path to all routes broadcast frames returned by S2.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3.List all possible routes from S1 to S2 from part (2)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4. How many LAN frames are required to learn the possible routes</a:t>
            </a:r>
          </a:p>
        </p:txBody>
      </p:sp>
    </p:spTree>
    <p:extLst>
      <p:ext uri="{BB962C8B-B14F-4D97-AF65-F5344CB8AC3E}">
        <p14:creationId xmlns:p14="http://schemas.microsoft.com/office/powerpoint/2010/main" val="479637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5440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842" t="49903" r="26509" b="36207"/>
          <a:stretch/>
        </p:blipFill>
        <p:spPr bwMode="auto">
          <a:xfrm>
            <a:off x="268516" y="2758966"/>
            <a:ext cx="870256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330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554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599" t="11206" r="28873" b="27803"/>
          <a:stretch/>
        </p:blipFill>
        <p:spPr bwMode="auto">
          <a:xfrm>
            <a:off x="552756" y="382694"/>
            <a:ext cx="8084205"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940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need Bridges</a:t>
            </a:r>
          </a:p>
        </p:txBody>
      </p:sp>
      <p:sp>
        <p:nvSpPr>
          <p:cNvPr id="3" name="Content Placeholder 2"/>
          <p:cNvSpPr>
            <a:spLocks noGrp="1"/>
          </p:cNvSpPr>
          <p:nvPr>
            <p:ph idx="1"/>
          </p:nvPr>
        </p:nvSpPr>
        <p:spPr/>
        <p:txBody>
          <a:bodyPr>
            <a:normAutofit lnSpcReduction="10000"/>
          </a:bodyPr>
          <a:lstStyle/>
          <a:p>
            <a:pPr algn="just"/>
            <a:r>
              <a:rPr lang="en-US" sz="2400" dirty="0"/>
              <a:t>Let us consider a scenario in which a large organization has multiple departmental LAN.</a:t>
            </a:r>
          </a:p>
          <a:p>
            <a:pPr algn="just"/>
            <a:r>
              <a:rPr lang="en-US" sz="2400" dirty="0"/>
              <a:t>After a certain period of time, a requirement arises in the organization to interconnect the departmental LAN in order to share the resources. But this scenario is complicated by the following factors:</a:t>
            </a:r>
          </a:p>
          <a:p>
            <a:pPr algn="just"/>
            <a:r>
              <a:rPr lang="en-US" sz="2400" dirty="0"/>
              <a:t>The departmental LANs use different network layer protocols.</a:t>
            </a:r>
          </a:p>
          <a:p>
            <a:pPr algn="just"/>
            <a:r>
              <a:rPr lang="en-US" sz="2400" dirty="0"/>
              <a:t>The departments may be located in different buildings </a:t>
            </a:r>
          </a:p>
          <a:p>
            <a:pPr algn="just"/>
            <a:r>
              <a:rPr lang="en-US" sz="2400" dirty="0"/>
              <a:t>The LANs differ in type </a:t>
            </a:r>
          </a:p>
        </p:txBody>
      </p:sp>
    </p:spTree>
    <p:extLst>
      <p:ext uri="{BB962C8B-B14F-4D97-AF65-F5344CB8AC3E}">
        <p14:creationId xmlns:p14="http://schemas.microsoft.com/office/powerpoint/2010/main" val="2571110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64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389" t="51077" r="31540" b="17673"/>
          <a:stretch/>
        </p:blipFill>
        <p:spPr bwMode="auto">
          <a:xfrm>
            <a:off x="0" y="2104697"/>
            <a:ext cx="9114992" cy="3017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109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63" name="Rectangle 83"/>
          <p:cNvSpPr>
            <a:spLocks noChangeArrowheads="1"/>
          </p:cNvSpPr>
          <p:nvPr/>
        </p:nvSpPr>
        <p:spPr bwMode="auto">
          <a:xfrm>
            <a:off x="4391735" y="2382838"/>
            <a:ext cx="12700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7" name="Rectangle 77"/>
          <p:cNvSpPr>
            <a:spLocks noChangeArrowheads="1"/>
          </p:cNvSpPr>
          <p:nvPr/>
        </p:nvSpPr>
        <p:spPr bwMode="auto">
          <a:xfrm>
            <a:off x="1026235" y="2814638"/>
            <a:ext cx="13335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8" name="Rectangle 78"/>
          <p:cNvSpPr>
            <a:spLocks noChangeArrowheads="1"/>
          </p:cNvSpPr>
          <p:nvPr/>
        </p:nvSpPr>
        <p:spPr bwMode="auto">
          <a:xfrm>
            <a:off x="1026235" y="2382838"/>
            <a:ext cx="13335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0" name="Rectangle 80"/>
          <p:cNvSpPr>
            <a:spLocks noChangeArrowheads="1"/>
          </p:cNvSpPr>
          <p:nvPr/>
        </p:nvSpPr>
        <p:spPr bwMode="auto">
          <a:xfrm>
            <a:off x="3185235" y="2814638"/>
            <a:ext cx="12192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1" name="Rectangle 81"/>
          <p:cNvSpPr>
            <a:spLocks noChangeArrowheads="1"/>
          </p:cNvSpPr>
          <p:nvPr/>
        </p:nvSpPr>
        <p:spPr bwMode="auto">
          <a:xfrm>
            <a:off x="3185235" y="2382838"/>
            <a:ext cx="12192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2" name="Rectangle 82"/>
          <p:cNvSpPr>
            <a:spLocks noChangeArrowheads="1"/>
          </p:cNvSpPr>
          <p:nvPr/>
        </p:nvSpPr>
        <p:spPr bwMode="auto">
          <a:xfrm>
            <a:off x="4417135" y="2814638"/>
            <a:ext cx="12446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4" name="Rectangle 84"/>
          <p:cNvSpPr>
            <a:spLocks noChangeArrowheads="1"/>
          </p:cNvSpPr>
          <p:nvPr/>
        </p:nvSpPr>
        <p:spPr bwMode="auto">
          <a:xfrm>
            <a:off x="6347535" y="2827338"/>
            <a:ext cx="13081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5" name="Rectangle 85"/>
          <p:cNvSpPr>
            <a:spLocks noChangeArrowheads="1"/>
          </p:cNvSpPr>
          <p:nvPr/>
        </p:nvSpPr>
        <p:spPr bwMode="auto">
          <a:xfrm>
            <a:off x="6347535" y="2395538"/>
            <a:ext cx="13081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9" name="Rectangle 79"/>
          <p:cNvSpPr>
            <a:spLocks noChangeArrowheads="1"/>
          </p:cNvSpPr>
          <p:nvPr/>
        </p:nvSpPr>
        <p:spPr bwMode="auto">
          <a:xfrm>
            <a:off x="1026235" y="2027238"/>
            <a:ext cx="1333500" cy="3429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6" name="Rectangle 86"/>
          <p:cNvSpPr>
            <a:spLocks noChangeArrowheads="1"/>
          </p:cNvSpPr>
          <p:nvPr/>
        </p:nvSpPr>
        <p:spPr bwMode="auto">
          <a:xfrm>
            <a:off x="6347535" y="2027238"/>
            <a:ext cx="1308100" cy="355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4" name="Rectangle 74"/>
          <p:cNvSpPr>
            <a:spLocks noChangeArrowheads="1"/>
          </p:cNvSpPr>
          <p:nvPr/>
        </p:nvSpPr>
        <p:spPr bwMode="auto">
          <a:xfrm>
            <a:off x="3185235" y="3246438"/>
            <a:ext cx="12192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5" name="Rectangle 75"/>
          <p:cNvSpPr>
            <a:spLocks noChangeArrowheads="1"/>
          </p:cNvSpPr>
          <p:nvPr/>
        </p:nvSpPr>
        <p:spPr bwMode="auto">
          <a:xfrm>
            <a:off x="4417135" y="3246438"/>
            <a:ext cx="12446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6" name="Rectangle 76"/>
          <p:cNvSpPr>
            <a:spLocks noChangeArrowheads="1"/>
          </p:cNvSpPr>
          <p:nvPr/>
        </p:nvSpPr>
        <p:spPr bwMode="auto">
          <a:xfrm>
            <a:off x="6347535" y="3259138"/>
            <a:ext cx="13081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3" name="Rectangle 73"/>
          <p:cNvSpPr>
            <a:spLocks noChangeArrowheads="1"/>
          </p:cNvSpPr>
          <p:nvPr/>
        </p:nvSpPr>
        <p:spPr bwMode="auto">
          <a:xfrm>
            <a:off x="1026235" y="3246438"/>
            <a:ext cx="13335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2" name="Rectangle 72"/>
          <p:cNvSpPr>
            <a:spLocks noGrp="1" noChangeArrowheads="1"/>
          </p:cNvSpPr>
          <p:nvPr>
            <p:ph type="title"/>
          </p:nvPr>
        </p:nvSpPr>
        <p:spPr/>
        <p:txBody>
          <a:bodyPr/>
          <a:lstStyle/>
          <a:p>
            <a:r>
              <a:rPr lang="en-US" dirty="0"/>
              <a:t>General Bridge Issues</a:t>
            </a:r>
          </a:p>
        </p:txBody>
      </p:sp>
      <p:sp>
        <p:nvSpPr>
          <p:cNvPr id="583683" name="Rectangle 3"/>
          <p:cNvSpPr>
            <a:spLocks noGrp="1" noChangeArrowheads="1"/>
          </p:cNvSpPr>
          <p:nvPr>
            <p:ph idx="1"/>
          </p:nvPr>
        </p:nvSpPr>
        <p:spPr>
          <a:xfrm>
            <a:off x="688880" y="4237990"/>
            <a:ext cx="7759700" cy="210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10000"/>
          </a:bodyPr>
          <a:lstStyle/>
          <a:p>
            <a:r>
              <a:rPr lang="en-US" sz="2600" dirty="0"/>
              <a:t>Operation at data link level implies capability to work with multiple network layers</a:t>
            </a:r>
          </a:p>
          <a:p>
            <a:r>
              <a:rPr lang="en-US" sz="2600" dirty="0"/>
              <a:t>However, must deal with</a:t>
            </a:r>
          </a:p>
          <a:p>
            <a:pPr marL="744538" lvl="1" indent="-287338"/>
            <a:r>
              <a:rPr lang="en-US" sz="2200" dirty="0"/>
              <a:t>Difference in MAC formats</a:t>
            </a:r>
          </a:p>
          <a:p>
            <a:pPr marL="744538" lvl="1" indent="-287338"/>
            <a:r>
              <a:rPr lang="en-US" sz="2200" dirty="0"/>
              <a:t>Difference in data rates;  buffering; timers</a:t>
            </a:r>
          </a:p>
          <a:p>
            <a:pPr marL="744538" lvl="1" indent="-287338"/>
            <a:r>
              <a:rPr lang="en-US" sz="2200" dirty="0"/>
              <a:t>Difference in maximum frame length</a:t>
            </a:r>
          </a:p>
        </p:txBody>
      </p:sp>
      <p:sp>
        <p:nvSpPr>
          <p:cNvPr id="583684" name="Line 4"/>
          <p:cNvSpPr>
            <a:spLocks noChangeShapeType="1"/>
          </p:cNvSpPr>
          <p:nvPr/>
        </p:nvSpPr>
        <p:spPr bwMode="auto">
          <a:xfrm>
            <a:off x="1013535" y="210820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5" name="Line 5"/>
          <p:cNvSpPr>
            <a:spLocks noChangeShapeType="1"/>
          </p:cNvSpPr>
          <p:nvPr/>
        </p:nvSpPr>
        <p:spPr bwMode="auto">
          <a:xfrm>
            <a:off x="2359735" y="210820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6" name="Line 6"/>
          <p:cNvSpPr>
            <a:spLocks noChangeShapeType="1"/>
          </p:cNvSpPr>
          <p:nvPr/>
        </p:nvSpPr>
        <p:spPr bwMode="auto">
          <a:xfrm>
            <a:off x="1019885" y="36639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7" name="Line 7"/>
          <p:cNvSpPr>
            <a:spLocks noChangeShapeType="1"/>
          </p:cNvSpPr>
          <p:nvPr/>
        </p:nvSpPr>
        <p:spPr bwMode="auto">
          <a:xfrm>
            <a:off x="1045285" y="32321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8" name="Line 8"/>
          <p:cNvSpPr>
            <a:spLocks noChangeShapeType="1"/>
          </p:cNvSpPr>
          <p:nvPr/>
        </p:nvSpPr>
        <p:spPr bwMode="auto">
          <a:xfrm>
            <a:off x="1032585" y="28003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9" name="Line 9"/>
          <p:cNvSpPr>
            <a:spLocks noChangeShapeType="1"/>
          </p:cNvSpPr>
          <p:nvPr/>
        </p:nvSpPr>
        <p:spPr bwMode="auto">
          <a:xfrm>
            <a:off x="1032585" y="23685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0" name="Rectangle 10"/>
          <p:cNvSpPr>
            <a:spLocks noChangeArrowheads="1"/>
          </p:cNvSpPr>
          <p:nvPr/>
        </p:nvSpPr>
        <p:spPr bwMode="auto">
          <a:xfrm>
            <a:off x="7812798" y="3281363"/>
            <a:ext cx="574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PHY</a:t>
            </a:r>
          </a:p>
        </p:txBody>
      </p:sp>
      <p:sp>
        <p:nvSpPr>
          <p:cNvPr id="583691" name="Rectangle 11"/>
          <p:cNvSpPr>
            <a:spLocks noChangeArrowheads="1"/>
          </p:cNvSpPr>
          <p:nvPr/>
        </p:nvSpPr>
        <p:spPr bwMode="auto">
          <a:xfrm>
            <a:off x="319798" y="2849563"/>
            <a:ext cx="625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MAC</a:t>
            </a:r>
          </a:p>
        </p:txBody>
      </p:sp>
      <p:sp>
        <p:nvSpPr>
          <p:cNvPr id="583692" name="Rectangle 12"/>
          <p:cNvSpPr>
            <a:spLocks noChangeArrowheads="1"/>
          </p:cNvSpPr>
          <p:nvPr/>
        </p:nvSpPr>
        <p:spPr bwMode="auto">
          <a:xfrm>
            <a:off x="357898" y="2354263"/>
            <a:ext cx="554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LLC</a:t>
            </a:r>
          </a:p>
        </p:txBody>
      </p:sp>
      <p:sp>
        <p:nvSpPr>
          <p:cNvPr id="583693" name="Line 13"/>
          <p:cNvSpPr>
            <a:spLocks noChangeShapeType="1"/>
          </p:cNvSpPr>
          <p:nvPr/>
        </p:nvSpPr>
        <p:spPr bwMode="auto">
          <a:xfrm>
            <a:off x="3172535" y="2374900"/>
            <a:ext cx="0" cy="1282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4" name="Line 14"/>
          <p:cNvSpPr>
            <a:spLocks noChangeShapeType="1"/>
          </p:cNvSpPr>
          <p:nvPr/>
        </p:nvSpPr>
        <p:spPr bwMode="auto">
          <a:xfrm>
            <a:off x="3191585" y="2800350"/>
            <a:ext cx="2463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5" name="Line 15"/>
          <p:cNvSpPr>
            <a:spLocks noChangeShapeType="1"/>
          </p:cNvSpPr>
          <p:nvPr/>
        </p:nvSpPr>
        <p:spPr bwMode="auto">
          <a:xfrm>
            <a:off x="6334835" y="214630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6" name="Line 16"/>
          <p:cNvSpPr>
            <a:spLocks noChangeShapeType="1"/>
          </p:cNvSpPr>
          <p:nvPr/>
        </p:nvSpPr>
        <p:spPr bwMode="auto">
          <a:xfrm>
            <a:off x="7655635" y="212725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7" name="Line 17"/>
          <p:cNvSpPr>
            <a:spLocks noChangeShapeType="1"/>
          </p:cNvSpPr>
          <p:nvPr/>
        </p:nvSpPr>
        <p:spPr bwMode="auto">
          <a:xfrm>
            <a:off x="6315785" y="36830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8" name="Line 18"/>
          <p:cNvSpPr>
            <a:spLocks noChangeShapeType="1"/>
          </p:cNvSpPr>
          <p:nvPr/>
        </p:nvSpPr>
        <p:spPr bwMode="auto">
          <a:xfrm>
            <a:off x="6341185" y="32512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9" name="Line 19"/>
          <p:cNvSpPr>
            <a:spLocks noChangeShapeType="1"/>
          </p:cNvSpPr>
          <p:nvPr/>
        </p:nvSpPr>
        <p:spPr bwMode="auto">
          <a:xfrm>
            <a:off x="6328485" y="28194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0" name="Line 20"/>
          <p:cNvSpPr>
            <a:spLocks noChangeShapeType="1"/>
          </p:cNvSpPr>
          <p:nvPr/>
        </p:nvSpPr>
        <p:spPr bwMode="auto">
          <a:xfrm>
            <a:off x="6328485" y="23876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1" name="Line 21"/>
          <p:cNvSpPr>
            <a:spLocks noChangeShapeType="1"/>
          </p:cNvSpPr>
          <p:nvPr/>
        </p:nvSpPr>
        <p:spPr bwMode="auto">
          <a:xfrm flipV="1">
            <a:off x="3191585" y="2362200"/>
            <a:ext cx="2438400" cy="25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2" name="Line 22"/>
          <p:cNvSpPr>
            <a:spLocks noChangeShapeType="1"/>
          </p:cNvSpPr>
          <p:nvPr/>
        </p:nvSpPr>
        <p:spPr bwMode="auto">
          <a:xfrm>
            <a:off x="3204285" y="3232150"/>
            <a:ext cx="241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3" name="Line 23"/>
          <p:cNvSpPr>
            <a:spLocks noChangeShapeType="1"/>
          </p:cNvSpPr>
          <p:nvPr/>
        </p:nvSpPr>
        <p:spPr bwMode="auto">
          <a:xfrm>
            <a:off x="3191585" y="3663950"/>
            <a:ext cx="2438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4" name="Line 24"/>
          <p:cNvSpPr>
            <a:spLocks noChangeShapeType="1"/>
          </p:cNvSpPr>
          <p:nvPr/>
        </p:nvSpPr>
        <p:spPr bwMode="auto">
          <a:xfrm>
            <a:off x="4404435" y="2806700"/>
            <a:ext cx="0"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5" name="Rectangle 25"/>
          <p:cNvSpPr>
            <a:spLocks noChangeArrowheads="1"/>
          </p:cNvSpPr>
          <p:nvPr/>
        </p:nvSpPr>
        <p:spPr bwMode="auto">
          <a:xfrm>
            <a:off x="1527885" y="21209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6" name="Rectangle 26"/>
          <p:cNvSpPr>
            <a:spLocks noChangeArrowheads="1"/>
          </p:cNvSpPr>
          <p:nvPr/>
        </p:nvSpPr>
        <p:spPr bwMode="auto">
          <a:xfrm>
            <a:off x="141998" y="2011363"/>
            <a:ext cx="8413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Network</a:t>
            </a:r>
          </a:p>
        </p:txBody>
      </p:sp>
      <p:sp>
        <p:nvSpPr>
          <p:cNvPr id="583707" name="Rectangle 27"/>
          <p:cNvSpPr>
            <a:spLocks noChangeArrowheads="1"/>
          </p:cNvSpPr>
          <p:nvPr/>
        </p:nvSpPr>
        <p:spPr bwMode="auto">
          <a:xfrm>
            <a:off x="7761998" y="2100263"/>
            <a:ext cx="8413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Network</a:t>
            </a:r>
          </a:p>
        </p:txBody>
      </p:sp>
      <p:sp>
        <p:nvSpPr>
          <p:cNvPr id="583708" name="Rectangle 28"/>
          <p:cNvSpPr>
            <a:spLocks noChangeArrowheads="1"/>
          </p:cNvSpPr>
          <p:nvPr/>
        </p:nvSpPr>
        <p:spPr bwMode="auto">
          <a:xfrm>
            <a:off x="383298" y="3306763"/>
            <a:ext cx="574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PHY</a:t>
            </a:r>
          </a:p>
        </p:txBody>
      </p:sp>
      <p:sp>
        <p:nvSpPr>
          <p:cNvPr id="583709" name="Rectangle 29"/>
          <p:cNvSpPr>
            <a:spLocks noChangeArrowheads="1"/>
          </p:cNvSpPr>
          <p:nvPr/>
        </p:nvSpPr>
        <p:spPr bwMode="auto">
          <a:xfrm>
            <a:off x="7850898" y="2824163"/>
            <a:ext cx="625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MAC</a:t>
            </a:r>
          </a:p>
        </p:txBody>
      </p:sp>
      <p:sp>
        <p:nvSpPr>
          <p:cNvPr id="583710" name="Rectangle 30"/>
          <p:cNvSpPr>
            <a:spLocks noChangeArrowheads="1"/>
          </p:cNvSpPr>
          <p:nvPr/>
        </p:nvSpPr>
        <p:spPr bwMode="auto">
          <a:xfrm>
            <a:off x="7787398" y="2455863"/>
            <a:ext cx="554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LLC</a:t>
            </a:r>
          </a:p>
        </p:txBody>
      </p:sp>
      <p:sp>
        <p:nvSpPr>
          <p:cNvPr id="583712" name="Rectangle 32"/>
          <p:cNvSpPr>
            <a:spLocks noChangeArrowheads="1"/>
          </p:cNvSpPr>
          <p:nvPr/>
        </p:nvSpPr>
        <p:spPr bwMode="auto">
          <a:xfrm>
            <a:off x="1134185" y="29210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1" name="Rectangle 31"/>
          <p:cNvSpPr>
            <a:spLocks noChangeArrowheads="1"/>
          </p:cNvSpPr>
          <p:nvPr/>
        </p:nvSpPr>
        <p:spPr bwMode="auto">
          <a:xfrm>
            <a:off x="1756485" y="29464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3" name="Rectangle 33"/>
          <p:cNvSpPr>
            <a:spLocks noChangeArrowheads="1"/>
          </p:cNvSpPr>
          <p:nvPr/>
        </p:nvSpPr>
        <p:spPr bwMode="auto">
          <a:xfrm>
            <a:off x="1107198" y="28559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15" name="Rectangle 35"/>
          <p:cNvSpPr>
            <a:spLocks noChangeArrowheads="1"/>
          </p:cNvSpPr>
          <p:nvPr/>
        </p:nvSpPr>
        <p:spPr bwMode="auto">
          <a:xfrm>
            <a:off x="3229685" y="29210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4" name="Rectangle 34"/>
          <p:cNvSpPr>
            <a:spLocks noChangeArrowheads="1"/>
          </p:cNvSpPr>
          <p:nvPr/>
        </p:nvSpPr>
        <p:spPr bwMode="auto">
          <a:xfrm>
            <a:off x="3851985" y="29464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6" name="Rectangle 36"/>
          <p:cNvSpPr>
            <a:spLocks noChangeArrowheads="1"/>
          </p:cNvSpPr>
          <p:nvPr/>
        </p:nvSpPr>
        <p:spPr bwMode="auto">
          <a:xfrm>
            <a:off x="3202698" y="28559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17" name="Line 37"/>
          <p:cNvSpPr>
            <a:spLocks noChangeShapeType="1"/>
          </p:cNvSpPr>
          <p:nvPr/>
        </p:nvSpPr>
        <p:spPr bwMode="auto">
          <a:xfrm>
            <a:off x="5661735" y="2374900"/>
            <a:ext cx="0" cy="1282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8" name="Rectangle 38"/>
          <p:cNvSpPr>
            <a:spLocks noChangeArrowheads="1"/>
          </p:cNvSpPr>
          <p:nvPr/>
        </p:nvSpPr>
        <p:spPr bwMode="auto">
          <a:xfrm>
            <a:off x="4182185" y="25273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0" name="Rectangle 40"/>
          <p:cNvSpPr>
            <a:spLocks noChangeArrowheads="1"/>
          </p:cNvSpPr>
          <p:nvPr/>
        </p:nvSpPr>
        <p:spPr bwMode="auto">
          <a:xfrm>
            <a:off x="4525085" y="29464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9" name="Rectangle 39"/>
          <p:cNvSpPr>
            <a:spLocks noChangeArrowheads="1"/>
          </p:cNvSpPr>
          <p:nvPr/>
        </p:nvSpPr>
        <p:spPr bwMode="auto">
          <a:xfrm>
            <a:off x="5147385" y="29718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1" name="Rectangle 41"/>
          <p:cNvSpPr>
            <a:spLocks noChangeArrowheads="1"/>
          </p:cNvSpPr>
          <p:nvPr/>
        </p:nvSpPr>
        <p:spPr bwMode="auto">
          <a:xfrm>
            <a:off x="4498098" y="28813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23" name="Rectangle 43"/>
          <p:cNvSpPr>
            <a:spLocks noChangeArrowheads="1"/>
          </p:cNvSpPr>
          <p:nvPr/>
        </p:nvSpPr>
        <p:spPr bwMode="auto">
          <a:xfrm>
            <a:off x="6455485" y="29083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2" name="Rectangle 42"/>
          <p:cNvSpPr>
            <a:spLocks noChangeArrowheads="1"/>
          </p:cNvSpPr>
          <p:nvPr/>
        </p:nvSpPr>
        <p:spPr bwMode="auto">
          <a:xfrm>
            <a:off x="7077785" y="29337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4" name="Rectangle 44"/>
          <p:cNvSpPr>
            <a:spLocks noChangeArrowheads="1"/>
          </p:cNvSpPr>
          <p:nvPr/>
        </p:nvSpPr>
        <p:spPr bwMode="auto">
          <a:xfrm>
            <a:off x="6428498" y="28432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26" name="Rectangle 46"/>
          <p:cNvSpPr>
            <a:spLocks noChangeArrowheads="1"/>
          </p:cNvSpPr>
          <p:nvPr/>
        </p:nvSpPr>
        <p:spPr bwMode="auto">
          <a:xfrm>
            <a:off x="1121485" y="33274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5" name="Rectangle 45"/>
          <p:cNvSpPr>
            <a:spLocks noChangeArrowheads="1"/>
          </p:cNvSpPr>
          <p:nvPr/>
        </p:nvSpPr>
        <p:spPr bwMode="auto">
          <a:xfrm>
            <a:off x="1743785" y="33528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7" name="Rectangle 47"/>
          <p:cNvSpPr>
            <a:spLocks noChangeArrowheads="1"/>
          </p:cNvSpPr>
          <p:nvPr/>
        </p:nvSpPr>
        <p:spPr bwMode="auto">
          <a:xfrm>
            <a:off x="1094498" y="32623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28" name="Rectangle 48"/>
          <p:cNvSpPr>
            <a:spLocks noChangeArrowheads="1"/>
          </p:cNvSpPr>
          <p:nvPr/>
        </p:nvSpPr>
        <p:spPr bwMode="auto">
          <a:xfrm>
            <a:off x="2823285" y="39624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9" name="Rectangle 49"/>
          <p:cNvSpPr>
            <a:spLocks noChangeArrowheads="1"/>
          </p:cNvSpPr>
          <p:nvPr/>
        </p:nvSpPr>
        <p:spPr bwMode="auto">
          <a:xfrm>
            <a:off x="2200985" y="3937000"/>
            <a:ext cx="10922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0" name="Rectangle 50"/>
          <p:cNvSpPr>
            <a:spLocks noChangeArrowheads="1"/>
          </p:cNvSpPr>
          <p:nvPr/>
        </p:nvSpPr>
        <p:spPr bwMode="auto">
          <a:xfrm>
            <a:off x="2212098" y="38719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32" name="Rectangle 52"/>
          <p:cNvSpPr>
            <a:spLocks noChangeArrowheads="1"/>
          </p:cNvSpPr>
          <p:nvPr/>
        </p:nvSpPr>
        <p:spPr bwMode="auto">
          <a:xfrm>
            <a:off x="3280485" y="33401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1" name="Rectangle 51"/>
          <p:cNvSpPr>
            <a:spLocks noChangeArrowheads="1"/>
          </p:cNvSpPr>
          <p:nvPr/>
        </p:nvSpPr>
        <p:spPr bwMode="auto">
          <a:xfrm>
            <a:off x="3902785" y="33655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3" name="Rectangle 53"/>
          <p:cNvSpPr>
            <a:spLocks noChangeArrowheads="1"/>
          </p:cNvSpPr>
          <p:nvPr/>
        </p:nvSpPr>
        <p:spPr bwMode="auto">
          <a:xfrm>
            <a:off x="3253498" y="32750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35" name="Rectangle 55"/>
          <p:cNvSpPr>
            <a:spLocks noChangeArrowheads="1"/>
          </p:cNvSpPr>
          <p:nvPr/>
        </p:nvSpPr>
        <p:spPr bwMode="auto">
          <a:xfrm>
            <a:off x="4537785" y="33401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4" name="Rectangle 54"/>
          <p:cNvSpPr>
            <a:spLocks noChangeArrowheads="1"/>
          </p:cNvSpPr>
          <p:nvPr/>
        </p:nvSpPr>
        <p:spPr bwMode="auto">
          <a:xfrm>
            <a:off x="5160085" y="33655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6" name="Rectangle 56"/>
          <p:cNvSpPr>
            <a:spLocks noChangeArrowheads="1"/>
          </p:cNvSpPr>
          <p:nvPr/>
        </p:nvSpPr>
        <p:spPr bwMode="auto">
          <a:xfrm>
            <a:off x="4510798" y="32750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37" name="Rectangle 57"/>
          <p:cNvSpPr>
            <a:spLocks noChangeArrowheads="1"/>
          </p:cNvSpPr>
          <p:nvPr/>
        </p:nvSpPr>
        <p:spPr bwMode="auto">
          <a:xfrm>
            <a:off x="6112585" y="39243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8" name="Rectangle 58"/>
          <p:cNvSpPr>
            <a:spLocks noChangeArrowheads="1"/>
          </p:cNvSpPr>
          <p:nvPr/>
        </p:nvSpPr>
        <p:spPr bwMode="auto">
          <a:xfrm>
            <a:off x="5490285" y="3898900"/>
            <a:ext cx="10922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9" name="Rectangle 59"/>
          <p:cNvSpPr>
            <a:spLocks noChangeArrowheads="1"/>
          </p:cNvSpPr>
          <p:nvPr/>
        </p:nvSpPr>
        <p:spPr bwMode="auto">
          <a:xfrm>
            <a:off x="5463298" y="38338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41" name="Rectangle 61"/>
          <p:cNvSpPr>
            <a:spLocks noChangeArrowheads="1"/>
          </p:cNvSpPr>
          <p:nvPr/>
        </p:nvSpPr>
        <p:spPr bwMode="auto">
          <a:xfrm>
            <a:off x="6506285" y="33274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0" name="Rectangle 60"/>
          <p:cNvSpPr>
            <a:spLocks noChangeArrowheads="1"/>
          </p:cNvSpPr>
          <p:nvPr/>
        </p:nvSpPr>
        <p:spPr bwMode="auto">
          <a:xfrm>
            <a:off x="7128585" y="33528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2" name="Rectangle 62"/>
          <p:cNvSpPr>
            <a:spLocks noChangeArrowheads="1"/>
          </p:cNvSpPr>
          <p:nvPr/>
        </p:nvSpPr>
        <p:spPr bwMode="auto">
          <a:xfrm>
            <a:off x="6479298" y="32623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43" name="Rectangle 63"/>
          <p:cNvSpPr>
            <a:spLocks noChangeArrowheads="1"/>
          </p:cNvSpPr>
          <p:nvPr/>
        </p:nvSpPr>
        <p:spPr bwMode="auto">
          <a:xfrm>
            <a:off x="1527885" y="25019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4" name="Rectangle 64"/>
          <p:cNvSpPr>
            <a:spLocks noChangeArrowheads="1"/>
          </p:cNvSpPr>
          <p:nvPr/>
        </p:nvSpPr>
        <p:spPr bwMode="auto">
          <a:xfrm>
            <a:off x="6861885" y="2527300"/>
            <a:ext cx="444500" cy="1651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5" name="Rectangle 65"/>
          <p:cNvSpPr>
            <a:spLocks noChangeArrowheads="1"/>
          </p:cNvSpPr>
          <p:nvPr/>
        </p:nvSpPr>
        <p:spPr bwMode="auto">
          <a:xfrm>
            <a:off x="6798385" y="2057400"/>
            <a:ext cx="444500" cy="1651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6" name="Arc 66"/>
          <p:cNvSpPr>
            <a:spLocks/>
          </p:cNvSpPr>
          <p:nvPr/>
        </p:nvSpPr>
        <p:spPr bwMode="auto">
          <a:xfrm>
            <a:off x="1707273" y="3714750"/>
            <a:ext cx="463550" cy="3238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7" name="Arc 67"/>
          <p:cNvSpPr>
            <a:spLocks/>
          </p:cNvSpPr>
          <p:nvPr/>
        </p:nvSpPr>
        <p:spPr bwMode="auto">
          <a:xfrm>
            <a:off x="3337635" y="3714750"/>
            <a:ext cx="463550" cy="3238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8" name="Arc 68"/>
          <p:cNvSpPr>
            <a:spLocks/>
          </p:cNvSpPr>
          <p:nvPr/>
        </p:nvSpPr>
        <p:spPr bwMode="auto">
          <a:xfrm>
            <a:off x="5009273" y="3702050"/>
            <a:ext cx="463550" cy="2730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9" name="Arc 69"/>
          <p:cNvSpPr>
            <a:spLocks/>
          </p:cNvSpPr>
          <p:nvPr/>
        </p:nvSpPr>
        <p:spPr bwMode="auto">
          <a:xfrm>
            <a:off x="6614235" y="3740150"/>
            <a:ext cx="425450" cy="2476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0" name="Rectangle 70"/>
          <p:cNvSpPr>
            <a:spLocks noChangeArrowheads="1"/>
          </p:cNvSpPr>
          <p:nvPr/>
        </p:nvSpPr>
        <p:spPr bwMode="auto">
          <a:xfrm>
            <a:off x="2227263" y="3624263"/>
            <a:ext cx="10207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CSMA/CD</a:t>
            </a:r>
          </a:p>
        </p:txBody>
      </p:sp>
      <p:sp>
        <p:nvSpPr>
          <p:cNvPr id="583751" name="Rectangle 71"/>
          <p:cNvSpPr>
            <a:spLocks noChangeArrowheads="1"/>
          </p:cNvSpPr>
          <p:nvPr/>
        </p:nvSpPr>
        <p:spPr bwMode="auto">
          <a:xfrm>
            <a:off x="5618163" y="3598863"/>
            <a:ext cx="10636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Token Ring</a:t>
            </a:r>
          </a:p>
        </p:txBody>
      </p:sp>
    </p:spTree>
    <p:extLst>
      <p:ext uri="{BB962C8B-B14F-4D97-AF65-F5344CB8AC3E}">
        <p14:creationId xmlns:p14="http://schemas.microsoft.com/office/powerpoint/2010/main" val="3579226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800" dirty="0"/>
              <a:t>These three requirements can be supported by bridges.</a:t>
            </a:r>
          </a:p>
          <a:p>
            <a:pPr algn="just"/>
            <a:r>
              <a:rPr lang="en-US" sz="2800" dirty="0"/>
              <a:t>As bridges exchange frames in the data link layer, the frames can contain any network layer packets</a:t>
            </a:r>
          </a:p>
          <a:p>
            <a:pPr algn="just"/>
            <a:r>
              <a:rPr lang="en-US" sz="2800" dirty="0"/>
              <a:t>If necessary the bridges can be connected by point to point link.</a:t>
            </a:r>
          </a:p>
          <a:p>
            <a:pPr algn="just"/>
            <a:r>
              <a:rPr lang="en-US" sz="2800" dirty="0"/>
              <a:t>Bridges also support frame conversion thus supporting intercommunication between different LANs.</a:t>
            </a:r>
          </a:p>
        </p:txBody>
      </p:sp>
    </p:spTree>
    <p:extLst>
      <p:ext uri="{BB962C8B-B14F-4D97-AF65-F5344CB8AC3E}">
        <p14:creationId xmlns:p14="http://schemas.microsoft.com/office/powerpoint/2010/main" val="312503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t>Thus Bridges are used for connecting multiple LANs as shown in the figure.</a:t>
            </a:r>
          </a:p>
          <a:p>
            <a:pPr algn="just"/>
            <a:r>
              <a:rPr lang="en-US" sz="2400" dirty="0"/>
              <a:t>Bridged LAN or Extended LAN</a:t>
            </a:r>
          </a:p>
          <a:p>
            <a:endParaRPr lang="en-US" sz="2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01" y="4900694"/>
            <a:ext cx="7882759" cy="38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3020735"/>
            <a:ext cx="7882759" cy="38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59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0904" name="Group 40"/>
          <p:cNvGrpSpPr>
            <a:grpSpLocks/>
          </p:cNvGrpSpPr>
          <p:nvPr/>
        </p:nvGrpSpPr>
        <p:grpSpPr bwMode="auto">
          <a:xfrm>
            <a:off x="352425" y="1590675"/>
            <a:ext cx="8202613" cy="2778125"/>
            <a:chOff x="222" y="1002"/>
            <a:chExt cx="5167" cy="1750"/>
          </a:xfrm>
        </p:grpSpPr>
        <p:sp>
          <p:nvSpPr>
            <p:cNvPr id="1060866" name="Rectangle 2"/>
            <p:cNvSpPr>
              <a:spLocks noChangeArrowheads="1"/>
            </p:cNvSpPr>
            <p:nvPr/>
          </p:nvSpPr>
          <p:spPr bwMode="auto">
            <a:xfrm>
              <a:off x="222" y="1442"/>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67" name="Rectangle 3"/>
            <p:cNvSpPr>
              <a:spLocks noChangeArrowheads="1"/>
            </p:cNvSpPr>
            <p:nvPr/>
          </p:nvSpPr>
          <p:spPr bwMode="auto">
            <a:xfrm>
              <a:off x="4424" y="1444"/>
              <a:ext cx="964" cy="341"/>
            </a:xfrm>
            <a:prstGeom prst="rect">
              <a:avLst/>
            </a:prstGeom>
            <a:solidFill>
              <a:schemeClr val="folHlink"/>
            </a:solidFill>
            <a:ln w="14288">
              <a:solidFill>
                <a:srgbClr val="000000"/>
              </a:solidFill>
              <a:miter lim="800000"/>
              <a:headEnd/>
              <a:tailEnd/>
            </a:ln>
          </p:spPr>
          <p:txBody>
            <a:bodyPr/>
            <a:lstStyle/>
            <a:p>
              <a:endParaRPr lang="en-US"/>
            </a:p>
          </p:txBody>
        </p:sp>
        <p:grpSp>
          <p:nvGrpSpPr>
            <p:cNvPr id="1060868" name="Group 4"/>
            <p:cNvGrpSpPr>
              <a:grpSpLocks/>
            </p:cNvGrpSpPr>
            <p:nvPr/>
          </p:nvGrpSpPr>
          <p:grpSpPr bwMode="auto">
            <a:xfrm>
              <a:off x="3282" y="2543"/>
              <a:ext cx="1601" cy="200"/>
              <a:chOff x="674" y="3286"/>
              <a:chExt cx="1601" cy="200"/>
            </a:xfrm>
          </p:grpSpPr>
          <p:sp>
            <p:nvSpPr>
              <p:cNvPr id="1060869" name="Line 5"/>
              <p:cNvSpPr>
                <a:spLocks noChangeShapeType="1"/>
              </p:cNvSpPr>
              <p:nvPr/>
            </p:nvSpPr>
            <p:spPr bwMode="auto">
              <a:xfrm>
                <a:off x="2274" y="3286"/>
                <a:ext cx="1" cy="2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0" name="Line 6"/>
              <p:cNvSpPr>
                <a:spLocks noChangeShapeType="1"/>
              </p:cNvSpPr>
              <p:nvPr/>
            </p:nvSpPr>
            <p:spPr bwMode="auto">
              <a:xfrm flipH="1">
                <a:off x="675" y="3474"/>
                <a:ext cx="15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1" name="Line 7"/>
              <p:cNvSpPr>
                <a:spLocks noChangeShapeType="1"/>
              </p:cNvSpPr>
              <p:nvPr/>
            </p:nvSpPr>
            <p:spPr bwMode="auto">
              <a:xfrm flipH="1" flipV="1">
                <a:off x="674" y="3312"/>
                <a:ext cx="1" cy="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0872" name="Rectangle 8"/>
            <p:cNvSpPr>
              <a:spLocks noChangeArrowheads="1"/>
            </p:cNvSpPr>
            <p:nvPr/>
          </p:nvSpPr>
          <p:spPr bwMode="auto">
            <a:xfrm>
              <a:off x="222" y="1002"/>
              <a:ext cx="964" cy="444"/>
            </a:xfrm>
            <a:prstGeom prst="rect">
              <a:avLst/>
            </a:prstGeom>
            <a:solidFill>
              <a:schemeClr val="accent2"/>
            </a:solidFill>
            <a:ln w="14288">
              <a:solidFill>
                <a:srgbClr val="000000"/>
              </a:solidFill>
              <a:miter lim="800000"/>
              <a:headEnd/>
              <a:tailEnd/>
            </a:ln>
          </p:spPr>
          <p:txBody>
            <a:bodyPr/>
            <a:lstStyle/>
            <a:p>
              <a:endParaRPr lang="en-US"/>
            </a:p>
          </p:txBody>
        </p:sp>
        <p:sp>
          <p:nvSpPr>
            <p:cNvPr id="1060873" name="Rectangle 9"/>
            <p:cNvSpPr>
              <a:spLocks noChangeArrowheads="1"/>
            </p:cNvSpPr>
            <p:nvPr/>
          </p:nvSpPr>
          <p:spPr bwMode="auto">
            <a:xfrm>
              <a:off x="222"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74" name="Rectangle 10"/>
            <p:cNvSpPr>
              <a:spLocks noChangeArrowheads="1"/>
            </p:cNvSpPr>
            <p:nvPr/>
          </p:nvSpPr>
          <p:spPr bwMode="auto">
            <a:xfrm>
              <a:off x="2631" y="1480"/>
              <a:ext cx="3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Bridge</a:t>
              </a:r>
              <a:endParaRPr lang="en-US" sz="2000"/>
            </a:p>
          </p:txBody>
        </p:sp>
        <p:sp>
          <p:nvSpPr>
            <p:cNvPr id="1060875" name="Rectangle 11"/>
            <p:cNvSpPr>
              <a:spLocks noChangeArrowheads="1"/>
            </p:cNvSpPr>
            <p:nvPr/>
          </p:nvSpPr>
          <p:spPr bwMode="auto">
            <a:xfrm>
              <a:off x="474" y="1177"/>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Network</a:t>
              </a:r>
              <a:endParaRPr lang="en-US" sz="2000"/>
            </a:p>
          </p:txBody>
        </p:sp>
        <p:sp>
          <p:nvSpPr>
            <p:cNvPr id="1060876" name="Rectangle 12"/>
            <p:cNvSpPr>
              <a:spLocks noChangeArrowheads="1"/>
            </p:cNvSpPr>
            <p:nvPr/>
          </p:nvSpPr>
          <p:spPr bwMode="auto">
            <a:xfrm>
              <a:off x="481"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77" name="Rectangle 13"/>
            <p:cNvSpPr>
              <a:spLocks noChangeArrowheads="1"/>
            </p:cNvSpPr>
            <p:nvPr/>
          </p:nvSpPr>
          <p:spPr bwMode="auto">
            <a:xfrm>
              <a:off x="4425" y="1002"/>
              <a:ext cx="964" cy="443"/>
            </a:xfrm>
            <a:prstGeom prst="rect">
              <a:avLst/>
            </a:prstGeom>
            <a:solidFill>
              <a:schemeClr val="accent2"/>
            </a:solidFill>
            <a:ln w="14288">
              <a:solidFill>
                <a:srgbClr val="000000"/>
              </a:solidFill>
              <a:miter lim="800000"/>
              <a:headEnd/>
              <a:tailEnd/>
            </a:ln>
          </p:spPr>
          <p:txBody>
            <a:bodyPr/>
            <a:lstStyle/>
            <a:p>
              <a:endParaRPr lang="en-US"/>
            </a:p>
          </p:txBody>
        </p:sp>
        <p:sp>
          <p:nvSpPr>
            <p:cNvPr id="1060878" name="Rectangle 14"/>
            <p:cNvSpPr>
              <a:spLocks noChangeArrowheads="1"/>
            </p:cNvSpPr>
            <p:nvPr/>
          </p:nvSpPr>
          <p:spPr bwMode="auto">
            <a:xfrm>
              <a:off x="4425"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79" name="Rectangle 15"/>
            <p:cNvSpPr>
              <a:spLocks noChangeArrowheads="1"/>
            </p:cNvSpPr>
            <p:nvPr/>
          </p:nvSpPr>
          <p:spPr bwMode="auto">
            <a:xfrm>
              <a:off x="4677" y="117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Network</a:t>
              </a:r>
              <a:endParaRPr lang="en-US" sz="2000"/>
            </a:p>
          </p:txBody>
        </p:sp>
        <p:sp>
          <p:nvSpPr>
            <p:cNvPr id="1060880" name="Rectangle 16"/>
            <p:cNvSpPr>
              <a:spLocks noChangeArrowheads="1"/>
            </p:cNvSpPr>
            <p:nvPr/>
          </p:nvSpPr>
          <p:spPr bwMode="auto">
            <a:xfrm>
              <a:off x="4782" y="1542"/>
              <a:ext cx="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LLC</a:t>
              </a:r>
              <a:endParaRPr lang="en-US" sz="2000"/>
            </a:p>
          </p:txBody>
        </p:sp>
        <p:sp>
          <p:nvSpPr>
            <p:cNvPr id="1060881" name="Rectangle 17"/>
            <p:cNvSpPr>
              <a:spLocks noChangeArrowheads="1"/>
            </p:cNvSpPr>
            <p:nvPr/>
          </p:nvSpPr>
          <p:spPr bwMode="auto">
            <a:xfrm>
              <a:off x="4684"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2" name="Rectangle 18"/>
            <p:cNvSpPr>
              <a:spLocks noChangeArrowheads="1"/>
            </p:cNvSpPr>
            <p:nvPr/>
          </p:nvSpPr>
          <p:spPr bwMode="auto">
            <a:xfrm>
              <a:off x="2810" y="2129"/>
              <a:ext cx="963"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83" name="Rectangle 19"/>
            <p:cNvSpPr>
              <a:spLocks noChangeArrowheads="1"/>
            </p:cNvSpPr>
            <p:nvPr/>
          </p:nvSpPr>
          <p:spPr bwMode="auto">
            <a:xfrm>
              <a:off x="3068"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4" name="Rectangle 20"/>
            <p:cNvSpPr>
              <a:spLocks noChangeArrowheads="1"/>
            </p:cNvSpPr>
            <p:nvPr/>
          </p:nvSpPr>
          <p:spPr bwMode="auto">
            <a:xfrm>
              <a:off x="1847"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85" name="Rectangle 21"/>
            <p:cNvSpPr>
              <a:spLocks noChangeArrowheads="1"/>
            </p:cNvSpPr>
            <p:nvPr/>
          </p:nvSpPr>
          <p:spPr bwMode="auto">
            <a:xfrm>
              <a:off x="2105"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6" name="Rectangle 22"/>
            <p:cNvSpPr>
              <a:spLocks noChangeArrowheads="1"/>
            </p:cNvSpPr>
            <p:nvPr/>
          </p:nvSpPr>
          <p:spPr bwMode="auto">
            <a:xfrm>
              <a:off x="579" y="1547"/>
              <a:ext cx="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LLC</a:t>
              </a:r>
              <a:endParaRPr lang="en-US" sz="2000"/>
            </a:p>
          </p:txBody>
        </p:sp>
        <p:sp>
          <p:nvSpPr>
            <p:cNvPr id="1060887" name="Rectangle 23"/>
            <p:cNvSpPr>
              <a:spLocks noChangeArrowheads="1"/>
            </p:cNvSpPr>
            <p:nvPr/>
          </p:nvSpPr>
          <p:spPr bwMode="auto">
            <a:xfrm>
              <a:off x="1847" y="1787"/>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88" name="Rectangle 24"/>
            <p:cNvSpPr>
              <a:spLocks noChangeArrowheads="1"/>
            </p:cNvSpPr>
            <p:nvPr/>
          </p:nvSpPr>
          <p:spPr bwMode="auto">
            <a:xfrm>
              <a:off x="2170" y="1922"/>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89" name="Rectangle 25"/>
            <p:cNvSpPr>
              <a:spLocks noChangeArrowheads="1"/>
            </p:cNvSpPr>
            <p:nvPr/>
          </p:nvSpPr>
          <p:spPr bwMode="auto">
            <a:xfrm>
              <a:off x="2810" y="1781"/>
              <a:ext cx="963"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0" name="Rectangle 26"/>
            <p:cNvSpPr>
              <a:spLocks noChangeArrowheads="1"/>
            </p:cNvSpPr>
            <p:nvPr/>
          </p:nvSpPr>
          <p:spPr bwMode="auto">
            <a:xfrm>
              <a:off x="3143" y="1922"/>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91" name="Rectangle 27"/>
            <p:cNvSpPr>
              <a:spLocks noChangeArrowheads="1"/>
            </p:cNvSpPr>
            <p:nvPr/>
          </p:nvSpPr>
          <p:spPr bwMode="auto">
            <a:xfrm>
              <a:off x="222" y="1786"/>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2" name="Rectangle 28"/>
            <p:cNvSpPr>
              <a:spLocks noChangeArrowheads="1"/>
            </p:cNvSpPr>
            <p:nvPr/>
          </p:nvSpPr>
          <p:spPr bwMode="auto">
            <a:xfrm>
              <a:off x="547" y="191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93" name="Rectangle 29"/>
            <p:cNvSpPr>
              <a:spLocks noChangeArrowheads="1"/>
            </p:cNvSpPr>
            <p:nvPr/>
          </p:nvSpPr>
          <p:spPr bwMode="auto">
            <a:xfrm>
              <a:off x="4424" y="1788"/>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4" name="Rectangle 30"/>
            <p:cNvSpPr>
              <a:spLocks noChangeArrowheads="1"/>
            </p:cNvSpPr>
            <p:nvPr/>
          </p:nvSpPr>
          <p:spPr bwMode="auto">
            <a:xfrm>
              <a:off x="4758" y="1909"/>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grpSp>
          <p:nvGrpSpPr>
            <p:cNvPr id="1060895" name="Group 31"/>
            <p:cNvGrpSpPr>
              <a:grpSpLocks/>
            </p:cNvGrpSpPr>
            <p:nvPr/>
          </p:nvGrpSpPr>
          <p:grpSpPr bwMode="auto">
            <a:xfrm>
              <a:off x="703" y="2552"/>
              <a:ext cx="1601" cy="200"/>
              <a:chOff x="674" y="3286"/>
              <a:chExt cx="1601" cy="200"/>
            </a:xfrm>
          </p:grpSpPr>
          <p:sp>
            <p:nvSpPr>
              <p:cNvPr id="1060896" name="Line 32"/>
              <p:cNvSpPr>
                <a:spLocks noChangeShapeType="1"/>
              </p:cNvSpPr>
              <p:nvPr/>
            </p:nvSpPr>
            <p:spPr bwMode="auto">
              <a:xfrm>
                <a:off x="2274" y="3286"/>
                <a:ext cx="1" cy="2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97" name="Line 33"/>
              <p:cNvSpPr>
                <a:spLocks noChangeShapeType="1"/>
              </p:cNvSpPr>
              <p:nvPr/>
            </p:nvSpPr>
            <p:spPr bwMode="auto">
              <a:xfrm flipH="1">
                <a:off x="675" y="3474"/>
                <a:ext cx="15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98" name="Line 34"/>
              <p:cNvSpPr>
                <a:spLocks noChangeShapeType="1"/>
              </p:cNvSpPr>
              <p:nvPr/>
            </p:nvSpPr>
            <p:spPr bwMode="auto">
              <a:xfrm flipH="1" flipV="1">
                <a:off x="674" y="3312"/>
                <a:ext cx="1" cy="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0899" name="Line 35"/>
            <p:cNvSpPr>
              <a:spLocks noChangeShapeType="1"/>
            </p:cNvSpPr>
            <p:nvPr/>
          </p:nvSpPr>
          <p:spPr bwMode="auto">
            <a:xfrm flipV="1">
              <a:off x="2304" y="1888"/>
              <a:ext cx="0" cy="688"/>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60900" name="Line 36"/>
            <p:cNvSpPr>
              <a:spLocks noChangeShapeType="1"/>
            </p:cNvSpPr>
            <p:nvPr/>
          </p:nvSpPr>
          <p:spPr bwMode="auto">
            <a:xfrm flipV="1">
              <a:off x="3280" y="1880"/>
              <a:ext cx="0" cy="688"/>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60901" name="Line 37"/>
            <p:cNvSpPr>
              <a:spLocks noChangeShapeType="1"/>
            </p:cNvSpPr>
            <p:nvPr/>
          </p:nvSpPr>
          <p:spPr bwMode="auto">
            <a:xfrm flipH="1" flipV="1">
              <a:off x="2304" y="1872"/>
              <a:ext cx="976" cy="0"/>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060902" name="Rectangle 38"/>
          <p:cNvSpPr>
            <a:spLocks noGrp="1" noChangeArrowheads="1"/>
          </p:cNvSpPr>
          <p:nvPr>
            <p:ph type="title"/>
          </p:nvPr>
        </p:nvSpPr>
        <p:spPr/>
        <p:txBody>
          <a:bodyPr/>
          <a:lstStyle/>
          <a:p>
            <a:r>
              <a:rPr lang="en-US"/>
              <a:t>Bridges of Same Type</a:t>
            </a:r>
          </a:p>
        </p:txBody>
      </p:sp>
      <p:sp>
        <p:nvSpPr>
          <p:cNvPr id="1060903" name="Rectangle 39"/>
          <p:cNvSpPr>
            <a:spLocks noGrp="1" noChangeArrowheads="1"/>
          </p:cNvSpPr>
          <p:nvPr>
            <p:ph idx="1"/>
          </p:nvPr>
        </p:nvSpPr>
        <p:spPr>
          <a:xfrm>
            <a:off x="457200" y="4781550"/>
            <a:ext cx="8229600" cy="2076450"/>
          </a:xfrm>
        </p:spPr>
        <p:txBody>
          <a:bodyPr/>
          <a:lstStyle/>
          <a:p>
            <a:r>
              <a:rPr lang="en-US" dirty="0"/>
              <a:t>Bridging is done at MAC level thus operating in the data link layer</a:t>
            </a:r>
          </a:p>
          <a:p>
            <a:r>
              <a:rPr lang="en-US" dirty="0"/>
              <a:t>To have frame filtering capability , a bridge has to monitor MAC address of each frame.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Bridges</a:t>
            </a:r>
          </a:p>
        </p:txBody>
      </p:sp>
      <p:sp>
        <p:nvSpPr>
          <p:cNvPr id="3" name="Content Placeholder 2"/>
          <p:cNvSpPr>
            <a:spLocks noGrp="1"/>
          </p:cNvSpPr>
          <p:nvPr>
            <p:ph idx="1"/>
          </p:nvPr>
        </p:nvSpPr>
        <p:spPr/>
        <p:txBody>
          <a:bodyPr>
            <a:normAutofit/>
          </a:bodyPr>
          <a:lstStyle/>
          <a:p>
            <a:r>
              <a:rPr lang="en-US" sz="3200" dirty="0"/>
              <a:t>There are two types of bridges which are widely used:</a:t>
            </a:r>
          </a:p>
          <a:p>
            <a:pPr lvl="1"/>
            <a:r>
              <a:rPr lang="en-US" sz="2800" dirty="0"/>
              <a:t>Transparent Bridges: These bridges are widely used in Ethernet LANs</a:t>
            </a:r>
          </a:p>
          <a:p>
            <a:pPr lvl="1"/>
            <a:r>
              <a:rPr lang="en-US" sz="2800" dirty="0"/>
              <a:t>Source Routing Bridges: These bridges are widely used in Token Ring LANs and FDDI networks</a:t>
            </a:r>
          </a:p>
        </p:txBody>
      </p:sp>
    </p:spTree>
    <p:extLst>
      <p:ext uri="{BB962C8B-B14F-4D97-AF65-F5344CB8AC3E}">
        <p14:creationId xmlns:p14="http://schemas.microsoft.com/office/powerpoint/2010/main" val="141248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Transparent Bridges</a:t>
            </a:r>
          </a:p>
        </p:txBody>
      </p:sp>
      <p:sp>
        <p:nvSpPr>
          <p:cNvPr id="3" name="Content Placeholder 2"/>
          <p:cNvSpPr>
            <a:spLocks noGrp="1"/>
          </p:cNvSpPr>
          <p:nvPr>
            <p:ph idx="1"/>
          </p:nvPr>
        </p:nvSpPr>
        <p:spPr/>
        <p:txBody>
          <a:bodyPr>
            <a:noAutofit/>
          </a:bodyPr>
          <a:lstStyle/>
          <a:p>
            <a:pPr lvl="1" algn="just"/>
            <a:r>
              <a:rPr lang="en-US" sz="2400" dirty="0"/>
              <a:t>These bridges were defined by the 802.1d committee.</a:t>
            </a:r>
          </a:p>
          <a:p>
            <a:pPr lvl="1" algn="just"/>
            <a:r>
              <a:rPr lang="en-US" sz="2400" dirty="0"/>
              <a:t>The term transparent refers to the fact that the stations are completely unaware of the presence of the bridges in the network</a:t>
            </a:r>
          </a:p>
          <a:p>
            <a:pPr lvl="1" algn="just"/>
            <a:r>
              <a:rPr lang="en-US" sz="2400" dirty="0"/>
              <a:t>Thus introducing a bridge doesn’t require the stations to be configured.</a:t>
            </a:r>
          </a:p>
          <a:p>
            <a:pPr lvl="1" algn="just"/>
            <a:r>
              <a:rPr lang="en-US" sz="2400" dirty="0"/>
              <a:t>Following are the functions of the transparent bridges:</a:t>
            </a:r>
          </a:p>
          <a:p>
            <a:pPr lvl="2" algn="just"/>
            <a:r>
              <a:rPr lang="en-US" sz="1800" dirty="0"/>
              <a:t>Forward Frames from one LAN to another</a:t>
            </a:r>
          </a:p>
          <a:p>
            <a:pPr lvl="2" algn="just"/>
            <a:r>
              <a:rPr lang="en-US" sz="1800" dirty="0"/>
              <a:t>Learn which stations are attached to a given LAN</a:t>
            </a:r>
          </a:p>
          <a:p>
            <a:pPr lvl="2" algn="just"/>
            <a:r>
              <a:rPr lang="en-US" sz="1800" dirty="0"/>
              <a:t>Avoid Loops in the topology</a:t>
            </a:r>
          </a:p>
        </p:txBody>
      </p:sp>
    </p:spTree>
    <p:extLst>
      <p:ext uri="{BB962C8B-B14F-4D97-AF65-F5344CB8AC3E}">
        <p14:creationId xmlns:p14="http://schemas.microsoft.com/office/powerpoint/2010/main" val="19876572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6280FE28-FCA3-4796-A45A-07142DE1FD3C}"/>
</file>

<file path=customXml/itemProps2.xml><?xml version="1.0" encoding="utf-8"?>
<ds:datastoreItem xmlns:ds="http://schemas.openxmlformats.org/officeDocument/2006/customXml" ds:itemID="{CB9E8D80-CB19-4445-A69D-D0E8E02C6A8B}"/>
</file>

<file path=customXml/itemProps3.xml><?xml version="1.0" encoding="utf-8"?>
<ds:datastoreItem xmlns:ds="http://schemas.openxmlformats.org/officeDocument/2006/customXml" ds:itemID="{BFFB3CE3-06E7-4698-8001-D955F72CDE2B}"/>
</file>

<file path=docProps/app.xml><?xml version="1.0" encoding="utf-8"?>
<Properties xmlns="http://schemas.openxmlformats.org/officeDocument/2006/extended-properties" xmlns:vt="http://schemas.openxmlformats.org/officeDocument/2006/docPropsVTypes">
  <Template>Retrospect</Template>
  <TotalTime>18364</TotalTime>
  <Words>2001</Words>
  <Application>Microsoft Office PowerPoint</Application>
  <PresentationFormat>On-screen Show (4:3)</PresentationFormat>
  <Paragraphs>525</Paragraphs>
  <Slides>41</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Wingdings</vt:lpstr>
      <vt:lpstr>Retrospect</vt:lpstr>
      <vt:lpstr>Clip</vt:lpstr>
      <vt:lpstr>Medium Access Control Protocols and Local Area Networks</vt:lpstr>
      <vt:lpstr>Reference</vt:lpstr>
      <vt:lpstr>Introduction</vt:lpstr>
      <vt:lpstr>Why do we need Bridges</vt:lpstr>
      <vt:lpstr>PowerPoint Presentation</vt:lpstr>
      <vt:lpstr>PowerPoint Presentation</vt:lpstr>
      <vt:lpstr>Bridges of Same Type</vt:lpstr>
      <vt:lpstr>Types of Bridges</vt:lpstr>
      <vt:lpstr>Transparent Bridges</vt:lpstr>
      <vt:lpstr>Bridge Learning</vt:lpstr>
      <vt:lpstr>PowerPoint Presentation</vt:lpstr>
      <vt:lpstr>S1→S5</vt:lpstr>
      <vt:lpstr>S3→S2</vt:lpstr>
      <vt:lpstr>S4S3</vt:lpstr>
      <vt:lpstr>S2S1</vt:lpstr>
      <vt:lpstr>PowerPoint Presentation</vt:lpstr>
      <vt:lpstr>PowerPoint Presentation</vt:lpstr>
      <vt:lpstr>Loops in the Network</vt:lpstr>
      <vt:lpstr>Spanning Tree</vt:lpstr>
      <vt:lpstr>Avoiding Loops</vt:lpstr>
      <vt:lpstr>Spanning Tree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Adaptive Learning</vt:lpstr>
      <vt:lpstr>Source Routing Bridges</vt:lpstr>
      <vt:lpstr>Route Discovery</vt:lpstr>
      <vt:lpstr>Detailed Route Discovery</vt:lpstr>
      <vt:lpstr>Discover the route from S1 to S3 using source routing bridges</vt:lpstr>
      <vt:lpstr>Find routes from S1 to S3</vt:lpstr>
      <vt:lpstr>PowerPoint Presentation</vt:lpstr>
      <vt:lpstr>Five LANs are connected using source routing bridges. Assume that the bridges 3 and 4 are not part of the initial spanning tree. 1. show the single route broadcast frames when S1 wants to learn the route to S2 2. Show the path to all routes broadcast frames returned by S2. 3.List all possible routes from S1 to S2 from part (2) 4. How many LAN frames are required to learn the possible routes</vt:lpstr>
      <vt:lpstr>PowerPoint Presentation</vt:lpstr>
      <vt:lpstr>PowerPoint Presentation</vt:lpstr>
      <vt:lpstr>PowerPoint Presentation</vt:lpstr>
      <vt:lpstr>General Bridge Issues</vt:lpstr>
    </vt:vector>
  </TitlesOfParts>
  <Company>McGraw-Hill Higher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Lecture Presentation</dc:title>
  <dc:subject>MAC and LANs</dc:subject>
  <dc:creator>Leon-Garcia/Widjaja</dc:creator>
  <cp:lastModifiedBy>User</cp:lastModifiedBy>
  <cp:revision>417</cp:revision>
  <dcterms:created xsi:type="dcterms:W3CDTF">2003-04-11T22:55:48Z</dcterms:created>
  <dcterms:modified xsi:type="dcterms:W3CDTF">2019-11-04T09:54:21Z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98200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