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8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66" r:id="rId25"/>
    <p:sldId id="367" r:id="rId26"/>
    <p:sldId id="368" r:id="rId27"/>
    <p:sldId id="369" r:id="rId28"/>
    <p:sldId id="370" r:id="rId29"/>
    <p:sldId id="371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65" r:id="rId40"/>
    <p:sldId id="407" r:id="rId41"/>
    <p:sldId id="364" r:id="rId42"/>
    <p:sldId id="408" r:id="rId43"/>
    <p:sldId id="409" r:id="rId44"/>
    <p:sldId id="410" r:id="rId45"/>
    <p:sldId id="406" r:id="rId46"/>
    <p:sldId id="411" r:id="rId47"/>
    <p:sldId id="374" r:id="rId48"/>
    <p:sldId id="405" r:id="rId49"/>
    <p:sldId id="412" r:id="rId50"/>
    <p:sldId id="413" r:id="rId51"/>
    <p:sldId id="39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2A94F89-0863-4FE6-87DD-06C0F6B07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53DC00-9BA5-4F13-B1EF-9DBD7170488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493AEA7-ADA7-45C2-A5B5-F8995BF8E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CB1182B-6E9B-4E06-90AE-096234D26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4520033-81D1-4FDC-92D5-64EC7DCCD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7BEA0C-A025-4DF5-A76D-A580AA6E9F2B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DCC3C61-7B1F-4754-A215-61D66A421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F213FFF-C3D2-45B8-81A7-17B2A1420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38DA985-EAAD-46BB-B270-F61449669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1CFB05-6820-41D6-88AF-DEF622339E50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AC1BCDD-A0EC-49F7-97F7-45F58BC1C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45951E7-9D2D-4538-BD51-6437B9B2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625E6CE-35B6-439C-8EE7-CE98281FE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CFFB2-D0AE-478D-A3FE-3EF830C16F37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FFD107-A2A8-4134-A80E-7DFE3E217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6993410-6E7C-4B04-A81F-13E84342D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760B290-7D00-43DD-BC6D-0471D2725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5F0205-B220-4886-8752-59D023B71FE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D937335-268C-4673-A1E3-0379E7E63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442844F-B3C5-4B11-AB96-EDE5D49E0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F0077C7-9A8B-4726-BEE1-A6EEDA593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982DCF-FE55-49CE-A563-B6DF7CA88F52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BDB0D12-81B0-4B3A-9DBF-ECB9EB026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5B8BEFD-FC27-42D7-AC9B-5EA34BC4A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EF44A41-3D3E-41B7-9FFD-2265FBAFD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35DF09-5D9A-4124-810D-C5482E17835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C950E8B-D081-43A5-9C7A-D4C894E08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704FA56-D90E-4E79-8573-64C089D40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589A6CA-C512-4A9C-BF99-F25D37A89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DF78ED-D438-459C-8C3A-6EEA06A4A9ED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FD381D5-560E-4DED-88C7-17469A0C6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F91B0CE-A6E1-46D3-A30B-324FBB23C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4658A8D-6F45-4488-A4B3-BF9A7BBF5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1B960-E93E-448C-8C12-9B330163572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7187397-0E84-4341-8319-B679A7BA4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3F310C4-6A76-4724-8324-BF13D4D39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1436797-73E8-42A0-9987-6DEE8FF26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E6232E-6BBE-4464-AB79-570500F628A6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23B90DF-04EB-40A8-ABE7-45A38D169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5778C9B-C157-49E2-ACDF-5128D12B4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CB18DEC-3D38-4C5A-8348-FEEB1F3DD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6B8E9D-6954-45D7-8A9E-E365F5897E4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F06787C-C888-4F36-83DB-E4A0A40A8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CC67458-8E5E-4435-8F45-DEC0D548A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039D8B4-923B-4BEB-AB61-809286ACE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7B9489-0E57-447A-B4F3-11667067CE1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8259E9E-12FE-4430-9840-6342FA24B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1237585-6202-4D21-8EBB-6113833B6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473FFE5-4111-437A-8E84-532E13BB5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18C2D-9F7A-44EE-84AE-9F5835DB0D78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F92CFC-1B20-46CE-980C-DBF0B74DF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A2152A1-650D-4629-9027-A7385164F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30E340F-ABEE-466A-9596-406024ED8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DFDEE-1E3E-4DCA-8483-9CE9BA273E6D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D736EC8-C4B9-42AF-9A4E-FBBF9974D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CDB724A-E116-4290-B0BB-833F0C3A1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C6A18BB-F240-44C9-8A3D-7C4510950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2B249-7203-4BD1-A1E4-D14CE2C956B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CB1E0D4-CE3F-452A-9AE5-34892AADC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BEC0075-49E0-474A-8E0C-4D234E84A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0275FE3-2947-4F68-B9C5-F7922122B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C183D0-84E3-43B7-91BF-31AC7B525AFD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23D814A-AC32-4F7A-B522-D0764B813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2A5D13E-D526-49FC-81C3-B011E6A79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DEA3B2B-204E-43F7-9A43-EBF94EBD9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069FFB-B099-4143-9A69-4966614C66C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55E83E7-179C-4E0A-B66B-351C6134A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7CEDACA-C5C7-4FC2-8C20-8CDCC6231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AE90916-4C97-4C8D-88B5-581513032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CDF7C8-5EC9-4A00-8A1A-743A56044FE9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F2B16AB-4B0C-4C16-ACA2-395B02146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8FC4C9-E6B3-41BB-9CF8-F792CED98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FD7368E-87D6-40FF-9574-8901D6300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B34C2-CCD9-4084-9626-A252F9B02D50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56415CC-EBDB-4154-85F8-A71960730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70BBAB0-049F-434A-BA99-86EAB30CF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9782F29-EF4F-4CF8-B71D-99A499111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C30AA0-DBB1-4DF2-9A19-4BDC3C30A8B2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A2E0BA2-D81A-4B83-A583-ACE43EAA27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35DB34C-FAB9-48B6-86DD-5197F2C81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9E2C965-75C5-4FF6-8F87-C4FA4C0B6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69565F-7959-4F10-AF4C-859231934F1C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26F48DA-5AA2-4744-AFB3-A8DDABE29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BE55D9D-2F9E-4573-995E-FFFDC2E94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2F7572D-E85C-49F2-B4F8-BBD0CD4CF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77EF54-457C-43BD-8047-3CF621D40273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90EBE16-A24D-4993-BE54-C05BCE75E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D1338FF-8D60-4F15-A248-07FAE3C83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29E4B1C-F701-4749-9BFD-0CB980C50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137B4-1EDF-4851-A72F-80352FEF40E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13CB429-9E0B-447B-A274-8A1F63501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40BD63C-EDFC-4E2D-82CA-1C931AA8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25ED96A-850F-4922-96D1-EFC87654D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F75B69-D29C-4BC1-91F6-2FA6F015D7FA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D33781C-C8C6-49B6-9ECB-845E6928D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C70A426-15D8-48E4-A9A1-FFB8659CB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6AD8A61-55BE-464E-B2FF-2DEA9DD4F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107E72-2EBA-4E1E-9BBF-CCB8B5EC7A78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B15FBBA-0652-4FC9-BFA4-4FA0B9AED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DA1E928-9C79-4D46-AA77-793D562C7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A11EE01-246E-4517-BC8E-211502950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B9CEBB-E1C5-492D-93B4-07FD3A2CD107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7FF7ED-AF6A-4929-9A8E-ED7D3B1E6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C416D47-A834-4FFF-9CB6-2DC76BEEF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F4092E2-FD44-4759-992B-A69BC0FEE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DA81C7-7A2B-425F-AC20-2D93042973E5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0C4124C-7526-4A0F-A94A-40DDD5F1A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E0003D4-267D-46B4-9D8F-82DD56167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1C307-826B-4E83-855C-E7138159945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494B3-DB03-40FC-BE6B-D69FD603B6D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89640-0546-43B7-87BF-49F2DD0C86C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DC1DE-8738-41ED-B219-16765C50DD4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61147-8228-4E9B-830F-AA2645F82CD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60BF6-8721-40AD-9721-F859322C90E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65301FA-4061-42DD-8B13-ED9368C3D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E46428-CF00-4E77-8686-4FD21103886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2A734E6-D899-4D0C-8809-8BF8BBF28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9C3EB9-593A-41C5-8F26-1A4BF9BD1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F4740-3BA2-4500-9333-38E5F398C6C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77158-12F9-4AA0-BA4A-4ACCF0B87B8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DA362FF-6795-4845-93DC-8524696D4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D6039C-476D-469C-A8FB-D7DF0990189E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4D3065B-2657-42F1-B55E-C1DEDEF53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39DBFC7-664B-49FC-BC53-FDC444EAB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DD830-40B9-416D-92E5-FB1D0DE1DB7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833AA-A463-4DD2-BA69-688EC262164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D5081-9F47-4F67-B1C4-3E0EE4E6FDC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4B9058E-AD6E-4947-9382-CF68A1B1D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EC7368-20AB-40BA-9783-2640AED5204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7A2DA6C-3634-412C-B60D-2F4C9B89D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9B11E79-4626-4901-BB12-493EA13B5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803B1D3-337E-48C6-A9FD-9D4829E50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24006C-A5B9-4F6E-B594-3EE773F21DC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1665E80-AF95-46FF-B5B4-8C4186B9F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3875B26-53A5-4318-B5D2-20EBC6253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5D494B9-1515-40B7-80C3-7679ED164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5C14EC-F0B5-44D7-9290-05A994908909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8C9C1D9-37AC-491D-841E-BAA24CBF6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DEC638D-9446-40D9-9B5F-CD8A5BD7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8934A59-5E48-4044-A500-093FB6851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45987F-C608-4E71-9927-34E8FE0F19B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3881D29-4C49-4285-B05A-A727DCEBA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0267EC2-799B-40B7-B6AD-A2D22050E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67CD032-3A98-4DE2-AE08-5124CE817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D36C16-7434-46AC-BB8A-7B02090E57B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C04E864-0B5C-47D6-8D7A-A69261077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B576BCF-BEC8-414B-A7D9-8D49D1E3B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64D3-D156-4F40-B4D3-D93A7CF5E071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940-D721-4C12-A025-A2AB420DE892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B2DC-AF20-48E2-8DE2-4B556295EB9A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C69-5A62-42E5-AB54-1C77C307CEC7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3964-1A30-4FDB-ADA7-17180AC7A934}" type="datetime5">
              <a:rPr lang="en-US" smtClean="0"/>
              <a:t>5-Oct-21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257B-46D3-40C0-BB69-C9D948D45C57}" type="datetime5">
              <a:rPr lang="en-US" smtClean="0"/>
              <a:t>5-Oct-21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E48F-C839-47BA-93A3-B056FD9292A3}" type="datetime5">
              <a:rPr lang="en-US" smtClean="0"/>
              <a:t>5-Oct-21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7D3B-54F3-4D62-ADBF-069C80688209}" type="datetime5">
              <a:rPr lang="en-US" smtClean="0"/>
              <a:t>5-Oct-21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DA57-C43F-43FC-AF67-49ABA6BDDC03}" type="datetime5">
              <a:rPr lang="en-US" smtClean="0"/>
              <a:t>5-Oct-21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747B-0E05-41E9-A988-D79633FED23B}" type="datetime5">
              <a:rPr lang="en-US" smtClean="0"/>
              <a:t>5-Oct-21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A75F-D986-44F2-B189-2B5DB503DFAC}" type="datetime5">
              <a:rPr lang="en-US" smtClean="0"/>
              <a:t>5-Oct-21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FBC3-934D-4D78-B944-9AC6A76D4AFD}" type="datetime5">
              <a:rPr lang="en-US" smtClean="0"/>
              <a:t>5-Oct-21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7361-4A0F-4474-847E-5C18A6828588}" type="datetime5">
              <a:rPr lang="en-US" smtClean="0"/>
              <a:t>5-Oct-21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>
            <a:extLst>
              <a:ext uri="{FF2B5EF4-FFF2-40B4-BE49-F238E27FC236}">
                <a16:creationId xmlns:a16="http://schemas.microsoft.com/office/drawing/2014/main" id="{3E90C41F-4E99-44F0-9906-3574980EA43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125FF-FF5D-4083-A1D2-1E0EF5B9F079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6D83DC-5389-4EB9-B3E1-4068B9B34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Functions: </a:t>
            </a:r>
            <a:r>
              <a:rPr lang="en-US" altLang="en-US" sz="3600" dirty="0">
                <a:latin typeface="Tempus Sans ITC" panose="04020404030D07020202" pitchFamily="82" charset="0"/>
              </a:rPr>
              <a:t>understanding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11BE54FA-7CAB-4127-8A61-26DF4E89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24200"/>
            <a:ext cx="51816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 void main (void)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{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latin typeface="Arial Rounded MT Bold" panose="020F0704030504030204" pitchFamily="34" charset="0"/>
              </a:rPr>
              <a:t>cout</a:t>
            </a:r>
            <a:r>
              <a:rPr lang="en-US" altLang="en-US" dirty="0">
                <a:latin typeface="Arial Rounded MT Bold" panose="020F0704030504030204" pitchFamily="34" charset="0"/>
              </a:rPr>
              <a:t> &lt;&lt; “hello world\n”;</a:t>
            </a:r>
            <a:br>
              <a:rPr lang="en-US" altLang="en-US" dirty="0">
                <a:latin typeface="Arial Rounded MT Bold" panose="020F0704030504030204" pitchFamily="34" charset="0"/>
              </a:rPr>
            </a:br>
            <a:r>
              <a:rPr lang="en-US" altLang="en-US" sz="600" dirty="0">
                <a:latin typeface="Arial Rounded MT Bold" panose="020F0704030504030204" pitchFamily="34" charset="0"/>
              </a:rPr>
              <a:t> </a:t>
            </a:r>
            <a:endParaRPr lang="en-US" altLang="en-US" sz="1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1F250476-A599-4F65-AE0D-AA79AACF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A12A401A-BEF0-4105-9E3A-65C76D260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228600" cy="12954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n>
                <a:solidFill>
                  <a:srgbClr val="FF0000"/>
                </a:solidFill>
              </a:ln>
              <a:latin typeface="Arial" charset="0"/>
            </a:endParaRP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F8A1B23A-D5A8-43AA-8DA4-04DB7E52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76401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71E65C24-FBB2-405D-8988-8A4F93D9C7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133600"/>
            <a:ext cx="914400" cy="1219200"/>
          </a:xfrm>
          <a:prstGeom prst="line">
            <a:avLst/>
          </a:prstGeom>
          <a:noFill/>
          <a:ln w="38100" cap="sq">
            <a:solidFill>
              <a:srgbClr val="003399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5D58A166-FE2A-4A52-8DA6-52298BAA9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336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13322" name="Line 9">
            <a:extLst>
              <a:ext uri="{FF2B5EF4-FFF2-40B4-BE49-F238E27FC236}">
                <a16:creationId xmlns:a16="http://schemas.microsoft.com/office/drawing/2014/main" id="{9059219A-EF48-4BE1-A5D2-382CFAB43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90800"/>
            <a:ext cx="1447800" cy="68580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87E83AD6-B1E6-43AC-9383-0CA34993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657726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A06C4-B8E8-4B4A-B919-8BB38AA83FE3}"/>
              </a:ext>
            </a:extLst>
          </p:cNvPr>
          <p:cNvSpPr txBox="1"/>
          <p:nvPr/>
        </p:nvSpPr>
        <p:spPr>
          <a:xfrm>
            <a:off x="7543800" y="3449638"/>
            <a:ext cx="838200" cy="264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600" dirty="0">
                <a:solidFill>
                  <a:schemeClr val="bg2">
                    <a:lumMod val="50000"/>
                  </a:schemeClr>
                </a:solidFill>
                <a:latin typeface="MS Mincho" pitchFamily="49" charset="-128"/>
                <a:ea typeface="MS Mincho" pitchFamily="49" charset="-128"/>
              </a:rPr>
              <a:t>}</a:t>
            </a:r>
          </a:p>
        </p:txBody>
      </p:sp>
      <p:sp>
        <p:nvSpPr>
          <p:cNvPr id="20493" name="Slide Number Placeholder 15">
            <a:extLst>
              <a:ext uri="{FF2B5EF4-FFF2-40B4-BE49-F238E27FC236}">
                <a16:creationId xmlns:a16="http://schemas.microsoft.com/office/drawing/2014/main" id="{14ED4DA2-5DD8-4CF7-BB3E-349F15A9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ACB51CE-8DEA-4B88-B5C6-75022D024034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8CC094-89DC-4A5F-8E49-6C37CE60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/>
      <p:bldP spid="13321" grpId="0"/>
      <p:bldP spid="133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AA20BF57-0A29-4C1F-B222-D192F6B8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6781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85336EC5-3687-49FE-AE1C-F38E385F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7696200" cy="17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  <a:br>
              <a:rPr lang="en-US" altLang="en-US" sz="2400">
                <a:latin typeface="Arial Rounded MT Bold" panose="020F0704030504030204" pitchFamily="34" charset="0"/>
              </a:rPr>
            </a:b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D2AB4C85-7079-42D7-8509-E177D4F2F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A593FC74-D065-4F3C-8A56-A923BB171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Line 8">
            <a:extLst>
              <a:ext uri="{FF2B5EF4-FFF2-40B4-BE49-F238E27FC236}">
                <a16:creationId xmlns:a16="http://schemas.microsoft.com/office/drawing/2014/main" id="{582674BA-B62F-48A4-A419-1AEAD38139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Text Box 9">
            <a:extLst>
              <a:ext uri="{FF2B5EF4-FFF2-40B4-BE49-F238E27FC236}">
                <a16:creationId xmlns:a16="http://schemas.microsoft.com/office/drawing/2014/main" id="{0EAE299D-86BF-46A5-A0EC-71035018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2536" name="Text Box 11">
            <a:extLst>
              <a:ext uri="{FF2B5EF4-FFF2-40B4-BE49-F238E27FC236}">
                <a16:creationId xmlns:a16="http://schemas.microsoft.com/office/drawing/2014/main" id="{137FC473-A55E-4297-8677-D856ED243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2537" name="Line 19">
            <a:extLst>
              <a:ext uri="{FF2B5EF4-FFF2-40B4-BE49-F238E27FC236}">
                <a16:creationId xmlns:a16="http://schemas.microsoft.com/office/drawing/2014/main" id="{28A7108F-23FC-44CE-8C95-92E85FBEE2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Date Placeholder 19">
            <a:extLst>
              <a:ext uri="{FF2B5EF4-FFF2-40B4-BE49-F238E27FC236}">
                <a16:creationId xmlns:a16="http://schemas.microsoft.com/office/drawing/2014/main" id="{510799F6-C14E-471F-BAFC-4C9E2B530E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4DF68-0CF4-41C8-8AED-60BFCD64948C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2539" name="Slide Number Placeholder 20">
            <a:extLst>
              <a:ext uri="{FF2B5EF4-FFF2-40B4-BE49-F238E27FC236}">
                <a16:creationId xmlns:a16="http://schemas.microsoft.com/office/drawing/2014/main" id="{6BCF4386-D310-4DE5-AB70-B0643116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334CE1-0AC1-4F5E-AF11-F064BC67DF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540" name="Text Box 4">
            <a:extLst>
              <a:ext uri="{FF2B5EF4-FFF2-40B4-BE49-F238E27FC236}">
                <a16:creationId xmlns:a16="http://schemas.microsoft.com/office/drawing/2014/main" id="{4DEB42EE-099F-4E05-9E85-A7897DD0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2541" name="Line 10">
            <a:extLst>
              <a:ext uri="{FF2B5EF4-FFF2-40B4-BE49-F238E27FC236}">
                <a16:creationId xmlns:a16="http://schemas.microsoft.com/office/drawing/2014/main" id="{196E32AA-FD5A-4886-BDFE-375F593B1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TextBox 22">
            <a:extLst>
              <a:ext uri="{FF2B5EF4-FFF2-40B4-BE49-F238E27FC236}">
                <a16:creationId xmlns:a16="http://schemas.microsoft.com/office/drawing/2014/main" id="{A945C92E-4B78-4C9D-8236-989BBD2F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09801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2543" name="Rectangle 2">
            <a:extLst>
              <a:ext uri="{FF2B5EF4-FFF2-40B4-BE49-F238E27FC236}">
                <a16:creationId xmlns:a16="http://schemas.microsoft.com/office/drawing/2014/main" id="{49BCDB16-877E-4805-AD45-5717D13A5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96F3E5-253C-4ACE-BC99-8A830FD5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2E120A7D-A851-4106-A04B-88C7880E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1"/>
            <a:ext cx="2133600" cy="461665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FB77667-2852-4F8A-BD5C-C1FA4031F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5CFA9BF-D341-4AED-A934-A03684FA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21150"/>
            <a:ext cx="77724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</a:t>
            </a:r>
            <a:r>
              <a:rPr lang="en-US" altLang="en-US" sz="2400">
                <a:latin typeface="Tempus Sans ITC" panose="04020404030D07020202" pitchFamily="82" charset="0"/>
              </a:rPr>
              <a:t>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4581" name="Date Placeholder 18">
            <a:extLst>
              <a:ext uri="{FF2B5EF4-FFF2-40B4-BE49-F238E27FC236}">
                <a16:creationId xmlns:a16="http://schemas.microsoft.com/office/drawing/2014/main" id="{57AFBD20-7E75-433E-BC8B-D62D3F26DF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7B254-7877-4239-862A-504AD2F776D6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4582" name="Slide Number Placeholder 19">
            <a:extLst>
              <a:ext uri="{FF2B5EF4-FFF2-40B4-BE49-F238E27FC236}">
                <a16:creationId xmlns:a16="http://schemas.microsoft.com/office/drawing/2014/main" id="{87665EFD-C5DF-4247-8A96-2468E049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2B7B0-0E73-448A-A311-A96A5497F0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2B6C7AEC-39B2-4CD6-B32D-D56A0C26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77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4584" name="Line 5">
            <a:extLst>
              <a:ext uri="{FF2B5EF4-FFF2-40B4-BE49-F238E27FC236}">
                <a16:creationId xmlns:a16="http://schemas.microsoft.com/office/drawing/2014/main" id="{E9BE8A8D-E37E-4C96-A360-19D707202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87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22F3B353-22EE-4106-A99C-2A006A564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430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4586" name="Text Box 11">
            <a:extLst>
              <a:ext uri="{FF2B5EF4-FFF2-40B4-BE49-F238E27FC236}">
                <a16:creationId xmlns:a16="http://schemas.microsoft.com/office/drawing/2014/main" id="{F1920ED2-F781-4BB9-8F31-7EB3B31C4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49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4587" name="Line 19">
            <a:extLst>
              <a:ext uri="{FF2B5EF4-FFF2-40B4-BE49-F238E27FC236}">
                <a16:creationId xmlns:a16="http://schemas.microsoft.com/office/drawing/2014/main" id="{F5E193B1-DC00-4323-BE35-10B69F058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87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Text Box 4">
            <a:extLst>
              <a:ext uri="{FF2B5EF4-FFF2-40B4-BE49-F238E27FC236}">
                <a16:creationId xmlns:a16="http://schemas.microsoft.com/office/drawing/2014/main" id="{E7449795-6CCC-419F-878A-357D8BBC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4589" name="Line 10">
            <a:extLst>
              <a:ext uri="{FF2B5EF4-FFF2-40B4-BE49-F238E27FC236}">
                <a16:creationId xmlns:a16="http://schemas.microsoft.com/office/drawing/2014/main" id="{2DEABB70-AB17-4D4B-8029-1542242CD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87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TextBox 27">
            <a:extLst>
              <a:ext uri="{FF2B5EF4-FFF2-40B4-BE49-F238E27FC236}">
                <a16:creationId xmlns:a16="http://schemas.microsoft.com/office/drawing/2014/main" id="{FEFCC5EB-322C-4BB5-B38C-3BD2D69E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145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4591" name="Rectangle 2">
            <a:extLst>
              <a:ext uri="{FF2B5EF4-FFF2-40B4-BE49-F238E27FC236}">
                <a16:creationId xmlns:a16="http://schemas.microsoft.com/office/drawing/2014/main" id="{07A1A3C1-51DD-4B68-B5D4-2FB2D1EF7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DDA012-24A7-4699-9610-252FE5D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1164187-5786-48ED-B07B-021EAE1E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4284663"/>
            <a:ext cx="46482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B1D4D5B4-6C0A-453F-9629-2265055C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86868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DC3AECE2-4C16-42F8-9A21-0EA6761D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739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6629" name="Date Placeholder 18">
            <a:extLst>
              <a:ext uri="{FF2B5EF4-FFF2-40B4-BE49-F238E27FC236}">
                <a16:creationId xmlns:a16="http://schemas.microsoft.com/office/drawing/2014/main" id="{93A8F884-A653-4617-9C59-818607E3C5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50797-D7D4-4986-83C8-5F4F7FD0094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6630" name="Slide Number Placeholder 19">
            <a:extLst>
              <a:ext uri="{FF2B5EF4-FFF2-40B4-BE49-F238E27FC236}">
                <a16:creationId xmlns:a16="http://schemas.microsoft.com/office/drawing/2014/main" id="{56985243-15B1-43D8-B092-7C5B63E1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E4039-8FAB-4CFD-903B-D9B2B4AE7D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6631" name="Rectangle 2">
            <a:extLst>
              <a:ext uri="{FF2B5EF4-FFF2-40B4-BE49-F238E27FC236}">
                <a16:creationId xmlns:a16="http://schemas.microsoft.com/office/drawing/2014/main" id="{91AC33F6-DA6A-45FE-A143-3B17D940B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26632" name="Text Box 4">
            <a:extLst>
              <a:ext uri="{FF2B5EF4-FFF2-40B4-BE49-F238E27FC236}">
                <a16:creationId xmlns:a16="http://schemas.microsoft.com/office/drawing/2014/main" id="{1AA9DFBF-3309-4388-8F1F-804BB954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6633" name="Line 5">
            <a:extLst>
              <a:ext uri="{FF2B5EF4-FFF2-40B4-BE49-F238E27FC236}">
                <a16:creationId xmlns:a16="http://schemas.microsoft.com/office/drawing/2014/main" id="{0FA83820-DF52-421E-876F-62830EBA3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E266C3B0-E946-4AD5-BDB0-971E8C52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0C03598D-950B-4312-A4B5-4B08B8766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6636" name="Line 19">
            <a:extLst>
              <a:ext uri="{FF2B5EF4-FFF2-40B4-BE49-F238E27FC236}">
                <a16:creationId xmlns:a16="http://schemas.microsoft.com/office/drawing/2014/main" id="{EFB6AE57-20A4-4F08-B5BD-6D7D7E39E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Text Box 4">
            <a:extLst>
              <a:ext uri="{FF2B5EF4-FFF2-40B4-BE49-F238E27FC236}">
                <a16:creationId xmlns:a16="http://schemas.microsoft.com/office/drawing/2014/main" id="{AB3850EA-833D-45DE-8EE3-F53F3A9A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6638" name="Line 10">
            <a:extLst>
              <a:ext uri="{FF2B5EF4-FFF2-40B4-BE49-F238E27FC236}">
                <a16:creationId xmlns:a16="http://schemas.microsoft.com/office/drawing/2014/main" id="{380B9A26-6B83-4296-85D6-FB0A79FC1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TextBox 29">
            <a:extLst>
              <a:ext uri="{FF2B5EF4-FFF2-40B4-BE49-F238E27FC236}">
                <a16:creationId xmlns:a16="http://schemas.microsoft.com/office/drawing/2014/main" id="{B8FC4B5C-8EE6-44CC-AD5F-535353A6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209801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3CA50-F271-4124-A442-1682C159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94640DC-DC97-4DDF-BFF6-A2AD59EF1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7620000" cy="4572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A705E813-A113-4422-A86A-E082F615A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A3E429A4-2F6D-4281-A349-BF0B62D11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4175"/>
            <a:ext cx="86868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8677" name="Date Placeholder 21">
            <a:extLst>
              <a:ext uri="{FF2B5EF4-FFF2-40B4-BE49-F238E27FC236}">
                <a16:creationId xmlns:a16="http://schemas.microsoft.com/office/drawing/2014/main" id="{7CDF9219-6386-4227-972C-4714EFD4B5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ACC1E-3A27-46D3-A1B4-F229F53242D8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28678" name="Slide Number Placeholder 22">
            <a:extLst>
              <a:ext uri="{FF2B5EF4-FFF2-40B4-BE49-F238E27FC236}">
                <a16:creationId xmlns:a16="http://schemas.microsoft.com/office/drawing/2014/main" id="{CF9E7871-6C8D-487B-B6FA-EA0DD28B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F70628-76D7-4697-A53F-7AEE7E10D9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DAE1E183-AD2E-494D-8AF3-DC2DC605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68376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28680" name="Line 5">
            <a:extLst>
              <a:ext uri="{FF2B5EF4-FFF2-40B4-BE49-F238E27FC236}">
                <a16:creationId xmlns:a16="http://schemas.microsoft.com/office/drawing/2014/main" id="{19A2FB7E-7F98-4792-9919-7B6638A91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49375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F9D283D6-5104-42E9-B0FE-578195D5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6361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28682" name="Text Box 11">
            <a:extLst>
              <a:ext uri="{FF2B5EF4-FFF2-40B4-BE49-F238E27FC236}">
                <a16:creationId xmlns:a16="http://schemas.microsoft.com/office/drawing/2014/main" id="{404A80EE-9807-4ABB-8D33-7DD4BDE3C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595563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28683" name="Line 19">
            <a:extLst>
              <a:ext uri="{FF2B5EF4-FFF2-40B4-BE49-F238E27FC236}">
                <a16:creationId xmlns:a16="http://schemas.microsoft.com/office/drawing/2014/main" id="{ABB988A7-4C56-4F8B-AF17-99CDBCB30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3493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Text Box 4">
            <a:extLst>
              <a:ext uri="{FF2B5EF4-FFF2-40B4-BE49-F238E27FC236}">
                <a16:creationId xmlns:a16="http://schemas.microsoft.com/office/drawing/2014/main" id="{7B1AE1A7-7CC8-46A6-8065-1D7A866F0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636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F670589A-6A11-4FF6-B455-51B21C9BEE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3493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TextBox 30">
            <a:extLst>
              <a:ext uri="{FF2B5EF4-FFF2-40B4-BE49-F238E27FC236}">
                <a16:creationId xmlns:a16="http://schemas.microsoft.com/office/drawing/2014/main" id="{FB6E2FC8-995C-484D-A557-BD9D3D29D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35176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22779-FA68-4DF1-823F-5C2C87A8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2D8DD9-52CE-432E-BE1E-56A2948B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81163"/>
            <a:ext cx="52578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90A2BE14-81C2-49EA-9B8E-EAA04A76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33563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132C9210-6D8E-4BA0-AD32-4ABCE5ECA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grpSp>
        <p:nvGrpSpPr>
          <p:cNvPr id="30725" name="Group 18">
            <a:extLst>
              <a:ext uri="{FF2B5EF4-FFF2-40B4-BE49-F238E27FC236}">
                <a16:creationId xmlns:a16="http://schemas.microsoft.com/office/drawing/2014/main" id="{D4699030-72B8-45B5-AAE7-336FEC80AC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062163"/>
            <a:ext cx="539750" cy="3200400"/>
            <a:chOff x="384" y="1392"/>
            <a:chExt cx="384" cy="2016"/>
          </a:xfrm>
        </p:grpSpPr>
        <p:sp>
          <p:nvSpPr>
            <p:cNvPr id="30736" name="Line 19">
              <a:extLst>
                <a:ext uri="{FF2B5EF4-FFF2-40B4-BE49-F238E27FC236}">
                  <a16:creationId xmlns:a16="http://schemas.microsoft.com/office/drawing/2014/main" id="{240FCECF-8A63-4EB1-92B3-36E81765F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37" name="Line 20">
              <a:extLst>
                <a:ext uri="{FF2B5EF4-FFF2-40B4-BE49-F238E27FC236}">
                  <a16:creationId xmlns:a16="http://schemas.microsoft.com/office/drawing/2014/main" id="{C2A0C400-C235-4696-8CC7-5535DA967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38" name="Line 21">
              <a:extLst>
                <a:ext uri="{FF2B5EF4-FFF2-40B4-BE49-F238E27FC236}">
                  <a16:creationId xmlns:a16="http://schemas.microsoft.com/office/drawing/2014/main" id="{A525A8ED-200F-4CA4-A92B-13F30A6EF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26" name="Date Placeholder 22">
            <a:extLst>
              <a:ext uri="{FF2B5EF4-FFF2-40B4-BE49-F238E27FC236}">
                <a16:creationId xmlns:a16="http://schemas.microsoft.com/office/drawing/2014/main" id="{1C4CB1BD-099A-4D64-8C24-43AB4A4708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294D5-1917-480C-8CF3-936342201951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0727" name="Slide Number Placeholder 23">
            <a:extLst>
              <a:ext uri="{FF2B5EF4-FFF2-40B4-BE49-F238E27FC236}">
                <a16:creationId xmlns:a16="http://schemas.microsoft.com/office/drawing/2014/main" id="{1BBF93D4-8E51-450D-93A6-C067325C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B4DDFA-2DF7-49CD-9CAF-EE734FD8F30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8" name="Text Box 4">
            <a:extLst>
              <a:ext uri="{FF2B5EF4-FFF2-40B4-BE49-F238E27FC236}">
                <a16:creationId xmlns:a16="http://schemas.microsoft.com/office/drawing/2014/main" id="{154B7C23-3BD8-4596-BA72-3E01C100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53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0729" name="Line 5">
            <a:extLst>
              <a:ext uri="{FF2B5EF4-FFF2-40B4-BE49-F238E27FC236}">
                <a16:creationId xmlns:a16="http://schemas.microsoft.com/office/drawing/2014/main" id="{C66348FE-01B3-43C7-80A8-007F8E6C3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3763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D0EE801A-33C4-4F8B-B932-23E4C7188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9906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310C69E4-5567-4896-BE64-2BAFA349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26225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0732" name="Line 19">
            <a:extLst>
              <a:ext uri="{FF2B5EF4-FFF2-40B4-BE49-F238E27FC236}">
                <a16:creationId xmlns:a16="http://schemas.microsoft.com/office/drawing/2014/main" id="{D2173B60-0E0F-444A-8CDD-13503413F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13763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3" name="Text Box 4">
            <a:extLst>
              <a:ext uri="{FF2B5EF4-FFF2-40B4-BE49-F238E27FC236}">
                <a16:creationId xmlns:a16="http://schemas.microsoft.com/office/drawing/2014/main" id="{9BF8CCAE-D46F-44E7-A333-0C5010232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906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0734" name="Line 10">
            <a:extLst>
              <a:ext uri="{FF2B5EF4-FFF2-40B4-BE49-F238E27FC236}">
                <a16:creationId xmlns:a16="http://schemas.microsoft.com/office/drawing/2014/main" id="{153D8921-E5C2-41D9-AF0D-EBB51AF71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3763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5" name="TextBox 31">
            <a:extLst>
              <a:ext uri="{FF2B5EF4-FFF2-40B4-BE49-F238E27FC236}">
                <a16:creationId xmlns:a16="http://schemas.microsoft.com/office/drawing/2014/main" id="{33AB1F89-87F7-4A66-8819-A771D87A5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0621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58ACB2-19DF-4625-BE0F-49A9B2A3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6297ED5-29FB-41B2-A140-4D13F815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2276475"/>
            <a:ext cx="6477000" cy="990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E9C1D86E-DB20-426F-A64E-53D6EDDE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1819276"/>
            <a:ext cx="75072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966D47A-FB5C-4636-A167-46BA3106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9248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again.\n”;}</a:t>
            </a:r>
          </a:p>
        </p:txBody>
      </p:sp>
      <p:grpSp>
        <p:nvGrpSpPr>
          <p:cNvPr id="32773" name="Group 18">
            <a:extLst>
              <a:ext uri="{FF2B5EF4-FFF2-40B4-BE49-F238E27FC236}">
                <a16:creationId xmlns:a16="http://schemas.microsoft.com/office/drawing/2014/main" id="{FD640879-329D-48CD-8388-3B50C4616882}"/>
              </a:ext>
            </a:extLst>
          </p:cNvPr>
          <p:cNvGrpSpPr>
            <a:grpSpLocks/>
          </p:cNvGrpSpPr>
          <p:nvPr/>
        </p:nvGrpSpPr>
        <p:grpSpPr bwMode="auto">
          <a:xfrm>
            <a:off x="2174876" y="2047875"/>
            <a:ext cx="555625" cy="3200400"/>
            <a:chOff x="384" y="1392"/>
            <a:chExt cx="384" cy="2016"/>
          </a:xfrm>
        </p:grpSpPr>
        <p:sp>
          <p:nvSpPr>
            <p:cNvPr id="32784" name="Line 19">
              <a:extLst>
                <a:ext uri="{FF2B5EF4-FFF2-40B4-BE49-F238E27FC236}">
                  <a16:creationId xmlns:a16="http://schemas.microsoft.com/office/drawing/2014/main" id="{85BAC3EE-08A7-48C5-BDC1-1CE0243D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5" name="Line 20">
              <a:extLst>
                <a:ext uri="{FF2B5EF4-FFF2-40B4-BE49-F238E27FC236}">
                  <a16:creationId xmlns:a16="http://schemas.microsoft.com/office/drawing/2014/main" id="{D0D9C777-27A4-42B4-B8E5-3347B6FEA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86" name="Line 21">
              <a:extLst>
                <a:ext uri="{FF2B5EF4-FFF2-40B4-BE49-F238E27FC236}">
                  <a16:creationId xmlns:a16="http://schemas.microsoft.com/office/drawing/2014/main" id="{311A4706-AF97-42FF-8643-B0B42C3D3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774" name="Date Placeholder 22">
            <a:extLst>
              <a:ext uri="{FF2B5EF4-FFF2-40B4-BE49-F238E27FC236}">
                <a16:creationId xmlns:a16="http://schemas.microsoft.com/office/drawing/2014/main" id="{CB1AC3D3-29A6-4D1A-94E7-3A21008853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79A46-5E0F-41CC-9417-5A2A049B9F10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2775" name="Slide Number Placeholder 23">
            <a:extLst>
              <a:ext uri="{FF2B5EF4-FFF2-40B4-BE49-F238E27FC236}">
                <a16:creationId xmlns:a16="http://schemas.microsoft.com/office/drawing/2014/main" id="{D598ADE2-2081-46DC-8278-737EA6BE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39BDA-DBD0-4A01-9B95-8DC97287E6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2776" name="Text Box 4">
            <a:extLst>
              <a:ext uri="{FF2B5EF4-FFF2-40B4-BE49-F238E27FC236}">
                <a16:creationId xmlns:a16="http://schemas.microsoft.com/office/drawing/2014/main" id="{C6AD0776-CE01-4495-B61B-655FD1B4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981076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2777" name="Line 5">
            <a:extLst>
              <a:ext uri="{FF2B5EF4-FFF2-40B4-BE49-F238E27FC236}">
                <a16:creationId xmlns:a16="http://schemas.microsoft.com/office/drawing/2014/main" id="{31531117-4A5F-4DC9-9E4A-023A389D14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6875" y="1362075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Text Box 9">
            <a:extLst>
              <a:ext uri="{FF2B5EF4-FFF2-40B4-BE49-F238E27FC236}">
                <a16:creationId xmlns:a16="http://schemas.microsoft.com/office/drawing/2014/main" id="{F919622A-3814-41BF-AF88-73E924E8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97631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40057525-030C-47E4-BA39-686888DC8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676" y="2608263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2780" name="Line 19">
            <a:extLst>
              <a:ext uri="{FF2B5EF4-FFF2-40B4-BE49-F238E27FC236}">
                <a16:creationId xmlns:a16="http://schemas.microsoft.com/office/drawing/2014/main" id="{EA34F93D-190A-414F-B85C-CF653B86F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13620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1" name="Text Box 4">
            <a:extLst>
              <a:ext uri="{FF2B5EF4-FFF2-40B4-BE49-F238E27FC236}">
                <a16:creationId xmlns:a16="http://schemas.microsoft.com/office/drawing/2014/main" id="{6991F964-37FF-4E65-8EB5-646C302D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9763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2782" name="Line 10">
            <a:extLst>
              <a:ext uri="{FF2B5EF4-FFF2-40B4-BE49-F238E27FC236}">
                <a16:creationId xmlns:a16="http://schemas.microsoft.com/office/drawing/2014/main" id="{6C046A94-2C39-4027-ABA7-E1822BC05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362075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3" name="TextBox 31">
            <a:extLst>
              <a:ext uri="{FF2B5EF4-FFF2-40B4-BE49-F238E27FC236}">
                <a16:creationId xmlns:a16="http://schemas.microsoft.com/office/drawing/2014/main" id="{495221B6-08F9-416F-8CCB-397D71D8E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5" y="2047876"/>
            <a:ext cx="838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422709-89B1-452B-A557-49E34DBA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94C9BC-69AB-4C56-B3D4-1F7A5745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6" y="2895600"/>
            <a:ext cx="473075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4CBCF58-5CB1-48C0-904D-5D596D9D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14513"/>
            <a:ext cx="72913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E67ACFB-18B0-4448-BB89-3E8616614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7F507486-CB76-41D8-BB74-D3674C294CA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043113"/>
            <a:ext cx="539750" cy="3200400"/>
            <a:chOff x="384" y="1392"/>
            <a:chExt cx="384" cy="2016"/>
          </a:xfrm>
        </p:grpSpPr>
        <p:sp>
          <p:nvSpPr>
            <p:cNvPr id="34832" name="Line 19">
              <a:extLst>
                <a:ext uri="{FF2B5EF4-FFF2-40B4-BE49-F238E27FC236}">
                  <a16:creationId xmlns:a16="http://schemas.microsoft.com/office/drawing/2014/main" id="{1815AFC2-9742-4CF8-BC7D-897E3AE6A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3" name="Line 20">
              <a:extLst>
                <a:ext uri="{FF2B5EF4-FFF2-40B4-BE49-F238E27FC236}">
                  <a16:creationId xmlns:a16="http://schemas.microsoft.com/office/drawing/2014/main" id="{43090FD6-FD32-4991-894F-C9A54385E1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4" name="Line 21">
              <a:extLst>
                <a:ext uri="{FF2B5EF4-FFF2-40B4-BE49-F238E27FC236}">
                  <a16:creationId xmlns:a16="http://schemas.microsoft.com/office/drawing/2014/main" id="{039EC519-570D-41E5-81E1-737B75FA4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822" name="Date Placeholder 22">
            <a:extLst>
              <a:ext uri="{FF2B5EF4-FFF2-40B4-BE49-F238E27FC236}">
                <a16:creationId xmlns:a16="http://schemas.microsoft.com/office/drawing/2014/main" id="{9775E998-FB6A-4BCA-88AE-ABADC49DC3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64204-8C97-4FA6-926E-980D04B4CC16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4823" name="Slide Number Placeholder 23">
            <a:extLst>
              <a:ext uri="{FF2B5EF4-FFF2-40B4-BE49-F238E27FC236}">
                <a16:creationId xmlns:a16="http://schemas.microsoft.com/office/drawing/2014/main" id="{1FC0E492-5635-4D42-918A-4ACB1C5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B4498B-D4DB-4F36-A3AD-78D50940F2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4824" name="Text Box 4">
            <a:extLst>
              <a:ext uri="{FF2B5EF4-FFF2-40B4-BE49-F238E27FC236}">
                <a16:creationId xmlns:a16="http://schemas.microsoft.com/office/drawing/2014/main" id="{0899F62D-9871-40F2-808A-FF95A0A4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7631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4825" name="Line 5">
            <a:extLst>
              <a:ext uri="{FF2B5EF4-FFF2-40B4-BE49-F238E27FC236}">
                <a16:creationId xmlns:a16="http://schemas.microsoft.com/office/drawing/2014/main" id="{C8AACAC0-BE49-45D0-8AC5-67A10ADA9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5731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Text Box 9">
            <a:extLst>
              <a:ext uri="{FF2B5EF4-FFF2-40B4-BE49-F238E27FC236}">
                <a16:creationId xmlns:a16="http://schemas.microsoft.com/office/drawing/2014/main" id="{FA8CC160-2719-4937-8CC5-A993ADDC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97155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22DFBE13-D83D-4B60-AA0A-5F004D07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60350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4828" name="Line 19">
            <a:extLst>
              <a:ext uri="{FF2B5EF4-FFF2-40B4-BE49-F238E27FC236}">
                <a16:creationId xmlns:a16="http://schemas.microsoft.com/office/drawing/2014/main" id="{DE192147-081E-4FF5-B74A-3A72501AA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35731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9" name="Text Box 4">
            <a:extLst>
              <a:ext uri="{FF2B5EF4-FFF2-40B4-BE49-F238E27FC236}">
                <a16:creationId xmlns:a16="http://schemas.microsoft.com/office/drawing/2014/main" id="{D4DA4F13-87D1-4357-B97A-DEAD90E3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7155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4830" name="Line 10">
            <a:extLst>
              <a:ext uri="{FF2B5EF4-FFF2-40B4-BE49-F238E27FC236}">
                <a16:creationId xmlns:a16="http://schemas.microsoft.com/office/drawing/2014/main" id="{6C36F9B2-795B-4134-A458-FCC1491E68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35731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1" name="TextBox 31">
            <a:extLst>
              <a:ext uri="{FF2B5EF4-FFF2-40B4-BE49-F238E27FC236}">
                <a16:creationId xmlns:a16="http://schemas.microsoft.com/office/drawing/2014/main" id="{6FE021E8-9B20-49AB-A698-224C7D66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4311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5929F8-708A-4152-A0C7-03E8E66D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CB25D09-155B-4B8E-A8E8-8AA4B9D9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7162800" cy="509588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7373912F-7C8D-4A0B-8AE1-920D4106B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81163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1B2077E7-F068-4080-B5DA-6E6F3F1D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22738"/>
            <a:ext cx="7696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}</a:t>
            </a:r>
          </a:p>
        </p:txBody>
      </p:sp>
      <p:grpSp>
        <p:nvGrpSpPr>
          <p:cNvPr id="36869" name="Group 18">
            <a:extLst>
              <a:ext uri="{FF2B5EF4-FFF2-40B4-BE49-F238E27FC236}">
                <a16:creationId xmlns:a16="http://schemas.microsoft.com/office/drawing/2014/main" id="{AB0B451D-0B58-4080-9F1E-6934DE56305C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3276601"/>
            <a:ext cx="473075" cy="2327275"/>
            <a:chOff x="533400" y="3509963"/>
            <a:chExt cx="473075" cy="2135187"/>
          </a:xfrm>
        </p:grpSpPr>
        <p:sp>
          <p:nvSpPr>
            <p:cNvPr id="36880" name="Line 18">
              <a:extLst>
                <a:ext uri="{FF2B5EF4-FFF2-40B4-BE49-F238E27FC236}">
                  <a16:creationId xmlns:a16="http://schemas.microsoft.com/office/drawing/2014/main" id="{654CE75C-075E-47D7-9807-B64684807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3509963"/>
              <a:ext cx="406400" cy="158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1" name="Line 19">
              <a:extLst>
                <a:ext uri="{FF2B5EF4-FFF2-40B4-BE49-F238E27FC236}">
                  <a16:creationId xmlns:a16="http://schemas.microsoft.com/office/drawing/2014/main" id="{240224C8-C9F3-4035-8F4A-A0529D36B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509963"/>
              <a:ext cx="0" cy="213360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2" name="Line 20">
              <a:extLst>
                <a:ext uri="{FF2B5EF4-FFF2-40B4-BE49-F238E27FC236}">
                  <a16:creationId xmlns:a16="http://schemas.microsoft.com/office/drawing/2014/main" id="{D194B056-9C7C-4874-A799-E1CE0E12B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5643563"/>
              <a:ext cx="473075" cy="158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870" name="Date Placeholder 21">
            <a:extLst>
              <a:ext uri="{FF2B5EF4-FFF2-40B4-BE49-F238E27FC236}">
                <a16:creationId xmlns:a16="http://schemas.microsoft.com/office/drawing/2014/main" id="{909CCBB3-6349-4303-BAC1-13664FAFCB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9A3310-68EC-484F-8286-DD044E8AFD2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6871" name="Slide Number Placeholder 22">
            <a:extLst>
              <a:ext uri="{FF2B5EF4-FFF2-40B4-BE49-F238E27FC236}">
                <a16:creationId xmlns:a16="http://schemas.microsoft.com/office/drawing/2014/main" id="{A9D2D34D-D38F-42DC-B7AF-376D0F19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A74E5-FC96-49D2-834F-68F5DE46D6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6872" name="Text Box 4">
            <a:extLst>
              <a:ext uri="{FF2B5EF4-FFF2-40B4-BE49-F238E27FC236}">
                <a16:creationId xmlns:a16="http://schemas.microsoft.com/office/drawing/2014/main" id="{55FCF0E5-6164-4C98-B333-0878A59F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842963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36873" name="Line 5">
            <a:extLst>
              <a:ext uri="{FF2B5EF4-FFF2-40B4-BE49-F238E27FC236}">
                <a16:creationId xmlns:a16="http://schemas.microsoft.com/office/drawing/2014/main" id="{9A96CC59-B2D7-4BCB-992B-48B37E9BA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223963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" name="Text Box 9">
            <a:extLst>
              <a:ext uri="{FF2B5EF4-FFF2-40B4-BE49-F238E27FC236}">
                <a16:creationId xmlns:a16="http://schemas.microsoft.com/office/drawing/2014/main" id="{0E90B5EE-437E-4501-B6CD-2D916FBB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838201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2EFC6D5B-122D-4E72-B3FA-5CCB8622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470151"/>
            <a:ext cx="122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sp>
        <p:nvSpPr>
          <p:cNvPr id="36876" name="Line 19">
            <a:extLst>
              <a:ext uri="{FF2B5EF4-FFF2-40B4-BE49-F238E27FC236}">
                <a16:creationId xmlns:a16="http://schemas.microsoft.com/office/drawing/2014/main" id="{6164F439-B710-4654-B32C-BC66BB615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2239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7" name="Text Box 4">
            <a:extLst>
              <a:ext uri="{FF2B5EF4-FFF2-40B4-BE49-F238E27FC236}">
                <a16:creationId xmlns:a16="http://schemas.microsoft.com/office/drawing/2014/main" id="{D421C182-CD2D-4617-B398-9A686C4D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382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36878" name="Line 10">
            <a:extLst>
              <a:ext uri="{FF2B5EF4-FFF2-40B4-BE49-F238E27FC236}">
                <a16:creationId xmlns:a16="http://schemas.microsoft.com/office/drawing/2014/main" id="{245F88FC-A983-499E-8C3D-72BCAA703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223963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9" name="TextBox 30">
            <a:extLst>
              <a:ext uri="{FF2B5EF4-FFF2-40B4-BE49-F238E27FC236}">
                <a16:creationId xmlns:a16="http://schemas.microsoft.com/office/drawing/2014/main" id="{BFD4ABF9-0842-4029-8147-35AAB810C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909763"/>
            <a:ext cx="8382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>
                <a:solidFill>
                  <a:srgbClr val="002060"/>
                </a:solidFill>
                <a:latin typeface="MS Mincho" panose="020B0400000000000000" pitchFamily="49" charset="-128"/>
                <a:ea typeface="MS Mincho" panose="020B0400000000000000" pitchFamily="49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C9B42-B03E-4B35-BF0A-F3D4612D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AB5AFA4-9926-4F46-BF52-3B951827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0386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D7D4288-D43A-4FA6-AE5D-A1B82F231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838200"/>
            <a:ext cx="51054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7A4FD585-BAEF-451F-AAA5-2688D0015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1"/>
            <a:ext cx="8229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5A7FB06-AD5E-459C-B803-F6FA4126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33800"/>
            <a:ext cx="9677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DisplayMessage();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cout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D6195D61-CC2D-4352-96FC-0E96CB62B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// FUNCTION DEFINITION</a:t>
            </a:r>
          </a:p>
        </p:txBody>
      </p:sp>
      <p:sp>
        <p:nvSpPr>
          <p:cNvPr id="38919" name="Date Placeholder 7">
            <a:extLst>
              <a:ext uri="{FF2B5EF4-FFF2-40B4-BE49-F238E27FC236}">
                <a16:creationId xmlns:a16="http://schemas.microsoft.com/office/drawing/2014/main" id="{F4761B0D-B470-497E-AF5B-F05D98A551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5A443-16A3-4D3B-BDA8-AEF8CAEC560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38920" name="Slide Number Placeholder 8">
            <a:extLst>
              <a:ext uri="{FF2B5EF4-FFF2-40B4-BE49-F238E27FC236}">
                <a16:creationId xmlns:a16="http://schemas.microsoft.com/office/drawing/2014/main" id="{27DB222D-5CB2-4360-9684-24DC6185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8887A-0B96-475C-9709-A7300CF5AE9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D2784F-7324-4F07-A2DB-BD77BDA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4">
            <a:extLst>
              <a:ext uri="{FF2B5EF4-FFF2-40B4-BE49-F238E27FC236}">
                <a16:creationId xmlns:a16="http://schemas.microsoft.com/office/drawing/2014/main" id="{18388951-41E1-4A85-BBCE-4C04DAC0AB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E2A96-90BB-43BB-907F-2014E67CD4ED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7E5524D-63A5-4D9E-B149-D53C41E41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456" y="136525"/>
            <a:ext cx="10998558" cy="8382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Modular Programming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BEF63A7-B95E-4C89-B878-00EAE83A2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687" y="974725"/>
            <a:ext cx="11360239" cy="4724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dirty="0"/>
              <a:t>Lengthier programs </a:t>
            </a:r>
          </a:p>
          <a:p>
            <a:pPr lvl="1" algn="just" eaLnBrk="1" hangingPunct="1"/>
            <a:r>
              <a:rPr lang="en-US" altLang="en-US" dirty="0"/>
              <a:t>Prone to errors</a:t>
            </a:r>
          </a:p>
          <a:p>
            <a:pPr lvl="1" algn="just" eaLnBrk="1" hangingPunct="1"/>
            <a:r>
              <a:rPr lang="en-US" altLang="en-US" dirty="0"/>
              <a:t>Tedious to locate and correct the errors</a:t>
            </a:r>
          </a:p>
          <a:p>
            <a:pPr algn="just" eaLnBrk="1" hangingPunct="1">
              <a:buFontTx/>
              <a:buNone/>
            </a:pPr>
            <a:endParaRPr lang="en-US" altLang="en-US" dirty="0"/>
          </a:p>
          <a:p>
            <a:pPr algn="just" eaLnBrk="1" hangingPunct="1">
              <a:buFontTx/>
              <a:buNone/>
            </a:pPr>
            <a:r>
              <a:rPr lang="en-US" altLang="en-US" dirty="0"/>
              <a:t>To overcome this</a:t>
            </a:r>
          </a:p>
          <a:p>
            <a:pPr algn="just" eaLnBrk="1" hangingPunct="1">
              <a:buFontTx/>
              <a:buNone/>
            </a:pPr>
            <a:r>
              <a:rPr lang="en-US" altLang="en-US" dirty="0"/>
              <a:t>	Programs are broken into a number of smaller logical components, each of which serves a specific task.</a:t>
            </a:r>
          </a:p>
          <a:p>
            <a:pPr algn="just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E8C1439F-5256-4144-8BA2-F0DD943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72B4EA2-FC52-45E8-BE2C-C7817AC30F79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C3BAD-738A-4D1B-BA5F-8F68A784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D8EA097-8052-4839-A547-C1EBCCD4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4038600" cy="5334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12F4C7F8-DCDE-499D-8E08-32EA3C98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95400"/>
            <a:ext cx="800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{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();   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“Back in function main again.\n”;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964" name="Date Placeholder 7">
            <a:extLst>
              <a:ext uri="{FF2B5EF4-FFF2-40B4-BE49-F238E27FC236}">
                <a16:creationId xmlns:a16="http://schemas.microsoft.com/office/drawing/2014/main" id="{413C2282-9FA0-466C-A0C2-1C368C92BE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3D8F8-4FA1-4CB7-93F7-7B2BEBE8E41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0965" name="Slide Number Placeholder 8">
            <a:extLst>
              <a:ext uri="{FF2B5EF4-FFF2-40B4-BE49-F238E27FC236}">
                <a16:creationId xmlns:a16="http://schemas.microsoft.com/office/drawing/2014/main" id="{141C7FAD-2580-49DA-A5D2-ADBCC25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B8B36F-6BDF-490B-8410-133F628B48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448F842A-1806-486C-9E72-06CC0FE4B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43401"/>
            <a:ext cx="6934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void 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{   </a:t>
            </a:r>
            <a:r>
              <a:rPr lang="en-US" altLang="en-US" dirty="0" err="1">
                <a:latin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</a:rPr>
              <a:t> &lt;&lt; “Hello from the function”    		    &lt;&lt; “</a:t>
            </a:r>
            <a:r>
              <a:rPr lang="en-US" altLang="en-US" dirty="0" err="1">
                <a:latin typeface="Times New Roman" panose="02020603050405020304" pitchFamily="18" charset="0"/>
              </a:rPr>
              <a:t>DisplayMessage</a:t>
            </a:r>
            <a:r>
              <a:rPr lang="en-US" altLang="en-US" dirty="0">
                <a:latin typeface="Times New Roman" panose="02020603050405020304" pitchFamily="18" charset="0"/>
              </a:rPr>
              <a:t>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AF06D92A-37EB-4A17-8C9F-3976D36A4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5105400" cy="5842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// FUNCTION DEFINITION</a:t>
            </a:r>
          </a:p>
        </p:txBody>
      </p:sp>
      <p:sp>
        <p:nvSpPr>
          <p:cNvPr id="40968" name="Rectangle 3">
            <a:extLst>
              <a:ext uri="{FF2B5EF4-FFF2-40B4-BE49-F238E27FC236}">
                <a16:creationId xmlns:a16="http://schemas.microsoft.com/office/drawing/2014/main" id="{909AA9B7-93A0-498A-89AA-ED1F9647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7239000" cy="609600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Text Box 6">
            <a:extLst>
              <a:ext uri="{FF2B5EF4-FFF2-40B4-BE49-F238E27FC236}">
                <a16:creationId xmlns:a16="http://schemas.microsoft.com/office/drawing/2014/main" id="{438C7CCC-1961-41C4-8E9D-C8942D42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54063"/>
            <a:ext cx="7467600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latin typeface="Arial Rounded MT Bold" panose="020F0704030504030204" pitchFamily="34" charset="0"/>
              </a:rPr>
              <a:t>void </a:t>
            </a:r>
            <a:r>
              <a:rPr lang="en-US" altLang="en-US" sz="2400" dirty="0" err="1">
                <a:latin typeface="Arial Rounded MT Bold" panose="020F0704030504030204" pitchFamily="34" charset="0"/>
              </a:rPr>
              <a:t>DisplayMessage</a:t>
            </a:r>
            <a:r>
              <a:rPr lang="en-US" altLang="en-US" sz="2400" dirty="0">
                <a:latin typeface="Arial Rounded MT Bold" panose="020F0704030504030204" pitchFamily="34" charset="0"/>
              </a:rPr>
              <a:t>(void); </a:t>
            </a:r>
            <a:r>
              <a:rPr lang="en-US" altLang="en-US" sz="2400" dirty="0">
                <a:latin typeface="Tempus Sans ITC" panose="04020404030D07020202" pitchFamily="82" charset="0"/>
              </a:rPr>
              <a:t>//</a:t>
            </a:r>
            <a:r>
              <a:rPr lang="en-US" altLang="en-US" sz="2400" dirty="0" err="1">
                <a:latin typeface="Tempus Sans ITC" panose="04020404030D07020202" pitchFamily="82" charset="0"/>
              </a:rPr>
              <a:t>fn</a:t>
            </a:r>
            <a:r>
              <a:rPr lang="en-US" altLang="en-US" sz="2400" dirty="0">
                <a:latin typeface="Tempus Sans ITC" panose="04020404030D07020202" pitchFamily="82" charset="0"/>
              </a:rPr>
              <a:t> declaration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F72638-8D40-4697-B4D2-0C98BDD4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F211C5F1-7B28-4F82-9F3A-B961CB18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1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First (void)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now inside function First\n”;}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63100E8C-2114-44E3-A93C-A1FE7DCA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6400"/>
            <a:ext cx="8915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void Second (void)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now inside function Second\n”;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}  // book has now as not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78F8E072-266A-4BEC-8DAC-2C06AC1B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1"/>
            <a:ext cx="81534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void main ()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{ cout &lt;&lt; “I am starting in function main\n”;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First ();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Second ();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cout &lt;&lt; “Back in function main again.\n”;</a:t>
            </a:r>
          </a:p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}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CB35AFB-A966-4DAB-83AB-5DB928F2E24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762000"/>
            <a:ext cx="762000" cy="3962400"/>
            <a:chOff x="384" y="480"/>
            <a:chExt cx="480" cy="2496"/>
          </a:xfrm>
        </p:grpSpPr>
        <p:sp>
          <p:nvSpPr>
            <p:cNvPr id="43028" name="Line 6">
              <a:extLst>
                <a:ext uri="{FF2B5EF4-FFF2-40B4-BE49-F238E27FC236}">
                  <a16:creationId xmlns:a16="http://schemas.microsoft.com/office/drawing/2014/main" id="{C1066BD9-5187-4925-A2D9-6F6004373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976"/>
              <a:ext cx="48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9" name="Line 7">
              <a:extLst>
                <a:ext uri="{FF2B5EF4-FFF2-40B4-BE49-F238E27FC236}">
                  <a16:creationId xmlns:a16="http://schemas.microsoft.com/office/drawing/2014/main" id="{0C99C0B6-3638-43A6-87EE-B78A41D83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480"/>
              <a:ext cx="0" cy="249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0" name="Line 8">
              <a:extLst>
                <a:ext uri="{FF2B5EF4-FFF2-40B4-BE49-F238E27FC236}">
                  <a16:creationId xmlns:a16="http://schemas.microsoft.com/office/drawing/2014/main" id="{4871F7F9-AFBA-459B-933F-6DB1450FD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80"/>
              <a:ext cx="288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799AFF4-5558-47CB-85EF-C87402BC7D3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70000"/>
            <a:ext cx="5918200" cy="3759200"/>
            <a:chOff x="1920" y="912"/>
            <a:chExt cx="3360" cy="2208"/>
          </a:xfrm>
        </p:grpSpPr>
        <p:sp>
          <p:nvSpPr>
            <p:cNvPr id="43025" name="Line 10">
              <a:extLst>
                <a:ext uri="{FF2B5EF4-FFF2-40B4-BE49-F238E27FC236}">
                  <a16:creationId xmlns:a16="http://schemas.microsoft.com/office/drawing/2014/main" id="{83928F45-113D-4AD9-8092-829C52A5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" y="912"/>
              <a:ext cx="215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6" name="Line 11">
              <a:extLst>
                <a:ext uri="{FF2B5EF4-FFF2-40B4-BE49-F238E27FC236}">
                  <a16:creationId xmlns:a16="http://schemas.microsoft.com/office/drawing/2014/main" id="{E7A14EDA-4053-4729-9EF9-5A5AD3FE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912"/>
              <a:ext cx="0" cy="2208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7" name="Line 12">
              <a:extLst>
                <a:ext uri="{FF2B5EF4-FFF2-40B4-BE49-F238E27FC236}">
                  <a16:creationId xmlns:a16="http://schemas.microsoft.com/office/drawing/2014/main" id="{ABB66C95-A239-4B23-9F24-215D63AD2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3120"/>
              <a:ext cx="3360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177F00AC-0850-4D0A-A259-14E7F38AA6E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05000"/>
            <a:ext cx="457200" cy="3429000"/>
            <a:chOff x="624" y="1440"/>
            <a:chExt cx="288" cy="2160"/>
          </a:xfrm>
        </p:grpSpPr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2AD61F42-FDEC-4294-A2A6-73FFFED48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3600"/>
              <a:ext cx="288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6A69D821-6825-4E32-9ED7-080CE1592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440"/>
              <a:ext cx="0" cy="216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413DB934-6224-4F00-8849-1570AD58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144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82A40A68-B477-45E9-8CA4-07AADC64EF9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21000"/>
            <a:ext cx="4191000" cy="2641600"/>
            <a:chOff x="1824" y="1776"/>
            <a:chExt cx="2640" cy="1680"/>
          </a:xfrm>
        </p:grpSpPr>
        <p:sp>
          <p:nvSpPr>
            <p:cNvPr id="43019" name="Line 18">
              <a:extLst>
                <a:ext uri="{FF2B5EF4-FFF2-40B4-BE49-F238E27FC236}">
                  <a16:creationId xmlns:a16="http://schemas.microsoft.com/office/drawing/2014/main" id="{B2386C57-E153-4D19-88C0-D202B9787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7" y="1776"/>
              <a:ext cx="827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0" name="Line 19">
              <a:extLst>
                <a:ext uri="{FF2B5EF4-FFF2-40B4-BE49-F238E27FC236}">
                  <a16:creationId xmlns:a16="http://schemas.microsoft.com/office/drawing/2014/main" id="{986A4822-3EBD-4607-ABF0-E939D3D33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776"/>
              <a:ext cx="0" cy="168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1" name="Line 20">
              <a:extLst>
                <a:ext uri="{FF2B5EF4-FFF2-40B4-BE49-F238E27FC236}">
                  <a16:creationId xmlns:a16="http://schemas.microsoft.com/office/drawing/2014/main" id="{E115B64D-0F82-488F-A1D2-489A39117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456"/>
              <a:ext cx="2640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017" name="Date Placeholder 21">
            <a:extLst>
              <a:ext uri="{FF2B5EF4-FFF2-40B4-BE49-F238E27FC236}">
                <a16:creationId xmlns:a16="http://schemas.microsoft.com/office/drawing/2014/main" id="{640438F2-40AA-4175-AF84-7F896C452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EEDB21-7CD1-4E47-B43D-4DAC03EE7596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3018" name="Slide Number Placeholder 22">
            <a:extLst>
              <a:ext uri="{FF2B5EF4-FFF2-40B4-BE49-F238E27FC236}">
                <a16:creationId xmlns:a16="http://schemas.microsoft.com/office/drawing/2014/main" id="{E6283341-4811-49BC-952C-5E49505F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0C7F2-3B52-4A13-B609-A8F4FFEE02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BC91-1D14-4BAC-B3BB-336CDC53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ED3943F9-0DDC-4EF4-81BA-2138DB3B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6781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DisplayMessage(void)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  cout &lt;&lt; “Hello from the function”            		    &lt;&lt; “DisplayMessage.\n”;</a:t>
            </a:r>
          </a:p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1C756017-0666-48AC-9A78-1C02C8E1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7696200" cy="17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{ cout &lt;&lt; “Hello from main”;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 DisplayMessage();   </a:t>
            </a:r>
            <a:r>
              <a:rPr lang="en-US" altLang="en-US" sz="2400">
                <a:latin typeface="Tempus Sans ITC" panose="04020404030D07020202" pitchFamily="82" charset="0"/>
              </a:rPr>
              <a:t>// FUNCTION CALL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 cout &lt;&lt; “Back in function main again.\n”;</a:t>
            </a:r>
            <a:br>
              <a:rPr lang="en-US" altLang="en-US" sz="2400">
                <a:latin typeface="Arial Rounded MT Bold" panose="020F0704030504030204" pitchFamily="34" charset="0"/>
              </a:rPr>
            </a:br>
            <a:r>
              <a:rPr lang="en-US" altLang="en-US" sz="2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7576C01-C38B-4F76-9BE6-F113670E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143001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Return type</a:t>
            </a:r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A0EBDBB3-30F3-4CC0-A351-A225B6F32A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524000"/>
            <a:ext cx="838200" cy="5334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Line 8">
            <a:extLst>
              <a:ext uri="{FF2B5EF4-FFF2-40B4-BE49-F238E27FC236}">
                <a16:creationId xmlns:a16="http://schemas.microsoft.com/office/drawing/2014/main" id="{0CBAAFB2-B74E-4370-8F39-512F6915C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3" name="Text Box 9">
            <a:extLst>
              <a:ext uri="{FF2B5EF4-FFF2-40B4-BE49-F238E27FC236}">
                <a16:creationId xmlns:a16="http://schemas.microsoft.com/office/drawing/2014/main" id="{BFAB6460-565F-4CE6-9AE9-0DF2B2D85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3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</p:txBody>
      </p:sp>
      <p:sp>
        <p:nvSpPr>
          <p:cNvPr id="45064" name="Text Box 11">
            <a:extLst>
              <a:ext uri="{FF2B5EF4-FFF2-40B4-BE49-F238E27FC236}">
                <a16:creationId xmlns:a16="http://schemas.microsoft.com/office/drawing/2014/main" id="{B53BCE48-B104-4C54-881A-CDC7E95A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770188"/>
            <a:ext cx="122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   Body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A174DD98-69BD-434C-8941-73212C42810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09800"/>
            <a:ext cx="609600" cy="3048000"/>
            <a:chOff x="384" y="1392"/>
            <a:chExt cx="384" cy="2016"/>
          </a:xfrm>
        </p:grpSpPr>
        <p:sp>
          <p:nvSpPr>
            <p:cNvPr id="45073" name="Line 15">
              <a:extLst>
                <a:ext uri="{FF2B5EF4-FFF2-40B4-BE49-F238E27FC236}">
                  <a16:creationId xmlns:a16="http://schemas.microsoft.com/office/drawing/2014/main" id="{66352A27-3747-41D7-A3A5-78A276A71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4" name="Line 16">
              <a:extLst>
                <a:ext uri="{FF2B5EF4-FFF2-40B4-BE49-F238E27FC236}">
                  <a16:creationId xmlns:a16="http://schemas.microsoft.com/office/drawing/2014/main" id="{9AD314DC-7D81-42F1-8AEB-CE01CEAB5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5" name="Line 17">
              <a:extLst>
                <a:ext uri="{FF2B5EF4-FFF2-40B4-BE49-F238E27FC236}">
                  <a16:creationId xmlns:a16="http://schemas.microsoft.com/office/drawing/2014/main" id="{DA62A972-A89A-47E6-A62C-F7159F8DD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192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066" name="Line 19">
            <a:extLst>
              <a:ext uri="{FF2B5EF4-FFF2-40B4-BE49-F238E27FC236}">
                <a16:creationId xmlns:a16="http://schemas.microsoft.com/office/drawing/2014/main" id="{740DD2F0-2DA9-45CA-A50F-D61B2CA28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Date Placeholder 19">
            <a:extLst>
              <a:ext uri="{FF2B5EF4-FFF2-40B4-BE49-F238E27FC236}">
                <a16:creationId xmlns:a16="http://schemas.microsoft.com/office/drawing/2014/main" id="{55FEF6B1-DC1F-4BA3-B099-043362575C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C81F62-A067-4FD8-B24D-796A876E0EB0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5068" name="Slide Number Placeholder 20">
            <a:extLst>
              <a:ext uri="{FF2B5EF4-FFF2-40B4-BE49-F238E27FC236}">
                <a16:creationId xmlns:a16="http://schemas.microsoft.com/office/drawing/2014/main" id="{EF92D143-3458-4E33-9172-AD68E59F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DEDA3-0041-46C3-BA88-3FCBF41284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5069" name="Text Box 4">
            <a:extLst>
              <a:ext uri="{FF2B5EF4-FFF2-40B4-BE49-F238E27FC236}">
                <a16:creationId xmlns:a16="http://schemas.microsoft.com/office/drawing/2014/main" id="{3DAC1118-1CC9-459D-A98A-8BA5F684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38238"/>
            <a:ext cx="236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empus Sans ITC" panose="04020404030D07020202" pitchFamily="82" charset="0"/>
              </a:rPr>
              <a:t>Function name</a:t>
            </a:r>
          </a:p>
        </p:txBody>
      </p:sp>
      <p:sp>
        <p:nvSpPr>
          <p:cNvPr id="45070" name="Line 10">
            <a:extLst>
              <a:ext uri="{FF2B5EF4-FFF2-40B4-BE49-F238E27FC236}">
                <a16:creationId xmlns:a16="http://schemas.microsoft.com/office/drawing/2014/main" id="{38284833-E6E0-4193-AEF2-7F31E05FA7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524000"/>
            <a:ext cx="1295400" cy="4572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910BF-5412-4C34-B703-77F1749A4AF1}"/>
              </a:ext>
            </a:extLst>
          </p:cNvPr>
          <p:cNvSpPr txBox="1"/>
          <p:nvPr/>
        </p:nvSpPr>
        <p:spPr>
          <a:xfrm>
            <a:off x="8610600" y="2209801"/>
            <a:ext cx="8382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bg2">
                    <a:lumMod val="60000"/>
                    <a:lumOff val="40000"/>
                  </a:schemeClr>
                </a:solidFill>
                <a:latin typeface="MS Mincho" pitchFamily="49" charset="-128"/>
                <a:ea typeface="MS Mincho" pitchFamily="49" charset="-128"/>
              </a:rPr>
              <a:t>}</a:t>
            </a:r>
          </a:p>
        </p:txBody>
      </p:sp>
      <p:sp>
        <p:nvSpPr>
          <p:cNvPr id="45072" name="Rectangle 2">
            <a:extLst>
              <a:ext uri="{FF2B5EF4-FFF2-40B4-BE49-F238E27FC236}">
                <a16:creationId xmlns:a16="http://schemas.microsoft.com/office/drawing/2014/main" id="{E66CF1A4-BC07-454C-A8AC-E44D848FE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Function- </a:t>
            </a:r>
            <a:r>
              <a:rPr lang="en-US" altLang="en-US" sz="3600" dirty="0">
                <a:latin typeface="Tempus Sans ITC" panose="04020404030D07020202" pitchFamily="82" charset="0"/>
              </a:rPr>
              <a:t>definition &amp; call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00C3D-67C8-4B40-8595-8A1AEA1D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31E74A5-394A-4948-AFC2-0E12ADD99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189" y="128161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Arguments and parameters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F21C1BC-5144-4050-B775-EB33F3900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155" y="1142999"/>
            <a:ext cx="11384924" cy="488431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Both arguments and parameters are variables used in a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program</a:t>
            </a:r>
            <a:r>
              <a:rPr lang="en-US" altLang="en-US" dirty="0">
                <a:latin typeface="Tempus Sans ITC" panose="04020404030D07020202" pitchFamily="82" charset="0"/>
              </a:rPr>
              <a:t> &amp;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function</a:t>
            </a:r>
            <a:r>
              <a:rPr lang="en-US" altLang="en-US" b="1" dirty="0"/>
              <a:t>.</a:t>
            </a:r>
          </a:p>
          <a:p>
            <a:pPr algn="just" eaLnBrk="1" hangingPunct="1">
              <a:buFontTx/>
              <a:buNone/>
            </a:pPr>
            <a:endParaRPr lang="en-US" altLang="en-US" sz="500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Variables used in the </a:t>
            </a:r>
            <a:r>
              <a:rPr lang="en-US" altLang="en-US" i="1" dirty="0"/>
              <a:t>function reference or function call</a:t>
            </a:r>
            <a:r>
              <a:rPr lang="en-US" altLang="en-US" dirty="0"/>
              <a:t>  are called as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arguments</a:t>
            </a:r>
            <a:r>
              <a:rPr lang="en-US" altLang="en-US" dirty="0"/>
              <a:t>. These are written within the parenthesis followed by the name of the function. They are also called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actual parameters.</a:t>
            </a:r>
          </a:p>
          <a:p>
            <a:pPr algn="just" eaLnBrk="1" hangingPunct="1">
              <a:buFontTx/>
              <a:buNone/>
            </a:pPr>
            <a:endParaRPr lang="en-US" altLang="en-US" sz="500" b="1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Variables used in </a:t>
            </a:r>
            <a:r>
              <a:rPr lang="en-US" altLang="en-US" i="1" dirty="0"/>
              <a:t>function definition</a:t>
            </a:r>
            <a:r>
              <a:rPr lang="en-US" altLang="en-US" dirty="0"/>
              <a:t> are called parameters, They are also referred to as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formal parameters.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7990B69F-FC62-474F-83FE-07C63422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B001DD3-9693-4956-9F22-6B63C1ECE575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7109" name="Date Placeholder 1">
            <a:extLst>
              <a:ext uri="{FF2B5EF4-FFF2-40B4-BE49-F238E27FC236}">
                <a16:creationId xmlns:a16="http://schemas.microsoft.com/office/drawing/2014/main" id="{1E1B4206-433D-41C9-AD97-F5C8B742835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Arial" panose="020B0604020202020204" pitchFamily="34" charset="0"/>
              </a:defRPr>
            </a:lvl9pPr>
          </a:lstStyle>
          <a:p>
            <a:fld id="{D708D647-F4CD-45E0-86BB-5FD4387EC72A}" type="datetime5">
              <a:rPr lang="en-US" altLang="en-US" sz="1400" b="0" smtClean="0">
                <a:solidFill>
                  <a:schemeClr val="tx1"/>
                </a:solidFill>
              </a:rPr>
              <a:t>5-Oct-21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8A00C3-ECDE-4E89-B2EB-C9800EF1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6237755-F9D3-4A90-AD74-C53FED195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36525"/>
            <a:ext cx="11201400" cy="84003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BC935036-3C26-4CCB-8F54-EDF712D7F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76562"/>
            <a:ext cx="11887200" cy="386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1550" indent="-5143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askerville Old Face" panose="02020602080505020303" pitchFamily="18" charset="0"/>
              </a:rPr>
              <a:t>Write appropriate functions to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Find the factorial of a number ‘n’. 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Reverse a number ‘n’.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Check whether the number ‘n’ is a palindrome.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Generate the Fibonacci series for given limit ‘n’.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Check whether the number ‘n’ is prime.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latin typeface="Baskerville Old Face" panose="02020602080505020303" pitchFamily="18" charset="0"/>
              </a:rPr>
              <a:t>Generate the prime series using the function written for prime check, for a given limit.</a:t>
            </a: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Baskerville Old Face" panose="02020602080505020303" pitchFamily="18" charset="0"/>
            </a:endParaRPr>
          </a:p>
          <a:p>
            <a:pPr lvl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49156" name="Date Placeholder 6">
            <a:extLst>
              <a:ext uri="{FF2B5EF4-FFF2-40B4-BE49-F238E27FC236}">
                <a16:creationId xmlns:a16="http://schemas.microsoft.com/office/drawing/2014/main" id="{2995F0A6-049B-4A54-B6AA-7EDA139223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EC8916-BA76-4D56-A182-43E36BE2E1AA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49157" name="Slide Number Placeholder 7">
            <a:extLst>
              <a:ext uri="{FF2B5EF4-FFF2-40B4-BE49-F238E27FC236}">
                <a16:creationId xmlns:a16="http://schemas.microsoft.com/office/drawing/2014/main" id="{90D9037D-44A0-48B6-9CFB-6D2DF468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E678B-3949-4A82-8972-FFB0169D9E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6287B-A4C2-4BC3-AF58-DA0E6F7F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>
            <a:extLst>
              <a:ext uri="{FF2B5EF4-FFF2-40B4-BE49-F238E27FC236}">
                <a16:creationId xmlns:a16="http://schemas.microsoft.com/office/drawing/2014/main" id="{AAD07852-5DD2-4620-80C4-6C63726AE9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5C8DAA-5259-47F3-BF7C-83A30BDA6AB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5499E5B-3C0A-49B8-ADC8-9D283166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70ED8-2E6D-426E-AE5E-A8265905A2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3A3084E-8C38-40D2-8B4E-398B8BD1B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795" y="82551"/>
            <a:ext cx="10884794" cy="79057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 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A878B7-1B63-4A0B-997E-8E39AB24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26" y="11318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Factorial of a given number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CE94-5554-4B04-8CA7-D2A0F872A81C}"/>
              </a:ext>
            </a:extLst>
          </p:cNvPr>
          <p:cNvSpPr/>
          <p:nvPr/>
        </p:nvSpPr>
        <p:spPr>
          <a:xfrm>
            <a:off x="916546" y="1915320"/>
            <a:ext cx="403860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long  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factFn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long n, f;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&lt;&lt;"Enter the number to evaluate its factorial:";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cin</a:t>
            </a:r>
            <a:r>
              <a:rPr lang="en-US" sz="2200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f =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factFn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(n)</a:t>
            </a:r>
            <a:r>
              <a:rPr lang="en-US" sz="2200" dirty="0">
                <a:latin typeface="Tempus Sans ITC" pitchFamily="82" charset="0"/>
              </a:rPr>
              <a:t>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//function call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&lt;&lt;"\</a:t>
            </a:r>
            <a:r>
              <a:rPr lang="en-US" sz="2200" dirty="0" err="1">
                <a:latin typeface="Tempus Sans ITC" pitchFamily="82" charset="0"/>
              </a:rPr>
              <a:t>nFact</a:t>
            </a:r>
            <a:r>
              <a:rPr lang="en-US" sz="2200" dirty="0">
                <a:latin typeface="Tempus Sans ITC" pitchFamily="82" charset="0"/>
              </a:rPr>
              <a:t> of "&lt;&lt;n&lt;&lt;" is "&lt;&lt; f;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A0B59-0F00-46C4-9407-142E5DFDBB97}"/>
              </a:ext>
            </a:extLst>
          </p:cNvPr>
          <p:cNvSpPr/>
          <p:nvPr/>
        </p:nvSpPr>
        <p:spPr>
          <a:xfrm>
            <a:off x="6400800" y="2015903"/>
            <a:ext cx="49530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long </a:t>
            </a:r>
            <a:r>
              <a:rPr lang="en-US" sz="2200" dirty="0" err="1">
                <a:latin typeface="Tempus Sans ITC" pitchFamily="82" charset="0"/>
              </a:rPr>
              <a:t>factFn</a:t>
            </a:r>
            <a:r>
              <a:rPr lang="en-US" sz="2200" dirty="0">
                <a:latin typeface="Tempus Sans ITC" pitchFamily="82" charset="0"/>
              </a:rPr>
              <a:t>(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num)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//factorial calculation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, fact=1;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for (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=1;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&lt;=num;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++)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  fact=fact * </a:t>
            </a:r>
            <a:r>
              <a:rPr lang="en-US" sz="2200" dirty="0" err="1">
                <a:latin typeface="Tempus Sans ITC" pitchFamily="82" charset="0"/>
              </a:rPr>
              <a:t>i</a:t>
            </a:r>
            <a:r>
              <a:rPr lang="en-US" sz="22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return (fact);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//returning the factorial 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DE93EE-BA3D-495E-9101-F4503CF3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2">
            <a:extLst>
              <a:ext uri="{FF2B5EF4-FFF2-40B4-BE49-F238E27FC236}">
                <a16:creationId xmlns:a16="http://schemas.microsoft.com/office/drawing/2014/main" id="{15069675-BCC0-405F-85B9-B9ABDA51C5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331D4-F543-4B1A-AE1F-1AC41F01D68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5F21A88F-BAAC-41DA-9FFB-8AB320BD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CE857E-C1A1-4133-BE5D-1660EB0486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343122FD-730F-4BBF-836A-8A9881E7C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915" y="136525"/>
            <a:ext cx="11013584" cy="777874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 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F0F9C0-FEEB-4B4F-BF9F-BBB3FB881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441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Fibonacci series generation for limit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8963-57C0-4D8E-BCDA-EE7D46BF18A3}"/>
              </a:ext>
            </a:extLst>
          </p:cNvPr>
          <p:cNvSpPr/>
          <p:nvPr/>
        </p:nvSpPr>
        <p:spPr>
          <a:xfrm>
            <a:off x="800100" y="1689894"/>
            <a:ext cx="419100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void 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fibFn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int</a:t>
            </a:r>
            <a:r>
              <a:rPr lang="en-US" sz="2200" dirty="0">
                <a:latin typeface="Tempus Sans ITC" pitchFamily="82" charset="0"/>
              </a:rPr>
              <a:t> n;        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</a:t>
            </a:r>
            <a:r>
              <a:rPr lang="en-US" sz="2200" dirty="0" err="1">
                <a:latin typeface="Tempus Sans ITC" pitchFamily="82" charset="0"/>
              </a:rPr>
              <a:t>cout</a:t>
            </a:r>
            <a:r>
              <a:rPr lang="en-US" sz="2200" dirty="0">
                <a:latin typeface="Tempus Sans ITC" pitchFamily="82" charset="0"/>
              </a:rPr>
              <a:t>&lt;&lt;"Enter the limit for Fibonacci numbers to be computed? ";</a:t>
            </a:r>
          </a:p>
          <a:p>
            <a:pPr eaLnBrk="1" hangingPunct="1">
              <a:defRPr/>
            </a:pPr>
            <a:r>
              <a:rPr lang="en-US" sz="2200" dirty="0" err="1">
                <a:latin typeface="Tempus Sans ITC" pitchFamily="82" charset="0"/>
              </a:rPr>
              <a:t>cin</a:t>
            </a:r>
            <a:r>
              <a:rPr lang="en-US" sz="2200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sz="2200" dirty="0" err="1">
                <a:solidFill>
                  <a:srgbClr val="C00000"/>
                </a:solidFill>
                <a:latin typeface="Tempus Sans ITC" pitchFamily="82" charset="0"/>
              </a:rPr>
              <a:t>fibFn</a:t>
            </a:r>
            <a:r>
              <a:rPr lang="en-US" sz="2200" dirty="0">
                <a:solidFill>
                  <a:srgbClr val="C00000"/>
                </a:solidFill>
                <a:latin typeface="Tempus Sans ITC" pitchFamily="82" charset="0"/>
              </a:rPr>
              <a:t>(n);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</a:rPr>
              <a:t>//function call</a:t>
            </a:r>
          </a:p>
          <a:p>
            <a:pPr eaLnBrk="1" hangingPunct="1">
              <a:defRPr/>
            </a:pPr>
            <a:r>
              <a:rPr lang="en-US" sz="2200" dirty="0">
                <a:latin typeface="Tempus Sans ITC" pitchFamily="82" charset="0"/>
              </a:rPr>
              <a:t>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49D92-B0D0-4DA2-8224-42C157F4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699" y="1559718"/>
            <a:ext cx="4495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void </a:t>
            </a:r>
            <a:r>
              <a:rPr lang="en-US" sz="2000" dirty="0" err="1">
                <a:latin typeface="Tempus Sans ITC" pitchFamily="82" charset="0"/>
              </a:rPr>
              <a:t>fibFn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) {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//fib generation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, two;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if (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&lt;=0)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&lt;&lt;"The limit should be +</a:t>
            </a:r>
            <a:r>
              <a:rPr lang="en-US" sz="2000" dirty="0" err="1">
                <a:latin typeface="Tempus Sans ITC" pitchFamily="82" charset="0"/>
              </a:rPr>
              <a:t>ive</a:t>
            </a:r>
            <a:r>
              <a:rPr lang="en-US" sz="2000" dirty="0">
                <a:latin typeface="Tempus Sans ITC" pitchFamily="82" charset="0"/>
              </a:rPr>
              <a:t>.\n";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else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nFibonacci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nos</a:t>
            </a:r>
            <a:r>
              <a:rPr lang="en-US" sz="2000" dirty="0">
                <a:latin typeface="Tempus Sans ITC" pitchFamily="82" charset="0"/>
              </a:rPr>
              <a:t>\n";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next =1, current = 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for (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=1;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&lt;=</a:t>
            </a:r>
            <a:r>
              <a:rPr lang="en-US" sz="2000" dirty="0" err="1">
                <a:latin typeface="Tempus Sans ITC" pitchFamily="82" charset="0"/>
              </a:rPr>
              <a:t>lim</a:t>
            </a:r>
            <a:r>
              <a:rPr lang="en-US" sz="2000" dirty="0">
                <a:latin typeface="Tempus Sans ITC" pitchFamily="82" charset="0"/>
              </a:rPr>
              <a:t>;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++)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current</a:t>
            </a:r>
            <a:r>
              <a:rPr lang="en-US" sz="2000" dirty="0">
                <a:latin typeface="Tempus Sans ITC" pitchFamily="82" charset="0"/>
              </a:rPr>
              <a:t>&lt;&lt;"\n";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//printing in fn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two = current + next;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current = next;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next    = two;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C1D14B-64A0-4954-B94A-B8BA7D8E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>
            <a:extLst>
              <a:ext uri="{FF2B5EF4-FFF2-40B4-BE49-F238E27FC236}">
                <a16:creationId xmlns:a16="http://schemas.microsoft.com/office/drawing/2014/main" id="{6629F3E7-26F9-4B33-9D1C-71035C05E9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BF8B13-278B-49C5-9512-FFDC8A3E02FE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8E5E48B7-D49B-4DA5-AA0D-9BE76E62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E2E534-4F5A-482F-9C6B-F21419B5BF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0EC639F-F1A6-4378-B1D8-5BDB9FDFF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99" y="112565"/>
            <a:ext cx="10949725" cy="77607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767E82-00C5-4C2A-95F2-AD6D21DF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54" y="1079679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Reversing a given number ‘n’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80093-424E-4AA7-AFDB-6A4C9D7EB05C}"/>
              </a:ext>
            </a:extLst>
          </p:cNvPr>
          <p:cNvSpPr/>
          <p:nvPr/>
        </p:nvSpPr>
        <p:spPr>
          <a:xfrm>
            <a:off x="604234" y="1991934"/>
            <a:ext cx="48006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revFn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);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 //prototype</a:t>
            </a: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void main()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n;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cout</a:t>
            </a:r>
            <a:r>
              <a:rPr lang="en-US" dirty="0">
                <a:latin typeface="Tempus Sans ITC" pitchFamily="82" charset="0"/>
              </a:rPr>
              <a:t>&lt;&lt;"Enter the number\n";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cin</a:t>
            </a:r>
            <a:r>
              <a:rPr lang="en-US" dirty="0">
                <a:latin typeface="Tempus Sans ITC" pitchFamily="82" charset="0"/>
              </a:rPr>
              <a:t>&gt;&gt;n;</a:t>
            </a:r>
          </a:p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cout</a:t>
            </a:r>
            <a:r>
              <a:rPr lang="en-US" dirty="0">
                <a:latin typeface="Tempus Sans ITC" pitchFamily="82" charset="0"/>
              </a:rPr>
              <a:t>&lt;&lt;"\</a:t>
            </a:r>
            <a:r>
              <a:rPr lang="en-US" dirty="0" err="1">
                <a:latin typeface="Tempus Sans ITC" pitchFamily="82" charset="0"/>
              </a:rPr>
              <a:t>nreversed</a:t>
            </a:r>
            <a:r>
              <a:rPr lang="en-US" dirty="0">
                <a:latin typeface="Tempus Sans ITC" pitchFamily="82" charset="0"/>
              </a:rPr>
              <a:t> no "&lt;&lt;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revFn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(n)</a:t>
            </a:r>
            <a:r>
              <a:rPr lang="en-US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27820-4344-41F0-BE3C-2A1908B6383B}"/>
              </a:ext>
            </a:extLst>
          </p:cNvPr>
          <p:cNvSpPr/>
          <p:nvPr/>
        </p:nvSpPr>
        <p:spPr>
          <a:xfrm>
            <a:off x="6964250" y="1967061"/>
            <a:ext cx="40386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revFn</a:t>
            </a:r>
            <a:r>
              <a:rPr lang="en-US" dirty="0">
                <a:latin typeface="Tempus Sans ITC" pitchFamily="82" charset="0"/>
              </a:rPr>
              <a:t>(</a:t>
            </a: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num)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 //reverse</a:t>
            </a:r>
            <a:endParaRPr lang="en-US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int</a:t>
            </a:r>
            <a:r>
              <a:rPr lang="en-US" dirty="0">
                <a:latin typeface="Tempus Sans ITC" pitchFamily="82" charset="0"/>
              </a:rPr>
              <a:t> rev=0;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while(num!=0)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{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rev = (10 * rev) + num%10;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num = num/10;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 }</a:t>
            </a: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return (rev);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//returning reverse</a:t>
            </a:r>
            <a:endParaRPr lang="en-US" sz="22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A4C1CC-6FBC-4472-808D-C9C087EC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2">
            <a:extLst>
              <a:ext uri="{FF2B5EF4-FFF2-40B4-BE49-F238E27FC236}">
                <a16:creationId xmlns:a16="http://schemas.microsoft.com/office/drawing/2014/main" id="{DC189157-5930-4A0C-89A2-EA7E3300B0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0493B-C975-4F8B-BF0B-AE94DC699780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785FC6C1-597B-4B71-939E-E8D0C53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03541-2910-4960-9DC1-8A981AE4F8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D3ED7F87-BA2C-47AB-BDA7-253BFCF40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699" y="223178"/>
            <a:ext cx="9927465" cy="691221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94E961-014A-41B5-ABB6-EF2A338C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86" y="100257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3200" kern="0" dirty="0">
                <a:latin typeface="Baskerville Old Face" pitchFamily="18" charset="0"/>
                <a:ea typeface="+mj-ea"/>
                <a:cs typeface="+mj-cs"/>
              </a:rPr>
              <a:t>Prime series generation for a given limit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3B126-1A8D-44AF-9656-D5D43DFD5EB1}"/>
              </a:ext>
            </a:extLst>
          </p:cNvPr>
          <p:cNvSpPr/>
          <p:nvPr/>
        </p:nvSpPr>
        <p:spPr>
          <a:xfrm>
            <a:off x="694386" y="1628842"/>
            <a:ext cx="4800600" cy="477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primeFn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);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//prototype</a:t>
            </a:r>
            <a:endParaRPr lang="en-US" sz="2000" dirty="0">
              <a:solidFill>
                <a:srgbClr val="C00000"/>
              </a:solidFill>
              <a:latin typeface="Tempus Sans ITC" pitchFamily="82" charset="0"/>
            </a:endParaRPr>
          </a:p>
          <a:p>
            <a:pPr eaLnBrk="1" hangingPunct="1">
              <a:defRPr/>
            </a:pP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void main() {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i,n,m,res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nEnter</a:t>
            </a:r>
            <a:r>
              <a:rPr lang="en-US" sz="2000" dirty="0">
                <a:latin typeface="Tempus Sans ITC" pitchFamily="82" charset="0"/>
              </a:rPr>
              <a:t> the two limits &gt;2 \n";</a:t>
            </a:r>
          </a:p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cin</a:t>
            </a:r>
            <a:r>
              <a:rPr lang="en-US" sz="2000" dirty="0">
                <a:latin typeface="Tempus Sans ITC" pitchFamily="82" charset="0"/>
              </a:rPr>
              <a:t>&gt;&gt;n&gt;&gt;m;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if(n&lt;=2||m&lt;=2)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nEnter</a:t>
            </a:r>
            <a:r>
              <a:rPr lang="en-US" sz="2000" dirty="0">
                <a:latin typeface="Tempus Sans ITC" pitchFamily="82" charset="0"/>
              </a:rPr>
              <a:t> a limit &gt; than 2";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else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for(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=</a:t>
            </a:r>
            <a:r>
              <a:rPr lang="en-US" sz="2000" dirty="0" err="1">
                <a:latin typeface="Tempus Sans ITC" pitchFamily="82" charset="0"/>
              </a:rPr>
              <a:t>n;i</a:t>
            </a:r>
            <a:r>
              <a:rPr lang="en-US" sz="2000" dirty="0">
                <a:latin typeface="Tempus Sans ITC" pitchFamily="82" charset="0"/>
              </a:rPr>
              <a:t>&lt;=</a:t>
            </a:r>
            <a:r>
              <a:rPr lang="en-US" sz="2000" dirty="0" err="1">
                <a:latin typeface="Tempus Sans ITC" pitchFamily="82" charset="0"/>
              </a:rPr>
              <a:t>m;i</a:t>
            </a:r>
            <a:r>
              <a:rPr lang="en-US" sz="2000" dirty="0">
                <a:latin typeface="Tempus Sans ITC" pitchFamily="82" charset="0"/>
              </a:rPr>
              <a:t>++){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res=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primeFn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)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if(res==0)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&lt;&lt;"\n";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C26FC-D734-4FCF-A5C5-D3C00D6392CA}"/>
              </a:ext>
            </a:extLst>
          </p:cNvPr>
          <p:cNvSpPr/>
          <p:nvPr/>
        </p:nvSpPr>
        <p:spPr>
          <a:xfrm>
            <a:off x="7315200" y="1709737"/>
            <a:ext cx="4038600" cy="4156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primeFn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num)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//prime check</a:t>
            </a:r>
            <a:endParaRPr lang="en-US" sz="2000" dirty="0">
              <a:latin typeface="Tempus Sans ITC" pitchFamily="82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p=0;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for(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j=2;j&lt;=num/2;j++)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{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if(</a:t>
            </a:r>
            <a:r>
              <a:rPr lang="en-US" sz="2000" dirty="0" err="1">
                <a:latin typeface="Tempus Sans ITC" pitchFamily="82" charset="0"/>
              </a:rPr>
              <a:t>num%j</a:t>
            </a:r>
            <a:r>
              <a:rPr lang="en-US" sz="2000" dirty="0">
                <a:latin typeface="Tempus Sans ITC" pitchFamily="82" charset="0"/>
              </a:rPr>
              <a:t>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  p=1;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  }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if(p==0)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	return 0;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 else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	return 1;</a:t>
            </a:r>
          </a:p>
          <a:p>
            <a:pPr eaLnBrk="1" hangingPunct="1"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CCAE9D-025E-43E8-9050-C73AA7B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>
            <a:extLst>
              <a:ext uri="{FF2B5EF4-FFF2-40B4-BE49-F238E27FC236}">
                <a16:creationId xmlns:a16="http://schemas.microsoft.com/office/drawing/2014/main" id="{B0B68B0A-488D-4190-A8EA-47711A229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3201"/>
            <a:ext cx="8229600" cy="167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5000"/>
              </a:spcBef>
              <a:buFontTx/>
              <a:buNone/>
            </a:pPr>
            <a:r>
              <a:rPr lang="en-US" altLang="en-US" sz="3600" dirty="0">
                <a:latin typeface="Baskerville Old Face" panose="02020602080505020303" pitchFamily="18" charset="0"/>
              </a:rPr>
              <a:t>Try to convert all (non function) programs into functions…</a:t>
            </a:r>
          </a:p>
        </p:txBody>
      </p:sp>
      <p:sp>
        <p:nvSpPr>
          <p:cNvPr id="55299" name="Date Placeholder 6">
            <a:extLst>
              <a:ext uri="{FF2B5EF4-FFF2-40B4-BE49-F238E27FC236}">
                <a16:creationId xmlns:a16="http://schemas.microsoft.com/office/drawing/2014/main" id="{80F0368C-ED69-42F1-BD0A-2DDAF56B4F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8D0DF-70DE-48CA-ADFD-D62C0C5D4AA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5300" name="Slide Number Placeholder 7">
            <a:extLst>
              <a:ext uri="{FF2B5EF4-FFF2-40B4-BE49-F238E27FC236}">
                <a16:creationId xmlns:a16="http://schemas.microsoft.com/office/drawing/2014/main" id="{DF75A4CE-882E-4865-B988-ECDBAE1F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C7306C-9291-4392-9C24-EF485E519D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6CAF7D8B-FDC1-472C-9C3B-5E7128C7F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231061"/>
            <a:ext cx="10334223" cy="72197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To be solved …Functions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9AB11-F7C2-4F9E-B126-056DBAEB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>
            <a:extLst>
              <a:ext uri="{FF2B5EF4-FFF2-40B4-BE49-F238E27FC236}">
                <a16:creationId xmlns:a16="http://schemas.microsoft.com/office/drawing/2014/main" id="{C0BBE25C-C719-42AB-9F58-69AD630B5C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A8CDB-839A-4365-8E60-F5E57769E59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5AD2BF6-020C-4DBA-8809-51829D87C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57" y="1181100"/>
            <a:ext cx="11493322" cy="4495800"/>
          </a:xfrm>
        </p:spPr>
        <p:txBody>
          <a:bodyPr/>
          <a:lstStyle/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Process of splitting the lengthier and complex programs into a number of smaller units is called </a:t>
            </a:r>
            <a:r>
              <a:rPr lang="en-US" altLang="en-US" b="1" dirty="0"/>
              <a:t>Modularization.</a:t>
            </a:r>
          </a:p>
          <a:p>
            <a:pPr algn="just" eaLnBrk="1" hangingPunct="1">
              <a:buFontTx/>
              <a:buBlip>
                <a:blip r:embed="rId3"/>
              </a:buBlip>
            </a:pPr>
            <a:endParaRPr lang="en-US" altLang="en-US" b="1" dirty="0"/>
          </a:p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Programming with such an approach is called</a:t>
            </a:r>
            <a:r>
              <a:rPr lang="en-US" altLang="en-US" b="1" dirty="0"/>
              <a:t> Modular programming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9FDE890-DAD8-4DC9-8E97-8C8E84F3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794" y="73472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Modularization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4D7C62C8-179D-4B39-A247-23805A69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01980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171B3FF-BF5C-4C66-A782-BE044B6FF108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07D5D4-B6A8-445E-B9AF-19C40FD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8">
            <a:extLst>
              <a:ext uri="{FF2B5EF4-FFF2-40B4-BE49-F238E27FC236}">
                <a16:creationId xmlns:a16="http://schemas.microsoft.com/office/drawing/2014/main" id="{F380A014-F5D0-470F-A282-BC07AB87B0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2192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round/>
                <a:headEnd type="none" w="sm" len="sm"/>
                <a:tailEnd type="triangle" w="med" len="lg"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706EC166-377B-43EC-BB64-9F65AF492AC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97138"/>
            <a:ext cx="820738" cy="3141662"/>
            <a:chOff x="384" y="1392"/>
            <a:chExt cx="517" cy="2016"/>
          </a:xfrm>
        </p:grpSpPr>
        <p:sp>
          <p:nvSpPr>
            <p:cNvPr id="57358" name="Line 15">
              <a:extLst>
                <a:ext uri="{FF2B5EF4-FFF2-40B4-BE49-F238E27FC236}">
                  <a16:creationId xmlns:a16="http://schemas.microsoft.com/office/drawing/2014/main" id="{A929EAEA-7BD5-4038-BD04-6B3DA3D44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40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9" name="Line 16">
              <a:extLst>
                <a:ext uri="{FF2B5EF4-FFF2-40B4-BE49-F238E27FC236}">
                  <a16:creationId xmlns:a16="http://schemas.microsoft.com/office/drawing/2014/main" id="{09D837F7-E2DB-4474-A8AA-790278735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392"/>
              <a:ext cx="0" cy="201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0" name="Line 17">
              <a:extLst>
                <a:ext uri="{FF2B5EF4-FFF2-40B4-BE49-F238E27FC236}">
                  <a16:creationId xmlns:a16="http://schemas.microsoft.com/office/drawing/2014/main" id="{700E1F91-6E83-4159-B726-B4763BFA6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92"/>
              <a:ext cx="517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7348" name="Date Placeholder 19">
            <a:extLst>
              <a:ext uri="{FF2B5EF4-FFF2-40B4-BE49-F238E27FC236}">
                <a16:creationId xmlns:a16="http://schemas.microsoft.com/office/drawing/2014/main" id="{B419A6C2-6D99-4C1E-BBC3-DCB596B186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103CA8-FF6F-4397-B131-A4C1A4BBD08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7349" name="Slide Number Placeholder 20">
            <a:extLst>
              <a:ext uri="{FF2B5EF4-FFF2-40B4-BE49-F238E27FC236}">
                <a16:creationId xmlns:a16="http://schemas.microsoft.com/office/drawing/2014/main" id="{3B743ED3-AAE6-4DC7-A2BA-F033E6C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34E3C-A477-4AB3-B5F6-7FE34E7FCE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48FE9A5B-7901-469B-82D9-A470502C1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Function- </a:t>
            </a:r>
            <a:r>
              <a:rPr lang="en-US" altLang="en-US" sz="3600" dirty="0">
                <a:latin typeface="Tempus Sans ITC" panose="04020404030D07020202" pitchFamily="82" charset="0"/>
              </a:rPr>
              <a:t>definition &amp; call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33CE2-08D3-40AF-8BF0-7B5C7834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087564"/>
            <a:ext cx="7010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void dispChar(int n, char c) 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 function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  cout&lt;&lt;" You have entered  "&lt;&lt; n&lt;&lt; “&amp;” &lt;&lt;c;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FF"/>
                </a:solidFill>
                <a:latin typeface="Arial Rounded MT Bold" panose="020F0704030504030204" pitchFamily="34" charset="0"/>
              </a:rPr>
              <a:t>    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23DDB4-20F9-4FA3-BF9E-1F829276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443038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Arial Rounded MT Bold" panose="020F0704030504030204" pitchFamily="34" charset="0"/>
              </a:rPr>
              <a:t>void dispChar(int n, char c</a:t>
            </a: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);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//proto-type declaration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CC5E73-A4B8-4DD5-9E81-F89ED1D3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940176"/>
            <a:ext cx="678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void main(){   </a:t>
            </a:r>
            <a:r>
              <a:rPr lang="en-US" altLang="en-US" sz="2400">
                <a:latin typeface="Tempus Sans ITC" panose="04020404030D07020202" pitchFamily="82" charset="0"/>
              </a:rPr>
              <a:t>//calling 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int no; char ch;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cout&lt;&lt;"\nEnter a number &amp; a character: 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 cin&gt;&gt;no&gt;&gt;ch;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empus Sans ITC" panose="04020404030D07020202" pitchFamily="82" charset="0"/>
              </a:rPr>
              <a:t> dispChar( no, ch); </a:t>
            </a:r>
            <a:r>
              <a:rPr lang="en-US" altLang="en-US" sz="2400">
                <a:solidFill>
                  <a:schemeClr val="bg2"/>
                </a:solidFill>
                <a:latin typeface="Tempus Sans ITC" panose="04020404030D07020202" pitchFamily="82" charset="0"/>
              </a:rPr>
              <a:t>//Function reference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CF31B9-4DEA-4BEA-895F-AD2AFC73FC9A}"/>
              </a:ext>
            </a:extLst>
          </p:cNvPr>
          <p:cNvSpPr>
            <a:spLocks noChangeArrowheads="1"/>
          </p:cNvSpPr>
          <p:nvPr/>
        </p:nvSpPr>
        <p:spPr bwMode="auto">
          <a:xfrm rot="19366465">
            <a:off x="1392238" y="1751014"/>
            <a:ext cx="2667001" cy="460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Formal parameters</a:t>
            </a:r>
            <a:endParaRPr lang="en-US" altLang="en-US" sz="2400">
              <a:solidFill>
                <a:schemeClr val="bg2"/>
              </a:solidFill>
              <a:latin typeface="Tempus Sans ITC" panose="04020404030D07020202" pitchFamily="8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ED9A6A-E380-45B7-AAE4-EF4CFC32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091113"/>
            <a:ext cx="2667000" cy="461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Tempus Sans ITC" panose="04020404030D07020202" pitchFamily="82" charset="0"/>
              </a:rPr>
              <a:t>Actual parameters</a:t>
            </a:r>
            <a:endParaRPr lang="en-US" altLang="en-US" sz="2400">
              <a:solidFill>
                <a:schemeClr val="bg2"/>
              </a:solidFill>
              <a:latin typeface="Tempus Sans ITC" panose="04020404030D07020202" pitchFamily="82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53010817-FE1E-45C6-B88C-6635CA1AD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828800"/>
            <a:ext cx="2971800" cy="3810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C08CA88B-16D5-4EB9-9B8F-8764EA8D0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181600"/>
            <a:ext cx="2438400" cy="3048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56EA3-3B00-44F5-BBBF-2B67DD4C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19">
            <a:extLst>
              <a:ext uri="{FF2B5EF4-FFF2-40B4-BE49-F238E27FC236}">
                <a16:creationId xmlns:a16="http://schemas.microsoft.com/office/drawing/2014/main" id="{C71F0C9F-FF6C-4F75-B4EF-E068DC6D72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D1F1A-295C-4C41-A7EB-B3706D4FAFCC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59395" name="Slide Number Placeholder 20">
            <a:extLst>
              <a:ext uri="{FF2B5EF4-FFF2-40B4-BE49-F238E27FC236}">
                <a16:creationId xmlns:a16="http://schemas.microsoft.com/office/drawing/2014/main" id="{B9C9F4ED-C7E1-41F7-8120-2FEE3A31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2DE90-2E07-42A2-82E0-63AE229D95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880E61B-ABE5-4BC8-9475-A4238716D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</a:t>
            </a:r>
            <a:r>
              <a:rPr lang="en-US" altLang="en-US" sz="3600" dirty="0">
                <a:latin typeface="Tempus Sans ITC" panose="04020404030D07020202" pitchFamily="82" charset="0"/>
              </a:rPr>
              <a:t>points to note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34E3E-EACE-4120-A814-C7FABC6281C8}"/>
              </a:ext>
            </a:extLst>
          </p:cNvPr>
          <p:cNvSpPr/>
          <p:nvPr/>
        </p:nvSpPr>
        <p:spPr>
          <a:xfrm>
            <a:off x="361681" y="1026510"/>
            <a:ext cx="11267941" cy="495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list must be separated by commas.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char 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names do not need to be the same in the prototype declaration and the function definition.</a:t>
            </a:r>
          </a:p>
          <a:p>
            <a:pPr marL="457200" indent="-457200" algn="just">
              <a:lnSpc>
                <a:spcPct val="114000"/>
              </a:lnSpc>
              <a:buFont typeface="+mj-lt"/>
              <a:buAutoNum type="arabicPeriod" startAt="3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types must match the types of parameters in the function definition, in number and order.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char c);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//proto-type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num, char letter)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definition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You have entered  "&lt;&lt; n&lt;&lt; “&amp;” &lt;&lt;c; }</a:t>
            </a: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+mj-lt"/>
              <a:buAutoNum type="arabicPeriod" startAt="4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parameter names in the declaration is optional.</a:t>
            </a:r>
          </a:p>
          <a:p>
            <a:pPr marL="914400" lvl="1" indent="-457200" algn="just">
              <a:lnSpc>
                <a:spcPct val="114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dispChar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char);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//proto-type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68AF4C-2617-461B-A8E7-B0560228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19">
            <a:extLst>
              <a:ext uri="{FF2B5EF4-FFF2-40B4-BE49-F238E27FC236}">
                <a16:creationId xmlns:a16="http://schemas.microsoft.com/office/drawing/2014/main" id="{A00189E2-494B-46B3-AA68-75A50C177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879910-7053-4780-89F7-4C521396921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1443" name="Slide Number Placeholder 20">
            <a:extLst>
              <a:ext uri="{FF2B5EF4-FFF2-40B4-BE49-F238E27FC236}">
                <a16:creationId xmlns:a16="http://schemas.microsoft.com/office/drawing/2014/main" id="{511E3BD6-CC1E-4209-9158-2B4C5318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5D565C-EC9A-4463-A908-589C963C2F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6146C01E-3511-4A0F-85A9-516DFD83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points to note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CA6EC-F66E-4074-A24C-B6E5D20CDC5E}"/>
              </a:ext>
            </a:extLst>
          </p:cNvPr>
          <p:cNvSpPr/>
          <p:nvPr/>
        </p:nvSpPr>
        <p:spPr>
          <a:xfrm>
            <a:off x="464712" y="1198854"/>
            <a:ext cx="10889087" cy="290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the function has no formal parameters, the list is written as (void).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return type is optional, when the function returns int type data.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return type must be void if no value is returned.</a:t>
            </a:r>
          </a:p>
          <a:p>
            <a:pPr marL="360363" indent="-360363" algn="just">
              <a:lnSpc>
                <a:spcPct val="150000"/>
              </a:lnSpc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When the declared types do not match with the types in the function definition, compiler will produce error.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22BC7F-7E1F-4160-A0A6-11F9298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9">
            <a:extLst>
              <a:ext uri="{FF2B5EF4-FFF2-40B4-BE49-F238E27FC236}">
                <a16:creationId xmlns:a16="http://schemas.microsoft.com/office/drawing/2014/main" id="{1196B488-21D0-4219-80B3-C349359529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D9982-D4C0-4150-8CF3-D45E4110E44C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3491" name="Slide Number Placeholder 20">
            <a:extLst>
              <a:ext uri="{FF2B5EF4-FFF2-40B4-BE49-F238E27FC236}">
                <a16:creationId xmlns:a16="http://schemas.microsoft.com/office/drawing/2014/main" id="{E682E9A2-CAC1-4470-928E-39D5A825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0FDDEB-2695-44F4-B0B7-BE6BD63192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FBAF7CB8-EED4-4396-B176-434016E7C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Functions- </a:t>
            </a:r>
            <a:r>
              <a:rPr lang="en-US" altLang="en-US" sz="3600" dirty="0">
                <a:latin typeface="Tempus Sans ITC" panose="04020404030D07020202" pitchFamily="82" charset="0"/>
              </a:rPr>
              <a:t>Categories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9B0BB-5CBB-417B-81F8-FB18C752D9B4}"/>
              </a:ext>
            </a:extLst>
          </p:cNvPr>
          <p:cNvSpPr/>
          <p:nvPr/>
        </p:nvSpPr>
        <p:spPr>
          <a:xfrm>
            <a:off x="550572" y="1299046"/>
            <a:ext cx="11014656" cy="397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arguments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return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arguments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buFontTx/>
              <a:buAutoNum type="arabicPeriod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multiple values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(later)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93D2B0-7943-4BF0-BEDD-95593FF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21F9601-B953-44AC-B28C-53B2342A7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189" y="20615"/>
            <a:ext cx="11072611" cy="8165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 err="1"/>
              <a:t>Funtion</a:t>
            </a:r>
            <a:r>
              <a:rPr lang="en-US" altLang="en-US" sz="3600" dirty="0"/>
              <a:t> with No Arguments/parameters &amp; No return values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705CDE61-D4FF-4A6C-8CD6-E66D35BB1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1871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void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dispPattern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(void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{ int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	for (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=1;i&lt;=20 ; 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++)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en-US" sz="2400" dirty="0" err="1">
                <a:solidFill>
                  <a:srgbClr val="003399"/>
                </a:solidFill>
                <a:latin typeface="Arial Rounded MT Bold" panose="020F0704030504030204" pitchFamily="34" charset="0"/>
              </a:rPr>
              <a:t>cout</a:t>
            </a:r>
            <a:r>
              <a:rPr lang="en-US" altLang="en-US" sz="2400" dirty="0">
                <a:solidFill>
                  <a:srgbClr val="003399"/>
                </a:solidFill>
                <a:latin typeface="Arial Rounded MT Bold" panose="020F0704030504030204" pitchFamily="34" charset="0"/>
              </a:rPr>
              <a:t> &lt;&lt; “*”;}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9873269-490F-4910-80A4-A6C1F7A4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19109"/>
            <a:ext cx="8305800" cy="192052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void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dispPattern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(void);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nfn</a:t>
            </a:r>
            <a:r>
              <a:rPr lang="en-US" sz="2400" dirty="0">
                <a:latin typeface="Arial Rounded MT Bold" pitchFamily="34" charset="0"/>
              </a:rPr>
              <a:t> to display a line of stars\n”;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}</a:t>
            </a:r>
          </a:p>
        </p:txBody>
      </p:sp>
      <p:sp>
        <p:nvSpPr>
          <p:cNvPr id="65541" name="Date Placeholder 6">
            <a:extLst>
              <a:ext uri="{FF2B5EF4-FFF2-40B4-BE49-F238E27FC236}">
                <a16:creationId xmlns:a16="http://schemas.microsoft.com/office/drawing/2014/main" id="{C203F0CE-C3F6-44CE-9D29-DAC639B3EF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2C54B5-A683-45D4-A5F5-8929F7DD6ECE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5542" name="Slide Number Placeholder 7">
            <a:extLst>
              <a:ext uri="{FF2B5EF4-FFF2-40B4-BE49-F238E27FC236}">
                <a16:creationId xmlns:a16="http://schemas.microsoft.com/office/drawing/2014/main" id="{3B0200DB-91EE-4DD7-81C5-C6AE4AE8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9DB888-5C77-4823-921D-851E05C416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64B2AD-0740-4C26-962D-8919745F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E51F39C-5F6F-40B7-88E4-D56F13FE0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425" y="61664"/>
            <a:ext cx="10993192" cy="7883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Function with Arguments/parameters &amp; No return values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02071082-F28C-40E9-A061-FD78BC8A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7315200" cy="190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void dispPattern(char c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i;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    for (i=1;i&lt;=20 ; i++)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    cout &lt;&lt; c; 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  cout&lt;&lt;“\n”;}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2C29588-9CBA-449F-9EF8-EA457518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777604"/>
            <a:ext cx="8305800" cy="23083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void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dispPattern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(char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ch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);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nfn</a:t>
            </a:r>
            <a:r>
              <a:rPr lang="en-US" sz="2400" dirty="0">
                <a:latin typeface="Arial Rounded MT Bold" pitchFamily="34" charset="0"/>
              </a:rPr>
              <a:t> to display a line of patterns\n”;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(‘#’);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(‘*’);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dispPattern</a:t>
            </a:r>
            <a:r>
              <a:rPr lang="en-US" sz="2400" dirty="0">
                <a:latin typeface="Arial Rounded MT Bold" pitchFamily="34" charset="0"/>
              </a:rPr>
              <a:t>(‘@’); }</a:t>
            </a:r>
          </a:p>
        </p:txBody>
      </p:sp>
      <p:sp>
        <p:nvSpPr>
          <p:cNvPr id="67589" name="Date Placeholder 6">
            <a:extLst>
              <a:ext uri="{FF2B5EF4-FFF2-40B4-BE49-F238E27FC236}">
                <a16:creationId xmlns:a16="http://schemas.microsoft.com/office/drawing/2014/main" id="{8C940238-7A45-4AB8-8129-271528A915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B98704-D49F-4CBE-A69C-9C6E8EBC8CA8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7590" name="Slide Number Placeholder 7">
            <a:extLst>
              <a:ext uri="{FF2B5EF4-FFF2-40B4-BE49-F238E27FC236}">
                <a16:creationId xmlns:a16="http://schemas.microsoft.com/office/drawing/2014/main" id="{462A503B-9308-4D62-986C-81DC0CDE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F6BDD-1911-450C-AA1D-BD8AB54B2C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4B76D-C772-4CA8-B94D-A39AC4E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07FCC8A-AF7F-4D1A-9643-F9AE423CF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577" y="136525"/>
            <a:ext cx="11096223" cy="71477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dirty="0"/>
              <a:t>Function with Arguments/parameters &amp; One return value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00953013-F2C3-45A3-B164-B6B76323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int  fnAdd(int x, int y 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z=x+y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return(z);}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9CBA8F4C-9D56-4C7A-BE0F-26EE025E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15845"/>
            <a:ext cx="8305800" cy="26961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fnAdd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a,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b);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{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a,b,c</a:t>
            </a:r>
            <a:r>
              <a:rPr lang="en-US" sz="2400" dirty="0">
                <a:latin typeface="Arial Rounded MT Bold" pitchFamily="34" charset="0"/>
              </a:rPr>
              <a:t>; 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nEnter</a:t>
            </a:r>
            <a:r>
              <a:rPr lang="en-US" sz="2400" dirty="0">
                <a:latin typeface="Arial Rounded MT Bold" pitchFamily="34" charset="0"/>
              </a:rPr>
              <a:t> numbers to be added\n”;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cin</a:t>
            </a:r>
            <a:r>
              <a:rPr lang="en-US" sz="2400" dirty="0">
                <a:latin typeface="Arial Rounded MT Bold" pitchFamily="34" charset="0"/>
              </a:rPr>
              <a:t>&gt;&gt;a&gt;&gt;b;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c=</a:t>
            </a:r>
            <a:r>
              <a:rPr lang="en-US" sz="2400" dirty="0" err="1">
                <a:latin typeface="Arial Rounded MT Bold" pitchFamily="34" charset="0"/>
              </a:rPr>
              <a:t>fnAdd</a:t>
            </a:r>
            <a:r>
              <a:rPr lang="en-US" sz="2400" dirty="0">
                <a:latin typeface="Arial Rounded MT Bold" pitchFamily="34" charset="0"/>
              </a:rPr>
              <a:t>(</a:t>
            </a:r>
            <a:r>
              <a:rPr lang="en-US" sz="2400" dirty="0" err="1">
                <a:latin typeface="Arial Rounded MT Bold" pitchFamily="34" charset="0"/>
              </a:rPr>
              <a:t>a,b</a:t>
            </a:r>
            <a:r>
              <a:rPr lang="en-US" sz="2400" dirty="0">
                <a:latin typeface="Arial Rounded MT Bold" pitchFamily="34" charset="0"/>
              </a:rPr>
              <a:t>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&lt;&lt;“Sum is “&lt;&lt; c;}</a:t>
            </a:r>
          </a:p>
        </p:txBody>
      </p:sp>
      <p:sp>
        <p:nvSpPr>
          <p:cNvPr id="69637" name="Date Placeholder 6">
            <a:extLst>
              <a:ext uri="{FF2B5EF4-FFF2-40B4-BE49-F238E27FC236}">
                <a16:creationId xmlns:a16="http://schemas.microsoft.com/office/drawing/2014/main" id="{BB52F706-843E-49D3-9B97-CE58D3CE34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90A436-8CAE-4985-8707-827C0253C837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69638" name="Slide Number Placeholder 7">
            <a:extLst>
              <a:ext uri="{FF2B5EF4-FFF2-40B4-BE49-F238E27FC236}">
                <a16:creationId xmlns:a16="http://schemas.microsoft.com/office/drawing/2014/main" id="{4ED4AD09-9846-4162-8565-075A392D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F86B8-B960-4730-AD95-E320C803CC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C74BCA-F010-4CE3-A94B-376FEA2E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C95E94B-D488-4F8A-AE0D-F6067FCB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014" y="61215"/>
            <a:ext cx="11133786" cy="740949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 with No Arguments but A return value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E2E71F7D-52AC-49AF-89A9-A54A5464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00200"/>
            <a:ext cx="7315200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int readNum()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{ int 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cin&gt;&gt;z;</a:t>
            </a:r>
          </a:p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2400">
                <a:solidFill>
                  <a:srgbClr val="003399"/>
                </a:solidFill>
                <a:latin typeface="Arial Rounded MT Bold" panose="020F0704030504030204" pitchFamily="34" charset="0"/>
              </a:rPr>
              <a:t>	return(z); }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865EA281-3333-4CB9-B3BE-76E72E87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3429000"/>
            <a:ext cx="8305800" cy="26961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readNum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(void);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main(){ 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c;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 &lt;&lt; “\</a:t>
            </a:r>
            <a:r>
              <a:rPr lang="en-US" sz="2400" dirty="0" err="1">
                <a:latin typeface="Arial Rounded MT Bold" pitchFamily="34" charset="0"/>
              </a:rPr>
              <a:t>nEnter</a:t>
            </a:r>
            <a:r>
              <a:rPr lang="en-US" sz="2400" dirty="0">
                <a:latin typeface="Arial Rounded MT Bold" pitchFamily="34" charset="0"/>
              </a:rPr>
              <a:t> a number \n”;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c=</a:t>
            </a:r>
            <a:r>
              <a:rPr lang="en-US" sz="2400" dirty="0" err="1">
                <a:latin typeface="Arial Rounded MT Bold" pitchFamily="34" charset="0"/>
              </a:rPr>
              <a:t>readNum</a:t>
            </a:r>
            <a:r>
              <a:rPr lang="en-US" sz="2400" dirty="0">
                <a:latin typeface="Arial Rounded MT Bold" pitchFamily="34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&lt;&lt;“\</a:t>
            </a:r>
            <a:r>
              <a:rPr lang="en-US" sz="2400" dirty="0" err="1">
                <a:latin typeface="Arial Rounded MT Bold" pitchFamily="34" charset="0"/>
              </a:rPr>
              <a:t>nThe</a:t>
            </a:r>
            <a:r>
              <a:rPr lang="en-US" sz="2400" dirty="0">
                <a:latin typeface="Arial Rounded MT Bold" pitchFamily="34" charset="0"/>
              </a:rPr>
              <a:t> number read is “&lt;&lt;c;</a:t>
            </a:r>
          </a:p>
          <a:p>
            <a:pPr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}</a:t>
            </a:r>
          </a:p>
        </p:txBody>
      </p:sp>
      <p:sp>
        <p:nvSpPr>
          <p:cNvPr id="71685" name="Date Placeholder 6">
            <a:extLst>
              <a:ext uri="{FF2B5EF4-FFF2-40B4-BE49-F238E27FC236}">
                <a16:creationId xmlns:a16="http://schemas.microsoft.com/office/drawing/2014/main" id="{CAB52B79-5850-4DEF-8003-14A4F3E148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FDC8D-962F-496D-A8AF-6C56267D586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71686" name="Slide Number Placeholder 7">
            <a:extLst>
              <a:ext uri="{FF2B5EF4-FFF2-40B4-BE49-F238E27FC236}">
                <a16:creationId xmlns:a16="http://schemas.microsoft.com/office/drawing/2014/main" id="{F25F89F0-818A-4CC2-97D1-09F62DA4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BA4CA-EE78-4894-AA32-25E351F947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448BE-1C0A-42CE-A51A-14289827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1D1D443-EF3E-4022-A239-40FE16237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561" y="136525"/>
            <a:ext cx="9760039" cy="700602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 that return multiple values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90C5F4B6-CA66-4186-A8EB-7D94E00CA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32125"/>
            <a:ext cx="73152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Tx/>
              <a:buNone/>
            </a:pPr>
            <a:r>
              <a:rPr lang="en-US" altLang="en-US" sz="3600">
                <a:latin typeface="Arial Rounded MT Bold" panose="020F0704030504030204" pitchFamily="34" charset="0"/>
              </a:rPr>
              <a:t>Will see later…</a:t>
            </a:r>
          </a:p>
        </p:txBody>
      </p:sp>
      <p:sp>
        <p:nvSpPr>
          <p:cNvPr id="73732" name="Date Placeholder 6">
            <a:extLst>
              <a:ext uri="{FF2B5EF4-FFF2-40B4-BE49-F238E27FC236}">
                <a16:creationId xmlns:a16="http://schemas.microsoft.com/office/drawing/2014/main" id="{A9DC364E-098A-4340-8455-771C13A329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40802-F155-4C97-8BBD-057CB103F589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73733" name="Slide Number Placeholder 7">
            <a:extLst>
              <a:ext uri="{FF2B5EF4-FFF2-40B4-BE49-F238E27FC236}">
                <a16:creationId xmlns:a16="http://schemas.microsoft.com/office/drawing/2014/main" id="{A5014FD9-878B-46F1-A64F-CD87D186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0409B-8001-4110-957B-8441E552C8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DFC84C-D57F-439E-9031-40B47F4E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20393E8-BD44-47E5-9AC2-46F80838BDEE}" type="datetime1">
              <a:rPr lang="en-US" smtClean="0"/>
              <a:t>10/5/2021</a:t>
            </a:fld>
            <a:endParaRPr lang="en-US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61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C118A-78AA-4AAF-BCBD-77BE11C6B90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2289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void swap(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x,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t=x;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x=y;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&lt;&lt;"\</a:t>
            </a:r>
            <a:r>
              <a:rPr lang="en-US" sz="2400" dirty="0" err="1">
                <a:latin typeface="Arial Rounded MT Bold" pitchFamily="34" charset="0"/>
              </a:rPr>
              <a:t>nIn</a:t>
            </a: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fn</a:t>
            </a:r>
            <a:r>
              <a:rPr lang="en-US" sz="2400" dirty="0">
                <a:latin typeface="Arial Rounded MT Bold" pitchFamily="34" charset="0"/>
              </a:rPr>
              <a:t>: x= "&lt;&lt;x &lt;&lt;" &amp; y= "&lt;&lt;y;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Arial Rounded MT Bold" pitchFamily="34" charset="0"/>
              </a:rPr>
              <a:t>	}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981200" y="3863976"/>
            <a:ext cx="8305800" cy="2308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swap(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,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400" dirty="0" err="1">
                <a:latin typeface="Arial Rounded MT Bold" pitchFamily="34" charset="0"/>
              </a:rPr>
              <a:t>int</a:t>
            </a:r>
            <a:r>
              <a:rPr lang="en-US" sz="24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swap(a, 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   </a:t>
            </a:r>
            <a:r>
              <a:rPr lang="en-US" sz="2400" dirty="0" err="1">
                <a:latin typeface="Arial Rounded MT Bold" pitchFamily="34" charset="0"/>
              </a:rPr>
              <a:t>cout</a:t>
            </a:r>
            <a:r>
              <a:rPr lang="en-US" sz="2400" dirty="0">
                <a:latin typeface="Arial Rounded MT Bold" pitchFamily="34" charset="0"/>
              </a:rPr>
              <a:t>&lt;&lt;"\</a:t>
            </a:r>
            <a:r>
              <a:rPr lang="en-US" sz="2400" dirty="0" err="1">
                <a:latin typeface="Arial Rounded MT Bold" pitchFamily="34" charset="0"/>
              </a:rPr>
              <a:t>nAfter</a:t>
            </a:r>
            <a:r>
              <a:rPr lang="en-US" sz="2400" dirty="0">
                <a:latin typeface="Arial Rounded MT Bold" pitchFamily="34" charset="0"/>
              </a:rPr>
              <a:t> swap: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400" dirty="0">
                <a:latin typeface="Arial Rounded MT Bold" pitchFamily="34" charset="0"/>
              </a:rPr>
              <a:t>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629400" y="3892550"/>
            <a:ext cx="4006850" cy="11541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     </a:t>
            </a:r>
            <a:r>
              <a:rPr lang="en-US" sz="2400">
                <a:latin typeface="Tempus Sans ITC" pitchFamily="82" charset="0"/>
              </a:rPr>
              <a:t>In fn: x = 7 &amp; y =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    After swap: a = 5 &amp; b =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>
            <a:extLst>
              <a:ext uri="{FF2B5EF4-FFF2-40B4-BE49-F238E27FC236}">
                <a16:creationId xmlns:a16="http://schemas.microsoft.com/office/drawing/2014/main" id="{AE5F96E2-F065-4AEB-B89D-747E47EB5D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96D3C-F565-44DC-B813-B0E9B9DCFE93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6D20AF5-CD46-4993-BA5D-2E8F9F766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99" y="136525"/>
            <a:ext cx="10975483" cy="752117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Advantages of modularization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DFDE39E-45C9-4041-B5DE-DE0AB5CB1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031" y="1123951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Reusability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Debugging is easier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Build library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0BDCA609-4166-4049-AB79-41036275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DE5120A-0C17-49E4-83E3-9D9E54935AF1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E9B6B9-8764-4353-800D-9E473A6D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E3A0B4C-A36A-4B95-B616-8EDB8BD00150}" type="datetime1">
              <a:rPr lang="en-US" smtClean="0"/>
              <a:t>10/5/2021</a:t>
            </a:fld>
            <a:endParaRPr lang="en-US"/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EE21B8-7D27-498E-9788-A7F80CFDB8D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197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&amp;x, int &amp;y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x=y;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81200" y="3863975"/>
            <a:ext cx="8305800" cy="240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&amp;,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&amp; );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swap(a, 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  </a:t>
            </a:r>
            <a:r>
              <a:rPr lang="en-US" sz="2500" dirty="0" err="1">
                <a:latin typeface="Arial Rounded MT Bold" pitchFamily="34" charset="0"/>
              </a:rPr>
              <a:t>cout</a:t>
            </a:r>
            <a:r>
              <a:rPr lang="en-US" sz="2500" dirty="0">
                <a:latin typeface="Arial Rounded MT Bold" pitchFamily="34" charset="0"/>
              </a:rPr>
              <a:t>&lt;&lt;"\</a:t>
            </a:r>
            <a:r>
              <a:rPr lang="en-US" sz="2500" dirty="0" err="1">
                <a:latin typeface="Arial Rounded MT Bold" pitchFamily="34" charset="0"/>
              </a:rPr>
              <a:t>nAfter</a:t>
            </a:r>
            <a:r>
              <a:rPr lang="en-US" sz="2500" dirty="0">
                <a:latin typeface="Arial Rounded MT Bold" pitchFamily="34" charset="0"/>
              </a:rPr>
              <a:t> swap are:  a= " &lt;&lt;</a:t>
            </a:r>
            <a:r>
              <a:rPr lang="en-US" sz="2500" dirty="0">
                <a:solidFill>
                  <a:srgbClr val="C00000"/>
                </a:solidFill>
                <a:latin typeface="Arial Rounded MT Bold" pitchFamily="34" charset="0"/>
              </a:rPr>
              <a:t>a</a:t>
            </a:r>
            <a:r>
              <a:rPr lang="en-US" sz="2500" dirty="0">
                <a:latin typeface="Arial Rounded MT Bold" pitchFamily="34" charset="0"/>
              </a:rPr>
              <a:t> &lt;&lt;" &amp; b= "&lt;&lt;</a:t>
            </a:r>
            <a:r>
              <a:rPr lang="en-US" sz="2500" dirty="0">
                <a:solidFill>
                  <a:srgbClr val="C00000"/>
                </a:solidFill>
                <a:latin typeface="Arial Rounded MT Bold" pitchFamily="34" charset="0"/>
              </a:rPr>
              <a:t>b</a:t>
            </a:r>
            <a:r>
              <a:rPr lang="en-US" sz="2500" dirty="0">
                <a:latin typeface="Arial Rounded MT Bold" pitchFamily="34" charset="0"/>
              </a:rPr>
              <a:t>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953001" y="2403476"/>
            <a:ext cx="5635625" cy="1025525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Using alias name for the variable. 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Value assignment is done to actual variables </a:t>
            </a: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a</a:t>
            </a:r>
            <a:r>
              <a:rPr lang="en-US" sz="2400">
                <a:latin typeface="Tempus Sans ITC" pitchFamily="82" charset="0"/>
              </a:rPr>
              <a:t> &amp; </a:t>
            </a: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b</a:t>
            </a:r>
            <a:r>
              <a:rPr lang="en-US" sz="2400">
                <a:latin typeface="Tempus Sans ITC" pitchFamily="82" charset="0"/>
              </a:rPr>
              <a:t> using alias names x &amp; y. 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91400" y="4338638"/>
            <a:ext cx="3092450" cy="7667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22E20FC-5BCE-403A-8732-E046423476C5}" type="datetime1">
              <a:rPr lang="en-US" smtClean="0"/>
              <a:t>10/5/2021</a:t>
            </a:fld>
            <a:endParaRPr lang="en-US"/>
          </a:p>
        </p:txBody>
      </p:sp>
      <p:sp>
        <p:nvSpPr>
          <p:cNvPr id="81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B931B-F7AC-4D7B-BFA7-A0B35B9A114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667000" y="4192588"/>
            <a:ext cx="7772400" cy="1979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*x, int *y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t=*x;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*x=*y;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57400" y="1828801"/>
            <a:ext cx="8305800" cy="1997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 int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swap(&amp;a, &amp;b);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   cout&lt;&lt;"\nAfter swap are: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50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391400" y="3892551"/>
            <a:ext cx="3092450" cy="76676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1371601"/>
            <a:ext cx="6248400" cy="40184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 *x,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*y);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8C90AE2-7239-47BC-AEDB-8DEC8CA1463F}" type="datetime1">
              <a:rPr lang="en-US" smtClean="0"/>
              <a:t>10/5/2021</a:t>
            </a:fld>
            <a:endParaRPr lang="en-US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92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0318F-B183-4A41-BAFF-17905B1935F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13197" y="1091746"/>
            <a:ext cx="11512640" cy="40672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7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cs typeface="Arial" charset="0"/>
              </a:rPr>
              <a:t>We use two operators to achieve parameter passing by </a:t>
            </a:r>
            <a:r>
              <a:rPr lang="en-US" sz="2300" dirty="0">
                <a:latin typeface="Tempus Sans ITC" pitchFamily="82" charset="0"/>
                <a:cs typeface="Arial" charset="0"/>
              </a:rPr>
              <a:t>reference</a:t>
            </a:r>
            <a:r>
              <a:rPr lang="en-US" sz="2300" dirty="0">
                <a:cs typeface="Arial" charset="0"/>
              </a:rPr>
              <a:t>.</a:t>
            </a:r>
          </a:p>
          <a:p>
            <a:pPr lvl="1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300" dirty="0">
                <a:cs typeface="Arial" charset="0"/>
              </a:rPr>
              <a:t>	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address operator ‘&amp;’</a:t>
            </a:r>
            <a:r>
              <a:rPr lang="en-US" sz="2300" dirty="0">
                <a:cs typeface="Arial" charset="0"/>
              </a:rPr>
              <a:t> and</a:t>
            </a:r>
          </a:p>
          <a:p>
            <a:pPr lvl="1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300" dirty="0">
                <a:cs typeface="Arial" charset="0"/>
              </a:rPr>
              <a:t>	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indirection operator ‘*’</a:t>
            </a:r>
          </a:p>
          <a:p>
            <a:pPr marL="342900" indent="-342900" algn="just" eaLnBrk="0" hangingPunct="0">
              <a:lnSpc>
                <a:spcPct val="7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cs typeface="Arial" charset="0"/>
              </a:rPr>
              <a:t>Here 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cs typeface="Arial" charset="0"/>
              </a:rPr>
              <a:t>     - The actual arguments (arguments in function call) are </a:t>
            </a:r>
            <a:r>
              <a:rPr lang="en-US" sz="2300" dirty="0">
                <a:latin typeface="Tempus Sans ITC" pitchFamily="82" charset="0"/>
                <a:cs typeface="Arial" charset="0"/>
              </a:rPr>
              <a:t>input arguments</a:t>
            </a:r>
            <a:r>
              <a:rPr lang="en-US" sz="2300" dirty="0">
                <a:cs typeface="Arial" charset="0"/>
              </a:rPr>
              <a:t> and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cs typeface="Arial" charset="0"/>
              </a:rPr>
              <a:t>     - The formal arguments (those in function definition) are </a:t>
            </a:r>
            <a:r>
              <a:rPr lang="en-US" sz="2300" dirty="0">
                <a:latin typeface="Tempus Sans ITC" pitchFamily="82" charset="0"/>
                <a:cs typeface="Arial" charset="0"/>
              </a:rPr>
              <a:t>output arguments</a:t>
            </a:r>
            <a:r>
              <a:rPr lang="en-US" sz="2300" dirty="0">
                <a:cs typeface="Arial" charset="0"/>
              </a:rPr>
              <a:t>.</a:t>
            </a: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endParaRPr lang="en-US" sz="1200" dirty="0">
              <a:cs typeface="Arial" charset="0"/>
            </a:endParaRPr>
          </a:p>
          <a:p>
            <a:pPr algn="just" eaLnBrk="0" hangingPunct="0">
              <a:lnSpc>
                <a:spcPct val="75000"/>
              </a:lnSpc>
              <a:spcBef>
                <a:spcPct val="30000"/>
              </a:spcBef>
            </a:pP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How its working!</a:t>
            </a:r>
          </a:p>
          <a:p>
            <a:pPr marL="269875" indent="-269875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In the function call when we pass the actual values to function, we pass the address of locations where the values are stored in the memory (thus the </a:t>
            </a:r>
            <a:r>
              <a:rPr lang="en-US" sz="2300" dirty="0">
                <a:solidFill>
                  <a:srgbClr val="C00000"/>
                </a:solidFill>
                <a:cs typeface="Arial" charset="0"/>
              </a:rPr>
              <a:t>&amp; </a:t>
            </a:r>
            <a:r>
              <a:rPr lang="en-US" sz="2300" dirty="0">
                <a:cs typeface="Arial" charset="0"/>
              </a:rPr>
              <a:t>is called 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address operator</a:t>
            </a:r>
            <a:r>
              <a:rPr lang="en-US" sz="2300" dirty="0">
                <a:cs typeface="Arial" charset="0"/>
              </a:rPr>
              <a:t>).</a:t>
            </a:r>
          </a:p>
          <a:p>
            <a:pPr marL="269875" indent="-269875" algn="just" eaLnBrk="0" hangingPunct="0">
              <a:lnSpc>
                <a:spcPct val="75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The </a:t>
            </a:r>
            <a:r>
              <a:rPr lang="en-US" sz="2300" dirty="0">
                <a:solidFill>
                  <a:srgbClr val="C00000"/>
                </a:solidFill>
                <a:cs typeface="Arial" charset="0"/>
              </a:rPr>
              <a:t>operator *</a:t>
            </a:r>
            <a:r>
              <a:rPr lang="en-US" sz="2300" dirty="0">
                <a:cs typeface="Arial" charset="0"/>
              </a:rPr>
              <a:t> is known as </a:t>
            </a:r>
            <a:r>
              <a:rPr lang="en-US" sz="23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indirection operator </a:t>
            </a:r>
            <a:r>
              <a:rPr lang="en-US" sz="2300" dirty="0">
                <a:cs typeface="Arial" charset="0"/>
              </a:rPr>
              <a:t>because it gives an indirect reference to a variable through its address stored in it.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084B715-1C35-4F10-BAE2-23C1C6461446}" type="datetime1">
              <a:rPr lang="en-US" smtClean="0"/>
              <a:t>10/5/2021</a:t>
            </a:fld>
            <a:endParaRPr lang="en-US"/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024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BCB7F-DFD6-4017-9E76-57E8D93A20F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43200" y="1371601"/>
            <a:ext cx="7772400" cy="197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void swap(int *x, int *y ){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int t=*x;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*x=*y;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*y=t;</a:t>
            </a:r>
          </a:p>
          <a:p>
            <a:pPr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500">
                <a:latin typeface="Arial Rounded MT Bold" pitchFamily="34" charset="0"/>
              </a:rPr>
              <a:t>	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81200" y="3863975"/>
            <a:ext cx="8305800" cy="240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swap(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*,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*);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empus Sans ITC" pitchFamily="82" charset="0"/>
              </a:rPr>
              <a:t>// prototype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void main(){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</a:t>
            </a:r>
            <a:r>
              <a:rPr lang="en-US" sz="2500" dirty="0" err="1">
                <a:latin typeface="Arial Rounded MT Bold" pitchFamily="34" charset="0"/>
              </a:rPr>
              <a:t>int</a:t>
            </a:r>
            <a:r>
              <a:rPr lang="en-US" sz="2500" dirty="0">
                <a:latin typeface="Arial Rounded MT Bold" pitchFamily="34" charset="0"/>
              </a:rPr>
              <a:t> a=5,b=7;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swap(&amp;a, &amp;b);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   </a:t>
            </a:r>
            <a:r>
              <a:rPr lang="en-US" sz="2500" dirty="0" err="1">
                <a:latin typeface="Arial Rounded MT Bold" pitchFamily="34" charset="0"/>
              </a:rPr>
              <a:t>cout</a:t>
            </a:r>
            <a:r>
              <a:rPr lang="en-US" sz="2500" dirty="0">
                <a:latin typeface="Arial Rounded MT Bold" pitchFamily="34" charset="0"/>
              </a:rPr>
              <a:t>&lt;&lt;"\</a:t>
            </a:r>
            <a:r>
              <a:rPr lang="en-US" sz="2500" dirty="0" err="1">
                <a:latin typeface="Arial Rounded MT Bold" pitchFamily="34" charset="0"/>
              </a:rPr>
              <a:t>nAfter</a:t>
            </a:r>
            <a:r>
              <a:rPr lang="en-US" sz="2500" dirty="0">
                <a:latin typeface="Arial Rounded MT Bold" pitchFamily="34" charset="0"/>
              </a:rPr>
              <a:t> swap are:  a= " &lt;&lt;a &lt;&lt;" &amp; b= "&lt;&lt;b;</a:t>
            </a:r>
          </a:p>
          <a:p>
            <a:pPr eaLnBrk="0" hangingPunct="0">
              <a:lnSpc>
                <a:spcPct val="7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 Rounded MT Bold" pitchFamily="34" charset="0"/>
              </a:rPr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410200" y="1828800"/>
            <a:ext cx="5105400" cy="636588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Change is directly on the variable using the reference to the address.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9563" y="2590800"/>
            <a:ext cx="3852862" cy="1151918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When function is called: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address of a </a:t>
            </a:r>
            <a:r>
              <a:rPr lang="en-US" sz="2400">
                <a:latin typeface="Tempus Sans ITC" pitchFamily="82" charset="0"/>
                <a:sym typeface="Wingdings" pitchFamily="2" charset="2"/>
              </a:rPr>
              <a:t> x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  <a:sym typeface="Wingdings" pitchFamily="2" charset="2"/>
              </a:rPr>
              <a:t>address of  b  y</a:t>
            </a:r>
            <a:endParaRPr lang="en-US" sz="2400">
              <a:latin typeface="Tempus Sans ITC" pitchFamily="82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391400" y="3892551"/>
            <a:ext cx="3092450" cy="76676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400">
                <a:latin typeface="Tempus Sans ITC" pitchFamily="82" charset="0"/>
              </a:rPr>
              <a:t>a = 7 &amp; b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5FF8D74-BB66-417B-ABC0-4CF7353B5601}" type="datetime1">
              <a:rPr lang="en-US" smtClean="0"/>
              <a:t>10/5/2021</a:t>
            </a:fld>
            <a:endParaRPr lang="en-US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126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AFD1F-ABBB-48AE-9954-F766FD9D735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02276" y="1219200"/>
            <a:ext cx="11475076" cy="50552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The variables  *x and *y are known as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pointers</a:t>
            </a:r>
            <a:r>
              <a:rPr lang="en-US" sz="2400" dirty="0">
                <a:cs typeface="Arial" charset="0"/>
              </a:rPr>
              <a:t> (will see in detail later) and x and y are the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pointer variables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 eaLnBrk="0" hangingPunct="0">
              <a:spcBef>
                <a:spcPct val="30000"/>
              </a:spcBef>
            </a:pPr>
            <a:endParaRPr lang="en-US" sz="100" dirty="0">
              <a:cs typeface="Arial" charset="0"/>
            </a:endParaRPr>
          </a:p>
          <a:p>
            <a:pPr marL="342900" indent="-342900" algn="just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The use of pointer variables as actual parameters for communicating data between functions is called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pass by pointers </a:t>
            </a:r>
            <a:r>
              <a:rPr lang="en-US" sz="2400" dirty="0">
                <a:cs typeface="Arial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call by address </a:t>
            </a:r>
            <a:r>
              <a:rPr lang="en-US" sz="2400" dirty="0">
                <a:cs typeface="Arial" charset="0"/>
              </a:rPr>
              <a:t>or </a:t>
            </a:r>
            <a:r>
              <a:rPr lang="en-US" sz="2400" dirty="0">
                <a:solidFill>
                  <a:srgbClr val="C00000"/>
                </a:solidFill>
                <a:latin typeface="Tempus Sans ITC" pitchFamily="82" charset="0"/>
                <a:cs typeface="Arial" charset="0"/>
              </a:rPr>
              <a:t>call by reference</a:t>
            </a:r>
            <a:r>
              <a:rPr lang="en-US" sz="2400" dirty="0">
                <a:cs typeface="Arial" charset="0"/>
              </a:rPr>
              <a:t>.</a:t>
            </a:r>
          </a:p>
          <a:p>
            <a:pPr algn="just" eaLnBrk="0" hangingPunct="0">
              <a:spcBef>
                <a:spcPct val="30000"/>
              </a:spcBef>
            </a:pPr>
            <a:endParaRPr lang="en-US" sz="1200" dirty="0">
              <a:solidFill>
                <a:schemeClr val="accent2"/>
              </a:solidFill>
              <a:latin typeface="Arial Rounded MT Bold" pitchFamily="34" charset="0"/>
              <a:cs typeface="Arial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sz="2300" dirty="0">
                <a:solidFill>
                  <a:schemeClr val="accent2"/>
                </a:solidFill>
                <a:latin typeface="Arial Rounded MT Bold" pitchFamily="34" charset="0"/>
                <a:cs typeface="Arial" charset="0"/>
              </a:rPr>
              <a:t>Rules for pass by reference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Types of actual arguments and formal arguments must be same.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Actual arguments must be the addresses of variables that are local to calling function.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Formal arguments in the function header must be prefixed by indirection operator (*).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In the prototype, the arguments must be prefixed by *.</a:t>
            </a:r>
          </a:p>
          <a:p>
            <a:pPr algn="just" eaLnBrk="0" hangingPunct="0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300" dirty="0">
                <a:cs typeface="Arial" charset="0"/>
              </a:rPr>
              <a:t> To access the value of an actual argument in the called function, we must use corresponding argument prefixed with *.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D555-E5B1-438F-8985-B8A225A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Passing 1D-Array to Function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26B74-4B09-410A-BD09-D4BC8E51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7D3B-54F3-4D62-ADBF-069C80688209}" type="datetime5">
              <a:rPr lang="en-US" smtClean="0"/>
              <a:t>5-Oct-21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8619-696E-4709-A6D7-C15812D8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0541-A89E-4A77-831D-244492D6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45</a:t>
            </a:fld>
            <a:endParaRPr lang="en-IN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95A1D0F-7FE3-4FF6-8597-69575F491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8" y="1151076"/>
            <a:ext cx="10850451" cy="31279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pass a 1D- array to a function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must be called by passing only the array name. 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function definition, we must indicate that the array has one-dimension by including one set of brackets.</a:t>
            </a:r>
          </a:p>
          <a:p>
            <a:pPr algn="just">
              <a:lnSpc>
                <a:spcPct val="114000"/>
              </a:lnSpc>
              <a:defRPr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the dimension is not mandatory.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prototype declaration should be like function header.</a:t>
            </a:r>
          </a:p>
        </p:txBody>
      </p:sp>
    </p:spTree>
    <p:extLst>
      <p:ext uri="{BB962C8B-B14F-4D97-AF65-F5344CB8AC3E}">
        <p14:creationId xmlns:p14="http://schemas.microsoft.com/office/powerpoint/2010/main" val="2577965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659CE56-7E76-43E1-B541-DCBC3D48C2C8}" type="datetime1">
              <a:rPr lang="en-US" smtClean="0"/>
              <a:t>10/5/2021</a:t>
            </a:fld>
            <a:endParaRPr lang="en-US"/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536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50261-2E55-4AA7-9042-00298BE951B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971800"/>
            <a:ext cx="8229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n, a[20], x, y;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fnParr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 a[ ]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n);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//prototype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limit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&gt;&gt;n;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values: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for 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=0;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&lt;n;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++)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&gt;&gt;a[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];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nThe</a:t>
            </a:r>
            <a:r>
              <a:rPr lang="en-US" sz="2400" dirty="0">
                <a:latin typeface="Baskerville Old Face" pitchFamily="18" charset="0"/>
              </a:rPr>
              <a:t> sum of array elements is: "&lt;&lt;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fnParr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(a, n)</a:t>
            </a:r>
            <a:r>
              <a:rPr lang="en-US" sz="2400" dirty="0">
                <a:latin typeface="Baskerville Old Face" pitchFamily="18" charset="0"/>
              </a:rPr>
              <a:t>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//fn call</a:t>
            </a: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1143000"/>
            <a:ext cx="5562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Garamond" pitchFamily="18" charset="0"/>
              </a:rPr>
              <a:t>int fnParr( </a:t>
            </a:r>
            <a:r>
              <a:rPr lang="en-US" sz="2400">
                <a:solidFill>
                  <a:schemeClr val="accent2"/>
                </a:solidFill>
                <a:latin typeface="Garamond" pitchFamily="18" charset="0"/>
              </a:rPr>
              <a:t>int a[ ]</a:t>
            </a:r>
            <a:r>
              <a:rPr lang="en-US" sz="2400">
                <a:latin typeface="Garamond" pitchFamily="18" charset="0"/>
              </a:rPr>
              <a:t>, int n) {</a:t>
            </a:r>
          </a:p>
          <a:p>
            <a:r>
              <a:rPr lang="en-US" sz="2400">
                <a:latin typeface="Garamond" pitchFamily="18" charset="0"/>
              </a:rPr>
              <a:t>   int sum=0;</a:t>
            </a:r>
          </a:p>
          <a:p>
            <a:r>
              <a:rPr lang="en-US" sz="2400">
                <a:latin typeface="Garamond" pitchFamily="18" charset="0"/>
              </a:rPr>
              <a:t>    for(int i=0;i&lt;n;i++)</a:t>
            </a:r>
          </a:p>
          <a:p>
            <a:r>
              <a:rPr lang="en-US" sz="2400">
                <a:latin typeface="Garamond" pitchFamily="18" charset="0"/>
              </a:rPr>
              <a:t>        sum+=a[i];</a:t>
            </a:r>
          </a:p>
          <a:p>
            <a:r>
              <a:rPr lang="en-US" sz="2400">
                <a:latin typeface="Garamond" pitchFamily="18" charset="0"/>
              </a:rPr>
              <a:t>    return (sum);    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37350" y="2438401"/>
            <a:ext cx="3854450" cy="11541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n=5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1, 2, 3, 4, 5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1D-Array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B6B10F2-6F35-4327-943D-600D2162BCC0}" type="datetime1">
              <a:rPr lang="en-US" smtClean="0"/>
              <a:t>10/5/2021</a:t>
            </a:fld>
            <a:endParaRPr lang="en-US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741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60B45D-2249-4078-A215-2A7119C2908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971800"/>
            <a:ext cx="8229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n, a[20], x, y;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fnParr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 a[ ]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Baskerville Old Face" pitchFamily="18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Baskerville Old Face" pitchFamily="18" charset="0"/>
              </a:rPr>
              <a:t> n);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//prototype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limit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&gt;&gt;n;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nEnter</a:t>
            </a:r>
            <a:r>
              <a:rPr lang="en-US" sz="2400" dirty="0">
                <a:latin typeface="Baskerville Old Face" pitchFamily="18" charset="0"/>
              </a:rPr>
              <a:t> the values: \n";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for 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=0;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&lt;n;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++)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 </a:t>
            </a:r>
            <a:r>
              <a:rPr lang="en-US" sz="2400" dirty="0" err="1">
                <a:latin typeface="Baskerville Old Face" pitchFamily="18" charset="0"/>
              </a:rPr>
              <a:t>cin</a:t>
            </a:r>
            <a:r>
              <a:rPr lang="en-US" sz="2400" dirty="0">
                <a:latin typeface="Baskerville Old Face" pitchFamily="18" charset="0"/>
              </a:rPr>
              <a:t>&gt;&gt;a[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];</a:t>
            </a:r>
          </a:p>
          <a:p>
            <a:pPr>
              <a:defRPr/>
            </a:pP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</a:t>
            </a:r>
            <a:r>
              <a:rPr lang="en-US" sz="2400" dirty="0" err="1">
                <a:latin typeface="Baskerville Old Face" pitchFamily="18" charset="0"/>
              </a:rPr>
              <a:t>nThe</a:t>
            </a:r>
            <a:r>
              <a:rPr lang="en-US" sz="2400" dirty="0">
                <a:latin typeface="Baskerville Old Face" pitchFamily="18" charset="0"/>
              </a:rPr>
              <a:t> sum of array elements is: "&lt;&lt;</a:t>
            </a:r>
            <a:r>
              <a:rPr lang="en-US" sz="2400" dirty="0" err="1">
                <a:solidFill>
                  <a:schemeClr val="accent2"/>
                </a:solidFill>
                <a:latin typeface="Tempus Sans ITC" pitchFamily="82" charset="0"/>
              </a:rPr>
              <a:t>fnParr</a:t>
            </a:r>
            <a:r>
              <a:rPr lang="en-US" sz="2400" dirty="0">
                <a:solidFill>
                  <a:schemeClr val="accent2"/>
                </a:solidFill>
                <a:latin typeface="Tempus Sans ITC" pitchFamily="82" charset="0"/>
              </a:rPr>
              <a:t>(a, n)</a:t>
            </a:r>
            <a:r>
              <a:rPr lang="en-US" sz="2400" dirty="0">
                <a:latin typeface="Baskerville Old Face" pitchFamily="18" charset="0"/>
              </a:rPr>
              <a:t>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itchFamily="18" charset="0"/>
              </a:rPr>
              <a:t>//fn call</a:t>
            </a: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1143000"/>
            <a:ext cx="5562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fnParr</a:t>
            </a:r>
            <a:r>
              <a:rPr lang="en-US" sz="2400" dirty="0">
                <a:latin typeface="Garamond" pitchFamily="18" charset="0"/>
              </a:rPr>
              <a:t>( </a:t>
            </a:r>
            <a:r>
              <a:rPr lang="en-US" sz="2400" dirty="0" err="1">
                <a:solidFill>
                  <a:schemeClr val="accent2"/>
                </a:solidFill>
                <a:latin typeface="Garamond" pitchFamily="18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Garamond" pitchFamily="18" charset="0"/>
              </a:rPr>
              <a:t> a[ ]</a:t>
            </a:r>
            <a:r>
              <a:rPr lang="en-US" sz="2400" dirty="0">
                <a:latin typeface="Garamond" pitchFamily="18" charset="0"/>
              </a:rPr>
              <a:t>, 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n) {</a:t>
            </a:r>
          </a:p>
          <a:p>
            <a:r>
              <a:rPr lang="en-US" sz="2400" dirty="0">
                <a:latin typeface="Garamond" pitchFamily="18" charset="0"/>
              </a:rPr>
              <a:t>   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sum=0;</a:t>
            </a:r>
          </a:p>
          <a:p>
            <a:r>
              <a:rPr lang="en-US" sz="2400" dirty="0">
                <a:latin typeface="Garamond" pitchFamily="18" charset="0"/>
              </a:rPr>
              <a:t>    for(</a:t>
            </a:r>
            <a:r>
              <a:rPr lang="en-US" sz="2400" dirty="0" err="1">
                <a:latin typeface="Garamond" pitchFamily="18" charset="0"/>
              </a:rPr>
              <a:t>int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=0;i&lt;</a:t>
            </a:r>
            <a:r>
              <a:rPr lang="en-US" sz="2400" dirty="0" err="1">
                <a:latin typeface="Garamond" pitchFamily="18" charset="0"/>
              </a:rPr>
              <a:t>n;i</a:t>
            </a:r>
            <a:r>
              <a:rPr lang="en-US" sz="2400" dirty="0">
                <a:latin typeface="Garamond" pitchFamily="18" charset="0"/>
              </a:rPr>
              <a:t>++)</a:t>
            </a:r>
          </a:p>
          <a:p>
            <a:r>
              <a:rPr lang="en-US" sz="2400" dirty="0">
                <a:latin typeface="Garamond" pitchFamily="18" charset="0"/>
              </a:rPr>
              <a:t>        sum+=a[</a:t>
            </a:r>
            <a:r>
              <a:rPr lang="en-US" sz="2400" dirty="0" err="1">
                <a:latin typeface="Garamond" pitchFamily="18" charset="0"/>
              </a:rPr>
              <a:t>i</a:t>
            </a:r>
            <a:r>
              <a:rPr lang="en-US" sz="2400" dirty="0">
                <a:latin typeface="Garamond" pitchFamily="18" charset="0"/>
              </a:rPr>
              <a:t>];</a:t>
            </a:r>
          </a:p>
          <a:p>
            <a:r>
              <a:rPr lang="en-US" sz="2400" dirty="0">
                <a:latin typeface="Garamond" pitchFamily="18" charset="0"/>
              </a:rPr>
              <a:t>    return (sum);    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737350" y="2438401"/>
            <a:ext cx="3854450" cy="1154113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n=5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1, 2, 3, 4, 5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15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6781800" y="4854576"/>
            <a:ext cx="35814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Tempus Sans ITC" pitchFamily="82" charset="0"/>
              </a:rPr>
              <a:t>Array name is passed  along with number of elements</a:t>
            </a:r>
            <a:endParaRPr lang="en-US" sz="2000">
              <a:solidFill>
                <a:schemeClr val="bg2"/>
              </a:solidFill>
              <a:latin typeface="Tempus Sans ITC" pitchFamily="82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8382000" y="5562601"/>
            <a:ext cx="152400" cy="487363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1D-Array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7417" grpId="0" animBg="1"/>
      <p:bldP spid="174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65FCEA5-C2A5-4434-B796-B8BB9484A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6525"/>
            <a:ext cx="10295586" cy="764996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Passing 2D-Array to Function</a:t>
            </a:r>
          </a:p>
        </p:txBody>
      </p:sp>
      <p:sp>
        <p:nvSpPr>
          <p:cNvPr id="75779" name="Date Placeholder 6">
            <a:extLst>
              <a:ext uri="{FF2B5EF4-FFF2-40B4-BE49-F238E27FC236}">
                <a16:creationId xmlns:a16="http://schemas.microsoft.com/office/drawing/2014/main" id="{D7AC119B-A6BC-4EFE-BB65-B4754CE718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D9B3B-873A-4E8A-B960-EE63D546495D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75780" name="Slide Number Placeholder 7">
            <a:extLst>
              <a:ext uri="{FF2B5EF4-FFF2-40B4-BE49-F238E27FC236}">
                <a16:creationId xmlns:a16="http://schemas.microsoft.com/office/drawing/2014/main" id="{DD5A5857-AC9E-461F-96F9-07469F1E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580EE-445E-47C7-8E45-3A0CD27E5F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FA810D1-900C-4868-8ECB-26C6EFB2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8" y="1151076"/>
            <a:ext cx="10850451" cy="312790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pass a 2D- array to a function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 must be called by passing only the array name. 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function definition, we must indicate that the array has two-dimensions by including two set of brackets.</a:t>
            </a:r>
          </a:p>
          <a:p>
            <a:pPr algn="just">
              <a:lnSpc>
                <a:spcPct val="114000"/>
              </a:lnSpc>
              <a:defRPr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the second dimension must be specified.</a:t>
            </a:r>
          </a:p>
          <a:p>
            <a:pPr algn="just">
              <a:lnSpc>
                <a:spcPct val="114000"/>
              </a:lnSpc>
              <a:buFont typeface="Wingdings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prototype declaration should be like function header.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3E3AAE-96A2-416C-B51C-14B18B08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B98EDC3-67EF-40D9-ABB8-1CA1CEEA6200}" type="datetime1">
              <a:rPr lang="en-US" smtClean="0"/>
              <a:t>10/5/2021</a:t>
            </a:fld>
            <a:endParaRPr lang="en-US"/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843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BD6A-C853-4095-AB63-0FA1277FC2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092576"/>
            <a:ext cx="82296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void main() {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, j, n, a[10][10], m;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fn2d(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a[ ][10],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);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//read dimensions &amp; matrix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cout</a:t>
            </a:r>
            <a:r>
              <a:rPr lang="en-US" sz="2400" dirty="0">
                <a:latin typeface="Baskerville Old Face" pitchFamily="18" charset="0"/>
              </a:rPr>
              <a:t>&lt;&lt;"\n Sum of elements of 2D array is "&lt;&lt;fn2d(a, m, n);</a:t>
            </a:r>
          </a:p>
          <a:p>
            <a:pPr>
              <a:defRPr/>
            </a:pPr>
            <a:r>
              <a:rPr lang="en-US" sz="2400" dirty="0">
                <a:latin typeface="Baskerville Old Face" pitchFamily="18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1371601"/>
            <a:ext cx="5562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2400" dirty="0">
                <a:latin typeface="Garamond" pitchFamily="18" charset="0"/>
              </a:rPr>
              <a:t>int fn2d(int x[ ][10], int m, int n)</a:t>
            </a:r>
          </a:p>
          <a:p>
            <a:r>
              <a:rPr lang="nn-NO" sz="2400" dirty="0">
                <a:latin typeface="Garamond" pitchFamily="18" charset="0"/>
              </a:rPr>
              <a:t>  { int i,j,sum=0;</a:t>
            </a:r>
          </a:p>
          <a:p>
            <a:r>
              <a:rPr lang="nn-NO" sz="2400" dirty="0">
                <a:latin typeface="Garamond" pitchFamily="18" charset="0"/>
              </a:rPr>
              <a:t>    for(i=0; i&lt;m; i++)</a:t>
            </a:r>
          </a:p>
          <a:p>
            <a:r>
              <a:rPr lang="nn-NO" sz="2400" dirty="0">
                <a:latin typeface="Garamond" pitchFamily="18" charset="0"/>
              </a:rPr>
              <a:t>	for(j=0; j&lt;n; j++)</a:t>
            </a:r>
          </a:p>
          <a:p>
            <a:r>
              <a:rPr lang="nn-NO" sz="2400" dirty="0">
                <a:latin typeface="Garamond" pitchFamily="18" charset="0"/>
              </a:rPr>
              <a:t>	 sum+=x[i][j];</a:t>
            </a:r>
          </a:p>
          <a:p>
            <a:r>
              <a:rPr lang="nn-NO" sz="2400" dirty="0">
                <a:latin typeface="Garamond" pitchFamily="18" charset="0"/>
              </a:rPr>
              <a:t>	return(sum);</a:t>
            </a:r>
          </a:p>
          <a:p>
            <a:r>
              <a:rPr lang="nn-NO" sz="2400" dirty="0">
                <a:latin typeface="Garamond" pitchFamily="18" charset="0"/>
              </a:rPr>
              <a:t>   }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737350" y="3113089"/>
            <a:ext cx="3854450" cy="1929759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 </a:t>
            </a:r>
            <a:r>
              <a:rPr lang="en-US" sz="2400">
                <a:latin typeface="Tempus Sans ITC" pitchFamily="82" charset="0"/>
              </a:rPr>
              <a:t>m=2 n=3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	1  2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            3  4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5  6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Sum of elements =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2D-Array to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7C03941-2D58-4C8D-B940-69FBF0E980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7816" y="139835"/>
            <a:ext cx="10965288" cy="658655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  <a:r>
              <a:rPr lang="en-US" altLang="en-US" sz="3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FE3E4E-CDF0-4D73-931A-8F74BC05B8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8563" y="1390918"/>
            <a:ext cx="11301212" cy="2971800"/>
          </a:xfrm>
        </p:spPr>
        <p:txBody>
          <a:bodyPr/>
          <a:lstStyle/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 A </a:t>
            </a: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function</a:t>
            </a:r>
            <a:r>
              <a:rPr lang="en-US" altLang="en-US" dirty="0"/>
              <a:t> is a set of instructions to carryout a particular task.</a:t>
            </a:r>
          </a:p>
          <a:p>
            <a:pPr algn="just" eaLnBrk="1" hangingPunct="1">
              <a:buFontTx/>
              <a:buBlip>
                <a:blip r:embed="rId3"/>
              </a:buBlip>
            </a:pPr>
            <a:endParaRPr lang="en-US" altLang="en-US" dirty="0"/>
          </a:p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en-US" dirty="0"/>
              <a:t> Using functions we can structure our programs in a more modular way. </a:t>
            </a:r>
            <a:endParaRPr lang="en-US" altLang="en-US" b="1" dirty="0"/>
          </a:p>
          <a:p>
            <a:pPr algn="just" eaLnBrk="1" hangingPunct="1"/>
            <a:endParaRPr lang="en-US" alt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9708F-A82E-4688-9A18-F66306F8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397D-D2FA-4E19-A829-D6B5B130DF45}" type="datetime5">
              <a:rPr lang="en-US" smtClean="0"/>
              <a:t>5-Oct-21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A72F9-459B-4EB5-B29D-8807600C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E7F70-DE4E-483A-8421-1477DFBF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B6C4288-98A5-4925-9548-6D2B54865807}" type="datetime1">
              <a:rPr lang="en-US" smtClean="0"/>
              <a:t>10/5/2021</a:t>
            </a:fld>
            <a:endParaRPr lang="en-US"/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0BDB18-6333-4422-87FB-EDA9C748110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999" y="1855447"/>
            <a:ext cx="114289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a,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b, </a:t>
            </a:r>
            <a:r>
              <a:rPr lang="en-US" sz="2400" dirty="0" err="1">
                <a:latin typeface="Baskerville Old Face" pitchFamily="18" charset="0"/>
              </a:rPr>
              <a:t>int</a:t>
            </a:r>
            <a:r>
              <a:rPr lang="en-US" sz="2400" dirty="0">
                <a:latin typeface="Baskerville Old Face" pitchFamily="18" charset="0"/>
              </a:rPr>
              <a:t> c=12);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 fn prototype declaration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35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This function takes three arguments, of which the last one has a default of twelve. The programmer may call this function in two ways:</a:t>
            </a:r>
          </a:p>
          <a:p>
            <a:pPr algn="just" eaLnBrk="0" hangingPunct="0">
              <a:lnSpc>
                <a:spcPct val="150000"/>
              </a:lnSpc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result =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(1, 2, 3);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//fn call  </a:t>
            </a:r>
          </a:p>
          <a:p>
            <a:pPr algn="just" eaLnBrk="0" hangingPunct="0">
              <a:lnSpc>
                <a:spcPct val="150000"/>
              </a:lnSpc>
              <a:spcBef>
                <a:spcPct val="35000"/>
              </a:spcBef>
              <a:defRPr/>
            </a:pPr>
            <a:r>
              <a:rPr lang="en-US" sz="2400" dirty="0">
                <a:latin typeface="Baskerville Old Face" pitchFamily="18" charset="0"/>
              </a:rPr>
              <a:t>	result = </a:t>
            </a:r>
            <a:r>
              <a:rPr lang="en-US" sz="2400" dirty="0" err="1">
                <a:latin typeface="Baskerville Old Face" pitchFamily="18" charset="0"/>
              </a:rPr>
              <a:t>fnOpr</a:t>
            </a:r>
            <a:r>
              <a:rPr lang="en-US" sz="2400" dirty="0">
                <a:latin typeface="Baskerville Old Face" pitchFamily="18" charset="0"/>
              </a:rPr>
              <a:t>(1, 2);   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askerville Old Face" pitchFamily="18" charset="0"/>
              </a:rPr>
              <a:t>// fn call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35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 the first case the value for the argument called </a:t>
            </a:r>
            <a:r>
              <a:rPr lang="en-US" sz="2400" i="1" dirty="0"/>
              <a:t>c</a:t>
            </a:r>
            <a:r>
              <a:rPr lang="en-US" sz="2400" dirty="0"/>
              <a:t> is specified as normal. In the second one, the argument is omitted, and the default value of </a:t>
            </a:r>
            <a:r>
              <a:rPr lang="en-US" sz="2400" i="1" dirty="0"/>
              <a:t>12</a:t>
            </a:r>
            <a:r>
              <a:rPr lang="en-US" sz="2400" dirty="0"/>
              <a:t> will be used instead.</a:t>
            </a:r>
          </a:p>
          <a:p>
            <a:pPr algn="just" eaLnBrk="0" hangingPunct="0">
              <a:spcBef>
                <a:spcPct val="35000"/>
              </a:spcBef>
              <a:defRPr/>
            </a:pPr>
            <a:endParaRPr lang="en-US" sz="2400" dirty="0">
              <a:latin typeface="Baskerville Old Face" pitchFamily="18" charset="0"/>
              <a:cs typeface="Arial" charset="0"/>
            </a:endParaRP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380999" y="954994"/>
            <a:ext cx="11428927" cy="831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default argument is an argument to a function that a programmer is not required to specify.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5EEAF5B-D59F-4CCE-88D3-4CD43AC3D600}" type="datetime1">
              <a:rPr lang="en-US" smtClean="0"/>
              <a:t>10/5/2021</a:t>
            </a:fld>
            <a:endParaRPr lang="en-US"/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Department of I&amp;CT</a:t>
            </a:r>
          </a:p>
        </p:txBody>
      </p:sp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11686-4433-4F8A-A251-E1138F9E80F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908426"/>
            <a:ext cx="70104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600">
                <a:latin typeface="Baskerville Old Face" pitchFamily="18" charset="0"/>
              </a:rPr>
              <a:t>void main( ){</a:t>
            </a:r>
          </a:p>
          <a:p>
            <a:r>
              <a:rPr lang="fr-FR" sz="2600">
                <a:latin typeface="Baskerville Old Face" pitchFamily="18" charset="0"/>
              </a:rPr>
              <a:t>int x, y;</a:t>
            </a:r>
          </a:p>
          <a:p>
            <a:r>
              <a:rPr lang="fr-FR" sz="2600">
                <a:latin typeface="Baskerville Old Face" pitchFamily="18" charset="0"/>
              </a:rPr>
              <a:t> </a:t>
            </a:r>
            <a:r>
              <a:rPr lang="fr-FR" sz="2600">
                <a:solidFill>
                  <a:srgbClr val="C00000"/>
                </a:solidFill>
                <a:latin typeface="Baskerville Old Face" pitchFamily="18" charset="0"/>
              </a:rPr>
              <a:t>x=fnOpr(1,2,3);</a:t>
            </a:r>
          </a:p>
          <a:p>
            <a:r>
              <a:rPr lang="fr-FR" sz="2600">
                <a:latin typeface="Baskerville Old Face" pitchFamily="18" charset="0"/>
              </a:rPr>
              <a:t> </a:t>
            </a:r>
            <a:r>
              <a:rPr lang="fr-FR" sz="2600">
                <a:solidFill>
                  <a:schemeClr val="accent2"/>
                </a:solidFill>
                <a:latin typeface="Baskerville Old Face" pitchFamily="18" charset="0"/>
              </a:rPr>
              <a:t>y=fnOpr(1,2);</a:t>
            </a:r>
          </a:p>
          <a:p>
            <a:r>
              <a:rPr lang="fr-FR" sz="2600">
                <a:latin typeface="Baskerville Old Face" pitchFamily="18" charset="0"/>
              </a:rPr>
              <a:t> cout&lt;&lt;"\nx= " &lt;&lt;x&lt;&lt;" &amp; y= "&lt;&lt;y;</a:t>
            </a:r>
          </a:p>
          <a:p>
            <a:r>
              <a:rPr lang="fr-FR" sz="2600">
                <a:latin typeface="Baskerville Old Face" pitchFamily="18" charset="0"/>
              </a:rPr>
              <a:t>}</a:t>
            </a:r>
            <a:endParaRPr lang="en-US" sz="2600">
              <a:latin typeface="Baskerville Old Fac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9400" y="1814513"/>
            <a:ext cx="4648200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err="1">
                <a:latin typeface="Garamond" pitchFamily="18" charset="0"/>
              </a:rPr>
              <a:t>fnOpr</a:t>
            </a:r>
            <a:r>
              <a:rPr lang="en-US" sz="2600" dirty="0">
                <a:latin typeface="Garamond" pitchFamily="18" charset="0"/>
              </a:rPr>
              <a:t>(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a,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b,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c) {</a:t>
            </a:r>
          </a:p>
          <a:p>
            <a:r>
              <a:rPr lang="en-US" sz="2600" dirty="0">
                <a:latin typeface="Garamond" pitchFamily="18" charset="0"/>
              </a:rPr>
              <a:t>  </a:t>
            </a:r>
            <a:r>
              <a:rPr lang="en-US" sz="2600" dirty="0" err="1">
                <a:latin typeface="Garamond" pitchFamily="18" charset="0"/>
              </a:rPr>
              <a:t>int</a:t>
            </a:r>
            <a:r>
              <a:rPr lang="en-US" sz="2600" dirty="0">
                <a:latin typeface="Garamond" pitchFamily="18" charset="0"/>
              </a:rPr>
              <a:t> sum;</a:t>
            </a:r>
          </a:p>
          <a:p>
            <a:r>
              <a:rPr lang="en-US" sz="2600" dirty="0">
                <a:latin typeface="Garamond" pitchFamily="18" charset="0"/>
              </a:rPr>
              <a:t>  sum = a + b + c;</a:t>
            </a:r>
          </a:p>
          <a:p>
            <a:r>
              <a:rPr lang="en-US" sz="2600" dirty="0">
                <a:latin typeface="Garamond" pitchFamily="18" charset="0"/>
              </a:rPr>
              <a:t>  return (sum);</a:t>
            </a:r>
          </a:p>
          <a:p>
            <a:r>
              <a:rPr lang="en-US" sz="2600" dirty="0">
                <a:latin typeface="Garamond" pitchFamily="18" charset="0"/>
              </a:rPr>
              <a:t>  }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162800" y="3071813"/>
            <a:ext cx="3092450" cy="597856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>
                <a:latin typeface="Tempus Sans ITC" pitchFamily="82" charset="0"/>
              </a:rPr>
              <a:t>x = </a:t>
            </a:r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6</a:t>
            </a:r>
            <a:r>
              <a:rPr lang="en-US">
                <a:latin typeface="Tempus Sans ITC" pitchFamily="82" charset="0"/>
              </a:rPr>
              <a:t> &amp; y = 15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57400" y="1219200"/>
            <a:ext cx="3291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fnOpr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a,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b,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c =12);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57401" y="1215278"/>
            <a:ext cx="3305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fnOpr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a,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b, </a:t>
            </a:r>
            <a:r>
              <a:rPr lang="en-US" dirty="0" err="1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empus Sans ITC" pitchFamily="82" charset="0"/>
              </a:rPr>
              <a:t>=12);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>
            <a:extLst>
              <a:ext uri="{FF2B5EF4-FFF2-40B4-BE49-F238E27FC236}">
                <a16:creationId xmlns:a16="http://schemas.microsoft.com/office/drawing/2014/main" id="{2CEBCC18-A292-40B5-8FCF-FA74983E4FC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98EE7D-F011-4C27-AF0F-525B99104FA4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5B18E6-46BB-4620-80D0-F35C1FB82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756" y="1199882"/>
            <a:ext cx="11209987" cy="2971800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en-US" dirty="0"/>
              <a:t>Standard functions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(library functions or built-in functions)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altLang="en-US" dirty="0"/>
          </a:p>
          <a:p>
            <a:pPr eaLnBrk="1" hangingPunct="1">
              <a:buFontTx/>
              <a:buBlip>
                <a:blip r:embed="rId3"/>
              </a:buBlip>
            </a:pPr>
            <a:r>
              <a:rPr lang="en-US" altLang="en-US" dirty="0"/>
              <a:t>User-defined functions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Written by the user(programmer)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360C7C6A-7FF3-4DC3-BDC9-E5C05874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69DE292-E55F-4670-8C80-99E2C192DE4B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7F1861-580E-438C-89E2-DA42770F5E32}"/>
              </a:ext>
            </a:extLst>
          </p:cNvPr>
          <p:cNvSpPr txBox="1">
            <a:spLocks noChangeArrowheads="1"/>
          </p:cNvSpPr>
          <p:nvPr/>
        </p:nvSpPr>
        <p:spPr>
          <a:xfrm>
            <a:off x="187816" y="139835"/>
            <a:ext cx="10965288" cy="65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en-US" sz="3600"/>
              <a:t>Functions</a:t>
            </a:r>
            <a:r>
              <a:rPr lang="en-US" altLang="en-US" sz="3600">
                <a:solidFill>
                  <a:schemeClr val="accent2"/>
                </a:solidFill>
              </a:rPr>
              <a:t> 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5FC404-8EBD-41E0-8234-AE65C1E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03AF4A-4DCE-4DBC-A9B3-205B1481A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Defining a Function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B33C57E-5994-449A-B87F-A55636B24B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1978"/>
            <a:ext cx="11494394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Name</a:t>
            </a:r>
          </a:p>
          <a:p>
            <a:pPr lvl="1" algn="just" eaLnBrk="1" hangingPunct="1">
              <a:defRPr/>
            </a:pPr>
            <a:r>
              <a:rPr lang="en-US" dirty="0">
                <a:ea typeface="+mn-ea"/>
                <a:cs typeface="+mn-cs"/>
              </a:rPr>
              <a:t>You should give functions descriptive names</a:t>
            </a:r>
          </a:p>
          <a:p>
            <a:pPr lvl="1" algn="just" eaLnBrk="1" hangingPunct="1">
              <a:defRPr/>
            </a:pPr>
            <a:r>
              <a:rPr lang="en-US" dirty="0">
                <a:ea typeface="+mn-ea"/>
                <a:cs typeface="+mn-cs"/>
              </a:rPr>
              <a:t>Same rules as variable names, generally</a:t>
            </a:r>
          </a:p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Return type </a:t>
            </a:r>
          </a:p>
          <a:p>
            <a:pPr lvl="1" algn="just" eaLnBrk="1" hangingPunct="1">
              <a:buFont typeface="Arial" pitchFamily="34" charset="0"/>
              <a:buChar char="–"/>
              <a:defRPr/>
            </a:pPr>
            <a:r>
              <a:rPr lang="en-US" dirty="0"/>
              <a:t>Data type of the value returned to the part of the program that activated (called) the function.</a:t>
            </a:r>
          </a:p>
        </p:txBody>
      </p:sp>
      <p:sp>
        <p:nvSpPr>
          <p:cNvPr id="14340" name="Date Placeholder 4">
            <a:extLst>
              <a:ext uri="{FF2B5EF4-FFF2-40B4-BE49-F238E27FC236}">
                <a16:creationId xmlns:a16="http://schemas.microsoft.com/office/drawing/2014/main" id="{A60E9B9C-7154-4EAD-861B-7537D042AA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D3A1A-9549-4D28-9055-EFCAED24C24B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5CBD7776-E281-4391-BB3A-42A74D1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66954-75D6-43E6-B4E5-FD79235A70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E6AD-7845-4EF7-A3AB-B6E2998F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7F2F36-BBD0-48B8-82ED-11115B70D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Functions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687857E-9CFF-4A45-9FBF-6018A1EBB7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3113" y="1105436"/>
            <a:ext cx="11772875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Parameter list</a:t>
            </a:r>
          </a:p>
          <a:p>
            <a:pPr lvl="1" algn="just" eaLnBrk="1" hangingPunct="1"/>
            <a:r>
              <a:rPr lang="en-US" altLang="en-US" dirty="0"/>
              <a:t>A list of variables that hold the values being passed to the function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Body</a:t>
            </a:r>
          </a:p>
          <a:p>
            <a:pPr lvl="1" algn="just" eaLnBrk="1" hangingPunct="1"/>
            <a:r>
              <a:rPr lang="en-US" altLang="en-US" dirty="0"/>
              <a:t>Statements enclosed in curly braces that perform the function’s operations(tasks)</a:t>
            </a:r>
          </a:p>
        </p:txBody>
      </p:sp>
      <p:sp>
        <p:nvSpPr>
          <p:cNvPr id="16388" name="Date Placeholder 4">
            <a:extLst>
              <a:ext uri="{FF2B5EF4-FFF2-40B4-BE49-F238E27FC236}">
                <a16:creationId xmlns:a16="http://schemas.microsoft.com/office/drawing/2014/main" id="{C7A2255C-26D7-4CBF-83A6-FB0882173A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AD115-EC56-482A-98BF-998FE2A792BF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FC56869D-95E9-4D94-A200-A62AE3CD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BFBD6-8C4C-4D05-89F8-38C2176813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BEC230-3B30-4BE9-80A6-C2B15E93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>
            <a:extLst>
              <a:ext uri="{FF2B5EF4-FFF2-40B4-BE49-F238E27FC236}">
                <a16:creationId xmlns:a16="http://schemas.microsoft.com/office/drawing/2014/main" id="{9EB31B44-05A1-47B6-942C-B732D00023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7A945-E27C-41CD-BA72-847044F2B86E}" type="datetime5">
              <a:rPr lang="en-US" altLang="en-US" sz="1400" smtClean="0"/>
              <a:t>5-Oct-21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D82AAAA-3F2E-409F-85E8-F16F539F7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521" y="136525"/>
            <a:ext cx="11077977" cy="713481"/>
          </a:xfrm>
        </p:spPr>
        <p:txBody>
          <a:bodyPr/>
          <a:lstStyle/>
          <a:p>
            <a:pPr algn="l" eaLnBrk="1" hangingPunct="1"/>
            <a:r>
              <a:rPr lang="en-US" altLang="en-US" sz="3200" dirty="0"/>
              <a:t>The general form of a function definition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C30857-B1F5-4D30-A91F-E5CFA117E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2679" y="1235076"/>
            <a:ext cx="80010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err="1">
                <a:solidFill>
                  <a:schemeClr val="accent2"/>
                </a:solidFill>
                <a:latin typeface="Tempus Sans ITC" pitchFamily="82" charset="0"/>
              </a:rPr>
              <a:t>return_type</a:t>
            </a:r>
            <a:r>
              <a:rPr lang="en-US" b="1" dirty="0">
                <a:latin typeface="Tempus Sans ITC" pitchFamily="82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function_name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parameter_definition</a:t>
            </a:r>
            <a:r>
              <a:rPr lang="en-US" b="1" dirty="0"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variable declaration;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statement1;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statement2;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	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return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value_computed</a:t>
            </a:r>
            <a:r>
              <a:rPr lang="en-US" b="1" dirty="0">
                <a:latin typeface="Tempus Sans ITC" pitchFamily="82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}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2FDB1436-1A86-4610-8CF5-3E657C42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F12F12E-DAD7-4F31-B621-945EDF886F7D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498C4B-A904-4AAF-8061-1D508AD7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6397DA3BB0C47A388091A7A88B13B" ma:contentTypeVersion="4" ma:contentTypeDescription="Create a new document." ma:contentTypeScope="" ma:versionID="0446e1b3e99936769687a82e54721601">
  <xsd:schema xmlns:xsd="http://www.w3.org/2001/XMLSchema" xmlns:xs="http://www.w3.org/2001/XMLSchema" xmlns:p="http://schemas.microsoft.com/office/2006/metadata/properties" xmlns:ns2="fe590480-fc16-4b59-b257-adf8e6f2073d" xmlns:ns3="1e4fd880-13c4-4abb-9170-442219da9bb6" targetNamespace="http://schemas.microsoft.com/office/2006/metadata/properties" ma:root="true" ma:fieldsID="afec8168f56574485c64f8bfa049e7d8" ns2:_="" ns3:_="">
    <xsd:import namespace="fe590480-fc16-4b59-b257-adf8e6f2073d"/>
    <xsd:import namespace="1e4fd880-13c4-4abb-9170-442219da9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90480-fc16-4b59-b257-adf8e6f207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fd880-13c4-4abb-9170-442219da9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F5DB9A-718C-4E16-A0CE-2315CF704A70}"/>
</file>

<file path=customXml/itemProps2.xml><?xml version="1.0" encoding="utf-8"?>
<ds:datastoreItem xmlns:ds="http://schemas.openxmlformats.org/officeDocument/2006/customXml" ds:itemID="{2A30B4A2-A788-4D61-B933-CC2859BB14D0}"/>
</file>

<file path=customXml/itemProps3.xml><?xml version="1.0" encoding="utf-8"?>
<ds:datastoreItem xmlns:ds="http://schemas.openxmlformats.org/officeDocument/2006/customXml" ds:itemID="{7601D39C-3F2E-4008-B3DF-92BC2B7A1571}"/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4378</Words>
  <Application>Microsoft Office PowerPoint</Application>
  <PresentationFormat>Widescreen</PresentationFormat>
  <Paragraphs>781</Paragraphs>
  <Slides>51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MS Mincho</vt:lpstr>
      <vt:lpstr>Arial</vt:lpstr>
      <vt:lpstr>Arial Rounded MT Bold</vt:lpstr>
      <vt:lpstr>Baskerville Old Face</vt:lpstr>
      <vt:lpstr>Calibri</vt:lpstr>
      <vt:lpstr>Garamond</vt:lpstr>
      <vt:lpstr>Tempus Sans ITC</vt:lpstr>
      <vt:lpstr>Times New Roman</vt:lpstr>
      <vt:lpstr>Wingdings</vt:lpstr>
      <vt:lpstr>Office Theme</vt:lpstr>
      <vt:lpstr>FUNCTIONS</vt:lpstr>
      <vt:lpstr>Modular Programming</vt:lpstr>
      <vt:lpstr>Modularization</vt:lpstr>
      <vt:lpstr>Advantages of modularization</vt:lpstr>
      <vt:lpstr>Functions </vt:lpstr>
      <vt:lpstr>PowerPoint Presentation</vt:lpstr>
      <vt:lpstr>Defining a Function</vt:lpstr>
      <vt:lpstr>Functions</vt:lpstr>
      <vt:lpstr>The general form of a function definition </vt:lpstr>
      <vt:lpstr>Functions: understanding</vt:lpstr>
      <vt:lpstr>Functions</vt:lpstr>
      <vt:lpstr>Functions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Function- definition &amp; call</vt:lpstr>
      <vt:lpstr>Arguments and parameters</vt:lpstr>
      <vt:lpstr>To be solved …Functions</vt:lpstr>
      <vt:lpstr>To be solved … Functions</vt:lpstr>
      <vt:lpstr>To be solved … Functions</vt:lpstr>
      <vt:lpstr>To be solved …Functions</vt:lpstr>
      <vt:lpstr>To be solved …Functions</vt:lpstr>
      <vt:lpstr>To be solved …Functions</vt:lpstr>
      <vt:lpstr>Function- definition &amp; call</vt:lpstr>
      <vt:lpstr>Functions- points to note</vt:lpstr>
      <vt:lpstr>Functions- points to note</vt:lpstr>
      <vt:lpstr>Functions- Categories</vt:lpstr>
      <vt:lpstr>Funtion with No Arguments/parameters &amp; No return values</vt:lpstr>
      <vt:lpstr>Function with Arguments/parameters &amp; No return values</vt:lpstr>
      <vt:lpstr>Function with Arguments/parameters &amp; One return value</vt:lpstr>
      <vt:lpstr>Function with No Arguments but A return value</vt:lpstr>
      <vt:lpstr>Function that return multiple values</vt:lpstr>
      <vt:lpstr>Pass by value</vt:lpstr>
      <vt:lpstr>Pass by Reference</vt:lpstr>
      <vt:lpstr>Pass by Reference</vt:lpstr>
      <vt:lpstr>Pass by Reference</vt:lpstr>
      <vt:lpstr>Pass by Reference</vt:lpstr>
      <vt:lpstr>Pass by Reference</vt:lpstr>
      <vt:lpstr>Passing 1D-Array to Function</vt:lpstr>
      <vt:lpstr>Passing 1D-Array to Function</vt:lpstr>
      <vt:lpstr>Passing 1D-Array to Function</vt:lpstr>
      <vt:lpstr>Passing 2D-Array to Function</vt:lpstr>
      <vt:lpstr>Passing 2D-Array to Function</vt:lpstr>
      <vt:lpstr>Default arguments</vt:lpstr>
      <vt:lpstr>Default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Balachandra [MAHE-MIT]</cp:lastModifiedBy>
  <cp:revision>7</cp:revision>
  <dcterms:created xsi:type="dcterms:W3CDTF">2021-09-14T14:47:52Z</dcterms:created>
  <dcterms:modified xsi:type="dcterms:W3CDTF">2021-10-05T09:35:31Z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0x0101008556397DA3BB0C47A388091A7A88B13B</vt:lpwstr>
  </property>
</Properties>
</file>