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4.xml" ContentType="application/inkml+xml"/>
  <Override PartName="/ppt/ink/ink5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3.xml" ContentType="application/inkml+xml"/>
  <Override PartName="/ppt/ink/ink1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463" r:id="rId3"/>
    <p:sldId id="464" r:id="rId4"/>
    <p:sldId id="465" r:id="rId5"/>
    <p:sldId id="466" r:id="rId6"/>
    <p:sldId id="260" r:id="rId7"/>
    <p:sldId id="261" r:id="rId8"/>
    <p:sldId id="467" r:id="rId9"/>
    <p:sldId id="468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6" r:id="rId25"/>
    <p:sldId id="484" r:id="rId26"/>
    <p:sldId id="485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5" r:id="rId35"/>
    <p:sldId id="494" r:id="rId36"/>
    <p:sldId id="496" r:id="rId37"/>
    <p:sldId id="497" r:id="rId38"/>
    <p:sldId id="498" r:id="rId39"/>
    <p:sldId id="499" r:id="rId40"/>
    <p:sldId id="500" r:id="rId41"/>
    <p:sldId id="501" r:id="rId42"/>
    <p:sldId id="5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5:03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1,'0'11,"0"16,0 14,0 12,0 8,11-7,4 0,10-10,2-1,7-8,-2 2,5 6,-5 6,5-4,6-10,-3 0,-9-6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5:05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1 457,'0'-12,"11"-2,15-1,4-7,7-1,-2-8,4-10,-5-9,4 3,6 11,-4-1,2-5,6 4,6 9,-6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47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2342,'10'-1,"-1"-1,1 0,-1-1,0 1,0-2,0 1,0-1,12-8,19-8,25-4,98-22,4-1,177-80,2-2,-25 6,-115 41,22-15,-64 26,94-43,-52 15,-3 1,-21 14,-92 39,207-116,-259 139,-18 10,25-14,0 2,56-22,172-74,-223 96,257-125,-205 97,14-7,160-58,-170 83,-39 13,0-2,84-43,-120 51,0 1,1 2,0 1,1 2,0 1,56-7,50-9,-61 9,103-6,107 19,-242 2,11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50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1,'-1'9,"-1"1,1-1,-2 1,1-1,-2 0,-6 15,-8 28,9-6,3 0,0 59,4-58,-2 1,-11 50,14-89,-1-1,-1 0,0 1,0-1,0 0,-1 0,0-1,-1 1,1-1,-1 0,-1 0,0-1,0 1,-13 10,-1 2,20-19,-1 0,1 0,0 1,0-1,0 0,0 0,0 0,-1 1,1-1,0 0,0 0,0 1,0-1,0 0,0 0,0 1,0-1,0 0,0 0,0 1,0-1,0 0,0 0,0 1,0-1,0 0,0 0,0 1,0-1,0 0,1 0,-1 0,0 1,0-1,0 0,0 0,1 0,-1 1,0-1,0 0,0 0,1 0,4 2,1-1,-1-1,1 1,-1-1,1 0,7-1,50-1,118 1,-154 3,0 2,0 0,0 1,43 16,-59-16,0 0,0 1,-1 1,0 0,-1 0,1 1,14 17,32 23,-21-25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4T17:44:54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1,'52'0,"-1"3,1 2,52 13,159 47,-59-22,-58-14,124 10,-45-10,66 27,329 109,-531-138,0-4,96 11,77 25,6 1,97 4,11 2,-234-40,219 72,-193-48,-27-15,-73-19,104 37,16 14,-106-40,147 70,-130-46,99 58,-163-87,-1 2,-1 1,43 43,20 34,-71-70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0887-B453-452D-AA4F-8D8AE5F161B7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E0A1-ABF1-48D1-B78D-911300B65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8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CC68-26BB-477D-A35D-7AC8D09044C9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0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366E-9591-48FB-8A3E-54EF4EFEC64D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7975-2266-4A5B-B676-0A490517014E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446B-6C58-4972-AFE6-635B8B113792}" type="datetime1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DFB0-468A-4796-830B-27CB5C25739C}" type="datetime1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7209-542E-4375-9596-3CF7EE2E6E89}" type="datetime1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1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D267-17C1-4432-96F2-5F132C955A64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6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B28-62DC-49E3-A485-AC344B157E64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5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7462-9465-4F0F-A722-B990EEBE401C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88CD-0F79-4216-B04B-8B562669412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331" y="2273300"/>
            <a:ext cx="5889625" cy="8483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CLASS </a:t>
            </a:r>
            <a:r>
              <a:rPr sz="5400" dirty="0"/>
              <a:t>&amp;</a:t>
            </a:r>
            <a:r>
              <a:rPr sz="5400" spc="-75" dirty="0"/>
              <a:t> </a:t>
            </a:r>
            <a:r>
              <a:rPr sz="5400" spc="-5" dirty="0"/>
              <a:t>OBJECT</a:t>
            </a:r>
            <a:endParaRPr sz="5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5190E-903C-4072-B43F-E4430B829EE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93EDA4-63AB-4388-9195-94C417B33E1A}" type="datetime1">
              <a:rPr lang="en-IN" smtClean="0"/>
              <a:t>30-08-2022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4088-184C-490D-ABBA-A3C1660EF2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455668" y="6367462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C17F-7051-4B39-879D-A06D2B79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B53-D4C5-4666-B5A6-2131D588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(Problem)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0541-E9B4-4391-8C44-73B21ECE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2533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char name[20];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94D6-7393-4A67-BBCE-F1FB3A4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517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student s;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gets(s.name);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rollno</a:t>
            </a:r>
            <a:r>
              <a:rPr lang="en-US" dirty="0"/>
              <a:t>: ”&lt;&lt;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&lt;&lt;“name: ”;</a:t>
            </a:r>
          </a:p>
          <a:p>
            <a:pPr marL="0" indent="0">
              <a:buNone/>
            </a:pPr>
            <a:r>
              <a:rPr lang="en-US" dirty="0"/>
              <a:t>  puts(s.name);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0BF34-BAC5-4F0B-BF1B-7F0A0CBB5608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D1982-116A-4D4E-BBAA-76CF2F0C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A2BA-999C-453E-99DC-E6870F5402F6}" type="datetime1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685FA-8F6F-4360-A61C-ED204182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0C037-D710-4BA9-9D53-E6353A77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6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7B53-D4C5-4666-B5A6-2131D588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 (Solution)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0541-E9B4-4391-8C44-73B21ECE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25333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public: </a:t>
            </a:r>
          </a:p>
          <a:p>
            <a:pPr marL="0" indent="0"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char name[20];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94D6-7393-4A67-BBCE-F1FB3A43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5171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student s;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gets(s.name);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</a:t>
            </a:r>
            <a:r>
              <a:rPr lang="en-US" dirty="0" err="1"/>
              <a:t>rollno</a:t>
            </a:r>
            <a:r>
              <a:rPr lang="en-US" dirty="0"/>
              <a:t>: ”&lt;&lt;</a:t>
            </a:r>
            <a:r>
              <a:rPr lang="en-US" dirty="0" err="1"/>
              <a:t>s.rollno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&lt;&lt;“name: ”;</a:t>
            </a:r>
          </a:p>
          <a:p>
            <a:pPr marL="0" indent="0">
              <a:buNone/>
            </a:pPr>
            <a:r>
              <a:rPr lang="en-US" dirty="0"/>
              <a:t>  puts(s.name);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C0BF34-BAC5-4F0B-BF1B-7F0A0CBB5608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74B5-A7CE-49D4-BF11-90D99555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C8C2-0E95-4C5D-A55C-E609EE7648CF}" type="datetime1">
              <a:rPr lang="en-IN" smtClean="0"/>
              <a:t>30-08-2022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CF4D66-3713-43C1-89E8-6535CE85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C76A83-23F8-4116-9E88-75FF6E29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4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801D-2CB4-4437-A94A-2032EEEF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A982-B983-490E-80FF-264B420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ways:</a:t>
            </a:r>
          </a:p>
          <a:p>
            <a:pPr marL="817563">
              <a:buFont typeface="Courier New" panose="02070309020205020404" pitchFamily="49" charset="0"/>
              <a:buChar char="o"/>
            </a:pPr>
            <a:r>
              <a:rPr lang="en-US" dirty="0"/>
              <a:t> Inside the class  </a:t>
            </a:r>
          </a:p>
          <a:p>
            <a:pPr marL="817563">
              <a:buFont typeface="Courier New" panose="02070309020205020404" pitchFamily="49" charset="0"/>
              <a:buChar char="o"/>
            </a:pPr>
            <a:r>
              <a:rPr lang="en-US" dirty="0"/>
              <a:t> Member functions defined outside class</a:t>
            </a:r>
          </a:p>
          <a:p>
            <a:pPr marL="588963" indent="0">
              <a:buNone/>
            </a:pPr>
            <a:r>
              <a:rPr lang="en-US" dirty="0"/>
              <a:t>      - using binary scope resolution operator (: :)</a:t>
            </a:r>
          </a:p>
          <a:p>
            <a:pPr marL="588963" indent="0">
              <a:buNone/>
            </a:pPr>
            <a:r>
              <a:rPr lang="en-US" dirty="0"/>
              <a:t>      </a:t>
            </a:r>
            <a:r>
              <a:rPr lang="en-US" b="1" dirty="0"/>
              <a:t>syntax: </a:t>
            </a:r>
            <a:r>
              <a:rPr lang="en-US" dirty="0"/>
              <a:t>return type </a:t>
            </a:r>
            <a:r>
              <a:rPr lang="en-US" dirty="0" err="1"/>
              <a:t>classname</a:t>
            </a:r>
            <a:r>
              <a:rPr lang="en-US" dirty="0"/>
              <a:t>:: </a:t>
            </a:r>
            <a:r>
              <a:rPr lang="en-US" dirty="0" err="1"/>
              <a:t>memberfunction</a:t>
            </a:r>
            <a:r>
              <a:rPr lang="en-US" dirty="0"/>
              <a:t> ()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EC26-E42D-423B-9AA6-003C7097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B4E8-4930-46DC-93BF-58B0112B46CE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0731-DB30-4709-9911-742FFE3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A936-A0A1-4F80-A8EB-E4F20483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8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41-47DA-4737-8573-68C273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defined inside the class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26A67-F7D4-4F4C-9777-1BE23343FEFA}"/>
              </a:ext>
            </a:extLst>
          </p:cNvPr>
          <p:cNvSpPr txBox="1">
            <a:spLocks/>
          </p:cNvSpPr>
          <p:nvPr/>
        </p:nvSpPr>
        <p:spPr>
          <a:xfrm>
            <a:off x="243114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char name[20];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getdata</a:t>
            </a:r>
            <a:r>
              <a:rPr lang="en-IN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US" dirty="0" err="1"/>
              <a:t>cout</a:t>
            </a:r>
            <a:r>
              <a:rPr lang="en-US" dirty="0"/>
              <a:t>&lt;&lt;“enter the </a:t>
            </a:r>
            <a:r>
              <a:rPr lang="en-US" dirty="0" err="1"/>
              <a:t>rollno</a:t>
            </a:r>
            <a:r>
              <a:rPr lang="en-US" dirty="0"/>
              <a:t>: ”;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&lt;&lt;“Enter the name: ”;</a:t>
            </a:r>
          </a:p>
          <a:p>
            <a:pPr marL="0" indent="0">
              <a:buNone/>
            </a:pPr>
            <a:r>
              <a:rPr lang="en-US" dirty="0"/>
              <a:t>      gets(name);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CABDB-CA81-4C90-87EB-171E6D18EDCE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CA0A7-DFCC-4514-9203-466C30517BE0}"/>
              </a:ext>
            </a:extLst>
          </p:cNvPr>
          <p:cNvSpPr txBox="1">
            <a:spLocks/>
          </p:cNvSpPr>
          <p:nvPr/>
        </p:nvSpPr>
        <p:spPr>
          <a:xfrm>
            <a:off x="6471461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void </a:t>
            </a:r>
            <a:r>
              <a:rPr lang="en-IN" sz="2000" dirty="0" err="1"/>
              <a:t>putdata</a:t>
            </a:r>
            <a:r>
              <a:rPr lang="en-IN" sz="2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{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&lt;&lt;“</a:t>
            </a:r>
            <a:r>
              <a:rPr lang="en-US" sz="2000" dirty="0" err="1"/>
              <a:t>rollno</a:t>
            </a:r>
            <a:r>
              <a:rPr lang="en-US" sz="2000" dirty="0"/>
              <a:t>: ”&lt;&lt;</a:t>
            </a:r>
            <a:r>
              <a:rPr lang="en-US" sz="2000" dirty="0" err="1"/>
              <a:t>rollno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cout</a:t>
            </a:r>
            <a:r>
              <a:rPr lang="en-US" sz="2000" dirty="0"/>
              <a:t>&lt;&lt;“name: ”;</a:t>
            </a:r>
          </a:p>
          <a:p>
            <a:pPr marL="0" indent="0">
              <a:buNone/>
            </a:pPr>
            <a:r>
              <a:rPr lang="en-US" sz="2000" dirty="0"/>
              <a:t>      puts(name);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void</a:t>
            </a:r>
            <a:r>
              <a:rPr lang="en-IN" sz="20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student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</a:t>
            </a:r>
            <a:r>
              <a:rPr lang="en-IN" sz="2000" dirty="0" err="1"/>
              <a:t>s.getdata</a:t>
            </a:r>
            <a:r>
              <a:rPr lang="en-IN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  </a:t>
            </a:r>
            <a:r>
              <a:rPr lang="en-IN" sz="2000" dirty="0" err="1"/>
              <a:t>s.putdata</a:t>
            </a:r>
            <a:r>
              <a:rPr lang="en-IN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3F6916E-AF48-4AE4-999B-3ED510CF1134}"/>
              </a:ext>
            </a:extLst>
          </p:cNvPr>
          <p:cNvSpPr/>
          <p:nvPr/>
        </p:nvSpPr>
        <p:spPr>
          <a:xfrm>
            <a:off x="2575775" y="2459865"/>
            <a:ext cx="321971" cy="69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2BD30-8A26-4117-8A69-B94EDBEE6082}"/>
              </a:ext>
            </a:extLst>
          </p:cNvPr>
          <p:cNvSpPr txBox="1"/>
          <p:nvPr/>
        </p:nvSpPr>
        <p:spPr>
          <a:xfrm>
            <a:off x="3039679" y="2622928"/>
            <a:ext cx="22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data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A9C6F6D-C2D3-4658-97F7-A6A1F2D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D2ED-7BF2-422E-A1A9-41DD4479832F}" type="datetime1">
              <a:rPr lang="en-IN" smtClean="0"/>
              <a:t>30-08-2022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8E713F-D754-441B-A6EE-88D941A1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D6AF52-11FD-4A34-BFC7-020A8319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1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6041-47DA-4737-8573-68C2733E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 defined outside the class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126A67-F7D4-4F4C-9777-1BE23343FEFA}"/>
              </a:ext>
            </a:extLst>
          </p:cNvPr>
          <p:cNvSpPr txBox="1">
            <a:spLocks/>
          </p:cNvSpPr>
          <p:nvPr/>
        </p:nvSpPr>
        <p:spPr>
          <a:xfrm>
            <a:off x="243114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#include&lt;stdio.h&gt;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class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int </a:t>
            </a:r>
            <a:r>
              <a:rPr lang="en-IN" dirty="0" err="1"/>
              <a:t>rollno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char name[20];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public: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getdata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void </a:t>
            </a:r>
            <a:r>
              <a:rPr lang="en-IN" dirty="0" err="1"/>
              <a:t>putdata</a:t>
            </a:r>
            <a:r>
              <a:rPr lang="en-IN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void student:: </a:t>
            </a:r>
            <a:r>
              <a:rPr lang="en-IN" sz="2800" dirty="0" err="1"/>
              <a:t>getdata</a:t>
            </a:r>
            <a:r>
              <a:rPr lang="en-IN" sz="2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&lt;&lt;“enter the </a:t>
            </a:r>
            <a:r>
              <a:rPr lang="en-US" sz="2800" dirty="0" err="1"/>
              <a:t>rollno</a:t>
            </a:r>
            <a:r>
              <a:rPr lang="en-US" sz="2800" dirty="0"/>
              <a:t>: ”;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cin</a:t>
            </a:r>
            <a:r>
              <a:rPr lang="en-US" sz="2800"/>
              <a:t>&gt;&gt;rollno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&lt;&lt;“Enter the name: ”;</a:t>
            </a:r>
          </a:p>
          <a:p>
            <a:pPr marL="0" indent="0">
              <a:buNone/>
            </a:pPr>
            <a:r>
              <a:rPr lang="en-US" sz="2800" dirty="0"/>
              <a:t>      gets(name);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2CABDB-CA81-4C90-87EB-171E6D18EDCE}"/>
              </a:ext>
            </a:extLst>
          </p:cNvPr>
          <p:cNvCxnSpPr/>
          <p:nvPr/>
        </p:nvCxnSpPr>
        <p:spPr>
          <a:xfrm>
            <a:off x="5678905" y="1082842"/>
            <a:ext cx="0" cy="500513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CA0A7-DFCC-4514-9203-466C30517BE0}"/>
              </a:ext>
            </a:extLst>
          </p:cNvPr>
          <p:cNvSpPr txBox="1">
            <a:spLocks/>
          </p:cNvSpPr>
          <p:nvPr/>
        </p:nvSpPr>
        <p:spPr>
          <a:xfrm>
            <a:off x="6471461" y="1108952"/>
            <a:ext cx="4882339" cy="52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void student::</a:t>
            </a:r>
            <a:r>
              <a:rPr lang="en-IN" sz="1800" dirty="0" err="1"/>
              <a:t>putdata</a:t>
            </a:r>
            <a:r>
              <a:rPr lang="en-IN" sz="18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{</a:t>
            </a:r>
          </a:p>
          <a:p>
            <a:pPr marL="0" indent="0">
              <a:buNone/>
            </a:pPr>
            <a:r>
              <a:rPr lang="en-IN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rollno</a:t>
            </a:r>
            <a:r>
              <a:rPr lang="en-US" sz="1800" dirty="0"/>
              <a:t>: ”&lt;&lt;</a:t>
            </a:r>
            <a:r>
              <a:rPr lang="en-US" sz="1800" dirty="0" err="1"/>
              <a:t>rollno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&lt;&lt;“name: ”;</a:t>
            </a:r>
          </a:p>
          <a:p>
            <a:pPr marL="0" indent="0">
              <a:buNone/>
            </a:pPr>
            <a:r>
              <a:rPr lang="en-US" sz="1800" dirty="0"/>
              <a:t>      puts(name);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void</a:t>
            </a:r>
            <a:r>
              <a:rPr lang="en-IN" sz="18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student 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</a:t>
            </a:r>
            <a:r>
              <a:rPr lang="en-IN" sz="1800" dirty="0" err="1"/>
              <a:t>s.getdata</a:t>
            </a:r>
            <a:r>
              <a:rPr lang="en-IN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</a:t>
            </a:r>
            <a:r>
              <a:rPr lang="en-IN" sz="1800" dirty="0" err="1"/>
              <a:t>s.putdata</a:t>
            </a:r>
            <a:r>
              <a:rPr lang="en-IN" sz="18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ECC1A-2682-490A-B28F-F4B5DA56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EA66-E3C5-4D01-B9EE-D9AE35F0802E}" type="datetime1">
              <a:rPr lang="en-IN" smtClean="0"/>
              <a:t>30-08-2022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2E620F-0C76-4597-A30B-ECBE0FB1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7DD456-825A-46EB-A2F6-03395DB2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5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45D8-B23D-4D28-8497-C7F67BF1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member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736E-5E44-49D4-A3D6-4A405101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Different classes have same function name, the “membership label” will resolve their scope.</a:t>
            </a:r>
          </a:p>
          <a:p>
            <a:pPr algn="just"/>
            <a:r>
              <a:rPr lang="en-US" dirty="0"/>
              <a:t>Member functions can access the private data of the class. A non-member function cannot do this (friend function can do this)</a:t>
            </a:r>
          </a:p>
          <a:p>
            <a:pPr algn="just"/>
            <a:r>
              <a:rPr lang="en-US" dirty="0"/>
              <a:t>A member function can call another member function directly, without using the dot operator.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ABE9-F1CE-4989-BEE3-17AB5AD5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7C92-EEE0-4755-BB25-5BB14BD3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0B1A-7656-4C8E-BAF9-DE2181C4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2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0E0F-2377-463A-B186-9BD91D66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8F15-A74F-4068-BB09-C996BF489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to access class members: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Identical to those of </a:t>
            </a:r>
            <a:r>
              <a:rPr lang="en-US" b="1" dirty="0"/>
              <a:t>structs.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Dot member selection operator ( . )</a:t>
            </a:r>
          </a:p>
          <a:p>
            <a:pPr marL="360363" indent="0">
              <a:buNone/>
            </a:pPr>
            <a:r>
              <a:rPr lang="en-US" dirty="0"/>
              <a:t>      - This is done using the object.</a:t>
            </a:r>
          </a:p>
          <a:p>
            <a:pPr marL="817563" indent="-457200">
              <a:buFont typeface="Wingdings" panose="05000000000000000000" pitchFamily="2" charset="2"/>
              <a:buChar char="ü"/>
            </a:pPr>
            <a:r>
              <a:rPr lang="en-US" dirty="0"/>
              <a:t>Arrow member selection operator ( </a:t>
            </a:r>
            <a:r>
              <a:rPr lang="en-US" dirty="0">
                <a:sym typeface="Wingdings" panose="05000000000000000000" pitchFamily="2" charset="2"/>
              </a:rPr>
              <a:t> )</a:t>
            </a:r>
            <a:r>
              <a:rPr lang="en-US" dirty="0"/>
              <a:t> </a:t>
            </a:r>
          </a:p>
          <a:p>
            <a:pPr marL="360363" indent="0">
              <a:buNone/>
            </a:pPr>
            <a:r>
              <a:rPr lang="en-US" dirty="0"/>
              <a:t>      - Used with pointer objects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85F9-3591-4161-A0DC-6665203B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B347-0E00-44E4-9ACC-5BF3A43B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657E-9D65-4DA9-856B-BDA836C6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DB2D-5274-4A21-BA24-481DD317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66CA-A46C-4DA2-BB03-9C99341B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object is an instance of the class</a:t>
            </a:r>
          </a:p>
          <a:p>
            <a:r>
              <a:rPr lang="en-US" sz="3200" dirty="0"/>
              <a:t>An object is a class variable</a:t>
            </a:r>
          </a:p>
          <a:p>
            <a:r>
              <a:rPr lang="en-US" sz="3200" dirty="0"/>
              <a:t>It can be uniquely identified by its name.</a:t>
            </a:r>
          </a:p>
          <a:p>
            <a:pPr algn="just"/>
            <a:r>
              <a:rPr lang="en-US" sz="3200" dirty="0"/>
              <a:t>Every object has a state which is represented by the values of its attributes. These states are changed by the function which are applied on the object.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8AFE-1697-4BF3-9CF1-85C2D97F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2601-1BC6-430F-8B58-AC2FE239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C0C6-C849-45A1-8824-E1085690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57B4-004C-448B-825C-878524E8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 of a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8DD3-02C0-4BEC-B15F-DA500212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4" y="991674"/>
            <a:ext cx="11731172" cy="5383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Declaring a variable of a class type creates the </a:t>
            </a:r>
            <a:r>
              <a:rPr lang="en-US" b="1" dirty="0"/>
              <a:t>object. </a:t>
            </a:r>
            <a:r>
              <a:rPr lang="en-US" dirty="0"/>
              <a:t> You can have many variables of the type class.</a:t>
            </a:r>
          </a:p>
          <a:p>
            <a:pPr marL="0" indent="0">
              <a:buNone/>
            </a:pPr>
            <a:r>
              <a:rPr lang="en-US" dirty="0"/>
              <a:t>   - Process is also known as </a:t>
            </a:r>
            <a:r>
              <a:rPr lang="en-US" b="1" i="1" dirty="0"/>
              <a:t>instantiation.</a:t>
            </a:r>
          </a:p>
          <a:p>
            <a:pPr algn="just"/>
            <a:r>
              <a:rPr lang="en-US" dirty="0"/>
              <a:t>Once an object of a certain class is instantiated, a new memory location is created for it, to store its data members and values.</a:t>
            </a:r>
          </a:p>
          <a:p>
            <a:r>
              <a:rPr lang="en-US" dirty="0"/>
              <a:t>Many objects from a class type can be instantiated. For example: Circle c; Circle *c2, Circle c1[10];</a:t>
            </a:r>
          </a:p>
          <a:p>
            <a:pPr marL="0" indent="0">
              <a:buNone/>
            </a:pPr>
            <a:r>
              <a:rPr lang="en-US" dirty="0"/>
              <a:t>    class item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-----</a:t>
            </a:r>
          </a:p>
          <a:p>
            <a:pPr marL="0" indent="0">
              <a:buNone/>
            </a:pPr>
            <a:r>
              <a:rPr lang="en-US" dirty="0"/>
              <a:t>       -----</a:t>
            </a:r>
          </a:p>
          <a:p>
            <a:pPr marL="0" indent="0">
              <a:buNone/>
            </a:pPr>
            <a:r>
              <a:rPr lang="en-US" dirty="0"/>
              <a:t>     }x, y, z;</a:t>
            </a:r>
          </a:p>
          <a:p>
            <a:pPr algn="just"/>
            <a:r>
              <a:rPr lang="en-US" dirty="0"/>
              <a:t>We must declare the objects close to the place where they are needed because it makes it easier to identify the objects clearly.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9D56-3141-49EC-B860-3B6093CE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82C6-A9FA-437C-8CD7-8728814D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A17D-48C8-404C-AF2C-0D89F088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0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CA8E-D897-4709-8936-B8E57A96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Of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65B3-3B46-4A2F-9BA8-BB56C1681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076" y="125333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char name[20];</a:t>
            </a:r>
          </a:p>
          <a:p>
            <a:pPr marL="0" indent="0">
              <a:buNone/>
            </a:pPr>
            <a:r>
              <a:rPr lang="en-US" dirty="0"/>
              <a:t>   int marks;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student s;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7B0F-5597-4127-AAB7-E1142989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7A50C-7B5E-4DC6-8B47-3E473873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4415-BD57-4AD7-8FB6-FB0091B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19</a:t>
            </a:fld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5F425-90A9-4E74-AC04-F104E5E33ABB}"/>
              </a:ext>
            </a:extLst>
          </p:cNvPr>
          <p:cNvSpPr/>
          <p:nvPr/>
        </p:nvSpPr>
        <p:spPr>
          <a:xfrm>
            <a:off x="6096000" y="1253331"/>
            <a:ext cx="3793958" cy="43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5937AB-2454-4494-ADB5-1FD41A2065AF}"/>
              </a:ext>
            </a:extLst>
          </p:cNvPr>
          <p:cNvCxnSpPr/>
          <p:nvPr/>
        </p:nvCxnSpPr>
        <p:spPr>
          <a:xfrm>
            <a:off x="6096000" y="2430379"/>
            <a:ext cx="379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5D795E-1040-45B2-BB9E-E391502C1E86}"/>
              </a:ext>
            </a:extLst>
          </p:cNvPr>
          <p:cNvCxnSpPr/>
          <p:nvPr/>
        </p:nvCxnSpPr>
        <p:spPr>
          <a:xfrm>
            <a:off x="6096000" y="4387516"/>
            <a:ext cx="379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72BD9F4-EDCB-49CB-9252-B28ED51CBA36}"/>
              </a:ext>
            </a:extLst>
          </p:cNvPr>
          <p:cNvSpPr txBox="1"/>
          <p:nvPr/>
        </p:nvSpPr>
        <p:spPr>
          <a:xfrm>
            <a:off x="6819420" y="1534234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rollno</a:t>
            </a:r>
            <a:r>
              <a:rPr lang="en-US" sz="2800" dirty="0"/>
              <a:t> – 2bytes</a:t>
            </a:r>
            <a:endParaRPr lang="en-IN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5A676D-6070-49DF-A082-54922BF5D89A}"/>
              </a:ext>
            </a:extLst>
          </p:cNvPr>
          <p:cNvSpPr txBox="1"/>
          <p:nvPr/>
        </p:nvSpPr>
        <p:spPr>
          <a:xfrm>
            <a:off x="6819420" y="2972892"/>
            <a:ext cx="2505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name – 20bytes</a:t>
            </a:r>
            <a:endParaRPr lang="en-IN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A3C3C8-E931-4EF5-8AA2-86B7A9589B3B}"/>
              </a:ext>
            </a:extLst>
          </p:cNvPr>
          <p:cNvSpPr txBox="1"/>
          <p:nvPr/>
        </p:nvSpPr>
        <p:spPr>
          <a:xfrm>
            <a:off x="6819419" y="4737638"/>
            <a:ext cx="2381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marks – 2bytes</a:t>
            </a:r>
            <a:endParaRPr lang="en-IN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6008DD-E7BD-42F0-A198-A320A0B7C7E7}"/>
              </a:ext>
            </a:extLst>
          </p:cNvPr>
          <p:cNvSpPr txBox="1"/>
          <p:nvPr/>
        </p:nvSpPr>
        <p:spPr>
          <a:xfrm>
            <a:off x="6584326" y="5529522"/>
            <a:ext cx="184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– 24bytes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538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>
            <a:extLst>
              <a:ext uri="{FF2B5EF4-FFF2-40B4-BE49-F238E27FC236}">
                <a16:creationId xmlns:a16="http://schemas.microsoft.com/office/drawing/2014/main" id="{B291CBD6-9E6D-42D8-8BF1-FC93B9AA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42FCD5-7591-4400-9C75-B6103475C1BF}" type="slidenum">
              <a:rPr lang="zh-TW" altLang="en-US" sz="1200">
                <a:solidFill>
                  <a:srgbClr val="2F2F2F"/>
                </a:solidFill>
              </a:rPr>
              <a:pPr eaLnBrk="1" hangingPunct="1"/>
              <a:t>2</a:t>
            </a:fld>
            <a:endParaRPr lang="en-US" altLang="zh-TW" sz="1200">
              <a:solidFill>
                <a:srgbClr val="2F2F2F"/>
              </a:solidFill>
            </a:endParaRPr>
          </a:p>
        </p:txBody>
      </p:sp>
      <p:sp>
        <p:nvSpPr>
          <p:cNvPr id="1028" name="AutoShape 35">
            <a:extLst>
              <a:ext uri="{FF2B5EF4-FFF2-40B4-BE49-F238E27FC236}">
                <a16:creationId xmlns:a16="http://schemas.microsoft.com/office/drawing/2014/main" id="{E040303E-C0C6-4A6B-9E64-7253B3C5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943600"/>
            <a:ext cx="533400" cy="304800"/>
          </a:xfrm>
          <a:prstGeom prst="foldedCorner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8531083C-EF45-4241-939F-EC1B15BB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4" y="838200"/>
            <a:ext cx="7926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 dirty="0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E85AB12-94C1-44A1-9706-50212B0F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9290"/>
            <a:ext cx="1109729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The real world is composed of different kinds of objects:</a:t>
            </a:r>
            <a:r>
              <a:rPr lang="en-US" altLang="zh-TW" sz="2800" dirty="0">
                <a:solidFill>
                  <a:srgbClr val="FFFF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6600"/>
                </a:solidFill>
                <a:cs typeface="Times New Roman" panose="02020603050405020304" pitchFamily="18" charset="0"/>
              </a:rPr>
              <a:t>buildings, men, women, dogs, cars, etc.</a:t>
            </a:r>
          </a:p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Each object has its own </a:t>
            </a:r>
            <a:r>
              <a:rPr lang="en-US" altLang="zh-TW" sz="28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states</a:t>
            </a:r>
            <a:r>
              <a:rPr lang="en-US" altLang="zh-TW" sz="2800" dirty="0">
                <a:cs typeface="Times New Roman" panose="02020603050405020304" pitchFamily="18" charset="0"/>
              </a:rPr>
              <a:t> and </a:t>
            </a:r>
            <a:r>
              <a:rPr lang="en-US" altLang="zh-TW" sz="2800" b="1" i="1" dirty="0">
                <a:solidFill>
                  <a:srgbClr val="C00000"/>
                </a:solidFill>
                <a:cs typeface="Times New Roman" panose="02020603050405020304" pitchFamily="18" charset="0"/>
              </a:rPr>
              <a:t>behaviors</a:t>
            </a:r>
            <a:r>
              <a:rPr lang="en-US" altLang="zh-TW" i="1" dirty="0">
                <a:latin typeface="Verdana" panose="020B0604030504040204" pitchFamily="34" charset="0"/>
              </a:rPr>
              <a:t>.</a:t>
            </a:r>
            <a:endParaRPr lang="en-US" altLang="zh-TW" dirty="0">
              <a:latin typeface="Verdana" panose="020B0604030504040204" pitchFamily="34" charset="0"/>
            </a:endParaRPr>
          </a:p>
        </p:txBody>
      </p:sp>
      <p:sp>
        <p:nvSpPr>
          <p:cNvPr id="1031" name="Oval 4">
            <a:extLst>
              <a:ext uri="{FF2B5EF4-FFF2-40B4-BE49-F238E27FC236}">
                <a16:creationId xmlns:a16="http://schemas.microsoft.com/office/drawing/2014/main" id="{36C5F09A-7535-4BBA-A80E-1D6A05A9E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5715000" cy="3124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50885" name="Oval 5">
            <a:extLst>
              <a:ext uri="{FF2B5EF4-FFF2-40B4-BE49-F238E27FC236}">
                <a16:creationId xmlns:a16="http://schemas.microsoft.com/office/drawing/2014/main" id="{072D9D14-BD94-428A-9065-ED7759AB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10000"/>
            <a:ext cx="2819400" cy="190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TW" altLang="en-US" sz="2000" dirty="0">
              <a:solidFill>
                <a:schemeClr val="bg2"/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Color = Blue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Brand = Ferrari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Speed = 200 mph </a:t>
            </a:r>
          </a:p>
          <a:p>
            <a:pPr algn="ctr" eaLnBrk="0" hangingPunct="0">
              <a:defRPr/>
            </a:pPr>
            <a:r>
              <a:rPr lang="en-US" altLang="zh-TW" sz="2000" dirty="0">
                <a:latin typeface="Verdana" pitchFamily="34" charset="0"/>
              </a:rPr>
              <a:t>Gear = 4</a:t>
            </a:r>
          </a:p>
          <a:p>
            <a:pPr algn="ctr" eaLnBrk="0" hangingPunct="0">
              <a:defRPr/>
            </a:pPr>
            <a:r>
              <a:rPr lang="en-US" altLang="zh-TW" i="1" u="sng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States</a:t>
            </a:r>
            <a:endParaRPr lang="en-US" altLang="zh-TW" sz="2000" u="sng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endParaRPr lang="zh-TW" altLang="en-US" dirty="0">
              <a:latin typeface="Verdana" pitchFamily="34" charset="0"/>
            </a:endParaRPr>
          </a:p>
        </p:txBody>
      </p:sp>
      <p:sp>
        <p:nvSpPr>
          <p:cNvPr id="1033" name="Text Box 6">
            <a:extLst>
              <a:ext uri="{FF2B5EF4-FFF2-40B4-BE49-F238E27FC236}">
                <a16:creationId xmlns:a16="http://schemas.microsoft.com/office/drawing/2014/main" id="{33FF6F45-4255-498B-8E0F-28B8076A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5000"/>
            <a:ext cx="1163638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Braking</a:t>
            </a:r>
          </a:p>
        </p:txBody>
      </p:sp>
      <p:sp>
        <p:nvSpPr>
          <p:cNvPr id="1034" name="Text Box 7">
            <a:extLst>
              <a:ext uri="{FF2B5EF4-FFF2-40B4-BE49-F238E27FC236}">
                <a16:creationId xmlns:a16="http://schemas.microsoft.com/office/drawing/2014/main" id="{E9070746-10CB-41DE-950A-3DACD5562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91200"/>
            <a:ext cx="1752600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Accelerating</a:t>
            </a:r>
            <a:endParaRPr lang="en-US" altLang="zh-TW">
              <a:solidFill>
                <a:srgbClr val="FF6600"/>
              </a:solidFill>
              <a:latin typeface="Verdana" panose="020B0604030504040204" pitchFamily="34" charset="0"/>
            </a:endParaRPr>
          </a:p>
        </p:txBody>
      </p:sp>
      <p:sp>
        <p:nvSpPr>
          <p:cNvPr id="1035" name="Text Box 8">
            <a:extLst>
              <a:ext uri="{FF2B5EF4-FFF2-40B4-BE49-F238E27FC236}">
                <a16:creationId xmlns:a16="http://schemas.microsoft.com/office/drawing/2014/main" id="{4522275A-59B2-4491-AFE4-C1C44CDD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479926"/>
            <a:ext cx="1484312" cy="70802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Changing </a:t>
            </a:r>
          </a:p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Gear</a:t>
            </a:r>
          </a:p>
        </p:txBody>
      </p:sp>
      <p:sp>
        <p:nvSpPr>
          <p:cNvPr id="1036" name="Text Box 9">
            <a:extLst>
              <a:ext uri="{FF2B5EF4-FFF2-40B4-BE49-F238E27FC236}">
                <a16:creationId xmlns:a16="http://schemas.microsoft.com/office/drawing/2014/main" id="{A3D15975-31C5-48AE-8079-3E8B8E2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4602163"/>
            <a:ext cx="1266825" cy="40005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anose="020B0604030504040204" pitchFamily="34" charset="0"/>
              </a:rPr>
              <a:t>Steering</a:t>
            </a:r>
          </a:p>
        </p:txBody>
      </p:sp>
      <p:sp>
        <p:nvSpPr>
          <p:cNvPr id="1037" name="Text Box 10">
            <a:extLst>
              <a:ext uri="{FF2B5EF4-FFF2-40B4-BE49-F238E27FC236}">
                <a16:creationId xmlns:a16="http://schemas.microsoft.com/office/drawing/2014/main" id="{EA5D5C3E-45E8-46A5-A359-50C2A1B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288" y="3399115"/>
            <a:ext cx="13227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27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altLang="zh-TW" i="1" u="sng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Behaviors</a:t>
            </a:r>
          </a:p>
        </p:txBody>
      </p:sp>
      <p:graphicFrame>
        <p:nvGraphicFramePr>
          <p:cNvPr id="1026" name="Object 12">
            <a:extLst>
              <a:ext uri="{FF2B5EF4-FFF2-40B4-BE49-F238E27FC236}">
                <a16:creationId xmlns:a16="http://schemas.microsoft.com/office/drawing/2014/main" id="{7B168B71-8289-4C8C-9D10-782620FD8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505201"/>
          <a:ext cx="9985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600" imgH="3995640" progId="">
                  <p:embed/>
                </p:oleObj>
              </mc:Choice>
              <mc:Fallback>
                <p:oleObj name="Clip" r:id="rId2" imgW="1857600" imgH="3995640" progId="">
                  <p:embed/>
                  <p:pic>
                    <p:nvPicPr>
                      <p:cNvPr id="1026" name="Object 12">
                        <a:extLst>
                          <a:ext uri="{FF2B5EF4-FFF2-40B4-BE49-F238E27FC236}">
                            <a16:creationId xmlns:a16="http://schemas.microsoft.com/office/drawing/2014/main" id="{7B168B71-8289-4C8C-9D10-782620FD8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1"/>
                        <a:ext cx="998538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AutoShape 13">
            <a:extLst>
              <a:ext uri="{FF2B5EF4-FFF2-40B4-BE49-F238E27FC236}">
                <a16:creationId xmlns:a16="http://schemas.microsoft.com/office/drawing/2014/main" id="{68DD29ED-A53F-41CC-9FB4-7E047785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0"/>
            <a:ext cx="457200" cy="914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Text Box 30">
            <a:extLst>
              <a:ext uri="{FF2B5EF4-FFF2-40B4-BE49-F238E27FC236}">
                <a16:creationId xmlns:a16="http://schemas.microsoft.com/office/drawing/2014/main" id="{7B3B1D54-0571-4601-B283-AD3EB9B0F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20" y="210235"/>
            <a:ext cx="9381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600" b="1" dirty="0">
                <a:cs typeface="Times New Roman" panose="02020603050405020304" pitchFamily="18" charset="0"/>
              </a:rPr>
              <a:t>What is an Object?</a:t>
            </a:r>
            <a:r>
              <a:rPr lang="en-US" altLang="zh-TW" sz="3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0914" name="Text Box 34">
            <a:extLst>
              <a:ext uri="{FF2B5EF4-FFF2-40B4-BE49-F238E27FC236}">
                <a16:creationId xmlns:a16="http://schemas.microsoft.com/office/drawing/2014/main" id="{515D266B-12AD-4AE4-A129-FF871F6FB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67400"/>
            <a:ext cx="2819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>
                <a:solidFill>
                  <a:srgbClr val="C00000"/>
                </a:solidFill>
                <a:latin typeface="Arial Narrow" panose="020B0606020202030204" pitchFamily="34" charset="0"/>
              </a:rPr>
              <a:t>Variables and functions</a:t>
            </a:r>
          </a:p>
        </p:txBody>
      </p:sp>
      <p:pic>
        <p:nvPicPr>
          <p:cNvPr id="1043" name="Picture 38">
            <a:extLst>
              <a:ext uri="{FF2B5EF4-FFF2-40B4-BE49-F238E27FC236}">
                <a16:creationId xmlns:a16="http://schemas.microsoft.com/office/drawing/2014/main" id="{C3A65A85-C6E8-4BE7-8B8E-95260203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276601"/>
            <a:ext cx="19573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12150-680D-43A3-925B-AD017871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F5DC-505B-4176-8BDE-14943A7E332C}" type="datetime1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2491A-CB47-42F9-808F-E4FBCC48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606D-8628-439B-BB57-C4F60109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858B-8763-450F-986D-FF092E0A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of class type variable is known as array of object.</a:t>
            </a:r>
          </a:p>
          <a:p>
            <a:r>
              <a:rPr lang="en-US" dirty="0"/>
              <a:t>We can declare array of object as: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 err="1"/>
              <a:t>class_name</a:t>
            </a:r>
            <a:r>
              <a:rPr lang="en-US" b="1" dirty="0"/>
              <a:t> </a:t>
            </a:r>
            <a:r>
              <a:rPr lang="en-US" b="1" dirty="0" err="1"/>
              <a:t>object_name</a:t>
            </a:r>
            <a:r>
              <a:rPr lang="en-US" b="1" dirty="0"/>
              <a:t>[size];</a:t>
            </a:r>
          </a:p>
          <a:p>
            <a:pPr marL="0" indent="0">
              <a:buNone/>
            </a:pPr>
            <a:r>
              <a:rPr lang="en-US" b="1" dirty="0"/>
              <a:t>      Example: student s[20];  </a:t>
            </a:r>
          </a:p>
          <a:p>
            <a:r>
              <a:rPr lang="en-US" dirty="0"/>
              <a:t>We can use this array when calling a member function as 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r>
              <a:rPr lang="en-US" dirty="0"/>
              <a:t>The array of object is stored in memory as a multi-dimensional array.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3C10-3DAD-497C-96B6-F92A7B3E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8077-A6FD-4B94-849E-0668E015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95C3-2023-4965-85D0-79E822F0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0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E320-925B-4740-BE63-DBA19FD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6AB8-6808-4B5A-A4EF-A0991767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done in two ways:</a:t>
            </a:r>
          </a:p>
          <a:p>
            <a:pPr marL="890588">
              <a:buFont typeface="Wingdings" panose="05000000000000000000" pitchFamily="2" charset="2"/>
              <a:buChar char="ü"/>
            </a:pPr>
            <a:r>
              <a:rPr lang="en-US" dirty="0"/>
              <a:t> A copy of entire object is passed to the function (pass by value)</a:t>
            </a:r>
          </a:p>
          <a:p>
            <a:pPr marL="1250950" indent="-588963">
              <a:buNone/>
            </a:pPr>
            <a:r>
              <a:rPr lang="en-US" dirty="0"/>
              <a:t>    - Any changes made to the object inside the function do not affect the object used to call the function.</a:t>
            </a:r>
          </a:p>
          <a:p>
            <a:pPr marL="890588">
              <a:buFont typeface="Wingdings" panose="05000000000000000000" pitchFamily="2" charset="2"/>
              <a:buChar char="ü"/>
            </a:pPr>
            <a:r>
              <a:rPr lang="en-US" dirty="0"/>
              <a:t> Only the address of the object is transferred to the function (pass by reference)</a:t>
            </a:r>
          </a:p>
          <a:p>
            <a:pPr marL="1250950" indent="-588963">
              <a:buNone/>
            </a:pPr>
            <a:r>
              <a:rPr lang="en-US" dirty="0"/>
              <a:t>    - The called function works directly on the actual object used in the call. </a:t>
            </a:r>
            <a:r>
              <a:rPr lang="en-US" dirty="0" err="1"/>
              <a:t>i.e</a:t>
            </a:r>
            <a:r>
              <a:rPr lang="en-US" dirty="0"/>
              <a:t> the changes made inside the function will reflect in the actual object.</a:t>
            </a:r>
          </a:p>
          <a:p>
            <a:pPr marL="890588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CD47-C8B1-4450-8188-C8BD1AC7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DDD-EFB0-445C-A992-B7D441A0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72F2-6FD9-4FE3-8DC4-53ED316B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9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415" y="1058779"/>
            <a:ext cx="5181600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22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5701865" y="1036553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1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bject 878">
            <a:extLst>
              <a:ext uri="{FF2B5EF4-FFF2-40B4-BE49-F238E27FC236}">
                <a16:creationId xmlns:a16="http://schemas.microsoft.com/office/drawing/2014/main" id="{A487CE58-C0EA-42A3-9F5B-1F77E756D005}"/>
              </a:ext>
            </a:extLst>
          </p:cNvPr>
          <p:cNvSpPr/>
          <p:nvPr/>
        </p:nvSpPr>
        <p:spPr>
          <a:xfrm>
            <a:off x="7575207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14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24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5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25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1FC91-8990-492F-BBC3-F0BAE24B7A98}"/>
              </a:ext>
            </a:extLst>
          </p:cNvPr>
          <p:cNvGrpSpPr/>
          <p:nvPr/>
        </p:nvGrpSpPr>
        <p:grpSpPr>
          <a:xfrm>
            <a:off x="7632711" y="4927349"/>
            <a:ext cx="609600" cy="695241"/>
            <a:chOff x="7575207" y="3429000"/>
            <a:chExt cx="609600" cy="695241"/>
          </a:xfrm>
        </p:grpSpPr>
        <p:sp>
          <p:nvSpPr>
            <p:cNvPr id="21" name="object 878">
              <a:extLst>
                <a:ext uri="{FF2B5EF4-FFF2-40B4-BE49-F238E27FC236}">
                  <a16:creationId xmlns:a16="http://schemas.microsoft.com/office/drawing/2014/main" id="{3619D3C6-C65A-4B44-9D21-15159F4A5A70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12757-B360-48B1-962A-CE46B052B989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29E287-CD54-4EA1-AE4C-09FB61561894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33894-D0D2-41A5-8008-55856C9BE2DA}"/>
              </a:ext>
            </a:extLst>
          </p:cNvPr>
          <p:cNvGrpSpPr/>
          <p:nvPr/>
        </p:nvGrpSpPr>
        <p:grpSpPr>
          <a:xfrm>
            <a:off x="8959108" y="4922628"/>
            <a:ext cx="609600" cy="695241"/>
            <a:chOff x="7575207" y="3429000"/>
            <a:chExt cx="609600" cy="695241"/>
          </a:xfrm>
        </p:grpSpPr>
        <p:sp>
          <p:nvSpPr>
            <p:cNvPr id="25" name="object 878">
              <a:extLst>
                <a:ext uri="{FF2B5EF4-FFF2-40B4-BE49-F238E27FC236}">
                  <a16:creationId xmlns:a16="http://schemas.microsoft.com/office/drawing/2014/main" id="{1ECE0E61-45ED-4D0F-9CB4-FA1284EB3101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135DED-A17C-4E15-AF3D-3D565572AEF1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63BFD-35B4-45AD-8775-12B61EA7D10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C8D29-B6DA-4AE5-B61D-912500A3B2B9}"/>
              </a:ext>
            </a:extLst>
          </p:cNvPr>
          <p:cNvSpPr txBox="1"/>
          <p:nvPr/>
        </p:nvSpPr>
        <p:spPr>
          <a:xfrm>
            <a:off x="7816656" y="5514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0E0A4-CE9E-49EE-B1B1-4CAE9766B9F2}"/>
              </a:ext>
            </a:extLst>
          </p:cNvPr>
          <p:cNvSpPr txBox="1"/>
          <p:nvPr/>
        </p:nvSpPr>
        <p:spPr>
          <a:xfrm>
            <a:off x="9183107" y="551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A6599-39F2-4BC5-A468-7B057534A306}"/>
              </a:ext>
            </a:extLst>
          </p:cNvPr>
          <p:cNvCxnSpPr/>
          <p:nvPr/>
        </p:nvCxnSpPr>
        <p:spPr>
          <a:xfrm>
            <a:off x="7632711" y="4141232"/>
            <a:ext cx="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DC73A-52F2-49C4-A008-FB02256CE23B}"/>
              </a:ext>
            </a:extLst>
          </p:cNvPr>
          <p:cNvCxnSpPr>
            <a:endCxn id="26" idx="0"/>
          </p:cNvCxnSpPr>
          <p:nvPr/>
        </p:nvCxnSpPr>
        <p:spPr>
          <a:xfrm flipH="1">
            <a:off x="9322385" y="4141232"/>
            <a:ext cx="15572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84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26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bject 878">
            <a:extLst>
              <a:ext uri="{FF2B5EF4-FFF2-40B4-BE49-F238E27FC236}">
                <a16:creationId xmlns:a16="http://schemas.microsoft.com/office/drawing/2014/main" id="{4559BF66-D869-432B-8305-94AB26711993}"/>
              </a:ext>
            </a:extLst>
          </p:cNvPr>
          <p:cNvSpPr/>
          <p:nvPr/>
        </p:nvSpPr>
        <p:spPr>
          <a:xfrm>
            <a:off x="8754212" y="34290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78">
            <a:extLst>
              <a:ext uri="{FF2B5EF4-FFF2-40B4-BE49-F238E27FC236}">
                <a16:creationId xmlns:a16="http://schemas.microsoft.com/office/drawing/2014/main" id="{D6F97FE3-05A6-4713-91C7-6CA9A9AEB28E}"/>
              </a:ext>
            </a:extLst>
          </p:cNvPr>
          <p:cNvSpPr/>
          <p:nvPr/>
        </p:nvSpPr>
        <p:spPr>
          <a:xfrm>
            <a:off x="9950452" y="347696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417E8-9C2F-445B-8B3C-2C1AECCB9CA1}"/>
              </a:ext>
            </a:extLst>
          </p:cNvPr>
          <p:cNvSpPr txBox="1"/>
          <p:nvPr/>
        </p:nvSpPr>
        <p:spPr>
          <a:xfrm>
            <a:off x="7808513" y="41627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21E9D-4DF6-4840-82BC-889858ECDB29}"/>
              </a:ext>
            </a:extLst>
          </p:cNvPr>
          <p:cNvSpPr txBox="1"/>
          <p:nvPr/>
        </p:nvSpPr>
        <p:spPr>
          <a:xfrm>
            <a:off x="8959108" y="4182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6A13B-3BCD-48D2-A2F5-4633CEB38CCC}"/>
              </a:ext>
            </a:extLst>
          </p:cNvPr>
          <p:cNvSpPr txBox="1"/>
          <p:nvPr/>
        </p:nvSpPr>
        <p:spPr>
          <a:xfrm>
            <a:off x="10113226" y="418244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75F48-8E25-42F5-B78B-CE258EC6A415}"/>
              </a:ext>
            </a:extLst>
          </p:cNvPr>
          <p:cNvGrpSpPr/>
          <p:nvPr/>
        </p:nvGrpSpPr>
        <p:grpSpPr>
          <a:xfrm>
            <a:off x="7575207" y="3429000"/>
            <a:ext cx="609600" cy="695241"/>
            <a:chOff x="7575207" y="3429000"/>
            <a:chExt cx="609600" cy="695241"/>
          </a:xfrm>
        </p:grpSpPr>
        <p:sp>
          <p:nvSpPr>
            <p:cNvPr id="9" name="object 878">
              <a:extLst>
                <a:ext uri="{FF2B5EF4-FFF2-40B4-BE49-F238E27FC236}">
                  <a16:creationId xmlns:a16="http://schemas.microsoft.com/office/drawing/2014/main" id="{A487CE58-C0EA-42A3-9F5B-1F77E756D005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66D21-CEBB-4F83-ADB9-0B0D53C33357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D4D76A-475E-4746-92EF-A9376D76FFC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7D82A6-D98B-4F00-BA0F-49A1A326DB90}"/>
              </a:ext>
            </a:extLst>
          </p:cNvPr>
          <p:cNvSpPr txBox="1"/>
          <p:nvPr/>
        </p:nvSpPr>
        <p:spPr>
          <a:xfrm>
            <a:off x="8908159" y="377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B63F8-38DC-4F6B-9C49-E8257C9B45CF}"/>
              </a:ext>
            </a:extLst>
          </p:cNvPr>
          <p:cNvSpPr txBox="1"/>
          <p:nvPr/>
        </p:nvSpPr>
        <p:spPr>
          <a:xfrm>
            <a:off x="8895552" y="3444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1FC91-8990-492F-BBC3-F0BAE24B7A98}"/>
              </a:ext>
            </a:extLst>
          </p:cNvPr>
          <p:cNvGrpSpPr/>
          <p:nvPr/>
        </p:nvGrpSpPr>
        <p:grpSpPr>
          <a:xfrm>
            <a:off x="7632711" y="4927349"/>
            <a:ext cx="609600" cy="695241"/>
            <a:chOff x="7575207" y="3429000"/>
            <a:chExt cx="609600" cy="695241"/>
          </a:xfrm>
        </p:grpSpPr>
        <p:sp>
          <p:nvSpPr>
            <p:cNvPr id="21" name="object 878">
              <a:extLst>
                <a:ext uri="{FF2B5EF4-FFF2-40B4-BE49-F238E27FC236}">
                  <a16:creationId xmlns:a16="http://schemas.microsoft.com/office/drawing/2014/main" id="{3619D3C6-C65A-4B44-9D21-15159F4A5A70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12757-B360-48B1-962A-CE46B052B989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29E287-CD54-4EA1-AE4C-09FB61561894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733894-D0D2-41A5-8008-55856C9BE2DA}"/>
              </a:ext>
            </a:extLst>
          </p:cNvPr>
          <p:cNvGrpSpPr/>
          <p:nvPr/>
        </p:nvGrpSpPr>
        <p:grpSpPr>
          <a:xfrm>
            <a:off x="8959108" y="4922628"/>
            <a:ext cx="609600" cy="695241"/>
            <a:chOff x="7575207" y="3429000"/>
            <a:chExt cx="609600" cy="695241"/>
          </a:xfrm>
        </p:grpSpPr>
        <p:sp>
          <p:nvSpPr>
            <p:cNvPr id="25" name="object 878">
              <a:extLst>
                <a:ext uri="{FF2B5EF4-FFF2-40B4-BE49-F238E27FC236}">
                  <a16:creationId xmlns:a16="http://schemas.microsoft.com/office/drawing/2014/main" id="{1ECE0E61-45ED-4D0F-9CB4-FA1284EB3101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135DED-A17C-4E15-AF3D-3D565572AEF1}"/>
                </a:ext>
              </a:extLst>
            </p:cNvPr>
            <p:cNvSpPr txBox="1"/>
            <p:nvPr/>
          </p:nvSpPr>
          <p:spPr>
            <a:xfrm>
              <a:off x="7787641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63BFD-35B4-45AD-8775-12B61EA7D10B}"/>
                </a:ext>
              </a:extLst>
            </p:cNvPr>
            <p:cNvSpPr txBox="1"/>
            <p:nvPr/>
          </p:nvSpPr>
          <p:spPr>
            <a:xfrm>
              <a:off x="7786668" y="3754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DEC8D29-B6DA-4AE5-B61D-912500A3B2B9}"/>
              </a:ext>
            </a:extLst>
          </p:cNvPr>
          <p:cNvSpPr txBox="1"/>
          <p:nvPr/>
        </p:nvSpPr>
        <p:spPr>
          <a:xfrm>
            <a:off x="7816656" y="55140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30E0A4-CE9E-49EE-B1B1-4CAE9766B9F2}"/>
              </a:ext>
            </a:extLst>
          </p:cNvPr>
          <p:cNvSpPr txBox="1"/>
          <p:nvPr/>
        </p:nvSpPr>
        <p:spPr>
          <a:xfrm>
            <a:off x="9183107" y="55133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A6599-39F2-4BC5-A468-7B057534A306}"/>
              </a:ext>
            </a:extLst>
          </p:cNvPr>
          <p:cNvCxnSpPr/>
          <p:nvPr/>
        </p:nvCxnSpPr>
        <p:spPr>
          <a:xfrm>
            <a:off x="7632711" y="4141232"/>
            <a:ext cx="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8DC73A-52F2-49C4-A008-FB02256CE23B}"/>
              </a:ext>
            </a:extLst>
          </p:cNvPr>
          <p:cNvCxnSpPr>
            <a:endCxn id="26" idx="0"/>
          </p:cNvCxnSpPr>
          <p:nvPr/>
        </p:nvCxnSpPr>
        <p:spPr>
          <a:xfrm flipH="1">
            <a:off x="9322385" y="4141232"/>
            <a:ext cx="15573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09FC00-C294-499B-A1CF-27490663DA45}"/>
              </a:ext>
            </a:extLst>
          </p:cNvPr>
          <p:cNvSpPr txBox="1"/>
          <p:nvPr/>
        </p:nvSpPr>
        <p:spPr>
          <a:xfrm>
            <a:off x="8470833" y="5239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D4401-C9DC-425E-93C0-C1748A6912D9}"/>
              </a:ext>
            </a:extLst>
          </p:cNvPr>
          <p:cNvSpPr txBox="1"/>
          <p:nvPr/>
        </p:nvSpPr>
        <p:spPr>
          <a:xfrm>
            <a:off x="8430504" y="4901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1D5860-3F11-4515-9808-BE6CD2E32DCF}"/>
              </a:ext>
            </a:extLst>
          </p:cNvPr>
          <p:cNvSpPr txBox="1"/>
          <p:nvPr/>
        </p:nvSpPr>
        <p:spPr>
          <a:xfrm>
            <a:off x="9769447" y="5239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1D677-D0F5-48FC-891D-DC6B9404C363}"/>
              </a:ext>
            </a:extLst>
          </p:cNvPr>
          <p:cNvSpPr txBox="1"/>
          <p:nvPr/>
        </p:nvSpPr>
        <p:spPr>
          <a:xfrm>
            <a:off x="9749663" y="4853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EC7AF-B7B3-41F2-9241-EA43CC42AF20}"/>
              </a:ext>
            </a:extLst>
          </p:cNvPr>
          <p:cNvSpPr txBox="1"/>
          <p:nvPr/>
        </p:nvSpPr>
        <p:spPr>
          <a:xfrm>
            <a:off x="10049745" y="3422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B18C8-3BD6-42BE-936D-3FE211830B09}"/>
              </a:ext>
            </a:extLst>
          </p:cNvPr>
          <p:cNvSpPr txBox="1"/>
          <p:nvPr/>
        </p:nvSpPr>
        <p:spPr>
          <a:xfrm>
            <a:off x="10055287" y="3793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9" name="Arrow: Left-Up 38">
            <a:extLst>
              <a:ext uri="{FF2B5EF4-FFF2-40B4-BE49-F238E27FC236}">
                <a16:creationId xmlns:a16="http://schemas.microsoft.com/office/drawing/2014/main" id="{2E2B48B8-C835-4577-8EF8-45E2CA305C70}"/>
              </a:ext>
            </a:extLst>
          </p:cNvPr>
          <p:cNvSpPr/>
          <p:nvPr/>
        </p:nvSpPr>
        <p:spPr>
          <a:xfrm>
            <a:off x="10113226" y="4441888"/>
            <a:ext cx="454036" cy="78139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10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5181600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sum(Complex A, 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void Complex::sum(Complex A, 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real = </a:t>
            </a:r>
            <a:r>
              <a:rPr lang="en-IN" dirty="0" err="1"/>
              <a:t>A.real</a:t>
            </a:r>
            <a:r>
              <a:rPr lang="en-IN" dirty="0"/>
              <a:t>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imag</a:t>
            </a:r>
            <a:r>
              <a:rPr lang="en-IN" dirty="0"/>
              <a:t> = </a:t>
            </a:r>
            <a:r>
              <a:rPr lang="en-IN" dirty="0" err="1"/>
              <a:t>A.imag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z.sum</a:t>
            </a:r>
            <a:r>
              <a:rPr lang="en-IN" dirty="0"/>
              <a:t>(x, 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27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3F053F-FE15-484C-9B21-DE1980C8DC2E}"/>
              </a:ext>
            </a:extLst>
          </p:cNvPr>
          <p:cNvGrpSpPr/>
          <p:nvPr/>
        </p:nvGrpSpPr>
        <p:grpSpPr>
          <a:xfrm>
            <a:off x="7575207" y="3422896"/>
            <a:ext cx="2992055" cy="2460441"/>
            <a:chOff x="7575207" y="3422896"/>
            <a:chExt cx="2992055" cy="2460441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4559BF66-D869-432B-8305-94AB26711993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D6F97FE3-05A6-4713-91C7-6CA9A9AEB28E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7417E8-9C2F-445B-8B3C-2C1AECCB9CA1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621E9D-4DF6-4840-82BC-889858ECDB2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F6A13B-3BCD-48D2-A2F5-4633CEB38CCC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975F48-8E25-42F5-B78B-CE258EC6A415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9" name="object 878">
                <a:extLst>
                  <a:ext uri="{FF2B5EF4-FFF2-40B4-BE49-F238E27FC236}">
                    <a16:creationId xmlns:a16="http://schemas.microsoft.com/office/drawing/2014/main" id="{A487CE58-C0EA-42A3-9F5B-1F77E756D005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E66D21-CEBB-4F83-ADB9-0B0D53C33357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4D76A-475E-4746-92EF-A9376D76FFC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7D82A6-D98B-4F00-BA0F-49A1A326DB90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FB63F8-38DC-4F6B-9C49-E8257C9B45CF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11FC91-8990-492F-BBC3-F0BAE24B7A98}"/>
                </a:ext>
              </a:extLst>
            </p:cNvPr>
            <p:cNvGrpSpPr/>
            <p:nvPr/>
          </p:nvGrpSpPr>
          <p:grpSpPr>
            <a:xfrm>
              <a:off x="7632711" y="4927349"/>
              <a:ext cx="609600" cy="695241"/>
              <a:chOff x="7575207" y="3429000"/>
              <a:chExt cx="609600" cy="695241"/>
            </a:xfrm>
          </p:grpSpPr>
          <p:sp>
            <p:nvSpPr>
              <p:cNvPr id="21" name="object 878">
                <a:extLst>
                  <a:ext uri="{FF2B5EF4-FFF2-40B4-BE49-F238E27FC236}">
                    <a16:creationId xmlns:a16="http://schemas.microsoft.com/office/drawing/2014/main" id="{3619D3C6-C65A-4B44-9D21-15159F4A5A70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812757-B360-48B1-962A-CE46B052B989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29E287-CD54-4EA1-AE4C-09FB61561894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1733894-D0D2-41A5-8008-55856C9BE2DA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25" name="object 878">
                <a:extLst>
                  <a:ext uri="{FF2B5EF4-FFF2-40B4-BE49-F238E27FC236}">
                    <a16:creationId xmlns:a16="http://schemas.microsoft.com/office/drawing/2014/main" id="{1ECE0E61-45ED-4D0F-9CB4-FA1284EB3101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135DED-A17C-4E15-AF3D-3D565572AEF1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C63BFD-35B4-45AD-8775-12B61EA7D10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EC8D29-B6DA-4AE5-B61D-912500A3B2B9}"/>
                </a:ext>
              </a:extLst>
            </p:cNvPr>
            <p:cNvSpPr txBox="1"/>
            <p:nvPr/>
          </p:nvSpPr>
          <p:spPr>
            <a:xfrm>
              <a:off x="7816656" y="55140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30E0A4-CE9E-49EE-B1B1-4CAE9766B9F2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44A6599-39F2-4BC5-A468-7B057534A306}"/>
                </a:ext>
              </a:extLst>
            </p:cNvPr>
            <p:cNvCxnSpPr/>
            <p:nvPr/>
          </p:nvCxnSpPr>
          <p:spPr>
            <a:xfrm>
              <a:off x="7632711" y="4141232"/>
              <a:ext cx="0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E8DC73A-52F2-49C4-A008-FB02256CE23B}"/>
                </a:ext>
              </a:extLst>
            </p:cNvPr>
            <p:cNvCxnSpPr>
              <a:endCxn id="26" idx="0"/>
            </p:cNvCxnSpPr>
            <p:nvPr/>
          </p:nvCxnSpPr>
          <p:spPr>
            <a:xfrm flipH="1">
              <a:off x="9322385" y="4141232"/>
              <a:ext cx="15573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09FC00-C294-499B-A1CF-27490663DA45}"/>
                </a:ext>
              </a:extLst>
            </p:cNvPr>
            <p:cNvSpPr txBox="1"/>
            <p:nvPr/>
          </p:nvSpPr>
          <p:spPr>
            <a:xfrm>
              <a:off x="8470833" y="5239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6D4401-C9DC-425E-93C0-C1748A6912D9}"/>
                </a:ext>
              </a:extLst>
            </p:cNvPr>
            <p:cNvSpPr txBox="1"/>
            <p:nvPr/>
          </p:nvSpPr>
          <p:spPr>
            <a:xfrm>
              <a:off x="8430504" y="49014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1D5860-3F11-4515-9808-BE6CD2E32DCF}"/>
                </a:ext>
              </a:extLst>
            </p:cNvPr>
            <p:cNvSpPr txBox="1"/>
            <p:nvPr/>
          </p:nvSpPr>
          <p:spPr>
            <a:xfrm>
              <a:off x="9769447" y="52390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C1D677-D0F5-48FC-891D-DC6B9404C363}"/>
                </a:ext>
              </a:extLst>
            </p:cNvPr>
            <p:cNvSpPr txBox="1"/>
            <p:nvPr/>
          </p:nvSpPr>
          <p:spPr>
            <a:xfrm>
              <a:off x="9749663" y="4853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EC7AF-B7B3-41F2-9241-EA43CC42AF20}"/>
                </a:ext>
              </a:extLst>
            </p:cNvPr>
            <p:cNvSpPr txBox="1"/>
            <p:nvPr/>
          </p:nvSpPr>
          <p:spPr>
            <a:xfrm>
              <a:off x="10049745" y="34228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0B18C8-3BD6-42BE-936D-3FE211830B09}"/>
                </a:ext>
              </a:extLst>
            </p:cNvPr>
            <p:cNvSpPr txBox="1"/>
            <p:nvPr/>
          </p:nvSpPr>
          <p:spPr>
            <a:xfrm>
              <a:off x="10055287" y="37934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  <a:endParaRPr lang="en-IN" dirty="0"/>
            </a:p>
          </p:txBody>
        </p:sp>
        <p:sp>
          <p:nvSpPr>
            <p:cNvPr id="39" name="Arrow: Left-Up 38">
              <a:extLst>
                <a:ext uri="{FF2B5EF4-FFF2-40B4-BE49-F238E27FC236}">
                  <a16:creationId xmlns:a16="http://schemas.microsoft.com/office/drawing/2014/main" id="{2E2B48B8-C835-4577-8EF8-45E2CA305C70}"/>
                </a:ext>
              </a:extLst>
            </p:cNvPr>
            <p:cNvSpPr/>
            <p:nvPr/>
          </p:nvSpPr>
          <p:spPr>
            <a:xfrm>
              <a:off x="10113226" y="4441888"/>
              <a:ext cx="454036" cy="781396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8D1B874-49CB-41C8-8630-BA5ACBD098FD}"/>
              </a:ext>
            </a:extLst>
          </p:cNvPr>
          <p:cNvSpPr txBox="1"/>
          <p:nvPr/>
        </p:nvSpPr>
        <p:spPr>
          <a:xfrm>
            <a:off x="5189807" y="504848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+ 14i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601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28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58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29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0878A39-F7E2-4BF1-A671-3FB4E4D48110}"/>
              </a:ext>
            </a:extLst>
          </p:cNvPr>
          <p:cNvGrpSpPr/>
          <p:nvPr/>
        </p:nvGrpSpPr>
        <p:grpSpPr>
          <a:xfrm>
            <a:off x="7575207" y="3429000"/>
            <a:ext cx="2984845" cy="1122779"/>
            <a:chOff x="7575207" y="3429000"/>
            <a:chExt cx="2984845" cy="1122779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E8FC6C31-2058-4002-918C-4BFAF193B772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27AA8317-02EB-4BE0-BAE1-FDD34D9DCE23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810A7-B779-4EC4-A6AB-31891A2721E5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A04C5-E889-4DB6-AB43-A04505F62F5D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717A24-D661-46E5-98B4-A67E9DA6C85F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sp>
          <p:nvSpPr>
            <p:cNvPr id="37" name="object 878">
              <a:extLst>
                <a:ext uri="{FF2B5EF4-FFF2-40B4-BE49-F238E27FC236}">
                  <a16:creationId xmlns:a16="http://schemas.microsoft.com/office/drawing/2014/main" id="{AC6F10F7-B679-4CC2-B820-B4EB36EB6043}"/>
                </a:ext>
              </a:extLst>
            </p:cNvPr>
            <p:cNvSpPr/>
            <p:nvPr/>
          </p:nvSpPr>
          <p:spPr>
            <a:xfrm>
              <a:off x="7575207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39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>
            <a:extLst>
              <a:ext uri="{FF2B5EF4-FFF2-40B4-BE49-F238E27FC236}">
                <a16:creationId xmlns:a16="http://schemas.microsoft.com/office/drawing/2014/main" id="{0066F0C1-BD3A-4EEE-A9B5-D8534B9A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194D61-9A45-4437-AD4B-913BCED19F13}" type="slidenum">
              <a:rPr lang="zh-TW" altLang="en-US" sz="1200">
                <a:solidFill>
                  <a:srgbClr val="2F2F2F"/>
                </a:solidFill>
              </a:rPr>
              <a:pPr eaLnBrk="1" hangingPunct="1"/>
              <a:t>3</a:t>
            </a:fld>
            <a:endParaRPr lang="en-US" altLang="zh-TW" sz="1200">
              <a:solidFill>
                <a:srgbClr val="2F2F2F"/>
              </a:solidFill>
            </a:endParaRP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DD171EE1-2228-4D83-8D93-C5402CEB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970866"/>
            <a:ext cx="11548906" cy="245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9300" indent="-2921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Software designers use the same idea to </a:t>
            </a:r>
            <a:r>
              <a:rPr lang="en-US" altLang="zh-TW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ease</a:t>
            </a:r>
            <a:r>
              <a:rPr lang="en-US" altLang="zh-TW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 programmers to develop their software</a:t>
            </a:r>
          </a:p>
          <a:p>
            <a:pPr lvl="1"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Software is also composed of different kind of software objects</a:t>
            </a:r>
          </a:p>
          <a:p>
            <a:pPr lvl="1">
              <a:buFontTx/>
              <a:buChar char="•"/>
            </a:pPr>
            <a:r>
              <a:rPr lang="en-US" altLang="zh-TW" sz="2800" dirty="0">
                <a:cs typeface="Times New Roman" panose="02020603050405020304" pitchFamily="18" charset="0"/>
              </a:rPr>
              <a:t>Each software object also has its own </a:t>
            </a:r>
            <a:r>
              <a:rPr lang="en-US" altLang="zh-TW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states</a:t>
            </a:r>
            <a:r>
              <a:rPr lang="en-US" altLang="zh-TW" sz="2800" dirty="0">
                <a:cs typeface="Times New Roman" panose="02020603050405020304" pitchFamily="18" charset="0"/>
              </a:rPr>
              <a:t> and </a:t>
            </a:r>
            <a:r>
              <a:rPr lang="en-US" altLang="zh-TW" sz="2800" i="1" dirty="0">
                <a:solidFill>
                  <a:srgbClr val="C00000"/>
                </a:solidFill>
                <a:cs typeface="Times New Roman" panose="02020603050405020304" pitchFamily="18" charset="0"/>
              </a:rPr>
              <a:t>behaviors</a:t>
            </a:r>
            <a:r>
              <a:rPr lang="en-US" altLang="zh-TW" sz="2800" i="1" dirty="0">
                <a:cs typeface="Times New Roman" panose="02020603050405020304" pitchFamily="18" charset="0"/>
              </a:rPr>
              <a:t>.</a:t>
            </a:r>
            <a:endParaRPr lang="en-US" altLang="zh-TW" sz="2800" dirty="0">
              <a:cs typeface="Times New Roman" panose="02020603050405020304" pitchFamily="18" charset="0"/>
            </a:endParaRPr>
          </a:p>
        </p:txBody>
      </p:sp>
      <p:sp>
        <p:nvSpPr>
          <p:cNvPr id="2054" name="Oval 4">
            <a:extLst>
              <a:ext uri="{FF2B5EF4-FFF2-40B4-BE49-F238E27FC236}">
                <a16:creationId xmlns:a16="http://schemas.microsoft.com/office/drawing/2014/main" id="{B1DE44C9-03EF-4ADE-8455-E4DC2579D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6781800" cy="2590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Verdana" pitchFamily="34" charset="0"/>
            </a:endParaRPr>
          </a:p>
        </p:txBody>
      </p:sp>
      <p:sp>
        <p:nvSpPr>
          <p:cNvPr id="2055" name="Oval 5">
            <a:extLst>
              <a:ext uri="{FF2B5EF4-FFF2-40B4-BE49-F238E27FC236}">
                <a16:creationId xmlns:a16="http://schemas.microsoft.com/office/drawing/2014/main" id="{C2084B98-A3C5-4D68-8BF7-C4377CA13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191000"/>
            <a:ext cx="3762375" cy="2133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Verdana" pitchFamily="34" charset="0"/>
              </a:rPr>
              <a:t>Variables</a:t>
            </a:r>
            <a:r>
              <a:rPr lang="en-US" altLang="zh-TW" sz="2000" b="1" i="1" dirty="0">
                <a:solidFill>
                  <a:schemeClr val="hlink"/>
                </a:solidFill>
                <a:latin typeface="Verdana" pitchFamily="34" charset="0"/>
              </a:rPr>
              <a:t> </a:t>
            </a:r>
            <a:r>
              <a:rPr lang="en-US" altLang="zh-TW" sz="2000" b="1" i="1" dirty="0">
                <a:solidFill>
                  <a:schemeClr val="accent2">
                    <a:lumMod val="50000"/>
                  </a:schemeClr>
                </a:solidFill>
                <a:latin typeface="Verdana" pitchFamily="34" charset="0"/>
              </a:rPr>
              <a:t>(States)</a:t>
            </a:r>
            <a:endParaRPr lang="en-US" altLang="zh-TW" b="1" dirty="0">
              <a:solidFill>
                <a:schemeClr val="accent2">
                  <a:lumMod val="50000"/>
                </a:schemeClr>
              </a:solidFill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Color = Grey 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Size = 2cm x 1.5cm </a:t>
            </a:r>
          </a:p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  <a:t>Shape = Rectangular</a:t>
            </a:r>
            <a:br>
              <a:rPr lang="en-US" altLang="zh-TW" sz="2000" b="1" dirty="0">
                <a:solidFill>
                  <a:srgbClr val="FF6600"/>
                </a:solidFill>
                <a:latin typeface="Courier New" pitchFamily="49" charset="0"/>
              </a:rPr>
            </a:b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endParaRPr lang="en-US" altLang="zh-TW" b="1" i="1" dirty="0">
              <a:solidFill>
                <a:srgbClr val="FF0000"/>
              </a:solidFill>
            </a:endParaRPr>
          </a:p>
        </p:txBody>
      </p:sp>
      <p:sp>
        <p:nvSpPr>
          <p:cNvPr id="2056" name="Text Box 6">
            <a:extLst>
              <a:ext uri="{FF2B5EF4-FFF2-40B4-BE49-F238E27FC236}">
                <a16:creationId xmlns:a16="http://schemas.microsoft.com/office/drawing/2014/main" id="{0003A5A8-9782-4788-95A3-8305A40E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9" y="4419601"/>
            <a:ext cx="1743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27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altLang="zh-TW" sz="2000" b="1" dirty="0">
                <a:solidFill>
                  <a:srgbClr val="C00000"/>
                </a:solidFill>
                <a:latin typeface="Verdana" pitchFamily="34" charset="0"/>
              </a:rPr>
              <a:t>Method</a:t>
            </a:r>
          </a:p>
          <a:p>
            <a:pPr algn="ctr" eaLnBrk="0" hangingPunct="0">
              <a:defRPr/>
            </a:pPr>
            <a:r>
              <a:rPr lang="en-US" altLang="zh-TW" sz="2000" b="1" i="1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(Behavior)</a:t>
            </a:r>
          </a:p>
        </p:txBody>
      </p:sp>
      <p:sp>
        <p:nvSpPr>
          <p:cNvPr id="2057" name="AutoShape 7">
            <a:extLst>
              <a:ext uri="{FF2B5EF4-FFF2-40B4-BE49-F238E27FC236}">
                <a16:creationId xmlns:a16="http://schemas.microsoft.com/office/drawing/2014/main" id="{8D25F439-201F-44FB-ADDD-A3C2BB01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6096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2050" name="Object 8">
            <a:extLst>
              <a:ext uri="{FF2B5EF4-FFF2-40B4-BE49-F238E27FC236}">
                <a16:creationId xmlns:a16="http://schemas.microsoft.com/office/drawing/2014/main" id="{103178C7-6DF0-49BA-AB1A-BF82BAE90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19601"/>
          <a:ext cx="67945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600" imgH="3995640" progId="">
                  <p:embed/>
                </p:oleObj>
              </mc:Choice>
              <mc:Fallback>
                <p:oleObj name="Clip" r:id="rId2" imgW="1857600" imgH="3995640" progId="">
                  <p:embed/>
                  <p:pic>
                    <p:nvPicPr>
                      <p:cNvPr id="2050" name="Object 8">
                        <a:extLst>
                          <a:ext uri="{FF2B5EF4-FFF2-40B4-BE49-F238E27FC236}">
                            <a16:creationId xmlns:a16="http://schemas.microsoft.com/office/drawing/2014/main" id="{103178C7-6DF0-49BA-AB1A-BF82BAE90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1"/>
                        <a:ext cx="679450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9">
            <a:extLst>
              <a:ext uri="{FF2B5EF4-FFF2-40B4-BE49-F238E27FC236}">
                <a16:creationId xmlns:a16="http://schemas.microsoft.com/office/drawing/2014/main" id="{C4F5B029-41EE-49E5-B665-C67778F94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5638801"/>
            <a:ext cx="1860550" cy="39687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solidFill>
                  <a:srgbClr val="FF6600"/>
                </a:solidFill>
                <a:latin typeface="Courier New" panose="02070309020205020404" pitchFamily="49" charset="0"/>
              </a:rPr>
              <a:t>(protruded)</a:t>
            </a:r>
            <a:endParaRPr lang="en-US" altLang="zh-TW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2059" name="Text Box 10">
            <a:extLst>
              <a:ext uri="{FF2B5EF4-FFF2-40B4-BE49-F238E27FC236}">
                <a16:creationId xmlns:a16="http://schemas.microsoft.com/office/drawing/2014/main" id="{49C73C30-37E0-4EBE-8ADD-E5D33FF66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5334001"/>
            <a:ext cx="1403350" cy="396875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solidFill>
                  <a:srgbClr val="FF6600"/>
                </a:solidFill>
                <a:latin typeface="Courier New" panose="02070309020205020404" pitchFamily="49" charset="0"/>
              </a:rPr>
              <a:t>Press( )</a:t>
            </a:r>
          </a:p>
        </p:txBody>
      </p:sp>
      <p:sp>
        <p:nvSpPr>
          <p:cNvPr id="2060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B5E2DA3-4EAD-4125-80D3-AB638DE4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038600"/>
            <a:ext cx="914400" cy="609600"/>
          </a:xfrm>
          <a:prstGeom prst="actionButtonBlank">
            <a:avLst/>
          </a:prstGeom>
          <a:solidFill>
            <a:srgbClr val="DDDDDD"/>
          </a:solidFill>
          <a:ln>
            <a:noFill/>
          </a:ln>
          <a:effectLst>
            <a:prstShdw prst="shdw17" dist="38100">
              <a:srgbClr val="858585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TW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" name="Text Box 1071">
            <a:extLst>
              <a:ext uri="{FF2B5EF4-FFF2-40B4-BE49-F238E27FC236}">
                <a16:creationId xmlns:a16="http://schemas.microsoft.com/office/drawing/2014/main" id="{E7E996BC-49A6-4973-A9FC-46180E3A9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426" y="4191001"/>
            <a:ext cx="638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200" b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BA597116-36C1-4931-87A2-DC07026E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20" y="210235"/>
            <a:ext cx="93811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600" b="1" dirty="0">
                <a:cs typeface="Times New Roman" panose="02020603050405020304" pitchFamily="18" charset="0"/>
              </a:rPr>
              <a:t>What is a Software Object?</a:t>
            </a:r>
            <a:r>
              <a:rPr lang="en-US" altLang="zh-TW" sz="36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B3E28-F067-42F3-98F7-6BABE054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E0AE-24B3-4FEA-A122-BCEBE21B7132}" type="datetime1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0D870-C69D-4594-93D7-0D5CFE59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30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E15E6-2C08-4FB5-AC88-EA3B893F255D}"/>
              </a:ext>
            </a:extLst>
          </p:cNvPr>
          <p:cNvGrpSpPr/>
          <p:nvPr/>
        </p:nvGrpSpPr>
        <p:grpSpPr>
          <a:xfrm>
            <a:off x="7575207" y="3429000"/>
            <a:ext cx="2984845" cy="1122779"/>
            <a:chOff x="7575207" y="3429000"/>
            <a:chExt cx="2984845" cy="1122779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2D05C59B-0E19-45C8-8291-ABAC4A9DBC87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7D200084-D28B-4157-AF28-C631F973A23F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09859-84B4-4FBF-9959-E4A3541C9A50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9FFB2-5179-4B8C-AAA9-A5D00218D6A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37E17-E26D-448C-975D-84BAF87D024A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A160E5-AA82-45FF-972D-4A270949C610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BD83D0AD-2CF9-49A5-AAB6-2028599D9235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D40D42-2973-4CA9-8497-C7ED2065F767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58B25-088C-42CB-90ED-43AFD993E4FB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76638-F9EC-49A8-BAE1-7B8609E188C0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B6AB1B-A20C-4236-9FA8-6346D7A11A3D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67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31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737A88-7F1A-4AF9-9E5C-9F7AF152CCC5}"/>
                </a:ext>
              </a:extLst>
            </p:cNvPr>
            <p:cNvCxnSpPr>
              <a:endCxn id="32" idx="0"/>
            </p:cNvCxnSpPr>
            <p:nvPr/>
          </p:nvCxnSpPr>
          <p:spPr>
            <a:xfrm flipH="1">
              <a:off x="9322385" y="4141232"/>
              <a:ext cx="15573" cy="781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96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z. 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32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254E4-BCA7-4C78-A7B9-BA6CA1FE1DF6}"/>
              </a:ext>
            </a:extLst>
          </p:cNvPr>
          <p:cNvCxnSpPr/>
          <p:nvPr/>
        </p:nvCxnSpPr>
        <p:spPr>
          <a:xfrm>
            <a:off x="8088354" y="4182447"/>
            <a:ext cx="870754" cy="740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82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6E8-8BA0-48FB-931A-371496C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the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674E-6EB8-4612-8A97-F6359220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926430"/>
            <a:ext cx="3630253" cy="5590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Complex{</a:t>
            </a:r>
          </a:p>
          <a:p>
            <a:pPr marL="0" indent="0">
              <a:buNone/>
            </a:pPr>
            <a:r>
              <a:rPr lang="en-US" dirty="0"/>
              <a:t>   float real, </a:t>
            </a:r>
            <a:r>
              <a:rPr lang="en-US" dirty="0" err="1"/>
              <a:t>imag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putdata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Complex sum(Complex B);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IN" dirty="0"/>
              <a:t>void Complex::</a:t>
            </a:r>
            <a:r>
              <a:rPr lang="en-IN" dirty="0" err="1"/>
              <a:t>getdata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real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&gt;&gt;real;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&lt;&lt;“enter the imaginary part: ”;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cin</a:t>
            </a:r>
            <a:r>
              <a:rPr lang="en-IN" dirty="0"/>
              <a:t>&gt;&gt; </a:t>
            </a:r>
            <a:r>
              <a:rPr lang="en-IN" dirty="0" err="1"/>
              <a:t>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void Complex::</a:t>
            </a:r>
            <a:r>
              <a:rPr lang="en-US" dirty="0" err="1"/>
              <a:t>putdata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if(</a:t>
            </a:r>
            <a:r>
              <a:rPr lang="en-US" dirty="0" err="1"/>
              <a:t>imag</a:t>
            </a:r>
            <a:r>
              <a:rPr lang="en-US" dirty="0"/>
              <a:t>&gt;=0)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&lt;&lt;real&lt;&lt;“+”&lt;&lt;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&lt;&lt;real&lt;&lt;</a:t>
            </a:r>
            <a:r>
              <a:rPr lang="en-US" dirty="0" err="1"/>
              <a:t>imag</a:t>
            </a:r>
            <a:r>
              <a:rPr lang="en-US" dirty="0"/>
              <a:t>&lt;&lt;“</a:t>
            </a:r>
            <a:r>
              <a:rPr lang="en-US" dirty="0" err="1"/>
              <a:t>i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284D-E197-401D-AA98-044F5E03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6857" y="1058779"/>
            <a:ext cx="4183741" cy="52975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Complex Complex::sum(Complex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temp;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temp.real</a:t>
            </a:r>
            <a:r>
              <a:rPr lang="en-IN" dirty="0"/>
              <a:t> = real + </a:t>
            </a:r>
            <a:r>
              <a:rPr lang="en-IN" dirty="0" err="1"/>
              <a:t>B.real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temp.imag</a:t>
            </a:r>
            <a:r>
              <a:rPr lang="en-IN" dirty="0"/>
              <a:t> = </a:t>
            </a:r>
            <a:r>
              <a:rPr lang="en-IN" dirty="0" err="1"/>
              <a:t>imag</a:t>
            </a:r>
            <a:r>
              <a:rPr lang="en-IN" dirty="0"/>
              <a:t> + </a:t>
            </a:r>
            <a:r>
              <a:rPr lang="en-IN" dirty="0" err="1"/>
              <a:t>B.imag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return temp;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Complex x, y, z;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x.getdata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y.getdata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/>
              <a:t>  z </a:t>
            </a:r>
            <a:r>
              <a:rPr lang="en-IN" dirty="0"/>
              <a:t>= </a:t>
            </a:r>
            <a:r>
              <a:rPr lang="en-IN" dirty="0" err="1"/>
              <a:t>x.sum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z.putdata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4A128-550C-4614-BB3B-60FE6AF9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1929-E638-4BF9-838D-FC31F16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86342-296D-4565-A5E7-DD29E9DB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0052E-3E58-458D-A5B9-48B9BD7105A6}"/>
              </a:ext>
            </a:extLst>
          </p:cNvPr>
          <p:cNvCxnSpPr>
            <a:cxnSpLocks/>
          </p:cNvCxnSpPr>
          <p:nvPr/>
        </p:nvCxnSpPr>
        <p:spPr>
          <a:xfrm>
            <a:off x="4061560" y="926430"/>
            <a:ext cx="0" cy="52096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9A0BEFC-C90B-4423-BDF5-4436C026755A}"/>
              </a:ext>
            </a:extLst>
          </p:cNvPr>
          <p:cNvGrpSpPr/>
          <p:nvPr/>
        </p:nvGrpSpPr>
        <p:grpSpPr>
          <a:xfrm>
            <a:off x="7575207" y="3429000"/>
            <a:ext cx="2984845" cy="2453635"/>
            <a:chOff x="7575207" y="3429000"/>
            <a:chExt cx="2984845" cy="2453635"/>
          </a:xfrm>
        </p:grpSpPr>
        <p:sp>
          <p:nvSpPr>
            <p:cNvPr id="10" name="object 878">
              <a:extLst>
                <a:ext uri="{FF2B5EF4-FFF2-40B4-BE49-F238E27FC236}">
                  <a16:creationId xmlns:a16="http://schemas.microsoft.com/office/drawing/2014/main" id="{7FD52ACD-D916-40E2-8EC4-BF009A620DB6}"/>
                </a:ext>
              </a:extLst>
            </p:cNvPr>
            <p:cNvSpPr/>
            <p:nvPr/>
          </p:nvSpPr>
          <p:spPr>
            <a:xfrm>
              <a:off x="8754212" y="342900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78">
              <a:extLst>
                <a:ext uri="{FF2B5EF4-FFF2-40B4-BE49-F238E27FC236}">
                  <a16:creationId xmlns:a16="http://schemas.microsoft.com/office/drawing/2014/main" id="{3753BA53-A6EC-4231-9B99-FA4126C66936}"/>
                </a:ext>
              </a:extLst>
            </p:cNvPr>
            <p:cNvSpPr/>
            <p:nvPr/>
          </p:nvSpPr>
          <p:spPr>
            <a:xfrm>
              <a:off x="9950452" y="347696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304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09600" y="0"/>
                  </a:lnTo>
                  <a:lnTo>
                    <a:pt x="609600" y="685800"/>
                  </a:lnTo>
                  <a:lnTo>
                    <a:pt x="304800" y="685800"/>
                  </a:lnTo>
                  <a:close/>
                </a:path>
                <a:path w="609600" h="685800">
                  <a:moveTo>
                    <a:pt x="0" y="304800"/>
                  </a:moveTo>
                  <a:lnTo>
                    <a:pt x="609600" y="304800"/>
                  </a:lnTo>
                </a:path>
              </a:pathLst>
            </a:custGeom>
            <a:noFill/>
            <a:ln w="93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25F16-ABDF-4145-A5DB-2E773E3DAB6E}"/>
                </a:ext>
              </a:extLst>
            </p:cNvPr>
            <p:cNvSpPr txBox="1"/>
            <p:nvPr/>
          </p:nvSpPr>
          <p:spPr>
            <a:xfrm>
              <a:off x="7808513" y="416276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11ED1-25F4-413A-AAB0-7345A8A70409}"/>
                </a:ext>
              </a:extLst>
            </p:cNvPr>
            <p:cNvSpPr txBox="1"/>
            <p:nvPr/>
          </p:nvSpPr>
          <p:spPr>
            <a:xfrm>
              <a:off x="8959108" y="418244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BBC00-BD69-4091-B8AA-9E61722227D5}"/>
                </a:ext>
              </a:extLst>
            </p:cNvPr>
            <p:cNvSpPr txBox="1"/>
            <p:nvPr/>
          </p:nvSpPr>
          <p:spPr>
            <a:xfrm>
              <a:off x="10113226" y="418244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D9C01F-E46B-40F4-AE8A-53A74815738E}"/>
                </a:ext>
              </a:extLst>
            </p:cNvPr>
            <p:cNvGrpSpPr/>
            <p:nvPr/>
          </p:nvGrpSpPr>
          <p:grpSpPr>
            <a:xfrm>
              <a:off x="7575207" y="3429000"/>
              <a:ext cx="609600" cy="695241"/>
              <a:chOff x="7575207" y="3429000"/>
              <a:chExt cx="609600" cy="695241"/>
            </a:xfrm>
          </p:grpSpPr>
          <p:sp>
            <p:nvSpPr>
              <p:cNvPr id="37" name="object 878">
                <a:extLst>
                  <a:ext uri="{FF2B5EF4-FFF2-40B4-BE49-F238E27FC236}">
                    <a16:creationId xmlns:a16="http://schemas.microsoft.com/office/drawing/2014/main" id="{F06F8FDC-5224-4231-AD9D-410273B46F1F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42AA10-6E17-4D50-9C9B-0B4A83A8CE58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B4C1BF-E62A-440A-A1D8-1342F01B0E85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IN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E6B0C5-124D-46E8-9127-FFFAB9F68194}"/>
                </a:ext>
              </a:extLst>
            </p:cNvPr>
            <p:cNvSpPr txBox="1"/>
            <p:nvPr/>
          </p:nvSpPr>
          <p:spPr>
            <a:xfrm>
              <a:off x="8908159" y="37719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3A421B-D772-4801-9A34-C0B5AC75D1EE}"/>
                </a:ext>
              </a:extLst>
            </p:cNvPr>
            <p:cNvSpPr txBox="1"/>
            <p:nvPr/>
          </p:nvSpPr>
          <p:spPr>
            <a:xfrm>
              <a:off x="8895552" y="34449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EF8204-7D80-4EA9-8A7E-EF4C67718149}"/>
                </a:ext>
              </a:extLst>
            </p:cNvPr>
            <p:cNvGrpSpPr/>
            <p:nvPr/>
          </p:nvGrpSpPr>
          <p:grpSpPr>
            <a:xfrm>
              <a:off x="8959108" y="4922628"/>
              <a:ext cx="609600" cy="695241"/>
              <a:chOff x="7575207" y="3429000"/>
              <a:chExt cx="609600" cy="695241"/>
            </a:xfrm>
          </p:grpSpPr>
          <p:sp>
            <p:nvSpPr>
              <p:cNvPr id="31" name="object 878">
                <a:extLst>
                  <a:ext uri="{FF2B5EF4-FFF2-40B4-BE49-F238E27FC236}">
                    <a16:creationId xmlns:a16="http://schemas.microsoft.com/office/drawing/2014/main" id="{74F59629-CCBC-4819-94C0-71EEA7FADF67}"/>
                  </a:ext>
                </a:extLst>
              </p:cNvPr>
              <p:cNvSpPr/>
              <p:nvPr/>
            </p:nvSpPr>
            <p:spPr>
              <a:xfrm>
                <a:off x="7575207" y="3429000"/>
                <a:ext cx="6096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685800">
                    <a:moveTo>
                      <a:pt x="3048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609600" y="0"/>
                    </a:lnTo>
                    <a:lnTo>
                      <a:pt x="609600" y="685800"/>
                    </a:lnTo>
                    <a:lnTo>
                      <a:pt x="304800" y="685800"/>
                    </a:lnTo>
                    <a:close/>
                  </a:path>
                  <a:path w="609600" h="685800">
                    <a:moveTo>
                      <a:pt x="0" y="304800"/>
                    </a:moveTo>
                    <a:lnTo>
                      <a:pt x="609600" y="304800"/>
                    </a:lnTo>
                  </a:path>
                </a:pathLst>
              </a:custGeom>
              <a:noFill/>
              <a:ln w="9344">
                <a:solidFill>
                  <a:schemeClr val="tx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4D04E2-2101-4025-BADC-BB46EB744BC3}"/>
                  </a:ext>
                </a:extLst>
              </p:cNvPr>
              <p:cNvSpPr txBox="1"/>
              <p:nvPr/>
            </p:nvSpPr>
            <p:spPr>
              <a:xfrm>
                <a:off x="7787641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FE544-F1D4-48D4-AD93-6A92CE757171}"/>
                  </a:ext>
                </a:extLst>
              </p:cNvPr>
              <p:cNvSpPr txBox="1"/>
              <p:nvPr/>
            </p:nvSpPr>
            <p:spPr>
              <a:xfrm>
                <a:off x="7786668" y="37549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en-IN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A043D-7809-4390-9F6A-BEFFBCF8C0DB}"/>
                </a:ext>
              </a:extLst>
            </p:cNvPr>
            <p:cNvSpPr txBox="1"/>
            <p:nvPr/>
          </p:nvSpPr>
          <p:spPr>
            <a:xfrm>
              <a:off x="9183107" y="55133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F254E4-BCA7-4C78-A7B9-BA6CA1FE1DF6}"/>
              </a:ext>
            </a:extLst>
          </p:cNvPr>
          <p:cNvCxnSpPr/>
          <p:nvPr/>
        </p:nvCxnSpPr>
        <p:spPr>
          <a:xfrm>
            <a:off x="8088354" y="4182447"/>
            <a:ext cx="870754" cy="740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878">
            <a:extLst>
              <a:ext uri="{FF2B5EF4-FFF2-40B4-BE49-F238E27FC236}">
                <a16:creationId xmlns:a16="http://schemas.microsoft.com/office/drawing/2014/main" id="{311EEE0B-5887-4FC3-8028-FE13A784F318}"/>
              </a:ext>
            </a:extLst>
          </p:cNvPr>
          <p:cNvSpPr/>
          <p:nvPr/>
        </p:nvSpPr>
        <p:spPr>
          <a:xfrm>
            <a:off x="10007066" y="4932069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304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  <a:lnTo>
                  <a:pt x="304800" y="685800"/>
                </a:lnTo>
                <a:close/>
              </a:path>
              <a:path w="609600" h="685800">
                <a:moveTo>
                  <a:pt x="0" y="304800"/>
                </a:moveTo>
                <a:lnTo>
                  <a:pt x="609600" y="304800"/>
                </a:lnTo>
              </a:path>
            </a:pathLst>
          </a:custGeom>
          <a:noFill/>
          <a:ln w="93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0BC8F7-EC2B-4AFB-9F41-401D477F2CF8}"/>
              </a:ext>
            </a:extLst>
          </p:cNvPr>
          <p:cNvSpPr txBox="1"/>
          <p:nvPr/>
        </p:nvSpPr>
        <p:spPr>
          <a:xfrm>
            <a:off x="10116606" y="48792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6E206A-BF19-4555-8E55-E31622D605B8}"/>
              </a:ext>
            </a:extLst>
          </p:cNvPr>
          <p:cNvSpPr txBox="1"/>
          <p:nvPr/>
        </p:nvSpPr>
        <p:spPr>
          <a:xfrm>
            <a:off x="10122118" y="5206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2A0A1-7C06-4AEC-BEAA-78EAAD8CAF44}"/>
              </a:ext>
            </a:extLst>
          </p:cNvPr>
          <p:cNvSpPr txBox="1"/>
          <p:nvPr/>
        </p:nvSpPr>
        <p:spPr>
          <a:xfrm>
            <a:off x="10028837" y="5585667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EFE7B9-C2FE-4FF1-866B-740641BAC00C}"/>
              </a:ext>
            </a:extLst>
          </p:cNvPr>
          <p:cNvSpPr txBox="1"/>
          <p:nvPr/>
        </p:nvSpPr>
        <p:spPr>
          <a:xfrm>
            <a:off x="10020415" y="3421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F496C2-703D-4A87-BAE9-3C3B43C0CB28}"/>
              </a:ext>
            </a:extLst>
          </p:cNvPr>
          <p:cNvSpPr txBox="1"/>
          <p:nvPr/>
        </p:nvSpPr>
        <p:spPr>
          <a:xfrm>
            <a:off x="10020415" y="3770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9D4DF890-4E16-4AAF-83B0-BA7C6B355F6D}"/>
              </a:ext>
            </a:extLst>
          </p:cNvPr>
          <p:cNvSpPr/>
          <p:nvPr/>
        </p:nvSpPr>
        <p:spPr>
          <a:xfrm rot="16412273">
            <a:off x="10703742" y="3905661"/>
            <a:ext cx="1114291" cy="1002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8CB603-85A0-46D3-A65C-20AF69D42120}"/>
              </a:ext>
            </a:extLst>
          </p:cNvPr>
          <p:cNvSpPr txBox="1"/>
          <p:nvPr/>
        </p:nvSpPr>
        <p:spPr>
          <a:xfrm>
            <a:off x="6140920" y="51658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+ 14i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782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0289-4DC3-40B5-B08A-808472FF7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434EC-625D-43A3-BBC2-4191E0D0C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69A3-18DD-4AE0-83D9-B0B8A981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A4B-DBCC-43DF-9E30-656F0F0A11E5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69B8-FA67-4CAA-B7FD-2915A4A6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78C3-4A71-428C-89B5-76C8460A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79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4F8B-CB3C-47C7-8B6E-89692494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486C-1BD6-46CA-8591-17D7B348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member function which initializes the objects of its class</a:t>
            </a:r>
          </a:p>
          <a:p>
            <a:r>
              <a:rPr lang="en-US" dirty="0"/>
              <a:t>A constructor has:</a:t>
            </a:r>
          </a:p>
          <a:p>
            <a:pPr marL="890588">
              <a:buFont typeface="Courier New" panose="02070309020205020404" pitchFamily="49" charset="0"/>
              <a:buChar char="o"/>
            </a:pPr>
            <a:r>
              <a:rPr lang="en-US" dirty="0"/>
              <a:t> the same name as that of class itself</a:t>
            </a:r>
          </a:p>
          <a:p>
            <a:pPr marL="890588">
              <a:buFont typeface="Courier New" panose="02070309020205020404" pitchFamily="49" charset="0"/>
              <a:buChar char="o"/>
            </a:pPr>
            <a:r>
              <a:rPr lang="en-US" dirty="0"/>
              <a:t> no return type, not even void</a:t>
            </a:r>
          </a:p>
          <a:p>
            <a:pPr marL="661988" indent="0">
              <a:buNone/>
            </a:pPr>
            <a:endParaRPr lang="en-US" dirty="0"/>
          </a:p>
          <a:p>
            <a:r>
              <a:rPr lang="en-US" dirty="0"/>
              <a:t>It constructs the values of data member so that it is called constructor</a:t>
            </a:r>
          </a:p>
          <a:p>
            <a:pPr algn="just"/>
            <a:r>
              <a:rPr lang="en-US" dirty="0"/>
              <a:t>A constructor is called automatically whenever a new object of a class is created.   </a:t>
            </a:r>
          </a:p>
          <a:p>
            <a:pPr algn="just"/>
            <a:r>
              <a:rPr lang="en-US" dirty="0"/>
              <a:t>You may or may not supply the arguments to the constructor when the new object is created.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16CB-D227-43FB-8D05-4BF9A507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B72F-C3A4-4714-8D90-9006804F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16ED-4AB8-475F-8695-93C4A799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12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D63-5F6D-499F-B803-CC4AB96A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82C0-FD09-4F59-A148-576F2E36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you do not specify a constructor, the compiler generates a default constructor (expects no parameters and has an empty body)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void main(){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rectangle </a:t>
            </a:r>
            <a:r>
              <a:rPr lang="en-US" dirty="0" err="1"/>
              <a:t>rc</a:t>
            </a:r>
            <a:r>
              <a:rPr lang="en-US" dirty="0"/>
              <a:t>(3.0, 2.0);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</a:t>
            </a:r>
            <a:r>
              <a:rPr lang="en-IN" dirty="0" err="1"/>
              <a:t>rc.posn</a:t>
            </a:r>
            <a:r>
              <a:rPr lang="en-IN" dirty="0"/>
              <a:t> (100, 100);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</a:t>
            </a:r>
            <a:r>
              <a:rPr lang="en-IN" dirty="0" err="1"/>
              <a:t>rc.draw</a:t>
            </a:r>
            <a:r>
              <a:rPr lang="en-IN" dirty="0"/>
              <a:t>();</a:t>
            </a:r>
          </a:p>
          <a:p>
            <a:pPr marL="0" indent="0" algn="just">
              <a:buNone/>
            </a:pPr>
            <a:r>
              <a:rPr lang="en-IN" dirty="0"/>
              <a:t>                                         </a:t>
            </a:r>
            <a:r>
              <a:rPr lang="en-IN" dirty="0" err="1"/>
              <a:t>rc.move</a:t>
            </a:r>
            <a:r>
              <a:rPr lang="en-IN" dirty="0"/>
              <a:t>(50, 50);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rc.draw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}</a:t>
            </a:r>
          </a:p>
          <a:p>
            <a:pPr algn="just"/>
            <a:r>
              <a:rPr lang="en-US" i="1" dirty="0"/>
              <a:t>Warning: attempting to initialize a data member of a class explicitly in the class definition is a syntax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9300-7EAD-4640-BE4C-B272C1DF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34A7-7380-4DF5-80E8-D8473FEA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AA16-3A3F-4DCA-B310-A7829E07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54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FDF2-9ECA-43ED-8211-B5A08A7E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D2D0-E46F-4003-BD77-18691505A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143453"/>
            <a:ext cx="11468960" cy="5124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complex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int m, n;</a:t>
            </a:r>
          </a:p>
          <a:p>
            <a:pPr marL="0" indent="0">
              <a:buNone/>
            </a:pPr>
            <a:r>
              <a:rPr lang="en-US" dirty="0"/>
              <a:t> public: </a:t>
            </a:r>
          </a:p>
          <a:p>
            <a:pPr marL="0" indent="0">
              <a:buNone/>
            </a:pPr>
            <a:r>
              <a:rPr lang="en-US" dirty="0"/>
              <a:t>  complex();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complex::complex()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m = 0; n =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58CC-4B02-4B1D-963F-6A5FDED3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5815-BAC3-42C8-B8E0-E85052C5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CE3B-15B5-4036-8182-F765B12F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687D-6B58-4B29-B32D-9D8E6CE75356}"/>
              </a:ext>
            </a:extLst>
          </p:cNvPr>
          <p:cNvSpPr txBox="1"/>
          <p:nvPr/>
        </p:nvSpPr>
        <p:spPr>
          <a:xfrm>
            <a:off x="5350042" y="3105834"/>
            <a:ext cx="381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Default constructor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65586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F0-0E5C-452C-B208-530181AF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4487-AD65-47AC-9459-0B840741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They should be declared in the public section of the class</a:t>
            </a:r>
          </a:p>
          <a:p>
            <a:pPr algn="just"/>
            <a:r>
              <a:rPr lang="en-US" dirty="0"/>
              <a:t>Invoked automatically when the class objects are created.</a:t>
            </a:r>
          </a:p>
          <a:p>
            <a:pPr algn="just"/>
            <a:r>
              <a:rPr lang="en-US" dirty="0"/>
              <a:t>They do not have return types, not even void and they cannot return any value.</a:t>
            </a:r>
          </a:p>
          <a:p>
            <a:pPr algn="just"/>
            <a:r>
              <a:rPr lang="en-US" dirty="0"/>
              <a:t>They cannot be inherited, though a derived class can call the base class constructor</a:t>
            </a:r>
          </a:p>
          <a:p>
            <a:pPr algn="just"/>
            <a:r>
              <a:rPr lang="en-US" dirty="0"/>
              <a:t>They also can have default arguments like other functions.</a:t>
            </a:r>
          </a:p>
          <a:p>
            <a:pPr algn="just"/>
            <a:r>
              <a:rPr lang="en-US" dirty="0"/>
              <a:t>They are implicitly called when the NEW and DELETE operators execute when  memory allocation is required.</a:t>
            </a:r>
          </a:p>
          <a:p>
            <a:pPr algn="just"/>
            <a:r>
              <a:rPr lang="en-US" dirty="0"/>
              <a:t>They cannot be virtual.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BCA2-997F-4566-AA92-1C602487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99F9-A845-42A5-983C-342C5C93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FAFA-58F9-483C-AA5D-684406A6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38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3817-8745-471B-B5D4-A9C32D7C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D3FB-D5A4-410A-A860-EC0EA59D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constructors that can take arguments are called parameterized constructors.</a:t>
            </a:r>
          </a:p>
          <a:p>
            <a:pPr algn="just"/>
            <a:r>
              <a:rPr lang="en-US" dirty="0"/>
              <a:t>It is used when we assign different value to the data member for different object. </a:t>
            </a:r>
          </a:p>
          <a:p>
            <a:pPr algn="just"/>
            <a:r>
              <a:rPr lang="en-US" dirty="0"/>
              <a:t>We must pass the initial values as arguments to the constructors when an object is declared.</a:t>
            </a:r>
          </a:p>
          <a:p>
            <a:pPr algn="just"/>
            <a:r>
              <a:rPr lang="en-US" dirty="0"/>
              <a:t>This can be done in two ways:</a:t>
            </a:r>
          </a:p>
          <a:p>
            <a:pPr marL="1155700" indent="-514350" algn="just">
              <a:buFont typeface="+mj-lt"/>
              <a:buAutoNum type="arabicPeriod"/>
            </a:pPr>
            <a:r>
              <a:rPr lang="en-US" dirty="0"/>
              <a:t>By calling the constructors implicitly also known as shorthand</a:t>
            </a:r>
          </a:p>
          <a:p>
            <a:pPr marL="641350" indent="0" algn="just">
              <a:buNone/>
            </a:pPr>
            <a:r>
              <a:rPr lang="en-US" dirty="0"/>
              <a:t>      - &lt;</a:t>
            </a:r>
            <a:r>
              <a:rPr lang="en-US" dirty="0" err="1"/>
              <a:t>class_name</a:t>
            </a:r>
            <a:r>
              <a:rPr lang="en-US" dirty="0"/>
              <a:t> object(arguments);&gt;</a:t>
            </a:r>
          </a:p>
          <a:p>
            <a:pPr marL="641350" indent="0" algn="just">
              <a:buNone/>
            </a:pPr>
            <a:r>
              <a:rPr lang="en-US" dirty="0"/>
              <a:t>      - rectangle </a:t>
            </a:r>
            <a:r>
              <a:rPr lang="en-US" dirty="0" err="1"/>
              <a:t>rc</a:t>
            </a:r>
            <a:r>
              <a:rPr lang="en-US" dirty="0"/>
              <a:t> (3, 5);</a:t>
            </a:r>
          </a:p>
          <a:p>
            <a:pPr marL="1155700" indent="-514350" algn="just">
              <a:buAutoNum type="arabicPeriod" startAt="2"/>
            </a:pPr>
            <a:r>
              <a:rPr lang="en-US" dirty="0"/>
              <a:t>By calling the constructors explicitly</a:t>
            </a:r>
          </a:p>
          <a:p>
            <a:pPr marL="641350" indent="0" algn="just">
              <a:buNone/>
            </a:pPr>
            <a:r>
              <a:rPr lang="en-US" dirty="0"/>
              <a:t>      - &lt;</a:t>
            </a:r>
            <a:r>
              <a:rPr lang="en-US" dirty="0" err="1"/>
              <a:t>class_name</a:t>
            </a:r>
            <a:r>
              <a:rPr lang="en-US" dirty="0"/>
              <a:t> object = constructor(arguments);&gt; </a:t>
            </a:r>
          </a:p>
          <a:p>
            <a:pPr marL="641350" indent="0" algn="just">
              <a:buNone/>
            </a:pPr>
            <a:r>
              <a:rPr lang="en-US" dirty="0"/>
              <a:t>      - rectangle </a:t>
            </a:r>
            <a:r>
              <a:rPr lang="en-US" dirty="0" err="1"/>
              <a:t>rc</a:t>
            </a:r>
            <a:r>
              <a:rPr lang="en-US" dirty="0"/>
              <a:t> = rectangle (3, 5);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0321-167F-4AD4-A53A-545AFE74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845B-17B8-42F2-A9D4-03B96FD0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479E-E226-49D0-B2BB-33144795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9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3A9B-8DAF-41C2-BB93-2E3C5C9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BB5C-BE65-415E-991B-F2BBB8AE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•"/>
            </a:pPr>
            <a:r>
              <a:rPr lang="en-US" altLang="zh-TW" dirty="0">
                <a:solidFill>
                  <a:srgbClr val="C00000"/>
                </a:solidFill>
              </a:rPr>
              <a:t>Hiding information</a:t>
            </a:r>
            <a:r>
              <a:rPr lang="en-US" altLang="zh-TW" dirty="0"/>
              <a:t> within an object’s nucleus</a:t>
            </a:r>
          </a:p>
          <a:p>
            <a:pPr algn="just">
              <a:buFontTx/>
              <a:buChar char="•"/>
            </a:pPr>
            <a:r>
              <a:rPr lang="en-US" altLang="zh-TW" dirty="0"/>
              <a:t>Provide a </a:t>
            </a:r>
            <a:r>
              <a:rPr lang="en-US" altLang="zh-TW" dirty="0">
                <a:solidFill>
                  <a:srgbClr val="C00000"/>
                </a:solidFill>
              </a:rPr>
              <a:t>public interface</a:t>
            </a:r>
            <a:r>
              <a:rPr lang="en-US" altLang="zh-TW" dirty="0"/>
              <a:t> for interacting with it</a:t>
            </a:r>
          </a:p>
          <a:p>
            <a:pPr algn="just">
              <a:buFontTx/>
              <a:buChar char="•"/>
            </a:pPr>
            <a:r>
              <a:rPr lang="en-US" altLang="zh-TW" dirty="0"/>
              <a:t>Advantages to software developers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Modularity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FF99"/>
                </a:solidFill>
              </a:rPr>
              <a:t> </a:t>
            </a:r>
            <a:r>
              <a:rPr lang="en-US" altLang="zh-TW" sz="2800" dirty="0"/>
              <a:t>An object can be </a:t>
            </a:r>
            <a:r>
              <a:rPr lang="en-US" altLang="zh-TW" sz="2800" dirty="0">
                <a:solidFill>
                  <a:srgbClr val="C00000"/>
                </a:solidFill>
              </a:rPr>
              <a:t>easily passed around</a:t>
            </a:r>
            <a:r>
              <a:rPr lang="en-US" altLang="zh-TW" sz="2800" dirty="0"/>
              <a:t> in the system (Otherwise, you need to think about how many </a:t>
            </a:r>
            <a:r>
              <a:rPr lang="en-US" altLang="zh-TW" sz="2800" dirty="0">
                <a:solidFill>
                  <a:srgbClr val="FF6600"/>
                </a:solidFill>
              </a:rPr>
              <a:t>files</a:t>
            </a:r>
            <a:r>
              <a:rPr lang="en-US" altLang="zh-TW" sz="2800" dirty="0"/>
              <a:t> you need to  bundle together to pass to your friends)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Information hiding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Users </a:t>
            </a:r>
            <a:r>
              <a:rPr lang="en-US" altLang="zh-TW" sz="2800" dirty="0">
                <a:solidFill>
                  <a:srgbClr val="C00000"/>
                </a:solidFill>
              </a:rPr>
              <a:t>need not go into details</a:t>
            </a:r>
            <a:r>
              <a:rPr lang="en-US" altLang="zh-TW" sz="2800" dirty="0"/>
              <a:t> of the object before using the object (E.g., you don’t need to know the circuit of a TV set if you want to watch TV)</a:t>
            </a:r>
          </a:p>
          <a:p>
            <a:pPr lvl="1" algn="just"/>
            <a:r>
              <a:rPr lang="en-US" altLang="zh-TW" sz="2800" u="sng" dirty="0">
                <a:solidFill>
                  <a:srgbClr val="C00000"/>
                </a:solidFill>
              </a:rPr>
              <a:t>Safety</a:t>
            </a:r>
            <a:r>
              <a:rPr lang="en-US" altLang="zh-TW" sz="2800" dirty="0">
                <a:solidFill>
                  <a:srgbClr val="C00000"/>
                </a:solidFill>
              </a:rPr>
              <a:t>:</a:t>
            </a:r>
            <a:r>
              <a:rPr lang="en-US" altLang="zh-TW" sz="2800" dirty="0">
                <a:solidFill>
                  <a:srgbClr val="FFFF99"/>
                </a:solidFill>
              </a:rPr>
              <a:t> </a:t>
            </a:r>
            <a:r>
              <a:rPr lang="en-US" altLang="zh-TW" sz="2800" dirty="0"/>
              <a:t>Users of the object </a:t>
            </a:r>
            <a:r>
              <a:rPr lang="en-US" altLang="zh-TW" sz="2800" dirty="0">
                <a:solidFill>
                  <a:srgbClr val="C00000"/>
                </a:solidFill>
              </a:rPr>
              <a:t>may not directly access the internal state</a:t>
            </a:r>
            <a:r>
              <a:rPr lang="en-US" altLang="zh-TW" sz="2800" dirty="0"/>
              <a:t> of the object. This reduces the possibility of erroneous situations.</a:t>
            </a:r>
            <a:endParaRPr lang="en-US" altLang="zh-TW" sz="2800" dirty="0">
              <a:solidFill>
                <a:srgbClr val="FFFF99"/>
              </a:solidFill>
            </a:endParaRPr>
          </a:p>
          <a:p>
            <a:pPr lvl="1"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2CB5-B1D1-424A-9CC2-58B5839D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2633-9DF7-484B-BB37-BAD007E3D0F0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AABD-C866-43CA-9569-D272C1CA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432F-8027-4CAC-BADE-F9F3874C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80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9A3-8C36-48B8-84CD-D17EC927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BC0D-9639-41E7-ACBF-67E9913B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 class reference is passed as parameters in constructor then that constructor is copy constructor.</a:t>
            </a:r>
          </a:p>
          <a:p>
            <a:pPr algn="just"/>
            <a:r>
              <a:rPr lang="en-US" dirty="0"/>
              <a:t>A copy constructor is used to declare and initialize an object from another object.</a:t>
            </a:r>
          </a:p>
          <a:p>
            <a:pPr algn="just"/>
            <a:r>
              <a:rPr lang="en-US" dirty="0"/>
              <a:t>Syntax: </a:t>
            </a:r>
            <a:r>
              <a:rPr lang="en-US" dirty="0" err="1"/>
              <a:t>constructor_name</a:t>
            </a:r>
            <a:r>
              <a:rPr lang="en-US" dirty="0"/>
              <a:t> (</a:t>
            </a:r>
            <a:r>
              <a:rPr lang="en-US" dirty="0" err="1"/>
              <a:t>class_name</a:t>
            </a:r>
            <a:r>
              <a:rPr lang="en-US" dirty="0"/>
              <a:t> &amp;object);</a:t>
            </a:r>
          </a:p>
          <a:p>
            <a:pPr marL="0" indent="0" algn="just">
              <a:buNone/>
            </a:pPr>
            <a:r>
              <a:rPr lang="en-US" dirty="0"/>
              <a:t>                rectangle (rectangle &amp;</a:t>
            </a:r>
            <a:r>
              <a:rPr lang="en-US" dirty="0" err="1"/>
              <a:t>rc</a:t>
            </a:r>
            <a:r>
              <a:rPr lang="en-US" dirty="0"/>
              <a:t>);</a:t>
            </a:r>
          </a:p>
          <a:p>
            <a:pPr marL="0" indent="0" algn="just">
              <a:buNone/>
            </a:pPr>
            <a:r>
              <a:rPr lang="en-US" dirty="0"/>
              <a:t>                rectangle rc1 (rc2); // rectangle rc1 = rc2;</a:t>
            </a:r>
          </a:p>
          <a:p>
            <a:pPr algn="just"/>
            <a:r>
              <a:rPr lang="en-US" dirty="0"/>
              <a:t>The process of initialization object through copy constructor is known as copy initialization.</a:t>
            </a:r>
          </a:p>
          <a:p>
            <a:pPr algn="just"/>
            <a:r>
              <a:rPr lang="en-US" dirty="0"/>
              <a:t>A copy constructor takes a reference to an object of the same class as itself as argument.</a:t>
            </a:r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626-5D43-44A2-B5B7-B3E55FB2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1719-B07E-4B47-B882-B1BC6A54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780F-A775-41A0-8049-7A2E04C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88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C5BD-CB06-407A-8C76-2016F0D3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E328-34F8-4AC8-A12C-BE8E1989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35729"/>
            <a:ext cx="3795486" cy="5141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person{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int age;</a:t>
            </a:r>
          </a:p>
          <a:p>
            <a:pPr marL="0" indent="0">
              <a:buNone/>
            </a:pPr>
            <a:r>
              <a:rPr lang="en-US" dirty="0"/>
              <a:t>  person(int a){</a:t>
            </a:r>
          </a:p>
          <a:p>
            <a:pPr marL="0" indent="0">
              <a:buNone/>
            </a:pPr>
            <a:r>
              <a:rPr lang="en-US" dirty="0"/>
              <a:t>       age = a;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person(person &amp;x){</a:t>
            </a:r>
          </a:p>
          <a:p>
            <a:pPr marL="0" indent="0">
              <a:buNone/>
            </a:pPr>
            <a:r>
              <a:rPr lang="en-US" dirty="0"/>
              <a:t>      age = </a:t>
            </a:r>
            <a:r>
              <a:rPr lang="en-US" dirty="0" err="1"/>
              <a:t>x.age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D0014-743A-43A9-B30D-389BA8ED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2316" y="1069673"/>
            <a:ext cx="7256570" cy="5286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person t(10);</a:t>
            </a:r>
          </a:p>
          <a:p>
            <a:pPr marL="0" indent="0">
              <a:buNone/>
            </a:pPr>
            <a:r>
              <a:rPr lang="en-US" dirty="0"/>
              <a:t> person s(15);</a:t>
            </a:r>
          </a:p>
          <a:p>
            <a:pPr marL="0" indent="0">
              <a:buNone/>
            </a:pPr>
            <a:r>
              <a:rPr lang="en-US" dirty="0"/>
              <a:t> person </a:t>
            </a:r>
            <a:r>
              <a:rPr lang="en-US" dirty="0" err="1"/>
              <a:t>t_clone</a:t>
            </a:r>
            <a:r>
              <a:rPr lang="en-US" dirty="0"/>
              <a:t> = 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t.age</a:t>
            </a:r>
            <a:r>
              <a:rPr lang="en-US" dirty="0"/>
              <a:t>&lt;&lt;“  “&lt;&lt;</a:t>
            </a:r>
            <a:r>
              <a:rPr lang="en-US" dirty="0" err="1"/>
              <a:t>s.age</a:t>
            </a:r>
            <a:r>
              <a:rPr lang="en-US" dirty="0"/>
              <a:t>&lt;&lt;“ “&lt;&lt;</a:t>
            </a:r>
            <a:r>
              <a:rPr lang="en-US" dirty="0" err="1"/>
              <a:t>t_clone.age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t.age</a:t>
            </a:r>
            <a:r>
              <a:rPr lang="en-IN" dirty="0"/>
              <a:t> = 23;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t.age</a:t>
            </a:r>
            <a:r>
              <a:rPr lang="en-US" dirty="0"/>
              <a:t>&lt;&lt;“  “&lt;&lt;</a:t>
            </a:r>
            <a:r>
              <a:rPr lang="en-US" dirty="0" err="1"/>
              <a:t>s.age</a:t>
            </a:r>
            <a:r>
              <a:rPr lang="en-US" dirty="0"/>
              <a:t>&lt;&lt;“ “&lt;&lt;</a:t>
            </a:r>
            <a:r>
              <a:rPr lang="en-US" dirty="0" err="1"/>
              <a:t>t_clone.age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E2BD-72CB-45CC-862D-D565DEEF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037A-BE6D-44FD-8F14-1C1DFE138F23}" type="datetime1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C2E51-B734-410C-9C6D-DE54CE53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0AE7-928F-49D5-A355-7F28F9F6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29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E968-A68E-4A7E-8835-6C230A19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1A43-8419-4E34-901A-0183302A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destructor is used to destroy the objects that have been created by constructor.</a:t>
            </a:r>
          </a:p>
          <a:p>
            <a:pPr algn="just"/>
            <a:r>
              <a:rPr lang="en-US" dirty="0"/>
              <a:t>It is also a member function of class whose name is same as that of class name but preceded by tilde symbol (~)</a:t>
            </a:r>
          </a:p>
          <a:p>
            <a:pPr algn="just"/>
            <a:r>
              <a:rPr lang="en-US" dirty="0"/>
              <a:t>It never takes any arguments nor return any value.</a:t>
            </a:r>
          </a:p>
          <a:p>
            <a:pPr algn="just"/>
            <a:r>
              <a:rPr lang="en-US" dirty="0"/>
              <a:t>It will be invoked implicitly  by the compiler upon exiting from the program to clean up the storage which is allocated to it.</a:t>
            </a:r>
          </a:p>
          <a:p>
            <a:pPr algn="just"/>
            <a:r>
              <a:rPr lang="en-US" dirty="0"/>
              <a:t>The NEW operator is used in constructor to allocate memory and DELETE is used to free the memory in destructors.</a:t>
            </a:r>
          </a:p>
          <a:p>
            <a:pPr algn="just"/>
            <a:r>
              <a:rPr lang="en-US" dirty="0"/>
              <a:t>Example: ~rectangle(); 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6B32-B55B-4EDE-BD14-389F003D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8961-A12F-49C8-9F24-F839DDAA10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359E-6FF7-4C8E-BD5E-4F63180B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11AF-5AF1-4D07-86AF-38FECD7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7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796A-B419-448C-957C-19F991A0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ABC2-715D-4702-AEF2-380D7C73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•"/>
            </a:pPr>
            <a:r>
              <a:rPr lang="en-US" altLang="zh-TW" dirty="0"/>
              <a:t>A Class is a </a:t>
            </a:r>
            <a:r>
              <a:rPr lang="en-US" altLang="zh-TW" b="1" dirty="0">
                <a:solidFill>
                  <a:srgbClr val="C00000"/>
                </a:solidFill>
              </a:rPr>
              <a:t>blueprint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or prototype that defines the </a:t>
            </a:r>
            <a:r>
              <a:rPr lang="en-US" altLang="zh-TW" dirty="0">
                <a:solidFill>
                  <a:srgbClr val="C00000"/>
                </a:solidFill>
              </a:rPr>
              <a:t>variables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C00000"/>
                </a:solidFill>
              </a:rPr>
              <a:t>methods</a:t>
            </a:r>
            <a:r>
              <a:rPr lang="en-US" altLang="zh-TW" dirty="0"/>
              <a:t> common to </a:t>
            </a:r>
            <a:r>
              <a:rPr lang="en-US" altLang="zh-TW" dirty="0">
                <a:solidFill>
                  <a:srgbClr val="FF6600"/>
                </a:solidFill>
              </a:rPr>
              <a:t>all</a:t>
            </a:r>
            <a:r>
              <a:rPr lang="en-US" altLang="zh-TW" dirty="0"/>
              <a:t> objects of </a:t>
            </a:r>
            <a:r>
              <a:rPr lang="en-US" altLang="zh-TW" dirty="0">
                <a:solidFill>
                  <a:srgbClr val="C00000"/>
                </a:solidFill>
              </a:rPr>
              <a:t>a certain kind</a:t>
            </a:r>
          </a:p>
          <a:p>
            <a:pPr algn="just">
              <a:buFontTx/>
              <a:buChar char="•"/>
            </a:pPr>
            <a:r>
              <a:rPr lang="en-US" altLang="zh-TW" dirty="0"/>
              <a:t>Every object of a Class is an </a:t>
            </a:r>
            <a:r>
              <a:rPr lang="en-US" altLang="zh-TW" b="1" dirty="0">
                <a:solidFill>
                  <a:srgbClr val="C00000"/>
                </a:solidFill>
              </a:rPr>
              <a:t>instance</a:t>
            </a:r>
            <a:r>
              <a:rPr lang="en-US" altLang="zh-TW" dirty="0"/>
              <a:t> of that class</a:t>
            </a:r>
          </a:p>
          <a:p>
            <a:pPr algn="just">
              <a:buFontTx/>
              <a:buChar char="•"/>
            </a:pPr>
            <a:r>
              <a:rPr lang="en-US" altLang="zh-TW" dirty="0"/>
              <a:t>Benefit - </a:t>
            </a:r>
            <a:r>
              <a:rPr lang="en-US" altLang="zh-TW" dirty="0">
                <a:solidFill>
                  <a:srgbClr val="C00000"/>
                </a:solidFill>
              </a:rPr>
              <a:t>Reusability</a:t>
            </a:r>
          </a:p>
          <a:p>
            <a:pPr lvl="1" algn="just">
              <a:buFontTx/>
              <a:buChar char="•"/>
            </a:pPr>
            <a:r>
              <a:rPr lang="en-US" altLang="zh-TW" sz="2800" dirty="0"/>
              <a:t>This arrangement </a:t>
            </a:r>
            <a:r>
              <a:rPr lang="en-US" altLang="zh-TW" sz="2800" dirty="0">
                <a:solidFill>
                  <a:srgbClr val="C00000"/>
                </a:solidFill>
              </a:rPr>
              <a:t>saves effort</a:t>
            </a:r>
            <a:r>
              <a:rPr lang="en-US" altLang="zh-TW" sz="2800" dirty="0"/>
              <a:t> in developing a number of objects of the same kind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Class: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Class is </a:t>
            </a:r>
            <a:r>
              <a:rPr lang="en-US" sz="2800" dirty="0">
                <a:latin typeface="Times New Roman"/>
                <a:cs typeface="Times New Roman"/>
              </a:rPr>
              <a:t>a user </a:t>
            </a:r>
            <a:r>
              <a:rPr lang="en-US" sz="2800" spc="-5" dirty="0">
                <a:latin typeface="Times New Roman"/>
                <a:cs typeface="Times New Roman"/>
              </a:rPr>
              <a:t>defined data </a:t>
            </a:r>
            <a:r>
              <a:rPr lang="en-US" sz="2800" dirty="0">
                <a:latin typeface="Times New Roman"/>
                <a:cs typeface="Times New Roman"/>
              </a:rPr>
              <a:t>type </a:t>
            </a:r>
            <a:r>
              <a:rPr lang="en-US" sz="2800" spc="-5" dirty="0">
                <a:latin typeface="Times New Roman"/>
                <a:cs typeface="Times New Roman"/>
              </a:rPr>
              <a:t>to </a:t>
            </a:r>
            <a:r>
              <a:rPr lang="en-US" sz="2800" spc="-700" dirty="0" err="1">
                <a:latin typeface="Times New Roman"/>
                <a:cs typeface="Times New Roman"/>
              </a:rPr>
              <a:t>i</a:t>
            </a:r>
            <a:r>
              <a:rPr lang="en-US" sz="2800" dirty="0" err="1">
                <a:latin typeface="Times New Roman"/>
                <a:cs typeface="Times New Roman"/>
              </a:rPr>
              <a:t>implement</a:t>
            </a:r>
            <a:r>
              <a:rPr lang="en-US" sz="2800" dirty="0">
                <a:latin typeface="Times New Roman"/>
                <a:cs typeface="Times New Roman"/>
              </a:rPr>
              <a:t> an abstract object. 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Abstract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means to hide the details. </a:t>
            </a: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Class is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combination </a:t>
            </a:r>
            <a:r>
              <a:rPr lang="en-US" sz="2800" dirty="0">
                <a:latin typeface="Times New Roman"/>
                <a:cs typeface="Times New Roman"/>
              </a:rPr>
              <a:t>of  </a:t>
            </a:r>
            <a:r>
              <a:rPr lang="en-US" sz="2800" spc="-5" dirty="0">
                <a:latin typeface="Times New Roman"/>
                <a:cs typeface="Times New Roman"/>
              </a:rPr>
              <a:t>data and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functions.</a:t>
            </a:r>
            <a:endParaRPr lang="en-US" sz="2800" dirty="0">
              <a:latin typeface="Times New Roman"/>
              <a:cs typeface="Times New Roman"/>
            </a:endParaRPr>
          </a:p>
          <a:p>
            <a:pPr marL="546100" marR="226695" indent="-457200" algn="just">
              <a:lnSpc>
                <a:spcPts val="3829"/>
              </a:lnSpc>
              <a:spcBef>
                <a:spcPts val="235"/>
              </a:spcBef>
              <a:buSzPct val="75000"/>
              <a:buFont typeface="Wingdings" panose="05000000000000000000" pitchFamily="2" charset="2"/>
              <a:buChar char="q"/>
              <a:tabLst>
                <a:tab pos="431165" algn="l"/>
                <a:tab pos="4318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Data is called </a:t>
            </a:r>
            <a:r>
              <a:rPr lang="en-US" sz="2800" dirty="0">
                <a:latin typeface="Times New Roman"/>
                <a:cs typeface="Times New Roman"/>
              </a:rPr>
              <a:t> data </a:t>
            </a:r>
            <a:r>
              <a:rPr lang="en-US" sz="2800" spc="-5" dirty="0">
                <a:latin typeface="Times New Roman"/>
                <a:cs typeface="Times New Roman"/>
              </a:rPr>
              <a:t>members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functions  </a:t>
            </a:r>
            <a:r>
              <a:rPr lang="en-US" sz="2800" dirty="0">
                <a:latin typeface="Times New Roman"/>
                <a:cs typeface="Times New Roman"/>
              </a:rPr>
              <a:t>are </a:t>
            </a:r>
            <a:r>
              <a:rPr lang="en-US" sz="2800" spc="-5" dirty="0">
                <a:latin typeface="Times New Roman"/>
                <a:cs typeface="Times New Roman"/>
              </a:rPr>
              <a:t>called </a:t>
            </a:r>
            <a:r>
              <a:rPr lang="en-US" sz="280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latin typeface="Times New Roman"/>
                <a:cs typeface="Times New Roman"/>
              </a:rPr>
              <a:t>member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functions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0068-DFD9-4768-A2A9-3487D681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FE14-FE45-4853-AA5F-4FD8CC807DF1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4795-FB29-4BBC-8651-3C25CD7F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22C1-2516-46F5-A1A0-C19210D0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1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29D3-0190-41AF-A5DD-BCD39079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FE74-6097-4461-B163-08E217D7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data type </a:t>
            </a:r>
            <a:r>
              <a:rPr lang="en-US" sz="2800" spc="-5" dirty="0">
                <a:latin typeface="Times New Roman"/>
                <a:cs typeface="Times New Roman"/>
              </a:rPr>
              <a:t>that separates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logical properties  from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implementation details called</a:t>
            </a:r>
            <a:r>
              <a:rPr lang="en-US" sz="2800" spc="-85" dirty="0">
                <a:latin typeface="Times New Roman"/>
                <a:cs typeface="Times New Roman"/>
              </a:rPr>
              <a:t> is called </a:t>
            </a:r>
            <a:r>
              <a:rPr lang="en-US" sz="2800" spc="-5" dirty="0">
                <a:latin typeface="Times New Roman"/>
                <a:cs typeface="Times New Roman"/>
              </a:rPr>
              <a:t>Abstract  Data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Type(ADT).</a:t>
            </a:r>
            <a:endParaRPr lang="en-US" dirty="0">
              <a:latin typeface="Times New Roman"/>
              <a:cs typeface="Times New Roman"/>
            </a:endParaRPr>
          </a:p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An </a:t>
            </a:r>
            <a:r>
              <a:rPr lang="en-US" sz="2800" spc="-5" dirty="0">
                <a:latin typeface="Times New Roman"/>
                <a:cs typeface="Times New Roman"/>
              </a:rPr>
              <a:t>abstract </a:t>
            </a:r>
            <a:r>
              <a:rPr lang="en-US" sz="2800" dirty="0">
                <a:latin typeface="Times New Roman"/>
                <a:cs typeface="Times New Roman"/>
              </a:rPr>
              <a:t>data type is a </a:t>
            </a:r>
            <a:r>
              <a:rPr lang="en-US" sz="2800" spc="-5" dirty="0">
                <a:latin typeface="Times New Roman"/>
                <a:cs typeface="Times New Roman"/>
              </a:rPr>
              <a:t>set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objects	and</a:t>
            </a:r>
            <a:r>
              <a:rPr lang="en-US" sz="2800" spc="-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  associated set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operations </a:t>
            </a:r>
            <a:r>
              <a:rPr lang="en-US" sz="2800" dirty="0">
                <a:latin typeface="Times New Roman"/>
                <a:cs typeface="Times New Roman"/>
              </a:rPr>
              <a:t>on those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objects.</a:t>
            </a:r>
            <a:endParaRPr lang="en-US" dirty="0">
              <a:latin typeface="Times New Roman"/>
              <a:cs typeface="Times New Roman"/>
            </a:endParaRPr>
          </a:p>
          <a:p>
            <a:pPr marL="546100" marR="355600" indent="-457200" algn="just">
              <a:lnSpc>
                <a:spcPct val="100000"/>
              </a:lnSpc>
              <a:spcBef>
                <a:spcPts val="100"/>
              </a:spcBef>
              <a:buSzPct val="85000"/>
              <a:tabLst>
                <a:tab pos="37465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ADT </a:t>
            </a:r>
            <a:r>
              <a:rPr lang="en-US" sz="2800" dirty="0">
                <a:latin typeface="Times New Roman"/>
                <a:cs typeface="Times New Roman"/>
              </a:rPr>
              <a:t>supports </a:t>
            </a:r>
            <a:r>
              <a:rPr lang="en-US" sz="2800" spc="-5" dirty="0">
                <a:latin typeface="Times New Roman"/>
                <a:cs typeface="Times New Roman"/>
              </a:rPr>
              <a:t>data abstraction, encapsulation and  </a:t>
            </a:r>
            <a:r>
              <a:rPr lang="en-US" sz="2800" dirty="0">
                <a:latin typeface="Times New Roman"/>
                <a:cs typeface="Times New Roman"/>
              </a:rPr>
              <a:t>data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hiding.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2003-1BB3-43EA-A34A-112AFDB4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BED4-4EE4-47AF-B628-E29CAD7ADE43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E1E4-14D4-4ADE-9A02-6D9C8DA6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ECF2-C59E-481C-85FB-E6D5B1E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6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49F0-A0F7-43A5-B6B9-123EC1B0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B1C3-D267-4167-8078-0830CD09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definition begins with the keyword </a:t>
            </a:r>
            <a:r>
              <a:rPr lang="en-US" b="1" dirty="0"/>
              <a:t>class</a:t>
            </a:r>
          </a:p>
          <a:p>
            <a:r>
              <a:rPr lang="en-US" dirty="0"/>
              <a:t>The body of the class is contained within a set of braces, { }; (notice the semi-colon).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AB0A14-CA8E-4244-ABEA-0EC5EFA810A3}"/>
              </a:ext>
            </a:extLst>
          </p:cNvPr>
          <p:cNvGrpSpPr/>
          <p:nvPr/>
        </p:nvGrpSpPr>
        <p:grpSpPr>
          <a:xfrm>
            <a:off x="2069432" y="2692875"/>
            <a:ext cx="3729789" cy="3082283"/>
            <a:chOff x="2069432" y="2692875"/>
            <a:chExt cx="3729789" cy="3082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0CF099-666F-4879-8AE5-99C26B68FD8C}"/>
                </a:ext>
              </a:extLst>
            </p:cNvPr>
            <p:cNvSpPr/>
            <p:nvPr/>
          </p:nvSpPr>
          <p:spPr>
            <a:xfrm>
              <a:off x="2069432" y="2719137"/>
              <a:ext cx="3729789" cy="30560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CE8FCC-9538-40A5-BBF7-A010A858040D}"/>
                </a:ext>
              </a:extLst>
            </p:cNvPr>
            <p:cNvSpPr txBox="1"/>
            <p:nvPr/>
          </p:nvSpPr>
          <p:spPr>
            <a:xfrm>
              <a:off x="2069432" y="2692875"/>
              <a:ext cx="333274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class_name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};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4EAD03-F069-403B-9802-BA89C7924180}"/>
              </a:ext>
            </a:extLst>
          </p:cNvPr>
          <p:cNvCxnSpPr/>
          <p:nvPr/>
        </p:nvCxnSpPr>
        <p:spPr>
          <a:xfrm flipH="1" flipV="1">
            <a:off x="3503054" y="4666597"/>
            <a:ext cx="3910170" cy="7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E4CA23-49A4-49C9-8300-2A3A249832CC}"/>
              </a:ext>
            </a:extLst>
          </p:cNvPr>
          <p:cNvGrpSpPr/>
          <p:nvPr/>
        </p:nvGrpSpPr>
        <p:grpSpPr>
          <a:xfrm>
            <a:off x="2069432" y="2715332"/>
            <a:ext cx="8752532" cy="3082283"/>
            <a:chOff x="2069432" y="2715332"/>
            <a:chExt cx="8752532" cy="308228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62D7038-9BE9-4D93-B6DB-A9FA7B45F8C9}"/>
                </a:ext>
              </a:extLst>
            </p:cNvPr>
            <p:cNvCxnSpPr/>
            <p:nvPr/>
          </p:nvCxnSpPr>
          <p:spPr>
            <a:xfrm flipH="1" flipV="1">
              <a:off x="4687910" y="3065172"/>
              <a:ext cx="2550017" cy="515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649342F-1913-409C-966C-609219E77334}"/>
                </a:ext>
              </a:extLst>
            </p:cNvPr>
            <p:cNvSpPr txBox="1"/>
            <p:nvPr/>
          </p:nvSpPr>
          <p:spPr>
            <a:xfrm>
              <a:off x="7413224" y="3334481"/>
              <a:ext cx="2443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 valid identifier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9978AC-18B7-498C-9D2E-DCB049CD4831}"/>
                </a:ext>
              </a:extLst>
            </p:cNvPr>
            <p:cNvSpPr txBox="1"/>
            <p:nvPr/>
          </p:nvSpPr>
          <p:spPr>
            <a:xfrm>
              <a:off x="7489217" y="4887018"/>
              <a:ext cx="3332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body (Data member + Methods)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DCF92FF-9BAA-44CE-AD02-69691C92451C}"/>
                </a:ext>
              </a:extLst>
            </p:cNvPr>
            <p:cNvGrpSpPr/>
            <p:nvPr/>
          </p:nvGrpSpPr>
          <p:grpSpPr>
            <a:xfrm>
              <a:off x="2069432" y="2715332"/>
              <a:ext cx="3729789" cy="3082283"/>
              <a:chOff x="2069432" y="2692875"/>
              <a:chExt cx="3729789" cy="308228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9BE6CE-83D0-45DE-9573-600949E26B8D}"/>
                  </a:ext>
                </a:extLst>
              </p:cNvPr>
              <p:cNvSpPr/>
              <p:nvPr/>
            </p:nvSpPr>
            <p:spPr>
              <a:xfrm>
                <a:off x="2069432" y="2719137"/>
                <a:ext cx="3729789" cy="30560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C8F813-08AE-4E92-B69A-1648B4DEA057}"/>
                  </a:ext>
                </a:extLst>
              </p:cNvPr>
              <p:cNvSpPr txBox="1"/>
              <p:nvPr/>
            </p:nvSpPr>
            <p:spPr>
              <a:xfrm>
                <a:off x="2069432" y="2692875"/>
                <a:ext cx="333274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class_name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F0E243-91EC-4A72-8560-B46FBEE5242D}"/>
                </a:ext>
              </a:extLst>
            </p:cNvPr>
            <p:cNvCxnSpPr/>
            <p:nvPr/>
          </p:nvCxnSpPr>
          <p:spPr>
            <a:xfrm flipH="1" flipV="1">
              <a:off x="3503054" y="4689054"/>
              <a:ext cx="3910170" cy="716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10A0FE3E-AE0D-4C4B-8DAE-0BD20218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EFA9-068F-4DE1-AB4E-8111B9DFF1AB}" type="datetime1">
              <a:rPr lang="en-IN" smtClean="0"/>
              <a:t>30-08-2022</a:t>
            </a:fld>
            <a:endParaRPr lang="en-IN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B70D30FB-6542-410E-AD09-D85E47D4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5C05440E-C641-4E89-A711-BDC59853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5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20D4-5CE0-4DF9-BB0F-41691B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7F1F-844E-4A46-9CDE-E59A82CF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the body, the keywords </a:t>
            </a:r>
            <a:r>
              <a:rPr lang="en-US" b="1" i="1" dirty="0"/>
              <a:t>private: </a:t>
            </a:r>
            <a:r>
              <a:rPr lang="en-US" dirty="0"/>
              <a:t> and </a:t>
            </a:r>
            <a:r>
              <a:rPr lang="en-US" b="1" i="1" dirty="0"/>
              <a:t> public: </a:t>
            </a:r>
            <a:r>
              <a:rPr lang="en-US" dirty="0"/>
              <a:t> specify the access level of the members of the class.</a:t>
            </a:r>
          </a:p>
          <a:p>
            <a:pPr marL="0" indent="0">
              <a:buNone/>
            </a:pPr>
            <a:r>
              <a:rPr lang="en-US" b="1" dirty="0"/>
              <a:t>   - </a:t>
            </a:r>
            <a:r>
              <a:rPr lang="en-US" dirty="0"/>
              <a:t>by default, it is </a:t>
            </a:r>
            <a:r>
              <a:rPr lang="en-US" b="1" dirty="0"/>
              <a:t>private</a:t>
            </a:r>
          </a:p>
          <a:p>
            <a:r>
              <a:rPr lang="en-US" dirty="0"/>
              <a:t> Usually, the data members of a class are declared in the private section of the class and the member functions are in public section.</a:t>
            </a:r>
          </a:p>
          <a:p>
            <a:r>
              <a:rPr lang="en-US" dirty="0"/>
              <a:t>Data member or member functions may be public, private or protected.</a:t>
            </a:r>
          </a:p>
          <a:p>
            <a:r>
              <a:rPr lang="en-US" b="1" dirty="0"/>
              <a:t>Public:</a:t>
            </a:r>
            <a:r>
              <a:rPr lang="en-US" dirty="0"/>
              <a:t>, data members or member function defined inside the class can be used outside the class (in different class and in main function)</a:t>
            </a:r>
          </a:p>
          <a:p>
            <a:r>
              <a:rPr lang="en-IN" b="1" dirty="0"/>
              <a:t>Private:, </a:t>
            </a:r>
            <a:r>
              <a:rPr lang="en-IN" dirty="0"/>
              <a:t> data members and member functions cannot be used or accessed outside the class.</a:t>
            </a:r>
          </a:p>
          <a:p>
            <a:r>
              <a:rPr lang="en-IN" b="1" dirty="0"/>
              <a:t>Protected:, </a:t>
            </a:r>
            <a:r>
              <a:rPr lang="en-IN" dirty="0"/>
              <a:t> data member and member functions can be used in the same class and its derived classes (at one level and not in main function)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81F8-F0A3-4AE1-8294-98C32283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E7FB-7794-420F-9919-B30FAB891A13}" type="datetime1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3BC8-0B07-4357-8DDA-4A7080B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5CF9-D871-4A7D-B92D-A0460B76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8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DFAE-F83C-4012-8FE3-0BFB79F1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5F951-ADD7-4D12-9F22-887901E8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7" y="1333500"/>
            <a:ext cx="3619500" cy="4191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AADDDD8-0615-400F-98CA-55FB5D615B79}"/>
              </a:ext>
            </a:extLst>
          </p:cNvPr>
          <p:cNvGrpSpPr/>
          <p:nvPr/>
        </p:nvGrpSpPr>
        <p:grpSpPr>
          <a:xfrm>
            <a:off x="7964602" y="3949560"/>
            <a:ext cx="189720" cy="415440"/>
            <a:chOff x="7964602" y="3949560"/>
            <a:chExt cx="18972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4D9ED7-E469-4C65-80C5-4B9F3DC5DDD7}"/>
                    </a:ext>
                  </a:extLst>
                </p14:cNvPr>
                <p14:cNvContentPartPr/>
                <p14:nvPr/>
              </p14:nvContentPartPr>
              <p14:xfrm>
                <a:off x="7964602" y="4113720"/>
                <a:ext cx="131760" cy="25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4D9ED7-E469-4C65-80C5-4B9F3DC5DD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5962" y="4105080"/>
                  <a:ext cx="149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F64981-3361-48D8-BB7C-B3FDAD776FDB}"/>
                    </a:ext>
                  </a:extLst>
                </p14:cNvPr>
                <p14:cNvContentPartPr/>
                <p14:nvPr/>
              </p14:nvContentPartPr>
              <p14:xfrm>
                <a:off x="7964602" y="3949560"/>
                <a:ext cx="18972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F64981-3361-48D8-BB7C-B3FDAD776F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55962" y="3940560"/>
                  <a:ext cx="2073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412A2-4E59-46EC-B339-C7B8B3D2FF27}"/>
              </a:ext>
            </a:extLst>
          </p:cNvPr>
          <p:cNvGrpSpPr/>
          <p:nvPr/>
        </p:nvGrpSpPr>
        <p:grpSpPr>
          <a:xfrm>
            <a:off x="5798457" y="1333500"/>
            <a:ext cx="6106502" cy="4191000"/>
            <a:chOff x="5798457" y="1333500"/>
            <a:chExt cx="6106502" cy="4191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9F90DD-3845-4B97-BBC5-868946E3B0E8}"/>
                </a:ext>
              </a:extLst>
            </p:cNvPr>
            <p:cNvGrpSpPr/>
            <p:nvPr/>
          </p:nvGrpSpPr>
          <p:grpSpPr>
            <a:xfrm>
              <a:off x="5798457" y="1333500"/>
              <a:ext cx="3441796" cy="4191000"/>
              <a:chOff x="5798457" y="1333500"/>
              <a:chExt cx="3441796" cy="4191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416F06-1B8B-491A-B50D-D6B005FD9E8B}"/>
                  </a:ext>
                </a:extLst>
              </p:cNvPr>
              <p:cNvSpPr/>
              <p:nvPr/>
            </p:nvSpPr>
            <p:spPr>
              <a:xfrm>
                <a:off x="5798457" y="1333500"/>
                <a:ext cx="3441796" cy="419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EC7CE8-F46C-4365-A807-4897682D4C5B}"/>
                  </a:ext>
                </a:extLst>
              </p:cNvPr>
              <p:cNvSpPr txBox="1"/>
              <p:nvPr/>
            </p:nvSpPr>
            <p:spPr>
              <a:xfrm>
                <a:off x="6095999" y="1635675"/>
                <a:ext cx="273517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class_name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private: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public: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----------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----------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};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BBEFEA-5810-44B2-9E95-94457A9F84F6}"/>
                </a:ext>
              </a:extLst>
            </p:cNvPr>
            <p:cNvGrpSpPr/>
            <p:nvPr/>
          </p:nvGrpSpPr>
          <p:grpSpPr>
            <a:xfrm>
              <a:off x="7723762" y="1972080"/>
              <a:ext cx="2235600" cy="933120"/>
              <a:chOff x="7723762" y="1972080"/>
              <a:chExt cx="2235600" cy="933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BDB2437-AAC3-44F0-B0F5-1B7DF1CC54DD}"/>
                      </a:ext>
                    </a:extLst>
                  </p14:cNvPr>
                  <p14:cNvContentPartPr/>
                  <p14:nvPr/>
                </p14:nvContentPartPr>
                <p14:xfrm>
                  <a:off x="7723762" y="1972080"/>
                  <a:ext cx="2235600" cy="843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BDB2437-AAC3-44F0-B0F5-1B7DF1CC54D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714762" y="1963440"/>
                    <a:ext cx="2253240" cy="86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8C450FB2-1259-41A9-87F5-215251DD2F85}"/>
                      </a:ext>
                    </a:extLst>
                  </p14:cNvPr>
                  <p14:cNvContentPartPr/>
                  <p14:nvPr/>
                </p14:nvContentPartPr>
                <p14:xfrm>
                  <a:off x="7755442" y="2598480"/>
                  <a:ext cx="237600" cy="3067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C450FB2-1259-41A9-87F5-215251DD2F85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746802" y="2589840"/>
                    <a:ext cx="255240" cy="324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D7AD24-3393-4A42-A671-61DEAB19E53E}"/>
                    </a:ext>
                  </a:extLst>
                </p14:cNvPr>
                <p14:cNvContentPartPr/>
                <p14:nvPr/>
              </p14:nvContentPartPr>
              <p14:xfrm>
                <a:off x="7940122" y="4138200"/>
                <a:ext cx="2181240" cy="60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D7AD24-3393-4A42-A671-61DEAB19E5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1122" y="4129560"/>
                  <a:ext cx="2198880" cy="625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1E0AC-386F-451E-A39C-1D82ADDB5AAA}"/>
                </a:ext>
              </a:extLst>
            </p:cNvPr>
            <p:cNvSpPr txBox="1"/>
            <p:nvPr/>
          </p:nvSpPr>
          <p:spPr>
            <a:xfrm>
              <a:off x="9410918" y="1590508"/>
              <a:ext cx="2030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Private members or</a:t>
              </a:r>
            </a:p>
            <a:p>
              <a:r>
                <a:rPr lang="en-US" dirty="0"/>
                <a:t> methods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67C7B5-EA6D-405D-B82D-7698AD6286D9}"/>
                </a:ext>
              </a:extLst>
            </p:cNvPr>
            <p:cNvSpPr txBox="1"/>
            <p:nvPr/>
          </p:nvSpPr>
          <p:spPr>
            <a:xfrm>
              <a:off x="9959362" y="4365000"/>
              <a:ext cx="1945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Public members or</a:t>
              </a:r>
            </a:p>
            <a:p>
              <a:r>
                <a:rPr lang="en-US" dirty="0"/>
                <a:t> methods</a:t>
              </a:r>
              <a:endParaRPr lang="en-IN" dirty="0"/>
            </a:p>
          </p:txBody>
        </p: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9F78DE7-F55B-48DB-B981-2780431F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476C-F304-473A-BF97-F80E8902F30C}" type="datetime1">
              <a:rPr lang="en-IN" smtClean="0"/>
              <a:t>30-08-2022</a:t>
            </a:fld>
            <a:endParaRPr lang="en-IN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EA40FF6-ABBF-44DF-A61B-2CBEF66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8508E50-4690-437B-9546-F0BB562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88CD-0F79-4216-B04B-8B56266941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22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6397DA3BB0C47A388091A7A88B13B" ma:contentTypeVersion="4" ma:contentTypeDescription="Create a new document." ma:contentTypeScope="" ma:versionID="0446e1b3e99936769687a82e54721601">
  <xsd:schema xmlns:xsd="http://www.w3.org/2001/XMLSchema" xmlns:xs="http://www.w3.org/2001/XMLSchema" xmlns:p="http://schemas.microsoft.com/office/2006/metadata/properties" xmlns:ns2="fe590480-fc16-4b59-b257-adf8e6f2073d" xmlns:ns3="1e4fd880-13c4-4abb-9170-442219da9bb6" targetNamespace="http://schemas.microsoft.com/office/2006/metadata/properties" ma:root="true" ma:fieldsID="afec8168f56574485c64f8bfa049e7d8" ns2:_="" ns3:_="">
    <xsd:import namespace="fe590480-fc16-4b59-b257-adf8e6f2073d"/>
    <xsd:import namespace="1e4fd880-13c4-4abb-9170-442219da9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90480-fc16-4b59-b257-adf8e6f207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fd880-13c4-4abb-9170-442219da9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3B4630-1D56-43F0-8B05-A2CD40E228D7}"/>
</file>

<file path=customXml/itemProps2.xml><?xml version="1.0" encoding="utf-8"?>
<ds:datastoreItem xmlns:ds="http://schemas.openxmlformats.org/officeDocument/2006/customXml" ds:itemID="{FA56841D-9AC7-4406-924B-D2443EA78EE3}"/>
</file>

<file path=customXml/itemProps3.xml><?xml version="1.0" encoding="utf-8"?>
<ds:datastoreItem xmlns:ds="http://schemas.openxmlformats.org/officeDocument/2006/customXml" ds:itemID="{F3FC3AFC-84BE-4C61-8DC6-220510A09148}"/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451</TotalTime>
  <Words>4845</Words>
  <Application>Microsoft Office PowerPoint</Application>
  <PresentationFormat>Widescreen</PresentationFormat>
  <Paragraphs>990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Narrow</vt:lpstr>
      <vt:lpstr>Calibri</vt:lpstr>
      <vt:lpstr>Courier New</vt:lpstr>
      <vt:lpstr>Times New Roman</vt:lpstr>
      <vt:lpstr>Verdana</vt:lpstr>
      <vt:lpstr>Wingdings</vt:lpstr>
      <vt:lpstr>Theme_AKC</vt:lpstr>
      <vt:lpstr>Clip</vt:lpstr>
      <vt:lpstr>CLASS &amp; OBJECT</vt:lpstr>
      <vt:lpstr>PowerPoint Presentation</vt:lpstr>
      <vt:lpstr>PowerPoint Presentation</vt:lpstr>
      <vt:lpstr>Encapsulation</vt:lpstr>
      <vt:lpstr>What is a Class?</vt:lpstr>
      <vt:lpstr>Abstract Data Type</vt:lpstr>
      <vt:lpstr>Class Definition</vt:lpstr>
      <vt:lpstr>Access Specifiers</vt:lpstr>
      <vt:lpstr>Access Specifiers</vt:lpstr>
      <vt:lpstr>Class Example (Problem)</vt:lpstr>
      <vt:lpstr>Class Example (Solution)</vt:lpstr>
      <vt:lpstr>Implementing class methods</vt:lpstr>
      <vt:lpstr>Member Function defined inside the class</vt:lpstr>
      <vt:lpstr>Member Function defined outside the class</vt:lpstr>
      <vt:lpstr>Characteristics of member function</vt:lpstr>
      <vt:lpstr>Accessing class members</vt:lpstr>
      <vt:lpstr>Objects</vt:lpstr>
      <vt:lpstr>Creating an Object of a Class</vt:lpstr>
      <vt:lpstr>Memory Allocation Of Objects</vt:lpstr>
      <vt:lpstr>Array of Objects</vt:lpstr>
      <vt:lpstr>Objects as Function Arguments</vt:lpstr>
      <vt:lpstr>Passing Object</vt:lpstr>
      <vt:lpstr>Passing Object</vt:lpstr>
      <vt:lpstr>Passing Object</vt:lpstr>
      <vt:lpstr>Passing Object</vt:lpstr>
      <vt:lpstr>Passing Object</vt:lpstr>
      <vt:lpstr>Passing Object</vt:lpstr>
      <vt:lpstr>Returning the Object</vt:lpstr>
      <vt:lpstr>Returning the Object</vt:lpstr>
      <vt:lpstr>Returning the Object</vt:lpstr>
      <vt:lpstr>Returning the Object</vt:lpstr>
      <vt:lpstr>Returning the Object</vt:lpstr>
      <vt:lpstr>Returning the Object</vt:lpstr>
      <vt:lpstr>Constructors and Destructors</vt:lpstr>
      <vt:lpstr>Constructors</vt:lpstr>
      <vt:lpstr>Constructor</vt:lpstr>
      <vt:lpstr>Declaration and Definition</vt:lpstr>
      <vt:lpstr>Characteristics</vt:lpstr>
      <vt:lpstr>Parameterized Constructors</vt:lpstr>
      <vt:lpstr>Copy Constructor</vt:lpstr>
      <vt:lpstr>Copy Constructor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&amp; OBJECT</dc:title>
  <dc:creator>Akshay K. C. [MAHE-MIT]</dc:creator>
  <cp:lastModifiedBy>Veena  K. M. [MAHE-MIT]</cp:lastModifiedBy>
  <cp:revision>10</cp:revision>
  <dcterms:created xsi:type="dcterms:W3CDTF">2021-09-14T17:09:49Z</dcterms:created>
  <dcterms:modified xsi:type="dcterms:W3CDTF">2022-08-30T06:33:45Z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0x0101008556397DA3BB0C47A388091A7A88B13B</vt:lpwstr>
  </property>
</Properties>
</file>