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2" r:id="rId5"/>
    <p:sldId id="270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4C1C-0A9C-49F8-AE47-E1A01B48A783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FF0F-FC88-44B5-B2ED-B56B1E36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0CD1113A-DD27-44A8-9927-381B2B95706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658844A-0E6C-4B21-AF9E-23DAC7D308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4CF86DB2-03DE-4488-935A-4BE7A5A4C70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C4B10E2-88A7-402C-B5C6-2D9D4F1422C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ADF4849A-AD34-4C10-9992-96FDC65F93D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B011F9E-43F6-4A97-97A0-1193884041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505F8A07-C821-4FD6-BA4C-9DD270A068F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C83A76A-307A-4A24-B0CC-CA602DA580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6132A479-779F-4E10-916C-E129FF42B18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B8E0B63-8690-4038-809A-F3116ACD63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1B13399C-013A-42D2-A9B8-8FBFD85FD58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BF4F8ED-8463-4401-A0B5-814EB3EEE5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3DF7-2D41-4A4F-94B0-887FEE39625F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8A59-AE56-4B4D-A3C7-7EC926641445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6A08-5C60-427D-B5AC-5A35D36AE68F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30BD-F51F-4B0E-96AD-815DAEAD136C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00B6-6A80-475E-89CB-7A91A5D381CC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EF02-D651-4EAD-82F2-8907C5C5A3F9}" type="datetime1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CD77-B938-4E68-B259-14DA4BC3D221}" type="datetime1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109D-A826-40EC-A8E4-443885A889BE}" type="datetime1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D460-8BE1-445D-9797-86F2F37542A4}" type="datetime1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43EF-9250-4B68-B1E7-2377C8CF7A25}" type="datetime1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8C60-D776-4F8B-884D-7E418687964B}" type="datetime1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41FFB-7812-4B6E-B2DD-F0246456E28A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 userDrawn="1"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E63-6D7F-488A-9436-092EAB7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2239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MATRICES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58E3-E998-4238-88B3-490D5CE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EAFA-B04A-4ECC-8ABB-6479F26F2E18}" type="datetime1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0A5DD-E5C6-4586-A88A-7CA2341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211A-AF5D-4B67-BE37-33F3081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>
            <a:extLst>
              <a:ext uri="{FF2B5EF4-FFF2-40B4-BE49-F238E27FC236}">
                <a16:creationId xmlns:a16="http://schemas.microsoft.com/office/drawing/2014/main" id="{492F1525-D91B-49F9-98D7-7A0936DB6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9"/>
          <a:stretch>
            <a:fillRect/>
          </a:stretch>
        </p:blipFill>
        <p:spPr bwMode="auto">
          <a:xfrm>
            <a:off x="4872038" y="1517582"/>
            <a:ext cx="55800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3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F8136EA6-6C8E-4F2B-843D-376FCC7DC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4" y="1700214"/>
            <a:ext cx="2160587" cy="258127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7" name="Text Box 3">
            <a:extLst>
              <a:ext uri="{FF2B5EF4-FFF2-40B4-BE49-F238E27FC236}">
                <a16:creationId xmlns:a16="http://schemas.microsoft.com/office/drawing/2014/main" id="{45BC4D62-D9A2-4EE2-B182-8EC10336B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1052513"/>
            <a:ext cx="223202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Matrix 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    Row Col Value</a:t>
            </a: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67265AC5-09BD-4008-A17C-A5FA6B123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2420939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1" name="Text Box 8">
            <a:extLst>
              <a:ext uri="{FF2B5EF4-FFF2-40B4-BE49-F238E27FC236}">
                <a16:creationId xmlns:a16="http://schemas.microsoft.com/office/drawing/2014/main" id="{7314292F-9B3C-445D-826A-50EA41D91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88" y="62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0964C35C-110C-4B44-AD30-8D0F22F6A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31416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593C5BE8-5F56-4141-B469-DC89FD8F2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33575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1DB20612-D2B7-4EDB-B5A4-3B9CAFB40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014" y="35734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DEDADCF6-190B-4F0C-843A-58BE36918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2B1F5A2D-7734-4242-B19A-8BF67D851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4739E031-379F-4C20-A1C5-2A0D838F8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28F39DBD-CD11-41D7-ADA8-C24B6484B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175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77F3EA49-B089-48AE-9FD2-55C8049C4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413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BA115303-4769-4D1A-B9D4-54F9DDE86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0</a:t>
            </a:r>
          </a:p>
        </p:txBody>
      </p:sp>
      <p:sp>
        <p:nvSpPr>
          <p:cNvPr id="16403" name="Line 19">
            <a:extLst>
              <a:ext uri="{FF2B5EF4-FFF2-40B4-BE49-F238E27FC236}">
                <a16:creationId xmlns:a16="http://schemas.microsoft.com/office/drawing/2014/main" id="{6252E6F4-DC84-47C5-B574-BF0361B39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4701" y="3717925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4" name="Line 20">
            <a:extLst>
              <a:ext uri="{FF2B5EF4-FFF2-40B4-BE49-F238E27FC236}">
                <a16:creationId xmlns:a16="http://schemas.microsoft.com/office/drawing/2014/main" id="{598DBC53-CA56-4B5B-82A5-767DD380B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3933825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5" name="Rectangle 21">
            <a:extLst>
              <a:ext uri="{FF2B5EF4-FFF2-40B4-BE49-F238E27FC236}">
                <a16:creationId xmlns:a16="http://schemas.microsoft.com/office/drawing/2014/main" id="{6A49F972-56AA-43F5-9970-A92FA8CCF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1916114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6" name="Rectangle 22">
            <a:extLst>
              <a:ext uri="{FF2B5EF4-FFF2-40B4-BE49-F238E27FC236}">
                <a16:creationId xmlns:a16="http://schemas.microsoft.com/office/drawing/2014/main" id="{0B2215E4-D7DA-4DE2-B352-D0E47F31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205039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6584C038-1408-421E-B486-E4D6C6589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492376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C0C018EF-AB26-4155-9581-BF036D95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781301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09" name="Rectangle 25">
            <a:extLst>
              <a:ext uri="{FF2B5EF4-FFF2-40B4-BE49-F238E27FC236}">
                <a16:creationId xmlns:a16="http://schemas.microsoft.com/office/drawing/2014/main" id="{3B55083A-8CAE-4A4D-9996-C87B09CA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068639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10" name="Rectangle 26">
            <a:extLst>
              <a:ext uri="{FF2B5EF4-FFF2-40B4-BE49-F238E27FC236}">
                <a16:creationId xmlns:a16="http://schemas.microsoft.com/office/drawing/2014/main" id="{1CBD33F7-34E2-4770-83E8-64EC653DD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357564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11" name="Rectangle 27">
            <a:extLst>
              <a:ext uri="{FF2B5EF4-FFF2-40B4-BE49-F238E27FC236}">
                <a16:creationId xmlns:a16="http://schemas.microsoft.com/office/drawing/2014/main" id="{9C43A88F-8651-4A82-AECC-CE95D4A6B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644901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12" name="Rectangle 28">
            <a:extLst>
              <a:ext uri="{FF2B5EF4-FFF2-40B4-BE49-F238E27FC236}">
                <a16:creationId xmlns:a16="http://schemas.microsoft.com/office/drawing/2014/main" id="{712AA3E2-91B9-4A7A-BB8F-A5D8E2522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933826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74F2E9F5-5C5B-40DE-9C6B-82473CFCB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4" name="Text Box 30">
            <a:extLst>
              <a:ext uri="{FF2B5EF4-FFF2-40B4-BE49-F238E27FC236}">
                <a16:creationId xmlns:a16="http://schemas.microsoft.com/office/drawing/2014/main" id="{04F64815-CC6E-42AF-8BE3-467DCD1D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8" y="549275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5" name="Text Box 31">
            <a:extLst>
              <a:ext uri="{FF2B5EF4-FFF2-40B4-BE49-F238E27FC236}">
                <a16:creationId xmlns:a16="http://schemas.microsoft.com/office/drawing/2014/main" id="{9A88D4E0-A7C1-4B16-BEEB-E7508F2B1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6" name="Text Box 32">
            <a:extLst>
              <a:ext uri="{FF2B5EF4-FFF2-40B4-BE49-F238E27FC236}">
                <a16:creationId xmlns:a16="http://schemas.microsoft.com/office/drawing/2014/main" id="{9A433DC2-2C09-46B8-A824-2D3997358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7" name="Text Box 33">
            <a:extLst>
              <a:ext uri="{FF2B5EF4-FFF2-40B4-BE49-F238E27FC236}">
                <a16:creationId xmlns:a16="http://schemas.microsoft.com/office/drawing/2014/main" id="{4AC83B18-571E-4017-94D2-F694083F7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18" name="Text Box 34">
            <a:extLst>
              <a:ext uri="{FF2B5EF4-FFF2-40B4-BE49-F238E27FC236}">
                <a16:creationId xmlns:a16="http://schemas.microsoft.com/office/drawing/2014/main" id="{64C89AC3-542E-449E-BAB9-15B0B1631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8" y="549275"/>
            <a:ext cx="31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2</a:t>
            </a:r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id="{312F9ADD-172F-480F-AFAE-02F24902D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5492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2</a:t>
            </a:r>
          </a:p>
        </p:txBody>
      </p:sp>
      <p:sp>
        <p:nvSpPr>
          <p:cNvPr id="16421" name="Line 37">
            <a:extLst>
              <a:ext uri="{FF2B5EF4-FFF2-40B4-BE49-F238E27FC236}">
                <a16:creationId xmlns:a16="http://schemas.microsoft.com/office/drawing/2014/main" id="{6EC4E7DC-0688-487C-A7FC-8E346DD15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4149725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2" name="Text Box 38">
            <a:extLst>
              <a:ext uri="{FF2B5EF4-FFF2-40B4-BE49-F238E27FC236}">
                <a16:creationId xmlns:a16="http://schemas.microsoft.com/office/drawing/2014/main" id="{663F7EB2-C85B-417C-860B-927A752AA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9810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23" name="Line 39">
            <a:extLst>
              <a:ext uri="{FF2B5EF4-FFF2-40B4-BE49-F238E27FC236}">
                <a16:creationId xmlns:a16="http://schemas.microsoft.com/office/drawing/2014/main" id="{ECF03308-EDF7-43B9-8775-948D53624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4701" y="4292600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4" name="Line 40">
            <a:extLst>
              <a:ext uri="{FF2B5EF4-FFF2-40B4-BE49-F238E27FC236}">
                <a16:creationId xmlns:a16="http://schemas.microsoft.com/office/drawing/2014/main" id="{FF411621-F743-4984-8534-E363073CC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4508500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5" name="Text Box 41">
            <a:extLst>
              <a:ext uri="{FF2B5EF4-FFF2-40B4-BE49-F238E27FC236}">
                <a16:creationId xmlns:a16="http://schemas.microsoft.com/office/drawing/2014/main" id="{7726EACB-7ACA-430D-A426-3A141D5B0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9810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3</a:t>
            </a:r>
          </a:p>
        </p:txBody>
      </p:sp>
      <p:sp>
        <p:nvSpPr>
          <p:cNvPr id="16426" name="Text Box 42">
            <a:extLst>
              <a:ext uri="{FF2B5EF4-FFF2-40B4-BE49-F238E27FC236}">
                <a16:creationId xmlns:a16="http://schemas.microsoft.com/office/drawing/2014/main" id="{EB2B54D3-E6F4-4598-811D-22DA4B128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9810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4</a:t>
            </a:r>
          </a:p>
        </p:txBody>
      </p:sp>
      <p:sp>
        <p:nvSpPr>
          <p:cNvPr id="16427" name="Text Box 43">
            <a:extLst>
              <a:ext uri="{FF2B5EF4-FFF2-40B4-BE49-F238E27FC236}">
                <a16:creationId xmlns:a16="http://schemas.microsoft.com/office/drawing/2014/main" id="{7E0DBCCC-5652-4C41-B3E6-163DE3E0C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175" y="98107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6</a:t>
            </a:r>
          </a:p>
        </p:txBody>
      </p:sp>
      <p:sp>
        <p:nvSpPr>
          <p:cNvPr id="16428" name="Text Box 44">
            <a:extLst>
              <a:ext uri="{FF2B5EF4-FFF2-40B4-BE49-F238E27FC236}">
                <a16:creationId xmlns:a16="http://schemas.microsoft.com/office/drawing/2014/main" id="{6975983E-6559-4753-B3C1-5C796186B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413" y="97472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AEAEA"/>
                </a:solidFill>
              </a:rPr>
              <a:t>8</a:t>
            </a:r>
          </a:p>
        </p:txBody>
      </p:sp>
      <p:sp>
        <p:nvSpPr>
          <p:cNvPr id="16429" name="Text Box 45">
            <a:extLst>
              <a:ext uri="{FF2B5EF4-FFF2-40B4-BE49-F238E27FC236}">
                <a16:creationId xmlns:a16="http://schemas.microsoft.com/office/drawing/2014/main" id="{A07277BD-0D4C-4B34-9D15-AC1B61CCF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974726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rgbClr val="EAEAEA"/>
                </a:solidFill>
              </a:rPr>
              <a:t>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2B5D0D-FCA7-4987-AAAF-500EE561D5E2}"/>
              </a:ext>
            </a:extLst>
          </p:cNvPr>
          <p:cNvSpPr/>
          <p:nvPr/>
        </p:nvSpPr>
        <p:spPr>
          <a:xfrm>
            <a:off x="4872038" y="6297615"/>
            <a:ext cx="5584355" cy="33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139FD-4032-47CF-97DD-A960AAE2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D892-7DFC-4C47-8B0A-527AB0FA268B}" type="datetime1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BF148-F41A-4A8A-932D-B447C0E0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F3FA4-FFC9-45CD-9AC0-99C5258D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 nodeType="clickPar">
                      <p:stCondLst>
                        <p:cond delay="indefinite"/>
                      </p:stCondLst>
                      <p:childTnLst>
                        <p:par>
                          <p:cTn id="3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 nodeType="clickPar">
                      <p:stCondLst>
                        <p:cond delay="indefinite"/>
                      </p:stCondLst>
                      <p:childTnLst>
                        <p:par>
                          <p:cTn id="4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 nodeType="clickPar">
                      <p:stCondLst>
                        <p:cond delay="indefinite"/>
                      </p:stCondLst>
                      <p:childTnLst>
                        <p:par>
                          <p:cTn id="4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 nodeType="clickPar">
                      <p:stCondLst>
                        <p:cond delay="indefinite"/>
                      </p:stCondLst>
                      <p:childTnLst>
                        <p:par>
                          <p:cTn id="4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 nodeType="clickPar">
                      <p:stCondLst>
                        <p:cond delay="indefinite"/>
                      </p:stCondLst>
                      <p:childTnLst>
                        <p:par>
                          <p:cTn id="4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 nodeType="clickPar">
                      <p:stCondLst>
                        <p:cond delay="indefinite"/>
                      </p:stCondLst>
                      <p:childTnLst>
                        <p:par>
                          <p:cTn id="4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 nodeType="clickPar">
                      <p:stCondLst>
                        <p:cond delay="indefinite"/>
                      </p:stCondLst>
                      <p:childTnLst>
                        <p:par>
                          <p:cTn id="4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 nodeType="clickPar">
                      <p:stCondLst>
                        <p:cond delay="indefinite"/>
                      </p:stCondLst>
                      <p:childTnLst>
                        <p:par>
                          <p:cTn id="4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 nodeType="clickPar">
                      <p:stCondLst>
                        <p:cond delay="indefinite"/>
                      </p:stCondLst>
                      <p:childTnLst>
                        <p:par>
                          <p:cTn id="4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 nodeType="clickPar">
                      <p:stCondLst>
                        <p:cond delay="indefinite"/>
                      </p:stCondLst>
                      <p:childTnLst>
                        <p:par>
                          <p:cTn id="4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 nodeType="clickPar">
                      <p:stCondLst>
                        <p:cond delay="indefinite"/>
                      </p:stCondLst>
                      <p:childTnLst>
                        <p:par>
                          <p:cTn id="4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 nodeType="clickPar">
                      <p:stCondLst>
                        <p:cond delay="indefinite"/>
                      </p:stCondLst>
                      <p:childTnLst>
                        <p:par>
                          <p:cTn id="4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 nodeType="clickPar">
                      <p:stCondLst>
                        <p:cond delay="indefinite"/>
                      </p:stCondLst>
                      <p:childTnLst>
                        <p:par>
                          <p:cTn id="4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 nodeType="clickPar">
                      <p:stCondLst>
                        <p:cond delay="indefinite"/>
                      </p:stCondLst>
                      <p:childTnLst>
                        <p:par>
                          <p:cTn id="4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 nodeType="clickPar">
                      <p:stCondLst>
                        <p:cond delay="indefinite"/>
                      </p:stCondLst>
                      <p:childTnLst>
                        <p:par>
                          <p:cTn id="4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 nodeType="clickPar">
                      <p:stCondLst>
                        <p:cond delay="indefinite"/>
                      </p:stCondLst>
                      <p:childTnLst>
                        <p:par>
                          <p:cTn id="4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 nodeType="clickPar">
                      <p:stCondLst>
                        <p:cond delay="indefinite"/>
                      </p:stCondLst>
                      <p:childTnLst>
                        <p:par>
                          <p:cTn id="4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 nodeType="clickPar">
                      <p:stCondLst>
                        <p:cond delay="indefinite"/>
                      </p:stCondLst>
                      <p:childTnLst>
                        <p:par>
                          <p:cTn id="4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 nodeType="clickPar">
                      <p:stCondLst>
                        <p:cond delay="indefinite"/>
                      </p:stCondLst>
                      <p:childTnLst>
                        <p:par>
                          <p:cTn id="4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 nodeType="clickPar">
                      <p:stCondLst>
                        <p:cond delay="indefinite"/>
                      </p:stCondLst>
                      <p:childTnLst>
                        <p:par>
                          <p:cTn id="4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 nodeType="clickPar">
                      <p:stCondLst>
                        <p:cond delay="indefinite"/>
                      </p:stCondLst>
                      <p:childTnLst>
                        <p:par>
                          <p:cTn id="4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 nodeType="clickPar">
                      <p:stCondLst>
                        <p:cond delay="indefinite"/>
                      </p:stCondLst>
                      <p:childTnLst>
                        <p:par>
                          <p:cTn id="4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 nodeType="clickPar">
                      <p:stCondLst>
                        <p:cond delay="indefinite"/>
                      </p:stCondLst>
                      <p:childTnLst>
                        <p:par>
                          <p:cTn id="5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>
            <a:extLst>
              <a:ext uri="{FF2B5EF4-FFF2-40B4-BE49-F238E27FC236}">
                <a16:creationId xmlns:a16="http://schemas.microsoft.com/office/drawing/2014/main" id="{417B341C-E92C-4464-A4A1-A7F2C9F5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9"/>
          <a:stretch>
            <a:fillRect/>
          </a:stretch>
        </p:blipFill>
        <p:spPr bwMode="auto">
          <a:xfrm>
            <a:off x="4727575" y="1484314"/>
            <a:ext cx="5761038" cy="51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3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7410" name="Group 2">
            <a:extLst>
              <a:ext uri="{FF2B5EF4-FFF2-40B4-BE49-F238E27FC236}">
                <a16:creationId xmlns:a16="http://schemas.microsoft.com/office/drawing/2014/main" id="{BBD37234-4544-47CF-9DC8-099A725BCB2F}"/>
              </a:ext>
            </a:extLst>
          </p:cNvPr>
          <p:cNvGrpSpPr>
            <a:grpSpLocks/>
          </p:cNvGrpSpPr>
          <p:nvPr/>
        </p:nvGrpSpPr>
        <p:grpSpPr bwMode="auto">
          <a:xfrm>
            <a:off x="4583114" y="2205039"/>
            <a:ext cx="358775" cy="2446337"/>
            <a:chOff x="1927" y="1389"/>
            <a:chExt cx="226" cy="1541"/>
          </a:xfrm>
        </p:grpSpPr>
        <p:sp>
          <p:nvSpPr>
            <p:cNvPr id="30775" name="Line 3">
              <a:extLst>
                <a:ext uri="{FF2B5EF4-FFF2-40B4-BE49-F238E27FC236}">
                  <a16:creationId xmlns:a16="http://schemas.microsoft.com/office/drawing/2014/main" id="{0A44C27D-E809-44BC-A183-A5F0BDA3B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89"/>
              <a:ext cx="226" cy="0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76" name="Line 4">
              <a:extLst>
                <a:ext uri="{FF2B5EF4-FFF2-40B4-BE49-F238E27FC236}">
                  <a16:creationId xmlns:a16="http://schemas.microsoft.com/office/drawing/2014/main" id="{EEF0E07A-BF22-41C3-8798-DA730A8E2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89"/>
              <a:ext cx="0" cy="1541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77" name="Line 5">
              <a:extLst>
                <a:ext uri="{FF2B5EF4-FFF2-40B4-BE49-F238E27FC236}">
                  <a16:creationId xmlns:a16="http://schemas.microsoft.com/office/drawing/2014/main" id="{38520B7A-684A-43F6-9DD6-9E81E0A1B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931"/>
              <a:ext cx="226" cy="0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724" name="Text Box 6">
            <a:extLst>
              <a:ext uri="{FF2B5EF4-FFF2-40B4-BE49-F238E27FC236}">
                <a16:creationId xmlns:a16="http://schemas.microsoft.com/office/drawing/2014/main" id="{42D3D4B7-3480-4E0E-9449-3D82ACAED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4076700"/>
            <a:ext cx="2108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Row Col Value </a:t>
            </a:r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0C35CF10-E2BB-49B6-A698-4CEF73F38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9" y="48688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724B24A8-DA17-42DB-B767-85CC8C45F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50847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273C7A0C-8DB6-40E9-876B-12DDBCBF8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4686300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1     0      0     15</a:t>
            </a:r>
          </a:p>
        </p:txBody>
      </p:sp>
      <p:sp>
        <p:nvSpPr>
          <p:cNvPr id="30728" name="Text Box 10">
            <a:extLst>
              <a:ext uri="{FF2B5EF4-FFF2-40B4-BE49-F238E27FC236}">
                <a16:creationId xmlns:a16="http://schemas.microsoft.com/office/drawing/2014/main" id="{99DB0630-8E91-49D2-B56C-7A192A984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4398963"/>
            <a:ext cx="171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0     6      6     8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4B3247E8-37D6-4D2C-842B-19922140C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1    3    4    6    8   8</a:t>
            </a:r>
          </a:p>
        </p:txBody>
      </p:sp>
      <p:sp>
        <p:nvSpPr>
          <p:cNvPr id="30730" name="Text Box 12">
            <a:extLst>
              <a:ext uri="{FF2B5EF4-FFF2-40B4-BE49-F238E27FC236}">
                <a16:creationId xmlns:a16="http://schemas.microsoft.com/office/drawing/2014/main" id="{6913AEE7-69DB-47A4-BD83-302470A58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688" y="4270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DF93408C-8682-4ABB-862B-17511147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3    4    6    8   8</a:t>
            </a:r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9CD51A4D-D291-48A0-BCB3-6DB715640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3    4    7    8   8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030AB65C-4E3B-45E7-9AA7-C5D1B4A7F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5908675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6     3      0     22</a:t>
            </a:r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FF598554-629E-49F2-A53C-F364DC86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3    4    7    8   9</a:t>
            </a:r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6A226424-E4FB-4E9D-87E1-F020852F1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6418263"/>
            <a:ext cx="1912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8     5      0     -15</a:t>
            </a:r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847C5572-EA2D-45EF-9AB2-085CEB568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4    4    7    8   9</a:t>
            </a:r>
          </a:p>
        </p:txBody>
      </p:sp>
      <p:sp>
        <p:nvSpPr>
          <p:cNvPr id="17427" name="Text Box 19">
            <a:extLst>
              <a:ext uri="{FF2B5EF4-FFF2-40B4-BE49-F238E27FC236}">
                <a16:creationId xmlns:a16="http://schemas.microsoft.com/office/drawing/2014/main" id="{2CA84962-2EBB-47F2-9693-78DB1E0D7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5192713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3     1      1     11</a:t>
            </a:r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EB4FD6AA-67DB-4969-8452-C4EAE1F0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4    5    7    8   9</a:t>
            </a:r>
          </a:p>
        </p:txBody>
      </p:sp>
      <p:sp>
        <p:nvSpPr>
          <p:cNvPr id="17429" name="Text Box 21">
            <a:extLst>
              <a:ext uri="{FF2B5EF4-FFF2-40B4-BE49-F238E27FC236}">
                <a16:creationId xmlns:a16="http://schemas.microsoft.com/office/drawing/2014/main" id="{1A1AB48E-9D81-4ABB-A126-32C108E9E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5426075"/>
            <a:ext cx="171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4     2      1     3</a:t>
            </a:r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57BF032E-4BB9-4FDD-B557-E5D3F2015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6165850"/>
            <a:ext cx="17875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7     3      2     -6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3BD15FE2-9919-48E9-9A12-63647C057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2    4    5    8    8   9</a:t>
            </a:r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D9F4926B-53AB-46B4-AA4A-50DABA34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3    4    5    8    8   9</a:t>
            </a:r>
          </a:p>
        </p:txBody>
      </p:sp>
      <p:sp>
        <p:nvSpPr>
          <p:cNvPr id="17433" name="Text Box 25">
            <a:extLst>
              <a:ext uri="{FF2B5EF4-FFF2-40B4-BE49-F238E27FC236}">
                <a16:creationId xmlns:a16="http://schemas.microsoft.com/office/drawing/2014/main" id="{C0E82A90-8871-4AEA-A1F8-64E8BDB2C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4941888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2     0      4     91</a:t>
            </a:r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6CDED47D-1BB0-4545-A1A6-8CEF4D940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5670550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EED410"/>
                </a:solidFill>
              </a:rPr>
              <a:t>5     2      5     28</a:t>
            </a:r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D37A5FA1-35D9-436A-B600-6449ADB56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"/>
            <a:ext cx="4897438" cy="1439863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row_terms   =  2    1    2    2    0   1</a:t>
            </a:r>
            <a:b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starting_pos =  3    4    6    8    8   9</a:t>
            </a:r>
          </a:p>
        </p:txBody>
      </p:sp>
      <p:pic>
        <p:nvPicPr>
          <p:cNvPr id="17436" name="Picture 28">
            <a:extLst>
              <a:ext uri="{FF2B5EF4-FFF2-40B4-BE49-F238E27FC236}">
                <a16:creationId xmlns:a16="http://schemas.microsoft.com/office/drawing/2014/main" id="{3C48F954-E619-459B-A622-A0FD49DDE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339851"/>
            <a:ext cx="2160588" cy="258127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37" name="Text Box 29">
            <a:extLst>
              <a:ext uri="{FF2B5EF4-FFF2-40B4-BE49-F238E27FC236}">
                <a16:creationId xmlns:a16="http://schemas.microsoft.com/office/drawing/2014/main" id="{CB228BB5-4353-4487-9605-F440652B2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692150"/>
            <a:ext cx="223202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FFFF00"/>
                </a:solidFill>
              </a:rPr>
              <a:t>Matrix A</a:t>
            </a:r>
            <a:r>
              <a:rPr lang="en-US" altLang="en-US">
                <a:solidFill>
                  <a:srgbClr val="FFFF00"/>
                </a:solidFill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</a:rPr>
              <a:t>        Row Col Value</a:t>
            </a: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52E58D51-C5DB-472C-978B-D9DFA5F56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9" y="53006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13CABE87-EF3C-4FEA-A9CA-780749164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1 </a:t>
            </a:r>
          </a:p>
        </p:txBody>
      </p:sp>
      <p:sp>
        <p:nvSpPr>
          <p:cNvPr id="17440" name="Rectangle 32">
            <a:extLst>
              <a:ext uri="{FF2B5EF4-FFF2-40B4-BE49-F238E27FC236}">
                <a16:creationId xmlns:a16="http://schemas.microsoft.com/office/drawing/2014/main" id="{B1AF8403-EC46-47DD-B3F6-F17B72BD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557339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1" name="Rectangle 33">
            <a:extLst>
              <a:ext uri="{FF2B5EF4-FFF2-40B4-BE49-F238E27FC236}">
                <a16:creationId xmlns:a16="http://schemas.microsoft.com/office/drawing/2014/main" id="{48E9D05F-AE4B-4540-85B7-7B58AB0CB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846264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2" name="Rectangle 34">
            <a:extLst>
              <a:ext uri="{FF2B5EF4-FFF2-40B4-BE49-F238E27FC236}">
                <a16:creationId xmlns:a16="http://schemas.microsoft.com/office/drawing/2014/main" id="{3F288B03-A5D2-4643-B132-FD5D834F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133601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3" name="Rectangle 35">
            <a:extLst>
              <a:ext uri="{FF2B5EF4-FFF2-40B4-BE49-F238E27FC236}">
                <a16:creationId xmlns:a16="http://schemas.microsoft.com/office/drawing/2014/main" id="{C7D1501A-2889-4B67-B274-752C02D9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422526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4" name="Rectangle 36">
            <a:extLst>
              <a:ext uri="{FF2B5EF4-FFF2-40B4-BE49-F238E27FC236}">
                <a16:creationId xmlns:a16="http://schemas.microsoft.com/office/drawing/2014/main" id="{F25CE5E2-C310-442D-99E8-6FA32FBE1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709864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5" name="Rectangle 37">
            <a:extLst>
              <a:ext uri="{FF2B5EF4-FFF2-40B4-BE49-F238E27FC236}">
                <a16:creationId xmlns:a16="http://schemas.microsoft.com/office/drawing/2014/main" id="{5BCEDB2D-364B-433A-9114-4D1E89FED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998789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6" name="Rectangle 38">
            <a:extLst>
              <a:ext uri="{FF2B5EF4-FFF2-40B4-BE49-F238E27FC236}">
                <a16:creationId xmlns:a16="http://schemas.microsoft.com/office/drawing/2014/main" id="{44E225BF-2C03-40B6-B0B9-87831D63B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3286126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7" name="Rectangle 39">
            <a:extLst>
              <a:ext uri="{FF2B5EF4-FFF2-40B4-BE49-F238E27FC236}">
                <a16:creationId xmlns:a16="http://schemas.microsoft.com/office/drawing/2014/main" id="{CAA79127-E339-439D-8C7E-7619C285B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3575051"/>
            <a:ext cx="431800" cy="28892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48" name="Rectangle 40">
            <a:extLst>
              <a:ext uri="{FF2B5EF4-FFF2-40B4-BE49-F238E27FC236}">
                <a16:creationId xmlns:a16="http://schemas.microsoft.com/office/drawing/2014/main" id="{A95F7034-A521-4B88-81B8-9B719A90B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2 </a:t>
            </a:r>
          </a:p>
        </p:txBody>
      </p:sp>
      <p:sp>
        <p:nvSpPr>
          <p:cNvPr id="17449" name="Rectangle 41">
            <a:extLst>
              <a:ext uri="{FF2B5EF4-FFF2-40B4-BE49-F238E27FC236}">
                <a16:creationId xmlns:a16="http://schemas.microsoft.com/office/drawing/2014/main" id="{F57475A6-BFA1-4F37-BC56-5FCB78635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3 </a:t>
            </a:r>
          </a:p>
        </p:txBody>
      </p:sp>
      <p:sp>
        <p:nvSpPr>
          <p:cNvPr id="17450" name="Rectangle 42">
            <a:extLst>
              <a:ext uri="{FF2B5EF4-FFF2-40B4-BE49-F238E27FC236}">
                <a16:creationId xmlns:a16="http://schemas.microsoft.com/office/drawing/2014/main" id="{9D65F051-63F8-4426-81C5-51ACCA1F6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4 </a:t>
            </a:r>
          </a:p>
        </p:txBody>
      </p:sp>
      <p:sp>
        <p:nvSpPr>
          <p:cNvPr id="17451" name="Rectangle 43">
            <a:extLst>
              <a:ext uri="{FF2B5EF4-FFF2-40B4-BE49-F238E27FC236}">
                <a16:creationId xmlns:a16="http://schemas.microsoft.com/office/drawing/2014/main" id="{A3BB80B0-F7DC-4467-8DCD-559C0C8A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5 </a:t>
            </a:r>
          </a:p>
        </p:txBody>
      </p:sp>
      <p:sp>
        <p:nvSpPr>
          <p:cNvPr id="17452" name="Rectangle 44">
            <a:extLst>
              <a:ext uri="{FF2B5EF4-FFF2-40B4-BE49-F238E27FC236}">
                <a16:creationId xmlns:a16="http://schemas.microsoft.com/office/drawing/2014/main" id="{D012A60A-E226-4053-8592-53E4ADDD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6 </a:t>
            </a:r>
          </a:p>
        </p:txBody>
      </p:sp>
      <p:sp>
        <p:nvSpPr>
          <p:cNvPr id="17453" name="Rectangle 45">
            <a:extLst>
              <a:ext uri="{FF2B5EF4-FFF2-40B4-BE49-F238E27FC236}">
                <a16:creationId xmlns:a16="http://schemas.microsoft.com/office/drawing/2014/main" id="{20AB7EAA-4D07-4E4D-951E-6CC3449F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88913"/>
            <a:ext cx="2520950" cy="4318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 = 7 </a:t>
            </a:r>
          </a:p>
        </p:txBody>
      </p:sp>
      <p:sp>
        <p:nvSpPr>
          <p:cNvPr id="30765" name="Rectangle 47">
            <a:extLst>
              <a:ext uri="{FF2B5EF4-FFF2-40B4-BE49-F238E27FC236}">
                <a16:creationId xmlns:a16="http://schemas.microsoft.com/office/drawing/2014/main" id="{073C94EB-0DD1-491B-BE2A-DDD3091DD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4437063"/>
            <a:ext cx="1944687" cy="2305050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6" name="Line 48">
            <a:extLst>
              <a:ext uri="{FF2B5EF4-FFF2-40B4-BE49-F238E27FC236}">
                <a16:creationId xmlns:a16="http://schemas.microsoft.com/office/drawing/2014/main" id="{5EA4BE87-4CA8-4F4F-9260-C414B64CD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4730750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7" name="Line 49">
            <a:extLst>
              <a:ext uri="{FF2B5EF4-FFF2-40B4-BE49-F238E27FC236}">
                <a16:creationId xmlns:a16="http://schemas.microsoft.com/office/drawing/2014/main" id="{5CEEC059-3E58-4CA8-96EA-2AADB3BDC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013325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8" name="Line 50">
            <a:extLst>
              <a:ext uri="{FF2B5EF4-FFF2-40B4-BE49-F238E27FC236}">
                <a16:creationId xmlns:a16="http://schemas.microsoft.com/office/drawing/2014/main" id="{89FB88AF-FAA1-4E31-82A1-9BF6BFCBF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248275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9" name="Line 51">
            <a:extLst>
              <a:ext uri="{FF2B5EF4-FFF2-40B4-BE49-F238E27FC236}">
                <a16:creationId xmlns:a16="http://schemas.microsoft.com/office/drawing/2014/main" id="{DA030F6C-921B-4600-AACE-7D03AB0FD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497514"/>
            <a:ext cx="1944687" cy="1587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0" name="Line 52">
            <a:extLst>
              <a:ext uri="{FF2B5EF4-FFF2-40B4-BE49-F238E27FC236}">
                <a16:creationId xmlns:a16="http://schemas.microsoft.com/office/drawing/2014/main" id="{92ECE112-F3AD-45D1-8EAE-474E179AE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734050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1" name="Line 53">
            <a:extLst>
              <a:ext uri="{FF2B5EF4-FFF2-40B4-BE49-F238E27FC236}">
                <a16:creationId xmlns:a16="http://schemas.microsoft.com/office/drawing/2014/main" id="{914905EA-8415-4990-8BBD-959E7669D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5978525"/>
            <a:ext cx="1944687" cy="1588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2" name="Line 54">
            <a:extLst>
              <a:ext uri="{FF2B5EF4-FFF2-40B4-BE49-F238E27FC236}">
                <a16:creationId xmlns:a16="http://schemas.microsoft.com/office/drawing/2014/main" id="{7B1553A6-97E8-444F-9262-F17E626B9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6237289"/>
            <a:ext cx="1944687" cy="1587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3" name="Line 55">
            <a:extLst>
              <a:ext uri="{FF2B5EF4-FFF2-40B4-BE49-F238E27FC236}">
                <a16:creationId xmlns:a16="http://schemas.microsoft.com/office/drawing/2014/main" id="{366ECE5F-C5AC-4D65-81E1-3AB183519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6481764"/>
            <a:ext cx="1944687" cy="1587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74" name="Line 56">
            <a:extLst>
              <a:ext uri="{FF2B5EF4-FFF2-40B4-BE49-F238E27FC236}">
                <a16:creationId xmlns:a16="http://schemas.microsoft.com/office/drawing/2014/main" id="{C6CDD409-63D1-4FB3-8847-985688DD4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4437063"/>
            <a:ext cx="1587" cy="2305050"/>
          </a:xfrm>
          <a:prstGeom prst="line">
            <a:avLst/>
          </a:prstGeom>
          <a:noFill/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B22043F-0F08-442B-8216-A76D4755BE4D}"/>
              </a:ext>
            </a:extLst>
          </p:cNvPr>
          <p:cNvSpPr/>
          <p:nvPr/>
        </p:nvSpPr>
        <p:spPr>
          <a:xfrm>
            <a:off x="4727575" y="6297942"/>
            <a:ext cx="5761036" cy="33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049F6-BAC5-4DB7-9E62-6879AED4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EA33-3555-4FF2-8D64-091593FF4B2A}" type="datetime1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341F5-7482-4EB9-A8C7-A08842F6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87D23-0449-4A44-BBA4-2F34B689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3">
            <a:extLst>
              <a:ext uri="{FF2B5EF4-FFF2-40B4-BE49-F238E27FC236}">
                <a16:creationId xmlns:a16="http://schemas.microsoft.com/office/drawing/2014/main" id="{6D5F0D29-DDA9-4C30-93D8-818937C7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2654839"/>
            <a:ext cx="6092825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Text Box 4">
            <a:extLst>
              <a:ext uri="{FF2B5EF4-FFF2-40B4-BE49-F238E27FC236}">
                <a16:creationId xmlns:a16="http://schemas.microsoft.com/office/drawing/2014/main" id="{263685BD-0185-44BA-9ED7-DCF3785CE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7" y="4863175"/>
            <a:ext cx="631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219797"/>
                </a:solidFill>
                <a:latin typeface="Comic Sans MS" panose="030F0702030302020204" pitchFamily="66" charset="0"/>
              </a:rPr>
              <a:t>5*3</a:t>
            </a: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6CAF4D84-1F02-4D3A-9022-31B9158A9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2" y="5220362"/>
            <a:ext cx="6318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219797"/>
                </a:solidFill>
                <a:latin typeface="Comic Sans MS" panose="030F0702030302020204" pitchFamily="66" charset="0"/>
              </a:rPr>
              <a:t>6*6</a:t>
            </a:r>
          </a:p>
        </p:txBody>
      </p:sp>
      <p:sp>
        <p:nvSpPr>
          <p:cNvPr id="6151" name="Text Box 6">
            <a:extLst>
              <a:ext uri="{FF2B5EF4-FFF2-40B4-BE49-F238E27FC236}">
                <a16:creationId xmlns:a16="http://schemas.microsoft.com/office/drawing/2014/main" id="{A1E753D9-BB7C-4ECD-968B-8025BD079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964" y="5099712"/>
            <a:ext cx="98967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Comic Sans MS" panose="030F0702030302020204" pitchFamily="66" charset="0"/>
              </a:rPr>
              <a:t>15/15</a:t>
            </a:r>
          </a:p>
        </p:txBody>
      </p:sp>
      <p:sp>
        <p:nvSpPr>
          <p:cNvPr id="6152" name="Text Box 7">
            <a:extLst>
              <a:ext uri="{FF2B5EF4-FFF2-40B4-BE49-F238E27FC236}">
                <a16:creationId xmlns:a16="http://schemas.microsoft.com/office/drawing/2014/main" id="{109C2B1D-3F45-4D2E-8839-A78C5BDE8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4" y="5099712"/>
            <a:ext cx="90150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Comic Sans MS" panose="030F0702030302020204" pitchFamily="66" charset="0"/>
              </a:rPr>
              <a:t>8/36</a:t>
            </a:r>
          </a:p>
        </p:txBody>
      </p:sp>
      <p:grpSp>
        <p:nvGrpSpPr>
          <p:cNvPr id="6153" name="Group 8">
            <a:extLst>
              <a:ext uri="{FF2B5EF4-FFF2-40B4-BE49-F238E27FC236}">
                <a16:creationId xmlns:a16="http://schemas.microsoft.com/office/drawing/2014/main" id="{05AA56CE-6D5B-4DCE-B578-4F7A3547EABC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3933241"/>
            <a:ext cx="2627313" cy="819149"/>
            <a:chOff x="4137" y="2659"/>
            <a:chExt cx="1655" cy="516"/>
          </a:xfrm>
        </p:grpSpPr>
        <p:sp>
          <p:nvSpPr>
            <p:cNvPr id="6154" name="Text Box 9">
              <a:extLst>
                <a:ext uri="{FF2B5EF4-FFF2-40B4-BE49-F238E27FC236}">
                  <a16:creationId xmlns:a16="http://schemas.microsoft.com/office/drawing/2014/main" id="{97807657-DB23-49B2-9E5D-3C9C0960F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1" y="2659"/>
              <a:ext cx="136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EED410"/>
                  </a:solidFill>
                  <a:latin typeface="Comic Sans MS" panose="030F0702030302020204" pitchFamily="66" charset="0"/>
                </a:rPr>
                <a:t>sparse matrix</a:t>
              </a:r>
            </a:p>
          </p:txBody>
        </p:sp>
        <p:sp>
          <p:nvSpPr>
            <p:cNvPr id="6155" name="Text Box 10">
              <a:extLst>
                <a:ext uri="{FF2B5EF4-FFF2-40B4-BE49-F238E27FC236}">
                  <a16:creationId xmlns:a16="http://schemas.microsoft.com/office/drawing/2014/main" id="{C397FF23-F7B3-4C9A-895D-74B05483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883"/>
              <a:ext cx="154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400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data structure?</a:t>
              </a:r>
            </a:p>
          </p:txBody>
        </p:sp>
        <p:sp>
          <p:nvSpPr>
            <p:cNvPr id="6156" name="Line 11">
              <a:extLst>
                <a:ext uri="{FF2B5EF4-FFF2-40B4-BE49-F238E27FC236}">
                  <a16:creationId xmlns:a16="http://schemas.microsoft.com/office/drawing/2014/main" id="{ADF1ABD0-0B2C-4857-A7A4-CFA8902C3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" y="2883"/>
              <a:ext cx="319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AA12C24-D313-444A-8BAE-172FEC6F8B5E}"/>
              </a:ext>
            </a:extLst>
          </p:cNvPr>
          <p:cNvSpPr txBox="1">
            <a:spLocks/>
          </p:cNvSpPr>
          <p:nvPr/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Sparse Matrix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1D3D3-F69A-47E6-8187-262CEB6E3BC8}"/>
              </a:ext>
            </a:extLst>
          </p:cNvPr>
          <p:cNvSpPr txBox="1"/>
          <p:nvPr/>
        </p:nvSpPr>
        <p:spPr>
          <a:xfrm>
            <a:off x="243114" y="1030286"/>
            <a:ext cx="1159596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mathematics, a matrix contains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2800" dirty="0"/>
              <a:t> rows and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800" dirty="0"/>
              <a:t> columns of elements, we write </a:t>
            </a:r>
            <a:r>
              <a:rPr lang="en-US" sz="2800" i="1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800" i="1" dirty="0" err="1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800" i="1" dirty="0"/>
              <a:t> </a:t>
            </a:r>
            <a:r>
              <a:rPr lang="en-US" sz="2800" dirty="0"/>
              <a:t>to designate a matrix with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2800" dirty="0"/>
              <a:t> rows and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800" dirty="0"/>
              <a:t>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sparse matrix is </a:t>
            </a:r>
            <a:r>
              <a:rPr lang="en-US" sz="2800" b="1" dirty="0"/>
              <a:t>a matrix that is comprised of mostly zero values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D60EB-8C3B-4995-B8B3-25E80FFB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CC08-8CB2-475B-BCAF-085EC4464B61}" type="datetime1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5DB0-1AFB-4695-92B5-565C2FA6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A5BC5-0FF6-4940-8E4B-FAE59773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2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629E7-F56C-4DE7-9F1A-06E9039C062C}"/>
              </a:ext>
            </a:extLst>
          </p:cNvPr>
          <p:cNvSpPr/>
          <p:nvPr/>
        </p:nvSpPr>
        <p:spPr>
          <a:xfrm>
            <a:off x="2274888" y="5718220"/>
            <a:ext cx="6051550" cy="263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5571-77E6-43BD-ABDA-7A84B027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CB15-17CB-46CF-9DD8-947D28BD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standard representation of a matrix is a two-dimensional array defined as</a:t>
            </a:r>
          </a:p>
          <a:p>
            <a:pPr marL="0" indent="0" algn="ctr">
              <a:buNone/>
            </a:pPr>
            <a:r>
              <a:rPr lang="en-US" dirty="0"/>
              <a:t>A[</a:t>
            </a:r>
            <a:r>
              <a:rPr lang="en-US" dirty="0" err="1"/>
              <a:t>max_rows</a:t>
            </a:r>
            <a:r>
              <a:rPr lang="en-US" dirty="0"/>
              <a:t>][</a:t>
            </a:r>
            <a:r>
              <a:rPr lang="en-US" dirty="0" err="1"/>
              <a:t>max_cols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-  We can locate quickly any element by writing a[</a:t>
            </a:r>
            <a:r>
              <a:rPr lang="en-US" dirty="0" err="1"/>
              <a:t>i</a:t>
            </a:r>
            <a:r>
              <a:rPr lang="en-US" dirty="0"/>
              <a:t>][j].</a:t>
            </a:r>
          </a:p>
          <a:p>
            <a:r>
              <a:rPr lang="en-US" dirty="0"/>
              <a:t> Sparse Matrix wastes space</a:t>
            </a:r>
          </a:p>
          <a:p>
            <a:pPr marL="0" indent="0">
              <a:buNone/>
            </a:pPr>
            <a:r>
              <a:rPr lang="en-US" dirty="0"/>
              <a:t>    -  Need for alternative form of representation</a:t>
            </a:r>
          </a:p>
          <a:p>
            <a:pPr marL="0" indent="0">
              <a:buNone/>
            </a:pPr>
            <a:r>
              <a:rPr lang="en-US" dirty="0"/>
              <a:t>    -  Representation of sparse matrix must store only the nonzero elements.</a:t>
            </a:r>
          </a:p>
          <a:p>
            <a:pPr marL="0" indent="0">
              <a:buNone/>
            </a:pPr>
            <a:r>
              <a:rPr lang="en-US" dirty="0"/>
              <a:t>    -  Each element is characterized by </a:t>
            </a:r>
            <a:r>
              <a:rPr lang="en-US" dirty="0">
                <a:solidFill>
                  <a:srgbClr val="FF0000"/>
                </a:solidFill>
              </a:rPr>
              <a:t>&lt;row, col, 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  </a:t>
            </a:r>
          </a:p>
          <a:p>
            <a:r>
              <a:rPr lang="en-US" dirty="0"/>
              <a:t>Class creation:</a:t>
            </a:r>
          </a:p>
          <a:p>
            <a:pPr marL="0" indent="0">
              <a:buNone/>
            </a:pPr>
            <a:r>
              <a:rPr lang="en-US" dirty="0"/>
              <a:t>    class SM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int row, col,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};</a:t>
            </a:r>
          </a:p>
          <a:p>
            <a:pPr marL="0" indent="0">
              <a:buNone/>
            </a:pPr>
            <a:r>
              <a:rPr lang="en-US"/>
              <a:t>     SM </a:t>
            </a:r>
            <a:r>
              <a:rPr lang="en-US" dirty="0"/>
              <a:t>a[</a:t>
            </a:r>
            <a:r>
              <a:rPr lang="en-US" dirty="0" err="1"/>
              <a:t>max_terms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                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E9F0-6840-4CDA-9D68-D77D37C5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2B97-9FB3-4BF6-B9B4-6999C955C6D0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2E9CB-73C4-4E40-B74B-BD93811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2745-845F-4CF5-B158-58BC7D72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3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A987-C0F6-4E36-9324-E2F930E2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and representing Sparse matrix in array of objects format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33DA-9303-47FE-B35D-49326BFB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E15A-11CC-4A80-A331-601BCB50ECF7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C2FC-A37C-45E0-9C6D-C7745873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7387-1658-4953-BC17-D6654BEA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4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667EED-7BDC-4F3D-AE48-C41280D0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B4FE9-6DE9-48CF-8906-1CC7C39F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327" y="1143453"/>
            <a:ext cx="4585560" cy="512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7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A987-C0F6-4E36-9324-E2F930E2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and representing Sparse matrix in array of objects format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33DA-9303-47FE-B35D-49326BFB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E15A-11CC-4A80-A331-601BCB50ECF7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C2FC-A37C-45E0-9C6D-C7745873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7387-1658-4953-BC17-D6654BEA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5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667EED-7BDC-4F3D-AE48-C41280D0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B4FE9-6DE9-48CF-8906-1CC7C39F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327" y="1143453"/>
            <a:ext cx="4585560" cy="512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3">
            <a:extLst>
              <a:ext uri="{FF2B5EF4-FFF2-40B4-BE49-F238E27FC236}">
                <a16:creationId xmlns:a16="http://schemas.microsoft.com/office/drawing/2014/main" id="{C774C53E-DB2A-4707-B214-E37D738E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180" y="1242410"/>
            <a:ext cx="5783263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7" name="Text Box 4">
            <a:extLst>
              <a:ext uri="{FF2B5EF4-FFF2-40B4-BE49-F238E27FC236}">
                <a16:creationId xmlns:a16="http://schemas.microsoft.com/office/drawing/2014/main" id="{93731965-EE03-4EDB-888D-CA4E1610C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530" y="4987322"/>
            <a:ext cx="2341563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Scan the array </a:t>
            </a:r>
            <a:b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“columns” times.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The array has </a:t>
            </a:r>
            <a:b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“elements” elements</a:t>
            </a:r>
            <a:r>
              <a:rPr lang="en-US" altLang="en-US" sz="2000" dirty="0">
                <a:solidFill>
                  <a:srgbClr val="CCECFF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id="{BE0A9D6C-CA33-4925-9DD0-7C184F22A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804" y="5347685"/>
            <a:ext cx="492985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==&gt; O(columns*elements)</a:t>
            </a:r>
          </a:p>
        </p:txBody>
      </p:sp>
      <p:grpSp>
        <p:nvGrpSpPr>
          <p:cNvPr id="11270" name="Group 6">
            <a:extLst>
              <a:ext uri="{FF2B5EF4-FFF2-40B4-BE49-F238E27FC236}">
                <a16:creationId xmlns:a16="http://schemas.microsoft.com/office/drawing/2014/main" id="{60EE9BC6-56A5-44F7-9174-4513CB0F7AF8}"/>
              </a:ext>
            </a:extLst>
          </p:cNvPr>
          <p:cNvGrpSpPr>
            <a:grpSpLocks/>
          </p:cNvGrpSpPr>
          <p:nvPr/>
        </p:nvGrpSpPr>
        <p:grpSpPr bwMode="auto">
          <a:xfrm>
            <a:off x="5308779" y="3834798"/>
            <a:ext cx="158750" cy="1582737"/>
            <a:chOff x="2376" y="2659"/>
            <a:chExt cx="100" cy="997"/>
          </a:xfrm>
        </p:grpSpPr>
        <p:sp>
          <p:nvSpPr>
            <p:cNvPr id="18451" name="Line 7">
              <a:extLst>
                <a:ext uri="{FF2B5EF4-FFF2-40B4-BE49-F238E27FC236}">
                  <a16:creationId xmlns:a16="http://schemas.microsoft.com/office/drawing/2014/main" id="{240B273C-24C8-40DC-908B-2181967DF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5" y="2659"/>
              <a:ext cx="97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52" name="Freeform 8">
              <a:extLst>
                <a:ext uri="{FF2B5EF4-FFF2-40B4-BE49-F238E27FC236}">
                  <a16:creationId xmlns:a16="http://schemas.microsoft.com/office/drawing/2014/main" id="{06B0CB5D-BED7-4FBC-B787-305409E79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659"/>
              <a:ext cx="0" cy="983"/>
            </a:xfrm>
            <a:custGeom>
              <a:avLst/>
              <a:gdLst>
                <a:gd name="T0" fmla="*/ 0 w 1"/>
                <a:gd name="T1" fmla="*/ 0 h 984"/>
                <a:gd name="T2" fmla="*/ 1 w 1"/>
                <a:gd name="T3" fmla="*/ 983 h 984"/>
                <a:gd name="T4" fmla="*/ 0 60000 65536"/>
                <a:gd name="T5" fmla="*/ 0 60000 65536"/>
                <a:gd name="T6" fmla="*/ 0 w 1"/>
                <a:gd name="T7" fmla="*/ 0 h 984"/>
                <a:gd name="T8" fmla="*/ 0 w 1"/>
                <a:gd name="T9" fmla="*/ 984 h 9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84">
                  <a:moveTo>
                    <a:pt x="0" y="0"/>
                  </a:moveTo>
                  <a:lnTo>
                    <a:pt x="1" y="984"/>
                  </a:lnTo>
                </a:path>
              </a:pathLst>
            </a:custGeom>
            <a:noFill/>
            <a:ln w="9360" cap="sq">
              <a:solidFill>
                <a:srgbClr val="BA00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53" name="Line 9">
              <a:extLst>
                <a:ext uri="{FF2B5EF4-FFF2-40B4-BE49-F238E27FC236}">
                  <a16:creationId xmlns:a16="http://schemas.microsoft.com/office/drawing/2014/main" id="{8F83F6A1-0EF2-41FC-9025-DD04CEA6A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0" y="3657"/>
              <a:ext cx="97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274" name="Group 10">
            <a:extLst>
              <a:ext uri="{FF2B5EF4-FFF2-40B4-BE49-F238E27FC236}">
                <a16:creationId xmlns:a16="http://schemas.microsoft.com/office/drawing/2014/main" id="{7C371045-4693-43B4-BFC7-393106EB9EA3}"/>
              </a:ext>
            </a:extLst>
          </p:cNvPr>
          <p:cNvGrpSpPr>
            <a:grpSpLocks/>
          </p:cNvGrpSpPr>
          <p:nvPr/>
        </p:nvGrpSpPr>
        <p:grpSpPr bwMode="auto">
          <a:xfrm>
            <a:off x="5092879" y="3474434"/>
            <a:ext cx="158750" cy="1943100"/>
            <a:chOff x="2240" y="2432"/>
            <a:chExt cx="100" cy="1224"/>
          </a:xfrm>
        </p:grpSpPr>
        <p:sp>
          <p:nvSpPr>
            <p:cNvPr id="18448" name="Line 11">
              <a:extLst>
                <a:ext uri="{FF2B5EF4-FFF2-40B4-BE49-F238E27FC236}">
                  <a16:creationId xmlns:a16="http://schemas.microsoft.com/office/drawing/2014/main" id="{9EB37E0D-928C-45B7-A17B-744B29161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2432"/>
              <a:ext cx="97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9" name="Line 12">
              <a:extLst>
                <a:ext uri="{FF2B5EF4-FFF2-40B4-BE49-F238E27FC236}">
                  <a16:creationId xmlns:a16="http://schemas.microsoft.com/office/drawing/2014/main" id="{0AACAB79-5972-48D3-B10A-BD8EFD902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432"/>
              <a:ext cx="4" cy="1224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50" name="Line 13">
              <a:extLst>
                <a:ext uri="{FF2B5EF4-FFF2-40B4-BE49-F238E27FC236}">
                  <a16:creationId xmlns:a16="http://schemas.microsoft.com/office/drawing/2014/main" id="{6F3C812F-4CE7-4BBA-A23C-31A3E8D1A5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4" y="3657"/>
              <a:ext cx="97" cy="0"/>
            </a:xfrm>
            <a:prstGeom prst="line">
              <a:avLst/>
            </a:prstGeom>
            <a:noFill/>
            <a:ln w="9360" cap="sq">
              <a:solidFill>
                <a:srgbClr val="BA000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278" name="Text Box 14">
            <a:extLst>
              <a:ext uri="{FF2B5EF4-FFF2-40B4-BE49-F238E27FC236}">
                <a16:creationId xmlns:a16="http://schemas.microsoft.com/office/drawing/2014/main" id="{2137E890-392C-484B-8AB3-F92FD3AEC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91" y="4338035"/>
            <a:ext cx="34559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mic Sans MS" panose="030F0702030302020204" pitchFamily="66" charset="0"/>
                <a:ea typeface="Arial Unicode MS" pitchFamily="32" charset="-128"/>
              </a:rPr>
              <a:t>For all elements in column j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4F22DD2D-C0DC-448F-BE51-A9BDA4586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880" y="3979260"/>
            <a:ext cx="209894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  <a:ea typeface="Arial Unicode MS" pitchFamily="32" charset="-128"/>
              </a:rPr>
              <a:t>For all columns </a:t>
            </a:r>
            <a:r>
              <a:rPr lang="en-US" altLang="en-US" sz="2000" dirty="0" err="1">
                <a:solidFill>
                  <a:srgbClr val="FF0000"/>
                </a:solidFill>
                <a:latin typeface="Comic Sans MS" panose="030F0702030302020204" pitchFamily="66" charset="0"/>
                <a:ea typeface="Arial Unicode MS" pitchFamily="32" charset="-128"/>
              </a:rPr>
              <a:t>i</a:t>
            </a: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  <a:ea typeface="Arial Unicode MS" pitchFamily="32" charset="-128"/>
            </a:endParaRPr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DCB48922-E183-4EA3-84F9-3E628D458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5630" y="4195159"/>
            <a:ext cx="866775" cy="1588"/>
          </a:xfrm>
          <a:prstGeom prst="line">
            <a:avLst/>
          </a:prstGeom>
          <a:noFill/>
          <a:ln w="9360" cap="sq">
            <a:solidFill>
              <a:srgbClr val="BA000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1" name="Line 17">
            <a:extLst>
              <a:ext uri="{FF2B5EF4-FFF2-40B4-BE49-F238E27FC236}">
                <a16:creationId xmlns:a16="http://schemas.microsoft.com/office/drawing/2014/main" id="{9DE5DFEA-08AF-4E43-93D6-F8811E6A3E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5630" y="4698398"/>
            <a:ext cx="1082675" cy="1587"/>
          </a:xfrm>
          <a:prstGeom prst="line">
            <a:avLst/>
          </a:prstGeom>
          <a:noFill/>
          <a:ln w="9360" cap="sq">
            <a:solidFill>
              <a:srgbClr val="BA000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2" name="Rectangle 18">
            <a:extLst>
              <a:ext uri="{FF2B5EF4-FFF2-40B4-BE49-F238E27FC236}">
                <a16:creationId xmlns:a16="http://schemas.microsoft.com/office/drawing/2014/main" id="{99AC4959-BC68-4EFB-A818-5D23BDD21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418" y="4482497"/>
            <a:ext cx="3889375" cy="576262"/>
          </a:xfrm>
          <a:prstGeom prst="rect">
            <a:avLst/>
          </a:prstGeom>
          <a:noFill/>
          <a:ln w="9360" cap="sq">
            <a:solidFill>
              <a:srgbClr val="BA00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83" name="Line 19">
            <a:extLst>
              <a:ext uri="{FF2B5EF4-FFF2-40B4-BE49-F238E27FC236}">
                <a16:creationId xmlns:a16="http://schemas.microsoft.com/office/drawing/2014/main" id="{AEFE545F-ACD9-4BC7-9429-2DEF38C897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62604" y="3617310"/>
            <a:ext cx="1803400" cy="1082675"/>
          </a:xfrm>
          <a:prstGeom prst="line">
            <a:avLst/>
          </a:prstGeom>
          <a:noFill/>
          <a:ln w="9360" cap="sq">
            <a:solidFill>
              <a:srgbClr val="BA000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4" name="Text Box 20">
            <a:extLst>
              <a:ext uri="{FF2B5EF4-FFF2-40B4-BE49-F238E27FC236}">
                <a16:creationId xmlns:a16="http://schemas.microsoft.com/office/drawing/2014/main" id="{20A3045F-A274-43AC-B8DF-0DD1562EF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04" y="1818672"/>
            <a:ext cx="316865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Assign </a:t>
            </a:r>
          </a:p>
          <a:p>
            <a:pPr eaLnBrk="1" hangingPunct="1">
              <a:buSzPct val="100000"/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A[</a:t>
            </a:r>
            <a:r>
              <a:rPr lang="en-US" alt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][j] to B[j][</a:t>
            </a:r>
            <a:r>
              <a:rPr lang="en-US" alt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buSzPct val="100000"/>
              <a:defRPr/>
            </a:pPr>
            <a:endParaRPr lang="en-US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buSzPct val="100000"/>
              <a:defRPr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place element </a:t>
            </a:r>
            <a:r>
              <a:rPr lang="en-US" altLang="en-US" sz="2000" dirty="0">
                <a:solidFill>
                  <a:srgbClr val="FF0000"/>
                </a:solidFill>
              </a:rPr>
              <a:t>&lt;</a:t>
            </a:r>
            <a:r>
              <a:rPr lang="en-US" altLang="en-US" sz="2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, j, value&gt;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 element </a:t>
            </a:r>
            <a:r>
              <a:rPr lang="en-US" altLang="en-US" sz="2000" dirty="0">
                <a:solidFill>
                  <a:srgbClr val="FF0000"/>
                </a:solidFill>
              </a:rPr>
              <a:t>&lt;j, </a:t>
            </a:r>
            <a:r>
              <a:rPr lang="en-US" altLang="en-US" sz="2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, value&gt;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930123F-FC65-4F23-874C-3C08368A3E69}"/>
              </a:ext>
            </a:extLst>
          </p:cNvPr>
          <p:cNvSpPr txBox="1">
            <a:spLocks/>
          </p:cNvSpPr>
          <p:nvPr/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Transpose of Sparse Matrix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44430B-9767-434B-83C0-36B9A0E7D9EF}"/>
              </a:ext>
            </a:extLst>
          </p:cNvPr>
          <p:cNvSpPr/>
          <p:nvPr/>
        </p:nvSpPr>
        <p:spPr>
          <a:xfrm>
            <a:off x="4826180" y="5934642"/>
            <a:ext cx="5783263" cy="27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444DF-3F17-41C6-82BB-E40913BF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291-86B1-4796-A61D-3F6CA6AC92A8}" type="datetime1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F43BF-779D-41D1-8E44-E2D6DC88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FDA4A-745D-486A-833C-70C12C9A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>
            <a:extLst>
              <a:ext uri="{FF2B5EF4-FFF2-40B4-BE49-F238E27FC236}">
                <a16:creationId xmlns:a16="http://schemas.microsoft.com/office/drawing/2014/main" id="{B3A74851-E59F-40A6-A58B-B7DD263E3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981076"/>
            <a:ext cx="6624638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0" name="Text Box 2">
            <a:extLst>
              <a:ext uri="{FF2B5EF4-FFF2-40B4-BE49-F238E27FC236}">
                <a16:creationId xmlns:a16="http://schemas.microsoft.com/office/drawing/2014/main" id="{C7E16773-D63F-42AB-9BAF-282F0B22C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207964"/>
            <a:ext cx="3116263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EX: A[6][6] transpose to B[6][6]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2FFE0F6A-C4BA-4C85-AC89-00729AC6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6" y="2708275"/>
            <a:ext cx="2411413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Set Up row &amp; column in B[6][6]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DDDCA716-67A9-4F29-A319-CE3249A47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221163"/>
            <a:ext cx="18907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Row Col Value 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0ABF32C8-B5C8-40F5-B230-B5D3DA5D0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4652963"/>
            <a:ext cx="171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0     6      6     8</a:t>
            </a:r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3E3736C9-3C8E-42BA-8EC5-E5CFD9FFA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3860800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4C16D750-F938-4A46-ACE9-DEE4E6BE2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j=1</a:t>
            </a:r>
          </a:p>
        </p:txBody>
      </p:sp>
      <p:grpSp>
        <p:nvGrpSpPr>
          <p:cNvPr id="12296" name="Group 8">
            <a:extLst>
              <a:ext uri="{FF2B5EF4-FFF2-40B4-BE49-F238E27FC236}">
                <a16:creationId xmlns:a16="http://schemas.microsoft.com/office/drawing/2014/main" id="{AE6DAAB4-0D92-49E9-B3B9-F533202AB88C}"/>
              </a:ext>
            </a:extLst>
          </p:cNvPr>
          <p:cNvGrpSpPr>
            <a:grpSpLocks/>
          </p:cNvGrpSpPr>
          <p:nvPr/>
        </p:nvGrpSpPr>
        <p:grpSpPr bwMode="auto">
          <a:xfrm>
            <a:off x="4676776" y="4652964"/>
            <a:ext cx="193675" cy="790575"/>
            <a:chOff x="1986" y="2931"/>
            <a:chExt cx="122" cy="498"/>
          </a:xfrm>
        </p:grpSpPr>
        <p:sp>
          <p:nvSpPr>
            <p:cNvPr id="20543" name="Line 9">
              <a:extLst>
                <a:ext uri="{FF2B5EF4-FFF2-40B4-BE49-F238E27FC236}">
                  <a16:creationId xmlns:a16="http://schemas.microsoft.com/office/drawing/2014/main" id="{0533D4C2-68DD-4CC6-8D13-E4011DBB3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2931"/>
              <a:ext cx="122" cy="0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4" name="Line 10">
              <a:extLst>
                <a:ext uri="{FF2B5EF4-FFF2-40B4-BE49-F238E27FC236}">
                  <a16:creationId xmlns:a16="http://schemas.microsoft.com/office/drawing/2014/main" id="{F9DED868-BB0E-4586-A35B-8E3887D3C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2931"/>
              <a:ext cx="0" cy="498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5" name="Line 11">
              <a:extLst>
                <a:ext uri="{FF2B5EF4-FFF2-40B4-BE49-F238E27FC236}">
                  <a16:creationId xmlns:a16="http://schemas.microsoft.com/office/drawing/2014/main" id="{A12CC632-E5A7-4651-958C-16612BA63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3430"/>
              <a:ext cx="122" cy="0"/>
            </a:xfrm>
            <a:prstGeom prst="line">
              <a:avLst/>
            </a:prstGeom>
            <a:noFill/>
            <a:ln w="7632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300" name="Text Box 12">
            <a:extLst>
              <a:ext uri="{FF2B5EF4-FFF2-40B4-BE49-F238E27FC236}">
                <a16:creationId xmlns:a16="http://schemas.microsoft.com/office/drawing/2014/main" id="{51D304CC-4B89-4977-83EB-CFADEB76B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4" y="4921250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1     0      0     15</a:t>
            </a:r>
          </a:p>
        </p:txBody>
      </p:sp>
      <p:pic>
        <p:nvPicPr>
          <p:cNvPr id="12301" name="Picture 13">
            <a:extLst>
              <a:ext uri="{FF2B5EF4-FFF2-40B4-BE49-F238E27FC236}">
                <a16:creationId xmlns:a16="http://schemas.microsoft.com/office/drawing/2014/main" id="{FBF0E740-70C5-4A6F-A532-90C5D0883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484314"/>
            <a:ext cx="2160588" cy="258127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302" name="Text Box 14">
            <a:extLst>
              <a:ext uri="{FF2B5EF4-FFF2-40B4-BE49-F238E27FC236}">
                <a16:creationId xmlns:a16="http://schemas.microsoft.com/office/drawing/2014/main" id="{AC5F53FB-5BE6-4B8C-85AD-90B505A26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5202238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2     0      4     91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09749B98-29DE-4ABB-8CA8-1E6EA071C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5491163"/>
            <a:ext cx="1836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3     1      1     11</a:t>
            </a:r>
          </a:p>
        </p:txBody>
      </p:sp>
      <p:sp>
        <p:nvSpPr>
          <p:cNvPr id="20494" name="Text Box 16">
            <a:extLst>
              <a:ext uri="{FF2B5EF4-FFF2-40B4-BE49-F238E27FC236}">
                <a16:creationId xmlns:a16="http://schemas.microsoft.com/office/drawing/2014/main" id="{1A57A36C-DE8B-4798-8D94-20A14DF77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56118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05" name="Text Box 17">
            <a:extLst>
              <a:ext uri="{FF2B5EF4-FFF2-40B4-BE49-F238E27FC236}">
                <a16:creationId xmlns:a16="http://schemas.microsoft.com/office/drawing/2014/main" id="{E7124E7B-3367-47F8-89B4-EB0E47642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714" y="5949950"/>
            <a:ext cx="18392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And So on…</a:t>
            </a:r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3AD7F2D2-07EF-451D-998F-90802A9C1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836613"/>
            <a:ext cx="223202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Matrix 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    Row Col Value</a:t>
            </a:r>
          </a:p>
        </p:txBody>
      </p:sp>
      <p:grpSp>
        <p:nvGrpSpPr>
          <p:cNvPr id="12307" name="Group 19">
            <a:extLst>
              <a:ext uri="{FF2B5EF4-FFF2-40B4-BE49-F238E27FC236}">
                <a16:creationId xmlns:a16="http://schemas.microsoft.com/office/drawing/2014/main" id="{7EAC2030-4CB8-4092-ADB8-15D8015547C2}"/>
              </a:ext>
            </a:extLst>
          </p:cNvPr>
          <p:cNvGrpSpPr>
            <a:grpSpLocks/>
          </p:cNvGrpSpPr>
          <p:nvPr/>
        </p:nvGrpSpPr>
        <p:grpSpPr bwMode="auto">
          <a:xfrm>
            <a:off x="6888164" y="1989138"/>
            <a:ext cx="719137" cy="862012"/>
            <a:chOff x="3379" y="1253"/>
            <a:chExt cx="453" cy="543"/>
          </a:xfrm>
        </p:grpSpPr>
        <p:sp>
          <p:nvSpPr>
            <p:cNvPr id="20539" name="Line 20">
              <a:extLst>
                <a:ext uri="{FF2B5EF4-FFF2-40B4-BE49-F238E27FC236}">
                  <a16:creationId xmlns:a16="http://schemas.microsoft.com/office/drawing/2014/main" id="{7C6774F6-4092-4A36-8547-BBE639B0E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253"/>
              <a:ext cx="226" cy="0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0" name="Line 21">
              <a:extLst>
                <a:ext uri="{FF2B5EF4-FFF2-40B4-BE49-F238E27FC236}">
                  <a16:creationId xmlns:a16="http://schemas.microsoft.com/office/drawing/2014/main" id="{FED79BB5-B635-4938-8322-6BD942E84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797"/>
              <a:ext cx="180" cy="0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1" name="Line 22">
              <a:extLst>
                <a:ext uri="{FF2B5EF4-FFF2-40B4-BE49-F238E27FC236}">
                  <a16:creationId xmlns:a16="http://schemas.microsoft.com/office/drawing/2014/main" id="{C20E5D58-B138-4BB1-89F5-6093CEED9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253"/>
              <a:ext cx="0" cy="543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2" name="Line 23">
              <a:extLst>
                <a:ext uri="{FF2B5EF4-FFF2-40B4-BE49-F238E27FC236}">
                  <a16:creationId xmlns:a16="http://schemas.microsoft.com/office/drawing/2014/main" id="{531D71C7-5B54-480E-A26F-A51899C49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525"/>
              <a:ext cx="226" cy="0"/>
            </a:xfrm>
            <a:prstGeom prst="line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312" name="Line 24">
            <a:extLst>
              <a:ext uri="{FF2B5EF4-FFF2-40B4-BE49-F238E27FC236}">
                <a16:creationId xmlns:a16="http://schemas.microsoft.com/office/drawing/2014/main" id="{949B2BBD-BB73-4A21-B025-68C8A026B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3141664"/>
            <a:ext cx="720725" cy="1587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3" name="Rectangle 25">
            <a:extLst>
              <a:ext uri="{FF2B5EF4-FFF2-40B4-BE49-F238E27FC236}">
                <a16:creationId xmlns:a16="http://schemas.microsoft.com/office/drawing/2014/main" id="{C84587DF-3F21-4764-883C-C04B2A299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1700214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4" name="Rectangle 26">
            <a:extLst>
              <a:ext uri="{FF2B5EF4-FFF2-40B4-BE49-F238E27FC236}">
                <a16:creationId xmlns:a16="http://schemas.microsoft.com/office/drawing/2014/main" id="{AC45C9F7-AF3C-4DC1-B052-F50EFAFC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1989139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5" name="Rectangle 27">
            <a:extLst>
              <a:ext uri="{FF2B5EF4-FFF2-40B4-BE49-F238E27FC236}">
                <a16:creationId xmlns:a16="http://schemas.microsoft.com/office/drawing/2014/main" id="{7F8FC743-C3F2-48BD-9726-8AF9F03A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2276475"/>
            <a:ext cx="288925" cy="287338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6" name="Rectangle 28">
            <a:extLst>
              <a:ext uri="{FF2B5EF4-FFF2-40B4-BE49-F238E27FC236}">
                <a16:creationId xmlns:a16="http://schemas.microsoft.com/office/drawing/2014/main" id="{CD87EA70-2712-465D-9EFA-6960860D5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2565400"/>
            <a:ext cx="288925" cy="287338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7" name="Rectangle 29">
            <a:extLst>
              <a:ext uri="{FF2B5EF4-FFF2-40B4-BE49-F238E27FC236}">
                <a16:creationId xmlns:a16="http://schemas.microsoft.com/office/drawing/2014/main" id="{D1A9CCC5-DB4E-464E-9CB4-659C067C1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2852739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8" name="Rectangle 30">
            <a:extLst>
              <a:ext uri="{FF2B5EF4-FFF2-40B4-BE49-F238E27FC236}">
                <a16:creationId xmlns:a16="http://schemas.microsoft.com/office/drawing/2014/main" id="{C455D1C3-B898-4C85-9BEC-D669A35FA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3141664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19" name="Rectangle 31">
            <a:extLst>
              <a:ext uri="{FF2B5EF4-FFF2-40B4-BE49-F238E27FC236}">
                <a16:creationId xmlns:a16="http://schemas.microsoft.com/office/drawing/2014/main" id="{170C83A7-DD85-4C49-9F65-C3851D41A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3429000"/>
            <a:ext cx="288925" cy="287338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20" name="Rectangle 32">
            <a:extLst>
              <a:ext uri="{FF2B5EF4-FFF2-40B4-BE49-F238E27FC236}">
                <a16:creationId xmlns:a16="http://schemas.microsoft.com/office/drawing/2014/main" id="{6AAE4C59-B82C-4589-95C3-62FF682FC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3716339"/>
            <a:ext cx="288925" cy="28733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21" name="Line 33">
            <a:extLst>
              <a:ext uri="{FF2B5EF4-FFF2-40B4-BE49-F238E27FC236}">
                <a16:creationId xmlns:a16="http://schemas.microsoft.com/office/drawing/2014/main" id="{2F4A338A-FA65-4967-A03A-3E4F7EF17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4365625"/>
            <a:ext cx="72072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2" name="Rectangle 34">
            <a:extLst>
              <a:ext uri="{FF2B5EF4-FFF2-40B4-BE49-F238E27FC236}">
                <a16:creationId xmlns:a16="http://schemas.microsoft.com/office/drawing/2014/main" id="{4A880BFE-534B-40AF-957D-DDA565788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j=1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a[j]= 0 == i</a:t>
            </a:r>
          </a:p>
        </p:txBody>
      </p:sp>
      <p:sp>
        <p:nvSpPr>
          <p:cNvPr id="12323" name="Rectangle 35">
            <a:extLst>
              <a:ext uri="{FF2B5EF4-FFF2-40B4-BE49-F238E27FC236}">
                <a16:creationId xmlns:a16="http://schemas.microsoft.com/office/drawing/2014/main" id="{91EBC634-03F5-4E06-BB44-C508F22D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j=2</a:t>
            </a:r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1D0298BE-1DEA-4CC1-84CB-5E83F65B0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j=2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a[j]=3 != i</a:t>
            </a:r>
          </a:p>
        </p:txBody>
      </p:sp>
      <p:sp>
        <p:nvSpPr>
          <p:cNvPr id="12325" name="Rectangle 37">
            <a:extLst>
              <a:ext uri="{FF2B5EF4-FFF2-40B4-BE49-F238E27FC236}">
                <a16:creationId xmlns:a16="http://schemas.microsoft.com/office/drawing/2014/main" id="{0A8EC47A-AFEB-416D-BDB6-59F73EFA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j=3</a:t>
            </a:r>
          </a:p>
        </p:txBody>
      </p:sp>
      <p:sp>
        <p:nvSpPr>
          <p:cNvPr id="12326" name="Rectangle 38">
            <a:extLst>
              <a:ext uri="{FF2B5EF4-FFF2-40B4-BE49-F238E27FC236}">
                <a16:creationId xmlns:a16="http://schemas.microsoft.com/office/drawing/2014/main" id="{01F2EE33-59E3-45A8-936C-2659C3DFE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j=3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 = 5 != i</a:t>
            </a:r>
          </a:p>
        </p:txBody>
      </p:sp>
      <p:sp>
        <p:nvSpPr>
          <p:cNvPr id="12327" name="Rectangle 39">
            <a:extLst>
              <a:ext uri="{FF2B5EF4-FFF2-40B4-BE49-F238E27FC236}">
                <a16:creationId xmlns:a16="http://schemas.microsoft.com/office/drawing/2014/main" id="{5AF6DB91-74FF-4294-AB9A-D273FC49D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j=4</a:t>
            </a:r>
          </a:p>
        </p:txBody>
      </p:sp>
      <p:sp>
        <p:nvSpPr>
          <p:cNvPr id="12328" name="Rectangle 40">
            <a:extLst>
              <a:ext uri="{FF2B5EF4-FFF2-40B4-BE49-F238E27FC236}">
                <a16:creationId xmlns:a16="http://schemas.microsoft.com/office/drawing/2014/main" id="{4673AF76-E5D6-4863-9AC9-CAAAEE866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j=4</a:t>
            </a:r>
          </a:p>
          <a:p>
            <a:pPr algn="ctr" eaLnBrk="1" hangingPunct="1">
              <a:buClrTx/>
              <a:buFontTx/>
              <a:buNone/>
            </a:pPr>
            <a:r>
              <a:rPr lang="it-IT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1  a[j].col != i</a:t>
            </a:r>
          </a:p>
        </p:txBody>
      </p:sp>
      <p:sp>
        <p:nvSpPr>
          <p:cNvPr id="12329" name="Rectangle 41">
            <a:extLst>
              <a:ext uri="{FF2B5EF4-FFF2-40B4-BE49-F238E27FC236}">
                <a16:creationId xmlns:a16="http://schemas.microsoft.com/office/drawing/2014/main" id="{AEBCB6F9-CA4F-4E0E-907A-3C317052D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j=5</a:t>
            </a:r>
          </a:p>
        </p:txBody>
      </p:sp>
      <p:sp>
        <p:nvSpPr>
          <p:cNvPr id="12330" name="Rectangle 42">
            <a:extLst>
              <a:ext uri="{FF2B5EF4-FFF2-40B4-BE49-F238E27FC236}">
                <a16:creationId xmlns:a16="http://schemas.microsoft.com/office/drawing/2014/main" id="{86CCD5CB-25A3-4988-B1B7-6C3A83B42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j=5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2 a[j].col != i</a:t>
            </a:r>
          </a:p>
        </p:txBody>
      </p:sp>
      <p:sp>
        <p:nvSpPr>
          <p:cNvPr id="12331" name="Rectangle 43">
            <a:extLst>
              <a:ext uri="{FF2B5EF4-FFF2-40B4-BE49-F238E27FC236}">
                <a16:creationId xmlns:a16="http://schemas.microsoft.com/office/drawing/2014/main" id="{DA73D217-6A0F-40EB-B6D2-7609B93C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j=6</a:t>
            </a:r>
          </a:p>
        </p:txBody>
      </p:sp>
      <p:sp>
        <p:nvSpPr>
          <p:cNvPr id="12332" name="Rectangle 44">
            <a:extLst>
              <a:ext uri="{FF2B5EF4-FFF2-40B4-BE49-F238E27FC236}">
                <a16:creationId xmlns:a16="http://schemas.microsoft.com/office/drawing/2014/main" id="{52DDDCD7-272E-4EF6-9443-AA0A0D62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j=6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3 != i</a:t>
            </a:r>
          </a:p>
        </p:txBody>
      </p: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C7AD0524-D190-4603-9027-7BCCC6BA7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j=7</a:t>
            </a:r>
          </a:p>
        </p:txBody>
      </p:sp>
      <p:sp>
        <p:nvSpPr>
          <p:cNvPr id="12334" name="Rectangle 46">
            <a:extLst>
              <a:ext uri="{FF2B5EF4-FFF2-40B4-BE49-F238E27FC236}">
                <a16:creationId xmlns:a16="http://schemas.microsoft.com/office/drawing/2014/main" id="{FA78C5BE-3101-4A4D-B310-207AC4D3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j=7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0 == i</a:t>
            </a:r>
          </a:p>
        </p:txBody>
      </p:sp>
      <p:sp>
        <p:nvSpPr>
          <p:cNvPr id="12335" name="Rectangle 47">
            <a:extLst>
              <a:ext uri="{FF2B5EF4-FFF2-40B4-BE49-F238E27FC236}">
                <a16:creationId xmlns:a16="http://schemas.microsoft.com/office/drawing/2014/main" id="{3D58681E-2F84-4549-BD9C-7EDBFB41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j=8</a:t>
            </a:r>
          </a:p>
        </p:txBody>
      </p:sp>
      <p:sp>
        <p:nvSpPr>
          <p:cNvPr id="12336" name="Rectangle 48">
            <a:extLst>
              <a:ext uri="{FF2B5EF4-FFF2-40B4-BE49-F238E27FC236}">
                <a16:creationId xmlns:a16="http://schemas.microsoft.com/office/drawing/2014/main" id="{DD76FB61-98C1-4AB4-AB1A-90E416C1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i=0 j=8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2 != i</a:t>
            </a:r>
          </a:p>
        </p:txBody>
      </p: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FF1DB610-9075-48D4-8861-5D08E2F1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j=1</a:t>
            </a:r>
          </a:p>
        </p:txBody>
      </p:sp>
      <p:sp>
        <p:nvSpPr>
          <p:cNvPr id="12338" name="Rectangle 50">
            <a:extLst>
              <a:ext uri="{FF2B5EF4-FFF2-40B4-BE49-F238E27FC236}">
                <a16:creationId xmlns:a16="http://schemas.microsoft.com/office/drawing/2014/main" id="{4F37465F-CE09-4302-920A-063EC806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j=1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0 != i</a:t>
            </a:r>
          </a:p>
        </p:txBody>
      </p:sp>
      <p:sp>
        <p:nvSpPr>
          <p:cNvPr id="12339" name="Rectangle 51">
            <a:extLst>
              <a:ext uri="{FF2B5EF4-FFF2-40B4-BE49-F238E27FC236}">
                <a16:creationId xmlns:a16="http://schemas.microsoft.com/office/drawing/2014/main" id="{4886C9F5-AF86-44FB-892B-619238F93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j=2</a:t>
            </a:r>
          </a:p>
        </p:txBody>
      </p:sp>
      <p:sp>
        <p:nvSpPr>
          <p:cNvPr id="12340" name="Rectangle 52">
            <a:extLst>
              <a:ext uri="{FF2B5EF4-FFF2-40B4-BE49-F238E27FC236}">
                <a16:creationId xmlns:a16="http://schemas.microsoft.com/office/drawing/2014/main" id="{F219CFF6-9C54-426F-8732-394F1F8A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j=2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 3 != i</a:t>
            </a:r>
          </a:p>
        </p:txBody>
      </p:sp>
      <p:sp>
        <p:nvSpPr>
          <p:cNvPr id="12341" name="Rectangle 53">
            <a:extLst>
              <a:ext uri="{FF2B5EF4-FFF2-40B4-BE49-F238E27FC236}">
                <a16:creationId xmlns:a16="http://schemas.microsoft.com/office/drawing/2014/main" id="{42BCD3DC-29B6-4DE4-9694-A830C081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j=3</a:t>
            </a:r>
          </a:p>
        </p:txBody>
      </p:sp>
      <p:sp>
        <p:nvSpPr>
          <p:cNvPr id="12342" name="Rectangle 54">
            <a:extLst>
              <a:ext uri="{FF2B5EF4-FFF2-40B4-BE49-F238E27FC236}">
                <a16:creationId xmlns:a16="http://schemas.microsoft.com/office/drawing/2014/main" id="{296B6647-DE52-41FF-B9AC-4DFA7CE53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j=3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5 != i</a:t>
            </a:r>
          </a:p>
        </p:txBody>
      </p:sp>
      <p:sp>
        <p:nvSpPr>
          <p:cNvPr id="12343" name="Rectangle 55">
            <a:extLst>
              <a:ext uri="{FF2B5EF4-FFF2-40B4-BE49-F238E27FC236}">
                <a16:creationId xmlns:a16="http://schemas.microsoft.com/office/drawing/2014/main" id="{2FEF82BF-7337-40DB-B19B-DA847499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j=4 </a:t>
            </a:r>
          </a:p>
        </p:txBody>
      </p:sp>
      <p:sp>
        <p:nvSpPr>
          <p:cNvPr id="12344" name="Rectangle 56">
            <a:extLst>
              <a:ext uri="{FF2B5EF4-FFF2-40B4-BE49-F238E27FC236}">
                <a16:creationId xmlns:a16="http://schemas.microsoft.com/office/drawing/2014/main" id="{0408A92C-AB13-4E44-9B8E-2EB09ECC3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j=4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1 == i</a:t>
            </a:r>
          </a:p>
        </p:txBody>
      </p:sp>
      <p:sp>
        <p:nvSpPr>
          <p:cNvPr id="12345" name="Rectangle 57">
            <a:extLst>
              <a:ext uri="{FF2B5EF4-FFF2-40B4-BE49-F238E27FC236}">
                <a16:creationId xmlns:a16="http://schemas.microsoft.com/office/drawing/2014/main" id="{D378BAB4-51E4-491A-8B6B-0507849EA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j=5</a:t>
            </a:r>
          </a:p>
        </p:txBody>
      </p:sp>
      <p:sp>
        <p:nvSpPr>
          <p:cNvPr id="12346" name="Rectangle 58">
            <a:extLst>
              <a:ext uri="{FF2B5EF4-FFF2-40B4-BE49-F238E27FC236}">
                <a16:creationId xmlns:a16="http://schemas.microsoft.com/office/drawing/2014/main" id="{A2A8EA18-7D49-4F9C-B188-C20F1C4D3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j=5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a[i].col = 2 != i</a:t>
            </a:r>
          </a:p>
        </p:txBody>
      </p:sp>
      <p:sp>
        <p:nvSpPr>
          <p:cNvPr id="12347" name="Rectangle 59">
            <a:extLst>
              <a:ext uri="{FF2B5EF4-FFF2-40B4-BE49-F238E27FC236}">
                <a16:creationId xmlns:a16="http://schemas.microsoft.com/office/drawing/2014/main" id="{4646E63F-7710-47F9-B3BF-D54021C1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j=6</a:t>
            </a:r>
          </a:p>
        </p:txBody>
      </p:sp>
      <p:sp>
        <p:nvSpPr>
          <p:cNvPr id="12348" name="Rectangle 60">
            <a:extLst>
              <a:ext uri="{FF2B5EF4-FFF2-40B4-BE49-F238E27FC236}">
                <a16:creationId xmlns:a16="http://schemas.microsoft.com/office/drawing/2014/main" id="{500FA293-F220-473F-AD52-A86C1460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j=6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a[j].col = 3 != i</a:t>
            </a:r>
          </a:p>
        </p:txBody>
      </p:sp>
      <p:sp>
        <p:nvSpPr>
          <p:cNvPr id="12349" name="Rectangle 61">
            <a:extLst>
              <a:ext uri="{FF2B5EF4-FFF2-40B4-BE49-F238E27FC236}">
                <a16:creationId xmlns:a16="http://schemas.microsoft.com/office/drawing/2014/main" id="{CE086D2C-E0F7-4551-9189-AA30959B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j=7</a:t>
            </a:r>
          </a:p>
        </p:txBody>
      </p:sp>
      <p:sp>
        <p:nvSpPr>
          <p:cNvPr id="12350" name="Rectangle 62">
            <a:extLst>
              <a:ext uri="{FF2B5EF4-FFF2-40B4-BE49-F238E27FC236}">
                <a16:creationId xmlns:a16="http://schemas.microsoft.com/office/drawing/2014/main" id="{BAB88671-3C93-4F9A-A826-4C000E222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j=7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a[j] = 0 != i</a:t>
            </a:r>
          </a:p>
        </p:txBody>
      </p:sp>
      <p:sp>
        <p:nvSpPr>
          <p:cNvPr id="12351" name="Rectangle 63">
            <a:extLst>
              <a:ext uri="{FF2B5EF4-FFF2-40B4-BE49-F238E27FC236}">
                <a16:creationId xmlns:a16="http://schemas.microsoft.com/office/drawing/2014/main" id="{8762B173-8FB9-4359-B2A5-AE7FA629F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j=8</a:t>
            </a:r>
          </a:p>
        </p:txBody>
      </p:sp>
      <p:sp>
        <p:nvSpPr>
          <p:cNvPr id="12352" name="Rectangle 64">
            <a:extLst>
              <a:ext uri="{FF2B5EF4-FFF2-40B4-BE49-F238E27FC236}">
                <a16:creationId xmlns:a16="http://schemas.microsoft.com/office/drawing/2014/main" id="{12CEC6C6-84B3-4367-9C2F-3D1562AF1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88914"/>
            <a:ext cx="3240087" cy="719137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i=1 j=8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a[i].col = 2 != 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FF272F-FB84-4883-843E-C44576F498F1}"/>
              </a:ext>
            </a:extLst>
          </p:cNvPr>
          <p:cNvSpPr/>
          <p:nvPr/>
        </p:nvSpPr>
        <p:spPr>
          <a:xfrm>
            <a:off x="3863975" y="6371130"/>
            <a:ext cx="6624633" cy="23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5ED41-751E-4973-9158-E6604E9C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62B8-C0CD-4C6B-8F79-6CE221ECE640}" type="datetime1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562A3-3DDA-457C-9C72-16416EA1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752DF-0695-4F8C-8C4D-908B2536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4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 nodeType="clickPar">
                      <p:stCondLst>
                        <p:cond delay="indefinite"/>
                      </p:stCondLst>
                      <p:childTnLst>
                        <p:par>
                          <p:cTn id="4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 nodeType="clickPar">
                      <p:stCondLst>
                        <p:cond delay="indefinite"/>
                      </p:stCondLst>
                      <p:childTnLst>
                        <p:par>
                          <p:cTn id="4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 nodeType="clickPar">
                      <p:stCondLst>
                        <p:cond delay="indefinite"/>
                      </p:stCondLst>
                      <p:childTnLst>
                        <p:par>
                          <p:cTn id="4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 nodeType="clickPar">
                      <p:stCondLst>
                        <p:cond delay="indefinite"/>
                      </p:stCondLst>
                      <p:childTnLst>
                        <p:par>
                          <p:cTn id="4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 nodeType="clickPar">
                      <p:stCondLst>
                        <p:cond delay="indefinite"/>
                      </p:stCondLst>
                      <p:childTnLst>
                        <p:par>
                          <p:cTn id="4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 nodeType="clickPar">
                      <p:stCondLst>
                        <p:cond delay="indefinite"/>
                      </p:stCondLst>
                      <p:childTnLst>
                        <p:par>
                          <p:cTn id="4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 nodeType="clickPar">
                      <p:stCondLst>
                        <p:cond delay="indefinite"/>
                      </p:stCondLst>
                      <p:childTnLst>
                        <p:par>
                          <p:cTn id="5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 nodeType="clickPar">
                      <p:stCondLst>
                        <p:cond delay="indefinite"/>
                      </p:stCondLst>
                      <p:childTnLst>
                        <p:par>
                          <p:cTn id="5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 nodeType="clickPar">
                      <p:stCondLst>
                        <p:cond delay="indefinite"/>
                      </p:stCondLst>
                      <p:childTnLst>
                        <p:par>
                          <p:cTn id="5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 nodeType="clickPar">
                      <p:stCondLst>
                        <p:cond delay="indefinite"/>
                      </p:stCondLst>
                      <p:childTnLst>
                        <p:par>
                          <p:cTn id="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 nodeType="clickPar">
                      <p:stCondLst>
                        <p:cond delay="indefinite"/>
                      </p:stCondLst>
                      <p:childTnLst>
                        <p:par>
                          <p:cTn id="5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8557-BDD2-4CDE-A00D-7624D628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of a Sparse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1576-EE20-4B6C-AD7E-D241BF7A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Discussion: compared with 2D array representation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en-US" dirty="0"/>
              <a:t>    O(columns * elements)  vs  O(columns * rows)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en-US" dirty="0"/>
              <a:t> elements =&gt; columns * rows when non-sparse which is equivalent to  O( columns</a:t>
            </a:r>
            <a:r>
              <a:rPr lang="en-US" baseline="30000" dirty="0"/>
              <a:t>2</a:t>
            </a:r>
            <a:r>
              <a:rPr lang="en-US" dirty="0"/>
              <a:t> * rows)</a:t>
            </a:r>
          </a:p>
          <a:p>
            <a:pPr marL="457200" indent="-457200"/>
            <a:r>
              <a:rPr lang="en-US" dirty="0"/>
              <a:t>Problem: Scan the array “column” times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en-US" dirty="0"/>
              <a:t> In fact, we can transpose a matrix represented as a sequence of triplets in O (columns + elements) time.</a:t>
            </a:r>
          </a:p>
          <a:p>
            <a:pPr marL="457200" indent="-457200"/>
            <a:r>
              <a:rPr lang="en-US" dirty="0"/>
              <a:t>Solution: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en-US" dirty="0"/>
              <a:t> First, determine the number of elements in each column of the original matrix.</a:t>
            </a:r>
          </a:p>
          <a:p>
            <a:pPr marL="985838">
              <a:buFont typeface="Wingdings" panose="05000000000000000000" pitchFamily="2" charset="2"/>
              <a:buChar char="Ø"/>
            </a:pPr>
            <a:r>
              <a:rPr lang="en-US" dirty="0"/>
              <a:t> Second, determine the starting positions of each row in the transpose matrix. </a:t>
            </a:r>
          </a:p>
          <a:p>
            <a:pPr marL="817563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D5A20-365E-4828-80DB-B6506AB4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C8DF-E5E5-4462-B72A-C7463DD53505}" type="datetime1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5B23-2734-4D2D-A758-EA1E418D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B2EF-5ED2-431B-934E-D2CD3045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0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3">
            <a:extLst>
              <a:ext uri="{FF2B5EF4-FFF2-40B4-BE49-F238E27FC236}">
                <a16:creationId xmlns:a16="http://schemas.microsoft.com/office/drawing/2014/main" id="{E52C0BE9-3076-4B0F-AE09-62E63BA98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88" y="3061251"/>
            <a:ext cx="7845717" cy="330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9" name="Freeform 4">
            <a:extLst>
              <a:ext uri="{FF2B5EF4-FFF2-40B4-BE49-F238E27FC236}">
                <a16:creationId xmlns:a16="http://schemas.microsoft.com/office/drawing/2014/main" id="{8CAF5938-D575-4A93-8316-B00C06099CE3}"/>
              </a:ext>
            </a:extLst>
          </p:cNvPr>
          <p:cNvSpPr>
            <a:spLocks/>
          </p:cNvSpPr>
          <p:nvPr/>
        </p:nvSpPr>
        <p:spPr bwMode="auto">
          <a:xfrm>
            <a:off x="5556251" y="5110164"/>
            <a:ext cx="944563" cy="1587"/>
          </a:xfrm>
          <a:custGeom>
            <a:avLst/>
            <a:gdLst>
              <a:gd name="T0" fmla="*/ 0 w 595"/>
              <a:gd name="T1" fmla="*/ 0 h 1"/>
              <a:gd name="T2" fmla="*/ 944563 w 595"/>
              <a:gd name="T3" fmla="*/ 0 h 1"/>
              <a:gd name="T4" fmla="*/ 0 60000 65536"/>
              <a:gd name="T5" fmla="*/ 0 60000 65536"/>
              <a:gd name="T6" fmla="*/ 0 w 595"/>
              <a:gd name="T7" fmla="*/ 0 h 1"/>
              <a:gd name="T8" fmla="*/ 595 w 59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95" h="1">
                <a:moveTo>
                  <a:pt x="0" y="0"/>
                </a:moveTo>
                <a:lnTo>
                  <a:pt x="595" y="0"/>
                </a:lnTo>
              </a:path>
            </a:pathLst>
          </a:custGeom>
          <a:noFill/>
          <a:ln w="9360" cap="sq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35381F88-8949-453E-809A-5C90BC204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598" y="4724401"/>
            <a:ext cx="119485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transpose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A8E2CC90-2EE6-4E2F-B261-79B25D6ED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4" y="1593058"/>
            <a:ext cx="5950226" cy="829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EAEAEA"/>
                </a:solidFill>
                <a:latin typeface="Arial" panose="020B0604020202020204" pitchFamily="34" charset="0"/>
                <a:cs typeface="新細明體" pitchFamily="16" charset="-12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zh-TW" altLang="en-US" sz="2400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itchFamily="16" charset="-120"/>
              </a:rPr>
              <a:t>                        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[0] [1]  [2]  [3]  [4] [5]  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row_terms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=    2    1     2     2     0    1</a:t>
            </a:r>
            <a:b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starting_pos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=  1    3     4     6     8    8  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52415D-6A6D-4029-853A-75AEA587ADBF}"/>
              </a:ext>
            </a:extLst>
          </p:cNvPr>
          <p:cNvSpPr txBox="1">
            <a:spLocks/>
          </p:cNvSpPr>
          <p:nvPr/>
        </p:nvSpPr>
        <p:spPr>
          <a:xfrm>
            <a:off x="243114" y="1143453"/>
            <a:ext cx="11731172" cy="9171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817563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F944A1-9E84-46ED-8BF8-4E875540E932}"/>
              </a:ext>
            </a:extLst>
          </p:cNvPr>
          <p:cNvSpPr txBox="1">
            <a:spLocks/>
          </p:cNvSpPr>
          <p:nvPr/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Fast Transpose of a Sparse matrix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E8E67E-BB4A-4FC1-A9EF-D9AABD8D776A}"/>
              </a:ext>
            </a:extLst>
          </p:cNvPr>
          <p:cNvSpPr/>
          <p:nvPr/>
        </p:nvSpPr>
        <p:spPr>
          <a:xfrm>
            <a:off x="2405187" y="5908467"/>
            <a:ext cx="7845717" cy="452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EBB88-45B9-425C-8982-92FE51D4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F6A6-B76F-48E8-B509-38D5C6128DAC}" type="datetime1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BDBB7-1BB0-4C8D-8F0E-817BCF1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FF8BB-8DA2-4128-B1BB-E85F7655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6291EFB1-F865-4611-A75B-D82B14463CEB}"/>
</file>

<file path=customXml/itemProps2.xml><?xml version="1.0" encoding="utf-8"?>
<ds:datastoreItem xmlns:ds="http://schemas.openxmlformats.org/officeDocument/2006/customXml" ds:itemID="{B5167EBE-4DA8-42E7-8579-521D389D16D2}"/>
</file>

<file path=customXml/itemProps3.xml><?xml version="1.0" encoding="utf-8"?>
<ds:datastoreItem xmlns:ds="http://schemas.openxmlformats.org/officeDocument/2006/customXml" ds:itemID="{5392469D-FB1F-4660-9DF1-D36DDCEE53A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1348</Words>
  <Application>Microsoft Office PowerPoint</Application>
  <PresentationFormat>Widescreen</PresentationFormat>
  <Paragraphs>190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新細明體</vt:lpstr>
      <vt:lpstr>Arial</vt:lpstr>
      <vt:lpstr>Arial Unicode MS</vt:lpstr>
      <vt:lpstr>Calibri</vt:lpstr>
      <vt:lpstr>Comic Sans MS</vt:lpstr>
      <vt:lpstr>Times New Roman</vt:lpstr>
      <vt:lpstr>Wingdings</vt:lpstr>
      <vt:lpstr>Office Theme</vt:lpstr>
      <vt:lpstr>SPARSE MATRICES</vt:lpstr>
      <vt:lpstr>PowerPoint Presentation</vt:lpstr>
      <vt:lpstr>Sparse Matrix</vt:lpstr>
      <vt:lpstr>Reading and representing Sparse matrix in array of objects format</vt:lpstr>
      <vt:lpstr>Reading and representing Sparse matrix in array of objects format</vt:lpstr>
      <vt:lpstr>PowerPoint Presentation</vt:lpstr>
      <vt:lpstr>PowerPoint Presentation</vt:lpstr>
      <vt:lpstr>Transpose of a Sparse matrix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Akshay K. C. [MAHE-MIT]</dc:creator>
  <cp:lastModifiedBy>Balachandra [MAHE-MIT]</cp:lastModifiedBy>
  <cp:revision>21</cp:revision>
  <dcterms:created xsi:type="dcterms:W3CDTF">2021-09-14T14:47:52Z</dcterms:created>
  <dcterms:modified xsi:type="dcterms:W3CDTF">2021-11-10T04:50:22Z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864800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