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8D17-8388-4277-BD29-A6F212C8A39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07DD0-497F-4C16-9EEE-056602E0F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E45C-0B53-4277-A350-26DFE47CFFC6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8513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D4C4-FDE4-4F29-823C-A5C636B4D646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9114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4A9-0B1B-48DF-B793-38195DC840B9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3377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002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  <a:prstGeom prst="rect">
            <a:avLst/>
          </a:prstGeo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1091-152A-43CC-B23C-9A118F513FD8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7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3540-D429-43B1-BE4E-3D9D3E684A73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5441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E061-31C1-460C-BB7B-881F98E2F9EA}" type="datetime5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92250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C6F1-CFFA-48FC-8749-23610BB9DCB2}" type="datetime5">
              <a:rPr lang="en-US" smtClean="0"/>
              <a:t>12-Nov-21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71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274-9E26-4445-BC59-A96140D0B1E4}" type="datetime5">
              <a:rPr lang="en-US" smtClean="0"/>
              <a:t>12-Nov-21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200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  <a:prstGeom prst="rect">
            <a:avLst/>
          </a:prstGeo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D7B3-20F6-48E2-9545-C29EDBBEFE0A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02825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  <a:prstGeom prst="rect">
            <a:avLst/>
          </a:prstGeo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666-C45B-49C8-91E2-3A0580CDAAF8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17165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28" y="577020"/>
            <a:ext cx="4435849" cy="258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54EF-6108-4832-8EC9-7DCE861D9E8A}" type="datetime5">
              <a:rPr lang="en-US" smtClean="0"/>
              <a:t>12-Nov-21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56" y="0"/>
            <a:ext cx="316945" cy="4082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431351"/>
            <a:ext cx="4610100" cy="23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3" y="23071"/>
            <a:ext cx="4210833" cy="40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8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vert="horz" lIns="0" tIns="55880" rIns="0" bIns="0" rtlCol="0" anchor="b">
            <a:normAutofit/>
          </a:bodyPr>
          <a:lstStyle/>
          <a:p>
            <a:pPr>
              <a:spcBef>
                <a:spcPts val="440"/>
              </a:spcBef>
            </a:pPr>
            <a:r>
              <a:rPr lang="en-IN" b="1" spc="-60"/>
              <a:t>Pointers</a:t>
            </a:r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2FFE411-86E4-4C37-BC88-58048A2A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object 3" hidden="1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8372"/>
            <a:ext cx="1037273" cy="8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  <a:spcAft>
                <a:spcPts val="600"/>
              </a:spcAft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  <a:spcAft>
                  <a:spcPts val="600"/>
                </a:spcAft>
              </a:pPr>
              <a:t>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  <a:endParaRPr lang="en-IN" spc="-5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6A3566-5506-4B96-B9EB-1E2BD5A7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90F9-D87B-4E98-AE1E-DE8AB4C36195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230DC3-EBF4-419A-BC75-730F7BD4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250" y="514789"/>
            <a:ext cx="4419600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variable using an assignment statement:</a:t>
            </a:r>
          </a:p>
          <a:p>
            <a:pPr marL="12065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quantity;</a:t>
            </a:r>
          </a:p>
          <a:p>
            <a:pPr marL="12065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 quantity;</a:t>
            </a:r>
          </a:p>
          <a:p>
            <a:pPr marL="179388" indent="-179388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now contains the address of quantity. This is known as 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initialization.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6CE434-B5AE-4FAA-8326-A477F04B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C6A-30DD-483A-A302-C042EED29400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B8BD3A-3DDD-4A49-B46E-225EEE99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6633409-9136-4C38-8ED4-1BD34A49B3A8}"/>
              </a:ext>
            </a:extLst>
          </p:cNvPr>
          <p:cNvSpPr txBox="1">
            <a:spLocks/>
          </p:cNvSpPr>
          <p:nvPr/>
        </p:nvSpPr>
        <p:spPr>
          <a:xfrm>
            <a:off x="49980" y="84309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0" dirty="0"/>
              <a:t>Declaring and Initializing Pointers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88" y="124283"/>
            <a:ext cx="316019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50" dirty="0"/>
              <a:t>To be taken care..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067" y="516945"/>
            <a:ext cx="4335780" cy="247567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initialized,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14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14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an absolute address to a pointer variable is prohibited.   i.e. p = 5000</a:t>
            </a:r>
          </a:p>
          <a:p>
            <a:pPr marL="36513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lang="en-IN"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pointer variable can be initialized in its declaration itself.</a:t>
            </a: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int x, *p = &amp;x; declares x as an integer and then initializes p to the address of x.</a:t>
            </a: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*p = &amp;x, x; not valid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0659A9F-3F10-40D3-8830-812E9F8B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27A2-B502-437C-ACC1-E65069D83977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95206E-3792-4FA1-BFDE-080FBEC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31351"/>
            <a:ext cx="4530123" cy="2766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pression on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R.H.S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sign, the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3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en-US" sz="13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remembered as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address!)</a:t>
            </a:r>
            <a:endParaRPr lang="en-US" sz="13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=&amp;quantity;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=*p; </a:t>
            </a:r>
            <a:r>
              <a:rPr sz="13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sz="13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=*&amp;quantity; 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sz="13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17145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’reference’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3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13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”address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of”</a:t>
            </a:r>
            <a:endParaRPr lang="en-US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17145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’dereference’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3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”value pointed  by”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3C9C-FB58-4F55-BCA4-7D19C149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E74A-CA54-43AB-96F9-D41B101D7162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F2F3-A976-43E0-97F0-6257EBFD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CB285F8-1B4C-46F7-9ACD-DDDBE5387894}"/>
              </a:ext>
            </a:extLst>
          </p:cNvPr>
          <p:cNvSpPr txBox="1">
            <a:spLocks/>
          </p:cNvSpPr>
          <p:nvPr/>
        </p:nvSpPr>
        <p:spPr>
          <a:xfrm>
            <a:off x="121296" y="94056"/>
            <a:ext cx="408875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50" dirty="0"/>
              <a:t>A</a:t>
            </a:r>
            <a:r>
              <a:rPr lang="en-IN" spc="-50" dirty="0" err="1"/>
              <a:t>ccessing</a:t>
            </a:r>
            <a:r>
              <a:rPr lang="en-IN" spc="-50" dirty="0"/>
              <a:t> a variable through its pointer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0" y="119645"/>
            <a:ext cx="351071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Understanding 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944" y="495676"/>
            <a:ext cx="3700779" cy="26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3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p1,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&amp;firstvalue; </a:t>
            </a:r>
            <a:r>
              <a:rPr lang="en-US"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&amp;secondvalue; 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10;</a:t>
            </a:r>
            <a:r>
              <a:rPr lang="en-US"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∗p2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∗p1;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300" i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 </a:t>
            </a:r>
            <a:r>
              <a:rPr lang="en-US"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 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20; </a:t>
            </a:r>
            <a:r>
              <a:rPr lang="en-US"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”firstvalue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”secondvalue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i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E5E3C1-872F-4E20-8943-981D8D4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FF70-F393-49CF-9566-2888B6E5BB5D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E69D16-A7AC-42F4-A22D-237EDC71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467321"/>
            <a:ext cx="4436745" cy="27513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7015" marR="93345" indent="-171450" algn="just">
              <a:lnSpc>
                <a:spcPts val="1350"/>
              </a:lnSpc>
              <a:spcBef>
                <a:spcPts val="21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expressions.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and  p2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and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pointers,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*p1*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*p2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(*p1)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(*p2)</a:t>
            </a:r>
            <a:endParaRPr lang="en-US" sz="1300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*p1;</a:t>
            </a:r>
            <a:endParaRPr lang="en-US" sz="13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sz="13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*p2 </a:t>
            </a:r>
            <a:r>
              <a:rPr sz="13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*p1;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*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(*p2)))/(*p1)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3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*;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comment.</a:t>
            </a:r>
            <a:endParaRPr lang="en-US" sz="13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*p2 </a:t>
            </a:r>
            <a:r>
              <a:rPr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=*p2</a:t>
            </a:r>
            <a:r>
              <a:rPr sz="13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</a:t>
            </a:r>
            <a:r>
              <a:rPr sz="13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integers: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//address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pointers: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//address</a:t>
            </a:r>
            <a:r>
              <a:rPr sz="13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decrements 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3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A79248-F69B-44E1-A718-0AF85167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CD4-4914-4A5B-9739-5A052681B952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95616C-E359-4C2D-938E-EED0947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64" y="511175"/>
            <a:ext cx="4337686" cy="23271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9388" marR="55880" indent="-11747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another: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//difference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3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17475" algn="just">
              <a:lnSpc>
                <a:spcPct val="100000"/>
              </a:lnSpc>
              <a:spcBef>
                <a:spcPts val="3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p1++;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3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Sum+=*p2;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5244" indent="-117475" algn="just">
              <a:lnSpc>
                <a:spcPct val="102600"/>
              </a:lnSpc>
              <a:spcBef>
                <a:spcPts val="3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3278504">
              <a:lnSpc>
                <a:spcPct val="102600"/>
              </a:lnSpc>
              <a:spcBef>
                <a:spcPts val="25"/>
              </a:spcBef>
            </a:pPr>
            <a:r>
              <a:rPr lang="en-US"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sz="13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</a:t>
            </a:r>
            <a:endParaRPr lang="en-US" sz="1300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3278504">
              <a:lnSpc>
                <a:spcPct val="102600"/>
              </a:lnSpc>
              <a:spcBef>
                <a:spcPts val="25"/>
              </a:spcBef>
            </a:pP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p1==p2  </a:t>
            </a:r>
            <a:r>
              <a:rPr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p1!=p2;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89050A-D0F9-4ACF-9ED1-E0F1A0FA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E2F-049F-4AB4-81D8-1B9AC969B7CF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F380F9-61CC-4CB8-A1F8-5873DB6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4D2CD82-80DB-4616-ADBF-DD9B2F7EF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92" y="587375"/>
            <a:ext cx="4420158" cy="14440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8615" indent="-285750" algn="just">
              <a:lnSpc>
                <a:spcPct val="100000"/>
              </a:lnSpc>
              <a:spcBef>
                <a:spcPts val="4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145" lvl="1" indent="-285750" algn="just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marR="2536190" algn="just">
              <a:lnSpc>
                <a:spcPct val="102600"/>
              </a:lnSpc>
            </a:pPr>
            <a:r>
              <a:rPr lang="en-US"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p1/*p2; 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p1*p2;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algn="just">
              <a:lnSpc>
                <a:spcPct val="100000"/>
              </a:lnSpc>
              <a:spcBef>
                <a:spcPts val="35"/>
              </a:spcBef>
            </a:pPr>
            <a:r>
              <a:rPr lang="en-US"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p1/3;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allowed!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145" lvl="1" indent="-285750" algn="just">
              <a:lnSpc>
                <a:spcPct val="100000"/>
              </a:lnSpc>
              <a:spcBef>
                <a:spcPts val="400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algn="just">
              <a:lnSpc>
                <a:spcPct val="100000"/>
              </a:lnSpc>
              <a:spcBef>
                <a:spcPts val="3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F2B15A-02B6-4900-95BA-9973CDC4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0C4C-4BB8-43E2-8EA8-3E065E92E3DB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D3B9A1-7724-4326-8568-41AA9B8B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A5E3D09-09BC-4FAC-855F-D31AECAE1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19" y="511175"/>
            <a:ext cx="4411980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is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decrement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US" sz="14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  <a:endParaRPr lang="en-US" sz="14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060" marR="68580" algn="just">
              <a:lnSpc>
                <a:spcPct val="100000"/>
              </a:lnSpc>
              <a:spcBef>
                <a:spcPts val="5"/>
              </a:spcBef>
            </a:pPr>
            <a:r>
              <a:rPr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p1++;</a:t>
            </a:r>
            <a:r>
              <a:rPr sz="1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2800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2802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68580" indent="-93663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5D8203-DAF0-4159-9FEE-C9C2350F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A689-4C2F-4787-B819-53EECC95B5BC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55A3E9-82FD-41DD-BE9D-CC7B409D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8FDE08F-DB9D-4753-8A93-96904F75094E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000" spc="-50" dirty="0"/>
              <a:t>Scale Factor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518406"/>
            <a:ext cx="4386580" cy="1902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marR="55880" indent="-1174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5880" indent="-1174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10"/>
              </a:spcBef>
            </a:pP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 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sz="13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5};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7150" indent="-117475" algn="just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pointer,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x[0].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Address),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 </a:t>
            </a:r>
            <a:r>
              <a:rPr lang="en-IN"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248" y="2433567"/>
            <a:ext cx="2439604" cy="66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C5919-0FF5-4105-9FFD-1952C5CF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1094-2FDF-4969-9ED3-76F3E2D7FE04}" type="datetime5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223CF-CB5D-4DC7-A817-A7D00F7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B75E495-03B0-4CE5-8F47-502962640E7A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02" y="511175"/>
            <a:ext cx="4398645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43180" indent="-1841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10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1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</a:pPr>
            <a:r>
              <a:rPr lang="en-US"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x;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415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94640" algn="l"/>
                <a:tab pos="295275" algn="l"/>
              </a:tabLst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//Invalid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415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accessed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 </a:t>
            </a:r>
            <a:r>
              <a:rPr lang="en-US"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p++;  </a:t>
            </a:r>
            <a:r>
              <a:rPr lang="en-US"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*(p+i);</a:t>
            </a:r>
            <a:r>
              <a:rPr sz="14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7A69D0-E489-4DF2-B94C-0C9160B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77E-6FDE-42B0-BA06-276661B49EC6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878C03-35F2-4A71-ADA1-4B5599D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A195793-3B52-498B-9062-973A4D3C6F36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53605"/>
            <a:ext cx="39624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Pointer - 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658215"/>
            <a:ext cx="4335145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30480" indent="-2857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variable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16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marR="30480" indent="-2857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BASIC,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Pascal,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certainly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80A2-3897-412D-B0FD-F075D04F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48C-1C53-49C7-A48F-C78285873485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58D1-A3B2-42EA-BBDE-A854CDC2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511175"/>
            <a:ext cx="4351973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301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x[i]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x[3]=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(3*2)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1006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898525" indent="-130175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 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(=1000)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marR="2582545" algn="just">
              <a:lnSpc>
                <a:spcPct val="100000"/>
              </a:lnSpc>
              <a:spcBef>
                <a:spcPts val="5"/>
              </a:spcBef>
            </a:pP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&amp;x[1]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(=1002) 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&amp;x[2]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(=1004) 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&amp;x[3]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(=1006)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algn="just">
              <a:lnSpc>
                <a:spcPct val="100000"/>
              </a:lnSpc>
              <a:spcBef>
                <a:spcPts val="15"/>
              </a:spcBef>
            </a:pP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&amp;x[4]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*(p+3) </a:t>
            </a:r>
            <a:r>
              <a:rPr sz="1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C4FE8A-61BB-4C40-B9C9-6068650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E588-381E-489B-B0A0-2EDC14E9C05B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99A17D-8B7D-46B0-A438-86F1423F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38D067F-720C-4488-8469-6FE9BFB9963B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361" y="587375"/>
            <a:ext cx="4055110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4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sz="1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arr[5]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31, 54, 77, 52,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</a:pP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j=0;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 </a:t>
            </a:r>
            <a:r>
              <a:rPr sz="1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 </a:t>
            </a:r>
            <a:r>
              <a:rPr sz="1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∗(arr+j); 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</a:t>
            </a:r>
            <a:r>
              <a:rPr sz="1400" i="1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”arr”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pointer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3465F8-F694-462D-8F30-6B2AAE82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7B87-85E8-4FCD-A4F4-462409DA7519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2B3207-3752-49AB-995F-B2D2C2E7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0A528E0-791D-465B-9877-461B6767E234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Example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743" y="533153"/>
            <a:ext cx="4037732" cy="2459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sz="14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4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sz="1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arr[]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31, 54, 77, 52,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//array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∗ptr; </a:t>
            </a:r>
            <a:r>
              <a:rPr sz="1400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//pointer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i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arr; </a:t>
            </a:r>
            <a:r>
              <a:rPr sz="14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//points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j=0;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j++) </a:t>
            </a:r>
            <a:r>
              <a:rPr sz="14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 </a:t>
            </a:r>
            <a:r>
              <a:rPr sz="1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">
              <a:lnSpc>
                <a:spcPct val="100000"/>
              </a:lnSpc>
              <a:spcBef>
                <a:spcPts val="5"/>
              </a:spcBef>
            </a:pP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sz="1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</a:t>
            </a:r>
            <a:r>
              <a:rPr sz="1400" i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”ptr”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5317A5-285E-478A-8305-06623572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5D52-85AE-40D5-A426-380EC0B250B7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B486-A701-4A0D-B52A-1AFED98E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EF58663-9402-40C3-A456-F0C270F35595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Example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44" y="587375"/>
            <a:ext cx="434530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304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(values 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x </a:t>
            </a:r>
            <a:r>
              <a:rPr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marR="304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z="16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B33F4C-5BDE-4D53-AA4C-188447A5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0F38-77D8-4F7D-BCC6-8916D355B7BB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E6DDC0-FB56-42DB-8B8B-35F69A55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69A0B07-24D0-4EF0-A626-E8EEA3B2DF73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Problems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24AC-8EF4-4AB0-B6B6-50146F6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0" dirty="0"/>
              <a:t>Pointers and Character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EBF6-6566-4986-AEFB-1D9E5C55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5" y="526864"/>
            <a:ext cx="4435849" cy="2586010"/>
          </a:xfrm>
        </p:spPr>
        <p:txBody>
          <a:bodyPr>
            <a:noAutofit/>
          </a:bodyPr>
          <a:lstStyle/>
          <a:p>
            <a:pPr algn="just"/>
            <a:r>
              <a:rPr lang="en-US" sz="1300" dirty="0"/>
              <a:t>The statement char *</a:t>
            </a:r>
            <a:r>
              <a:rPr lang="en-US" sz="1300" dirty="0" err="1"/>
              <a:t>cptr</a:t>
            </a:r>
            <a:r>
              <a:rPr lang="en-US" sz="1300" dirty="0"/>
              <a:t> = name; declares </a:t>
            </a:r>
            <a:r>
              <a:rPr lang="en-US" sz="1300" dirty="0" err="1"/>
              <a:t>cptr</a:t>
            </a:r>
            <a:r>
              <a:rPr lang="en-US" sz="1300" dirty="0"/>
              <a:t> as a pointer to a character and assigns address of the first character of name as the initial value.</a:t>
            </a:r>
          </a:p>
          <a:p>
            <a:pPr algn="just"/>
            <a:r>
              <a:rPr lang="en-US" sz="1300" dirty="0"/>
              <a:t>The statement </a:t>
            </a:r>
            <a:r>
              <a:rPr lang="en-US" sz="1300" b="1" dirty="0"/>
              <a:t>while(*</a:t>
            </a:r>
            <a:r>
              <a:rPr lang="en-US" sz="1300" b="1" dirty="0" err="1"/>
              <a:t>cptr</a:t>
            </a:r>
            <a:r>
              <a:rPr lang="en-US" sz="1300" b="1" dirty="0"/>
              <a:t> != ‘\0’) </a:t>
            </a:r>
            <a:r>
              <a:rPr lang="en-US" sz="1300" dirty="0"/>
              <a:t>is true until the end of the string is reached.</a:t>
            </a:r>
          </a:p>
          <a:p>
            <a:pPr algn="just"/>
            <a:r>
              <a:rPr lang="en-US" sz="1300" dirty="0"/>
              <a:t>When the while loop is terminated, the pointer </a:t>
            </a:r>
            <a:r>
              <a:rPr lang="en-US" sz="1300" dirty="0" err="1"/>
              <a:t>cptr</a:t>
            </a:r>
            <a:r>
              <a:rPr lang="en-US" sz="1300" dirty="0"/>
              <a:t> holds the address of the </a:t>
            </a:r>
            <a:r>
              <a:rPr lang="en-US" sz="1300" b="1" dirty="0"/>
              <a:t>null character (‘\0’)</a:t>
            </a:r>
          </a:p>
          <a:p>
            <a:pPr algn="just"/>
            <a:r>
              <a:rPr lang="en-US" sz="1300" dirty="0"/>
              <a:t>The statement </a:t>
            </a:r>
            <a:r>
              <a:rPr lang="en-US" sz="1300" b="1" dirty="0"/>
              <a:t>length = </a:t>
            </a:r>
            <a:r>
              <a:rPr lang="en-US" sz="1300" b="1" dirty="0" err="1"/>
              <a:t>cptr</a:t>
            </a:r>
            <a:r>
              <a:rPr lang="en-US" sz="1300" b="1" dirty="0"/>
              <a:t> – name; </a:t>
            </a:r>
            <a:r>
              <a:rPr lang="en-US" sz="1300" dirty="0"/>
              <a:t>gives the length of the string name.</a:t>
            </a:r>
          </a:p>
          <a:p>
            <a:pPr algn="just"/>
            <a:r>
              <a:rPr lang="en-US" sz="1300" dirty="0"/>
              <a:t>A constant character string always represents a pointer to that string.</a:t>
            </a:r>
          </a:p>
          <a:p>
            <a:pPr algn="just"/>
            <a:r>
              <a:rPr lang="en-US" sz="1300" dirty="0"/>
              <a:t>The following statements are valid: </a:t>
            </a:r>
            <a:r>
              <a:rPr lang="en-US" sz="1300" b="1" dirty="0"/>
              <a:t>char *name; name = “Delhi”;</a:t>
            </a:r>
            <a:endParaRPr lang="en-US" sz="1300" dirty="0"/>
          </a:p>
          <a:p>
            <a:pPr algn="just"/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83AE-875B-4275-9118-E3D6B9C0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F702-F655-44D5-8F2A-02BF2216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434E-AFB6-48A6-87E0-3DECABC7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24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73260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92" y="587375"/>
            <a:ext cx="3127058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a[][2]={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{12,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22},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458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{33, 44}</a:t>
            </a:r>
            <a:r>
              <a:rPr sz="1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(∗p)[2];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p=a; </a:t>
            </a:r>
            <a:r>
              <a:rPr sz="12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200" i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>
              <a:lnSpc>
                <a:spcPct val="100000"/>
              </a:lnSpc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marR="975360">
              <a:lnSpc>
                <a:spcPct val="100000"/>
              </a:lnSpc>
              <a:spcBef>
                <a:spcPts val="5"/>
              </a:spcBef>
            </a:pPr>
            <a:r>
              <a:rPr sz="1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*(*(a+i)+j)  </a:t>
            </a:r>
            <a:r>
              <a:rPr sz="1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10"/>
              </a:spcBef>
            </a:pPr>
            <a:r>
              <a:rPr sz="1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*(*(p+i)+j)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072C31-3AE0-4E24-ADFB-44CC89E3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1FD-4C24-4D8F-8771-DCB5CE9498F8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ECCDFE-DFCE-4729-BBE7-9E990C3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B07A54-1053-42D8-95EE-172B0191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6580" y="616847"/>
            <a:ext cx="3052470" cy="2332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CC9A3C-FDED-47F2-8742-A1170352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FDD6-101C-4990-9338-7031DC861E92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E0049F-778A-435E-BB4F-3C0C7268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029E82-6C00-46ED-80B7-D0752657E1E1}"/>
              </a:ext>
            </a:extLst>
          </p:cNvPr>
          <p:cNvSpPr txBox="1">
            <a:spLocks/>
          </p:cNvSpPr>
          <p:nvPr/>
        </p:nvSpPr>
        <p:spPr>
          <a:xfrm>
            <a:off x="40356" y="68894"/>
            <a:ext cx="4201228" cy="363242"/>
          </a:xfrm>
          <a:prstGeom prst="rect">
            <a:avLst/>
          </a:prstGeom>
        </p:spPr>
        <p:txBody>
          <a:bodyPr/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pc="-5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55" y="566506"/>
            <a:ext cx="2471420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#include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&lt;</a:t>
            </a:r>
            <a:r>
              <a:rPr sz="1200" spc="-60" dirty="0">
                <a:latin typeface="Tahoma"/>
                <a:cs typeface="Tahoma"/>
              </a:rPr>
              <a:t>iostream</a:t>
            </a:r>
            <a:r>
              <a:rPr sz="1200" i="1" spc="-60" dirty="0">
                <a:latin typeface="Verdana"/>
                <a:cs typeface="Verdana"/>
              </a:rPr>
              <a:t>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60" dirty="0">
                <a:latin typeface="Arial"/>
                <a:cs typeface="Arial"/>
              </a:rPr>
              <a:t>void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main()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{</a:t>
            </a:r>
            <a:endParaRPr sz="1200" dirty="0">
              <a:latin typeface="MS Gothic"/>
              <a:cs typeface="MS Gothic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int </a:t>
            </a:r>
            <a:r>
              <a:rPr sz="1200" spc="-50" dirty="0" err="1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,</a:t>
            </a:r>
            <a:r>
              <a:rPr lang="en-US" sz="1200" spc="-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j,</a:t>
            </a:r>
            <a:r>
              <a:rPr lang="en-US" sz="1200" spc="-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</a:t>
            </a:r>
            <a:r>
              <a:rPr sz="1200" spc="-50" dirty="0">
                <a:latin typeface="MS Gothic"/>
                <a:cs typeface="MS Gothic"/>
              </a:rPr>
              <a:t>∗</a:t>
            </a:r>
            <a:r>
              <a:rPr sz="1200" spc="-50" dirty="0">
                <a:latin typeface="Tahoma"/>
                <a:cs typeface="Tahoma"/>
              </a:rPr>
              <a:t>p)[2], </a:t>
            </a:r>
            <a:r>
              <a:rPr sz="1200" spc="-65" dirty="0">
                <a:latin typeface="Tahoma"/>
                <a:cs typeface="Tahoma"/>
              </a:rPr>
              <a:t>a[][2]=</a:t>
            </a:r>
            <a:r>
              <a:rPr sz="1200" spc="-65" dirty="0">
                <a:latin typeface="MS Gothic"/>
                <a:cs typeface="MS Gothic"/>
              </a:rPr>
              <a:t>{{</a:t>
            </a:r>
            <a:r>
              <a:rPr sz="1200" spc="-65" dirty="0">
                <a:latin typeface="Tahoma"/>
                <a:cs typeface="Tahoma"/>
              </a:rPr>
              <a:t>12,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22</a:t>
            </a:r>
            <a:r>
              <a:rPr sz="1200" spc="-50" dirty="0">
                <a:latin typeface="MS Gothic"/>
                <a:cs typeface="MS Gothic"/>
              </a:rPr>
              <a:t>}</a:t>
            </a:r>
            <a:r>
              <a:rPr sz="1200" spc="-50" dirty="0">
                <a:latin typeface="Tahoma"/>
                <a:cs typeface="Tahoma"/>
              </a:rPr>
              <a:t>,</a:t>
            </a:r>
            <a:endParaRPr lang="en-US"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lang="en-IN" sz="1200" spc="-50" dirty="0">
                <a:latin typeface="Tahoma"/>
                <a:cs typeface="Tahoma"/>
              </a:rPr>
              <a:t>                                  </a:t>
            </a:r>
            <a:r>
              <a:rPr sz="1200" spc="-50" dirty="0">
                <a:latin typeface="MS Gothic"/>
                <a:cs typeface="MS Gothic"/>
              </a:rPr>
              <a:t>{</a:t>
            </a:r>
            <a:r>
              <a:rPr sz="1200" spc="-50" dirty="0">
                <a:latin typeface="Tahoma"/>
                <a:cs typeface="Tahoma"/>
              </a:rPr>
              <a:t>33, 44</a:t>
            </a:r>
            <a:r>
              <a:rPr sz="1200" spc="-50" dirty="0">
                <a:latin typeface="MS Gothic"/>
                <a:cs typeface="MS Gothic"/>
              </a:rPr>
              <a:t>}</a:t>
            </a:r>
            <a:r>
              <a:rPr sz="1200" spc="-215" dirty="0">
                <a:latin typeface="MS Gothic"/>
                <a:cs typeface="MS Gothic"/>
              </a:rPr>
              <a:t> </a:t>
            </a:r>
            <a:r>
              <a:rPr sz="1200" spc="-55" dirty="0">
                <a:latin typeface="MS Gothic"/>
                <a:cs typeface="MS Gothic"/>
              </a:rPr>
              <a:t>}</a:t>
            </a:r>
            <a:r>
              <a:rPr sz="1200" spc="-55" dirty="0">
                <a:latin typeface="Tahoma"/>
                <a:cs typeface="Tahoma"/>
              </a:rPr>
              <a:t>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p=a;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b="1" spc="-30" dirty="0">
                <a:latin typeface="Arial"/>
                <a:cs typeface="Arial"/>
              </a:rPr>
              <a:t>for</a:t>
            </a:r>
            <a:r>
              <a:rPr sz="1200" spc="-30" dirty="0">
                <a:latin typeface="Tahoma"/>
                <a:cs typeface="Tahoma"/>
              </a:rPr>
              <a:t>(i=0;i</a:t>
            </a:r>
            <a:r>
              <a:rPr sz="1200" i="1" spc="-30" dirty="0">
                <a:latin typeface="Verdana"/>
                <a:cs typeface="Verdana"/>
              </a:rPr>
              <a:t>&lt;</a:t>
            </a:r>
            <a:r>
              <a:rPr sz="1200" spc="-30" dirty="0">
                <a:latin typeface="Tahoma"/>
                <a:cs typeface="Tahoma"/>
              </a:rPr>
              <a:t>2;i++)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{</a:t>
            </a:r>
            <a:endParaRPr sz="1200" dirty="0">
              <a:latin typeface="MS Gothic"/>
              <a:cs typeface="MS Gothic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200" b="1" spc="-35" dirty="0">
                <a:latin typeface="Arial"/>
                <a:cs typeface="Arial"/>
              </a:rPr>
              <a:t>for</a:t>
            </a:r>
            <a:r>
              <a:rPr sz="1200" spc="-35" dirty="0">
                <a:latin typeface="Tahoma"/>
                <a:cs typeface="Tahoma"/>
              </a:rPr>
              <a:t>(j=0;j</a:t>
            </a:r>
            <a:r>
              <a:rPr sz="1200" i="1" spc="-35" dirty="0">
                <a:latin typeface="Verdana"/>
                <a:cs typeface="Verdana"/>
              </a:rPr>
              <a:t>&lt;</a:t>
            </a:r>
            <a:r>
              <a:rPr sz="1200" spc="-35" dirty="0">
                <a:latin typeface="Tahoma"/>
                <a:cs typeface="Tahoma"/>
              </a:rPr>
              <a:t>2;j++)</a:t>
            </a:r>
            <a:endParaRPr sz="1200" dirty="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sz="1200" b="1" spc="-50" dirty="0">
                <a:latin typeface="Arial"/>
                <a:cs typeface="Arial"/>
              </a:rPr>
              <a:t>cout</a:t>
            </a:r>
            <a:r>
              <a:rPr sz="1200" i="1" spc="-50" dirty="0">
                <a:latin typeface="Verdana"/>
                <a:cs typeface="Verdana"/>
              </a:rPr>
              <a:t>&lt;&lt; </a:t>
            </a:r>
            <a:r>
              <a:rPr sz="1200" spc="-5" dirty="0">
                <a:latin typeface="MS Gothic"/>
                <a:cs typeface="MS Gothic"/>
              </a:rPr>
              <a:t>∗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5" dirty="0">
                <a:latin typeface="MS Gothic"/>
                <a:cs typeface="MS Gothic"/>
              </a:rPr>
              <a:t>∗</a:t>
            </a:r>
            <a:r>
              <a:rPr sz="1200" spc="-5" dirty="0">
                <a:latin typeface="Tahoma"/>
                <a:cs typeface="Tahoma"/>
              </a:rPr>
              <a:t>(p+i)+j)</a:t>
            </a:r>
            <a:r>
              <a:rPr sz="1200" i="1" spc="-5" dirty="0">
                <a:latin typeface="Verdana"/>
                <a:cs typeface="Verdana"/>
              </a:rPr>
              <a:t>&lt;&lt;</a:t>
            </a:r>
            <a:r>
              <a:rPr lang="en-US" sz="1200" i="1" spc="-5" dirty="0">
                <a:latin typeface="Tahoma"/>
                <a:cs typeface="Tahoma"/>
              </a:rPr>
              <a:t>“\t”;</a:t>
            </a:r>
            <a:endParaRPr sz="120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200" b="1" spc="-25" dirty="0" err="1">
                <a:latin typeface="Arial"/>
                <a:cs typeface="Arial"/>
              </a:rPr>
              <a:t>cout</a:t>
            </a:r>
            <a:r>
              <a:rPr sz="1200" i="1" spc="-25" dirty="0">
                <a:latin typeface="Verdana"/>
                <a:cs typeface="Verdana"/>
              </a:rPr>
              <a:t>&lt;&lt;</a:t>
            </a:r>
            <a:r>
              <a:rPr lang="en-US" sz="1200" i="1" spc="-25" dirty="0">
                <a:latin typeface="Tahoma"/>
                <a:cs typeface="Tahoma"/>
              </a:rPr>
              <a:t>“\n”</a:t>
            </a:r>
            <a:r>
              <a:rPr sz="1200" spc="-25" dirty="0">
                <a:latin typeface="Tahoma"/>
                <a:cs typeface="Tahoma"/>
              </a:rPr>
              <a:t>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}</a:t>
            </a:r>
            <a:endParaRPr sz="1200" dirty="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}</a:t>
            </a:r>
            <a:endParaRPr sz="1200" dirty="0">
              <a:latin typeface="MS Gothic"/>
              <a:cs typeface="MS Gothic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6B6C33-81D5-4F33-A045-2C3BB20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CD2B-8FF0-474A-B661-793FBF85C735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DFD224-A835-449E-AE7F-35439C2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68EF58-934D-44AB-9839-A39985A7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542126"/>
            <a:ext cx="4419600" cy="2330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682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algn="just">
              <a:lnSpc>
                <a:spcPct val="100000"/>
              </a:lnSpc>
              <a:spcBef>
                <a:spcPts val="5"/>
              </a:spcBef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sz="1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name[3][25];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5080" algn="just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containing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</a:t>
            </a:r>
            <a:r>
              <a:rPr sz="1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’\0’)</a:t>
            </a:r>
            <a:endParaRPr lang="en-US" sz="1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69863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en-US"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69863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lang="en-US"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*name[3] </a:t>
            </a:r>
            <a:r>
              <a:rPr lang="en-US"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”New </a:t>
            </a:r>
            <a:r>
              <a:rPr lang="en-US"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Zealand”, ”Australia”,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”India”</a:t>
            </a:r>
            <a:r>
              <a:rPr lang="en-US"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080" indent="-179388" algn="just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5080" algn="just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58AF59-85E7-41B3-896C-59A4434D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42E-5BB1-4F9C-B6BD-E818BA355F48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55ABBF-C232-4927-9F67-8552171D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45E7D2-C5C6-46C6-BAA3-20AB9B49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Array of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48" y="533400"/>
            <a:ext cx="4335780" cy="2559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marR="17780" indent="-1301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13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marR="2625725" algn="just">
              <a:lnSpc>
                <a:spcPct val="100000"/>
              </a:lnSpc>
              <a:spcBef>
                <a:spcPts val="10"/>
              </a:spcBef>
            </a:pP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name[0]→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Zealand 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name[1]→Australia 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name[2]→India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algn="just">
              <a:lnSpc>
                <a:spcPct val="100000"/>
              </a:lnSpc>
              <a:spcBef>
                <a:spcPts val="10"/>
              </a:spcBef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Ragged</a:t>
            </a:r>
            <a:r>
              <a:rPr sz="13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 algn="just">
              <a:lnSpc>
                <a:spcPct val="100000"/>
              </a:lnSpc>
              <a:spcBef>
                <a:spcPts val="61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7335" algn="just">
              <a:lnSpc>
                <a:spcPct val="100000"/>
              </a:lnSpc>
              <a:spcBef>
                <a:spcPts val="62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(i=0;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=2;i++)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630" algn="just">
              <a:lnSpc>
                <a:spcPct val="100000"/>
              </a:lnSpc>
              <a:spcBef>
                <a:spcPts val="5"/>
              </a:spcBef>
            </a:pP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13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name[i]; </a:t>
            </a: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∗(name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 algn="just">
              <a:lnSpc>
                <a:spcPct val="100000"/>
              </a:lnSpc>
              <a:spcBef>
                <a:spcPts val="122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300" i="1" spc="-15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300" i="1" spc="112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i="1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300" i="1" spc="97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990" algn="just">
              <a:lnSpc>
                <a:spcPct val="100000"/>
              </a:lnSpc>
              <a:spcBef>
                <a:spcPts val="325"/>
              </a:spcBef>
            </a:pP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*(name[i]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9053FD-B63B-4621-8072-1DC00636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CB4-12B9-48D2-9258-680DA71053A8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5403CD-FAC9-4BDC-9E68-A6C853A6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6630A9-1BAC-484F-89BF-A2D3C099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</p:spPr>
        <p:txBody>
          <a:bodyPr/>
          <a:lstStyle/>
          <a:p>
            <a:r>
              <a:rPr lang="en-IN" spc="-50" dirty="0"/>
              <a:t>Array of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65" y="125525"/>
            <a:ext cx="359478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Common Uses of Pointers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21" y="492773"/>
            <a:ext cx="4284980" cy="22685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lang="en-US" sz="16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16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lang="en-US"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indent="-150495">
              <a:lnSpc>
                <a:spcPct val="100000"/>
              </a:lnSpc>
              <a:spcBef>
                <a:spcPts val="725"/>
              </a:spcBef>
              <a:buClr>
                <a:srgbClr val="3333B2"/>
              </a:buClr>
              <a:buFont typeface="MS Gothic"/>
              <a:buChar char="•"/>
              <a:tabLst>
                <a:tab pos="188595" algn="l"/>
              </a:tabLst>
            </a:pP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97" y="1730375"/>
            <a:ext cx="2962910" cy="2911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830"/>
              </a:spcBef>
            </a:pPr>
            <a:r>
              <a:rPr sz="1200" spc="-35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438278B-E8C9-4F7E-A088-6FBC163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4EF-DF70-48C2-9E63-49937C653BEC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E90AD0-9B99-44E2-A3AB-9CBB8C8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65" y="589597"/>
            <a:ext cx="4389585" cy="221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2635885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name[30]; 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 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sz="13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}product[2],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endParaRPr lang="en-IN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2563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=product;</a:t>
            </a:r>
            <a:endParaRPr lang="en-US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2563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770" marR="2538730">
              <a:lnSpc>
                <a:spcPct val="100000"/>
              </a:lnSpc>
              <a:spcBef>
                <a:spcPts val="5"/>
              </a:spcBef>
            </a:pP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sz="13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en-US" sz="1300" b="1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770" marR="2538730">
              <a:lnSpc>
                <a:spcPct val="100000"/>
              </a:lnSpc>
              <a:spcBef>
                <a:spcPts val="5"/>
              </a:spcBef>
            </a:pPr>
            <a:r>
              <a:rPr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7657A9-3273-432C-B1F4-FB01E9AC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8A2E-EB1C-4A8E-B791-8D6CD7DF9AB7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A5D59E-DF37-4C4F-88DB-5E0A9B2B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38E579-5FC2-4900-B390-A03B37D3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1928" y="577020"/>
            <a:ext cx="4435849" cy="122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30480" indent="-185738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271463" algn="l"/>
              </a:tabLst>
            </a:pPr>
            <a:r>
              <a:rPr sz="1300" spc="-30" dirty="0"/>
              <a:t>The </a:t>
            </a:r>
            <a:r>
              <a:rPr sz="1300" spc="-60" dirty="0"/>
              <a:t>symbol </a:t>
            </a:r>
            <a:r>
              <a:rPr sz="1300" spc="-5" dirty="0"/>
              <a:t>→ </a:t>
            </a:r>
            <a:r>
              <a:rPr sz="1300" spc="-45" dirty="0"/>
              <a:t>is </a:t>
            </a:r>
            <a:r>
              <a:rPr sz="1300" spc="-50" dirty="0"/>
              <a:t>called </a:t>
            </a:r>
            <a:r>
              <a:rPr sz="1300" b="1" spc="-60" dirty="0"/>
              <a:t>arrow </a:t>
            </a:r>
            <a:r>
              <a:rPr sz="1300" b="1" spc="-35" dirty="0"/>
              <a:t>operator </a:t>
            </a:r>
            <a:r>
              <a:rPr sz="1300" spc="-50" dirty="0"/>
              <a:t>(also </a:t>
            </a:r>
            <a:r>
              <a:rPr sz="1300" spc="-75" dirty="0"/>
              <a:t>known </a:t>
            </a:r>
            <a:r>
              <a:rPr sz="1300" spc="-80" dirty="0"/>
              <a:t>as member  </a:t>
            </a:r>
            <a:r>
              <a:rPr sz="1300" spc="-55" dirty="0"/>
              <a:t>selection</a:t>
            </a:r>
            <a:r>
              <a:rPr sz="1300" spc="10" dirty="0"/>
              <a:t> </a:t>
            </a:r>
            <a:r>
              <a:rPr sz="1300" spc="-50" dirty="0"/>
              <a:t>operator)</a:t>
            </a:r>
            <a:endParaRPr lang="en-US" sz="1300" dirty="0"/>
          </a:p>
          <a:p>
            <a:pPr marL="271463" marR="30480" indent="-185738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271463" algn="l"/>
              </a:tabLst>
            </a:pPr>
            <a:r>
              <a:rPr sz="1300" spc="-30" dirty="0"/>
              <a:t>The </a:t>
            </a:r>
            <a:r>
              <a:rPr sz="1300" spc="-50" dirty="0"/>
              <a:t>data </a:t>
            </a:r>
            <a:r>
              <a:rPr sz="1300" spc="-80" dirty="0"/>
              <a:t>members </a:t>
            </a:r>
            <a:r>
              <a:rPr sz="1300" spc="-60" dirty="0"/>
              <a:t>can also </a:t>
            </a:r>
            <a:r>
              <a:rPr sz="1300" spc="-75" dirty="0"/>
              <a:t>be accessed</a:t>
            </a:r>
            <a:r>
              <a:rPr sz="1300" spc="160" dirty="0"/>
              <a:t> </a:t>
            </a:r>
            <a:r>
              <a:rPr sz="1300" spc="-65" dirty="0"/>
              <a:t>using</a:t>
            </a:r>
            <a:endParaRPr sz="1300" dirty="0"/>
          </a:p>
          <a:p>
            <a:pPr marL="333375" algn="just">
              <a:lnSpc>
                <a:spcPct val="100000"/>
              </a:lnSpc>
              <a:spcBef>
                <a:spcPts val="5"/>
              </a:spcBef>
            </a:pPr>
            <a:r>
              <a:rPr sz="1300" b="1" spc="10" dirty="0"/>
              <a:t>(*ptr).number</a:t>
            </a:r>
          </a:p>
          <a:p>
            <a:pPr marL="333375" marR="28575" algn="just">
              <a:lnSpc>
                <a:spcPct val="100000"/>
              </a:lnSpc>
              <a:spcBef>
                <a:spcPts val="5"/>
              </a:spcBef>
            </a:pPr>
            <a:r>
              <a:rPr sz="1300" spc="-70" dirty="0"/>
              <a:t>Parentheses </a:t>
            </a:r>
            <a:r>
              <a:rPr sz="1300" spc="-45" dirty="0"/>
              <a:t>is </a:t>
            </a:r>
            <a:r>
              <a:rPr sz="1300" spc="-65" dirty="0"/>
              <a:t>required </a:t>
            </a:r>
            <a:r>
              <a:rPr sz="1300" spc="-75" dirty="0"/>
              <a:t>because </a:t>
            </a:r>
            <a:r>
              <a:rPr sz="1300" spc="30" dirty="0"/>
              <a:t>’.’ </a:t>
            </a:r>
            <a:r>
              <a:rPr sz="1300" spc="-80" dirty="0"/>
              <a:t>has </a:t>
            </a:r>
            <a:r>
              <a:rPr sz="1300" spc="-65" dirty="0"/>
              <a:t>higher </a:t>
            </a:r>
            <a:r>
              <a:rPr sz="1300" spc="-80" dirty="0"/>
              <a:t>precedence </a:t>
            </a:r>
            <a:r>
              <a:rPr sz="1300" spc="-50" dirty="0"/>
              <a:t>than </a:t>
            </a:r>
            <a:r>
              <a:rPr sz="1300" spc="-55" dirty="0"/>
              <a:t>the  operator</a:t>
            </a:r>
            <a:r>
              <a:rPr sz="1300" spc="10" dirty="0"/>
              <a:t> </a:t>
            </a:r>
            <a:r>
              <a:rPr sz="1300" spc="-75" dirty="0"/>
              <a:t>*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7D3CD9-7632-46AD-BF6E-540E4F9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292-73FB-4B5F-B6B3-D9EB209CB424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4D52B-924D-4DD5-8021-13DAC573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F26D5BEA-36C0-44C6-9920-77922D3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</p:spPr>
        <p:txBody>
          <a:bodyPr/>
          <a:lstStyle/>
          <a:p>
            <a:r>
              <a:rPr lang="en-US" dirty="0"/>
              <a:t>Pointers and Structures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86779"/>
            <a:ext cx="1693545" cy="28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∗larger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marR="32004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a=10, b=20,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∗p;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p=larger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(&amp;a,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&amp;b); 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∗larger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∗x,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∗y)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(∗x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3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∗y)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marR="824865" indent="133350">
              <a:lnSpc>
                <a:spcPct val="100000"/>
              </a:lnSpc>
              <a:spcBef>
                <a:spcPts val="5"/>
              </a:spcBef>
            </a:pP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  </a:t>
            </a:r>
            <a:r>
              <a:rPr sz="13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10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4984E9-660A-4D78-8B23-F97CAB8A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300-1D60-42A7-B0F9-F6D36DBE7007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3893F2-B611-4F30-8571-44D0DA1D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B9EC3B1-538D-4D0F-82D1-1D48929C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28" y="521828"/>
            <a:ext cx="4422921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marR="50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deallocation is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destroyed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3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  <a:endParaRPr lang="en-US" sz="13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object created inside a block with new will remain in existence until it is destroyed by using delete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pointer_variable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1644" y="1961756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8916" y="1961756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663" y="1939094"/>
            <a:ext cx="229616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0480">
              <a:lnSpc>
                <a:spcPct val="100000"/>
              </a:lnSpc>
              <a:spcBef>
                <a:spcPts val="60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int;  float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*q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DA300E3-4E25-4A42-9085-B5E8AB55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69A7-91EA-4CC6-A3D3-C9214D73AB85}" type="datetime5">
              <a:rPr lang="en-US" smtClean="0"/>
              <a:t>12-Nov-21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BECA79-27B7-4DAB-A687-3D3DA31E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17B17D9-74A3-47CB-99E3-51C0308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90" y="559894"/>
            <a:ext cx="4418160" cy="1716496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79388" indent="-168275">
              <a:lnSpc>
                <a:spcPct val="100000"/>
              </a:lnSpc>
              <a:spcBef>
                <a:spcPts val="4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1135" marR="5080" indent="-521970">
              <a:lnSpc>
                <a:spcPct val="100000"/>
              </a:lnSpc>
              <a:spcBef>
                <a:spcPts val="36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datatype(value);  </a:t>
            </a:r>
            <a:endParaRPr lang="en-US" sz="13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1135" marR="5080" indent="-521970">
              <a:lnSpc>
                <a:spcPct val="100000"/>
              </a:lnSpc>
              <a:spcBef>
                <a:spcPts val="36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int(25);</a:t>
            </a:r>
            <a:endParaRPr lang="en-US" sz="1300" b="1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080" indent="-163513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will be called implicitly, to initialize the values which are being passed into the object.</a:t>
            </a:r>
          </a:p>
          <a:p>
            <a:pPr marL="179388" marR="5080" indent="-163513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arrays,</a:t>
            </a:r>
          </a:p>
          <a:p>
            <a:pPr marL="15875" marR="5080" algn="ctr">
              <a:lnSpc>
                <a:spcPct val="100000"/>
              </a:lnSpc>
              <a:spcBef>
                <a:spcPts val="365"/>
              </a:spcBef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300" b="1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= new datatype[size];</a:t>
            </a:r>
            <a:endParaRPr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03C9B9-A055-4CDF-893C-7C2D0DE5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C533-7014-4B40-96FE-9829E113BF90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A5B29B-AC39-4991-9536-0B3311AC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25A52EC2-5788-4BAA-B0DC-82BF071F741B}"/>
              </a:ext>
            </a:extLst>
          </p:cNvPr>
          <p:cNvSpPr txBox="1">
            <a:spLocks/>
          </p:cNvSpPr>
          <p:nvPr/>
        </p:nvSpPr>
        <p:spPr>
          <a:xfrm>
            <a:off x="82403" y="37611"/>
            <a:ext cx="4201228" cy="36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12" y="511175"/>
            <a:ext cx="4335780" cy="1779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31750" indent="-2857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supplied.  </a:t>
            </a:r>
            <a:r>
              <a:rPr sz="13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int[3][4][5];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 </a:t>
            </a:r>
            <a:endParaRPr lang="en-US" sz="13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int[m][4];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//Legal 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int[][5];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 </a:t>
            </a:r>
            <a:endParaRPr lang="en-US" sz="13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int[4][];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marR="30480" indent="-285750">
              <a:lnSpc>
                <a:spcPct val="100000"/>
              </a:lnSpc>
              <a:spcBef>
                <a:spcPts val="10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runtime,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DF2023-721A-44C3-93EE-C1A7D895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F643-A607-4E3E-90D7-1CB0ED4D8B35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2D85C-92D0-4B1F-AB79-36154F3B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CC3D0E7-56D5-406C-8AC6-44BA5937F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4581-8DD0-4AEB-89DC-FD119B52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AD0F-F070-40E8-8444-23183B1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2E61-A6E6-4DE7-A7A5-617B26C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36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3E2A86-5A7B-4164-AC70-223B5414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403" y="526851"/>
            <a:ext cx="4435475" cy="25860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800" b="1" dirty="0"/>
              <a:t>Syntax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b="1" dirty="0"/>
              <a:t>     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</a:rPr>
              <a:t>delete p;</a:t>
            </a:r>
            <a:r>
              <a:rPr lang="en-US" altLang="zh-TW" sz="1800" dirty="0"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dirty="0"/>
              <a:t>storage pointed to by p is returned to free store and p is now undefined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dirty="0"/>
              <a:t>Example: 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int* p = new int;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 *p = 10;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 delete p;</a:t>
            </a:r>
          </a:p>
          <a:p>
            <a:pPr lvl="1">
              <a:buFont typeface="Monotype Sorts" pitchFamily="2" charset="2"/>
              <a:buNone/>
            </a:pPr>
            <a:endParaRPr lang="en-US" altLang="zh-TW" sz="2000" dirty="0"/>
          </a:p>
          <a:p>
            <a:pPr lvl="1">
              <a:buFont typeface="Monotype Sorts" pitchFamily="2" charset="2"/>
              <a:buNone/>
            </a:pPr>
            <a:endParaRPr lang="en-US" altLang="zh-TW" sz="2000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C0797600-9B64-4347-BD3C-7A6A1F85B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 de-allocation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0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F2C3-15AB-4A89-B36E-79326C42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8" y="2364088"/>
            <a:ext cx="4416799" cy="715228"/>
          </a:xfrm>
        </p:spPr>
        <p:txBody>
          <a:bodyPr/>
          <a:lstStyle/>
          <a:p>
            <a:r>
              <a:rPr lang="en-US" dirty="0"/>
              <a:t>If not taken care properly, it my result in: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Dangling pointer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Memory Leak problem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3398-E093-4926-A07C-51455099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124B-DB16-423B-91BD-2193EAF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ACF0-9569-460C-B430-8920742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37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AFE19C-904B-40B0-93EB-C9B48886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" y="532448"/>
            <a:ext cx="4453777" cy="173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A44E4971-2EF0-48C5-A8B2-CFB4865157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de-allocation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06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73" y="98938"/>
            <a:ext cx="292778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Why Pointers?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22" y="525989"/>
            <a:ext cx="4349127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reduce the length and complexity of a program.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increase the execution speed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 pointer array to character strings results in saving of data storage space in the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9AEA927-D9AD-4950-AF6D-4D4CBC4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6DB5-E7E6-4622-AEA9-EFFF1FB5E69A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7764A-A4DE-43C6-87CC-A8CCA67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7315"/>
            <a:ext cx="28110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Concept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/>
          <p:nvPr/>
        </p:nvSpPr>
        <p:spPr>
          <a:xfrm>
            <a:off x="1092439" y="740595"/>
            <a:ext cx="2423137" cy="96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709" y="1834077"/>
            <a:ext cx="1204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int </a:t>
            </a:r>
            <a:r>
              <a:rPr sz="1200" spc="-35" dirty="0">
                <a:latin typeface="Tahoma"/>
                <a:cs typeface="Tahoma"/>
              </a:rPr>
              <a:t>Quantity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50;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51" y="2193010"/>
            <a:ext cx="4283710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79388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instructs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sz="13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3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</a:p>
          <a:p>
            <a:pPr marL="179388" indent="-179388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en-US"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address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D56753A-A77E-47B0-9627-991C3651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379-50EC-4E1D-B8EB-5733026E6026}" type="datetime5">
              <a:rPr lang="en-US" smtClean="0"/>
              <a:t>12-Nov-21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63A0B5-E9F5-4946-B307-BA3E61C6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27" y="84605"/>
            <a:ext cx="2675737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Concept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2" y="486737"/>
            <a:ext cx="4513592" cy="2712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93980" indent="-20002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xecution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5000.</a:t>
            </a:r>
            <a:endParaRPr lang="en-US" sz="14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the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5000.</a:t>
            </a:r>
            <a:endParaRPr lang="en-US" sz="14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assigned 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variable.</a:t>
            </a:r>
            <a:endParaRPr lang="en-US" sz="14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5000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Quantity)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860" algn="ctr">
              <a:lnSpc>
                <a:spcPct val="100000"/>
              </a:lnSpc>
              <a:spcBef>
                <a:spcPts val="325"/>
              </a:spcBef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marR="93980" algn="just">
              <a:lnSpc>
                <a:spcPct val="100000"/>
              </a:lnSpc>
              <a:spcBef>
                <a:spcPts val="325"/>
              </a:spcBef>
            </a:pP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CBCBC7-67C0-4B60-8247-0E21D748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A59-93A9-4710-9CAD-281F85E8ABB2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814402-B7A3-42EA-9B0F-7199F65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2" y="93642"/>
            <a:ext cx="410070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Concept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/>
          <p:nvPr/>
        </p:nvSpPr>
        <p:spPr>
          <a:xfrm>
            <a:off x="1135797" y="701699"/>
            <a:ext cx="2423090" cy="136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450" y="2317861"/>
            <a:ext cx="434825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6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8F1EA-CFB2-421D-B8D5-178A3DB5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A22-2986-4747-B7E9-4322E852D0CC}" type="datetime5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0906E-497D-46C8-90CA-292945FE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97" y="68894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Valid and Invalid cases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504078"/>
            <a:ext cx="4375150" cy="245259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71463" indent="-184150" algn="just">
              <a:lnSpc>
                <a:spcPct val="100000"/>
              </a:lnSpc>
              <a:spcBef>
                <a:spcPts val="6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&amp;50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constant)</a:t>
            </a:r>
            <a:endParaRPr lang="en-US" sz="16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x[10];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91795" lvl="1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tabLst>
                <a:tab pos="536575" algn="l"/>
              </a:tabLst>
            </a:pP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name)</a:t>
            </a:r>
            <a:endParaRPr lang="en-US" sz="16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&amp;(x 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 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17780" indent="-184150" algn="just">
              <a:lnSpc>
                <a:spcPct val="100000"/>
              </a:lnSpc>
              <a:spcBef>
                <a:spcPts val="110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&amp;x[i+3]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0th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(i+3)th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40BF5D-DB2D-4731-9069-A0C626DB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8A1F-1AF3-4137-843B-A9EBD9A287BA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C27449-663C-4219-81D8-91A1BA3A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889" y="1325308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5678" y="1573288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7746" y="177260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804" y="198262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5804" y="219264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0501" y="219264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041" y="533400"/>
            <a:ext cx="4472940" cy="2638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indent="-171450">
              <a:lnSpc>
                <a:spcPct val="100000"/>
              </a:lnSpc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>
              <a:lnSpc>
                <a:spcPct val="100000"/>
              </a:lnSpc>
              <a:spcBef>
                <a:spcPts val="5"/>
              </a:spcBef>
            </a:pP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*pt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asterisk(*)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US" sz="14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lang="en-US" sz="14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marR="30480" algn="just">
              <a:lnSpc>
                <a:spcPct val="100000"/>
              </a:lnSpc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 algn="just">
              <a:lnSpc>
                <a:spcPct val="100000"/>
              </a:lnSpc>
              <a:spcBef>
                <a:spcPts val="61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*x; 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B61F044-3D60-4938-8CA2-25A7BCA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D101-7290-4B5B-B6E4-8A54E16CE8DC}" type="datetime5">
              <a:rPr lang="en-US" smtClean="0"/>
              <a:t>12-Nov-21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5EE238C-430C-4873-8659-820B54E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863CA40-0A48-42DD-8844-429CFEC5A983}"/>
              </a:ext>
            </a:extLst>
          </p:cNvPr>
          <p:cNvSpPr txBox="1">
            <a:spLocks/>
          </p:cNvSpPr>
          <p:nvPr/>
        </p:nvSpPr>
        <p:spPr>
          <a:xfrm>
            <a:off x="159397" y="68894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0" dirty="0"/>
              <a:t>Declaring and Initializing Pointers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F145998D-201F-4588-8A82-8C2CD2233FF8}"/>
</file>

<file path=customXml/itemProps2.xml><?xml version="1.0" encoding="utf-8"?>
<ds:datastoreItem xmlns:ds="http://schemas.openxmlformats.org/officeDocument/2006/customXml" ds:itemID="{54C79DA6-673F-45DF-B1FA-9CD1CD560AA2}"/>
</file>

<file path=customXml/itemProps3.xml><?xml version="1.0" encoding="utf-8"?>
<ds:datastoreItem xmlns:ds="http://schemas.openxmlformats.org/officeDocument/2006/customXml" ds:itemID="{982A42F2-3AF5-4D3F-9D84-F10B0EB43BB6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168</TotalTime>
  <Words>3001</Words>
  <Application>Microsoft Office PowerPoint</Application>
  <PresentationFormat>Custom</PresentationFormat>
  <Paragraphs>378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MS Gothic</vt:lpstr>
      <vt:lpstr>新細明體</vt:lpstr>
      <vt:lpstr>Arial</vt:lpstr>
      <vt:lpstr>Calibri</vt:lpstr>
      <vt:lpstr>Courier New</vt:lpstr>
      <vt:lpstr>Monotype Sorts</vt:lpstr>
      <vt:lpstr>Tahoma</vt:lpstr>
      <vt:lpstr>Times New Roman</vt:lpstr>
      <vt:lpstr>Verdana</vt:lpstr>
      <vt:lpstr>Wingdings</vt:lpstr>
      <vt:lpstr>Theme_AKC</vt:lpstr>
      <vt:lpstr>Pointers</vt:lpstr>
      <vt:lpstr>Pointer - Introduction</vt:lpstr>
      <vt:lpstr>Common Uses of Pointers</vt:lpstr>
      <vt:lpstr>Why Pointers?</vt:lpstr>
      <vt:lpstr>Concept</vt:lpstr>
      <vt:lpstr>Concept</vt:lpstr>
      <vt:lpstr>Concept</vt:lpstr>
      <vt:lpstr>Valid and Invalid cases</vt:lpstr>
      <vt:lpstr>PowerPoint Presentation</vt:lpstr>
      <vt:lpstr>PowerPoint Presentation</vt:lpstr>
      <vt:lpstr>To be taken care..</vt:lpstr>
      <vt:lpstr>PowerPoint Presentation</vt:lpstr>
      <vt:lpstr>Understanding Pointers</vt:lpstr>
      <vt:lpstr>Operations on Pointers</vt:lpstr>
      <vt:lpstr>Operations on Pointers</vt:lpstr>
      <vt:lpstr>Operations on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Character Strings</vt:lpstr>
      <vt:lpstr>Pointers and 2D Array</vt:lpstr>
      <vt:lpstr>PowerPoint Presentation</vt:lpstr>
      <vt:lpstr>Pointers and 2D Array</vt:lpstr>
      <vt:lpstr>Array of Pointers</vt:lpstr>
      <vt:lpstr>Array of Pointers</vt:lpstr>
      <vt:lpstr>Pointers and Structures</vt:lpstr>
      <vt:lpstr>Pointers and Structures</vt:lpstr>
      <vt:lpstr>Function Returning Pointers</vt:lpstr>
      <vt:lpstr>Dynamic Memory Allocation</vt:lpstr>
      <vt:lpstr>PowerPoint Presentation</vt:lpstr>
      <vt:lpstr>Dynamic Memory Allocation</vt:lpstr>
      <vt:lpstr>Dynamic Memory  de-allocation</vt:lpstr>
      <vt:lpstr>Dynamic Memory de-allocation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MAHE</dc:creator>
  <cp:lastModifiedBy>Balachandra [MAHE-MIT]</cp:lastModifiedBy>
  <cp:revision>40</cp:revision>
  <dcterms:created xsi:type="dcterms:W3CDTF">2020-08-20T05:14:31Z</dcterms:created>
  <dcterms:modified xsi:type="dcterms:W3CDTF">2021-11-12T11:40:10Z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2020-08-20T00:00:00Z</vt:filetime>
  </property>
  <property fmtid="{D5CDD505-2E9C-101B-9397-08002B2CF9AE}" pid="5" name="ContentTypeId">
    <vt:lpwstr>0x010100C93ACEB14D7C914C9A66454C530220F9</vt:lpwstr>
  </property>
  <property fmtid="{D5CDD505-2E9C-101B-9397-08002B2CF9AE}" pid="6" name="Order">
    <vt:r8>865100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  <property fmtid="{D5CDD505-2E9C-101B-9397-08002B2CF9AE}" pid="15" name="MediaServiceImageTags">
    <vt:lpwstr/>
  </property>
</Properties>
</file>