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ink/ink1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58" r:id="rId16"/>
    <p:sldId id="259" r:id="rId17"/>
    <p:sldId id="266" r:id="rId18"/>
    <p:sldId id="257" r:id="rId19"/>
    <p:sldId id="309" r:id="rId20"/>
    <p:sldId id="265" r:id="rId21"/>
    <p:sldId id="31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7T05:19:55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9098 9709 505 0,'0'0'85'0,"0"0"-72"0,0 0 79 15,0 0-40 1,0 0-26-16,0 0 10 0,0 0 17 16,0-2-6-16,0 2-3 15,0 0 17-15,0 0-8 16,0 0-20-16,0 0-3 15,0 0-12-15,0 0-4 16,0 0-5-16,0 0-2 16,0 0 3-16,3 9-2 15,-1 3-1-15,-1 3 1 16,-1 2-7-16,0-1 15 16,0 1-9-16,0 1 8 0,0-2-15 15,0-2 1 1,2-1 3-16,-1-6-4 0,2 0-1 15,0-1 1-15,-1-5 5 16,2 0-5-16,3-1 0 16,4 0 14-16,7-2 6 15,3-16 5-15,13-3-4 16,6-4-16-16,4-2 3 16,0 4-8-16,-8 6 0 15,-5 5-1-15,-8 5-1 16,-8 4 2-16,-6 3-1 15,-6 0-8-15,1 0-21 16,-4 0-45-16,0 2-116 16,-4 1-248-16</inkml:trace>
  <inkml:trace contextRef="#ctx0" brushRef="#br0" timeOffset="2189.328">9471 10839 402 0,'0'0'35'0,"0"0"-32"16,0 0 42-16,0 0 6 15,0 0 13-15,0 0 33 16,0 0-2-16,3-3-10 15,-3 1-10-15,0 2 17 16,0 0-32-16,0 0-11 16,0 0-26-16,0 0 3 15,0 0-19-15,0 0 10 16,0 15-11-16,0 5-5 16,0 5 6-16,0 3-3 0,0-3 9 15,0 0-8 1,3-8 0-16,0-5-4 0,0-4 3 15,1-5 1-15,1-3-2 16,4 0 8-16,9-7 31 16,6-17-2-16,11-9-23 15,9-9-10-15,5 1-3 16,-1 8-4-16,-5 6 0 16,-10 15-15-16,-7 4-82 15,-9 3-167-15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E9AE-7E10-4163-9EBB-DB5DE0387CBB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4F035-FCBC-4F2A-8B71-4A5492079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334A-1605-472D-8E1B-C569CC1424F1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253-C582-4091-BB1B-3F1EDE7E45FF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E9CA-8B42-4B4D-A1C1-B46F4ED05C63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0336-A3D3-4DFD-9D2D-1639A2A72BBE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763D-1E18-4393-9282-10EA71559326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E99-3372-4213-9E32-2B4DA6128DC5}" type="datetime5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DC7-7617-475A-A8DD-88C931C38900}" type="datetime5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0EF1-EAB2-40F0-A82D-C55200786F36}" type="datetime5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FF4F-FC81-423F-88E7-3234025F8F8E}" type="datetime5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8F23-D36D-4FF9-8B01-F1359BCEB82E}" type="datetime5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5469-DE3F-43A8-98E7-0EB6FA38C1C0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8B0C-73B2-422C-8927-655667148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335A-3A42-4C57-9592-EF151DFFF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9D32-8BB2-494D-9C32-12B362E0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E5A-0720-4505-AE2B-C9EC86EB90DF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6641-93E2-4308-B7A9-37BB6FA3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8F8-D205-4BE5-A468-5FF594E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Circular linked list</a:t>
            </a:r>
          </a:p>
          <a:p>
            <a:pPr lvl="2" eaLnBrk="1" hangingPunct="1"/>
            <a:r>
              <a:rPr lang="en-US" altLang="en-US" dirty="0"/>
              <a:t>The pointer from the last element in the list points back to the first element.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3C1CC-4DAA-4302-BF4F-E20315B8C62F}" type="datetime5">
              <a:rPr lang="en-US" smtClean="0"/>
              <a:t>23-Nov-21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CD42D-F3D7-40B8-98C0-9D05715136D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05000" y="2971800"/>
            <a:ext cx="8229600" cy="2438400"/>
            <a:chOff x="240" y="1872"/>
            <a:chExt cx="5184" cy="1536"/>
          </a:xfrm>
        </p:grpSpPr>
        <p:grpSp>
          <p:nvGrpSpPr>
            <p:cNvPr id="12295" name="Group 21"/>
            <p:cNvGrpSpPr>
              <a:grpSpLocks/>
            </p:cNvGrpSpPr>
            <p:nvPr/>
          </p:nvGrpSpPr>
          <p:grpSpPr bwMode="auto">
            <a:xfrm>
              <a:off x="384" y="2496"/>
              <a:ext cx="5040" cy="912"/>
              <a:chOff x="288" y="1872"/>
              <a:chExt cx="5040" cy="912"/>
            </a:xfrm>
          </p:grpSpPr>
          <p:sp>
            <p:nvSpPr>
              <p:cNvPr id="12298" name="Rectangle 5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Rectangle 7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1" name="Line 8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9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10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11"/>
              <p:cNvSpPr>
                <a:spLocks noChangeShapeType="1"/>
              </p:cNvSpPr>
              <p:nvPr/>
            </p:nvSpPr>
            <p:spPr bwMode="auto">
              <a:xfrm>
                <a:off x="1440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Line 12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2308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309" name="Text Box 16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310" name="Line 17"/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Line 18"/>
              <p:cNvSpPr>
                <a:spLocks noChangeShapeType="1"/>
              </p:cNvSpPr>
              <p:nvPr/>
            </p:nvSpPr>
            <p:spPr bwMode="auto">
              <a:xfrm flipH="1">
                <a:off x="288" y="2784"/>
                <a:ext cx="504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6" name="Oval 22"/>
            <p:cNvSpPr>
              <a:spLocks noChangeArrowheads="1"/>
            </p:cNvSpPr>
            <p:nvPr/>
          </p:nvSpPr>
          <p:spPr bwMode="auto">
            <a:xfrm>
              <a:off x="240" y="1872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2297" name="Line 23"/>
            <p:cNvSpPr>
              <a:spLocks noChangeShapeType="1"/>
            </p:cNvSpPr>
            <p:nvPr/>
          </p:nvSpPr>
          <p:spPr bwMode="auto">
            <a:xfrm>
              <a:off x="624" y="2112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7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Doubly linked list</a:t>
            </a:r>
          </a:p>
          <a:p>
            <a:pPr lvl="2" eaLnBrk="1" hangingPunct="1">
              <a:defRPr/>
            </a:pPr>
            <a:r>
              <a:rPr lang="en-US" altLang="en-US" dirty="0"/>
              <a:t>Pointers exist between adjacent nodes in both directions.</a:t>
            </a:r>
          </a:p>
          <a:p>
            <a:pPr lvl="2" eaLnBrk="1" hangingPunct="1">
              <a:defRPr/>
            </a:pPr>
            <a:r>
              <a:rPr lang="en-US" altLang="en-US" dirty="0"/>
              <a:t>The list can be traversed either forward or backward.</a:t>
            </a:r>
          </a:p>
          <a:p>
            <a:pPr marL="914400" lvl="2" indent="0">
              <a:buNone/>
              <a:defRPr/>
            </a:pPr>
            <a:r>
              <a:rPr lang="en-US" altLang="en-US" dirty="0"/>
              <a:t>.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D9E70-FA75-45A0-A6B7-8D38FF376AFD}" type="datetime5">
              <a:rPr lang="en-US" smtClean="0"/>
              <a:t>23-Nov-21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5BD16-527A-4FEA-AE9A-93492EE6A47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13319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13322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3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4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332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33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3334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0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3321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90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Operations on a List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list</a:t>
            </a:r>
          </a:p>
          <a:p>
            <a:pPr eaLnBrk="1" hangingPunct="1"/>
            <a:r>
              <a:rPr lang="en-US" altLang="en-US"/>
              <a:t>Traversing the list</a:t>
            </a:r>
          </a:p>
          <a:p>
            <a:pPr eaLnBrk="1" hangingPunct="1"/>
            <a:r>
              <a:rPr lang="en-US" altLang="en-US"/>
              <a:t>Inserting an item in the list</a:t>
            </a:r>
          </a:p>
          <a:p>
            <a:pPr eaLnBrk="1" hangingPunct="1"/>
            <a:r>
              <a:rPr lang="en-US" altLang="en-US"/>
              <a:t>Deleting an item from the list</a:t>
            </a:r>
          </a:p>
          <a:p>
            <a:pPr eaLnBrk="1" hangingPunct="1"/>
            <a:r>
              <a:rPr lang="en-US" altLang="en-US"/>
              <a:t>Concatenating two lists into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95416-10E1-44FA-82CB-A61FBA752000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65D77-0104-4097-A9DB-B2784981005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is an Abstract Data 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12776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is an abstract data type?</a:t>
            </a:r>
          </a:p>
          <a:p>
            <a:pPr lvl="1">
              <a:defRPr/>
            </a:pPr>
            <a:r>
              <a:rPr lang="en-US" dirty="0"/>
              <a:t>It is a data type defined by the user.</a:t>
            </a:r>
          </a:p>
          <a:p>
            <a:pPr lvl="1">
              <a:defRPr/>
            </a:pPr>
            <a:r>
              <a:rPr lang="en-US" dirty="0"/>
              <a:t>Typically, more complex than simple data types like </a:t>
            </a:r>
            <a:r>
              <a:rPr lang="en-US" i="1" dirty="0">
                <a:solidFill>
                  <a:srgbClr val="993300"/>
                </a:solidFill>
              </a:rPr>
              <a:t>int</a:t>
            </a:r>
            <a:r>
              <a:rPr lang="en-US" dirty="0"/>
              <a:t>, </a:t>
            </a:r>
            <a:r>
              <a:rPr lang="en-US" i="1" dirty="0">
                <a:solidFill>
                  <a:srgbClr val="993300"/>
                </a:solidFill>
              </a:rPr>
              <a:t>float</a:t>
            </a:r>
            <a:r>
              <a:rPr lang="en-US" dirty="0"/>
              <a:t>, etc.</a:t>
            </a:r>
          </a:p>
          <a:p>
            <a:pPr>
              <a:defRPr/>
            </a:pPr>
            <a:r>
              <a:rPr lang="en-US" dirty="0"/>
              <a:t>Why abstract?</a:t>
            </a:r>
          </a:p>
          <a:p>
            <a:pPr lvl="1">
              <a:defRPr/>
            </a:pPr>
            <a:r>
              <a:rPr lang="en-US" dirty="0"/>
              <a:t>Because details of the implementation are </a:t>
            </a:r>
            <a:r>
              <a:rPr lang="en-US" dirty="0">
                <a:solidFill>
                  <a:srgbClr val="CC0000"/>
                </a:solidFill>
              </a:rPr>
              <a:t>hidden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When you do some operation on the list, say insert an element, you just call a function.</a:t>
            </a:r>
          </a:p>
          <a:p>
            <a:pPr lvl="1">
              <a:defRPr/>
            </a:pPr>
            <a:r>
              <a:rPr lang="en-US" dirty="0"/>
              <a:t>Details of how the list is implemented or how the insert function is written is no longer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E38-9A28-4E60-9DB9-A7EC3624C1AC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D12E2-9769-45C8-8D6A-74EDD7559A1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Idea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B8DEE-977C-40B3-AB68-E4E4535F3842}" type="datetime5">
              <a:rPr lang="en-US" smtClean="0"/>
              <a:t>23-Nov-21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86B26-2EA9-4CBD-AA47-C06D8852E2C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181600" y="2057400"/>
            <a:ext cx="2667000" cy="3505200"/>
          </a:xfrm>
          <a:prstGeom prst="can">
            <a:avLst>
              <a:gd name="adj" fmla="val 32857"/>
            </a:avLst>
          </a:prstGeom>
          <a:solidFill>
            <a:srgbClr val="CCFFFF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List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and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related functions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3962400" y="3048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AutoShape 5"/>
          <p:cNvSpPr>
            <a:spLocks noChangeArrowheads="1"/>
          </p:cNvSpPr>
          <p:nvPr/>
        </p:nvSpPr>
        <p:spPr bwMode="auto">
          <a:xfrm>
            <a:off x="3962400" y="4724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3962400" y="3886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2438400" y="2895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Insert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2438400" y="3810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2438400" y="4648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188985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617E-3FCD-4650-8247-928BBB17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Implementing Linked Lists: Singly Linked List(SLL)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6E32-9B50-4CB7-A6B8-4C655184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" y="1048682"/>
            <a:ext cx="11555764" cy="5543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class node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 int info;</a:t>
            </a:r>
          </a:p>
          <a:p>
            <a:pPr marL="0" indent="0">
              <a:buNone/>
            </a:pPr>
            <a:r>
              <a:rPr lang="en-US" sz="2100" dirty="0"/>
              <a:t>    node *next;</a:t>
            </a:r>
          </a:p>
          <a:p>
            <a:pPr marL="0" indent="0">
              <a:buNone/>
            </a:pPr>
            <a:r>
              <a:rPr lang="en-US" sz="2100" dirty="0"/>
              <a:t>   public: </a:t>
            </a:r>
          </a:p>
          <a:p>
            <a:pPr marL="0" indent="0">
              <a:buNone/>
            </a:pPr>
            <a:r>
              <a:rPr lang="en-US" sz="2100" dirty="0"/>
              <a:t>	node();</a:t>
            </a:r>
          </a:p>
          <a:p>
            <a:pPr marL="0" indent="0">
              <a:buNone/>
            </a:pPr>
            <a:r>
              <a:rPr lang="en-US" sz="2100" dirty="0"/>
              <a:t>  	void </a:t>
            </a:r>
            <a:r>
              <a:rPr lang="en-US" sz="2100" dirty="0" err="1"/>
              <a:t>insert_beg</a:t>
            </a:r>
            <a:r>
              <a:rPr lang="en-US" sz="2100" dirty="0"/>
              <a:t>();   void </a:t>
            </a:r>
            <a:r>
              <a:rPr lang="en-US" sz="2100" dirty="0" err="1"/>
              <a:t>ins_end</a:t>
            </a:r>
            <a:r>
              <a:rPr lang="en-US" sz="2100" dirty="0"/>
              <a:t>();    void </a:t>
            </a:r>
            <a:r>
              <a:rPr lang="en-US" sz="2100" dirty="0" err="1"/>
              <a:t>ins_pos</a:t>
            </a:r>
            <a:r>
              <a:rPr lang="en-US" sz="2100" dirty="0"/>
              <a:t>(); </a:t>
            </a:r>
          </a:p>
          <a:p>
            <a:pPr marL="0" indent="0">
              <a:buNone/>
            </a:pPr>
            <a:r>
              <a:rPr lang="en-US" sz="2100" dirty="0"/>
              <a:t> 	void </a:t>
            </a:r>
            <a:r>
              <a:rPr lang="en-US" sz="2100" dirty="0" err="1"/>
              <a:t>ins_before</a:t>
            </a:r>
            <a:r>
              <a:rPr lang="en-US" sz="2100" dirty="0"/>
              <a:t>(); void </a:t>
            </a:r>
            <a:r>
              <a:rPr lang="en-US" sz="2100" dirty="0" err="1"/>
              <a:t>ins_after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	void print();</a:t>
            </a:r>
          </a:p>
          <a:p>
            <a:pPr marL="0" indent="0">
              <a:buNone/>
            </a:pPr>
            <a:r>
              <a:rPr lang="en-US" sz="2100" dirty="0"/>
              <a:t>  	void </a:t>
            </a:r>
            <a:r>
              <a:rPr lang="en-US" sz="2100" dirty="0" err="1"/>
              <a:t>del_beg</a:t>
            </a:r>
            <a:r>
              <a:rPr lang="en-US" sz="2100" dirty="0"/>
              <a:t>();  void </a:t>
            </a:r>
            <a:r>
              <a:rPr lang="en-US" sz="2100" dirty="0" err="1"/>
              <a:t>delete_end</a:t>
            </a:r>
            <a:r>
              <a:rPr lang="en-US" sz="2100" dirty="0"/>
              <a:t>();  void </a:t>
            </a:r>
            <a:r>
              <a:rPr lang="en-US" sz="2100" dirty="0" err="1"/>
              <a:t>del_pos</a:t>
            </a:r>
            <a:r>
              <a:rPr lang="en-US" sz="2100" dirty="0"/>
              <a:t>();	void </a:t>
            </a:r>
            <a:r>
              <a:rPr lang="en-US" sz="2100" dirty="0" err="1"/>
              <a:t>del_item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	void </a:t>
            </a:r>
            <a:r>
              <a:rPr lang="en-US" sz="2100" dirty="0" err="1"/>
              <a:t>del_before</a:t>
            </a:r>
            <a:r>
              <a:rPr lang="en-US" sz="2100" dirty="0"/>
              <a:t>(); void </a:t>
            </a:r>
            <a:r>
              <a:rPr lang="en-US" sz="2100" dirty="0" err="1"/>
              <a:t>del_after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	</a:t>
            </a:r>
          </a:p>
          <a:p>
            <a:pPr marL="0" indent="0">
              <a:buNone/>
            </a:pPr>
            <a:r>
              <a:rPr lang="en-US" sz="2100" dirty="0"/>
              <a:t>}*head;   //keep the head pointer as global or define in main and pass it to the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DF74-4CCF-4F24-A2F0-1870A7C9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B431-B11C-4644-9592-43447640A1D2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984D-E04F-4FD1-A0BE-97FF6376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89CE-41D0-4467-8CF9-5CC8171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748-9C88-4CA8-AC85-69D782A7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524339"/>
            <a:ext cx="10515600" cy="60145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node:: </a:t>
            </a:r>
            <a:r>
              <a:rPr lang="en-US" dirty="0" err="1"/>
              <a:t>ins_end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*cur;</a:t>
            </a:r>
          </a:p>
          <a:p>
            <a:pPr marL="0" indent="0">
              <a:buNone/>
            </a:pPr>
            <a:r>
              <a:rPr lang="en-US" dirty="0"/>
              <a:t> cur=head;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while(cur-&gt;next!=NULL){</a:t>
            </a:r>
          </a:p>
          <a:p>
            <a:pPr marL="0" indent="0">
              <a:buNone/>
            </a:pPr>
            <a:r>
              <a:rPr lang="en-US" dirty="0"/>
              <a:t>	cur=cur-&gt;next;}</a:t>
            </a:r>
          </a:p>
          <a:p>
            <a:pPr marL="0" indent="0">
              <a:buNone/>
            </a:pPr>
            <a:r>
              <a:rPr lang="en-US" dirty="0"/>
              <a:t>	cur-&gt;next=temp;</a:t>
            </a:r>
          </a:p>
          <a:p>
            <a:pPr marL="0" indent="0">
              <a:buNone/>
            </a:pPr>
            <a:r>
              <a:rPr lang="en-US" dirty="0"/>
              <a:t>    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4BD7-5EBC-4E75-B38A-91F615DA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7948-CD5D-4BB9-9134-C309DB3E1340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937-7754-4B95-8F12-F6DF8C7B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A7CE-55C2-4BEF-A30B-C50BACA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DB8-5DB5-405D-81C1-2B07678F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914C-7E09-45FE-967B-835BC7F3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node::print()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node *h=head;</a:t>
            </a:r>
          </a:p>
          <a:p>
            <a:pPr marL="0" indent="0">
              <a:buNone/>
            </a:pPr>
            <a:r>
              <a:rPr lang="en-US" dirty="0"/>
              <a:t>  if(h==NULL)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&lt;&lt;"List is empty\n";</a:t>
            </a:r>
          </a:p>
          <a:p>
            <a:pPr marL="0" indent="0">
              <a:buNone/>
            </a:pPr>
            <a:r>
              <a:rPr lang="en-US" dirty="0"/>
              <a:t>  while(h!=NULL)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&lt;&lt;"-&gt;"&lt;&lt;h-&gt;info;</a:t>
            </a:r>
          </a:p>
          <a:p>
            <a:pPr marL="0" indent="0">
              <a:buNone/>
            </a:pPr>
            <a:r>
              <a:rPr lang="en-US" dirty="0"/>
              <a:t>   h=h-&gt;next;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3E45-0DC1-4F76-A911-187FE183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EAE1-D965-4B9E-8FFE-DD2E38F06CAD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FA62-03C3-45A1-9A55-1427048B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379A-EE50-49E2-A86C-AAADC00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8139-4BDB-47C6-9155-2C00D5BB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7"/>
            <a:ext cx="10515600" cy="6175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ins_beg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temp-&gt;next=head;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5A7D-44C3-463C-8FE9-C177F3AD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E99-E1F2-4F3C-84BA-45FB85305A16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899C-F98D-4B15-A26D-F6650B7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8F4D-9F8B-476E-88BC-9B1E375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7B9-580D-4154-8BBD-C40F65F0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42CD-BC0A-482A-B582-B396C50D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1412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ins_pos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node *temp=new node;</a:t>
            </a:r>
          </a:p>
          <a:p>
            <a:pPr marL="0" indent="0">
              <a:buNone/>
            </a:pPr>
            <a:r>
              <a:rPr lang="en-US" dirty="0"/>
              <a:t> node *t,*t1;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 to be inserted \n";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position:\n";</a:t>
            </a:r>
          </a:p>
          <a:p>
            <a:pPr marL="0" indent="0">
              <a:buNone/>
            </a:pPr>
            <a:r>
              <a:rPr lang="en-US" dirty="0"/>
              <a:t> int pos;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&gt;&gt;pos;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DC41-A58F-4AB2-B72E-2C617EB5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8457" y="1035729"/>
            <a:ext cx="6050106" cy="51412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head=temp;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t=head;</a:t>
            </a:r>
          </a:p>
          <a:p>
            <a:pPr marL="0" indent="0">
              <a:buNone/>
            </a:pPr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=1;i&lt;pos-1;i++)</a:t>
            </a:r>
          </a:p>
          <a:p>
            <a:pPr marL="0" indent="0">
              <a:buNone/>
            </a:pPr>
            <a:r>
              <a:rPr lang="en-US" dirty="0"/>
              <a:t>     t=t-&gt;next;</a:t>
            </a:r>
          </a:p>
          <a:p>
            <a:pPr marL="0" indent="0">
              <a:buNone/>
            </a:pPr>
            <a:r>
              <a:rPr lang="en-US" dirty="0"/>
              <a:t>  t1=t-&gt;next;</a:t>
            </a:r>
          </a:p>
          <a:p>
            <a:pPr marL="0" indent="0">
              <a:buNone/>
            </a:pPr>
            <a:r>
              <a:rPr lang="en-US" dirty="0"/>
              <a:t>  t-&gt;next=temp;</a:t>
            </a:r>
          </a:p>
          <a:p>
            <a:pPr marL="0" indent="0">
              <a:buNone/>
            </a:pPr>
            <a:r>
              <a:rPr lang="en-US" dirty="0"/>
              <a:t>  temp-&gt;next=t1;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64DD-23E9-419A-BDB1-2C664A3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BCDC-81DE-4F4D-8D09-F4139545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45A6-E32E-42F3-943E-7BC7551F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47FC4A-1B3E-473C-9F37-E43692419599}"/>
              </a:ext>
            </a:extLst>
          </p:cNvPr>
          <p:cNvCxnSpPr/>
          <p:nvPr/>
        </p:nvCxnSpPr>
        <p:spPr>
          <a:xfrm>
            <a:off x="5692462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7B67-4E8C-4FF9-9935-39DC2F7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Linked Lists?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F923-476E-47E9-9842-29E832B5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/>
              <a:t>Advantages of Arrays: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dirty="0"/>
              <a:t> D</a:t>
            </a:r>
            <a:r>
              <a:rPr lang="en-IN" b="0" i="0" u="none" strike="noStrike" baseline="0" dirty="0"/>
              <a:t>ata access is faster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b="0" i="0" u="none" strike="noStrike" baseline="0" dirty="0"/>
              <a:t> Simple</a:t>
            </a:r>
          </a:p>
          <a:p>
            <a:pPr algn="l"/>
            <a:r>
              <a:rPr lang="en-IN" b="0" i="0" u="none" strike="noStrike" baseline="0" dirty="0"/>
              <a:t>Disadvantages: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Size of the array is fixed.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Array items are stored contiguously.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Insertion and deletion operations involve tedious job of shifting the elements with respect to the index </a:t>
            </a:r>
            <a:r>
              <a:rPr lang="en-IN" b="0" i="0" u="none" strike="noStrike" baseline="0" dirty="0"/>
              <a:t>of the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0722-0F0B-4179-9C98-60B10828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1E45-AC9C-40AF-8DE8-8D573B731E45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AD5E-E966-44F5-B4B8-C16A8663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473B-B936-4CBE-991F-12D00B8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6A9-3C01-459A-9251-9D9A45B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4B59-861E-420C-B0A0-CF63C653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del_beg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/>
              <a:t> node </a:t>
            </a:r>
            <a:r>
              <a:rPr lang="en-US" dirty="0"/>
              <a:t>*temp;</a:t>
            </a:r>
          </a:p>
          <a:p>
            <a:pPr marL="0" indent="0">
              <a:buNone/>
            </a:pPr>
            <a:r>
              <a:rPr lang="en-US" dirty="0"/>
              <a:t> temp=head;</a:t>
            </a:r>
          </a:p>
          <a:p>
            <a:pPr marL="0" indent="0">
              <a:buNone/>
            </a:pPr>
            <a:r>
              <a:rPr lang="en-US" dirty="0"/>
              <a:t> head=head-&gt;next;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nDeleted</a:t>
            </a:r>
            <a:r>
              <a:rPr lang="en-US" dirty="0"/>
              <a:t> element is:"&lt;&lt;temp-&gt;info;</a:t>
            </a:r>
          </a:p>
          <a:p>
            <a:pPr marL="0" indent="0">
              <a:buNone/>
            </a:pPr>
            <a:r>
              <a:rPr lang="en-US" dirty="0"/>
              <a:t> delete(temp);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4B3A-4EDD-46FC-BAB7-13C890C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EDFD-13DA-4DF2-8F4C-9836BCC6918F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4177-9050-43AB-9371-BF10C257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169B-8503-400A-8ED5-67ADF6D4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49D-D6DC-4054-948F-FF55D6F8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68A-3DC9-4D12-83F5-1D56127D4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3206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del_item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*cur, *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int data;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&lt;&lt;"No records to delete\n";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&lt;&lt;"Enter the data to be deleted: 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&gt;&gt;data;</a:t>
            </a:r>
          </a:p>
          <a:p>
            <a:pPr marL="0" indent="0">
              <a:buNone/>
            </a:pPr>
            <a:r>
              <a:rPr lang="en-US" dirty="0"/>
              <a:t>  cur=head;</a:t>
            </a:r>
          </a:p>
          <a:p>
            <a:pPr marL="0" indent="0">
              <a:buNone/>
            </a:pPr>
            <a:r>
              <a:rPr lang="en-US" dirty="0"/>
              <a:t>  while((cur!=NULL)&amp;&amp;(cur-&gt;info!=data))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pPr marL="0" indent="0">
              <a:buNone/>
            </a:pPr>
            <a:r>
              <a:rPr lang="en-US" dirty="0"/>
              <a:t>   cur=cur-&gt;next;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05D9-BBCD-4480-A708-EFBD554B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1610" y="1035730"/>
            <a:ext cx="6067276" cy="5320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if(cur==head)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head=head-&gt;next;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if(cur==NULL)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&lt;&lt;"Record not found\n";</a:t>
            </a:r>
          </a:p>
          <a:p>
            <a:pPr marL="0" indent="0">
              <a:buNone/>
            </a:pPr>
            <a:r>
              <a:rPr lang="en-US" dirty="0"/>
              <a:t>   return;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-&gt;next=cur-&gt;next;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 is: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delete(cur);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65B0C-640B-4826-9B4C-A4082F7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889-72D8-47E0-9FE2-BB6B8F7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0035-0502-4EB7-ABC2-3A96209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B27711-0C16-44A7-AA75-F9CD27C4E10B}"/>
              </a:ext>
            </a:extLst>
          </p:cNvPr>
          <p:cNvCxnSpPr>
            <a:cxnSpLocks/>
          </p:cNvCxnSpPr>
          <p:nvPr/>
        </p:nvCxnSpPr>
        <p:spPr>
          <a:xfrm>
            <a:off x="5769735" y="856343"/>
            <a:ext cx="0" cy="5500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E0CC-7443-4E00-9C7F-FB96F876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F71E-9C66-4AA3-AAD5-0B86E257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365125"/>
            <a:ext cx="11110686" cy="6127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n1;</a:t>
            </a:r>
          </a:p>
          <a:p>
            <a:pPr marL="0" indent="0">
              <a:buNone/>
            </a:pPr>
            <a:r>
              <a:rPr lang="en-US" dirty="0"/>
              <a:t> while(1)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&lt;&lt;"1.Insert Beginning \t 2. Insert end \t 3. Insert anywhere \t 4. Print\t 5. Delete Beg \t 6. Delete from Anywhere \t 7. Exit\n";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case 1: n1.insert_beg();</a:t>
            </a:r>
          </a:p>
          <a:p>
            <a:pPr marL="0" indent="0">
              <a:buNone/>
            </a:pPr>
            <a:r>
              <a:rPr lang="en-US" dirty="0"/>
              <a:t>	   break;</a:t>
            </a:r>
          </a:p>
          <a:p>
            <a:pPr marL="0" indent="0">
              <a:buNone/>
            </a:pPr>
            <a:r>
              <a:rPr lang="en-US" dirty="0"/>
              <a:t>   case 2: n1.ins_end(); break;</a:t>
            </a:r>
          </a:p>
          <a:p>
            <a:pPr marL="0" indent="0">
              <a:buNone/>
            </a:pPr>
            <a:r>
              <a:rPr lang="en-US" dirty="0"/>
              <a:t>   case 3: n1.ins();break;</a:t>
            </a:r>
          </a:p>
          <a:p>
            <a:pPr marL="0" indent="0">
              <a:buNone/>
            </a:pPr>
            <a:r>
              <a:rPr lang="en-US" dirty="0"/>
              <a:t>   case 4: n1.print(); break;</a:t>
            </a:r>
          </a:p>
          <a:p>
            <a:pPr marL="0" indent="0">
              <a:buNone/>
            </a:pPr>
            <a:r>
              <a:rPr lang="en-US" dirty="0"/>
              <a:t>   case 5: n1.del_beg();break;</a:t>
            </a:r>
          </a:p>
          <a:p>
            <a:pPr marL="0" indent="0">
              <a:buNone/>
            </a:pPr>
            <a:r>
              <a:rPr lang="en-US" dirty="0"/>
              <a:t>   case 6: n1.del_pos(); break;</a:t>
            </a:r>
          </a:p>
          <a:p>
            <a:pPr marL="0" indent="0">
              <a:buNone/>
            </a:pPr>
            <a:r>
              <a:rPr lang="en-US" dirty="0"/>
              <a:t>   case 7: exit(0);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F571-B616-4AB5-B28C-AAE86CC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4274-3080-47D6-ABF4-CE03E7FF3A63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7321-F536-4EF0-8EF3-4D3D9A9C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18F1-EB36-434F-ABF1-4A5BCFA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973044"/>
            <a:ext cx="11630891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A linked list is a data structure which can change during execution.</a:t>
            </a:r>
          </a:p>
          <a:p>
            <a:pPr lvl="1" eaLnBrk="1" hangingPunct="1"/>
            <a:r>
              <a:rPr lang="en-US" altLang="en-US" dirty="0"/>
              <a:t>Successive elements are connected by pointers.</a:t>
            </a:r>
          </a:p>
          <a:p>
            <a:pPr lvl="1" eaLnBrk="1" hangingPunct="1"/>
            <a:r>
              <a:rPr lang="en-US" altLang="en-US" dirty="0"/>
              <a:t>Last element points to 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It can grow or shrink in size during execution of a program.</a:t>
            </a:r>
          </a:p>
          <a:p>
            <a:pPr lvl="1" eaLnBrk="1" hangingPunct="1"/>
            <a:r>
              <a:rPr lang="en-US" altLang="en-US" dirty="0"/>
              <a:t>It can be made just as long as required.</a:t>
            </a:r>
          </a:p>
          <a:p>
            <a:pPr lvl="1" eaLnBrk="1" hangingPunct="1"/>
            <a:r>
              <a:rPr lang="en-US" altLang="en-US" dirty="0"/>
              <a:t>It does not waste memory space.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4339F-E9E7-4379-B507-C93FB8759245}" type="datetime5">
              <a:rPr lang="en-US" smtClean="0"/>
              <a:t>23-Nov-21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B8422-120A-467C-862E-DC73E69330E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90800" y="5257800"/>
            <a:ext cx="7397750" cy="685800"/>
            <a:chOff x="768" y="2880"/>
            <a:chExt cx="4660" cy="432"/>
          </a:xfrm>
        </p:grpSpPr>
        <p:sp>
          <p:nvSpPr>
            <p:cNvPr id="5131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4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9"/>
            <p:cNvSpPr>
              <a:spLocks noChangeShapeType="1"/>
            </p:cNvSpPr>
            <p:nvPr/>
          </p:nvSpPr>
          <p:spPr bwMode="auto">
            <a:xfrm>
              <a:off x="4560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7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5140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44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45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5328" y="3072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5186" y="3309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0" y="4259263"/>
            <a:ext cx="1219200" cy="990600"/>
            <a:chOff x="0" y="2683"/>
            <a:chExt cx="768" cy="624"/>
          </a:xfrm>
        </p:grpSpPr>
        <p:sp>
          <p:nvSpPr>
            <p:cNvPr id="5129" name="Oval 20"/>
            <p:cNvSpPr>
              <a:spLocks noChangeArrowheads="1"/>
            </p:cNvSpPr>
            <p:nvPr/>
          </p:nvSpPr>
          <p:spPr bwMode="auto">
            <a:xfrm>
              <a:off x="0" y="2683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5130" name="Line 21"/>
            <p:cNvSpPr>
              <a:spLocks noChangeShapeType="1"/>
            </p:cNvSpPr>
            <p:nvPr/>
          </p:nvSpPr>
          <p:spPr bwMode="auto">
            <a:xfrm>
              <a:off x="384" y="2923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0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Keeping track of a linked list:</a:t>
            </a:r>
          </a:p>
          <a:p>
            <a:pPr lvl="1" eaLnBrk="1" hangingPunct="1"/>
            <a:r>
              <a:rPr lang="en-US" altLang="en-US"/>
              <a:t>Must know the pointer to the first element of the list (called </a:t>
            </a:r>
            <a:r>
              <a:rPr lang="en-US" altLang="en-US" i="1">
                <a:solidFill>
                  <a:srgbClr val="993300"/>
                </a:solidFill>
              </a:rPr>
              <a:t>start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993300"/>
                </a:solidFill>
              </a:rPr>
              <a:t>head</a:t>
            </a:r>
            <a:r>
              <a:rPr lang="en-US" altLang="en-US"/>
              <a:t>, etc.).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Linked lists provide flexibility in allowing the items to be rearranged efficiently.</a:t>
            </a:r>
          </a:p>
          <a:p>
            <a:pPr lvl="1" eaLnBrk="1" hangingPunct="1"/>
            <a:r>
              <a:rPr lang="en-US" altLang="en-US"/>
              <a:t>Insert an element.</a:t>
            </a:r>
          </a:p>
          <a:p>
            <a:pPr lvl="1" eaLnBrk="1" hangingPunct="1"/>
            <a:r>
              <a:rPr lang="en-US" altLang="en-US"/>
              <a:t>Delete an element.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6B2DE-803F-41DD-887A-7146E9D16BF4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7C075-E645-4B0B-913A-4777DC67D92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D960B8-C349-4117-9D68-3A7B3A13B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36525"/>
            <a:ext cx="11110912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71FD14-92EC-47A3-955D-882602F35BF9}"/>
                  </a:ext>
                </a:extLst>
              </p14:cNvPr>
              <p14:cNvContentPartPr/>
              <p14:nvPr/>
            </p14:nvContentPartPr>
            <p14:xfrm>
              <a:off x="3275280" y="3494520"/>
              <a:ext cx="266760" cy="47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71FD14-92EC-47A3-955D-882602F35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920" y="3485160"/>
                <a:ext cx="28548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5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Insertion</a:t>
            </a:r>
          </a:p>
        </p:txBody>
      </p:sp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98BD3-020E-4DE6-A37E-6DC8485CC398}" type="datetime5">
              <a:rPr lang="en-US" smtClean="0"/>
              <a:t>23-Nov-21</a:t>
            </a:fld>
            <a:endParaRPr lang="en-US"/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AF306-37E0-49A7-9A09-44B9ADFEAB2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4" name="Rectangle 3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5" name="Line 27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Text Box 34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1" name="Rectangle 69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2" name="Line 70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Text Box 71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152" name="Line 22"/>
          <p:cNvSpPr>
            <a:spLocks noChangeShapeType="1"/>
          </p:cNvSpPr>
          <p:nvPr/>
        </p:nvSpPr>
        <p:spPr bwMode="auto">
          <a:xfrm>
            <a:off x="4648200" y="4495800"/>
            <a:ext cx="4572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181600" y="2819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inserted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505200" y="4419600"/>
            <a:ext cx="1371600" cy="1524000"/>
            <a:chOff x="1248" y="2784"/>
            <a:chExt cx="864" cy="960"/>
          </a:xfrm>
        </p:grpSpPr>
        <p:sp>
          <p:nvSpPr>
            <p:cNvPr id="7216" name="Rectangle 6"/>
            <p:cNvSpPr>
              <a:spLocks noChangeArrowheads="1"/>
            </p:cNvSpPr>
            <p:nvPr/>
          </p:nvSpPr>
          <p:spPr bwMode="auto">
            <a:xfrm>
              <a:off x="1248" y="3408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7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20"/>
            <p:cNvSpPr>
              <a:spLocks noChangeShapeType="1"/>
            </p:cNvSpPr>
            <p:nvPr/>
          </p:nvSpPr>
          <p:spPr bwMode="auto">
            <a:xfrm flipV="1">
              <a:off x="1968" y="2832"/>
              <a:ext cx="0" cy="72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30"/>
            <p:cNvSpPr>
              <a:spLocks noChangeShapeType="1"/>
            </p:cNvSpPr>
            <p:nvPr/>
          </p:nvSpPr>
          <p:spPr bwMode="auto">
            <a:xfrm>
              <a:off x="1872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Text Box 32"/>
            <p:cNvSpPr txBox="1">
              <a:spLocks noChangeArrowheads="1"/>
            </p:cNvSpPr>
            <p:nvPr/>
          </p:nvSpPr>
          <p:spPr bwMode="auto">
            <a:xfrm>
              <a:off x="1440" y="34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57600" y="2895600"/>
            <a:ext cx="1371600" cy="533400"/>
            <a:chOff x="1344" y="1824"/>
            <a:chExt cx="864" cy="336"/>
          </a:xfrm>
        </p:grpSpPr>
        <p:sp>
          <p:nvSpPr>
            <p:cNvPr id="7213" name="Rectangle 15"/>
            <p:cNvSpPr>
              <a:spLocks noChangeArrowheads="1"/>
            </p:cNvSpPr>
            <p:nvPr/>
          </p:nvSpPr>
          <p:spPr bwMode="auto">
            <a:xfrm>
              <a:off x="1344" y="1824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4" name="Line 26"/>
            <p:cNvSpPr>
              <a:spLocks noChangeShapeType="1"/>
            </p:cNvSpPr>
            <p:nvPr/>
          </p:nvSpPr>
          <p:spPr bwMode="auto">
            <a:xfrm>
              <a:off x="1968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39"/>
            <p:cNvSpPr txBox="1">
              <a:spLocks noChangeArrowheads="1"/>
            </p:cNvSpPr>
            <p:nvPr/>
          </p:nvSpPr>
          <p:spPr bwMode="auto">
            <a:xfrm>
              <a:off x="1536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sp>
          <p:nvSpPr>
            <p:cNvPr id="7198" name="Rectangle 12"/>
            <p:cNvSpPr>
              <a:spLocks noChangeArrowheads="1"/>
            </p:cNvSpPr>
            <p:nvPr/>
          </p:nvSpPr>
          <p:spPr bwMode="auto">
            <a:xfrm>
              <a:off x="816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13"/>
            <p:cNvSpPr>
              <a:spLocks noChangeArrowheads="1"/>
            </p:cNvSpPr>
            <p:nvPr/>
          </p:nvSpPr>
          <p:spPr bwMode="auto">
            <a:xfrm>
              <a:off x="2352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0" name="Rectangle 14"/>
            <p:cNvSpPr>
              <a:spLocks noChangeArrowheads="1"/>
            </p:cNvSpPr>
            <p:nvPr/>
          </p:nvSpPr>
          <p:spPr bwMode="auto">
            <a:xfrm>
              <a:off x="3840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1" name="Line 16"/>
            <p:cNvSpPr>
              <a:spLocks noChangeShapeType="1"/>
            </p:cNvSpPr>
            <p:nvPr/>
          </p:nvSpPr>
          <p:spPr bwMode="auto">
            <a:xfrm>
              <a:off x="1584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17"/>
            <p:cNvSpPr>
              <a:spLocks noChangeShapeType="1"/>
            </p:cNvSpPr>
            <p:nvPr/>
          </p:nvSpPr>
          <p:spPr bwMode="auto">
            <a:xfrm>
              <a:off x="3072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18"/>
            <p:cNvSpPr>
              <a:spLocks noChangeShapeType="1"/>
            </p:cNvSpPr>
            <p:nvPr/>
          </p:nvSpPr>
          <p:spPr bwMode="auto">
            <a:xfrm>
              <a:off x="4608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4" name="Group 40"/>
            <p:cNvGrpSpPr>
              <a:grpSpLocks/>
            </p:cNvGrpSpPr>
            <p:nvPr/>
          </p:nvGrpSpPr>
          <p:grpSpPr bwMode="auto">
            <a:xfrm>
              <a:off x="1008" y="1056"/>
              <a:ext cx="3456" cy="336"/>
              <a:chOff x="1008" y="1056"/>
              <a:chExt cx="3456" cy="336"/>
            </a:xfrm>
          </p:grpSpPr>
          <p:sp>
            <p:nvSpPr>
              <p:cNvPr id="7207" name="Line 23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24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" name="Line 25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Text Box 33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211" name="Text Box 3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212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>
              <a:off x="5376" y="1248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42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105400" y="4191001"/>
            <a:ext cx="4954588" cy="676275"/>
            <a:chOff x="2256" y="2640"/>
            <a:chExt cx="3121" cy="426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Rectangle 5"/>
            <p:cNvSpPr>
              <a:spLocks noChangeArrowheads="1"/>
            </p:cNvSpPr>
            <p:nvPr/>
          </p:nvSpPr>
          <p:spPr bwMode="auto">
            <a:xfrm>
              <a:off x="3744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0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9"/>
            <p:cNvSpPr>
              <a:spLocks noChangeShapeType="1"/>
            </p:cNvSpPr>
            <p:nvPr/>
          </p:nvSpPr>
          <p:spPr bwMode="auto">
            <a:xfrm>
              <a:off x="4512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283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436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36"/>
            <p:cNvSpPr txBox="1">
              <a:spLocks noChangeArrowheads="1"/>
            </p:cNvSpPr>
            <p:nvPr/>
          </p:nvSpPr>
          <p:spPr bwMode="auto">
            <a:xfrm>
              <a:off x="2400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195" name="Text Box 38"/>
            <p:cNvSpPr txBox="1">
              <a:spLocks noChangeArrowheads="1"/>
            </p:cNvSpPr>
            <p:nvPr/>
          </p:nvSpPr>
          <p:spPr bwMode="auto">
            <a:xfrm>
              <a:off x="3936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>
              <a:off x="5277" y="2826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>
              <a:off x="5135" y="3063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828800" y="4706942"/>
            <a:ext cx="838200" cy="702839"/>
            <a:chOff x="304801" y="4707582"/>
            <a:chExt cx="837461" cy="702195"/>
          </a:xfrm>
        </p:grpSpPr>
        <p:sp>
          <p:nvSpPr>
            <p:cNvPr id="7186" name="TextBox 6"/>
            <p:cNvSpPr txBox="1">
              <a:spLocks noChangeArrowheads="1"/>
            </p:cNvSpPr>
            <p:nvPr/>
          </p:nvSpPr>
          <p:spPr bwMode="auto">
            <a:xfrm>
              <a:off x="304801" y="4948535"/>
              <a:ext cx="679394" cy="46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87052" y="4707582"/>
              <a:ext cx="455210" cy="49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432050" y="2915927"/>
            <a:ext cx="1225550" cy="461665"/>
            <a:chOff x="908310" y="2919536"/>
            <a:chExt cx="1225290" cy="461368"/>
          </a:xfrm>
        </p:grpSpPr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908310" y="2919536"/>
              <a:ext cx="66222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3" name="Straight Arrow Connector 12"/>
            <p:cNvCxnSpPr>
              <a:cxnSpLocks/>
              <a:stCxn id="7184" idx="3"/>
              <a:endCxn id="7213" idx="1"/>
            </p:cNvCxnSpPr>
            <p:nvPr/>
          </p:nvCxnSpPr>
          <p:spPr>
            <a:xfrm>
              <a:off x="1570530" y="3150220"/>
              <a:ext cx="563070" cy="1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2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4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Deletion</a:t>
            </a:r>
          </a:p>
        </p:txBody>
      </p:sp>
      <p:sp>
        <p:nvSpPr>
          <p:cNvPr id="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78268-4EAB-4AAC-9EC4-6EA0CF499EFF}" type="datetime5">
              <a:rPr lang="en-US" smtClean="0"/>
              <a:t>23-Nov-21</a:t>
            </a:fld>
            <a:endParaRPr lang="en-US"/>
          </a:p>
        </p:txBody>
      </p:sp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6947A-1735-4B05-A587-54E9AEE89B5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19400" y="3962400"/>
            <a:ext cx="1371600" cy="533400"/>
            <a:chOff x="816" y="2496"/>
            <a:chExt cx="864" cy="336"/>
          </a:xfrm>
        </p:grpSpPr>
        <p:sp>
          <p:nvSpPr>
            <p:cNvPr id="8240" name="Rectangle 12"/>
            <p:cNvSpPr>
              <a:spLocks noChangeArrowheads="1"/>
            </p:cNvSpPr>
            <p:nvPr/>
          </p:nvSpPr>
          <p:spPr bwMode="auto">
            <a:xfrm>
              <a:off x="816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1" name="Line 29"/>
            <p:cNvSpPr>
              <a:spLocks noChangeShapeType="1"/>
            </p:cNvSpPr>
            <p:nvPr/>
          </p:nvSpPr>
          <p:spPr bwMode="auto">
            <a:xfrm>
              <a:off x="148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Text Box 34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038600" y="4267200"/>
            <a:ext cx="3048000" cy="990600"/>
            <a:chOff x="1584" y="2688"/>
            <a:chExt cx="1920" cy="624"/>
          </a:xfrm>
        </p:grpSpPr>
        <p:sp>
          <p:nvSpPr>
            <p:cNvPr id="8236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336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1920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1920" y="3312"/>
              <a:ext cx="1584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23"/>
            <p:cNvSpPr>
              <a:spLocks noChangeShapeType="1"/>
            </p:cNvSpPr>
            <p:nvPr/>
          </p:nvSpPr>
          <p:spPr bwMode="auto">
            <a:xfrm flipV="1">
              <a:off x="3504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Line 24"/>
          <p:cNvSpPr>
            <a:spLocks noChangeShapeType="1"/>
          </p:cNvSpPr>
          <p:nvPr/>
        </p:nvSpPr>
        <p:spPr bwMode="auto">
          <a:xfrm>
            <a:off x="7086600" y="4267200"/>
            <a:ext cx="5334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257800" y="3962400"/>
            <a:ext cx="1676400" cy="533400"/>
            <a:chOff x="2352" y="2496"/>
            <a:chExt cx="1056" cy="336"/>
          </a:xfrm>
        </p:grpSpPr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2352" y="2496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3" name="Line 25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Text Box 35"/>
            <p:cNvSpPr txBox="1">
              <a:spLocks noChangeArrowheads="1"/>
            </p:cNvSpPr>
            <p:nvPr/>
          </p:nvSpPr>
          <p:spPr bwMode="auto">
            <a:xfrm>
              <a:off x="254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grpSp>
          <p:nvGrpSpPr>
            <p:cNvPr id="8217" name="Group 44"/>
            <p:cNvGrpSpPr>
              <a:grpSpLocks/>
            </p:cNvGrpSpPr>
            <p:nvPr/>
          </p:nvGrpSpPr>
          <p:grpSpPr bwMode="auto">
            <a:xfrm>
              <a:off x="816" y="1056"/>
              <a:ext cx="4560" cy="432"/>
              <a:chOff x="816" y="1056"/>
              <a:chExt cx="4560" cy="432"/>
            </a:xfrm>
          </p:grpSpPr>
          <p:sp>
            <p:nvSpPr>
              <p:cNvPr id="8219" name="Rectangle 4"/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0" name="Rectangle 5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1" name="Rectangle 6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2" name="Line 8"/>
              <p:cNvSpPr>
                <a:spLocks noChangeShapeType="1"/>
              </p:cNvSpPr>
              <p:nvPr/>
            </p:nvSpPr>
            <p:spPr bwMode="auto">
              <a:xfrm>
                <a:off x="1584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9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Line 10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5" name="Line 26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6" name="Line 27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Line 28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Text Box 33"/>
              <p:cNvSpPr txBox="1">
                <a:spLocks noChangeArrowheads="1"/>
              </p:cNvSpPr>
              <p:nvPr/>
            </p:nvSpPr>
            <p:spPr bwMode="auto">
              <a:xfrm>
                <a:off x="1056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229" name="Text Box 36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230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231" name="Line 39"/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8" name="Line 40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20000" y="3962401"/>
            <a:ext cx="2597150" cy="684213"/>
            <a:chOff x="3840" y="2496"/>
            <a:chExt cx="1636" cy="431"/>
          </a:xfrm>
        </p:grpSpPr>
        <p:sp>
          <p:nvSpPr>
            <p:cNvPr id="8211" name="Rectangle 14"/>
            <p:cNvSpPr>
              <a:spLocks noChangeArrowheads="1"/>
            </p:cNvSpPr>
            <p:nvPr/>
          </p:nvSpPr>
          <p:spPr bwMode="auto">
            <a:xfrm>
              <a:off x="3840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4608" y="268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446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32"/>
            <p:cNvSpPr txBox="1">
              <a:spLocks noChangeArrowheads="1"/>
            </p:cNvSpPr>
            <p:nvPr/>
          </p:nvSpPr>
          <p:spPr bwMode="auto">
            <a:xfrm>
              <a:off x="4032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215" name="Line 41"/>
            <p:cNvSpPr>
              <a:spLocks noChangeShapeType="1"/>
            </p:cNvSpPr>
            <p:nvPr/>
          </p:nvSpPr>
          <p:spPr bwMode="auto">
            <a:xfrm>
              <a:off x="5367" y="2681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42"/>
            <p:cNvSpPr>
              <a:spLocks noChangeShapeType="1"/>
            </p:cNvSpPr>
            <p:nvPr/>
          </p:nvSpPr>
          <p:spPr bwMode="auto">
            <a:xfrm>
              <a:off x="5234" y="2927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029200" y="1295401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deleted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17812" y="3136900"/>
            <a:ext cx="679994" cy="825500"/>
            <a:chOff x="1293923" y="3136900"/>
            <a:chExt cx="679797" cy="825500"/>
          </a:xfrm>
        </p:grpSpPr>
        <p:sp>
          <p:nvSpPr>
            <p:cNvPr id="8209" name="TextBox 7"/>
            <p:cNvSpPr txBox="1">
              <a:spLocks noChangeArrowheads="1"/>
            </p:cNvSpPr>
            <p:nvPr/>
          </p:nvSpPr>
          <p:spPr bwMode="auto">
            <a:xfrm>
              <a:off x="1293923" y="3136900"/>
              <a:ext cx="679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3" name="Straight Arrow Connector 12"/>
            <p:cNvCxnSpPr>
              <a:stCxn id="8209" idx="2"/>
            </p:cNvCxnSpPr>
            <p:nvPr/>
          </p:nvCxnSpPr>
          <p:spPr>
            <a:xfrm>
              <a:off x="1633822" y="3598565"/>
              <a:ext cx="42578" cy="363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199" y="2971800"/>
            <a:ext cx="662361" cy="990600"/>
            <a:chOff x="3886200" y="2971800"/>
            <a:chExt cx="661711" cy="990600"/>
          </a:xfrm>
        </p:grpSpPr>
        <p:sp>
          <p:nvSpPr>
            <p:cNvPr id="8207" name="TextBox 5"/>
            <p:cNvSpPr txBox="1">
              <a:spLocks noChangeArrowheads="1"/>
            </p:cNvSpPr>
            <p:nvPr/>
          </p:nvSpPr>
          <p:spPr bwMode="auto">
            <a:xfrm>
              <a:off x="3886200" y="2971800"/>
              <a:ext cx="661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5" name="Straight Arrow Connector 14"/>
            <p:cNvCxnSpPr>
              <a:stCxn id="8207" idx="2"/>
            </p:cNvCxnSpPr>
            <p:nvPr/>
          </p:nvCxnSpPr>
          <p:spPr>
            <a:xfrm>
              <a:off x="4217056" y="3433465"/>
              <a:ext cx="27567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2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5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4855" y="1066800"/>
            <a:ext cx="11520054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For insertion:</a:t>
            </a:r>
          </a:p>
          <a:p>
            <a:pPr lvl="1">
              <a:defRPr/>
            </a:pPr>
            <a:r>
              <a:rPr lang="en-US" dirty="0"/>
              <a:t>A record is created holding the new item.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new record is set to link it to the item which is to follow it in the list.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which is to precede it must be modified to point to the new item.</a:t>
            </a:r>
          </a:p>
          <a:p>
            <a:pPr>
              <a:defRPr/>
            </a:pPr>
            <a:r>
              <a:rPr lang="en-US" dirty="0"/>
              <a:t>For deletion: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immediately preceding the one to be deleted is altered, and made to point to the item following the deleted item.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597CE-16B6-4144-899E-EB2A0C92DB2B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2D7EB-A813-448B-85EE-467C354A6F77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versus Linked 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53291" y="1066800"/>
            <a:ext cx="11409218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Arrays are suitable for:</a:t>
            </a:r>
          </a:p>
          <a:p>
            <a:pPr lvl="1">
              <a:defRPr/>
            </a:pPr>
            <a:r>
              <a:rPr lang="en-US" dirty="0"/>
              <a:t>Inserting/deleting an element at the end.</a:t>
            </a:r>
          </a:p>
          <a:p>
            <a:pPr lvl="1">
              <a:defRPr/>
            </a:pPr>
            <a:r>
              <a:rPr lang="en-US" dirty="0"/>
              <a:t>Randomly accessing any element.</a:t>
            </a:r>
          </a:p>
          <a:p>
            <a:pPr lvl="1">
              <a:defRPr/>
            </a:pPr>
            <a:r>
              <a:rPr lang="en-US" dirty="0"/>
              <a:t>Searching the list for a particular value.</a:t>
            </a:r>
          </a:p>
          <a:p>
            <a:pPr>
              <a:defRPr/>
            </a:pPr>
            <a:r>
              <a:rPr lang="en-US" dirty="0"/>
              <a:t>Linked lists are suitable for:</a:t>
            </a:r>
          </a:p>
          <a:p>
            <a:pPr lvl="1">
              <a:defRPr/>
            </a:pPr>
            <a:r>
              <a:rPr lang="en-US" dirty="0"/>
              <a:t>Inserting an element.</a:t>
            </a:r>
          </a:p>
          <a:p>
            <a:pPr lvl="1">
              <a:defRPr/>
            </a:pPr>
            <a:r>
              <a:rPr lang="en-US" dirty="0"/>
              <a:t>Deleting an element.</a:t>
            </a:r>
          </a:p>
          <a:p>
            <a:pPr lvl="1">
              <a:defRPr/>
            </a:pPr>
            <a:r>
              <a:rPr lang="en-US" dirty="0"/>
              <a:t>Applications where sequential access is required.</a:t>
            </a:r>
          </a:p>
          <a:p>
            <a:pPr lvl="1">
              <a:defRPr/>
            </a:pPr>
            <a:r>
              <a:rPr lang="en-US" dirty="0"/>
              <a:t>In situations where the number of elements cannot be predicted beforehand.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70F7-098E-48D0-B64E-966C43339044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3BE82-B928-413D-9037-5DDB3B8C330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Depending on the way in which the links are used to maintain adjacency, several different types of linked lists are possible.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Linear singly-linked list (or simply linear list)</a:t>
            </a:r>
          </a:p>
          <a:p>
            <a:pPr lvl="2" eaLnBrk="1" hangingPunct="1"/>
            <a:r>
              <a:rPr lang="en-US" altLang="en-US"/>
              <a:t>One we have discussed so far.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AF477-A2C9-46C4-BE83-B2A3EBD34CC4}" type="datetime5">
              <a:rPr lang="en-US" smtClean="0"/>
              <a:t>23-Nov-21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97D28-1AF6-4FA4-8559-A4E9891F9F0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76401" y="4038601"/>
            <a:ext cx="8456613" cy="1692275"/>
            <a:chOff x="96" y="2544"/>
            <a:chExt cx="5327" cy="1066"/>
          </a:xfrm>
        </p:grpSpPr>
        <p:grpSp>
          <p:nvGrpSpPr>
            <p:cNvPr id="11272" name="Group 32"/>
            <p:cNvGrpSpPr>
              <a:grpSpLocks/>
            </p:cNvGrpSpPr>
            <p:nvPr/>
          </p:nvGrpSpPr>
          <p:grpSpPr bwMode="auto">
            <a:xfrm>
              <a:off x="768" y="3168"/>
              <a:ext cx="4655" cy="442"/>
              <a:chOff x="768" y="2784"/>
              <a:chExt cx="4655" cy="442"/>
            </a:xfrm>
          </p:grpSpPr>
          <p:sp>
            <p:nvSpPr>
              <p:cNvPr id="11275" name="Rectangle 5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6" name="Rectangle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7" name="Rectangle 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8" name="Line 8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9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0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285" name="Text Box 1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1286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287" name="Line 30"/>
              <p:cNvSpPr>
                <a:spLocks noChangeShapeType="1"/>
              </p:cNvSpPr>
              <p:nvPr/>
            </p:nvSpPr>
            <p:spPr bwMode="auto">
              <a:xfrm>
                <a:off x="5323" y="298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Line 31"/>
              <p:cNvSpPr>
                <a:spLocks noChangeShapeType="1"/>
              </p:cNvSpPr>
              <p:nvPr/>
            </p:nvSpPr>
            <p:spPr bwMode="auto">
              <a:xfrm>
                <a:off x="5181" y="3223"/>
                <a:ext cx="242" cy="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Oval 33"/>
            <p:cNvSpPr>
              <a:spLocks noChangeArrowheads="1"/>
            </p:cNvSpPr>
            <p:nvPr/>
          </p:nvSpPr>
          <p:spPr bwMode="auto">
            <a:xfrm>
              <a:off x="96" y="2544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1274" name="Line 34"/>
            <p:cNvSpPr>
              <a:spLocks noChangeShapeType="1"/>
            </p:cNvSpPr>
            <p:nvPr/>
          </p:nvSpPr>
          <p:spPr bwMode="auto">
            <a:xfrm>
              <a:off x="480" y="2784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0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7B49D4E5-04DB-406E-9621-DEDE33BAFAA5}"/>
</file>

<file path=customXml/itemProps2.xml><?xml version="1.0" encoding="utf-8"?>
<ds:datastoreItem xmlns:ds="http://schemas.openxmlformats.org/officeDocument/2006/customXml" ds:itemID="{A1549DBF-88FB-4D13-BA75-E3D986824EE6}"/>
</file>

<file path=customXml/itemProps3.xml><?xml version="1.0" encoding="utf-8"?>
<ds:datastoreItem xmlns:ds="http://schemas.openxmlformats.org/officeDocument/2006/customXml" ds:itemID="{3E168E67-F0A7-4206-B3D7-6E6BC51038CB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1937</TotalTime>
  <Words>1607</Words>
  <Application>Microsoft Office PowerPoint</Application>
  <PresentationFormat>Widescreen</PresentationFormat>
  <Paragraphs>327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Theme_AKC</vt:lpstr>
      <vt:lpstr>Linked list</vt:lpstr>
      <vt:lpstr>Why Linked Lists?</vt:lpstr>
      <vt:lpstr>Introduction</vt:lpstr>
      <vt:lpstr>Introduction</vt:lpstr>
      <vt:lpstr>Illustration: Insertion</vt:lpstr>
      <vt:lpstr>Illustration: Deletion</vt:lpstr>
      <vt:lpstr>Summary</vt:lpstr>
      <vt:lpstr>Array versus Linked Lists</vt:lpstr>
      <vt:lpstr>Types of Lists</vt:lpstr>
      <vt:lpstr>PowerPoint Presentation</vt:lpstr>
      <vt:lpstr>PowerPoint Presentation</vt:lpstr>
      <vt:lpstr>Basic Operations on a List</vt:lpstr>
      <vt:lpstr>List is an Abstract Data Type</vt:lpstr>
      <vt:lpstr>Conceptual Idea</vt:lpstr>
      <vt:lpstr>Implementing Linked Lists: Singly Linked List(SLL)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Jayashree [MAHE-MIT]</dc:creator>
  <cp:lastModifiedBy>Balachandra [MAHE-MIT]</cp:lastModifiedBy>
  <cp:revision>56</cp:revision>
  <dcterms:created xsi:type="dcterms:W3CDTF">2018-09-11T10:34:57Z</dcterms:created>
  <dcterms:modified xsi:type="dcterms:W3CDTF">2021-11-23T16:13:08Z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865200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