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4684-2DEE-4890-8346-2081DC27DF56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ECD1-1C4E-442C-9013-3D219EE07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0449-FD96-466B-9544-B81ED6268643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0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2815-260F-4CD4-AB7A-9E2ED96F0427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D3-8076-45EF-8A2D-6029C3FEC7FA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3275-7D3F-44AA-8530-F85D2D2760CD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6107-B414-4DBC-869F-9A644890ABE1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9B8-5C00-415A-B5EC-D6E60A716D06}" type="datetime1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263A-2E0C-4E9A-BA24-534539E8AE3D}" type="datetime1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6DC-F255-4FC9-9BAA-C2BD1AD6BBBA}" type="datetime1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F7E-12F3-4729-8121-24CAB0483ADB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F82F-335F-4A3D-A8AC-2170A62B5350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9F9-769A-47DD-9527-A8D21D39A3CD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ECC-5845-4C28-B311-4C220D9D5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48C34-2900-4E39-9889-46F611078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CF11-C86D-4065-B533-2CB158E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BEB2-BB8F-4E60-B047-736DF8CF9F29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1D22-1129-4A17-BCA7-42CE8B29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1459-89DB-4526-B866-511256C6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42C7-D7E4-4A40-9B23-C8EE23F8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386790"/>
            <a:ext cx="5181600" cy="5969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beginning using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 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nodes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 "&lt;&lt;last-&gt;info;</a:t>
            </a:r>
          </a:p>
          <a:p>
            <a:pPr marL="0" indent="0">
              <a:buNone/>
            </a:pPr>
            <a:r>
              <a:rPr lang="en-IN" dirty="0"/>
              <a:t>  delete (last-&gt;next);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9695A-2968-4210-B95C-220469B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8766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cur=last-&gt;next;</a:t>
            </a:r>
          </a:p>
          <a:p>
            <a:pPr marL="0" indent="0">
              <a:buNone/>
            </a:pPr>
            <a:r>
              <a:rPr lang="en-IN" dirty="0"/>
              <a:t> last-&gt;next=cur-&gt;next;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deleted:"&lt;&lt;cur-&gt;info;</a:t>
            </a:r>
          </a:p>
          <a:p>
            <a:pPr marL="0" indent="0">
              <a:buNone/>
            </a:pPr>
            <a:r>
              <a:rPr lang="en-IN" dirty="0"/>
              <a:t> delete 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B629-28B1-410D-8CD6-679E104D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2D37-D357-4F9F-9B5E-591F7EC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025B-1CCB-4F5E-8103-F0C55C7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Stack Implementations: Using Array and Linked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30CDF-8613-448B-BB34-EF9225F59434}" type="datetime5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27A0E-9F1F-411C-8936-69E227C74996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4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EDBFD-4D57-4105-BB79-1C514D33517B}" type="datetime5">
              <a:rPr lang="en-US" smtClean="0"/>
              <a:t>24-Nov-21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AA6B4-82ED-434A-BAF2-F000584C478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8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6461125" y="18700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102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 animBg="1"/>
      <p:bldP spid="110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0A03F4-0092-41FC-9800-69D5AD529BE3}" type="datetime5">
              <a:rPr lang="en-US" smtClean="0"/>
              <a:t>24-Nov-21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A95C6-10B6-4799-8D6B-963187DE932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461125" y="1870076"/>
            <a:ext cx="750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9114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animBg="1"/>
      <p:bldP spid="111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47244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766A6-04E5-4074-BE69-D58A69D47EE4}" type="datetime5">
              <a:rPr lang="en-US" smtClean="0"/>
              <a:t>24-Nov-21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06C03-B303-4BA7-90EA-316D0AC38A30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2552700" y="4114800"/>
            <a:ext cx="7086600" cy="914400"/>
            <a:chOff x="1008" y="3072"/>
            <a:chExt cx="4464" cy="576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1008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1920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7" name="Rectangle 7"/>
            <p:cNvSpPr>
              <a:spLocks noChangeArrowheads="1"/>
            </p:cNvSpPr>
            <p:nvPr/>
          </p:nvSpPr>
          <p:spPr bwMode="auto">
            <a:xfrm>
              <a:off x="2832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8" name="Rectangle 8"/>
            <p:cNvSpPr>
              <a:spLocks noChangeArrowheads="1"/>
            </p:cNvSpPr>
            <p:nvPr/>
          </p:nvSpPr>
          <p:spPr bwMode="auto">
            <a:xfrm>
              <a:off x="4656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Rectangle 9"/>
            <p:cNvSpPr>
              <a:spLocks noChangeArrowheads="1"/>
            </p:cNvSpPr>
            <p:nvPr/>
          </p:nvSpPr>
          <p:spPr bwMode="auto">
            <a:xfrm>
              <a:off x="3744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>
              <a:off x="1488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1"/>
            <p:cNvSpPr>
              <a:spLocks noChangeShapeType="1"/>
            </p:cNvSpPr>
            <p:nvPr/>
          </p:nvSpPr>
          <p:spPr bwMode="auto">
            <a:xfrm>
              <a:off x="2400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12"/>
            <p:cNvSpPr>
              <a:spLocks noChangeShapeType="1"/>
            </p:cNvSpPr>
            <p:nvPr/>
          </p:nvSpPr>
          <p:spPr bwMode="auto">
            <a:xfrm>
              <a:off x="3312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3"/>
            <p:cNvSpPr>
              <a:spLocks noChangeShapeType="1"/>
            </p:cNvSpPr>
            <p:nvPr/>
          </p:nvSpPr>
          <p:spPr bwMode="auto">
            <a:xfrm>
              <a:off x="4224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4"/>
            <p:cNvSpPr>
              <a:spLocks noChangeShapeType="1"/>
            </p:cNvSpPr>
            <p:nvPr/>
          </p:nvSpPr>
          <p:spPr bwMode="auto">
            <a:xfrm>
              <a:off x="5136" y="326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5"/>
            <p:cNvSpPr>
              <a:spLocks noChangeShapeType="1"/>
            </p:cNvSpPr>
            <p:nvPr/>
          </p:nvSpPr>
          <p:spPr bwMode="auto">
            <a:xfrm>
              <a:off x="5472" y="326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3124200" y="3276600"/>
            <a:ext cx="5334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00400" y="3048000"/>
            <a:ext cx="1219200" cy="1066800"/>
            <a:chOff x="1008" y="1920"/>
            <a:chExt cx="768" cy="672"/>
          </a:xfrm>
        </p:grpSpPr>
        <p:sp>
          <p:nvSpPr>
            <p:cNvPr id="20493" name="Rectangle 18"/>
            <p:cNvSpPr>
              <a:spLocks noChangeArrowheads="1"/>
            </p:cNvSpPr>
            <p:nvPr/>
          </p:nvSpPr>
          <p:spPr bwMode="auto">
            <a:xfrm>
              <a:off x="1296" y="1920"/>
              <a:ext cx="480" cy="33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4" name="Line 23"/>
            <p:cNvSpPr>
              <a:spLocks noChangeShapeType="1"/>
            </p:cNvSpPr>
            <p:nvPr/>
          </p:nvSpPr>
          <p:spPr bwMode="auto">
            <a:xfrm flipH="1">
              <a:off x="1008" y="2256"/>
              <a:ext cx="48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860925" y="2022476"/>
            <a:ext cx="2761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 OPERATION</a:t>
            </a:r>
          </a:p>
        </p:txBody>
      </p:sp>
    </p:spTree>
    <p:extLst>
      <p:ext uri="{BB962C8B-B14F-4D97-AF65-F5344CB8AC3E}">
        <p14:creationId xmlns:p14="http://schemas.microsoft.com/office/powerpoint/2010/main" val="15996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animBg="1"/>
      <p:bldP spid="106517" grpId="0" animBg="1"/>
      <p:bldP spid="106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8BEE9-D9FE-4820-AD60-0F8A335623D1}" type="datetime5">
              <a:rPr lang="en-US" smtClean="0"/>
              <a:t>24-Nov-21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29919-7471-47C1-A527-6ECFE9A095F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52700" y="4114800"/>
            <a:ext cx="1447800" cy="609600"/>
            <a:chOff x="648" y="2592"/>
            <a:chExt cx="912" cy="384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648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>
              <a:off x="1128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23"/>
          <p:cNvGrpSpPr>
            <a:grpSpLocks/>
          </p:cNvGrpSpPr>
          <p:nvPr/>
        </p:nvGrpSpPr>
        <p:grpSpPr bwMode="auto">
          <a:xfrm>
            <a:off x="4000500" y="4114800"/>
            <a:ext cx="5638800" cy="914400"/>
            <a:chOff x="1560" y="2592"/>
            <a:chExt cx="3552" cy="576"/>
          </a:xfrm>
        </p:grpSpPr>
        <p:sp>
          <p:nvSpPr>
            <p:cNvPr id="21516" name="Rectangle 6"/>
            <p:cNvSpPr>
              <a:spLocks noChangeArrowheads="1"/>
            </p:cNvSpPr>
            <p:nvPr/>
          </p:nvSpPr>
          <p:spPr bwMode="auto">
            <a:xfrm>
              <a:off x="1560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7"/>
            <p:cNvSpPr>
              <a:spLocks noChangeArrowheads="1"/>
            </p:cNvSpPr>
            <p:nvPr/>
          </p:nvSpPr>
          <p:spPr bwMode="auto">
            <a:xfrm>
              <a:off x="2472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4296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9"/>
            <p:cNvSpPr>
              <a:spLocks noChangeArrowheads="1"/>
            </p:cNvSpPr>
            <p:nvPr/>
          </p:nvSpPr>
          <p:spPr bwMode="auto">
            <a:xfrm>
              <a:off x="3384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040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952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3864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>
              <a:off x="4776" y="278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5112" y="278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860926" y="2022476"/>
            <a:ext cx="2527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 OPERATION</a:t>
            </a: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2895600" y="3581400"/>
            <a:ext cx="1143000" cy="76200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42" grpId="0"/>
      <p:bldP spid="107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QUEUE: LINKED LIST STRUCTURE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A931E-3555-4CDA-AFA1-A7D42FDC0C39}" type="datetime5">
              <a:rPr lang="en-US" smtClean="0"/>
              <a:t>24-Nov-21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48F7-9E2E-47FC-A9A9-E26F49FD4AD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6576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1054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09800" y="4953000"/>
            <a:ext cx="1447800" cy="609600"/>
            <a:chOff x="432" y="3120"/>
            <a:chExt cx="912" cy="384"/>
          </a:xfrm>
        </p:grpSpPr>
        <p:sp>
          <p:nvSpPr>
            <p:cNvPr id="22551" name="Rectangle 3"/>
            <p:cNvSpPr>
              <a:spLocks noChangeArrowheads="1"/>
            </p:cNvSpPr>
            <p:nvPr/>
          </p:nvSpPr>
          <p:spPr bwMode="auto">
            <a:xfrm>
              <a:off x="432" y="3120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2" name="Line 7"/>
            <p:cNvSpPr>
              <a:spLocks noChangeShapeType="1"/>
            </p:cNvSpPr>
            <p:nvPr/>
          </p:nvSpPr>
          <p:spPr bwMode="auto">
            <a:xfrm>
              <a:off x="912" y="3312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44196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58674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73152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80010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42" name="Group 12"/>
          <p:cNvGrpSpPr>
            <a:grpSpLocks/>
          </p:cNvGrpSpPr>
          <p:nvPr/>
        </p:nvGrpSpPr>
        <p:grpSpPr bwMode="auto">
          <a:xfrm>
            <a:off x="8763000" y="5257800"/>
            <a:ext cx="533400" cy="609600"/>
            <a:chOff x="4560" y="3312"/>
            <a:chExt cx="336" cy="384"/>
          </a:xfrm>
        </p:grpSpPr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4560" y="331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4896" y="3312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209801" y="4038601"/>
            <a:ext cx="782587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front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924801" y="4114801"/>
            <a:ext cx="662361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rear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8458200" y="4572000"/>
            <a:ext cx="0" cy="4572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2743200" y="4495800"/>
            <a:ext cx="914400" cy="6858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 animBg="1"/>
      <p:bldP spid="1095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65B0-BDF5-4C18-A02C-5C2B9492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/>
              <a:t>Disadvantages of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E0B5-DA37-4640-8DB0-19E00EE2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/>
              <a:t>There is only one link field and hence traversing is done in only one direction</a:t>
            </a:r>
          </a:p>
          <a:p>
            <a:pPr algn="just"/>
            <a:r>
              <a:rPr lang="en-US" sz="3200" b="0" i="0" u="none" strike="noStrike" baseline="0" dirty="0"/>
              <a:t>To delete a designated node X, address of the first node in the list should be given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AFB4-F1C3-454F-A84E-899BCBE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B582-5799-4630-BA2E-44758A577880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A8E6-7307-4E44-AC3C-08699EE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0BF4-7144-440F-B96C-99C2223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3C8-AAA9-427E-932A-D4A4816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0514-49CD-429D-8866-66E6A4BB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4" y="1143453"/>
            <a:ext cx="11731172" cy="5124570"/>
          </a:xfrm>
        </p:spPr>
        <p:txBody>
          <a:bodyPr/>
          <a:lstStyle/>
          <a:p>
            <a:pPr algn="l"/>
            <a:r>
              <a:rPr lang="en-US" sz="3200" b="0" i="0" u="none" strike="noStrike" baseline="0" dirty="0"/>
              <a:t>A circular list is a variation of the ordinary list in which link field of the last node contains the address </a:t>
            </a:r>
            <a:r>
              <a:rPr lang="en-IN" sz="3200" b="0" i="0" u="none" strike="noStrike" baseline="0" dirty="0"/>
              <a:t>of the first node.</a:t>
            </a:r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2437A-07D7-4A1C-A1DF-F703852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2" y="2232212"/>
            <a:ext cx="9486896" cy="160019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73403-D7E0-4238-9BAA-0D5296C7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F10A-875E-454E-9422-81A21B991CBE}" type="datetime1">
              <a:rPr lang="en-IN" smtClean="0"/>
              <a:t>24-11-2021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986405-C82B-486F-8208-E1EF011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CF748F-06E4-4E54-885D-D1282C15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D4D-5AD8-4AA0-89D8-C960115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Circular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CEE4-9682-4AD6-9AF4-BCD59EF5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/>
              <a:t>Every node is accessible from a given node by traversing successively using the link field</a:t>
            </a:r>
          </a:p>
          <a:p>
            <a:pPr algn="just"/>
            <a:r>
              <a:rPr lang="en-US" b="0" i="0" u="none" strike="noStrike" baseline="0" dirty="0"/>
              <a:t>To delete a node, the address of the first node is not necessary. Search for the predecessor of the current node </a:t>
            </a:r>
            <a:r>
              <a:rPr lang="en-US" dirty="0"/>
              <a:t>and proceed with the delete operation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A7E-0E9D-4C0E-8AA3-BEAACE4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B766-C544-44DD-8B6B-A9CB284FF25A}" type="datetime1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7DD-51FE-4CD3-8B8A-483FA2F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2DD3-5E3D-407F-874F-D2A7A87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8F17-1A4B-4105-8BA0-6108142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15F6-569A-47E1-A2B4-EFA8B81F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500" b="0" i="0" u="none" strike="noStrike" baseline="0" dirty="0"/>
              <a:t>A pointer </a:t>
            </a:r>
            <a:r>
              <a:rPr lang="en-US" sz="2500" b="1" i="1" u="none" strike="noStrike" baseline="0" dirty="0"/>
              <a:t>first</a:t>
            </a:r>
            <a:r>
              <a:rPr lang="en-US" sz="2500" b="0" i="0" u="none" strike="noStrike" baseline="0" dirty="0"/>
              <a:t> is designated to the starting node of the list. Traverse the list till the last element (which is the predecessor of the designated first)</a:t>
            </a:r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r>
              <a:rPr lang="en-US" sz="2400" b="0" i="0" u="none" strike="noStrike" baseline="0" dirty="0"/>
              <a:t>A pointer variable last is designated to the last node and the node that follows last, will be the first node </a:t>
            </a:r>
            <a:r>
              <a:rPr lang="en-IN" sz="2400" b="0" i="0" u="none" strike="noStrike" baseline="0" dirty="0"/>
              <a:t>of the list.</a:t>
            </a:r>
            <a:endParaRPr lang="en-US" sz="2400" b="0" i="0" u="none" strike="noStrike" baseline="0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D5CD8-FDC4-49A0-AD44-4385C0E9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08" y="1978642"/>
            <a:ext cx="8032698" cy="174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14E9F-5933-4AE1-9FA5-CFEF8663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7" y="4560025"/>
            <a:ext cx="8032698" cy="174619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497614-4136-4C67-ADCC-FB619D9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974-90A8-408E-B9D2-AB8EA35A7E50}" type="datetime1">
              <a:rPr lang="en-IN" smtClean="0"/>
              <a:t>24-11-2021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019C21-A61A-424C-A6B1-7F71A778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940789-F121-4C8E-9970-C5A3AA18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9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A67C-5116-493E-8AA2-62EA839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756-678C-411A-BF4C-C374CC3BE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46001"/>
            <a:ext cx="2743200" cy="53103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info;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next;</a:t>
            </a:r>
          </a:p>
          <a:p>
            <a:pPr marL="0" indent="0">
              <a:buNone/>
            </a:pPr>
            <a:r>
              <a:rPr lang="en-IN" dirty="0"/>
              <a:t> public: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insrt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rem_dup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print(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B74D-2009-406B-A1DE-F1211561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641" y="878968"/>
            <a:ext cx="4066552" cy="55000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last=temp;</a:t>
            </a:r>
          </a:p>
          <a:p>
            <a:pPr marL="0" indent="0">
              <a:buNone/>
            </a:pPr>
            <a:r>
              <a:rPr lang="en-IN" dirty="0"/>
              <a:t>    temp-&gt;next=last;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None/>
            </a:pPr>
            <a:r>
              <a:rPr lang="en-IN" dirty="0"/>
              <a:t>  last-&gt;next=temp;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8713-12A1-4E7F-8823-0A950A83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FAC6-5FD1-4186-B811-5177A826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4C10-04D8-4AAB-8894-7446781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A2B41-F1F5-4CFF-86D3-F832EE339C37}"/>
              </a:ext>
            </a:extLst>
          </p:cNvPr>
          <p:cNvCxnSpPr/>
          <p:nvPr/>
        </p:nvCxnSpPr>
        <p:spPr>
          <a:xfrm>
            <a:off x="3378641" y="878968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D3A6E5-940B-454F-86B0-1006FBBA2302}"/>
              </a:ext>
            </a:extLst>
          </p:cNvPr>
          <p:cNvCxnSpPr/>
          <p:nvPr/>
        </p:nvCxnSpPr>
        <p:spPr>
          <a:xfrm>
            <a:off x="7603137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9A2A199-91B8-48A6-9370-F826D5B6D3EF}"/>
              </a:ext>
            </a:extLst>
          </p:cNvPr>
          <p:cNvSpPr txBox="1">
            <a:spLocks/>
          </p:cNvSpPr>
          <p:nvPr/>
        </p:nvSpPr>
        <p:spPr>
          <a:xfrm>
            <a:off x="7710711" y="967401"/>
            <a:ext cx="4066552" cy="5500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//Inserting in end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if(last==NULL)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temp-&gt;next=last;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last-&gt;next=temp;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return 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93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65C8-DF8F-48F0-A19F-1C220055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72" y="136524"/>
            <a:ext cx="3506495" cy="621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//Inserting in end using the first </a:t>
            </a:r>
            <a:r>
              <a:rPr lang="en-IN" sz="1200" dirty="0" err="1"/>
              <a:t>ptr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cnode</a:t>
            </a:r>
            <a:r>
              <a:rPr lang="en-IN" sz="1200" dirty="0"/>
              <a:t>* </a:t>
            </a:r>
            <a:r>
              <a:rPr lang="en-IN" sz="1200" dirty="0" err="1"/>
              <a:t>cnode</a:t>
            </a:r>
            <a:r>
              <a:rPr lang="en-IN" sz="1200" dirty="0"/>
              <a:t>::</a:t>
            </a:r>
            <a:r>
              <a:rPr lang="en-IN" sz="1200" dirty="0" err="1"/>
              <a:t>insrt</a:t>
            </a:r>
            <a:r>
              <a:rPr lang="en-IN" sz="1200" dirty="0"/>
              <a:t>(</a:t>
            </a:r>
            <a:r>
              <a:rPr lang="en-IN" sz="1200" dirty="0" err="1"/>
              <a:t>cnode</a:t>
            </a:r>
            <a:r>
              <a:rPr lang="en-IN" sz="1200" dirty="0"/>
              <a:t> *head)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*temp=new </a:t>
            </a:r>
            <a:r>
              <a:rPr lang="en-IN" sz="1200" dirty="0" err="1"/>
              <a:t>cnode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*cur;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cout</a:t>
            </a:r>
            <a:r>
              <a:rPr lang="en-IN" sz="1200" dirty="0"/>
              <a:t>&lt;&lt;"Enter the value to be inserted:";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cin</a:t>
            </a:r>
            <a:r>
              <a:rPr lang="en-IN" sz="1200" dirty="0"/>
              <a:t>&gt;&gt;temp-&gt;info;</a:t>
            </a:r>
          </a:p>
          <a:p>
            <a:pPr marL="0" indent="0">
              <a:buNone/>
            </a:pPr>
            <a:r>
              <a:rPr lang="en-IN" sz="1200" dirty="0"/>
              <a:t> temp-&gt;next=NULL;</a:t>
            </a:r>
          </a:p>
          <a:p>
            <a:pPr marL="0" indent="0">
              <a:buNone/>
            </a:pPr>
            <a:r>
              <a:rPr lang="en-IN" sz="1200" dirty="0"/>
              <a:t> if(head==NULL) {</a:t>
            </a:r>
          </a:p>
          <a:p>
            <a:pPr marL="0" indent="0">
              <a:buNone/>
            </a:pPr>
            <a:r>
              <a:rPr lang="en-IN" sz="1200" dirty="0"/>
              <a:t>  head=temp;</a:t>
            </a:r>
          </a:p>
          <a:p>
            <a:pPr marL="0" indent="0">
              <a:buNone/>
            </a:pPr>
            <a:r>
              <a:rPr lang="en-IN" sz="1200" dirty="0"/>
              <a:t>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else {</a:t>
            </a:r>
          </a:p>
          <a:p>
            <a:pPr marL="0" indent="0">
              <a:buNone/>
            </a:pPr>
            <a:r>
              <a:rPr lang="en-IN" sz="1200" dirty="0"/>
              <a:t>   cur=head;</a:t>
            </a:r>
          </a:p>
          <a:p>
            <a:pPr marL="0" indent="0">
              <a:buNone/>
            </a:pPr>
            <a:r>
              <a:rPr lang="en-IN" sz="1200" dirty="0"/>
              <a:t>   while(cur-&gt;next!=head)</a:t>
            </a:r>
          </a:p>
          <a:p>
            <a:pPr marL="0" indent="0">
              <a:buNone/>
            </a:pPr>
            <a:r>
              <a:rPr lang="en-IN" sz="1200" dirty="0"/>
              <a:t>	 cur=cur-&gt;next;</a:t>
            </a:r>
          </a:p>
          <a:p>
            <a:pPr marL="0" indent="0">
              <a:buNone/>
            </a:pPr>
            <a:r>
              <a:rPr lang="en-IN" sz="1200" dirty="0"/>
              <a:t>   cur-&gt;next=temp;</a:t>
            </a:r>
          </a:p>
          <a:p>
            <a:pPr marL="0" indent="0">
              <a:buNone/>
            </a:pPr>
            <a:r>
              <a:rPr lang="en-IN" sz="1200" dirty="0"/>
              <a:t> 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return head;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58BCF-A8B3-4C03-AD3A-1C6D3F48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5803" y="169576"/>
            <a:ext cx="3675527" cy="62198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first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,*cur=head;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&lt;&lt;"Enter the value to be inserted:";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temp-&gt;next=NULL;</a:t>
            </a:r>
          </a:p>
          <a:p>
            <a:pPr marL="0" indent="0">
              <a:buNone/>
            </a:pPr>
            <a:r>
              <a:rPr lang="en-IN" dirty="0"/>
              <a:t> if(head==NULL) {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 {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 while(cur-&gt;next!=head)</a:t>
            </a:r>
          </a:p>
          <a:p>
            <a:pPr marL="0" indent="0">
              <a:buNone/>
            </a:pPr>
            <a:r>
              <a:rPr lang="en-IN" dirty="0"/>
              <a:t>     cur=cur-&gt;next;</a:t>
            </a:r>
          </a:p>
          <a:p>
            <a:pPr marL="0" indent="0">
              <a:buNone/>
            </a:pPr>
            <a:r>
              <a:rPr lang="en-IN" dirty="0"/>
              <a:t>  cur-&gt;next=temp;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80CA-58B4-4F28-A043-40BC4E3E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94B6-520D-4ABA-A33C-147DEF0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B178-B70E-447A-BD1D-B7F505EC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2E31-ABD4-44CA-80C3-4B9CBEA2F029}"/>
              </a:ext>
            </a:extLst>
          </p:cNvPr>
          <p:cNvCxnSpPr>
            <a:cxnSpLocks/>
          </p:cNvCxnSpPr>
          <p:nvPr/>
        </p:nvCxnSpPr>
        <p:spPr>
          <a:xfrm>
            <a:off x="3854823" y="165471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7D9630-8158-4DFB-B3E8-D4184BA56863}"/>
              </a:ext>
            </a:extLst>
          </p:cNvPr>
          <p:cNvCxnSpPr>
            <a:cxnSpLocks/>
          </p:cNvCxnSpPr>
          <p:nvPr/>
        </p:nvCxnSpPr>
        <p:spPr>
          <a:xfrm>
            <a:off x="8147864" y="136524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537107-DBCE-43D6-A4CF-6DA9209B7758}"/>
              </a:ext>
            </a:extLst>
          </p:cNvPr>
          <p:cNvSpPr txBox="1">
            <a:spLocks/>
          </p:cNvSpPr>
          <p:nvPr/>
        </p:nvSpPr>
        <p:spPr>
          <a:xfrm>
            <a:off x="8610600" y="165471"/>
            <a:ext cx="3454824" cy="6219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::print(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1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9311-E0BE-48D7-8537-52A785B3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53" y="349624"/>
            <a:ext cx="5499847" cy="6006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end using first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if(head==NULL)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records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if(head-&gt;next==head)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nDeleted</a:t>
            </a:r>
            <a:r>
              <a:rPr lang="en-IN" dirty="0"/>
              <a:t> item:"&lt;&lt;head-&gt;info;</a:t>
            </a:r>
          </a:p>
          <a:p>
            <a:pPr marL="0" indent="0">
              <a:buNone/>
            </a:pPr>
            <a:r>
              <a:rPr lang="en-IN" dirty="0"/>
              <a:t>  delete head;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884D0-FA72-4768-885B-E58193E3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7590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cur=head;</a:t>
            </a:r>
          </a:p>
          <a:p>
            <a:pPr marL="0" indent="0">
              <a:buNone/>
            </a:pPr>
            <a:r>
              <a:rPr lang="en-IN" dirty="0"/>
              <a:t>  while((cur-&gt;next)-&gt;next!=head)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 *t=cur-&gt;next;</a:t>
            </a:r>
          </a:p>
          <a:p>
            <a:pPr marL="0" indent="0">
              <a:buNone/>
            </a:pPr>
            <a:r>
              <a:rPr lang="en-IN" dirty="0"/>
              <a:t>  cur-&gt;next=head;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deleted:"&lt;&lt;t-&gt;info;</a:t>
            </a:r>
          </a:p>
          <a:p>
            <a:pPr marL="0" indent="0">
              <a:buNone/>
            </a:pPr>
            <a:r>
              <a:rPr lang="en-IN" dirty="0"/>
              <a:t>  delete t;</a:t>
            </a:r>
          </a:p>
          <a:p>
            <a:pPr marL="0" indent="0">
              <a:buNone/>
            </a:pPr>
            <a:r>
              <a:rPr lang="en-IN" dirty="0"/>
              <a:t> 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A4E9-3BB9-45C1-B62E-41BBFB4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3C257-736B-4140-986D-1AE5639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90BC-3A6C-4F0D-A56F-6B6E0D7A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1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DED7-985B-4505-A31D-09023EA2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611" y="322730"/>
            <a:ext cx="5181600" cy="6033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end using a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elements to delete:";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is:"&lt;&lt;last-&gt;info;</a:t>
            </a:r>
          </a:p>
          <a:p>
            <a:pPr marL="0" indent="0">
              <a:buNone/>
            </a:pPr>
            <a:r>
              <a:rPr lang="en-IN" dirty="0"/>
              <a:t>  delete (last);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A50E3-8FCA-4125-A2D9-1B0FF1E5B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53330"/>
            <a:ext cx="5181600" cy="471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 *cur=last-&gt;next;</a:t>
            </a:r>
          </a:p>
          <a:p>
            <a:pPr marL="0" indent="0">
              <a:buNone/>
            </a:pPr>
            <a:r>
              <a:rPr lang="en-IN" dirty="0"/>
              <a:t>  while(cur-&gt;next!=last)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cur-&gt;next=last-&gt;next;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 "&lt;&lt;last-&gt;info;</a:t>
            </a:r>
          </a:p>
          <a:p>
            <a:pPr marL="0" indent="0">
              <a:buNone/>
            </a:pPr>
            <a:r>
              <a:rPr lang="en-IN" dirty="0"/>
              <a:t>  delete(last);</a:t>
            </a:r>
          </a:p>
          <a:p>
            <a:pPr marL="0" indent="0">
              <a:buNone/>
            </a:pPr>
            <a:r>
              <a:rPr lang="en-IN" dirty="0"/>
              <a:t>  last=cur;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5642-E127-4E71-BF69-A1F68C8A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7FDF-B42C-47ED-AB57-F723BBC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37F9-5CCA-4428-B6A4-D4424F75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655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6B7DA356-8831-43D0-AE09-C80C85A75F10}"/>
</file>

<file path=customXml/itemProps2.xml><?xml version="1.0" encoding="utf-8"?>
<ds:datastoreItem xmlns:ds="http://schemas.openxmlformats.org/officeDocument/2006/customXml" ds:itemID="{312A1F29-192B-42D0-9602-09C43041048C}"/>
</file>

<file path=customXml/itemProps3.xml><?xml version="1.0" encoding="utf-8"?>
<ds:datastoreItem xmlns:ds="http://schemas.openxmlformats.org/officeDocument/2006/customXml" ds:itemID="{4BD5123B-4A71-489E-B7AF-328074FCD1B2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55</TotalTime>
  <Words>1383</Words>
  <Application>Microsoft Office PowerPoint</Application>
  <PresentationFormat>Widescreen</PresentationFormat>
  <Paragraphs>283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NimbusRomNo9L-Regu</vt:lpstr>
      <vt:lpstr>Times New Roman</vt:lpstr>
      <vt:lpstr>Theme_AKC</vt:lpstr>
      <vt:lpstr>Circular Singly Linked List</vt:lpstr>
      <vt:lpstr>Disadvantages of Singly Linked List</vt:lpstr>
      <vt:lpstr>Circular Singly Linked List</vt:lpstr>
      <vt:lpstr>Advantages of Circular List</vt:lpstr>
      <vt:lpstr>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Implementations: Using Array and Linked List</vt:lpstr>
      <vt:lpstr>STACK USING ARRAY</vt:lpstr>
      <vt:lpstr>STACK USING ARRAY</vt:lpstr>
      <vt:lpstr>Stack: Linked List Structure</vt:lpstr>
      <vt:lpstr>Stack: Linked List Structure</vt:lpstr>
      <vt:lpstr>QUEUE: LINKED LIST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Singly Linked List</dc:title>
  <dc:creator>Akshay K. C. [MAHE-MIT]</dc:creator>
  <cp:lastModifiedBy>Balachandra [MAHE-MIT]</cp:lastModifiedBy>
  <cp:revision>8</cp:revision>
  <dcterms:created xsi:type="dcterms:W3CDTF">2021-11-23T15:47:55Z</dcterms:created>
  <dcterms:modified xsi:type="dcterms:W3CDTF">2021-11-24T04:28:58Z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