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41.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39.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9.xml" ContentType="application/vnd.openxmlformats-officedocument.presentationml.slide+xml"/>
  <Override PartName="/ppt/slides/slide3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notesSlides/notesSlide12.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13.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6.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6.xml" ContentType="application/vnd.openxmlformats-officedocument.presentationml.notesSlide+xml"/>
  <Override PartName="/ppt/slideLayouts/slideLayout4.xml" ContentType="application/vnd.openxmlformats-officedocument.presentationml.slideLayout+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notesMasterIdLst>
    <p:notesMasterId r:id="rId43"/>
  </p:notesMasterIdLst>
  <p:sldIdLst>
    <p:sldId id="507" r:id="rId2"/>
    <p:sldId id="257" r:id="rId3"/>
    <p:sldId id="258" r:id="rId4"/>
    <p:sldId id="259" r:id="rId5"/>
    <p:sldId id="260" r:id="rId6"/>
    <p:sldId id="261" r:id="rId7"/>
    <p:sldId id="262" r:id="rId8"/>
    <p:sldId id="263" r:id="rId9"/>
    <p:sldId id="264" r:id="rId10"/>
    <p:sldId id="265" r:id="rId11"/>
    <p:sldId id="266" r:id="rId12"/>
    <p:sldId id="267" r:id="rId13"/>
    <p:sldId id="499" r:id="rId14"/>
    <p:sldId id="501" r:id="rId15"/>
    <p:sldId id="502" r:id="rId16"/>
    <p:sldId id="503" r:id="rId17"/>
    <p:sldId id="504" r:id="rId18"/>
    <p:sldId id="505" r:id="rId19"/>
    <p:sldId id="268" r:id="rId20"/>
    <p:sldId id="269" r:id="rId21"/>
    <p:sldId id="270" r:id="rId22"/>
    <p:sldId id="271" r:id="rId23"/>
    <p:sldId id="506"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508" r:id="rId38"/>
    <p:sldId id="509" r:id="rId39"/>
    <p:sldId id="510" r:id="rId40"/>
    <p:sldId id="511" r:id="rId41"/>
    <p:sldId id="28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Rectangle 1"/>
          <p:cNvSpPr/>
          <p:nvPr/>
        </p:nvSpPr>
        <p:spPr>
          <a:xfrm>
            <a:off x="0" y="0"/>
            <a:ext cx="6858000" cy="9144000"/>
          </a:xfrm>
          <a:prstGeom prst="rect">
            <a:avLst/>
          </a:prstGeom>
          <a:solidFill>
            <a:srgbClr val="FFFFFF"/>
          </a:solidFill>
          <a:ln>
            <a:noFill/>
          </a:ln>
        </p:spPr>
      </p:sp>
      <p:sp>
        <p:nvSpPr>
          <p:cNvPr id="39" name="CustomShape 2"/>
          <p:cNvSpPr/>
          <p:nvPr/>
        </p:nvSpPr>
        <p:spPr>
          <a:xfrm>
            <a:off x="0" y="0"/>
            <a:ext cx="6858000" cy="9144000"/>
          </a:xfrm>
          <a:custGeom>
            <a:avLst/>
            <a:gdLst/>
            <a:ahLst/>
            <a:cxnLst/>
            <a:rect l="0" t="0" r="r" b="b"/>
            <a:pathLst>
              <a:path w="19052" h="25401">
                <a:moveTo>
                  <a:pt x="4" y="0"/>
                </a:moveTo>
                <a:cubicBezTo>
                  <a:pt x="2" y="0"/>
                  <a:pt x="0" y="2"/>
                  <a:pt x="0" y="4"/>
                </a:cubicBezTo>
                <a:lnTo>
                  <a:pt x="0" y="25396"/>
                </a:lnTo>
                <a:cubicBezTo>
                  <a:pt x="0" y="25398"/>
                  <a:pt x="2" y="25400"/>
                  <a:pt x="4" y="25400"/>
                </a:cubicBezTo>
                <a:lnTo>
                  <a:pt x="19046" y="25400"/>
                </a:lnTo>
                <a:cubicBezTo>
                  <a:pt x="19048" y="25400"/>
                  <a:pt x="19051" y="25398"/>
                  <a:pt x="19051" y="25396"/>
                </a:cubicBezTo>
                <a:lnTo>
                  <a:pt x="19051" y="4"/>
                </a:lnTo>
                <a:cubicBezTo>
                  <a:pt x="19051" y="2"/>
                  <a:pt x="19048" y="0"/>
                  <a:pt x="19046" y="0"/>
                </a:cubicBezTo>
                <a:lnTo>
                  <a:pt x="4" y="0"/>
                </a:lnTo>
              </a:path>
            </a:pathLst>
          </a:custGeom>
          <a:solidFill>
            <a:srgbClr val="FFFFFF"/>
          </a:solidFill>
          <a:ln>
            <a:noFill/>
          </a:ln>
        </p:spPr>
        <p:style>
          <a:lnRef idx="0">
            <a:scrgbClr r="0" g="0" b="0"/>
          </a:lnRef>
          <a:fillRef idx="0">
            <a:scrgbClr r="0" g="0" b="0"/>
          </a:fillRef>
          <a:effectRef idx="0">
            <a:scrgbClr r="0" g="0" b="0"/>
          </a:effectRef>
          <a:fontRef idx="minor"/>
        </p:style>
      </p:sp>
      <p:sp>
        <p:nvSpPr>
          <p:cNvPr id="40" name="PlaceHolder 3"/>
          <p:cNvSpPr>
            <a:spLocks noGrp="1"/>
          </p:cNvSpPr>
          <p:nvPr>
            <p:ph type="body"/>
          </p:nvPr>
        </p:nvSpPr>
        <p:spPr>
          <a:xfrm>
            <a:off x="914400" y="4343400"/>
            <a:ext cx="5029200" cy="4114800"/>
          </a:xfrm>
          <a:prstGeom prst="rect">
            <a:avLst/>
          </a:prstGeom>
        </p:spPr>
        <p:txBody>
          <a:bodyPr lIns="90360" tIns="44280" rIns="90360" bIns="44280"/>
          <a:lstStyle/>
          <a:p>
            <a:r>
              <a:rPr lang="en-IN" sz="1200" b="0" strike="noStrike" spc="-1">
                <a:solidFill>
                  <a:srgbClr val="000000"/>
                </a:solidFill>
                <a:uFill>
                  <a:solidFill>
                    <a:srgbClr val="FFFFFF"/>
                  </a:solidFill>
                </a:uFill>
                <a:latin typeface="Times New Roman"/>
              </a:rPr>
              <a:t>Click to edit the notes format</a:t>
            </a:r>
          </a:p>
        </p:txBody>
      </p:sp>
      <p:sp>
        <p:nvSpPr>
          <p:cNvPr id="41" name="CustomShape 4"/>
          <p:cNvSpPr/>
          <p:nvPr/>
        </p:nvSpPr>
        <p:spPr>
          <a:xfrm>
            <a:off x="5269320" y="674640"/>
            <a:ext cx="1459440" cy="455400"/>
          </a:xfrm>
          <a:custGeom>
            <a:avLst/>
            <a:gdLst/>
            <a:ahLst/>
            <a:cxnLst/>
            <a:rect l="0" t="0" r="r" b="b"/>
            <a:pathLst>
              <a:path w="4056" h="1267">
                <a:moveTo>
                  <a:pt x="4" y="0"/>
                </a:moveTo>
                <a:cubicBezTo>
                  <a:pt x="2" y="0"/>
                  <a:pt x="0" y="2"/>
                  <a:pt x="0" y="4"/>
                </a:cubicBezTo>
                <a:lnTo>
                  <a:pt x="0" y="1261"/>
                </a:lnTo>
                <a:cubicBezTo>
                  <a:pt x="0" y="1263"/>
                  <a:pt x="2" y="1266"/>
                  <a:pt x="4" y="1266"/>
                </a:cubicBezTo>
                <a:lnTo>
                  <a:pt x="4050" y="1266"/>
                </a:lnTo>
                <a:cubicBezTo>
                  <a:pt x="4052" y="1266"/>
                  <a:pt x="4055" y="1263"/>
                  <a:pt x="4055" y="1261"/>
                </a:cubicBezTo>
                <a:lnTo>
                  <a:pt x="4055" y="4"/>
                </a:lnTo>
                <a:cubicBezTo>
                  <a:pt x="4055" y="2"/>
                  <a:pt x="4052" y="0"/>
                  <a:pt x="4050"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fld id="{1C5441E9-3CE7-4A37-8FF2-FACFEE6F6EF0}" type="slidenum">
              <a:rPr lang="en-GB" sz="2400" b="0" strike="noStrike" spc="-1">
                <a:solidFill>
                  <a:srgbClr val="618FFD"/>
                </a:solidFill>
                <a:uFill>
                  <a:solidFill>
                    <a:srgbClr val="FFFFFF"/>
                  </a:solidFill>
                </a:uFill>
                <a:latin typeface="Times New Roman"/>
              </a:rPr>
              <a:t>‹#›</a:t>
            </a:fld>
            <a:endParaRPr lang="en-IN" sz="1800" b="0" strike="noStrike" spc="-1">
              <a:solidFill>
                <a:srgbClr val="FFFFFF"/>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A heap is a data structure with several applications, including a way to implement Priority Queues, as shown in Chapter 11. The definition of a heap is a special kind of complete binary tree.</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You probably recall that a complete binary tree requires that its nodes are added in a particular order...</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So, a heap is a complete binary tree. Each node in a heap contains a key, and these keys must be organized in a particular manner. Notice that this is </a:t>
            </a:r>
            <a:r>
              <a:rPr lang="en-GB" sz="1200" b="0" u="sng" strike="noStrike" spc="-1">
                <a:solidFill>
                  <a:srgbClr val="000000"/>
                </a:solidFill>
                <a:uFill>
                  <a:solidFill>
                    <a:srgbClr val="FFFFFF"/>
                  </a:solidFill>
                </a:uFill>
                <a:latin typeface="Arial"/>
                <a:ea typeface="Arial Unicode MS"/>
              </a:rPr>
              <a:t>not</a:t>
            </a:r>
            <a:r>
              <a:rPr lang="en-GB" sz="1200" b="0" strike="noStrike" spc="-1">
                <a:solidFill>
                  <a:srgbClr val="000000"/>
                </a:solidFill>
                <a:uFill>
                  <a:solidFill>
                    <a:srgbClr val="FFFFFF"/>
                  </a:solidFill>
                </a:uFill>
                <a:latin typeface="Arial"/>
                <a:ea typeface="Arial Unicode MS"/>
              </a:rPr>
              <a:t> a binary search tree, but the keys do follow some semblance of order.</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Can you see what rule is being enforced here?</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The heap property requires that each node's key is &gt;= to the keys of its children.</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This is a handy property because the biggest node is always at the top. Because of this, a heap can easily implement a priority queue (where we need quick access to the highest priority item).</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850114-16FF-413C-AE8A-429491D950DF}"/>
              </a:ext>
            </a:extLst>
          </p:cNvPr>
          <p:cNvSpPr>
            <a:spLocks noGrp="1" noChangeArrowheads="1"/>
          </p:cNvSpPr>
          <p:nvPr>
            <p:ph type="sldNum" sz="quarter" idx="5"/>
          </p:nvPr>
        </p:nvSpPr>
        <p:spPr>
          <a:ln/>
        </p:spPr>
        <p:txBody>
          <a:bodyPr/>
          <a:lstStyle/>
          <a:p>
            <a:fld id="{10B59739-F528-417B-9948-5C972F3FE654}" type="slidenum">
              <a:rPr lang="en-US" altLang="en-US"/>
              <a:pPr/>
              <a:t>13</a:t>
            </a:fld>
            <a:endParaRPr lang="en-US" altLang="en-US"/>
          </a:p>
        </p:txBody>
      </p:sp>
      <p:sp>
        <p:nvSpPr>
          <p:cNvPr id="501762" name="Rectangle 2">
            <a:extLst>
              <a:ext uri="{FF2B5EF4-FFF2-40B4-BE49-F238E27FC236}">
                <a16:creationId xmlns:a16="http://schemas.microsoft.com/office/drawing/2014/main" id="{6381979F-6B43-4B57-B953-054E9F56F12F}"/>
              </a:ext>
            </a:extLst>
          </p:cNvPr>
          <p:cNvSpPr>
            <a:spLocks noGrp="1" noRot="1" noChangeAspect="1" noChangeArrowheads="1" noTextEdit="1"/>
          </p:cNvSpPr>
          <p:nvPr>
            <p:ph type="sldImg"/>
          </p:nvPr>
        </p:nvSpPr>
        <p:spPr>
          <a:ln/>
        </p:spPr>
      </p:sp>
      <p:sp>
        <p:nvSpPr>
          <p:cNvPr id="501763" name="Rectangle 3">
            <a:extLst>
              <a:ext uri="{FF2B5EF4-FFF2-40B4-BE49-F238E27FC236}">
                <a16:creationId xmlns:a16="http://schemas.microsoft.com/office/drawing/2014/main" id="{6818CEEE-B61D-400B-BA9A-38537C187D1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34512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AF45346-DF45-4CE9-83BC-B046A157B9C2}"/>
              </a:ext>
            </a:extLst>
          </p:cNvPr>
          <p:cNvSpPr>
            <a:spLocks noGrp="1" noChangeArrowheads="1"/>
          </p:cNvSpPr>
          <p:nvPr>
            <p:ph type="sldNum" sz="quarter" idx="5"/>
          </p:nvPr>
        </p:nvSpPr>
        <p:spPr>
          <a:ln/>
        </p:spPr>
        <p:txBody>
          <a:bodyPr/>
          <a:lstStyle/>
          <a:p>
            <a:fld id="{873AEAEE-8F9E-402A-8957-5CC9F71A1021}" type="slidenum">
              <a:rPr lang="en-US" altLang="en-US"/>
              <a:pPr/>
              <a:t>14</a:t>
            </a:fld>
            <a:endParaRPr lang="en-US" altLang="en-US"/>
          </a:p>
        </p:txBody>
      </p:sp>
      <p:sp>
        <p:nvSpPr>
          <p:cNvPr id="502786" name="Rectangle 2">
            <a:extLst>
              <a:ext uri="{FF2B5EF4-FFF2-40B4-BE49-F238E27FC236}">
                <a16:creationId xmlns:a16="http://schemas.microsoft.com/office/drawing/2014/main" id="{78CB2064-E996-45EB-A1B1-312E3373B157}"/>
              </a:ext>
            </a:extLst>
          </p:cNvPr>
          <p:cNvSpPr>
            <a:spLocks noGrp="1" noRot="1" noChangeAspect="1" noChangeArrowheads="1" noTextEdit="1"/>
          </p:cNvSpPr>
          <p:nvPr>
            <p:ph type="sldImg"/>
          </p:nvPr>
        </p:nvSpPr>
        <p:spPr>
          <a:ln/>
        </p:spPr>
      </p:sp>
      <p:sp>
        <p:nvSpPr>
          <p:cNvPr id="502787" name="Rectangle 3">
            <a:extLst>
              <a:ext uri="{FF2B5EF4-FFF2-40B4-BE49-F238E27FC236}">
                <a16:creationId xmlns:a16="http://schemas.microsoft.com/office/drawing/2014/main" id="{889C5A7D-2FEF-4A5E-B789-E63EA263E87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51180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E46A10-C5BB-42BC-AA28-1505CC82104A}" type="slidenum">
              <a:rPr lang="en-US" altLang="zh-TW" smtClean="0"/>
              <a:pPr>
                <a:defRPr/>
              </a:pPr>
              <a:t>16</a:t>
            </a:fld>
            <a:endParaRPr lang="en-US" altLang="zh-TW"/>
          </a:p>
        </p:txBody>
      </p:sp>
    </p:spTree>
    <p:extLst>
      <p:ext uri="{BB962C8B-B14F-4D97-AF65-F5344CB8AC3E}">
        <p14:creationId xmlns:p14="http://schemas.microsoft.com/office/powerpoint/2010/main" val="3281609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We can add new elements to a heap whenever we like. Because the heap is a complete binary search tree, we must add the new element at the next available location, filling in the levels from left-to-right.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In this example, I have just added the new element with a key of 42.</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Of course, we now have a problem: The heap property is no longer valid. The 42 is bigger than its parent 27.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To fix the problem, we will push the new node upwards until it reaches an acceptable location.</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Here we have pushed the 42 upward one level, swapping it with its smaller parent 27.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We can't stop here though, because the parent 35 is still smaller than the new node 42.</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Can we stop now?  Yes, because the 42 is less than or equal to its parent. </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In general, there are two conditions that can stop the pushing upward:</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1. We reach a spot where the parent is &gt;= the new node, or</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2. We reach the root.</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This process is called </a:t>
            </a:r>
            <a:r>
              <a:rPr lang="en-GB" sz="1200" b="0" u="sng" strike="noStrike" spc="-1">
                <a:solidFill>
                  <a:srgbClr val="000000"/>
                </a:solidFill>
                <a:uFill>
                  <a:solidFill>
                    <a:srgbClr val="FFFFFF"/>
                  </a:solidFill>
                </a:uFill>
                <a:latin typeface="Arial"/>
                <a:ea typeface="Arial Unicode MS"/>
              </a:rPr>
              <a:t>reheapification upward </a:t>
            </a:r>
            <a:r>
              <a:rPr lang="en-GB" sz="1200" b="0" strike="noStrike" spc="-1">
                <a:solidFill>
                  <a:srgbClr val="000000"/>
                </a:solidFill>
                <a:uFill>
                  <a:solidFill>
                    <a:srgbClr val="FFFFFF"/>
                  </a:solidFill>
                </a:uFill>
                <a:latin typeface="Arial"/>
                <a:ea typeface="Arial Unicode MS"/>
              </a:rPr>
              <a:t>(I didn't just make up that name, really).</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We can also remove the top node from a heap. The first step of the removal is to move the last node of the tree onto the root. In this example we move the 27 onto the root.</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The first node of a complete binary tree is always the root...</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Now the 27 is on top of the heap, and the original root (45) is no longer around. But the heap property is once again violated. </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We'll fix the problem by pushing the out-of-place node downward. Perhaps you can guess what the downward pushing is called....</a:t>
            </a:r>
            <a:r>
              <a:rPr lang="en-GB" sz="1200" b="0" u="sng" strike="noStrike" spc="-1">
                <a:solidFill>
                  <a:srgbClr val="000000"/>
                </a:solidFill>
                <a:uFill>
                  <a:solidFill>
                    <a:srgbClr val="FFFFFF"/>
                  </a:solidFill>
                </a:uFill>
                <a:latin typeface="Arial"/>
                <a:ea typeface="Arial Unicode MS"/>
              </a:rPr>
              <a:t>reheapification downward</a:t>
            </a:r>
            <a:r>
              <a:rPr lang="en-GB" sz="1200" b="0" strike="noStrike" spc="-1">
                <a:solidFill>
                  <a:srgbClr val="000000"/>
                </a:solidFill>
                <a:uFill>
                  <a:solidFill>
                    <a:srgbClr val="FFFFFF"/>
                  </a:solidFill>
                </a:uFill>
                <a:latin typeface="Arial"/>
                <a:ea typeface="Arial Unicode MS"/>
              </a:rPr>
              <a:t>.</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When we push a node downward it is important to swap it with its largest child.  (Otherwise we are creating extra problems by placing the smaller child on top of the larger child.) This is what the tree looks like after one swap.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Should I continue with the reheapification downward?</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Yes, I swap again, and now the 27 is in an acceptable location.</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Reheapification downward can stop under two circumstances:</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1. The children all have keys that are &lt;= the out-of-place node.</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2. The out-of-place node reaches a leaf.</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This slide shows the typical way that a heap is implemented. For the most part, there is nothing new here, because you already know how to implement a complete binary tree using a partially-filled array. That is what we are doing with the heap.</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Following the usual technique for implementing a complete binary tree, the data from the root is stored in the first entry of the array.</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The next two nodes go in the next two locations of the array.</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and so on.</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As with any partially-filled array, we are only concerned with the front part of the array. If the tree has five nodes, then we are only concerned with the entries in the first five components of the array.</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...the second node is always the left child of the root...</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With this implementation of a heap, there are no pointers. The only way that we know that the array is a heap is the manner in which we manipulate it.</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The manipulations are the same manipulations that you've used for a complete binary tree, making it easy to compute the index where various nodes are stored.</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A quick summary . . .</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...then the right child of the root...</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...and so on. The nodes always fill each level from left-to-right...</a:t>
            </a:r>
            <a:endParaRPr lang="en-IN" sz="1200" b="0" strike="noStrike" spc="-1">
              <a:solidFill>
                <a:srgbClr val="000000"/>
              </a:solidFill>
              <a:uFill>
                <a:solidFill>
                  <a:srgbClr val="FFFFFF"/>
                </a:solidFill>
              </a:uFill>
              <a:latin typeface="Times New Roman"/>
            </a:endParaRPr>
          </a:p>
          <a:p>
            <a:pPr marL="1828800" lvl="4">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...from left-to-right...</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...from left-to-right...</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...from left-to-right...</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...and when a level is filled you start the next level at the left.</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E363-0AFA-4F2A-85AD-3A39297F21F3}"/>
              </a:ext>
            </a:extLst>
          </p:cNvPr>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013CDEF-C220-4E05-89E7-A9B49DC49A6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99A356-8199-40BE-9721-0772877763BA}"/>
              </a:ext>
            </a:extLst>
          </p:cNvPr>
          <p:cNvSpPr>
            <a:spLocks noGrp="1"/>
          </p:cNvSpPr>
          <p:nvPr>
            <p:ph type="dt" sz="half" idx="10"/>
          </p:nvPr>
        </p:nvSpPr>
        <p:spPr/>
        <p:txBody>
          <a:bodyPr/>
          <a:lstStyle/>
          <a:p>
            <a:fld id="{07BD8275-A461-4343-9D22-3272D671EE3C}" type="datetime5">
              <a:rPr lang="en-IN" smtClean="0"/>
              <a:t>22-Dec-21</a:t>
            </a:fld>
            <a:endParaRPr lang="en-IN"/>
          </a:p>
        </p:txBody>
      </p:sp>
      <p:sp>
        <p:nvSpPr>
          <p:cNvPr id="5" name="Footer Placeholder 4">
            <a:extLst>
              <a:ext uri="{FF2B5EF4-FFF2-40B4-BE49-F238E27FC236}">
                <a16:creationId xmlns:a16="http://schemas.microsoft.com/office/drawing/2014/main" id="{8B99ECAF-AFAB-44DE-8E45-32B48F5A307A}"/>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E01AC7A9-AF3C-4F61-B76E-C247B80D5956}"/>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408250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D7B5-CD84-40CB-BCEF-A1916AC0662B}"/>
              </a:ext>
            </a:extLst>
          </p:cNvPr>
          <p:cNvSpPr>
            <a:spLocks noGrp="1"/>
          </p:cNvSpPr>
          <p:nvPr>
            <p:ph type="title"/>
          </p:nvPr>
        </p:nvSpPr>
        <p:spPr>
          <a:xfrm>
            <a:off x="182335" y="136524"/>
            <a:ext cx="8333015" cy="719819"/>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E13155-FF5D-4383-8BE1-30D68B5108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105B1-1E88-4229-A9A4-EA79C1036171}"/>
              </a:ext>
            </a:extLst>
          </p:cNvPr>
          <p:cNvSpPr>
            <a:spLocks noGrp="1"/>
          </p:cNvSpPr>
          <p:nvPr>
            <p:ph type="dt" sz="half" idx="10"/>
          </p:nvPr>
        </p:nvSpPr>
        <p:spPr/>
        <p:txBody>
          <a:bodyPr/>
          <a:lstStyle/>
          <a:p>
            <a:fld id="{3BE14488-D99F-4770-A132-EFBEB0203444}" type="datetime5">
              <a:rPr lang="en-IN" smtClean="0"/>
              <a:t>22-Dec-21</a:t>
            </a:fld>
            <a:endParaRPr lang="en-IN"/>
          </a:p>
        </p:txBody>
      </p:sp>
      <p:sp>
        <p:nvSpPr>
          <p:cNvPr id="5" name="Footer Placeholder 4">
            <a:extLst>
              <a:ext uri="{FF2B5EF4-FFF2-40B4-BE49-F238E27FC236}">
                <a16:creationId xmlns:a16="http://schemas.microsoft.com/office/drawing/2014/main" id="{A33BB2B3-1CB6-4BE4-AA37-74C265AF62BD}"/>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F58F361E-7440-4786-BC53-93E1DE29D125}"/>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703489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D94CB0-BB2C-4689-9513-36643BC069BA}"/>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5158AF-92BD-4795-A1B6-102559D2D84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42A2DF-00DE-4840-97A4-CD8282B0EA2E}"/>
              </a:ext>
            </a:extLst>
          </p:cNvPr>
          <p:cNvSpPr>
            <a:spLocks noGrp="1"/>
          </p:cNvSpPr>
          <p:nvPr>
            <p:ph type="dt" sz="half" idx="10"/>
          </p:nvPr>
        </p:nvSpPr>
        <p:spPr/>
        <p:txBody>
          <a:bodyPr/>
          <a:lstStyle/>
          <a:p>
            <a:fld id="{333C62D7-8E78-49DC-AD7C-0F2E3FD9A72A}" type="datetime5">
              <a:rPr lang="en-IN" smtClean="0"/>
              <a:t>22-Dec-21</a:t>
            </a:fld>
            <a:endParaRPr lang="en-IN"/>
          </a:p>
        </p:txBody>
      </p:sp>
      <p:sp>
        <p:nvSpPr>
          <p:cNvPr id="5" name="Footer Placeholder 4">
            <a:extLst>
              <a:ext uri="{FF2B5EF4-FFF2-40B4-BE49-F238E27FC236}">
                <a16:creationId xmlns:a16="http://schemas.microsoft.com/office/drawing/2014/main" id="{8DDD1A68-E6C3-43DE-8EC9-7A124AEA4604}"/>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57991543-FC68-4F21-940A-EFD48CCDF2BC}"/>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543315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4F46-3916-40B3-B96A-4F4F92ABB9D2}"/>
              </a:ext>
            </a:extLst>
          </p:cNvPr>
          <p:cNvSpPr>
            <a:spLocks noGrp="1"/>
          </p:cNvSpPr>
          <p:nvPr>
            <p:ph type="title"/>
          </p:nvPr>
        </p:nvSpPr>
        <p:spPr>
          <a:xfrm>
            <a:off x="341313" y="100013"/>
            <a:ext cx="8229600" cy="90646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63DB8BC-0357-4B20-AEBA-9177B57BA823}"/>
              </a:ext>
            </a:extLst>
          </p:cNvPr>
          <p:cNvSpPr>
            <a:spLocks noGrp="1"/>
          </p:cNvSpPr>
          <p:nvPr>
            <p:ph sz="quarter" idx="1"/>
          </p:nvPr>
        </p:nvSpPr>
        <p:spPr>
          <a:xfrm>
            <a:off x="350838" y="1214438"/>
            <a:ext cx="4038600" cy="24622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9A0055-2EC8-45F7-A86B-74C1B9015E3D}"/>
              </a:ext>
            </a:extLst>
          </p:cNvPr>
          <p:cNvSpPr>
            <a:spLocks noGrp="1"/>
          </p:cNvSpPr>
          <p:nvPr>
            <p:ph sz="quarter" idx="2"/>
          </p:nvPr>
        </p:nvSpPr>
        <p:spPr>
          <a:xfrm>
            <a:off x="350838" y="3829052"/>
            <a:ext cx="4038600" cy="2462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1C1049-0C25-47C8-BCA5-84ABCC410F4E}"/>
              </a:ext>
            </a:extLst>
          </p:cNvPr>
          <p:cNvSpPr>
            <a:spLocks noGrp="1"/>
          </p:cNvSpPr>
          <p:nvPr>
            <p:ph type="body" sz="half" idx="3"/>
          </p:nvPr>
        </p:nvSpPr>
        <p:spPr>
          <a:xfrm>
            <a:off x="4541838" y="1214440"/>
            <a:ext cx="4038600" cy="5076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2AB439F7-188D-4EB8-9B23-B97AA78D43AC}"/>
              </a:ext>
            </a:extLst>
          </p:cNvPr>
          <p:cNvSpPr>
            <a:spLocks noGrp="1"/>
          </p:cNvSpPr>
          <p:nvPr>
            <p:ph type="dt" sz="half" idx="10"/>
          </p:nvPr>
        </p:nvSpPr>
        <p:spPr>
          <a:xfrm>
            <a:off x="457200" y="6397625"/>
            <a:ext cx="2133600" cy="323850"/>
          </a:xfrm>
        </p:spPr>
        <p:txBody>
          <a:bodyPr/>
          <a:lstStyle>
            <a:lvl1pPr>
              <a:defRPr/>
            </a:lvl1pPr>
          </a:lstStyle>
          <a:p>
            <a:fld id="{8FF35C8C-FF02-4A46-B567-18540E49F538}" type="datetime5">
              <a:rPr lang="en-IN" altLang="en-US" smtClean="0"/>
              <a:t>22-Dec-21</a:t>
            </a:fld>
            <a:endParaRPr lang="en-US" altLang="en-US"/>
          </a:p>
        </p:txBody>
      </p:sp>
      <p:sp>
        <p:nvSpPr>
          <p:cNvPr id="7" name="Slide Number Placeholder 6">
            <a:extLst>
              <a:ext uri="{FF2B5EF4-FFF2-40B4-BE49-F238E27FC236}">
                <a16:creationId xmlns:a16="http://schemas.microsoft.com/office/drawing/2014/main" id="{40064659-3AF5-4ECC-AD93-74E9F1AD0143}"/>
              </a:ext>
            </a:extLst>
          </p:cNvPr>
          <p:cNvSpPr>
            <a:spLocks noGrp="1"/>
          </p:cNvSpPr>
          <p:nvPr>
            <p:ph type="sldNum" sz="quarter" idx="11"/>
          </p:nvPr>
        </p:nvSpPr>
        <p:spPr>
          <a:xfrm>
            <a:off x="6553200" y="6397625"/>
            <a:ext cx="2133600" cy="323850"/>
          </a:xfrm>
        </p:spPr>
        <p:txBody>
          <a:bodyPr/>
          <a:lstStyle>
            <a:lvl1pPr>
              <a:defRPr/>
            </a:lvl1pPr>
          </a:lstStyle>
          <a:p>
            <a:fld id="{D0B6BF4F-B5BB-440B-850E-CC1DA678CC90}" type="slidenum">
              <a:rPr lang="en-US" altLang="en-US"/>
              <a:pPr/>
              <a:t>‹#›</a:t>
            </a:fld>
            <a:endParaRPr lang="en-US" altLang="en-US"/>
          </a:p>
        </p:txBody>
      </p:sp>
    </p:spTree>
    <p:extLst>
      <p:ext uri="{BB962C8B-B14F-4D97-AF65-F5344CB8AC3E}">
        <p14:creationId xmlns:p14="http://schemas.microsoft.com/office/powerpoint/2010/main" val="277094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2436-3613-447C-A9C6-820F36E4FF45}"/>
              </a:ext>
            </a:extLst>
          </p:cNvPr>
          <p:cNvSpPr>
            <a:spLocks noGrp="1"/>
          </p:cNvSpPr>
          <p:nvPr>
            <p:ph type="title"/>
          </p:nvPr>
        </p:nvSpPr>
        <p:spPr>
          <a:xfrm>
            <a:off x="182335" y="136524"/>
            <a:ext cx="8333015" cy="719819"/>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C4D2E5-2171-4F6B-B359-51E1B2DC9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28E0F6-1B9A-42B6-854B-8C330DD1559F}"/>
              </a:ext>
            </a:extLst>
          </p:cNvPr>
          <p:cNvSpPr>
            <a:spLocks noGrp="1"/>
          </p:cNvSpPr>
          <p:nvPr>
            <p:ph type="dt" sz="half" idx="10"/>
          </p:nvPr>
        </p:nvSpPr>
        <p:spPr/>
        <p:txBody>
          <a:bodyPr/>
          <a:lstStyle/>
          <a:p>
            <a:fld id="{0D846E7E-AE56-4144-8B45-2D194016C502}" type="datetime5">
              <a:rPr lang="en-IN" smtClean="0"/>
              <a:t>22-Dec-21</a:t>
            </a:fld>
            <a:endParaRPr lang="en-US"/>
          </a:p>
        </p:txBody>
      </p:sp>
      <p:sp>
        <p:nvSpPr>
          <p:cNvPr id="5" name="Footer Placeholder 4">
            <a:extLst>
              <a:ext uri="{FF2B5EF4-FFF2-40B4-BE49-F238E27FC236}">
                <a16:creationId xmlns:a16="http://schemas.microsoft.com/office/drawing/2014/main" id="{90FFF617-9B73-4D0D-A906-E46C91A07838}"/>
              </a:ext>
            </a:extLst>
          </p:cNvPr>
          <p:cNvSpPr>
            <a:spLocks noGrp="1"/>
          </p:cNvSpPr>
          <p:nvPr>
            <p:ph type="ftr" sz="quarter" idx="11"/>
          </p:nvPr>
        </p:nvSpPr>
        <p:spPr/>
        <p:txBody>
          <a:bodyPr/>
          <a:lstStyle/>
          <a:p>
            <a:r>
              <a:rPr lang="en-US"/>
              <a:t>Dept of I&amp;CT</a:t>
            </a:r>
          </a:p>
        </p:txBody>
      </p:sp>
      <p:sp>
        <p:nvSpPr>
          <p:cNvPr id="6" name="Slide Number Placeholder 5">
            <a:extLst>
              <a:ext uri="{FF2B5EF4-FFF2-40B4-BE49-F238E27FC236}">
                <a16:creationId xmlns:a16="http://schemas.microsoft.com/office/drawing/2014/main" id="{FBC7FFD5-BF2C-40D3-B197-E46E7D09B038}"/>
              </a:ext>
            </a:extLst>
          </p:cNvPr>
          <p:cNvSpPr>
            <a:spLocks noGrp="1"/>
          </p:cNvSpPr>
          <p:nvPr>
            <p:ph type="sldNum" sz="quarter" idx="12"/>
          </p:nvPr>
        </p:nvSpPr>
        <p:spPr/>
        <p:txBody>
          <a:bodyPr/>
          <a:lstStyle/>
          <a:p>
            <a:fld id="{95CA3A74-EBC6-4612-9977-D555204A682F}" type="slidenum">
              <a:rPr lang="en-US" smtClean="0"/>
              <a:t>‹#›</a:t>
            </a:fld>
            <a:endParaRPr lang="en-US"/>
          </a:p>
        </p:txBody>
      </p:sp>
    </p:spTree>
    <p:extLst>
      <p:ext uri="{BB962C8B-B14F-4D97-AF65-F5344CB8AC3E}">
        <p14:creationId xmlns:p14="http://schemas.microsoft.com/office/powerpoint/2010/main" val="127622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B4FD-C896-4BDA-96FB-A1F684291EB5}"/>
              </a:ext>
            </a:extLst>
          </p:cNvPr>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B188A4-41D1-4195-8CFF-24ABA9926EA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F25F1-8102-4D54-9299-18EBA8505D5A}"/>
              </a:ext>
            </a:extLst>
          </p:cNvPr>
          <p:cNvSpPr>
            <a:spLocks noGrp="1"/>
          </p:cNvSpPr>
          <p:nvPr>
            <p:ph type="dt" sz="half" idx="10"/>
          </p:nvPr>
        </p:nvSpPr>
        <p:spPr/>
        <p:txBody>
          <a:bodyPr/>
          <a:lstStyle/>
          <a:p>
            <a:fld id="{91481D07-2B1C-4117-9E0F-31BF65C64272}" type="datetime5">
              <a:rPr lang="en-IN" smtClean="0"/>
              <a:t>22-Dec-21</a:t>
            </a:fld>
            <a:endParaRPr lang="en-IN"/>
          </a:p>
        </p:txBody>
      </p:sp>
      <p:sp>
        <p:nvSpPr>
          <p:cNvPr id="5" name="Footer Placeholder 4">
            <a:extLst>
              <a:ext uri="{FF2B5EF4-FFF2-40B4-BE49-F238E27FC236}">
                <a16:creationId xmlns:a16="http://schemas.microsoft.com/office/drawing/2014/main" id="{912E5D00-0661-4379-909C-6EC7E1359E4F}"/>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01DB897D-41F4-4472-ADBF-715FBE4D5092}"/>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76216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5E94-4310-4B5F-BFAA-3C3F98D7A1E7}"/>
              </a:ext>
            </a:extLst>
          </p:cNvPr>
          <p:cNvSpPr>
            <a:spLocks noGrp="1"/>
          </p:cNvSpPr>
          <p:nvPr>
            <p:ph type="title"/>
          </p:nvPr>
        </p:nvSpPr>
        <p:spPr>
          <a:xfrm>
            <a:off x="182335" y="136524"/>
            <a:ext cx="8333015" cy="719819"/>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9B60D6-6911-4EDD-AF4A-0A51CDEEEE4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40E06D-4107-436F-8620-FEBB6BC4126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28EF06-77D7-43C2-B444-9FFDD45CBE8E}"/>
              </a:ext>
            </a:extLst>
          </p:cNvPr>
          <p:cNvSpPr>
            <a:spLocks noGrp="1"/>
          </p:cNvSpPr>
          <p:nvPr>
            <p:ph type="dt" sz="half" idx="10"/>
          </p:nvPr>
        </p:nvSpPr>
        <p:spPr/>
        <p:txBody>
          <a:bodyPr/>
          <a:lstStyle/>
          <a:p>
            <a:fld id="{04B19E10-EF38-4764-8282-78DED288A560}" type="datetime5">
              <a:rPr lang="en-IN" smtClean="0"/>
              <a:t>22-Dec-21</a:t>
            </a:fld>
            <a:endParaRPr lang="en-IN"/>
          </a:p>
        </p:txBody>
      </p:sp>
      <p:sp>
        <p:nvSpPr>
          <p:cNvPr id="6" name="Footer Placeholder 5">
            <a:extLst>
              <a:ext uri="{FF2B5EF4-FFF2-40B4-BE49-F238E27FC236}">
                <a16:creationId xmlns:a16="http://schemas.microsoft.com/office/drawing/2014/main" id="{B7F2EB5D-5B83-4C1D-BFAC-C84CFDF3475D}"/>
              </a:ext>
            </a:extLst>
          </p:cNvPr>
          <p:cNvSpPr>
            <a:spLocks noGrp="1"/>
          </p:cNvSpPr>
          <p:nvPr>
            <p:ph type="ftr" sz="quarter" idx="11"/>
          </p:nvPr>
        </p:nvSpPr>
        <p:spPr/>
        <p:txBody>
          <a:bodyPr/>
          <a:lstStyle/>
          <a:p>
            <a:r>
              <a:rPr lang="en-IN"/>
              <a:t>Dept of I&amp;CT</a:t>
            </a:r>
          </a:p>
        </p:txBody>
      </p:sp>
      <p:sp>
        <p:nvSpPr>
          <p:cNvPr id="7" name="Slide Number Placeholder 6">
            <a:extLst>
              <a:ext uri="{FF2B5EF4-FFF2-40B4-BE49-F238E27FC236}">
                <a16:creationId xmlns:a16="http://schemas.microsoft.com/office/drawing/2014/main" id="{7DC6A729-A2C8-4743-AD06-BC859B15A354}"/>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485751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AAA2-22C3-44BD-9EB0-C53C747B3C05}"/>
              </a:ext>
            </a:extLst>
          </p:cNvPr>
          <p:cNvSpPr>
            <a:spLocks noGrp="1"/>
          </p:cNvSpPr>
          <p:nvPr>
            <p:ph type="title"/>
          </p:nvPr>
        </p:nvSpPr>
        <p:spPr>
          <a:xfrm>
            <a:off x="629841" y="365126"/>
            <a:ext cx="78867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520823-F80E-4B19-A334-E22269AD551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FE52A72-AA92-4235-A293-2842FF5D998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1A2AB6-EA90-4BFB-BF88-445928B5D26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70077F5-031D-4BB9-92B7-5A1D8884DBD7}"/>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E04ED3-2F35-4EB4-9906-30EF76658D0B}"/>
              </a:ext>
            </a:extLst>
          </p:cNvPr>
          <p:cNvSpPr>
            <a:spLocks noGrp="1"/>
          </p:cNvSpPr>
          <p:nvPr>
            <p:ph type="dt" sz="half" idx="10"/>
          </p:nvPr>
        </p:nvSpPr>
        <p:spPr/>
        <p:txBody>
          <a:bodyPr/>
          <a:lstStyle/>
          <a:p>
            <a:fld id="{95C244C7-B5B5-4D44-9A88-8F88D079E859}" type="datetime5">
              <a:rPr lang="en-IN" smtClean="0"/>
              <a:t>22-Dec-21</a:t>
            </a:fld>
            <a:endParaRPr lang="en-IN"/>
          </a:p>
        </p:txBody>
      </p:sp>
      <p:sp>
        <p:nvSpPr>
          <p:cNvPr id="8" name="Footer Placeholder 7">
            <a:extLst>
              <a:ext uri="{FF2B5EF4-FFF2-40B4-BE49-F238E27FC236}">
                <a16:creationId xmlns:a16="http://schemas.microsoft.com/office/drawing/2014/main" id="{3FE56187-2EA3-4E19-A572-B8E52C58E419}"/>
              </a:ext>
            </a:extLst>
          </p:cNvPr>
          <p:cNvSpPr>
            <a:spLocks noGrp="1"/>
          </p:cNvSpPr>
          <p:nvPr>
            <p:ph type="ftr" sz="quarter" idx="11"/>
          </p:nvPr>
        </p:nvSpPr>
        <p:spPr/>
        <p:txBody>
          <a:bodyPr/>
          <a:lstStyle/>
          <a:p>
            <a:r>
              <a:rPr lang="en-IN"/>
              <a:t>Dept of I&amp;CT</a:t>
            </a:r>
          </a:p>
        </p:txBody>
      </p:sp>
      <p:sp>
        <p:nvSpPr>
          <p:cNvPr id="9" name="Slide Number Placeholder 8">
            <a:extLst>
              <a:ext uri="{FF2B5EF4-FFF2-40B4-BE49-F238E27FC236}">
                <a16:creationId xmlns:a16="http://schemas.microsoft.com/office/drawing/2014/main" id="{9AFFAF70-FCE9-4AE0-A4AE-D268BF60476F}"/>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96035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42BC-F834-47F9-88C9-DF3330319089}"/>
              </a:ext>
            </a:extLst>
          </p:cNvPr>
          <p:cNvSpPr>
            <a:spLocks noGrp="1"/>
          </p:cNvSpPr>
          <p:nvPr>
            <p:ph type="title"/>
          </p:nvPr>
        </p:nvSpPr>
        <p:spPr>
          <a:xfrm>
            <a:off x="182335" y="136524"/>
            <a:ext cx="8333015" cy="719819"/>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DF213A-07D2-4A88-85DE-DCC480BB48A1}"/>
              </a:ext>
            </a:extLst>
          </p:cNvPr>
          <p:cNvSpPr>
            <a:spLocks noGrp="1"/>
          </p:cNvSpPr>
          <p:nvPr>
            <p:ph type="dt" sz="half" idx="10"/>
          </p:nvPr>
        </p:nvSpPr>
        <p:spPr/>
        <p:txBody>
          <a:bodyPr/>
          <a:lstStyle/>
          <a:p>
            <a:fld id="{21F82BBA-9BCA-4083-B52D-2D4238DB1D66}" type="datetime5">
              <a:rPr lang="en-IN" smtClean="0"/>
              <a:t>22-Dec-21</a:t>
            </a:fld>
            <a:endParaRPr lang="en-IN"/>
          </a:p>
        </p:txBody>
      </p:sp>
      <p:sp>
        <p:nvSpPr>
          <p:cNvPr id="4" name="Footer Placeholder 3">
            <a:extLst>
              <a:ext uri="{FF2B5EF4-FFF2-40B4-BE49-F238E27FC236}">
                <a16:creationId xmlns:a16="http://schemas.microsoft.com/office/drawing/2014/main" id="{16DE8FD8-A4DE-4D65-915F-E9A6C5356BCE}"/>
              </a:ext>
            </a:extLst>
          </p:cNvPr>
          <p:cNvSpPr>
            <a:spLocks noGrp="1"/>
          </p:cNvSpPr>
          <p:nvPr>
            <p:ph type="ftr" sz="quarter" idx="11"/>
          </p:nvPr>
        </p:nvSpPr>
        <p:spPr/>
        <p:txBody>
          <a:bodyPr/>
          <a:lstStyle/>
          <a:p>
            <a:r>
              <a:rPr lang="en-IN"/>
              <a:t>Dept of I&amp;CT</a:t>
            </a:r>
          </a:p>
        </p:txBody>
      </p:sp>
      <p:sp>
        <p:nvSpPr>
          <p:cNvPr id="5" name="Slide Number Placeholder 4">
            <a:extLst>
              <a:ext uri="{FF2B5EF4-FFF2-40B4-BE49-F238E27FC236}">
                <a16:creationId xmlns:a16="http://schemas.microsoft.com/office/drawing/2014/main" id="{15BA8D47-A4FE-467A-9477-1E914DF9BA4D}"/>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1890191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CF1FB3-F8BA-438D-8F18-7AF7E682FB50}"/>
              </a:ext>
            </a:extLst>
          </p:cNvPr>
          <p:cNvSpPr>
            <a:spLocks noGrp="1"/>
          </p:cNvSpPr>
          <p:nvPr>
            <p:ph type="dt" sz="half" idx="10"/>
          </p:nvPr>
        </p:nvSpPr>
        <p:spPr/>
        <p:txBody>
          <a:bodyPr/>
          <a:lstStyle/>
          <a:p>
            <a:fld id="{00C7AD75-3432-49DD-A645-2FF52EC1454C}" type="datetime5">
              <a:rPr lang="en-IN" smtClean="0"/>
              <a:t>22-Dec-21</a:t>
            </a:fld>
            <a:endParaRPr lang="en-IN"/>
          </a:p>
        </p:txBody>
      </p:sp>
      <p:sp>
        <p:nvSpPr>
          <p:cNvPr id="3" name="Footer Placeholder 2">
            <a:extLst>
              <a:ext uri="{FF2B5EF4-FFF2-40B4-BE49-F238E27FC236}">
                <a16:creationId xmlns:a16="http://schemas.microsoft.com/office/drawing/2014/main" id="{5D408B44-0310-402B-A12C-CEA6163E89C6}"/>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1FA6DC99-E57B-49AF-8D64-F7F9D99CFB9D}"/>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010363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57D6-73C6-48BF-9896-FD17D6A38DB7}"/>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BBEA2A-0B30-476B-B12B-BA01B741256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8D699F-E503-49BB-8B67-E6D309072AA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E185A8A-D285-41B9-807B-7F46ACA96A12}"/>
              </a:ext>
            </a:extLst>
          </p:cNvPr>
          <p:cNvSpPr>
            <a:spLocks noGrp="1"/>
          </p:cNvSpPr>
          <p:nvPr>
            <p:ph type="dt" sz="half" idx="10"/>
          </p:nvPr>
        </p:nvSpPr>
        <p:spPr/>
        <p:txBody>
          <a:bodyPr/>
          <a:lstStyle/>
          <a:p>
            <a:fld id="{2F2E946E-8D08-4058-9A2F-4ED7865415DE}" type="datetime5">
              <a:rPr lang="en-IN" smtClean="0"/>
              <a:t>22-Dec-21</a:t>
            </a:fld>
            <a:endParaRPr lang="en-IN"/>
          </a:p>
        </p:txBody>
      </p:sp>
      <p:sp>
        <p:nvSpPr>
          <p:cNvPr id="6" name="Footer Placeholder 5">
            <a:extLst>
              <a:ext uri="{FF2B5EF4-FFF2-40B4-BE49-F238E27FC236}">
                <a16:creationId xmlns:a16="http://schemas.microsoft.com/office/drawing/2014/main" id="{2D4AD107-8D17-4962-B027-1EF3C4459C68}"/>
              </a:ext>
            </a:extLst>
          </p:cNvPr>
          <p:cNvSpPr>
            <a:spLocks noGrp="1"/>
          </p:cNvSpPr>
          <p:nvPr>
            <p:ph type="ftr" sz="quarter" idx="11"/>
          </p:nvPr>
        </p:nvSpPr>
        <p:spPr/>
        <p:txBody>
          <a:bodyPr/>
          <a:lstStyle/>
          <a:p>
            <a:r>
              <a:rPr lang="en-IN"/>
              <a:t>Dept of I&amp;CT</a:t>
            </a:r>
          </a:p>
        </p:txBody>
      </p:sp>
      <p:sp>
        <p:nvSpPr>
          <p:cNvPr id="7" name="Slide Number Placeholder 6">
            <a:extLst>
              <a:ext uri="{FF2B5EF4-FFF2-40B4-BE49-F238E27FC236}">
                <a16:creationId xmlns:a16="http://schemas.microsoft.com/office/drawing/2014/main" id="{73065FC4-36BA-4E2C-8993-73B0A9A13956}"/>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281597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EC87-3A0A-4B11-BFA2-BDEB72FCF850}"/>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25D4B1-D1D2-4013-A75F-82134AAA002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9D3C1545-1D7D-4F34-9460-4272AC8BDE6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59DB717-705B-4EA2-82EA-FBB3FF85356A}"/>
              </a:ext>
            </a:extLst>
          </p:cNvPr>
          <p:cNvSpPr>
            <a:spLocks noGrp="1"/>
          </p:cNvSpPr>
          <p:nvPr>
            <p:ph type="dt" sz="half" idx="10"/>
          </p:nvPr>
        </p:nvSpPr>
        <p:spPr/>
        <p:txBody>
          <a:bodyPr/>
          <a:lstStyle/>
          <a:p>
            <a:fld id="{AE2074AA-793B-45D9-BC34-CAFBC28B75D9}" type="datetime5">
              <a:rPr lang="en-IN" smtClean="0"/>
              <a:t>22-Dec-21</a:t>
            </a:fld>
            <a:endParaRPr lang="en-IN"/>
          </a:p>
        </p:txBody>
      </p:sp>
      <p:sp>
        <p:nvSpPr>
          <p:cNvPr id="6" name="Footer Placeholder 5">
            <a:extLst>
              <a:ext uri="{FF2B5EF4-FFF2-40B4-BE49-F238E27FC236}">
                <a16:creationId xmlns:a16="http://schemas.microsoft.com/office/drawing/2014/main" id="{66E8D71A-B163-4551-AADB-8CA900B40DBD}"/>
              </a:ext>
            </a:extLst>
          </p:cNvPr>
          <p:cNvSpPr>
            <a:spLocks noGrp="1"/>
          </p:cNvSpPr>
          <p:nvPr>
            <p:ph type="ftr" sz="quarter" idx="11"/>
          </p:nvPr>
        </p:nvSpPr>
        <p:spPr/>
        <p:txBody>
          <a:bodyPr/>
          <a:lstStyle/>
          <a:p>
            <a:r>
              <a:rPr lang="en-IN"/>
              <a:t>Dept of I&amp;CT</a:t>
            </a:r>
          </a:p>
        </p:txBody>
      </p:sp>
      <p:sp>
        <p:nvSpPr>
          <p:cNvPr id="7" name="Slide Number Placeholder 6">
            <a:extLst>
              <a:ext uri="{FF2B5EF4-FFF2-40B4-BE49-F238E27FC236}">
                <a16:creationId xmlns:a16="http://schemas.microsoft.com/office/drawing/2014/main" id="{DEC817EF-0828-44F1-9B2E-760C68509384}"/>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259962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5000"/>
            <a:lum/>
          </a:blip>
          <a:srcRect/>
          <a:stretch>
            <a:fillRect l="30000" t="20000" r="30000" b="20000"/>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F46ABF-E1CD-42FB-89B9-3E7AFD2A8F49}"/>
              </a:ext>
            </a:extLst>
          </p:cNvPr>
          <p:cNvSpPr>
            <a:spLocks noGrp="1"/>
          </p:cNvSpPr>
          <p:nvPr>
            <p:ph type="body" idx="1"/>
          </p:nvPr>
        </p:nvSpPr>
        <p:spPr>
          <a:xfrm>
            <a:off x="182336" y="1143453"/>
            <a:ext cx="8798379" cy="51245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C14D1C3D-0430-43DD-821A-AEF774D9305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D526D25-A47E-445C-B5F9-442EE2A42DA8}" type="datetime5">
              <a:rPr lang="en-IN" smtClean="0"/>
              <a:t>22-Dec-21</a:t>
            </a:fld>
            <a:endParaRPr lang="en-IN"/>
          </a:p>
        </p:txBody>
      </p:sp>
      <p:sp>
        <p:nvSpPr>
          <p:cNvPr id="5" name="Footer Placeholder 4">
            <a:extLst>
              <a:ext uri="{FF2B5EF4-FFF2-40B4-BE49-F238E27FC236}">
                <a16:creationId xmlns:a16="http://schemas.microsoft.com/office/drawing/2014/main" id="{CF1F6401-2C7C-410B-97ED-BC4B23A8182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IN"/>
              <a:t>Dept of I&amp;CT</a:t>
            </a:r>
          </a:p>
        </p:txBody>
      </p:sp>
      <p:sp>
        <p:nvSpPr>
          <p:cNvPr id="6" name="Slide Number Placeholder 5">
            <a:extLst>
              <a:ext uri="{FF2B5EF4-FFF2-40B4-BE49-F238E27FC236}">
                <a16:creationId xmlns:a16="http://schemas.microsoft.com/office/drawing/2014/main" id="{9118C1D5-F1E9-4C0D-8322-CADA58D9EF9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44385C-0615-4A46-ADB2-FB00C56C0F04}" type="slidenum">
              <a:rPr lang="en-IN" smtClean="0"/>
              <a:t>‹#›</a:t>
            </a:fld>
            <a:endParaRPr lang="en-IN"/>
          </a:p>
        </p:txBody>
      </p:sp>
      <p:pic>
        <p:nvPicPr>
          <p:cNvPr id="8" name="Picture 7" descr="Logo&#10;&#10;Description automatically generated">
            <a:extLst>
              <a:ext uri="{FF2B5EF4-FFF2-40B4-BE49-F238E27FC236}">
                <a16:creationId xmlns:a16="http://schemas.microsoft.com/office/drawing/2014/main" id="{83212F8D-F146-4573-8B77-D7A51934D56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415130" y="1"/>
            <a:ext cx="728871" cy="856343"/>
          </a:xfrm>
          <a:prstGeom prst="rect">
            <a:avLst/>
          </a:prstGeom>
        </p:spPr>
      </p:pic>
      <p:sp>
        <p:nvSpPr>
          <p:cNvPr id="9" name="Rectangle 8">
            <a:extLst>
              <a:ext uri="{FF2B5EF4-FFF2-40B4-BE49-F238E27FC236}">
                <a16:creationId xmlns:a16="http://schemas.microsoft.com/office/drawing/2014/main" id="{D050C8B7-714F-4EF6-800A-D2A13840CB7C}"/>
              </a:ext>
            </a:extLst>
          </p:cNvPr>
          <p:cNvSpPr/>
          <p:nvPr/>
        </p:nvSpPr>
        <p:spPr>
          <a:xfrm>
            <a:off x="1" y="854788"/>
            <a:ext cx="9143999" cy="45719"/>
          </a:xfrm>
          <a:prstGeom prst="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a:solidFill>
                <a:schemeClr val="accent6">
                  <a:lumMod val="75000"/>
                </a:schemeClr>
              </a:solidFill>
            </a:endParaRPr>
          </a:p>
        </p:txBody>
      </p:sp>
      <p:sp>
        <p:nvSpPr>
          <p:cNvPr id="11" name="Title Placeholder 10">
            <a:extLst>
              <a:ext uri="{FF2B5EF4-FFF2-40B4-BE49-F238E27FC236}">
                <a16:creationId xmlns:a16="http://schemas.microsoft.com/office/drawing/2014/main" id="{50A7923F-DE29-424F-B3CF-D8A383B02683}"/>
              </a:ext>
            </a:extLst>
          </p:cNvPr>
          <p:cNvSpPr>
            <a:spLocks noGrp="1"/>
          </p:cNvSpPr>
          <p:nvPr>
            <p:ph type="title"/>
          </p:nvPr>
        </p:nvSpPr>
        <p:spPr>
          <a:xfrm>
            <a:off x="163285" y="45719"/>
            <a:ext cx="8352065" cy="809068"/>
          </a:xfrm>
          <a:prstGeom prst="rect">
            <a:avLst/>
          </a:prstGeom>
        </p:spPr>
        <p:txBody>
          <a:bodyPr vert="horz" lIns="91440" tIns="45720" rIns="91440" bIns="45720" rtlCol="0" anchor="ctr">
            <a:normAutofit/>
          </a:bodyPr>
          <a:lstStyle/>
          <a:p>
            <a:r>
              <a:rPr lang="en-US"/>
              <a:t>Click to edit Master title style</a:t>
            </a:r>
            <a:endParaRPr lang="en-IN" dirty="0"/>
          </a:p>
        </p:txBody>
      </p:sp>
    </p:spTree>
    <p:extLst>
      <p:ext uri="{BB962C8B-B14F-4D97-AF65-F5344CB8AC3E}">
        <p14:creationId xmlns:p14="http://schemas.microsoft.com/office/powerpoint/2010/main" val="149950359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hdr="0"/>
  <p:txStyles>
    <p:titleStyle>
      <a:lvl1pPr algn="l" defTabSz="685800" rtl="0" eaLnBrk="1" latinLnBrk="0" hangingPunct="1">
        <a:lnSpc>
          <a:spcPct val="90000"/>
        </a:lnSpc>
        <a:spcBef>
          <a:spcPct val="0"/>
        </a:spcBef>
        <a:buNone/>
        <a:defRPr sz="33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482A-5C4F-4A9C-9CE8-D61BB3C84518}"/>
              </a:ext>
            </a:extLst>
          </p:cNvPr>
          <p:cNvSpPr>
            <a:spLocks noGrp="1"/>
          </p:cNvSpPr>
          <p:nvPr>
            <p:ph type="ctrTitle"/>
          </p:nvPr>
        </p:nvSpPr>
        <p:spPr/>
        <p:txBody>
          <a:bodyPr/>
          <a:lstStyle/>
          <a:p>
            <a:r>
              <a:rPr lang="en-US" dirty="0"/>
              <a:t>Heaps</a:t>
            </a:r>
            <a:endParaRPr lang="en-IN" dirty="0"/>
          </a:p>
        </p:txBody>
      </p:sp>
      <p:sp>
        <p:nvSpPr>
          <p:cNvPr id="3" name="Subtitle 2">
            <a:extLst>
              <a:ext uri="{FF2B5EF4-FFF2-40B4-BE49-F238E27FC236}">
                <a16:creationId xmlns:a16="http://schemas.microsoft.com/office/drawing/2014/main" id="{1BF6D4DD-1DC9-4D4A-9812-C64914ABF26D}"/>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C8AE85F6-B454-419D-B962-40B322DF3AB4}"/>
              </a:ext>
            </a:extLst>
          </p:cNvPr>
          <p:cNvSpPr>
            <a:spLocks noGrp="1"/>
          </p:cNvSpPr>
          <p:nvPr>
            <p:ph type="dt" sz="half" idx="10"/>
          </p:nvPr>
        </p:nvSpPr>
        <p:spPr/>
        <p:txBody>
          <a:bodyPr/>
          <a:lstStyle/>
          <a:p>
            <a:fld id="{07BD8275-A461-4343-9D22-3272D671EE3C}" type="datetime5">
              <a:rPr lang="en-IN" smtClean="0"/>
              <a:t>22-Dec-21</a:t>
            </a:fld>
            <a:endParaRPr lang="en-IN"/>
          </a:p>
        </p:txBody>
      </p:sp>
      <p:sp>
        <p:nvSpPr>
          <p:cNvPr id="5" name="Footer Placeholder 4">
            <a:extLst>
              <a:ext uri="{FF2B5EF4-FFF2-40B4-BE49-F238E27FC236}">
                <a16:creationId xmlns:a16="http://schemas.microsoft.com/office/drawing/2014/main" id="{8C7D0016-EE5C-4422-AD71-2AB0207C423A}"/>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A2E9FE02-7BCA-45F1-8362-6C7F01460FAF}"/>
              </a:ext>
            </a:extLst>
          </p:cNvPr>
          <p:cNvSpPr>
            <a:spLocks noGrp="1"/>
          </p:cNvSpPr>
          <p:nvPr>
            <p:ph type="sldNum" sz="quarter" idx="12"/>
          </p:nvPr>
        </p:nvSpPr>
        <p:spPr/>
        <p:txBody>
          <a:bodyPr/>
          <a:lstStyle/>
          <a:p>
            <a:fld id="{1B44385C-0615-4A46-ADB2-FB00C56C0F04}" type="slidenum">
              <a:rPr lang="en-IN" smtClean="0"/>
              <a:t>1</a:t>
            </a:fld>
            <a:endParaRPr lang="en-IN"/>
          </a:p>
        </p:txBody>
      </p:sp>
    </p:spTree>
    <p:extLst>
      <p:ext uri="{BB962C8B-B14F-4D97-AF65-F5344CB8AC3E}">
        <p14:creationId xmlns:p14="http://schemas.microsoft.com/office/powerpoint/2010/main" val="633958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Line 1"/>
          <p:cNvSpPr/>
          <p:nvPr/>
        </p:nvSpPr>
        <p:spPr>
          <a:xfrm flipH="1">
            <a:off x="4509720" y="3882960"/>
            <a:ext cx="56520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31" name="CustomShape 2"/>
          <p:cNvSpPr/>
          <p:nvPr/>
        </p:nvSpPr>
        <p:spPr>
          <a:xfrm>
            <a:off x="3917880" y="4253760"/>
            <a:ext cx="792720" cy="732240"/>
          </a:xfrm>
          <a:custGeom>
            <a:avLst/>
            <a:gdLst/>
            <a:ahLst/>
            <a:cxnLst/>
            <a:rect l="0" t="0" r="r" b="b"/>
            <a:pathLst>
              <a:path w="2204" h="2035">
                <a:moveTo>
                  <a:pt x="255" y="0"/>
                </a:moveTo>
                <a:cubicBezTo>
                  <a:pt x="127" y="0"/>
                  <a:pt x="0" y="127"/>
                  <a:pt x="0" y="255"/>
                </a:cubicBezTo>
                <a:lnTo>
                  <a:pt x="0" y="1779"/>
                </a:lnTo>
                <a:cubicBezTo>
                  <a:pt x="0" y="1906"/>
                  <a:pt x="127" y="2034"/>
                  <a:pt x="255" y="2034"/>
                </a:cubicBezTo>
                <a:lnTo>
                  <a:pt x="1947" y="2034"/>
                </a:lnTo>
                <a:cubicBezTo>
                  <a:pt x="2075" y="2034"/>
                  <a:pt x="2203" y="1906"/>
                  <a:pt x="2203" y="1779"/>
                </a:cubicBezTo>
                <a:lnTo>
                  <a:pt x="2203" y="255"/>
                </a:lnTo>
                <a:cubicBezTo>
                  <a:pt x="2203" y="127"/>
                  <a:pt x="2075" y="0"/>
                  <a:pt x="1947"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32" name="Line 3"/>
          <p:cNvSpPr/>
          <p:nvPr/>
        </p:nvSpPr>
        <p:spPr>
          <a:xfrm>
            <a:off x="7697880" y="2941560"/>
            <a:ext cx="56232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33" name="CustomShape 4"/>
          <p:cNvSpPr/>
          <p:nvPr/>
        </p:nvSpPr>
        <p:spPr>
          <a:xfrm>
            <a:off x="8060760" y="3312360"/>
            <a:ext cx="793800" cy="732240"/>
          </a:xfrm>
          <a:custGeom>
            <a:avLst/>
            <a:gdLst/>
            <a:ahLst/>
            <a:cxnLst/>
            <a:rect l="0" t="0" r="r" b="b"/>
            <a:pathLst>
              <a:path w="2207" h="2035">
                <a:moveTo>
                  <a:pt x="255" y="0"/>
                </a:moveTo>
                <a:cubicBezTo>
                  <a:pt x="127" y="0"/>
                  <a:pt x="0" y="127"/>
                  <a:pt x="0" y="255"/>
                </a:cubicBezTo>
                <a:lnTo>
                  <a:pt x="0" y="1779"/>
                </a:lnTo>
                <a:cubicBezTo>
                  <a:pt x="0" y="1906"/>
                  <a:pt x="127" y="2034"/>
                  <a:pt x="255" y="2034"/>
                </a:cubicBezTo>
                <a:lnTo>
                  <a:pt x="1950" y="2034"/>
                </a:lnTo>
                <a:cubicBezTo>
                  <a:pt x="2078" y="2034"/>
                  <a:pt x="2206" y="1906"/>
                  <a:pt x="2206" y="1779"/>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35" name="TextShape 6"/>
          <p:cNvSpPr txBox="1"/>
          <p:nvPr/>
        </p:nvSpPr>
        <p:spPr>
          <a:xfrm>
            <a:off x="685800" y="1981080"/>
            <a:ext cx="2651040" cy="4114800"/>
          </a:xfrm>
          <a:prstGeom prst="rect">
            <a:avLst/>
          </a:prstGeom>
          <a:noFill/>
          <a:ln>
            <a:noFill/>
          </a:ln>
        </p:spPr>
        <p:txBody>
          <a:bodyPr lIns="90360" tIns="44280" rIns="90360" bIns="44280"/>
          <a:lstStyle/>
          <a:p>
            <a:pPr>
              <a:lnSpc>
                <a:spcPct val="95000"/>
              </a:lnSpc>
            </a:pPr>
            <a:r>
              <a:rPr lang="en-GB" sz="3200" b="0" strike="noStrike" spc="-1">
                <a:solidFill>
                  <a:srgbClr val="E0E0E0"/>
                </a:solidFill>
                <a:uFill>
                  <a:solidFill>
                    <a:srgbClr val="FFFFFF"/>
                  </a:solidFill>
                </a:uFill>
                <a:latin typeface="Times New Roman"/>
              </a:rPr>
              <a:t>Complete binary tree.</a:t>
            </a:r>
            <a:endParaRPr lang="en-IN" sz="3200" b="0" strike="noStrike" spc="-1">
              <a:solidFill>
                <a:srgbClr val="E0E0E0"/>
              </a:solidFill>
              <a:uFill>
                <a:solidFill>
                  <a:srgbClr val="FFFFFF"/>
                </a:solidFill>
              </a:uFill>
              <a:latin typeface="Times New Roman"/>
            </a:endParaRPr>
          </a:p>
        </p:txBody>
      </p:sp>
      <p:sp>
        <p:nvSpPr>
          <p:cNvPr id="136" name="Line 7"/>
          <p:cNvSpPr/>
          <p:nvPr/>
        </p:nvSpPr>
        <p:spPr>
          <a:xfrm flipH="1">
            <a:off x="7484760" y="2941560"/>
            <a:ext cx="56520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37" name="CustomShape 8"/>
          <p:cNvSpPr/>
          <p:nvPr/>
        </p:nvSpPr>
        <p:spPr>
          <a:xfrm>
            <a:off x="6892920" y="3312360"/>
            <a:ext cx="792720" cy="732240"/>
          </a:xfrm>
          <a:custGeom>
            <a:avLst/>
            <a:gdLst/>
            <a:ahLst/>
            <a:cxnLst/>
            <a:rect l="0" t="0" r="r" b="b"/>
            <a:pathLst>
              <a:path w="2204" h="2035">
                <a:moveTo>
                  <a:pt x="255" y="0"/>
                </a:moveTo>
                <a:cubicBezTo>
                  <a:pt x="127" y="0"/>
                  <a:pt x="0" y="127"/>
                  <a:pt x="0" y="255"/>
                </a:cubicBezTo>
                <a:lnTo>
                  <a:pt x="0" y="1779"/>
                </a:lnTo>
                <a:cubicBezTo>
                  <a:pt x="0" y="1906"/>
                  <a:pt x="127" y="2034"/>
                  <a:pt x="255" y="2034"/>
                </a:cubicBezTo>
                <a:lnTo>
                  <a:pt x="1947" y="2034"/>
                </a:lnTo>
                <a:cubicBezTo>
                  <a:pt x="2075" y="2034"/>
                  <a:pt x="2203" y="1906"/>
                  <a:pt x="2203" y="1779"/>
                </a:cubicBezTo>
                <a:lnTo>
                  <a:pt x="2203" y="255"/>
                </a:lnTo>
                <a:cubicBezTo>
                  <a:pt x="2203" y="127"/>
                  <a:pt x="2075" y="0"/>
                  <a:pt x="1947"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38" name="Line 9"/>
          <p:cNvSpPr/>
          <p:nvPr/>
        </p:nvSpPr>
        <p:spPr>
          <a:xfrm>
            <a:off x="5516640" y="2941560"/>
            <a:ext cx="56232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39" name="CustomShape 10"/>
          <p:cNvSpPr/>
          <p:nvPr/>
        </p:nvSpPr>
        <p:spPr>
          <a:xfrm>
            <a:off x="5879520" y="3312360"/>
            <a:ext cx="793800" cy="732240"/>
          </a:xfrm>
          <a:custGeom>
            <a:avLst/>
            <a:gdLst/>
            <a:ahLst/>
            <a:cxnLst/>
            <a:rect l="0" t="0" r="r" b="b"/>
            <a:pathLst>
              <a:path w="2207" h="2035">
                <a:moveTo>
                  <a:pt x="255" y="0"/>
                </a:moveTo>
                <a:cubicBezTo>
                  <a:pt x="127" y="0"/>
                  <a:pt x="0" y="127"/>
                  <a:pt x="0" y="255"/>
                </a:cubicBezTo>
                <a:lnTo>
                  <a:pt x="0" y="1779"/>
                </a:lnTo>
                <a:cubicBezTo>
                  <a:pt x="0" y="1906"/>
                  <a:pt x="127" y="2034"/>
                  <a:pt x="255" y="2034"/>
                </a:cubicBezTo>
                <a:lnTo>
                  <a:pt x="1950" y="2034"/>
                </a:lnTo>
                <a:cubicBezTo>
                  <a:pt x="2078" y="2034"/>
                  <a:pt x="2206" y="1906"/>
                  <a:pt x="2206" y="1779"/>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40" name="Line 11"/>
          <p:cNvSpPr/>
          <p:nvPr/>
        </p:nvSpPr>
        <p:spPr>
          <a:xfrm flipH="1">
            <a:off x="5271840" y="2941560"/>
            <a:ext cx="56520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41" name="CustomShape 12"/>
          <p:cNvSpPr/>
          <p:nvPr/>
        </p:nvSpPr>
        <p:spPr>
          <a:xfrm>
            <a:off x="4680000" y="3312360"/>
            <a:ext cx="793080" cy="732240"/>
          </a:xfrm>
          <a:custGeom>
            <a:avLst/>
            <a:gdLst/>
            <a:ahLst/>
            <a:cxnLst/>
            <a:rect l="0" t="0" r="r" b="b"/>
            <a:pathLst>
              <a:path w="2205" h="2035">
                <a:moveTo>
                  <a:pt x="255" y="0"/>
                </a:moveTo>
                <a:cubicBezTo>
                  <a:pt x="127" y="0"/>
                  <a:pt x="0" y="127"/>
                  <a:pt x="0" y="255"/>
                </a:cubicBezTo>
                <a:lnTo>
                  <a:pt x="0" y="1779"/>
                </a:lnTo>
                <a:cubicBezTo>
                  <a:pt x="0" y="1906"/>
                  <a:pt x="127" y="2034"/>
                  <a:pt x="255" y="2034"/>
                </a:cubicBezTo>
                <a:lnTo>
                  <a:pt x="1948" y="2034"/>
                </a:lnTo>
                <a:cubicBezTo>
                  <a:pt x="2076" y="2034"/>
                  <a:pt x="2204" y="1906"/>
                  <a:pt x="2204" y="1779"/>
                </a:cubicBezTo>
                <a:lnTo>
                  <a:pt x="2204" y="255"/>
                </a:lnTo>
                <a:cubicBezTo>
                  <a:pt x="2204" y="127"/>
                  <a:pt x="2076" y="0"/>
                  <a:pt x="1948"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42" name="Line 13"/>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43" name="CustomShape 14"/>
          <p:cNvSpPr/>
          <p:nvPr/>
        </p:nvSpPr>
        <p:spPr>
          <a:xfrm>
            <a:off x="7437600" y="239868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44" name="Line 15"/>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45" name="CustomShape 16"/>
          <p:cNvSpPr/>
          <p:nvPr/>
        </p:nvSpPr>
        <p:spPr>
          <a:xfrm>
            <a:off x="6377040" y="133200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46" name="CustomShape 17"/>
          <p:cNvSpPr/>
          <p:nvPr/>
        </p:nvSpPr>
        <p:spPr>
          <a:xfrm>
            <a:off x="5273640" y="239868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 name="Date Placeholder 1">
            <a:extLst>
              <a:ext uri="{FF2B5EF4-FFF2-40B4-BE49-F238E27FC236}">
                <a16:creationId xmlns:a16="http://schemas.microsoft.com/office/drawing/2014/main" id="{36880C02-1ABF-4EC0-B207-8D151E13DB93}"/>
              </a:ext>
            </a:extLst>
          </p:cNvPr>
          <p:cNvSpPr>
            <a:spLocks noGrp="1"/>
          </p:cNvSpPr>
          <p:nvPr>
            <p:ph type="dt" sz="half" idx="10"/>
          </p:nvPr>
        </p:nvSpPr>
        <p:spPr/>
        <p:txBody>
          <a:bodyPr/>
          <a:lstStyle/>
          <a:p>
            <a:fld id="{A5EDD008-AE93-4816-9941-02DA2A764115}" type="datetime5">
              <a:rPr lang="en-IN" smtClean="0"/>
              <a:t>22-Dec-21</a:t>
            </a:fld>
            <a:endParaRPr lang="en-IN"/>
          </a:p>
        </p:txBody>
      </p:sp>
      <p:sp>
        <p:nvSpPr>
          <p:cNvPr id="3" name="Footer Placeholder 2">
            <a:extLst>
              <a:ext uri="{FF2B5EF4-FFF2-40B4-BE49-F238E27FC236}">
                <a16:creationId xmlns:a16="http://schemas.microsoft.com/office/drawing/2014/main" id="{0D2A07EA-482E-4495-B102-A7C6C8189EEA}"/>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20193D24-48FA-4E88-B019-9406FE73056F}"/>
              </a:ext>
            </a:extLst>
          </p:cNvPr>
          <p:cNvSpPr>
            <a:spLocks noGrp="1"/>
          </p:cNvSpPr>
          <p:nvPr>
            <p:ph type="sldNum" sz="quarter" idx="12"/>
          </p:nvPr>
        </p:nvSpPr>
        <p:spPr/>
        <p:txBody>
          <a:bodyPr/>
          <a:lstStyle/>
          <a:p>
            <a:fld id="{1B44385C-0615-4A46-ADB2-FB00C56C0F04}" type="slidenum">
              <a:rPr lang="en-IN" smtClean="0"/>
              <a:t>10</a:t>
            </a:fld>
            <a:endParaRPr lang="en-IN"/>
          </a:p>
        </p:txBody>
      </p:sp>
      <p:sp>
        <p:nvSpPr>
          <p:cNvPr id="22" name="TextShape 1">
            <a:extLst>
              <a:ext uri="{FF2B5EF4-FFF2-40B4-BE49-F238E27FC236}">
                <a16:creationId xmlns:a16="http://schemas.microsoft.com/office/drawing/2014/main" id="{EEF7D667-1AED-460C-98C3-B24F925C0C80}"/>
              </a:ext>
            </a:extLst>
          </p:cNvPr>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Tree>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2"/>
          <p:cNvSpPr txBox="1"/>
          <p:nvPr/>
        </p:nvSpPr>
        <p:spPr>
          <a:xfrm>
            <a:off x="685800" y="1981080"/>
            <a:ext cx="2651040" cy="4114800"/>
          </a:xfrm>
          <a:prstGeom prst="rect">
            <a:avLst/>
          </a:prstGeom>
          <a:noFill/>
          <a:ln>
            <a:noFill/>
          </a:ln>
        </p:spPr>
        <p:txBody>
          <a:bodyPr lIns="90360" tIns="44280" rIns="90360" bIns="44280"/>
          <a:lstStyle/>
          <a:p>
            <a:pPr>
              <a:lnSpc>
                <a:spcPct val="95000"/>
              </a:lnSpc>
            </a:pPr>
            <a:r>
              <a:rPr lang="en-GB" sz="3200" b="0" strike="noStrike" spc="-1" dirty="0">
                <a:uFill>
                  <a:solidFill>
                    <a:srgbClr val="FFFFFF"/>
                  </a:solidFill>
                </a:uFill>
                <a:latin typeface="Times New Roman"/>
              </a:rPr>
              <a:t>A heap is a </a:t>
            </a:r>
            <a:r>
              <a:rPr lang="en-GB" sz="3200" b="1" u="sng" strike="noStrike" spc="-1" dirty="0">
                <a:uFill>
                  <a:solidFill>
                    <a:srgbClr val="FFFFFF"/>
                  </a:solidFill>
                </a:uFill>
                <a:latin typeface="Times New Roman"/>
              </a:rPr>
              <a:t>certain</a:t>
            </a:r>
            <a:r>
              <a:rPr lang="en-GB" sz="3200" b="0" strike="noStrike" spc="-1" dirty="0">
                <a:uFill>
                  <a:solidFill>
                    <a:srgbClr val="FFFFFF"/>
                  </a:solidFill>
                </a:uFill>
                <a:latin typeface="Times New Roman"/>
              </a:rPr>
              <a:t> kind of complete binary tree.</a:t>
            </a:r>
            <a:endParaRPr lang="en-IN" sz="3200" b="0" strike="noStrike" spc="-1" dirty="0">
              <a:uFill>
                <a:solidFill>
                  <a:srgbClr val="FFFFFF"/>
                </a:solidFill>
              </a:uFill>
              <a:latin typeface="Times New Roman"/>
            </a:endParaRPr>
          </a:p>
        </p:txBody>
      </p:sp>
      <p:sp>
        <p:nvSpPr>
          <p:cNvPr id="149" name="CustomShape 3"/>
          <p:cNvSpPr/>
          <p:nvPr/>
        </p:nvSpPr>
        <p:spPr>
          <a:xfrm>
            <a:off x="4975200" y="4610160"/>
            <a:ext cx="3186000" cy="1569960"/>
          </a:xfrm>
          <a:custGeom>
            <a:avLst/>
            <a:gdLst/>
            <a:ahLst/>
            <a:cxnLst/>
            <a:rect l="0" t="0" r="r" b="b"/>
            <a:pathLst>
              <a:path w="8852" h="4363">
                <a:moveTo>
                  <a:pt x="546" y="0"/>
                </a:moveTo>
                <a:cubicBezTo>
                  <a:pt x="273" y="0"/>
                  <a:pt x="0" y="273"/>
                  <a:pt x="0" y="546"/>
                </a:cubicBezTo>
                <a:lnTo>
                  <a:pt x="0" y="3815"/>
                </a:lnTo>
                <a:cubicBezTo>
                  <a:pt x="0" y="4088"/>
                  <a:pt x="273" y="4362"/>
                  <a:pt x="546" y="4362"/>
                </a:cubicBezTo>
                <a:lnTo>
                  <a:pt x="8304" y="4362"/>
                </a:lnTo>
                <a:cubicBezTo>
                  <a:pt x="8577" y="4362"/>
                  <a:pt x="8851" y="4088"/>
                  <a:pt x="8851" y="3815"/>
                </a:cubicBezTo>
                <a:lnTo>
                  <a:pt x="8851" y="546"/>
                </a:lnTo>
                <a:cubicBezTo>
                  <a:pt x="8851" y="273"/>
                  <a:pt x="8577" y="0"/>
                  <a:pt x="8304" y="0"/>
                </a:cubicBezTo>
                <a:lnTo>
                  <a:pt x="546" y="0"/>
                </a:lnTo>
              </a:path>
            </a:pathLst>
          </a:custGeom>
          <a:solidFill>
            <a:srgbClr val="8080FF"/>
          </a:solidFill>
          <a:ln w="12600">
            <a:solidFill>
              <a:srgbClr val="000000"/>
            </a:solidFill>
            <a:miter/>
          </a:ln>
          <a:effectLst>
            <a:outerShdw dist="107932" dir="2700000">
              <a:srgbClr val="000000">
                <a:alpha val="50000"/>
              </a:srgbClr>
            </a:outerShdw>
          </a:effectLst>
        </p:spPr>
        <p:style>
          <a:lnRef idx="0">
            <a:scrgbClr r="0" g="0" b="0"/>
          </a:lnRef>
          <a:fillRef idx="0">
            <a:scrgbClr r="0" g="0" b="0"/>
          </a:fillRef>
          <a:effectRef idx="0">
            <a:scrgbClr r="0" g="0" b="0"/>
          </a:effectRef>
          <a:fontRef idx="minor"/>
        </p:style>
      </p:sp>
      <p:sp>
        <p:nvSpPr>
          <p:cNvPr id="150" name="CustomShape 4"/>
          <p:cNvSpPr/>
          <p:nvPr/>
        </p:nvSpPr>
        <p:spPr>
          <a:xfrm>
            <a:off x="5040000" y="4674960"/>
            <a:ext cx="3055680" cy="1440000"/>
          </a:xfrm>
          <a:custGeom>
            <a:avLst/>
            <a:gdLst/>
            <a:ahLst/>
            <a:cxnLst/>
            <a:rect l="0" t="0" r="r" b="b"/>
            <a:pathLst>
              <a:path w="8490" h="4001">
                <a:moveTo>
                  <a:pt x="4" y="0"/>
                </a:moveTo>
                <a:cubicBezTo>
                  <a:pt x="2" y="0"/>
                  <a:pt x="0" y="2"/>
                  <a:pt x="0" y="4"/>
                </a:cubicBezTo>
                <a:lnTo>
                  <a:pt x="0" y="3996"/>
                </a:lnTo>
                <a:cubicBezTo>
                  <a:pt x="0" y="3998"/>
                  <a:pt x="2" y="4000"/>
                  <a:pt x="4" y="4000"/>
                </a:cubicBezTo>
                <a:lnTo>
                  <a:pt x="8484" y="4000"/>
                </a:lnTo>
                <a:cubicBezTo>
                  <a:pt x="8486" y="4000"/>
                  <a:pt x="8489" y="3998"/>
                  <a:pt x="8489" y="3996"/>
                </a:cubicBezTo>
                <a:lnTo>
                  <a:pt x="8489" y="4"/>
                </a:lnTo>
                <a:cubicBezTo>
                  <a:pt x="8489" y="2"/>
                  <a:pt x="8486" y="0"/>
                  <a:pt x="848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3000"/>
              </a:lnSpc>
            </a:pPr>
            <a:r>
              <a:rPr lang="en-GB" sz="2400" b="0" strike="noStrike" spc="-1">
                <a:solidFill>
                  <a:srgbClr val="000000"/>
                </a:solidFill>
                <a:uFill>
                  <a:solidFill>
                    <a:srgbClr val="FFFFFF"/>
                  </a:solidFill>
                </a:uFill>
                <a:latin typeface="Times New Roman"/>
              </a:rPr>
              <a:t>Each node in a heap</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contains a key that</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can be compared to</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other nodes' keys.</a:t>
            </a:r>
            <a:endParaRPr lang="en-IN" sz="1800" b="0" strike="noStrike" spc="-1">
              <a:solidFill>
                <a:srgbClr val="FFFFFF"/>
              </a:solidFill>
              <a:uFill>
                <a:solidFill>
                  <a:srgbClr val="FFFFFF"/>
                </a:solidFill>
              </a:uFill>
              <a:latin typeface="Times New Roman"/>
            </a:endParaRPr>
          </a:p>
        </p:txBody>
      </p:sp>
      <p:sp>
        <p:nvSpPr>
          <p:cNvPr id="151" name="Line 5"/>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52" name="CustomShape 6"/>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53" name="CustomShape 7"/>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154" name="Line 8"/>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55" name="CustomShape 9"/>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56" name="CustomShape 10"/>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157" name="Line 11"/>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58" name="CustomShape 12"/>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59" name="CustomShape 13"/>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160" name="Line 14"/>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61" name="CustomShape 15"/>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62" name="CustomShape 16"/>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163" name="Line 17"/>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64" name="CustomShape 18"/>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65" name="CustomShape 19"/>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166" name="Line 20"/>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67" name="CustomShape 21"/>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68" name="CustomShape 22"/>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169" name="Line 23"/>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70" name="CustomShape 24"/>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71" name="CustomShape 25"/>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45</a:t>
            </a:r>
            <a:endParaRPr lang="en-IN" sz="1800" b="0" strike="noStrike" spc="-1">
              <a:solidFill>
                <a:srgbClr val="FFFFFF"/>
              </a:solidFill>
              <a:uFill>
                <a:solidFill>
                  <a:srgbClr val="FFFFFF"/>
                </a:solidFill>
              </a:uFill>
              <a:latin typeface="Times New Roman"/>
            </a:endParaRPr>
          </a:p>
        </p:txBody>
      </p:sp>
      <p:sp>
        <p:nvSpPr>
          <p:cNvPr id="172" name="CustomShape 26"/>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73" name="CustomShape 27"/>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0"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8EC8C97C-971A-4CB3-9461-7D557791C8CB}"/>
              </a:ext>
            </a:extLst>
          </p:cNvPr>
          <p:cNvSpPr>
            <a:spLocks noGrp="1"/>
          </p:cNvSpPr>
          <p:nvPr>
            <p:ph type="dt" sz="half" idx="10"/>
          </p:nvPr>
        </p:nvSpPr>
        <p:spPr/>
        <p:txBody>
          <a:bodyPr/>
          <a:lstStyle/>
          <a:p>
            <a:fld id="{DA0B346D-200A-4229-8E46-A4BB24E2DF72}" type="datetime5">
              <a:rPr lang="en-IN" smtClean="0"/>
              <a:t>22-Dec-21</a:t>
            </a:fld>
            <a:endParaRPr lang="en-IN"/>
          </a:p>
        </p:txBody>
      </p:sp>
      <p:sp>
        <p:nvSpPr>
          <p:cNvPr id="3" name="Footer Placeholder 2">
            <a:extLst>
              <a:ext uri="{FF2B5EF4-FFF2-40B4-BE49-F238E27FC236}">
                <a16:creationId xmlns:a16="http://schemas.microsoft.com/office/drawing/2014/main" id="{ABDFF3A8-4303-4854-A610-0F856AB3B94E}"/>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3CEEB587-090B-4858-B99B-F5B39B8D979C}"/>
              </a:ext>
            </a:extLst>
          </p:cNvPr>
          <p:cNvSpPr>
            <a:spLocks noGrp="1"/>
          </p:cNvSpPr>
          <p:nvPr>
            <p:ph type="sldNum" sz="quarter" idx="12"/>
          </p:nvPr>
        </p:nvSpPr>
        <p:spPr/>
        <p:txBody>
          <a:bodyPr/>
          <a:lstStyle/>
          <a:p>
            <a:fld id="{1B44385C-0615-4A46-ADB2-FB00C56C0F04}" type="slidenum">
              <a:rPr lang="en-IN" smtClean="0"/>
              <a:t>11</a:t>
            </a:fld>
            <a:endParaRPr lang="en-IN"/>
          </a:p>
        </p:txBody>
      </p:sp>
      <p:sp>
        <p:nvSpPr>
          <p:cNvPr id="32" name="TextShape 1">
            <a:extLst>
              <a:ext uri="{FF2B5EF4-FFF2-40B4-BE49-F238E27FC236}">
                <a16:creationId xmlns:a16="http://schemas.microsoft.com/office/drawing/2014/main" id="{E86A9FB9-6B8B-42D8-AB4A-F43F6A24C734}"/>
              </a:ext>
            </a:extLst>
          </p:cNvPr>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Tree>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2"/>
          <p:cNvSpPr txBox="1"/>
          <p:nvPr/>
        </p:nvSpPr>
        <p:spPr>
          <a:xfrm>
            <a:off x="685800" y="1981080"/>
            <a:ext cx="2651040" cy="4114800"/>
          </a:xfrm>
          <a:prstGeom prst="rect">
            <a:avLst/>
          </a:prstGeom>
          <a:noFill/>
          <a:ln>
            <a:noFill/>
          </a:ln>
        </p:spPr>
        <p:txBody>
          <a:bodyPr lIns="90360" tIns="44280" rIns="90360" bIns="44280"/>
          <a:lstStyle/>
          <a:p>
            <a:pPr>
              <a:lnSpc>
                <a:spcPct val="95000"/>
              </a:lnSpc>
            </a:pPr>
            <a:r>
              <a:rPr lang="en-GB" sz="3200" b="0" strike="noStrike" spc="-1" dirty="0">
                <a:uFill>
                  <a:solidFill>
                    <a:srgbClr val="FFFFFF"/>
                  </a:solidFill>
                </a:uFill>
                <a:latin typeface="Times New Roman"/>
              </a:rPr>
              <a:t>A heap is a </a:t>
            </a:r>
            <a:r>
              <a:rPr lang="en-GB" sz="3200" b="1" u="sng" strike="noStrike" spc="-1" dirty="0">
                <a:uFill>
                  <a:solidFill>
                    <a:srgbClr val="FFFFFF"/>
                  </a:solidFill>
                </a:uFill>
                <a:latin typeface="Times New Roman"/>
              </a:rPr>
              <a:t>certain</a:t>
            </a:r>
            <a:r>
              <a:rPr lang="en-GB" sz="3200" b="0" strike="noStrike" spc="-1" dirty="0">
                <a:uFill>
                  <a:solidFill>
                    <a:srgbClr val="FFFFFF"/>
                  </a:solidFill>
                </a:uFill>
                <a:latin typeface="Times New Roman"/>
              </a:rPr>
              <a:t> kind of complete binary tree.</a:t>
            </a:r>
            <a:endParaRPr lang="en-IN" sz="3200" b="0" strike="noStrike" spc="-1" dirty="0">
              <a:uFill>
                <a:solidFill>
                  <a:srgbClr val="FFFFFF"/>
                </a:solidFill>
              </a:uFill>
              <a:latin typeface="Times New Roman"/>
            </a:endParaRPr>
          </a:p>
        </p:txBody>
      </p:sp>
      <p:sp>
        <p:nvSpPr>
          <p:cNvPr id="176" name="CustomShape 3"/>
          <p:cNvSpPr/>
          <p:nvPr/>
        </p:nvSpPr>
        <p:spPr>
          <a:xfrm>
            <a:off x="4975200" y="4610160"/>
            <a:ext cx="3186000" cy="1569960"/>
          </a:xfrm>
          <a:custGeom>
            <a:avLst/>
            <a:gdLst/>
            <a:ahLst/>
            <a:cxnLst/>
            <a:rect l="0" t="0" r="r" b="b"/>
            <a:pathLst>
              <a:path w="8852" h="4363">
                <a:moveTo>
                  <a:pt x="546" y="0"/>
                </a:moveTo>
                <a:cubicBezTo>
                  <a:pt x="273" y="0"/>
                  <a:pt x="0" y="273"/>
                  <a:pt x="0" y="546"/>
                </a:cubicBezTo>
                <a:lnTo>
                  <a:pt x="0" y="3815"/>
                </a:lnTo>
                <a:cubicBezTo>
                  <a:pt x="0" y="4088"/>
                  <a:pt x="273" y="4362"/>
                  <a:pt x="546" y="4362"/>
                </a:cubicBezTo>
                <a:lnTo>
                  <a:pt x="8304" y="4362"/>
                </a:lnTo>
                <a:cubicBezTo>
                  <a:pt x="8577" y="4362"/>
                  <a:pt x="8851" y="4088"/>
                  <a:pt x="8851" y="3815"/>
                </a:cubicBezTo>
                <a:lnTo>
                  <a:pt x="8851" y="546"/>
                </a:lnTo>
                <a:cubicBezTo>
                  <a:pt x="8851" y="273"/>
                  <a:pt x="8577" y="0"/>
                  <a:pt x="8304" y="0"/>
                </a:cubicBezTo>
                <a:lnTo>
                  <a:pt x="546" y="0"/>
                </a:lnTo>
              </a:path>
            </a:pathLst>
          </a:custGeom>
          <a:solidFill>
            <a:srgbClr val="8080FF"/>
          </a:solidFill>
          <a:ln w="12600">
            <a:solidFill>
              <a:srgbClr val="000000"/>
            </a:solidFill>
            <a:miter/>
          </a:ln>
          <a:effectLst>
            <a:outerShdw dist="107932" dir="2700000">
              <a:srgbClr val="000000">
                <a:alpha val="50000"/>
              </a:srgbClr>
            </a:outerShdw>
          </a:effectLst>
        </p:spPr>
        <p:style>
          <a:lnRef idx="0">
            <a:scrgbClr r="0" g="0" b="0"/>
          </a:lnRef>
          <a:fillRef idx="0">
            <a:scrgbClr r="0" g="0" b="0"/>
          </a:fillRef>
          <a:effectRef idx="0">
            <a:scrgbClr r="0" g="0" b="0"/>
          </a:effectRef>
          <a:fontRef idx="minor"/>
        </p:style>
      </p:sp>
      <p:sp>
        <p:nvSpPr>
          <p:cNvPr id="177" name="CustomShape 4"/>
          <p:cNvSpPr/>
          <p:nvPr/>
        </p:nvSpPr>
        <p:spPr>
          <a:xfrm>
            <a:off x="5040000" y="4674960"/>
            <a:ext cx="3055680" cy="1440000"/>
          </a:xfrm>
          <a:custGeom>
            <a:avLst/>
            <a:gdLst/>
            <a:ahLst/>
            <a:cxnLst/>
            <a:rect l="0" t="0" r="r" b="b"/>
            <a:pathLst>
              <a:path w="8490" h="4001">
                <a:moveTo>
                  <a:pt x="4" y="0"/>
                </a:moveTo>
                <a:cubicBezTo>
                  <a:pt x="2" y="0"/>
                  <a:pt x="0" y="2"/>
                  <a:pt x="0" y="4"/>
                </a:cubicBezTo>
                <a:lnTo>
                  <a:pt x="0" y="3996"/>
                </a:lnTo>
                <a:cubicBezTo>
                  <a:pt x="0" y="3998"/>
                  <a:pt x="2" y="4000"/>
                  <a:pt x="4" y="4000"/>
                </a:cubicBezTo>
                <a:lnTo>
                  <a:pt x="8484" y="4000"/>
                </a:lnTo>
                <a:cubicBezTo>
                  <a:pt x="8486" y="4000"/>
                  <a:pt x="8489" y="3998"/>
                  <a:pt x="8489" y="3996"/>
                </a:cubicBezTo>
                <a:lnTo>
                  <a:pt x="8489" y="4"/>
                </a:lnTo>
                <a:cubicBezTo>
                  <a:pt x="8489" y="2"/>
                  <a:pt x="8486" y="0"/>
                  <a:pt x="848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3000"/>
              </a:lnSpc>
            </a:pPr>
            <a:r>
              <a:rPr lang="en-GB" sz="2400" b="0" strike="noStrike" spc="-1">
                <a:solidFill>
                  <a:srgbClr val="000000"/>
                </a:solidFill>
                <a:uFill>
                  <a:solidFill>
                    <a:srgbClr val="FFFFFF"/>
                  </a:solidFill>
                </a:uFill>
                <a:latin typeface="Times New Roman"/>
              </a:rPr>
              <a:t>The "heap property"</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requires that each</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node's key is &gt;= the</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keys of its children</a:t>
            </a:r>
            <a:endParaRPr lang="en-IN" sz="1800" b="0" strike="noStrike" spc="-1">
              <a:solidFill>
                <a:srgbClr val="FFFFFF"/>
              </a:solidFill>
              <a:uFill>
                <a:solidFill>
                  <a:srgbClr val="FFFFFF"/>
                </a:solidFill>
              </a:uFill>
              <a:latin typeface="Times New Roman"/>
            </a:endParaRPr>
          </a:p>
        </p:txBody>
      </p:sp>
      <p:sp>
        <p:nvSpPr>
          <p:cNvPr id="178" name="Line 5"/>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79" name="CustomShape 6"/>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80" name="CustomShape 7"/>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181" name="Line 8"/>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82" name="CustomShape 9"/>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83" name="CustomShape 10"/>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184" name="Line 11"/>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85" name="CustomShape 12"/>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86" name="CustomShape 13"/>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187" name="Line 14"/>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88" name="CustomShape 15"/>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89" name="CustomShape 16"/>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190" name="Line 17"/>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91" name="CustomShape 18"/>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92" name="CustomShape 19"/>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193" name="Line 20"/>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94" name="CustomShape 21"/>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95" name="CustomShape 22"/>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196" name="Line 23"/>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97" name="CustomShape 24"/>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98" name="CustomShape 25"/>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45</a:t>
            </a:r>
            <a:endParaRPr lang="en-IN" sz="1800" b="0" strike="noStrike" spc="-1">
              <a:solidFill>
                <a:srgbClr val="FFFFFF"/>
              </a:solidFill>
              <a:uFill>
                <a:solidFill>
                  <a:srgbClr val="FFFFFF"/>
                </a:solidFill>
              </a:uFill>
              <a:latin typeface="Times New Roman"/>
            </a:endParaRPr>
          </a:p>
        </p:txBody>
      </p:sp>
      <p:sp>
        <p:nvSpPr>
          <p:cNvPr id="199" name="CustomShape 26"/>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00" name="CustomShape 27"/>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0"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807BF6C1-8E78-4C72-991F-02C9F24510A4}"/>
              </a:ext>
            </a:extLst>
          </p:cNvPr>
          <p:cNvSpPr>
            <a:spLocks noGrp="1"/>
          </p:cNvSpPr>
          <p:nvPr>
            <p:ph type="dt" sz="half" idx="10"/>
          </p:nvPr>
        </p:nvSpPr>
        <p:spPr/>
        <p:txBody>
          <a:bodyPr/>
          <a:lstStyle/>
          <a:p>
            <a:fld id="{2F0D70FC-CBF2-4D47-8109-7B24B49D23AB}" type="datetime5">
              <a:rPr lang="en-IN" smtClean="0"/>
              <a:t>22-Dec-21</a:t>
            </a:fld>
            <a:endParaRPr lang="en-IN"/>
          </a:p>
        </p:txBody>
      </p:sp>
      <p:sp>
        <p:nvSpPr>
          <p:cNvPr id="3" name="Footer Placeholder 2">
            <a:extLst>
              <a:ext uri="{FF2B5EF4-FFF2-40B4-BE49-F238E27FC236}">
                <a16:creationId xmlns:a16="http://schemas.microsoft.com/office/drawing/2014/main" id="{BE7F55B7-7F3F-4A24-9C76-96F0056D8E84}"/>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2D43B804-3823-449E-B33D-A04D61EDF150}"/>
              </a:ext>
            </a:extLst>
          </p:cNvPr>
          <p:cNvSpPr>
            <a:spLocks noGrp="1"/>
          </p:cNvSpPr>
          <p:nvPr>
            <p:ph type="sldNum" sz="quarter" idx="12"/>
          </p:nvPr>
        </p:nvSpPr>
        <p:spPr/>
        <p:txBody>
          <a:bodyPr/>
          <a:lstStyle/>
          <a:p>
            <a:fld id="{1B44385C-0615-4A46-ADB2-FB00C56C0F04}" type="slidenum">
              <a:rPr lang="en-IN" smtClean="0"/>
              <a:t>12</a:t>
            </a:fld>
            <a:endParaRPr lang="en-IN"/>
          </a:p>
        </p:txBody>
      </p:sp>
      <p:sp>
        <p:nvSpPr>
          <p:cNvPr id="32" name="TextShape 1">
            <a:extLst>
              <a:ext uri="{FF2B5EF4-FFF2-40B4-BE49-F238E27FC236}">
                <a16:creationId xmlns:a16="http://schemas.microsoft.com/office/drawing/2014/main" id="{BF2962C5-4C63-47EC-BCBD-51FB44FFBC9E}"/>
              </a:ext>
            </a:extLst>
          </p:cNvPr>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Tree>
  </p:cSld>
  <p:clrMapOvr>
    <a:masterClrMapping/>
  </p:clrMapOvr>
  <p:transition>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0" name="Rectangle 4">
            <a:extLst>
              <a:ext uri="{FF2B5EF4-FFF2-40B4-BE49-F238E27FC236}">
                <a16:creationId xmlns:a16="http://schemas.microsoft.com/office/drawing/2014/main" id="{951376C3-3930-4204-AF38-54FDECD6287F}"/>
              </a:ext>
            </a:extLst>
          </p:cNvPr>
          <p:cNvSpPr>
            <a:spLocks noGrp="1" noChangeArrowheads="1"/>
          </p:cNvSpPr>
          <p:nvPr>
            <p:ph idx="1"/>
          </p:nvPr>
        </p:nvSpPr>
        <p:spPr>
          <a:xfrm>
            <a:off x="204908" y="1102062"/>
            <a:ext cx="8653342" cy="2679096"/>
          </a:xfrm>
        </p:spPr>
        <p:txBody>
          <a:bodyPr>
            <a:normAutofit/>
          </a:bodyPr>
          <a:lstStyle/>
          <a:p>
            <a:r>
              <a:rPr lang="en-US" altLang="en-US" sz="2400" dirty="0">
                <a:solidFill>
                  <a:srgbClr val="DD0111"/>
                </a:solidFill>
                <a:latin typeface="Monotype Corsiva" panose="03010101010201010101" pitchFamily="66" charset="0"/>
              </a:rPr>
              <a:t>Def:</a:t>
            </a:r>
            <a:r>
              <a:rPr lang="en-US" altLang="en-US" sz="2400" dirty="0">
                <a:latin typeface="Monotype Corsiva" panose="03010101010201010101" pitchFamily="66" charset="0"/>
              </a:rPr>
              <a:t> </a:t>
            </a:r>
            <a:r>
              <a:rPr lang="en-US" altLang="en-US" sz="2400" dirty="0"/>
              <a:t>A </a:t>
            </a:r>
            <a:r>
              <a:rPr lang="en-US" altLang="en-US" sz="2400" b="1" dirty="0"/>
              <a:t>heap</a:t>
            </a:r>
            <a:r>
              <a:rPr lang="en-US" altLang="en-US" sz="2400" dirty="0"/>
              <a:t> is a</a:t>
            </a:r>
            <a:r>
              <a:rPr lang="en-US" altLang="en-US" sz="2400" u="sng" dirty="0"/>
              <a:t> complete</a:t>
            </a:r>
            <a:r>
              <a:rPr lang="en-US" altLang="en-US" sz="2400" dirty="0"/>
              <a:t> binary tree with the following two properties:</a:t>
            </a:r>
          </a:p>
          <a:p>
            <a:pPr lvl="1"/>
            <a:r>
              <a:rPr lang="en-US" altLang="en-US" sz="2400" b="1" dirty="0"/>
              <a:t>Structural property:</a:t>
            </a:r>
            <a:r>
              <a:rPr lang="en-US" altLang="en-US" sz="2400" dirty="0"/>
              <a:t> all levels are full, except possibly the last one, which is filled from left to right</a:t>
            </a:r>
          </a:p>
          <a:p>
            <a:pPr lvl="1"/>
            <a:r>
              <a:rPr lang="en-US" altLang="en-US" sz="2400" b="1" dirty="0"/>
              <a:t>Order (heap) property:</a:t>
            </a:r>
            <a:r>
              <a:rPr lang="en-US" altLang="en-US" sz="2400" dirty="0"/>
              <a:t> for any node </a:t>
            </a:r>
            <a:r>
              <a:rPr lang="en-US" altLang="en-US" sz="2400" dirty="0">
                <a:latin typeface="Comic Sans MS" panose="030F0702030302020204" pitchFamily="66" charset="0"/>
              </a:rPr>
              <a:t>x</a:t>
            </a:r>
          </a:p>
          <a:p>
            <a:pPr lvl="1">
              <a:buFontTx/>
              <a:buNone/>
            </a:pPr>
            <a:r>
              <a:rPr lang="en-US" altLang="en-US" sz="2400" dirty="0"/>
              <a:t>		</a:t>
            </a:r>
            <a:r>
              <a:rPr lang="en-US" altLang="en-US" sz="2400" dirty="0">
                <a:latin typeface="Comic Sans MS" panose="030F0702030302020204" pitchFamily="66" charset="0"/>
              </a:rPr>
              <a:t>Parent(x) ≥ x(max heap) , Parent(x)&lt;=x(Min heap)</a:t>
            </a:r>
          </a:p>
        </p:txBody>
      </p:sp>
      <p:sp>
        <p:nvSpPr>
          <p:cNvPr id="15" name="Slide Number Placeholder 4">
            <a:extLst>
              <a:ext uri="{FF2B5EF4-FFF2-40B4-BE49-F238E27FC236}">
                <a16:creationId xmlns:a16="http://schemas.microsoft.com/office/drawing/2014/main" id="{6D04C3DF-82CC-4BE3-BB60-B80A478B847F}"/>
              </a:ext>
            </a:extLst>
          </p:cNvPr>
          <p:cNvSpPr>
            <a:spLocks noGrp="1"/>
          </p:cNvSpPr>
          <p:nvPr>
            <p:ph type="sldNum" sz="quarter" idx="12"/>
          </p:nvPr>
        </p:nvSpPr>
        <p:spPr/>
        <p:txBody>
          <a:bodyPr/>
          <a:lstStyle/>
          <a:p>
            <a:fld id="{463A5AED-B6DD-4AAF-A1C3-9F4A905E0A1A}" type="slidenum">
              <a:rPr lang="en-US" altLang="en-US"/>
              <a:pPr/>
              <a:t>13</a:t>
            </a:fld>
            <a:endParaRPr lang="en-US" altLang="en-US"/>
          </a:p>
        </p:txBody>
      </p:sp>
      <p:sp>
        <p:nvSpPr>
          <p:cNvPr id="316422" name="Text Box 6">
            <a:extLst>
              <a:ext uri="{FF2B5EF4-FFF2-40B4-BE49-F238E27FC236}">
                <a16:creationId xmlns:a16="http://schemas.microsoft.com/office/drawing/2014/main" id="{C3B4DFB7-C7CF-4E7D-9B54-1AE47EBA15C4}"/>
              </a:ext>
            </a:extLst>
          </p:cNvPr>
          <p:cNvSpPr txBox="1">
            <a:spLocks noChangeArrowheads="1"/>
          </p:cNvSpPr>
          <p:nvPr/>
        </p:nvSpPr>
        <p:spPr bwMode="auto">
          <a:xfrm>
            <a:off x="3119164" y="5344716"/>
            <a:ext cx="598242"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350"/>
              <a:t>Heap</a:t>
            </a:r>
          </a:p>
        </p:txBody>
      </p:sp>
      <p:grpSp>
        <p:nvGrpSpPr>
          <p:cNvPr id="4" name="Group 3">
            <a:extLst>
              <a:ext uri="{FF2B5EF4-FFF2-40B4-BE49-F238E27FC236}">
                <a16:creationId xmlns:a16="http://schemas.microsoft.com/office/drawing/2014/main" id="{A0518ABA-45B1-4654-8FA6-4F7C7BC34EC2}"/>
              </a:ext>
            </a:extLst>
          </p:cNvPr>
          <p:cNvGrpSpPr/>
          <p:nvPr/>
        </p:nvGrpSpPr>
        <p:grpSpPr>
          <a:xfrm>
            <a:off x="4531579" y="3936398"/>
            <a:ext cx="2637159" cy="1708400"/>
            <a:chOff x="2449117" y="4144567"/>
            <a:chExt cx="1609725" cy="1085850"/>
          </a:xfrm>
        </p:grpSpPr>
        <p:sp>
          <p:nvSpPr>
            <p:cNvPr id="316418" name="Line 2">
              <a:extLst>
                <a:ext uri="{FF2B5EF4-FFF2-40B4-BE49-F238E27FC236}">
                  <a16:creationId xmlns:a16="http://schemas.microsoft.com/office/drawing/2014/main" id="{A0BBAD75-8AA3-4654-927C-A564CAF1FB2A}"/>
                </a:ext>
              </a:extLst>
            </p:cNvPr>
            <p:cNvSpPr>
              <a:spLocks noChangeShapeType="1"/>
            </p:cNvSpPr>
            <p:nvPr/>
          </p:nvSpPr>
          <p:spPr bwMode="auto">
            <a:xfrm>
              <a:off x="2976562" y="4868466"/>
              <a:ext cx="176213" cy="1512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16421" name="Line 5">
              <a:extLst>
                <a:ext uri="{FF2B5EF4-FFF2-40B4-BE49-F238E27FC236}">
                  <a16:creationId xmlns:a16="http://schemas.microsoft.com/office/drawing/2014/main" id="{E3055B45-98FA-4A28-AE46-879E279B40B1}"/>
                </a:ext>
              </a:extLst>
            </p:cNvPr>
            <p:cNvSpPr>
              <a:spLocks noChangeShapeType="1"/>
            </p:cNvSpPr>
            <p:nvPr/>
          </p:nvSpPr>
          <p:spPr bwMode="auto">
            <a:xfrm flipV="1">
              <a:off x="2530079" y="4258866"/>
              <a:ext cx="97155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16423" name="Line 7">
              <a:extLst>
                <a:ext uri="{FF2B5EF4-FFF2-40B4-BE49-F238E27FC236}">
                  <a16:creationId xmlns:a16="http://schemas.microsoft.com/office/drawing/2014/main" id="{091DA0D4-8775-4868-B89D-E4FECEAC6F58}"/>
                </a:ext>
              </a:extLst>
            </p:cNvPr>
            <p:cNvSpPr>
              <a:spLocks noChangeAspect="1" noChangeShapeType="1"/>
            </p:cNvSpPr>
            <p:nvPr/>
          </p:nvSpPr>
          <p:spPr bwMode="auto">
            <a:xfrm rot="16200000" flipV="1">
              <a:off x="3371256" y="4216599"/>
              <a:ext cx="570310" cy="542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16424" name="Oval 8">
              <a:extLst>
                <a:ext uri="{FF2B5EF4-FFF2-40B4-BE49-F238E27FC236}">
                  <a16:creationId xmlns:a16="http://schemas.microsoft.com/office/drawing/2014/main" id="{50C4CE02-57F1-4842-9BA8-217CCC87FC99}"/>
                </a:ext>
              </a:extLst>
            </p:cNvPr>
            <p:cNvSpPr>
              <a:spLocks noChangeArrowheads="1"/>
            </p:cNvSpPr>
            <p:nvPr/>
          </p:nvSpPr>
          <p:spPr bwMode="auto">
            <a:xfrm>
              <a:off x="2449117" y="4989911"/>
              <a:ext cx="240506" cy="24050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t>5</a:t>
              </a:r>
            </a:p>
          </p:txBody>
        </p:sp>
        <p:sp>
          <p:nvSpPr>
            <p:cNvPr id="316425" name="Oval 9">
              <a:extLst>
                <a:ext uri="{FF2B5EF4-FFF2-40B4-BE49-F238E27FC236}">
                  <a16:creationId xmlns:a16="http://schemas.microsoft.com/office/drawing/2014/main" id="{4074C81B-6511-4CF1-B8E0-DFBC8A7461A7}"/>
                </a:ext>
              </a:extLst>
            </p:cNvPr>
            <p:cNvSpPr>
              <a:spLocks noChangeArrowheads="1"/>
            </p:cNvSpPr>
            <p:nvPr/>
          </p:nvSpPr>
          <p:spPr bwMode="auto">
            <a:xfrm>
              <a:off x="2792017" y="4658917"/>
              <a:ext cx="240506" cy="24050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dirty="0"/>
                <a:t>7</a:t>
              </a:r>
            </a:p>
          </p:txBody>
        </p:sp>
        <p:sp>
          <p:nvSpPr>
            <p:cNvPr id="316426" name="Oval 10">
              <a:extLst>
                <a:ext uri="{FF2B5EF4-FFF2-40B4-BE49-F238E27FC236}">
                  <a16:creationId xmlns:a16="http://schemas.microsoft.com/office/drawing/2014/main" id="{815F7DAC-A441-4AD1-8379-7A2C911CA992}"/>
                </a:ext>
              </a:extLst>
            </p:cNvPr>
            <p:cNvSpPr>
              <a:spLocks noChangeArrowheads="1"/>
            </p:cNvSpPr>
            <p:nvPr/>
          </p:nvSpPr>
          <p:spPr bwMode="auto">
            <a:xfrm>
              <a:off x="3334942" y="4144567"/>
              <a:ext cx="240506" cy="24050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dirty="0"/>
                <a:t>8</a:t>
              </a:r>
            </a:p>
          </p:txBody>
        </p:sp>
        <p:sp>
          <p:nvSpPr>
            <p:cNvPr id="316427" name="Oval 11">
              <a:extLst>
                <a:ext uri="{FF2B5EF4-FFF2-40B4-BE49-F238E27FC236}">
                  <a16:creationId xmlns:a16="http://schemas.microsoft.com/office/drawing/2014/main" id="{1D85372E-2AA2-45C5-B279-9A68E32B18E7}"/>
                </a:ext>
              </a:extLst>
            </p:cNvPr>
            <p:cNvSpPr>
              <a:spLocks noChangeArrowheads="1"/>
            </p:cNvSpPr>
            <p:nvPr/>
          </p:nvSpPr>
          <p:spPr bwMode="auto">
            <a:xfrm>
              <a:off x="3818336" y="4658917"/>
              <a:ext cx="240506" cy="24050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t>4</a:t>
              </a:r>
            </a:p>
          </p:txBody>
        </p:sp>
        <p:sp>
          <p:nvSpPr>
            <p:cNvPr id="316429" name="Oval 13">
              <a:extLst>
                <a:ext uri="{FF2B5EF4-FFF2-40B4-BE49-F238E27FC236}">
                  <a16:creationId xmlns:a16="http://schemas.microsoft.com/office/drawing/2014/main" id="{F73421CC-2B30-497C-AF66-C066AE7D8D03}"/>
                </a:ext>
              </a:extLst>
            </p:cNvPr>
            <p:cNvSpPr>
              <a:spLocks noChangeArrowheads="1"/>
            </p:cNvSpPr>
            <p:nvPr/>
          </p:nvSpPr>
          <p:spPr bwMode="auto">
            <a:xfrm>
              <a:off x="3089674" y="4989911"/>
              <a:ext cx="240506" cy="24050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t>2</a:t>
              </a:r>
            </a:p>
          </p:txBody>
        </p:sp>
      </p:grpSp>
      <p:sp>
        <p:nvSpPr>
          <p:cNvPr id="316431" name="Text Box 15">
            <a:extLst>
              <a:ext uri="{FF2B5EF4-FFF2-40B4-BE49-F238E27FC236}">
                <a16:creationId xmlns:a16="http://schemas.microsoft.com/office/drawing/2014/main" id="{5A394B3E-4D29-49A8-AB96-A5452B55CE6E}"/>
              </a:ext>
            </a:extLst>
          </p:cNvPr>
          <p:cNvSpPr txBox="1">
            <a:spLocks noChangeArrowheads="1"/>
          </p:cNvSpPr>
          <p:nvPr/>
        </p:nvSpPr>
        <p:spPr bwMode="auto">
          <a:xfrm>
            <a:off x="2245518" y="5878351"/>
            <a:ext cx="46529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olidFill>
                  <a:srgbClr val="DD0111"/>
                </a:solidFill>
              </a:rPr>
              <a:t>A heap is a binary tree that is filled in order</a:t>
            </a:r>
          </a:p>
        </p:txBody>
      </p:sp>
      <p:sp>
        <p:nvSpPr>
          <p:cNvPr id="2" name="Date Placeholder 1">
            <a:extLst>
              <a:ext uri="{FF2B5EF4-FFF2-40B4-BE49-F238E27FC236}">
                <a16:creationId xmlns:a16="http://schemas.microsoft.com/office/drawing/2014/main" id="{9832D627-7E64-4F41-AD18-EA55D4C32D18}"/>
              </a:ext>
            </a:extLst>
          </p:cNvPr>
          <p:cNvSpPr>
            <a:spLocks noGrp="1"/>
          </p:cNvSpPr>
          <p:nvPr>
            <p:ph type="dt" sz="half" idx="10"/>
          </p:nvPr>
        </p:nvSpPr>
        <p:spPr/>
        <p:txBody>
          <a:bodyPr/>
          <a:lstStyle/>
          <a:p>
            <a:fld id="{927F1248-ECE0-4945-A38C-A37127CBBD24}" type="datetime5">
              <a:rPr lang="en-IN" smtClean="0"/>
              <a:t>22-Dec-21</a:t>
            </a:fld>
            <a:endParaRPr lang="en-US"/>
          </a:p>
        </p:txBody>
      </p:sp>
      <p:sp>
        <p:nvSpPr>
          <p:cNvPr id="3" name="Footer Placeholder 2">
            <a:extLst>
              <a:ext uri="{FF2B5EF4-FFF2-40B4-BE49-F238E27FC236}">
                <a16:creationId xmlns:a16="http://schemas.microsoft.com/office/drawing/2014/main" id="{3E710EA1-4157-4CDD-A1AF-146EAB2BE895}"/>
              </a:ext>
            </a:extLst>
          </p:cNvPr>
          <p:cNvSpPr>
            <a:spLocks noGrp="1"/>
          </p:cNvSpPr>
          <p:nvPr>
            <p:ph type="ftr" sz="quarter" idx="11"/>
          </p:nvPr>
        </p:nvSpPr>
        <p:spPr/>
        <p:txBody>
          <a:bodyPr/>
          <a:lstStyle/>
          <a:p>
            <a:r>
              <a:rPr lang="en-US"/>
              <a:t>Dept of I&amp;CT</a:t>
            </a:r>
          </a:p>
        </p:txBody>
      </p:sp>
      <p:sp>
        <p:nvSpPr>
          <p:cNvPr id="20" name="TextShape 1">
            <a:extLst>
              <a:ext uri="{FF2B5EF4-FFF2-40B4-BE49-F238E27FC236}">
                <a16:creationId xmlns:a16="http://schemas.microsoft.com/office/drawing/2014/main" id="{F8C87B18-94A3-4415-842B-6323623045F8}"/>
              </a:ext>
            </a:extLst>
          </p:cNvPr>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a:extLst>
              <a:ext uri="{FF2B5EF4-FFF2-40B4-BE49-F238E27FC236}">
                <a16:creationId xmlns:a16="http://schemas.microsoft.com/office/drawing/2014/main" id="{A7D8F2A2-8EFD-4B56-9A05-763EADB24F77}"/>
              </a:ext>
            </a:extLst>
          </p:cNvPr>
          <p:cNvSpPr>
            <a:spLocks noGrp="1" noChangeArrowheads="1"/>
          </p:cNvSpPr>
          <p:nvPr>
            <p:ph type="title"/>
          </p:nvPr>
        </p:nvSpPr>
        <p:spPr>
          <a:xfrm>
            <a:off x="170705" y="136525"/>
            <a:ext cx="8373965" cy="754063"/>
          </a:xfrm>
        </p:spPr>
        <p:txBody>
          <a:bodyPr/>
          <a:lstStyle/>
          <a:p>
            <a:r>
              <a:rPr lang="en-US" altLang="en-US" dirty="0"/>
              <a:t>Array Representation of Heaps</a:t>
            </a:r>
          </a:p>
        </p:txBody>
      </p:sp>
      <p:graphicFrame>
        <p:nvGraphicFramePr>
          <p:cNvPr id="318467" name="Object 3">
            <a:extLst>
              <a:ext uri="{FF2B5EF4-FFF2-40B4-BE49-F238E27FC236}">
                <a16:creationId xmlns:a16="http://schemas.microsoft.com/office/drawing/2014/main" id="{3C0DB5A9-A50C-4F8A-B698-88263E996797}"/>
              </a:ext>
            </a:extLst>
          </p:cNvPr>
          <p:cNvGraphicFramePr>
            <a:graphicFrameLocks noGrp="1" noChangeAspect="1"/>
          </p:cNvGraphicFramePr>
          <p:nvPr>
            <p:ph sz="quarter" idx="1"/>
            <p:extLst>
              <p:ext uri="{D42A27DB-BD31-4B8C-83A1-F6EECF244321}">
                <p14:modId xmlns:p14="http://schemas.microsoft.com/office/powerpoint/2010/main" val="301122554"/>
              </p:ext>
            </p:extLst>
          </p:nvPr>
        </p:nvGraphicFramePr>
        <p:xfrm>
          <a:off x="4948238" y="2849564"/>
          <a:ext cx="3738562" cy="2462212"/>
        </p:xfrm>
        <a:graphic>
          <a:graphicData uri="http://schemas.openxmlformats.org/presentationml/2006/ole">
            <mc:AlternateContent xmlns:mc="http://schemas.openxmlformats.org/markup-compatibility/2006">
              <mc:Choice xmlns:v="urn:schemas-microsoft-com:vml" Requires="v">
                <p:oleObj spid="_x0000_s1062" name="Paint Shop Pro Image" r:id="rId4" imgW="6829268" imgH="4497561" progId="PaintShopPro">
                  <p:embed/>
                </p:oleObj>
              </mc:Choice>
              <mc:Fallback>
                <p:oleObj name="Paint Shop Pro Image" r:id="rId4" imgW="6829268" imgH="4497561" progId="PaintShopPro">
                  <p:embed/>
                  <p:pic>
                    <p:nvPicPr>
                      <p:cNvPr id="318467" name="Object 3">
                        <a:extLst>
                          <a:ext uri="{FF2B5EF4-FFF2-40B4-BE49-F238E27FC236}">
                            <a16:creationId xmlns:a16="http://schemas.microsoft.com/office/drawing/2014/main" id="{3C0DB5A9-A50C-4F8A-B698-88263E9967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8238" y="2849564"/>
                        <a:ext cx="3738562" cy="2462212"/>
                      </a:xfrm>
                      <a:prstGeom prst="rect">
                        <a:avLst/>
                      </a:prstGeom>
                      <a:noFill/>
                      <a:ln>
                        <a:noFill/>
                      </a:ln>
                      <a:effectLst/>
                    </p:spPr>
                  </p:pic>
                </p:oleObj>
              </mc:Fallback>
            </mc:AlternateContent>
          </a:graphicData>
        </a:graphic>
      </p:graphicFrame>
      <p:graphicFrame>
        <p:nvGraphicFramePr>
          <p:cNvPr id="318468" name="Object 4">
            <a:extLst>
              <a:ext uri="{FF2B5EF4-FFF2-40B4-BE49-F238E27FC236}">
                <a16:creationId xmlns:a16="http://schemas.microsoft.com/office/drawing/2014/main" id="{1E058E2F-A8A3-4B8E-92F7-856EA6C88C55}"/>
              </a:ext>
            </a:extLst>
          </p:cNvPr>
          <p:cNvGraphicFramePr>
            <a:graphicFrameLocks noGrp="1" noChangeAspect="1"/>
          </p:cNvGraphicFramePr>
          <p:nvPr>
            <p:ph sz="quarter" idx="2"/>
            <p:extLst>
              <p:ext uri="{D42A27DB-BD31-4B8C-83A1-F6EECF244321}">
                <p14:modId xmlns:p14="http://schemas.microsoft.com/office/powerpoint/2010/main" val="3378713460"/>
              </p:ext>
            </p:extLst>
          </p:nvPr>
        </p:nvGraphicFramePr>
        <p:xfrm>
          <a:off x="4683919" y="1237457"/>
          <a:ext cx="4445000" cy="1265238"/>
        </p:xfrm>
        <a:graphic>
          <a:graphicData uri="http://schemas.openxmlformats.org/presentationml/2006/ole">
            <mc:AlternateContent xmlns:mc="http://schemas.openxmlformats.org/markup-compatibility/2006">
              <mc:Choice xmlns:v="urn:schemas-microsoft-com:vml" Requires="v">
                <p:oleObj spid="_x0000_s1063" name="Paint Shop Pro Image" r:id="rId6" imgW="5590244" imgH="1590675" progId="PaintShopPro">
                  <p:embed/>
                </p:oleObj>
              </mc:Choice>
              <mc:Fallback>
                <p:oleObj name="Paint Shop Pro Image" r:id="rId6" imgW="5590244" imgH="1590675" progId="PaintShopPro">
                  <p:embed/>
                  <p:pic>
                    <p:nvPicPr>
                      <p:cNvPr id="318468" name="Object 4">
                        <a:extLst>
                          <a:ext uri="{FF2B5EF4-FFF2-40B4-BE49-F238E27FC236}">
                            <a16:creationId xmlns:a16="http://schemas.microsoft.com/office/drawing/2014/main" id="{1E058E2F-A8A3-4B8E-92F7-856EA6C88C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919" y="1237457"/>
                        <a:ext cx="4445000" cy="1265238"/>
                      </a:xfrm>
                      <a:prstGeom prst="rect">
                        <a:avLst/>
                      </a:prstGeom>
                      <a:noFill/>
                      <a:ln>
                        <a:noFill/>
                      </a:ln>
                      <a:effectLst/>
                    </p:spPr>
                  </p:pic>
                </p:oleObj>
              </mc:Fallback>
            </mc:AlternateContent>
          </a:graphicData>
        </a:graphic>
      </p:graphicFrame>
      <p:sp>
        <p:nvSpPr>
          <p:cNvPr id="318469" name="Rectangle 5">
            <a:extLst>
              <a:ext uri="{FF2B5EF4-FFF2-40B4-BE49-F238E27FC236}">
                <a16:creationId xmlns:a16="http://schemas.microsoft.com/office/drawing/2014/main" id="{261FEEF6-22E2-4249-A7F3-0EA5214BB475}"/>
              </a:ext>
            </a:extLst>
          </p:cNvPr>
          <p:cNvSpPr>
            <a:spLocks noGrp="1" noChangeArrowheads="1"/>
          </p:cNvSpPr>
          <p:nvPr>
            <p:ph type="body" sz="half" idx="3"/>
          </p:nvPr>
        </p:nvSpPr>
        <p:spPr>
          <a:xfrm>
            <a:off x="281782" y="1314792"/>
            <a:ext cx="4402137" cy="4237941"/>
          </a:xfrm>
        </p:spPr>
        <p:txBody>
          <a:bodyPr>
            <a:normAutofit fontScale="92500"/>
          </a:bodyPr>
          <a:lstStyle/>
          <a:p>
            <a:pPr>
              <a:lnSpc>
                <a:spcPct val="120000"/>
              </a:lnSpc>
            </a:pPr>
            <a:r>
              <a:rPr lang="en-US" altLang="en-US" sz="2400" dirty="0"/>
              <a:t>A heap can be stored as an array </a:t>
            </a:r>
            <a:r>
              <a:rPr lang="en-US" altLang="en-US" sz="2400" i="1" dirty="0"/>
              <a:t>A</a:t>
            </a:r>
            <a:r>
              <a:rPr lang="en-US" altLang="en-US" sz="2400" dirty="0"/>
              <a:t>.</a:t>
            </a:r>
          </a:p>
          <a:p>
            <a:pPr lvl="1">
              <a:lnSpc>
                <a:spcPct val="120000"/>
              </a:lnSpc>
            </a:pPr>
            <a:r>
              <a:rPr lang="en-US" altLang="en-US" sz="2400" dirty="0"/>
              <a:t>Root of tree is </a:t>
            </a:r>
            <a:r>
              <a:rPr lang="en-US" altLang="en-US" sz="2400" dirty="0">
                <a:latin typeface="Comic Sans MS" panose="030F0702030302020204" pitchFamily="66" charset="0"/>
              </a:rPr>
              <a:t>A[1]</a:t>
            </a:r>
          </a:p>
          <a:p>
            <a:pPr lvl="1">
              <a:lnSpc>
                <a:spcPct val="120000"/>
              </a:lnSpc>
            </a:pPr>
            <a:r>
              <a:rPr lang="en-US" altLang="en-US" sz="2400" dirty="0"/>
              <a:t>Left child of </a:t>
            </a:r>
            <a:r>
              <a:rPr lang="en-US" altLang="en-US" sz="2400" dirty="0">
                <a:latin typeface="Comic Sans MS" panose="030F0702030302020204" pitchFamily="66" charset="0"/>
              </a:rPr>
              <a:t>A[</a:t>
            </a:r>
            <a:r>
              <a:rPr lang="en-US" altLang="en-US" sz="2400" dirty="0" err="1">
                <a:latin typeface="Comic Sans MS" panose="030F0702030302020204" pitchFamily="66" charset="0"/>
              </a:rPr>
              <a:t>i</a:t>
            </a:r>
            <a:r>
              <a:rPr lang="en-US" altLang="en-US" sz="2400" dirty="0">
                <a:latin typeface="Comic Sans MS" panose="030F0702030302020204" pitchFamily="66" charset="0"/>
              </a:rPr>
              <a:t>] = A[2i]</a:t>
            </a:r>
          </a:p>
          <a:p>
            <a:pPr lvl="1">
              <a:lnSpc>
                <a:spcPct val="120000"/>
              </a:lnSpc>
            </a:pPr>
            <a:r>
              <a:rPr lang="en-US" altLang="en-US" sz="2400" dirty="0"/>
              <a:t>Right child of </a:t>
            </a:r>
            <a:r>
              <a:rPr lang="en-US" altLang="en-US" sz="2400" dirty="0">
                <a:latin typeface="Comic Sans MS" panose="030F0702030302020204" pitchFamily="66" charset="0"/>
              </a:rPr>
              <a:t>A[</a:t>
            </a:r>
            <a:r>
              <a:rPr lang="en-US" altLang="en-US" sz="2400" dirty="0" err="1">
                <a:latin typeface="Comic Sans MS" panose="030F0702030302020204" pitchFamily="66" charset="0"/>
              </a:rPr>
              <a:t>i</a:t>
            </a:r>
            <a:r>
              <a:rPr lang="en-US" altLang="en-US" sz="2400" dirty="0">
                <a:latin typeface="Comic Sans MS" panose="030F0702030302020204" pitchFamily="66" charset="0"/>
              </a:rPr>
              <a:t>] = A[2i + 1]</a:t>
            </a:r>
          </a:p>
          <a:p>
            <a:pPr lvl="1">
              <a:lnSpc>
                <a:spcPct val="120000"/>
              </a:lnSpc>
            </a:pPr>
            <a:r>
              <a:rPr lang="en-US" altLang="en-US" sz="2400" dirty="0"/>
              <a:t>Parent of </a:t>
            </a:r>
            <a:r>
              <a:rPr lang="en-US" altLang="en-US" sz="2400" dirty="0">
                <a:latin typeface="Comic Sans MS" panose="030F0702030302020204" pitchFamily="66" charset="0"/>
              </a:rPr>
              <a:t>A[</a:t>
            </a:r>
            <a:r>
              <a:rPr lang="en-US" altLang="en-US" sz="2400" dirty="0" err="1">
                <a:latin typeface="Comic Sans MS" panose="030F0702030302020204" pitchFamily="66" charset="0"/>
              </a:rPr>
              <a:t>i</a:t>
            </a:r>
            <a:r>
              <a:rPr lang="en-US" altLang="en-US" sz="2400" dirty="0">
                <a:latin typeface="Comic Sans MS" panose="030F0702030302020204" pitchFamily="66" charset="0"/>
              </a:rPr>
              <a:t>] = A[ </a:t>
            </a:r>
            <a:r>
              <a:rPr lang="en-US" altLang="en-US" sz="2400" dirty="0">
                <a:latin typeface="Comic Sans MS" panose="030F0702030302020204" pitchFamily="66" charset="0"/>
                <a:sym typeface="Symbol" panose="05050102010706020507" pitchFamily="18" charset="2"/>
              </a:rPr>
              <a:t></a:t>
            </a:r>
            <a:r>
              <a:rPr lang="en-US" altLang="en-US" sz="2400" dirty="0" err="1">
                <a:latin typeface="Comic Sans MS" panose="030F0702030302020204" pitchFamily="66" charset="0"/>
              </a:rPr>
              <a:t>i</a:t>
            </a:r>
            <a:r>
              <a:rPr lang="en-US" altLang="en-US" sz="2400" dirty="0">
                <a:latin typeface="Comic Sans MS" panose="030F0702030302020204" pitchFamily="66" charset="0"/>
              </a:rPr>
              <a:t>/2</a:t>
            </a:r>
            <a:r>
              <a:rPr lang="en-US" altLang="en-US" sz="2400" dirty="0">
                <a:latin typeface="Comic Sans MS" panose="030F0702030302020204" pitchFamily="66" charset="0"/>
                <a:sym typeface="Symbol" panose="05050102010706020507" pitchFamily="18" charset="2"/>
              </a:rPr>
              <a:t></a:t>
            </a:r>
            <a:r>
              <a:rPr lang="en-US" altLang="en-US" sz="2400" dirty="0">
                <a:latin typeface="Comic Sans MS" panose="030F0702030302020204" pitchFamily="66" charset="0"/>
              </a:rPr>
              <a:t> ]</a:t>
            </a:r>
          </a:p>
          <a:p>
            <a:pPr lvl="1">
              <a:lnSpc>
                <a:spcPct val="120000"/>
              </a:lnSpc>
            </a:pPr>
            <a:r>
              <a:rPr lang="en-US" altLang="en-US" sz="2400" dirty="0" err="1"/>
              <a:t>Heapsize</a:t>
            </a:r>
            <a:r>
              <a:rPr lang="en-US" altLang="en-US" sz="2400" dirty="0"/>
              <a:t>[A] </a:t>
            </a:r>
            <a:r>
              <a:rPr lang="en-US" altLang="en-US" sz="2400" dirty="0">
                <a:cs typeface="Arial" panose="020B0604020202020204" pitchFamily="34" charset="0"/>
              </a:rPr>
              <a:t>≤</a:t>
            </a:r>
            <a:r>
              <a:rPr lang="en-US" altLang="en-US" sz="2400" dirty="0"/>
              <a:t> length[A]</a:t>
            </a:r>
          </a:p>
          <a:p>
            <a:pPr>
              <a:lnSpc>
                <a:spcPct val="120000"/>
              </a:lnSpc>
            </a:pPr>
            <a:r>
              <a:rPr lang="en-US" altLang="en-US" sz="2400" dirty="0"/>
              <a:t>The elements in the subarray </a:t>
            </a:r>
            <a:r>
              <a:rPr lang="en-US" altLang="en-US" sz="2400" dirty="0">
                <a:latin typeface="Comic Sans MS" panose="030F0702030302020204" pitchFamily="66" charset="0"/>
              </a:rPr>
              <a:t>A[(</a:t>
            </a:r>
            <a:r>
              <a:rPr lang="en-US" altLang="en-US" sz="2400" dirty="0">
                <a:latin typeface="Comic Sans MS" panose="030F0702030302020204" pitchFamily="66" charset="0"/>
                <a:sym typeface="Symbol" panose="05050102010706020507" pitchFamily="18" charset="2"/>
              </a:rPr>
              <a:t>n/2+1</a:t>
            </a:r>
            <a:r>
              <a:rPr lang="en-US" altLang="en-US" sz="2400" dirty="0">
                <a:latin typeface="Comic Sans MS" panose="030F0702030302020204" pitchFamily="66" charset="0"/>
              </a:rPr>
              <a:t>) .. n]</a:t>
            </a:r>
            <a:r>
              <a:rPr lang="en-US" altLang="en-US" sz="2400" dirty="0"/>
              <a:t> are leaves</a:t>
            </a:r>
          </a:p>
          <a:p>
            <a:pPr>
              <a:lnSpc>
                <a:spcPct val="120000"/>
              </a:lnSpc>
            </a:pPr>
            <a:endParaRPr lang="en-US" altLang="en-US" sz="1800" dirty="0"/>
          </a:p>
        </p:txBody>
      </p:sp>
      <p:sp>
        <p:nvSpPr>
          <p:cNvPr id="6" name="Slide Number Placeholder 6">
            <a:extLst>
              <a:ext uri="{FF2B5EF4-FFF2-40B4-BE49-F238E27FC236}">
                <a16:creationId xmlns:a16="http://schemas.microsoft.com/office/drawing/2014/main" id="{980EEF72-92BD-48BE-A408-9472FE3FC750}"/>
              </a:ext>
            </a:extLst>
          </p:cNvPr>
          <p:cNvSpPr>
            <a:spLocks noGrp="1"/>
          </p:cNvSpPr>
          <p:nvPr>
            <p:ph type="sldNum" sz="quarter" idx="11"/>
          </p:nvPr>
        </p:nvSpPr>
        <p:spPr/>
        <p:txBody>
          <a:bodyPr/>
          <a:lstStyle/>
          <a:p>
            <a:endParaRPr lang="en-US" altLang="en-US" dirty="0"/>
          </a:p>
        </p:txBody>
      </p:sp>
      <p:sp>
        <p:nvSpPr>
          <p:cNvPr id="2" name="Date Placeholder 1">
            <a:extLst>
              <a:ext uri="{FF2B5EF4-FFF2-40B4-BE49-F238E27FC236}">
                <a16:creationId xmlns:a16="http://schemas.microsoft.com/office/drawing/2014/main" id="{5F994CFC-F98D-43E3-A703-C01FD5CD3BE2}"/>
              </a:ext>
            </a:extLst>
          </p:cNvPr>
          <p:cNvSpPr>
            <a:spLocks noGrp="1"/>
          </p:cNvSpPr>
          <p:nvPr>
            <p:ph type="dt" sz="half" idx="10"/>
          </p:nvPr>
        </p:nvSpPr>
        <p:spPr/>
        <p:txBody>
          <a:bodyPr/>
          <a:lstStyle/>
          <a:p>
            <a:fld id="{B722C470-0BFE-4056-BBBF-34FA54D9A16E}" type="datetime5">
              <a:rPr lang="en-IN" altLang="en-US" smtClean="0"/>
              <a:t>22-Dec-21</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TW"/>
              <a:t>Dept of I&amp;CT</a:t>
            </a:r>
          </a:p>
        </p:txBody>
      </p:sp>
      <p:sp>
        <p:nvSpPr>
          <p:cNvPr id="6" name="Slide Number Placeholder 3"/>
          <p:cNvSpPr>
            <a:spLocks noGrp="1"/>
          </p:cNvSpPr>
          <p:nvPr>
            <p:ph type="sldNum" sz="quarter" idx="12"/>
          </p:nvPr>
        </p:nvSpPr>
        <p:spPr>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5CA3A74-EBC6-4612-9977-D555204A682F}" type="slidenum">
              <a:rPr lang="en-US" smtClean="0"/>
              <a:pPr>
                <a:defRPr/>
              </a:pPr>
              <a:t>15</a:t>
            </a:fld>
            <a:endParaRPr lang="en-US" altLang="zh-TW"/>
          </a:p>
        </p:txBody>
      </p:sp>
      <p:sp>
        <p:nvSpPr>
          <p:cNvPr id="46085" name="Rectangle 3"/>
          <p:cNvSpPr>
            <a:spLocks noChangeArrowheads="1"/>
          </p:cNvSpPr>
          <p:nvPr/>
        </p:nvSpPr>
        <p:spPr bwMode="auto">
          <a:xfrm>
            <a:off x="237691" y="1277602"/>
            <a:ext cx="8506259" cy="403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just" eaLnBrk="1" hangingPunct="1">
              <a:spcBef>
                <a:spcPct val="20000"/>
              </a:spcBef>
              <a:buClr>
                <a:schemeClr val="accent1"/>
              </a:buClr>
              <a:buFont typeface="Wingdings" panose="05000000000000000000" pitchFamily="2" charset="2"/>
              <a:buChar char="l"/>
            </a:pPr>
            <a:r>
              <a:rPr lang="en-US" altLang="zh-TW" sz="2800" dirty="0">
                <a:latin typeface="Times New Roman" panose="02020603050405020304" pitchFamily="18" charset="0"/>
                <a:cs typeface="Times New Roman" panose="02020603050405020304" pitchFamily="18" charset="0"/>
              </a:rPr>
              <a:t>A </a:t>
            </a:r>
            <a:r>
              <a:rPr lang="en-US" altLang="zh-TW" sz="2800" i="1" dirty="0">
                <a:solidFill>
                  <a:srgbClr val="CC3300"/>
                </a:solidFill>
                <a:latin typeface="Times New Roman" panose="02020603050405020304" pitchFamily="18" charset="0"/>
                <a:cs typeface="Times New Roman" panose="02020603050405020304" pitchFamily="18" charset="0"/>
              </a:rPr>
              <a:t>max tree</a:t>
            </a:r>
            <a:r>
              <a:rPr lang="en-US" altLang="zh-TW" sz="2800" dirty="0">
                <a:latin typeface="Times New Roman" panose="02020603050405020304" pitchFamily="18" charset="0"/>
                <a:cs typeface="Times New Roman" panose="02020603050405020304" pitchFamily="18" charset="0"/>
              </a:rPr>
              <a:t> is a tree in which the key value in each node is </a:t>
            </a:r>
            <a:r>
              <a:rPr lang="en-US" altLang="zh-TW" sz="2800" dirty="0">
                <a:solidFill>
                  <a:srgbClr val="CC3300"/>
                </a:solidFill>
                <a:latin typeface="Times New Roman" panose="02020603050405020304" pitchFamily="18" charset="0"/>
                <a:cs typeface="Times New Roman" panose="02020603050405020304" pitchFamily="18" charset="0"/>
              </a:rPr>
              <a:t>greater  than(equal to) </a:t>
            </a:r>
            <a:r>
              <a:rPr lang="en-US" altLang="zh-TW" sz="2800" dirty="0">
                <a:latin typeface="Times New Roman" panose="02020603050405020304" pitchFamily="18" charset="0"/>
                <a:cs typeface="Times New Roman" panose="02020603050405020304" pitchFamily="18" charset="0"/>
              </a:rPr>
              <a:t>the key values in its children.  A </a:t>
            </a:r>
            <a:r>
              <a:rPr lang="en-US" altLang="zh-TW" sz="2800" i="1" dirty="0">
                <a:solidFill>
                  <a:srgbClr val="CC3300"/>
                </a:solidFill>
                <a:latin typeface="Times New Roman" panose="02020603050405020304" pitchFamily="18" charset="0"/>
                <a:cs typeface="Times New Roman" panose="02020603050405020304" pitchFamily="18" charset="0"/>
              </a:rPr>
              <a:t>max heap</a:t>
            </a:r>
            <a:r>
              <a:rPr lang="en-US" altLang="zh-TW" sz="2800" dirty="0">
                <a:latin typeface="Times New Roman" panose="02020603050405020304" pitchFamily="18" charset="0"/>
                <a:cs typeface="Times New Roman" panose="02020603050405020304" pitchFamily="18" charset="0"/>
              </a:rPr>
              <a:t> is a </a:t>
            </a:r>
            <a:r>
              <a:rPr lang="en-US" altLang="zh-TW" sz="2800" dirty="0">
                <a:solidFill>
                  <a:srgbClr val="CC3300"/>
                </a:solidFill>
                <a:latin typeface="Times New Roman" panose="02020603050405020304" pitchFamily="18" charset="0"/>
                <a:cs typeface="Times New Roman" panose="02020603050405020304" pitchFamily="18" charset="0"/>
              </a:rPr>
              <a:t>complete binary</a:t>
            </a:r>
            <a:r>
              <a:rPr lang="en-US" altLang="zh-TW" sz="2800" dirty="0">
                <a:latin typeface="Times New Roman" panose="02020603050405020304" pitchFamily="18" charset="0"/>
                <a:cs typeface="Times New Roman" panose="02020603050405020304" pitchFamily="18" charset="0"/>
              </a:rPr>
              <a:t> </a:t>
            </a:r>
            <a:r>
              <a:rPr lang="en-US" altLang="zh-TW" sz="2800" dirty="0">
                <a:solidFill>
                  <a:srgbClr val="CC3300"/>
                </a:solidFill>
                <a:latin typeface="Times New Roman" panose="02020603050405020304" pitchFamily="18" charset="0"/>
                <a:cs typeface="Times New Roman" panose="02020603050405020304" pitchFamily="18" charset="0"/>
              </a:rPr>
              <a:t>tree</a:t>
            </a:r>
            <a:r>
              <a:rPr lang="en-US" altLang="zh-TW" sz="2800" dirty="0">
                <a:latin typeface="Times New Roman" panose="02020603050405020304" pitchFamily="18" charset="0"/>
                <a:cs typeface="Times New Roman" panose="02020603050405020304" pitchFamily="18" charset="0"/>
              </a:rPr>
              <a:t> that is also a max tree.</a:t>
            </a:r>
          </a:p>
          <a:p>
            <a:pPr algn="just" eaLnBrk="1" hangingPunct="1">
              <a:spcBef>
                <a:spcPct val="20000"/>
              </a:spcBef>
              <a:buClr>
                <a:schemeClr val="accent1"/>
              </a:buClr>
              <a:buFont typeface="Wingdings" panose="05000000000000000000" pitchFamily="2" charset="2"/>
              <a:buChar char="l"/>
            </a:pPr>
            <a:endParaRPr lang="en-US" altLang="zh-TW" sz="2800" dirty="0">
              <a:latin typeface="Times New Roman" panose="02020603050405020304" pitchFamily="18" charset="0"/>
              <a:cs typeface="Times New Roman" panose="02020603050405020304" pitchFamily="18" charset="0"/>
            </a:endParaRPr>
          </a:p>
          <a:p>
            <a:pPr algn="just" eaLnBrk="1" hangingPunct="1">
              <a:spcBef>
                <a:spcPct val="20000"/>
              </a:spcBef>
              <a:buClr>
                <a:schemeClr val="accent1"/>
              </a:buClr>
              <a:buFont typeface="Wingdings" panose="05000000000000000000" pitchFamily="2" charset="2"/>
              <a:buChar char="l"/>
            </a:pPr>
            <a:r>
              <a:rPr lang="en-US" altLang="zh-TW" sz="2800" dirty="0">
                <a:latin typeface="Times New Roman" panose="02020603050405020304" pitchFamily="18" charset="0"/>
                <a:cs typeface="Times New Roman" panose="02020603050405020304" pitchFamily="18" charset="0"/>
              </a:rPr>
              <a:t>A </a:t>
            </a:r>
            <a:r>
              <a:rPr lang="en-US" altLang="zh-TW" sz="2800" i="1" dirty="0">
                <a:solidFill>
                  <a:srgbClr val="CC3300"/>
                </a:solidFill>
                <a:latin typeface="Times New Roman" panose="02020603050405020304" pitchFamily="18" charset="0"/>
                <a:cs typeface="Times New Roman" panose="02020603050405020304" pitchFamily="18" charset="0"/>
              </a:rPr>
              <a:t>min tree</a:t>
            </a:r>
            <a:r>
              <a:rPr lang="en-US" altLang="zh-TW" sz="2800" dirty="0">
                <a:latin typeface="Times New Roman" panose="02020603050405020304" pitchFamily="18" charset="0"/>
                <a:cs typeface="Times New Roman" panose="02020603050405020304" pitchFamily="18" charset="0"/>
              </a:rPr>
              <a:t> is a tree in which the key value in each node is </a:t>
            </a:r>
            <a:r>
              <a:rPr lang="en-US" altLang="zh-TW" sz="2800" dirty="0">
                <a:solidFill>
                  <a:srgbClr val="CC3300"/>
                </a:solidFill>
                <a:latin typeface="Times New Roman" panose="02020603050405020304" pitchFamily="18" charset="0"/>
                <a:cs typeface="Times New Roman" panose="02020603050405020304" pitchFamily="18" charset="0"/>
              </a:rPr>
              <a:t>smaller than(equal to) </a:t>
            </a:r>
            <a:r>
              <a:rPr lang="en-US" altLang="zh-TW" sz="2800" dirty="0">
                <a:latin typeface="Times New Roman" panose="02020603050405020304" pitchFamily="18" charset="0"/>
                <a:cs typeface="Times New Roman" panose="02020603050405020304" pitchFamily="18" charset="0"/>
              </a:rPr>
              <a:t>the key values in its children. A </a:t>
            </a:r>
            <a:r>
              <a:rPr lang="en-US" altLang="zh-TW" sz="2800" i="1" dirty="0">
                <a:solidFill>
                  <a:srgbClr val="CC3300"/>
                </a:solidFill>
                <a:latin typeface="Times New Roman" panose="02020603050405020304" pitchFamily="18" charset="0"/>
                <a:cs typeface="Times New Roman" panose="02020603050405020304" pitchFamily="18" charset="0"/>
              </a:rPr>
              <a:t>min heap</a:t>
            </a:r>
            <a:r>
              <a:rPr lang="en-US" altLang="zh-TW" sz="2800" dirty="0">
                <a:latin typeface="Times New Roman" panose="02020603050405020304" pitchFamily="18" charset="0"/>
                <a:cs typeface="Times New Roman" panose="02020603050405020304" pitchFamily="18" charset="0"/>
              </a:rPr>
              <a:t> is a </a:t>
            </a:r>
            <a:r>
              <a:rPr lang="en-US" altLang="zh-TW" sz="2800" dirty="0">
                <a:solidFill>
                  <a:srgbClr val="CC3300"/>
                </a:solidFill>
                <a:latin typeface="Times New Roman" panose="02020603050405020304" pitchFamily="18" charset="0"/>
                <a:cs typeface="Times New Roman" panose="02020603050405020304" pitchFamily="18" charset="0"/>
              </a:rPr>
              <a:t>complete binary tree</a:t>
            </a:r>
            <a:r>
              <a:rPr lang="en-US" altLang="zh-TW" sz="2800" dirty="0">
                <a:latin typeface="Times New Roman" panose="02020603050405020304" pitchFamily="18" charset="0"/>
                <a:cs typeface="Times New Roman" panose="02020603050405020304" pitchFamily="18" charset="0"/>
              </a:rPr>
              <a:t> that is also a min tree</a:t>
            </a:r>
            <a:r>
              <a:rPr lang="en-US" altLang="zh-TW" sz="1950" dirty="0"/>
              <a:t>.</a:t>
            </a:r>
          </a:p>
        </p:txBody>
      </p:sp>
      <p:sp>
        <p:nvSpPr>
          <p:cNvPr id="2" name="Date Placeholder 1">
            <a:extLst>
              <a:ext uri="{FF2B5EF4-FFF2-40B4-BE49-F238E27FC236}">
                <a16:creationId xmlns:a16="http://schemas.microsoft.com/office/drawing/2014/main" id="{758197FF-BB1D-4750-B828-2AC788675C8E}"/>
              </a:ext>
            </a:extLst>
          </p:cNvPr>
          <p:cNvSpPr>
            <a:spLocks noGrp="1"/>
          </p:cNvSpPr>
          <p:nvPr>
            <p:ph type="dt" sz="half" idx="10"/>
          </p:nvPr>
        </p:nvSpPr>
        <p:spPr/>
        <p:txBody>
          <a:bodyPr/>
          <a:lstStyle/>
          <a:p>
            <a:fld id="{4B1B64FF-5948-4C34-80E0-12BF28C667AD}" type="datetime5">
              <a:rPr lang="en-IN" smtClean="0"/>
              <a:t>22-Dec-21</a:t>
            </a:fld>
            <a:endParaRPr lang="en-IN"/>
          </a:p>
        </p:txBody>
      </p:sp>
      <p:sp>
        <p:nvSpPr>
          <p:cNvPr id="7" name="TextShape 1">
            <a:extLst>
              <a:ext uri="{FF2B5EF4-FFF2-40B4-BE49-F238E27FC236}">
                <a16:creationId xmlns:a16="http://schemas.microsoft.com/office/drawing/2014/main" id="{FD9A51FE-6CB5-4723-B441-889040BCAB56}"/>
              </a:ext>
            </a:extLst>
          </p:cNvPr>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Tree>
    <p:extLst>
      <p:ext uri="{BB962C8B-B14F-4D97-AF65-F5344CB8AC3E}">
        <p14:creationId xmlns:p14="http://schemas.microsoft.com/office/powerpoint/2010/main" val="3605620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43"/>
          <p:cNvSpPr txBox="1">
            <a:spLocks noChangeArrowheads="1"/>
          </p:cNvSpPr>
          <p:nvPr/>
        </p:nvSpPr>
        <p:spPr bwMode="auto">
          <a:xfrm>
            <a:off x="674599" y="2915150"/>
            <a:ext cx="45717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dirty="0">
                <a:latin typeface="Times New Roman" panose="02020603050405020304" pitchFamily="18" charset="0"/>
              </a:rPr>
              <a:t> [4]</a:t>
            </a:r>
          </a:p>
        </p:txBody>
      </p:sp>
      <p:grpSp>
        <p:nvGrpSpPr>
          <p:cNvPr id="47108" name="Group 53"/>
          <p:cNvGrpSpPr>
            <a:grpSpLocks/>
          </p:cNvGrpSpPr>
          <p:nvPr/>
        </p:nvGrpSpPr>
        <p:grpSpPr bwMode="auto">
          <a:xfrm>
            <a:off x="875704" y="1511812"/>
            <a:ext cx="7396759" cy="2176343"/>
            <a:chOff x="220" y="1195"/>
            <a:chExt cx="4577" cy="1439"/>
          </a:xfrm>
        </p:grpSpPr>
        <p:sp>
          <p:nvSpPr>
            <p:cNvPr id="47110" name="Oval 3"/>
            <p:cNvSpPr>
              <a:spLocks noChangeArrowheads="1"/>
            </p:cNvSpPr>
            <p:nvPr/>
          </p:nvSpPr>
          <p:spPr bwMode="auto">
            <a:xfrm>
              <a:off x="945" y="1245"/>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14</a:t>
              </a:r>
            </a:p>
          </p:txBody>
        </p:sp>
        <p:sp>
          <p:nvSpPr>
            <p:cNvPr id="47111" name="Oval 5"/>
            <p:cNvSpPr>
              <a:spLocks noChangeArrowheads="1"/>
            </p:cNvSpPr>
            <p:nvPr/>
          </p:nvSpPr>
          <p:spPr bwMode="auto">
            <a:xfrm>
              <a:off x="485" y="1785"/>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12</a:t>
              </a:r>
            </a:p>
          </p:txBody>
        </p:sp>
        <p:sp>
          <p:nvSpPr>
            <p:cNvPr id="47112" name="Oval 6"/>
            <p:cNvSpPr>
              <a:spLocks noChangeArrowheads="1"/>
            </p:cNvSpPr>
            <p:nvPr/>
          </p:nvSpPr>
          <p:spPr bwMode="auto">
            <a:xfrm>
              <a:off x="1348" y="1781"/>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7</a:t>
              </a:r>
            </a:p>
          </p:txBody>
        </p:sp>
        <p:sp>
          <p:nvSpPr>
            <p:cNvPr id="47113" name="Oval 7"/>
            <p:cNvSpPr>
              <a:spLocks noChangeArrowheads="1"/>
            </p:cNvSpPr>
            <p:nvPr/>
          </p:nvSpPr>
          <p:spPr bwMode="auto">
            <a:xfrm>
              <a:off x="722" y="2322"/>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8</a:t>
              </a:r>
            </a:p>
          </p:txBody>
        </p:sp>
        <p:sp>
          <p:nvSpPr>
            <p:cNvPr id="47114" name="Oval 8"/>
            <p:cNvSpPr>
              <a:spLocks noChangeArrowheads="1"/>
            </p:cNvSpPr>
            <p:nvPr/>
          </p:nvSpPr>
          <p:spPr bwMode="auto">
            <a:xfrm>
              <a:off x="222" y="2308"/>
              <a:ext cx="300" cy="32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10</a:t>
              </a:r>
            </a:p>
          </p:txBody>
        </p:sp>
        <p:sp>
          <p:nvSpPr>
            <p:cNvPr id="47115" name="Oval 9"/>
            <p:cNvSpPr>
              <a:spLocks noChangeArrowheads="1"/>
            </p:cNvSpPr>
            <p:nvPr/>
          </p:nvSpPr>
          <p:spPr bwMode="auto">
            <a:xfrm>
              <a:off x="1078" y="2323"/>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6</a:t>
              </a:r>
            </a:p>
          </p:txBody>
        </p:sp>
        <p:sp>
          <p:nvSpPr>
            <p:cNvPr id="47116" name="Line 10"/>
            <p:cNvSpPr>
              <a:spLocks noChangeShapeType="1"/>
            </p:cNvSpPr>
            <p:nvPr/>
          </p:nvSpPr>
          <p:spPr bwMode="auto">
            <a:xfrm flipH="1">
              <a:off x="711" y="1500"/>
              <a:ext cx="245"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17" name="Line 11"/>
            <p:cNvSpPr>
              <a:spLocks noChangeShapeType="1"/>
            </p:cNvSpPr>
            <p:nvPr/>
          </p:nvSpPr>
          <p:spPr bwMode="auto">
            <a:xfrm>
              <a:off x="1245" y="1500"/>
              <a:ext cx="166" cy="3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18" name="Line 12"/>
            <p:cNvSpPr>
              <a:spLocks noChangeShapeType="1"/>
            </p:cNvSpPr>
            <p:nvPr/>
          </p:nvSpPr>
          <p:spPr bwMode="auto">
            <a:xfrm flipH="1">
              <a:off x="356" y="2078"/>
              <a:ext cx="20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19" name="Line 13"/>
            <p:cNvSpPr>
              <a:spLocks noChangeShapeType="1"/>
            </p:cNvSpPr>
            <p:nvPr/>
          </p:nvSpPr>
          <p:spPr bwMode="auto">
            <a:xfrm>
              <a:off x="722" y="2078"/>
              <a:ext cx="189"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20" name="Line 14"/>
            <p:cNvSpPr>
              <a:spLocks noChangeShapeType="1"/>
            </p:cNvSpPr>
            <p:nvPr/>
          </p:nvSpPr>
          <p:spPr bwMode="auto">
            <a:xfrm flipH="1">
              <a:off x="1256" y="2078"/>
              <a:ext cx="144"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21" name="Oval 17"/>
            <p:cNvSpPr>
              <a:spLocks noChangeArrowheads="1"/>
            </p:cNvSpPr>
            <p:nvPr/>
          </p:nvSpPr>
          <p:spPr bwMode="auto">
            <a:xfrm>
              <a:off x="2764" y="1219"/>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9</a:t>
              </a:r>
            </a:p>
          </p:txBody>
        </p:sp>
        <p:sp>
          <p:nvSpPr>
            <p:cNvPr id="47122" name="Oval 18"/>
            <p:cNvSpPr>
              <a:spLocks noChangeArrowheads="1"/>
            </p:cNvSpPr>
            <p:nvPr/>
          </p:nvSpPr>
          <p:spPr bwMode="auto">
            <a:xfrm>
              <a:off x="2304" y="1759"/>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6</a:t>
              </a:r>
            </a:p>
          </p:txBody>
        </p:sp>
        <p:sp>
          <p:nvSpPr>
            <p:cNvPr id="47123" name="Oval 19"/>
            <p:cNvSpPr>
              <a:spLocks noChangeArrowheads="1"/>
            </p:cNvSpPr>
            <p:nvPr/>
          </p:nvSpPr>
          <p:spPr bwMode="auto">
            <a:xfrm>
              <a:off x="3167" y="1755"/>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3</a:t>
              </a:r>
            </a:p>
          </p:txBody>
        </p:sp>
        <p:sp>
          <p:nvSpPr>
            <p:cNvPr id="47124" name="Oval 21"/>
            <p:cNvSpPr>
              <a:spLocks noChangeArrowheads="1"/>
            </p:cNvSpPr>
            <p:nvPr/>
          </p:nvSpPr>
          <p:spPr bwMode="auto">
            <a:xfrm>
              <a:off x="2041" y="2282"/>
              <a:ext cx="300" cy="32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5</a:t>
              </a:r>
            </a:p>
          </p:txBody>
        </p:sp>
        <p:sp>
          <p:nvSpPr>
            <p:cNvPr id="47125" name="Line 23"/>
            <p:cNvSpPr>
              <a:spLocks noChangeShapeType="1"/>
            </p:cNvSpPr>
            <p:nvPr/>
          </p:nvSpPr>
          <p:spPr bwMode="auto">
            <a:xfrm flipH="1">
              <a:off x="2530" y="1474"/>
              <a:ext cx="245"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26" name="Line 24"/>
            <p:cNvSpPr>
              <a:spLocks noChangeShapeType="1"/>
            </p:cNvSpPr>
            <p:nvPr/>
          </p:nvSpPr>
          <p:spPr bwMode="auto">
            <a:xfrm>
              <a:off x="3064" y="1474"/>
              <a:ext cx="166" cy="3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27" name="Line 25"/>
            <p:cNvSpPr>
              <a:spLocks noChangeShapeType="1"/>
            </p:cNvSpPr>
            <p:nvPr/>
          </p:nvSpPr>
          <p:spPr bwMode="auto">
            <a:xfrm flipH="1">
              <a:off x="2175" y="2052"/>
              <a:ext cx="20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28" name="Oval 29"/>
            <p:cNvSpPr>
              <a:spLocks noChangeArrowheads="1"/>
            </p:cNvSpPr>
            <p:nvPr/>
          </p:nvSpPr>
          <p:spPr bwMode="auto">
            <a:xfrm>
              <a:off x="4497" y="1241"/>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30</a:t>
              </a:r>
            </a:p>
          </p:txBody>
        </p:sp>
        <p:sp>
          <p:nvSpPr>
            <p:cNvPr id="47129" name="Oval 30"/>
            <p:cNvSpPr>
              <a:spLocks noChangeArrowheads="1"/>
            </p:cNvSpPr>
            <p:nvPr/>
          </p:nvSpPr>
          <p:spPr bwMode="auto">
            <a:xfrm>
              <a:off x="4037" y="1781"/>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25</a:t>
              </a:r>
            </a:p>
          </p:txBody>
        </p:sp>
        <p:sp>
          <p:nvSpPr>
            <p:cNvPr id="47130" name="Line 35"/>
            <p:cNvSpPr>
              <a:spLocks noChangeShapeType="1"/>
            </p:cNvSpPr>
            <p:nvPr/>
          </p:nvSpPr>
          <p:spPr bwMode="auto">
            <a:xfrm flipH="1">
              <a:off x="4263" y="1496"/>
              <a:ext cx="245"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31" name="Text Box 40"/>
            <p:cNvSpPr txBox="1">
              <a:spLocks noChangeArrowheads="1"/>
            </p:cNvSpPr>
            <p:nvPr/>
          </p:nvSpPr>
          <p:spPr bwMode="auto">
            <a:xfrm>
              <a:off x="687" y="1195"/>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[1]</a:t>
              </a:r>
              <a:endParaRPr lang="en-US" altLang="zh-TW" sz="1500" b="1" u="sng">
                <a:latin typeface="Times New Roman" panose="02020603050405020304" pitchFamily="18" charset="0"/>
              </a:endParaRPr>
            </a:p>
          </p:txBody>
        </p:sp>
        <p:sp>
          <p:nvSpPr>
            <p:cNvPr id="47132" name="Text Box 41"/>
            <p:cNvSpPr txBox="1">
              <a:spLocks noChangeArrowheads="1"/>
            </p:cNvSpPr>
            <p:nvPr/>
          </p:nvSpPr>
          <p:spPr bwMode="auto">
            <a:xfrm>
              <a:off x="220" y="1750"/>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[2]</a:t>
              </a:r>
            </a:p>
          </p:txBody>
        </p:sp>
        <p:sp>
          <p:nvSpPr>
            <p:cNvPr id="47133" name="Text Box 44"/>
            <p:cNvSpPr txBox="1">
              <a:spLocks noChangeArrowheads="1"/>
            </p:cNvSpPr>
            <p:nvPr/>
          </p:nvSpPr>
          <p:spPr bwMode="auto">
            <a:xfrm>
              <a:off x="1075" y="1750"/>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[3]</a:t>
              </a:r>
            </a:p>
          </p:txBody>
        </p:sp>
        <p:sp>
          <p:nvSpPr>
            <p:cNvPr id="47134" name="Text Box 45"/>
            <p:cNvSpPr txBox="1">
              <a:spLocks noChangeArrowheads="1"/>
            </p:cNvSpPr>
            <p:nvPr/>
          </p:nvSpPr>
          <p:spPr bwMode="auto">
            <a:xfrm>
              <a:off x="575" y="2161"/>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[5]</a:t>
              </a:r>
            </a:p>
          </p:txBody>
        </p:sp>
        <p:sp>
          <p:nvSpPr>
            <p:cNvPr id="47135" name="Text Box 46"/>
            <p:cNvSpPr txBox="1">
              <a:spLocks noChangeArrowheads="1"/>
            </p:cNvSpPr>
            <p:nvPr/>
          </p:nvSpPr>
          <p:spPr bwMode="auto">
            <a:xfrm>
              <a:off x="1009" y="2150"/>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[6]</a:t>
              </a:r>
            </a:p>
          </p:txBody>
        </p:sp>
        <p:sp>
          <p:nvSpPr>
            <p:cNvPr id="47136" name="Text Box 47"/>
            <p:cNvSpPr txBox="1">
              <a:spLocks noChangeArrowheads="1"/>
            </p:cNvSpPr>
            <p:nvPr/>
          </p:nvSpPr>
          <p:spPr bwMode="auto">
            <a:xfrm>
              <a:off x="2509" y="1206"/>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[1]</a:t>
              </a:r>
            </a:p>
          </p:txBody>
        </p:sp>
        <p:sp>
          <p:nvSpPr>
            <p:cNvPr id="47137" name="Text Box 48"/>
            <p:cNvSpPr txBox="1">
              <a:spLocks noChangeArrowheads="1"/>
            </p:cNvSpPr>
            <p:nvPr/>
          </p:nvSpPr>
          <p:spPr bwMode="auto">
            <a:xfrm>
              <a:off x="1998" y="1750"/>
              <a:ext cx="38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 [2]</a:t>
              </a:r>
            </a:p>
          </p:txBody>
        </p:sp>
        <p:sp>
          <p:nvSpPr>
            <p:cNvPr id="47138" name="Text Box 49"/>
            <p:cNvSpPr txBox="1">
              <a:spLocks noChangeArrowheads="1"/>
            </p:cNvSpPr>
            <p:nvPr/>
          </p:nvSpPr>
          <p:spPr bwMode="auto">
            <a:xfrm>
              <a:off x="2887" y="1761"/>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[3]</a:t>
              </a:r>
            </a:p>
          </p:txBody>
        </p:sp>
        <p:sp>
          <p:nvSpPr>
            <p:cNvPr id="47139" name="Text Box 50"/>
            <p:cNvSpPr txBox="1">
              <a:spLocks noChangeArrowheads="1"/>
            </p:cNvSpPr>
            <p:nvPr/>
          </p:nvSpPr>
          <p:spPr bwMode="auto">
            <a:xfrm>
              <a:off x="1820" y="2172"/>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[4]</a:t>
              </a:r>
            </a:p>
          </p:txBody>
        </p:sp>
        <p:sp>
          <p:nvSpPr>
            <p:cNvPr id="47140" name="Text Box 51"/>
            <p:cNvSpPr txBox="1">
              <a:spLocks noChangeArrowheads="1"/>
            </p:cNvSpPr>
            <p:nvPr/>
          </p:nvSpPr>
          <p:spPr bwMode="auto">
            <a:xfrm>
              <a:off x="4098" y="1239"/>
              <a:ext cx="465"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   [1]</a:t>
              </a:r>
            </a:p>
          </p:txBody>
        </p:sp>
        <p:sp>
          <p:nvSpPr>
            <p:cNvPr id="47141" name="Text Box 52"/>
            <p:cNvSpPr txBox="1">
              <a:spLocks noChangeArrowheads="1"/>
            </p:cNvSpPr>
            <p:nvPr/>
          </p:nvSpPr>
          <p:spPr bwMode="auto">
            <a:xfrm>
              <a:off x="3776" y="1728"/>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[2]</a:t>
              </a:r>
            </a:p>
          </p:txBody>
        </p:sp>
      </p:grpSp>
      <p:sp>
        <p:nvSpPr>
          <p:cNvPr id="47109" name="Text Box 54"/>
          <p:cNvSpPr txBox="1">
            <a:spLocks noChangeArrowheads="1"/>
          </p:cNvSpPr>
          <p:nvPr/>
        </p:nvSpPr>
        <p:spPr bwMode="auto">
          <a:xfrm>
            <a:off x="674599" y="4290548"/>
            <a:ext cx="729232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2400" dirty="0">
                <a:solidFill>
                  <a:srgbClr val="003399"/>
                </a:solidFill>
                <a:latin typeface="Times New Roman" panose="02020603050405020304" pitchFamily="18" charset="0"/>
              </a:rPr>
              <a:t>Property:</a:t>
            </a:r>
            <a:endParaRPr lang="en-US" altLang="zh-TW" sz="2100" dirty="0">
              <a:solidFill>
                <a:srgbClr val="003399"/>
              </a:solidFill>
              <a:latin typeface="Times New Roman" panose="02020603050405020304" pitchFamily="18" charset="0"/>
            </a:endParaRPr>
          </a:p>
          <a:p>
            <a:pPr eaLnBrk="1" hangingPunct="1"/>
            <a:r>
              <a:rPr lang="en-US" altLang="zh-TW" sz="2100" dirty="0">
                <a:solidFill>
                  <a:srgbClr val="003399"/>
                </a:solidFill>
                <a:latin typeface="Times New Roman" panose="02020603050405020304" pitchFamily="18" charset="0"/>
              </a:rPr>
              <a:t>	The root of </a:t>
            </a:r>
            <a:r>
              <a:rPr lang="en-US" altLang="zh-TW" sz="2100" dirty="0">
                <a:solidFill>
                  <a:srgbClr val="006600"/>
                </a:solidFill>
                <a:latin typeface="Times New Roman" panose="02020603050405020304" pitchFamily="18" charset="0"/>
              </a:rPr>
              <a:t>max heap</a:t>
            </a:r>
            <a:r>
              <a:rPr lang="en-US" altLang="zh-TW" sz="2100" dirty="0">
                <a:solidFill>
                  <a:srgbClr val="003399"/>
                </a:solidFill>
                <a:latin typeface="Times New Roman" panose="02020603050405020304" pitchFamily="18" charset="0"/>
              </a:rPr>
              <a:t> (</a:t>
            </a:r>
            <a:r>
              <a:rPr lang="en-US" altLang="zh-TW" sz="2100" dirty="0">
                <a:solidFill>
                  <a:srgbClr val="006600"/>
                </a:solidFill>
                <a:latin typeface="Times New Roman" panose="02020603050405020304" pitchFamily="18" charset="0"/>
              </a:rPr>
              <a:t>min heap</a:t>
            </a:r>
            <a:r>
              <a:rPr lang="en-US" altLang="zh-TW" sz="2100" dirty="0">
                <a:solidFill>
                  <a:srgbClr val="003399"/>
                </a:solidFill>
                <a:latin typeface="Times New Roman" panose="02020603050405020304" pitchFamily="18" charset="0"/>
              </a:rPr>
              <a:t>) contains </a:t>
            </a:r>
          </a:p>
          <a:p>
            <a:pPr eaLnBrk="1" hangingPunct="1"/>
            <a:r>
              <a:rPr lang="en-US" altLang="zh-TW" sz="2100" dirty="0">
                <a:solidFill>
                  <a:srgbClr val="003399"/>
                </a:solidFill>
                <a:latin typeface="Times New Roman" panose="02020603050405020304" pitchFamily="18" charset="0"/>
              </a:rPr>
              <a:t>	the </a:t>
            </a:r>
            <a:r>
              <a:rPr lang="en-US" altLang="zh-TW" sz="2100" dirty="0">
                <a:solidFill>
                  <a:srgbClr val="006600"/>
                </a:solidFill>
                <a:latin typeface="Times New Roman" panose="02020603050405020304" pitchFamily="18" charset="0"/>
              </a:rPr>
              <a:t>largest</a:t>
            </a:r>
            <a:r>
              <a:rPr lang="en-US" altLang="zh-TW" sz="2100" dirty="0">
                <a:solidFill>
                  <a:srgbClr val="003399"/>
                </a:solidFill>
                <a:latin typeface="Times New Roman" panose="02020603050405020304" pitchFamily="18" charset="0"/>
              </a:rPr>
              <a:t> (</a:t>
            </a:r>
            <a:r>
              <a:rPr lang="en-US" altLang="zh-TW" sz="2100" dirty="0">
                <a:solidFill>
                  <a:srgbClr val="006600"/>
                </a:solidFill>
                <a:latin typeface="Times New Roman" panose="02020603050405020304" pitchFamily="18" charset="0"/>
              </a:rPr>
              <a:t>smallest</a:t>
            </a:r>
            <a:r>
              <a:rPr lang="en-US" altLang="zh-TW" sz="2100" dirty="0">
                <a:solidFill>
                  <a:srgbClr val="003399"/>
                </a:solidFill>
                <a:latin typeface="Times New Roman" panose="02020603050405020304" pitchFamily="18" charset="0"/>
              </a:rPr>
              <a:t>).</a:t>
            </a:r>
            <a:endParaRPr lang="en-US" altLang="zh-TW" sz="2400" dirty="0">
              <a:solidFill>
                <a:srgbClr val="003399"/>
              </a:solidFill>
              <a:latin typeface="Times New Roman" panose="02020603050405020304" pitchFamily="18" charset="0"/>
            </a:endParaRPr>
          </a:p>
        </p:txBody>
      </p:sp>
      <p:sp>
        <p:nvSpPr>
          <p:cNvPr id="2" name="Date Placeholder 1">
            <a:extLst>
              <a:ext uri="{FF2B5EF4-FFF2-40B4-BE49-F238E27FC236}">
                <a16:creationId xmlns:a16="http://schemas.microsoft.com/office/drawing/2014/main" id="{4B58D6F4-CA12-4597-A353-10201F027E9B}"/>
              </a:ext>
            </a:extLst>
          </p:cNvPr>
          <p:cNvSpPr>
            <a:spLocks noGrp="1"/>
          </p:cNvSpPr>
          <p:nvPr>
            <p:ph type="dt" sz="half" idx="10"/>
          </p:nvPr>
        </p:nvSpPr>
        <p:spPr/>
        <p:txBody>
          <a:bodyPr/>
          <a:lstStyle/>
          <a:p>
            <a:fld id="{1A6D367D-2410-4B25-8DD8-FDEF3F8E3231}" type="datetime5">
              <a:rPr lang="en-IN" smtClean="0"/>
              <a:t>22-Dec-21</a:t>
            </a:fld>
            <a:endParaRPr lang="en-IN"/>
          </a:p>
        </p:txBody>
      </p:sp>
      <p:sp>
        <p:nvSpPr>
          <p:cNvPr id="3" name="Footer Placeholder 2">
            <a:extLst>
              <a:ext uri="{FF2B5EF4-FFF2-40B4-BE49-F238E27FC236}">
                <a16:creationId xmlns:a16="http://schemas.microsoft.com/office/drawing/2014/main" id="{A80568A5-8DEE-4FCD-9AB8-E11FF0D5128C}"/>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B93D45CE-BBBE-43B1-AC2D-3F72100170B2}"/>
              </a:ext>
            </a:extLst>
          </p:cNvPr>
          <p:cNvSpPr>
            <a:spLocks noGrp="1"/>
          </p:cNvSpPr>
          <p:nvPr>
            <p:ph type="sldNum" sz="quarter" idx="12"/>
          </p:nvPr>
        </p:nvSpPr>
        <p:spPr/>
        <p:txBody>
          <a:bodyPr/>
          <a:lstStyle/>
          <a:p>
            <a:fld id="{1B44385C-0615-4A46-ADB2-FB00C56C0F04}" type="slidenum">
              <a:rPr lang="en-IN" smtClean="0"/>
              <a:t>16</a:t>
            </a:fld>
            <a:endParaRPr lang="en-IN"/>
          </a:p>
        </p:txBody>
      </p:sp>
    </p:spTree>
    <p:extLst>
      <p:ext uri="{BB962C8B-B14F-4D97-AF65-F5344CB8AC3E}">
        <p14:creationId xmlns:p14="http://schemas.microsoft.com/office/powerpoint/2010/main" val="2080288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38"/>
          <p:cNvGrpSpPr>
            <a:grpSpLocks/>
          </p:cNvGrpSpPr>
          <p:nvPr/>
        </p:nvGrpSpPr>
        <p:grpSpPr bwMode="auto">
          <a:xfrm>
            <a:off x="286375" y="1638301"/>
            <a:ext cx="8400425" cy="3188895"/>
            <a:chOff x="498" y="1328"/>
            <a:chExt cx="4855" cy="1439"/>
          </a:xfrm>
        </p:grpSpPr>
        <p:grpSp>
          <p:nvGrpSpPr>
            <p:cNvPr id="48132" name="Group 36"/>
            <p:cNvGrpSpPr>
              <a:grpSpLocks/>
            </p:cNvGrpSpPr>
            <p:nvPr/>
          </p:nvGrpSpPr>
          <p:grpSpPr bwMode="auto">
            <a:xfrm>
              <a:off x="776" y="1328"/>
              <a:ext cx="4577" cy="1439"/>
              <a:chOff x="220" y="1195"/>
              <a:chExt cx="4577" cy="1439"/>
            </a:xfrm>
          </p:grpSpPr>
          <p:sp>
            <p:nvSpPr>
              <p:cNvPr id="48134" name="Oval 3"/>
              <p:cNvSpPr>
                <a:spLocks noChangeArrowheads="1"/>
              </p:cNvSpPr>
              <p:nvPr/>
            </p:nvSpPr>
            <p:spPr bwMode="auto">
              <a:xfrm>
                <a:off x="945" y="1245"/>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2</a:t>
                </a:r>
              </a:p>
            </p:txBody>
          </p:sp>
          <p:sp>
            <p:nvSpPr>
              <p:cNvPr id="48135" name="Oval 4"/>
              <p:cNvSpPr>
                <a:spLocks noChangeArrowheads="1"/>
              </p:cNvSpPr>
              <p:nvPr/>
            </p:nvSpPr>
            <p:spPr bwMode="auto">
              <a:xfrm>
                <a:off x="485" y="1785"/>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7</a:t>
                </a:r>
              </a:p>
            </p:txBody>
          </p:sp>
          <p:sp>
            <p:nvSpPr>
              <p:cNvPr id="48136" name="Oval 5"/>
              <p:cNvSpPr>
                <a:spLocks noChangeArrowheads="1"/>
              </p:cNvSpPr>
              <p:nvPr/>
            </p:nvSpPr>
            <p:spPr bwMode="auto">
              <a:xfrm>
                <a:off x="1348" y="1781"/>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4</a:t>
                </a:r>
              </a:p>
            </p:txBody>
          </p:sp>
          <p:sp>
            <p:nvSpPr>
              <p:cNvPr id="48137" name="Oval 6"/>
              <p:cNvSpPr>
                <a:spLocks noChangeArrowheads="1"/>
              </p:cNvSpPr>
              <p:nvPr/>
            </p:nvSpPr>
            <p:spPr bwMode="auto">
              <a:xfrm>
                <a:off x="722" y="2322"/>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8</a:t>
                </a:r>
              </a:p>
            </p:txBody>
          </p:sp>
          <p:sp>
            <p:nvSpPr>
              <p:cNvPr id="48138" name="Oval 7"/>
              <p:cNvSpPr>
                <a:spLocks noChangeArrowheads="1"/>
              </p:cNvSpPr>
              <p:nvPr/>
            </p:nvSpPr>
            <p:spPr bwMode="auto">
              <a:xfrm>
                <a:off x="222" y="2308"/>
                <a:ext cx="300" cy="32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10</a:t>
                </a:r>
              </a:p>
            </p:txBody>
          </p:sp>
          <p:sp>
            <p:nvSpPr>
              <p:cNvPr id="48139" name="Oval 8"/>
              <p:cNvSpPr>
                <a:spLocks noChangeArrowheads="1"/>
              </p:cNvSpPr>
              <p:nvPr/>
            </p:nvSpPr>
            <p:spPr bwMode="auto">
              <a:xfrm>
                <a:off x="1078" y="2323"/>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6</a:t>
                </a:r>
              </a:p>
            </p:txBody>
          </p:sp>
          <p:sp>
            <p:nvSpPr>
              <p:cNvPr id="48140" name="Line 9"/>
              <p:cNvSpPr>
                <a:spLocks noChangeShapeType="1"/>
              </p:cNvSpPr>
              <p:nvPr/>
            </p:nvSpPr>
            <p:spPr bwMode="auto">
              <a:xfrm flipH="1">
                <a:off x="711" y="1500"/>
                <a:ext cx="245"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41" name="Line 10"/>
              <p:cNvSpPr>
                <a:spLocks noChangeShapeType="1"/>
              </p:cNvSpPr>
              <p:nvPr/>
            </p:nvSpPr>
            <p:spPr bwMode="auto">
              <a:xfrm>
                <a:off x="1245" y="1500"/>
                <a:ext cx="166" cy="3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42" name="Line 11"/>
              <p:cNvSpPr>
                <a:spLocks noChangeShapeType="1"/>
              </p:cNvSpPr>
              <p:nvPr/>
            </p:nvSpPr>
            <p:spPr bwMode="auto">
              <a:xfrm flipH="1">
                <a:off x="356" y="2078"/>
                <a:ext cx="20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43" name="Line 12"/>
              <p:cNvSpPr>
                <a:spLocks noChangeShapeType="1"/>
              </p:cNvSpPr>
              <p:nvPr/>
            </p:nvSpPr>
            <p:spPr bwMode="auto">
              <a:xfrm>
                <a:off x="722" y="2078"/>
                <a:ext cx="189"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44" name="Line 13"/>
              <p:cNvSpPr>
                <a:spLocks noChangeShapeType="1"/>
              </p:cNvSpPr>
              <p:nvPr/>
            </p:nvSpPr>
            <p:spPr bwMode="auto">
              <a:xfrm flipH="1">
                <a:off x="1256" y="2078"/>
                <a:ext cx="144"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45" name="Oval 14"/>
              <p:cNvSpPr>
                <a:spLocks noChangeArrowheads="1"/>
              </p:cNvSpPr>
              <p:nvPr/>
            </p:nvSpPr>
            <p:spPr bwMode="auto">
              <a:xfrm>
                <a:off x="2764" y="1219"/>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10</a:t>
                </a:r>
              </a:p>
            </p:txBody>
          </p:sp>
          <p:sp>
            <p:nvSpPr>
              <p:cNvPr id="48146" name="Oval 15"/>
              <p:cNvSpPr>
                <a:spLocks noChangeArrowheads="1"/>
              </p:cNvSpPr>
              <p:nvPr/>
            </p:nvSpPr>
            <p:spPr bwMode="auto">
              <a:xfrm>
                <a:off x="2304" y="1759"/>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20</a:t>
                </a:r>
              </a:p>
            </p:txBody>
          </p:sp>
          <p:sp>
            <p:nvSpPr>
              <p:cNvPr id="48147" name="Oval 16"/>
              <p:cNvSpPr>
                <a:spLocks noChangeArrowheads="1"/>
              </p:cNvSpPr>
              <p:nvPr/>
            </p:nvSpPr>
            <p:spPr bwMode="auto">
              <a:xfrm>
                <a:off x="3167" y="1755"/>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83</a:t>
                </a:r>
              </a:p>
            </p:txBody>
          </p:sp>
          <p:sp>
            <p:nvSpPr>
              <p:cNvPr id="48148" name="Oval 17"/>
              <p:cNvSpPr>
                <a:spLocks noChangeArrowheads="1"/>
              </p:cNvSpPr>
              <p:nvPr/>
            </p:nvSpPr>
            <p:spPr bwMode="auto">
              <a:xfrm>
                <a:off x="2041" y="2282"/>
                <a:ext cx="300" cy="32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50</a:t>
                </a:r>
              </a:p>
            </p:txBody>
          </p:sp>
          <p:sp>
            <p:nvSpPr>
              <p:cNvPr id="48149" name="Line 18"/>
              <p:cNvSpPr>
                <a:spLocks noChangeShapeType="1"/>
              </p:cNvSpPr>
              <p:nvPr/>
            </p:nvSpPr>
            <p:spPr bwMode="auto">
              <a:xfrm flipH="1">
                <a:off x="2530" y="1474"/>
                <a:ext cx="245"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50" name="Line 19"/>
              <p:cNvSpPr>
                <a:spLocks noChangeShapeType="1"/>
              </p:cNvSpPr>
              <p:nvPr/>
            </p:nvSpPr>
            <p:spPr bwMode="auto">
              <a:xfrm>
                <a:off x="3064" y="1474"/>
                <a:ext cx="166" cy="3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51" name="Line 20"/>
              <p:cNvSpPr>
                <a:spLocks noChangeShapeType="1"/>
              </p:cNvSpPr>
              <p:nvPr/>
            </p:nvSpPr>
            <p:spPr bwMode="auto">
              <a:xfrm flipH="1">
                <a:off x="2175" y="2052"/>
                <a:ext cx="20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52" name="Oval 21"/>
              <p:cNvSpPr>
                <a:spLocks noChangeArrowheads="1"/>
              </p:cNvSpPr>
              <p:nvPr/>
            </p:nvSpPr>
            <p:spPr bwMode="auto">
              <a:xfrm>
                <a:off x="4497" y="1241"/>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11</a:t>
                </a:r>
              </a:p>
            </p:txBody>
          </p:sp>
          <p:sp>
            <p:nvSpPr>
              <p:cNvPr id="48153" name="Oval 22"/>
              <p:cNvSpPr>
                <a:spLocks noChangeArrowheads="1"/>
              </p:cNvSpPr>
              <p:nvPr/>
            </p:nvSpPr>
            <p:spPr bwMode="auto">
              <a:xfrm>
                <a:off x="4037" y="1781"/>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21</a:t>
                </a:r>
              </a:p>
            </p:txBody>
          </p:sp>
          <p:sp>
            <p:nvSpPr>
              <p:cNvPr id="48154" name="Line 23"/>
              <p:cNvSpPr>
                <a:spLocks noChangeShapeType="1"/>
              </p:cNvSpPr>
              <p:nvPr/>
            </p:nvSpPr>
            <p:spPr bwMode="auto">
              <a:xfrm flipH="1">
                <a:off x="4263" y="1496"/>
                <a:ext cx="245"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55" name="Text Box 24"/>
              <p:cNvSpPr txBox="1">
                <a:spLocks noChangeArrowheads="1"/>
              </p:cNvSpPr>
              <p:nvPr/>
            </p:nvSpPr>
            <p:spPr bwMode="auto">
              <a:xfrm>
                <a:off x="687" y="1195"/>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[1]</a:t>
                </a:r>
                <a:endParaRPr lang="en-US" altLang="zh-TW" sz="1500" b="1" u="sng">
                  <a:latin typeface="Times New Roman" panose="02020603050405020304" pitchFamily="18" charset="0"/>
                </a:endParaRPr>
              </a:p>
            </p:txBody>
          </p:sp>
          <p:sp>
            <p:nvSpPr>
              <p:cNvPr id="48156" name="Text Box 25"/>
              <p:cNvSpPr txBox="1">
                <a:spLocks noChangeArrowheads="1"/>
              </p:cNvSpPr>
              <p:nvPr/>
            </p:nvSpPr>
            <p:spPr bwMode="auto">
              <a:xfrm>
                <a:off x="220" y="1750"/>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[2]</a:t>
                </a:r>
              </a:p>
            </p:txBody>
          </p:sp>
          <p:sp>
            <p:nvSpPr>
              <p:cNvPr id="48157" name="Text Box 26"/>
              <p:cNvSpPr txBox="1">
                <a:spLocks noChangeArrowheads="1"/>
              </p:cNvSpPr>
              <p:nvPr/>
            </p:nvSpPr>
            <p:spPr bwMode="auto">
              <a:xfrm>
                <a:off x="1075" y="1750"/>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[3]</a:t>
                </a:r>
              </a:p>
            </p:txBody>
          </p:sp>
          <p:sp>
            <p:nvSpPr>
              <p:cNvPr id="48158" name="Text Box 27"/>
              <p:cNvSpPr txBox="1">
                <a:spLocks noChangeArrowheads="1"/>
              </p:cNvSpPr>
              <p:nvPr/>
            </p:nvSpPr>
            <p:spPr bwMode="auto">
              <a:xfrm>
                <a:off x="575" y="2161"/>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[5]</a:t>
                </a:r>
              </a:p>
            </p:txBody>
          </p:sp>
          <p:sp>
            <p:nvSpPr>
              <p:cNvPr id="48159" name="Text Box 28"/>
              <p:cNvSpPr txBox="1">
                <a:spLocks noChangeArrowheads="1"/>
              </p:cNvSpPr>
              <p:nvPr/>
            </p:nvSpPr>
            <p:spPr bwMode="auto">
              <a:xfrm>
                <a:off x="1009" y="2150"/>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[6]</a:t>
                </a:r>
              </a:p>
            </p:txBody>
          </p:sp>
          <p:sp>
            <p:nvSpPr>
              <p:cNvPr id="48160" name="Text Box 29"/>
              <p:cNvSpPr txBox="1">
                <a:spLocks noChangeArrowheads="1"/>
              </p:cNvSpPr>
              <p:nvPr/>
            </p:nvSpPr>
            <p:spPr bwMode="auto">
              <a:xfrm>
                <a:off x="2509" y="1206"/>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[1]</a:t>
                </a:r>
              </a:p>
            </p:txBody>
          </p:sp>
          <p:sp>
            <p:nvSpPr>
              <p:cNvPr id="48161" name="Text Box 30"/>
              <p:cNvSpPr txBox="1">
                <a:spLocks noChangeArrowheads="1"/>
              </p:cNvSpPr>
              <p:nvPr/>
            </p:nvSpPr>
            <p:spPr bwMode="auto">
              <a:xfrm>
                <a:off x="1998" y="1750"/>
                <a:ext cx="38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 [2]</a:t>
                </a:r>
              </a:p>
            </p:txBody>
          </p:sp>
          <p:sp>
            <p:nvSpPr>
              <p:cNvPr id="48162" name="Text Box 31"/>
              <p:cNvSpPr txBox="1">
                <a:spLocks noChangeArrowheads="1"/>
              </p:cNvSpPr>
              <p:nvPr/>
            </p:nvSpPr>
            <p:spPr bwMode="auto">
              <a:xfrm>
                <a:off x="2887" y="1761"/>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[3]</a:t>
                </a:r>
              </a:p>
            </p:txBody>
          </p:sp>
          <p:sp>
            <p:nvSpPr>
              <p:cNvPr id="48163" name="Text Box 32"/>
              <p:cNvSpPr txBox="1">
                <a:spLocks noChangeArrowheads="1"/>
              </p:cNvSpPr>
              <p:nvPr/>
            </p:nvSpPr>
            <p:spPr bwMode="auto">
              <a:xfrm>
                <a:off x="1820" y="2172"/>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[4]</a:t>
                </a:r>
              </a:p>
            </p:txBody>
          </p:sp>
          <p:sp>
            <p:nvSpPr>
              <p:cNvPr id="48164" name="Text Box 33"/>
              <p:cNvSpPr txBox="1">
                <a:spLocks noChangeArrowheads="1"/>
              </p:cNvSpPr>
              <p:nvPr/>
            </p:nvSpPr>
            <p:spPr bwMode="auto">
              <a:xfrm>
                <a:off x="4098" y="1239"/>
                <a:ext cx="465"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   [1]</a:t>
                </a:r>
              </a:p>
            </p:txBody>
          </p:sp>
          <p:sp>
            <p:nvSpPr>
              <p:cNvPr id="48165" name="Text Box 34"/>
              <p:cNvSpPr txBox="1">
                <a:spLocks noChangeArrowheads="1"/>
              </p:cNvSpPr>
              <p:nvPr/>
            </p:nvSpPr>
            <p:spPr bwMode="auto">
              <a:xfrm>
                <a:off x="3776" y="1728"/>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[2]</a:t>
                </a:r>
              </a:p>
            </p:txBody>
          </p:sp>
        </p:grpSp>
        <p:sp>
          <p:nvSpPr>
            <p:cNvPr id="48133" name="Text Box 35"/>
            <p:cNvSpPr txBox="1">
              <a:spLocks noChangeArrowheads="1"/>
            </p:cNvSpPr>
            <p:nvPr/>
          </p:nvSpPr>
          <p:spPr bwMode="auto">
            <a:xfrm>
              <a:off x="498" y="2316"/>
              <a:ext cx="38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 [4]</a:t>
              </a:r>
            </a:p>
          </p:txBody>
        </p:sp>
      </p:grpSp>
      <p:sp>
        <p:nvSpPr>
          <p:cNvPr id="2" name="Date Placeholder 1">
            <a:extLst>
              <a:ext uri="{FF2B5EF4-FFF2-40B4-BE49-F238E27FC236}">
                <a16:creationId xmlns:a16="http://schemas.microsoft.com/office/drawing/2014/main" id="{60F2B1B6-B8DA-4FE9-B22F-2B42DD7E2627}"/>
              </a:ext>
            </a:extLst>
          </p:cNvPr>
          <p:cNvSpPr>
            <a:spLocks noGrp="1"/>
          </p:cNvSpPr>
          <p:nvPr>
            <p:ph type="dt" sz="half" idx="10"/>
          </p:nvPr>
        </p:nvSpPr>
        <p:spPr/>
        <p:txBody>
          <a:bodyPr/>
          <a:lstStyle/>
          <a:p>
            <a:fld id="{09E219B4-BD41-4707-8104-22CCFEBEE0BD}" type="datetime5">
              <a:rPr lang="en-IN" smtClean="0"/>
              <a:t>22-Dec-21</a:t>
            </a:fld>
            <a:endParaRPr lang="en-IN"/>
          </a:p>
        </p:txBody>
      </p:sp>
      <p:sp>
        <p:nvSpPr>
          <p:cNvPr id="3" name="Footer Placeholder 2">
            <a:extLst>
              <a:ext uri="{FF2B5EF4-FFF2-40B4-BE49-F238E27FC236}">
                <a16:creationId xmlns:a16="http://schemas.microsoft.com/office/drawing/2014/main" id="{6BB2C514-2747-45C6-BBEC-840E1CC1F08B}"/>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8E92699A-2B64-4754-9F0E-D1CD0B3D7689}"/>
              </a:ext>
            </a:extLst>
          </p:cNvPr>
          <p:cNvSpPr>
            <a:spLocks noGrp="1"/>
          </p:cNvSpPr>
          <p:nvPr>
            <p:ph type="sldNum" sz="quarter" idx="12"/>
          </p:nvPr>
        </p:nvSpPr>
        <p:spPr/>
        <p:txBody>
          <a:bodyPr/>
          <a:lstStyle/>
          <a:p>
            <a:fld id="{1B44385C-0615-4A46-ADB2-FB00C56C0F04}" type="slidenum">
              <a:rPr lang="en-IN" smtClean="0"/>
              <a:t>17</a:t>
            </a:fld>
            <a:endParaRPr lang="en-IN"/>
          </a:p>
        </p:txBody>
      </p:sp>
    </p:spTree>
    <p:extLst>
      <p:ext uri="{BB962C8B-B14F-4D97-AF65-F5344CB8AC3E}">
        <p14:creationId xmlns:p14="http://schemas.microsoft.com/office/powerpoint/2010/main" val="826589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958D7-68D7-40E7-884D-9539E34F3BD1}"/>
              </a:ext>
            </a:extLst>
          </p:cNvPr>
          <p:cNvSpPr>
            <a:spLocks noGrp="1"/>
          </p:cNvSpPr>
          <p:nvPr>
            <p:ph type="title"/>
          </p:nvPr>
        </p:nvSpPr>
        <p:spPr/>
        <p:txBody>
          <a:bodyPr/>
          <a:lstStyle/>
          <a:p>
            <a:r>
              <a:rPr lang="en-US" dirty="0"/>
              <a:t>Steps to construct max heap</a:t>
            </a:r>
          </a:p>
        </p:txBody>
      </p:sp>
      <p:sp>
        <p:nvSpPr>
          <p:cNvPr id="3" name="Content Placeholder 2">
            <a:extLst>
              <a:ext uri="{FF2B5EF4-FFF2-40B4-BE49-F238E27FC236}">
                <a16:creationId xmlns:a16="http://schemas.microsoft.com/office/drawing/2014/main" id="{E54914FD-6B71-45F9-8F9D-9F8F09C663AF}"/>
              </a:ext>
            </a:extLst>
          </p:cNvPr>
          <p:cNvSpPr>
            <a:spLocks noGrp="1"/>
          </p:cNvSpPr>
          <p:nvPr>
            <p:ph idx="1"/>
          </p:nvPr>
        </p:nvSpPr>
        <p:spPr>
          <a:xfrm>
            <a:off x="182335" y="1225161"/>
            <a:ext cx="8544018" cy="4113360"/>
          </a:xfrm>
        </p:spPr>
        <p:txBody>
          <a:bodyPr>
            <a:normAutofit/>
          </a:bodyPr>
          <a:lstStyle/>
          <a:p>
            <a:r>
              <a:rPr lang="en-US" sz="2800" dirty="0"/>
              <a:t>Step 1 − Create a new node at the end of heap.</a:t>
            </a:r>
          </a:p>
          <a:p>
            <a:r>
              <a:rPr lang="en-US" sz="2800" dirty="0"/>
              <a:t>Step 2 − Assign new value to the node.</a:t>
            </a:r>
          </a:p>
          <a:p>
            <a:r>
              <a:rPr lang="en-US" sz="2800" dirty="0"/>
              <a:t>Step 3 − Compare the value of this child node with its parent.</a:t>
            </a:r>
          </a:p>
          <a:p>
            <a:r>
              <a:rPr lang="en-US" sz="2800" dirty="0"/>
              <a:t>Step 4 − If value of parent is less than child, then swap them.</a:t>
            </a:r>
          </a:p>
          <a:p>
            <a:r>
              <a:rPr lang="en-US" sz="2800" dirty="0"/>
              <a:t>Step 5 − Repeat step 3 &amp; 4 until Heap property holds.</a:t>
            </a:r>
          </a:p>
        </p:txBody>
      </p:sp>
      <p:sp>
        <p:nvSpPr>
          <p:cNvPr id="4" name="Date Placeholder 3">
            <a:extLst>
              <a:ext uri="{FF2B5EF4-FFF2-40B4-BE49-F238E27FC236}">
                <a16:creationId xmlns:a16="http://schemas.microsoft.com/office/drawing/2014/main" id="{D05341CE-76AC-461B-819B-7F32A90F2644}"/>
              </a:ext>
            </a:extLst>
          </p:cNvPr>
          <p:cNvSpPr>
            <a:spLocks noGrp="1"/>
          </p:cNvSpPr>
          <p:nvPr>
            <p:ph type="dt" sz="half" idx="10"/>
          </p:nvPr>
        </p:nvSpPr>
        <p:spPr/>
        <p:txBody>
          <a:bodyPr/>
          <a:lstStyle/>
          <a:p>
            <a:fld id="{02B74728-501F-4BC9-833E-33C199F12805}" type="datetime5">
              <a:rPr lang="en-IN" smtClean="0"/>
              <a:t>22-Dec-21</a:t>
            </a:fld>
            <a:endParaRPr lang="en-US"/>
          </a:p>
        </p:txBody>
      </p:sp>
      <p:sp>
        <p:nvSpPr>
          <p:cNvPr id="5" name="Footer Placeholder 4">
            <a:extLst>
              <a:ext uri="{FF2B5EF4-FFF2-40B4-BE49-F238E27FC236}">
                <a16:creationId xmlns:a16="http://schemas.microsoft.com/office/drawing/2014/main" id="{02798480-6F8C-4C50-A9E2-35A52F279A7F}"/>
              </a:ext>
            </a:extLst>
          </p:cNvPr>
          <p:cNvSpPr>
            <a:spLocks noGrp="1"/>
          </p:cNvSpPr>
          <p:nvPr>
            <p:ph type="ftr" sz="quarter" idx="11"/>
          </p:nvPr>
        </p:nvSpPr>
        <p:spPr/>
        <p:txBody>
          <a:bodyPr/>
          <a:lstStyle/>
          <a:p>
            <a:r>
              <a:rPr lang="en-US"/>
              <a:t>Dept of I&amp;CT</a:t>
            </a:r>
          </a:p>
        </p:txBody>
      </p:sp>
      <p:sp>
        <p:nvSpPr>
          <p:cNvPr id="6" name="Slide Number Placeholder 5">
            <a:extLst>
              <a:ext uri="{FF2B5EF4-FFF2-40B4-BE49-F238E27FC236}">
                <a16:creationId xmlns:a16="http://schemas.microsoft.com/office/drawing/2014/main" id="{F8D77465-44A1-454A-87F2-BB1ED4359C42}"/>
              </a:ext>
            </a:extLst>
          </p:cNvPr>
          <p:cNvSpPr>
            <a:spLocks noGrp="1"/>
          </p:cNvSpPr>
          <p:nvPr>
            <p:ph type="sldNum" sz="quarter" idx="12"/>
          </p:nvPr>
        </p:nvSpPr>
        <p:spPr/>
        <p:txBody>
          <a:bodyPr/>
          <a:lstStyle/>
          <a:p>
            <a:fld id="{95CA3A74-EBC6-4612-9977-D555204A682F}" type="slidenum">
              <a:rPr lang="en-US" smtClean="0"/>
              <a:t>18</a:t>
            </a:fld>
            <a:endParaRPr lang="en-US"/>
          </a:p>
        </p:txBody>
      </p:sp>
    </p:spTree>
    <p:extLst>
      <p:ext uri="{BB962C8B-B14F-4D97-AF65-F5344CB8AC3E}">
        <p14:creationId xmlns:p14="http://schemas.microsoft.com/office/powerpoint/2010/main" val="2655935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Line 1"/>
          <p:cNvSpPr/>
          <p:nvPr/>
        </p:nvSpPr>
        <p:spPr>
          <a:xfrm>
            <a:off x="5181480" y="388620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02" name="TextShape 2"/>
          <p:cNvSpPr txBox="1"/>
          <p:nvPr/>
        </p:nvSpPr>
        <p:spPr>
          <a:xfrm>
            <a:off x="280800" y="144180"/>
            <a:ext cx="7980480" cy="72414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Adding a Node to a Heap</a:t>
            </a:r>
            <a:endParaRPr lang="en-IN" sz="4400" b="1" strike="noStrike" spc="-1" dirty="0">
              <a:uFill>
                <a:solidFill>
                  <a:srgbClr val="FFFFFF"/>
                </a:solidFill>
              </a:uFill>
              <a:latin typeface="Times New Roman"/>
            </a:endParaRPr>
          </a:p>
        </p:txBody>
      </p:sp>
      <p:sp>
        <p:nvSpPr>
          <p:cNvPr id="203" name="TextShape 3"/>
          <p:cNvSpPr txBox="1"/>
          <p:nvPr/>
        </p:nvSpPr>
        <p:spPr>
          <a:xfrm>
            <a:off x="114480" y="1082520"/>
            <a:ext cx="4021920" cy="3718080"/>
          </a:xfrm>
          <a:prstGeom prst="rect">
            <a:avLst/>
          </a:prstGeom>
          <a:noFill/>
          <a:ln>
            <a:noFill/>
          </a:ln>
        </p:spPr>
        <p:txBody>
          <a:bodyPr lIns="90360" tIns="44280" rIns="90360" bIns="44280"/>
          <a:lstStyle/>
          <a:p>
            <a:pPr marL="287280" indent="-287280">
              <a:lnSpc>
                <a:spcPct val="95000"/>
              </a:lnSpc>
              <a:buClr>
                <a:srgbClr val="00CECE"/>
              </a:buClr>
              <a:buSzPct val="75000"/>
              <a:buFont typeface="Wingdings" charset="2"/>
              <a:buChar char=""/>
            </a:pPr>
            <a:r>
              <a:rPr lang="en-GB" sz="2800" b="0" strike="noStrike" spc="-1" dirty="0">
                <a:uFill>
                  <a:solidFill>
                    <a:srgbClr val="FFFFFF"/>
                  </a:solidFill>
                </a:uFill>
                <a:latin typeface="Times New Roman"/>
              </a:rPr>
              <a:t>Put the new node in the next available spot.</a:t>
            </a:r>
            <a:endParaRPr lang="en-IN" sz="3600" b="0" strike="noStrike" spc="-1" dirty="0">
              <a:uFill>
                <a:solidFill>
                  <a:srgbClr val="FFFFFF"/>
                </a:solidFill>
              </a:uFill>
              <a:latin typeface="Times New Roman"/>
            </a:endParaRPr>
          </a:p>
          <a:p>
            <a:pPr marL="287280" indent="-287280">
              <a:buClr>
                <a:srgbClr val="00CECE"/>
              </a:buClr>
              <a:buSzPct val="75000"/>
              <a:buFont typeface="Wingdings" charset="2"/>
              <a:buChar char=""/>
            </a:pPr>
            <a:r>
              <a:rPr lang="en-GB" sz="2800" b="0" strike="noStrike" spc="-1" dirty="0">
                <a:uFill>
                  <a:solidFill>
                    <a:srgbClr val="FFFFFF"/>
                  </a:solidFill>
                </a:uFill>
                <a:latin typeface="Times New Roman"/>
              </a:rPr>
              <a:t>Push the new node upward, swapping with its parent until the new node reaches an acceptable location.</a:t>
            </a:r>
            <a:endParaRPr lang="en-IN" sz="3600" b="0" strike="noStrike" spc="-1" dirty="0">
              <a:uFill>
                <a:solidFill>
                  <a:srgbClr val="FFFFFF"/>
                </a:solidFill>
              </a:uFill>
              <a:latin typeface="Times New Roman"/>
            </a:endParaRPr>
          </a:p>
        </p:txBody>
      </p:sp>
      <p:sp>
        <p:nvSpPr>
          <p:cNvPr id="204" name="Line 4"/>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05" name="CustomShape 5"/>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06" name="CustomShape 6"/>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207" name="Line 7"/>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08" name="CustomShape 8"/>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09" name="CustomShape 9"/>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210" name="Line 10"/>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11" name="CustomShape 11"/>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12" name="CustomShape 12"/>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213" name="Line 13"/>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14" name="CustomShape 14"/>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15" name="CustomShape 15"/>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216" name="Line 16"/>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17" name="CustomShape 17"/>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18" name="CustomShape 18"/>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219" name="Line 19"/>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20" name="CustomShape 20"/>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21" name="CustomShape 21"/>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222" name="Line 22"/>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23" name="CustomShape 23"/>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24" name="CustomShape 24"/>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45</a:t>
            </a:r>
            <a:endParaRPr lang="en-IN" sz="1800" b="0" strike="noStrike" spc="-1">
              <a:solidFill>
                <a:srgbClr val="FFFFFF"/>
              </a:solidFill>
              <a:uFill>
                <a:solidFill>
                  <a:srgbClr val="FFFFFF"/>
                </a:solidFill>
              </a:uFill>
              <a:latin typeface="Times New Roman"/>
            </a:endParaRPr>
          </a:p>
        </p:txBody>
      </p:sp>
      <p:sp>
        <p:nvSpPr>
          <p:cNvPr id="225" name="CustomShape 25"/>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26" name="CustomShape 26"/>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0"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227" name="CustomShape 27"/>
          <p:cNvSpPr/>
          <p:nvPr/>
        </p:nvSpPr>
        <p:spPr>
          <a:xfrm>
            <a:off x="5545080" y="425772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blipFill>
            <a:blip r:embed="rId3"/>
            <a:tile/>
          </a:blipFill>
          <a:ln w="12600">
            <a:solidFill>
              <a:srgbClr val="FF8000"/>
            </a:solidFill>
            <a:miter/>
          </a:ln>
        </p:spPr>
        <p:style>
          <a:lnRef idx="0">
            <a:scrgbClr r="0" g="0" b="0"/>
          </a:lnRef>
          <a:fillRef idx="0">
            <a:scrgbClr r="0" g="0" b="0"/>
          </a:fillRef>
          <a:effectRef idx="0">
            <a:scrgbClr r="0" g="0" b="0"/>
          </a:effectRef>
          <a:fontRef idx="minor"/>
        </p:style>
      </p:sp>
      <p:sp>
        <p:nvSpPr>
          <p:cNvPr id="228" name="CustomShape 28"/>
          <p:cNvSpPr/>
          <p:nvPr/>
        </p:nvSpPr>
        <p:spPr>
          <a:xfrm>
            <a:off x="5574960" y="4287600"/>
            <a:ext cx="733680" cy="671400"/>
          </a:xfrm>
          <a:custGeom>
            <a:avLst/>
            <a:gdLst/>
            <a:ahLst/>
            <a:cxnLst/>
            <a:rect l="0" t="0" r="r" b="b"/>
            <a:pathLst>
              <a:path w="2040" h="1867">
                <a:moveTo>
                  <a:pt x="4" y="0"/>
                </a:moveTo>
                <a:cubicBezTo>
                  <a:pt x="2" y="0"/>
                  <a:pt x="0" y="2"/>
                  <a:pt x="0" y="4"/>
                </a:cubicBezTo>
                <a:lnTo>
                  <a:pt x="0" y="1861"/>
                </a:lnTo>
                <a:cubicBezTo>
                  <a:pt x="0" y="1863"/>
                  <a:pt x="2" y="1866"/>
                  <a:pt x="4" y="1866"/>
                </a:cubicBezTo>
                <a:lnTo>
                  <a:pt x="2034" y="1866"/>
                </a:lnTo>
                <a:cubicBezTo>
                  <a:pt x="2036" y="1866"/>
                  <a:pt x="2039" y="1863"/>
                  <a:pt x="2039" y="1861"/>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FF8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C3803488-183D-471F-ADC9-065F8B192FD7}"/>
              </a:ext>
            </a:extLst>
          </p:cNvPr>
          <p:cNvSpPr>
            <a:spLocks noGrp="1"/>
          </p:cNvSpPr>
          <p:nvPr>
            <p:ph type="dt" sz="half" idx="10"/>
          </p:nvPr>
        </p:nvSpPr>
        <p:spPr/>
        <p:txBody>
          <a:bodyPr/>
          <a:lstStyle/>
          <a:p>
            <a:fld id="{C6620B59-4CA1-4FDD-9DE6-C29164B1D436}" type="datetime5">
              <a:rPr lang="en-IN" smtClean="0"/>
              <a:t>22-Dec-21</a:t>
            </a:fld>
            <a:endParaRPr lang="en-IN"/>
          </a:p>
        </p:txBody>
      </p:sp>
      <p:sp>
        <p:nvSpPr>
          <p:cNvPr id="3" name="Footer Placeholder 2">
            <a:extLst>
              <a:ext uri="{FF2B5EF4-FFF2-40B4-BE49-F238E27FC236}">
                <a16:creationId xmlns:a16="http://schemas.microsoft.com/office/drawing/2014/main" id="{F582DE5C-FC95-4BED-BA33-B49756805E3D}"/>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705A4D9C-320C-49C5-834C-A0A0C0122691}"/>
              </a:ext>
            </a:extLst>
          </p:cNvPr>
          <p:cNvSpPr>
            <a:spLocks noGrp="1"/>
          </p:cNvSpPr>
          <p:nvPr>
            <p:ph type="sldNum" sz="quarter" idx="12"/>
          </p:nvPr>
        </p:nvSpPr>
        <p:spPr/>
        <p:txBody>
          <a:bodyPr/>
          <a:lstStyle/>
          <a:p>
            <a:fld id="{1B44385C-0615-4A46-ADB2-FB00C56C0F04}" type="slidenum">
              <a:rPr lang="en-IN" smtClean="0"/>
              <a:t>19</a:t>
            </a:fld>
            <a:endParaRPr lang="en-IN"/>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3">
                                            <p:txEl>
                                              <p:pRg st="0" end="45"/>
                                            </p:txEl>
                                          </p:spTgt>
                                        </p:tgtEl>
                                        <p:attrNameLst>
                                          <p:attrName>style.visibility</p:attrName>
                                        </p:attrNameLst>
                                      </p:cBhvr>
                                      <p:to>
                                        <p:strVal val="visible"/>
                                      </p:to>
                                    </p:set>
                                    <p:animEffect transition="in" filter="wipe(up)">
                                      <p:cBhvr additive="repl">
                                        <p:cTn id="7" dur="500"/>
                                        <p:tgtEl>
                                          <p:spTgt spid="203">
                                            <p:txEl>
                                              <p:p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3">
                                            <p:txEl>
                                              <p:pRg st="45" end="147"/>
                                            </p:txEl>
                                          </p:spTgt>
                                        </p:tgtEl>
                                        <p:attrNameLst>
                                          <p:attrName>style.visibility</p:attrName>
                                        </p:attrNameLst>
                                      </p:cBhvr>
                                      <p:to>
                                        <p:strVal val="visible"/>
                                      </p:to>
                                    </p:set>
                                    <p:animEffect transition="in" filter="wipe(up)">
                                      <p:cBhvr additive="repl">
                                        <p:cTn id="12" dur="500"/>
                                        <p:tgtEl>
                                          <p:spTgt spid="203">
                                            <p:txEl>
                                              <p:pRg st="45" end="1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
        <p:nvSpPr>
          <p:cNvPr id="49" name="TextShape 2"/>
          <p:cNvSpPr txBox="1"/>
          <p:nvPr/>
        </p:nvSpPr>
        <p:spPr>
          <a:xfrm>
            <a:off x="685800" y="1981080"/>
            <a:ext cx="2651040" cy="4114800"/>
          </a:xfrm>
          <a:prstGeom prst="rect">
            <a:avLst/>
          </a:prstGeom>
          <a:noFill/>
          <a:ln>
            <a:noFill/>
          </a:ln>
        </p:spPr>
        <p:txBody>
          <a:bodyPr lIns="90360" tIns="44280" rIns="90360" bIns="44280"/>
          <a:lstStyle/>
          <a:p>
            <a:pPr>
              <a:lnSpc>
                <a:spcPct val="95000"/>
              </a:lnSpc>
            </a:pPr>
            <a:r>
              <a:rPr lang="en-GB" sz="3200" b="0" strike="noStrike" spc="-1" dirty="0">
                <a:uFill>
                  <a:solidFill>
                    <a:srgbClr val="FFFFFF"/>
                  </a:solidFill>
                </a:uFill>
                <a:latin typeface="Times New Roman"/>
              </a:rPr>
              <a:t>A </a:t>
            </a:r>
            <a:r>
              <a:rPr lang="en-GB" sz="3200" b="1" u="sng" strike="noStrike" spc="-1" dirty="0">
                <a:uFill>
                  <a:solidFill>
                    <a:srgbClr val="FFFFFF"/>
                  </a:solidFill>
                </a:uFill>
                <a:latin typeface="Times New Roman"/>
              </a:rPr>
              <a:t>heap </a:t>
            </a:r>
            <a:r>
              <a:rPr lang="en-GB" sz="3200" b="0" strike="noStrike" spc="-1" dirty="0">
                <a:uFill>
                  <a:solidFill>
                    <a:srgbClr val="FFFFFF"/>
                  </a:solidFill>
                </a:uFill>
                <a:latin typeface="Times New Roman"/>
              </a:rPr>
              <a:t>is a certain kind of complete binary tree.</a:t>
            </a:r>
            <a:endParaRPr lang="en-IN" sz="3200" b="0" strike="noStrike" spc="-1" dirty="0">
              <a:uFill>
                <a:solidFill>
                  <a:srgbClr val="FFFFFF"/>
                </a:solidFill>
              </a:uFill>
              <a:latin typeface="Times New Roman"/>
            </a:endParaRPr>
          </a:p>
        </p:txBody>
      </p:sp>
      <p:sp>
        <p:nvSpPr>
          <p:cNvPr id="2" name="Date Placeholder 1">
            <a:extLst>
              <a:ext uri="{FF2B5EF4-FFF2-40B4-BE49-F238E27FC236}">
                <a16:creationId xmlns:a16="http://schemas.microsoft.com/office/drawing/2014/main" id="{4CF37FF3-6F6C-4685-98B4-927E0E8F7FF4}"/>
              </a:ext>
            </a:extLst>
          </p:cNvPr>
          <p:cNvSpPr>
            <a:spLocks noGrp="1"/>
          </p:cNvSpPr>
          <p:nvPr>
            <p:ph type="dt" sz="half" idx="10"/>
          </p:nvPr>
        </p:nvSpPr>
        <p:spPr/>
        <p:txBody>
          <a:bodyPr/>
          <a:lstStyle/>
          <a:p>
            <a:fld id="{ED7E4199-5D2A-460B-9C0F-726702FD7B9A}" type="datetime5">
              <a:rPr lang="en-IN" smtClean="0"/>
              <a:t>22-Dec-21</a:t>
            </a:fld>
            <a:endParaRPr lang="en-IN"/>
          </a:p>
        </p:txBody>
      </p:sp>
      <p:sp>
        <p:nvSpPr>
          <p:cNvPr id="3" name="Footer Placeholder 2">
            <a:extLst>
              <a:ext uri="{FF2B5EF4-FFF2-40B4-BE49-F238E27FC236}">
                <a16:creationId xmlns:a16="http://schemas.microsoft.com/office/drawing/2014/main" id="{9F04B43C-7EF5-488E-930F-CA733471A8CE}"/>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18A169B2-B9B6-45BA-AC3F-66C6361DC82D}"/>
              </a:ext>
            </a:extLst>
          </p:cNvPr>
          <p:cNvSpPr>
            <a:spLocks noGrp="1"/>
          </p:cNvSpPr>
          <p:nvPr>
            <p:ph type="sldNum" sz="quarter" idx="12"/>
          </p:nvPr>
        </p:nvSpPr>
        <p:spPr/>
        <p:txBody>
          <a:bodyPr/>
          <a:lstStyle/>
          <a:p>
            <a:fld id="{1B44385C-0615-4A46-ADB2-FB00C56C0F04}" type="slidenum">
              <a:rPr lang="en-IN" smtClean="0"/>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Line 1"/>
          <p:cNvSpPr/>
          <p:nvPr/>
        </p:nvSpPr>
        <p:spPr>
          <a:xfrm>
            <a:off x="5181480" y="388620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31" name="TextShape 3"/>
          <p:cNvSpPr txBox="1"/>
          <p:nvPr/>
        </p:nvSpPr>
        <p:spPr>
          <a:xfrm>
            <a:off x="301680" y="1233157"/>
            <a:ext cx="3938040" cy="3718080"/>
          </a:xfrm>
          <a:prstGeom prst="rect">
            <a:avLst/>
          </a:prstGeom>
          <a:noFill/>
          <a:ln>
            <a:noFill/>
          </a:ln>
        </p:spPr>
        <p:txBody>
          <a:bodyPr lIns="90360" tIns="44280" rIns="90360" bIns="44280"/>
          <a:lstStyle/>
          <a:p>
            <a:pPr marL="287280" indent="-287280">
              <a:lnSpc>
                <a:spcPct val="95000"/>
              </a:lnSpc>
              <a:buClr>
                <a:srgbClr val="00CECE"/>
              </a:buClr>
              <a:buSzPct val="75000"/>
              <a:buFont typeface="Wingdings" charset="2"/>
              <a:buChar char=""/>
            </a:pPr>
            <a:r>
              <a:rPr lang="en-GB" sz="2800" b="0" strike="noStrike" spc="-1" dirty="0">
                <a:uFill>
                  <a:solidFill>
                    <a:srgbClr val="FFFFFF"/>
                  </a:solidFill>
                </a:uFill>
                <a:latin typeface="Times New Roman"/>
              </a:rPr>
              <a:t>Put the new node in the next available spot.</a:t>
            </a:r>
            <a:endParaRPr lang="en-IN" sz="3600" b="0" strike="noStrike" spc="-1" dirty="0">
              <a:uFill>
                <a:solidFill>
                  <a:srgbClr val="FFFFFF"/>
                </a:solidFill>
              </a:uFill>
              <a:latin typeface="Times New Roman"/>
            </a:endParaRPr>
          </a:p>
          <a:p>
            <a:pPr marL="287280" indent="-287280">
              <a:buClr>
                <a:srgbClr val="00CECE"/>
              </a:buClr>
              <a:buSzPct val="75000"/>
              <a:buFont typeface="Wingdings" charset="2"/>
              <a:buChar char=""/>
            </a:pPr>
            <a:r>
              <a:rPr lang="en-GB" sz="2800" b="0" strike="noStrike" spc="-1" dirty="0">
                <a:uFill>
                  <a:solidFill>
                    <a:srgbClr val="FFFFFF"/>
                  </a:solidFill>
                </a:uFill>
                <a:latin typeface="Times New Roman"/>
              </a:rPr>
              <a:t>Push the new node upward, swapping with its parent until the new node reaches an acceptable location</a:t>
            </a:r>
            <a:r>
              <a:rPr lang="en-GB" sz="2400" b="0" strike="noStrike" spc="-1" dirty="0">
                <a:solidFill>
                  <a:srgbClr val="E0E0E0"/>
                </a:solidFill>
                <a:uFill>
                  <a:solidFill>
                    <a:srgbClr val="FFFFFF"/>
                  </a:solidFill>
                </a:uFill>
                <a:latin typeface="Times New Roman"/>
              </a:rPr>
              <a:t>.</a:t>
            </a:r>
            <a:endParaRPr lang="en-IN" sz="3200" b="0" strike="noStrike" spc="-1" dirty="0">
              <a:solidFill>
                <a:srgbClr val="E0E0E0"/>
              </a:solidFill>
              <a:uFill>
                <a:solidFill>
                  <a:srgbClr val="FFFFFF"/>
                </a:solidFill>
              </a:uFill>
              <a:latin typeface="Times New Roman"/>
            </a:endParaRPr>
          </a:p>
        </p:txBody>
      </p:sp>
      <p:sp>
        <p:nvSpPr>
          <p:cNvPr id="232" name="Line 4"/>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33" name="CustomShape 5"/>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34" name="CustomShape 6"/>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235" name="Line 7"/>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36" name="CustomShape 8"/>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37" name="CustomShape 9"/>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238" name="Line 10"/>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39" name="CustomShape 11"/>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40" name="CustomShape 12"/>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241" name="Line 13"/>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42" name="CustomShape 14"/>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43" name="CustomShape 15"/>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244" name="Line 16"/>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45" name="CustomShape 17"/>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blipFill>
            <a:blip r:embed="rId3"/>
            <a:tile/>
          </a:blipFill>
          <a:ln w="12600">
            <a:solidFill>
              <a:srgbClr val="FF8000"/>
            </a:solidFill>
            <a:miter/>
          </a:ln>
        </p:spPr>
        <p:style>
          <a:lnRef idx="0">
            <a:scrgbClr r="0" g="0" b="0"/>
          </a:lnRef>
          <a:fillRef idx="0">
            <a:scrgbClr r="0" g="0" b="0"/>
          </a:fillRef>
          <a:effectRef idx="0">
            <a:scrgbClr r="0" g="0" b="0"/>
          </a:effectRef>
          <a:fontRef idx="minor"/>
        </p:style>
      </p:sp>
      <p:sp>
        <p:nvSpPr>
          <p:cNvPr id="246" name="CustomShape 18"/>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FF8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247" name="Line 19"/>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48" name="CustomShape 20"/>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49" name="CustomShape 21"/>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250" name="Line 22"/>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51" name="CustomShape 23"/>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52" name="CustomShape 24"/>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45</a:t>
            </a:r>
            <a:endParaRPr lang="en-IN" sz="1800" b="0" strike="noStrike" spc="-1">
              <a:solidFill>
                <a:srgbClr val="FFFFFF"/>
              </a:solidFill>
              <a:uFill>
                <a:solidFill>
                  <a:srgbClr val="FFFFFF"/>
                </a:solidFill>
              </a:uFill>
              <a:latin typeface="Times New Roman"/>
            </a:endParaRPr>
          </a:p>
        </p:txBody>
      </p:sp>
      <p:sp>
        <p:nvSpPr>
          <p:cNvPr id="253" name="CustomShape 25"/>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54" name="CustomShape 26"/>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0"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255" name="CustomShape 27"/>
          <p:cNvSpPr/>
          <p:nvPr/>
        </p:nvSpPr>
        <p:spPr>
          <a:xfrm>
            <a:off x="5545080" y="425772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56" name="CustomShape 28"/>
          <p:cNvSpPr/>
          <p:nvPr/>
        </p:nvSpPr>
        <p:spPr>
          <a:xfrm>
            <a:off x="5574960" y="4287600"/>
            <a:ext cx="733680" cy="671400"/>
          </a:xfrm>
          <a:custGeom>
            <a:avLst/>
            <a:gdLst/>
            <a:ahLst/>
            <a:cxnLst/>
            <a:rect l="0" t="0" r="r" b="b"/>
            <a:pathLst>
              <a:path w="2040" h="1867">
                <a:moveTo>
                  <a:pt x="4" y="0"/>
                </a:moveTo>
                <a:cubicBezTo>
                  <a:pt x="2" y="0"/>
                  <a:pt x="0" y="2"/>
                  <a:pt x="0" y="4"/>
                </a:cubicBezTo>
                <a:lnTo>
                  <a:pt x="0" y="1861"/>
                </a:lnTo>
                <a:cubicBezTo>
                  <a:pt x="0" y="1863"/>
                  <a:pt x="2" y="1866"/>
                  <a:pt x="4" y="1866"/>
                </a:cubicBezTo>
                <a:lnTo>
                  <a:pt x="2034" y="1866"/>
                </a:lnTo>
                <a:cubicBezTo>
                  <a:pt x="2036" y="1866"/>
                  <a:pt x="2039" y="1863"/>
                  <a:pt x="2039" y="1861"/>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73E4C7DC-F943-44A4-89CF-DE4FE597413A}"/>
              </a:ext>
            </a:extLst>
          </p:cNvPr>
          <p:cNvSpPr>
            <a:spLocks noGrp="1"/>
          </p:cNvSpPr>
          <p:nvPr>
            <p:ph type="dt" sz="half" idx="10"/>
          </p:nvPr>
        </p:nvSpPr>
        <p:spPr/>
        <p:txBody>
          <a:bodyPr/>
          <a:lstStyle/>
          <a:p>
            <a:fld id="{E6950D5A-5F2B-4DF1-B006-697DFA6D993F}" type="datetime5">
              <a:rPr lang="en-IN" smtClean="0"/>
              <a:t>22-Dec-21</a:t>
            </a:fld>
            <a:endParaRPr lang="en-IN"/>
          </a:p>
        </p:txBody>
      </p:sp>
      <p:sp>
        <p:nvSpPr>
          <p:cNvPr id="3" name="Footer Placeholder 2">
            <a:extLst>
              <a:ext uri="{FF2B5EF4-FFF2-40B4-BE49-F238E27FC236}">
                <a16:creationId xmlns:a16="http://schemas.microsoft.com/office/drawing/2014/main" id="{C15D5654-9A4F-4E26-A613-2FDDBA762A2B}"/>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B2C98A54-27B1-4530-89D7-B704088DFF4B}"/>
              </a:ext>
            </a:extLst>
          </p:cNvPr>
          <p:cNvSpPr>
            <a:spLocks noGrp="1"/>
          </p:cNvSpPr>
          <p:nvPr>
            <p:ph type="sldNum" sz="quarter" idx="12"/>
          </p:nvPr>
        </p:nvSpPr>
        <p:spPr/>
        <p:txBody>
          <a:bodyPr/>
          <a:lstStyle/>
          <a:p>
            <a:fld id="{1B44385C-0615-4A46-ADB2-FB00C56C0F04}" type="slidenum">
              <a:rPr lang="en-IN" smtClean="0"/>
              <a:t>20</a:t>
            </a:fld>
            <a:endParaRPr lang="en-IN"/>
          </a:p>
        </p:txBody>
      </p:sp>
      <p:sp>
        <p:nvSpPr>
          <p:cNvPr id="33" name="TextShape 2">
            <a:extLst>
              <a:ext uri="{FF2B5EF4-FFF2-40B4-BE49-F238E27FC236}">
                <a16:creationId xmlns:a16="http://schemas.microsoft.com/office/drawing/2014/main" id="{F0D5813B-08DB-47FF-9E91-FFC38690AB83}"/>
              </a:ext>
            </a:extLst>
          </p:cNvPr>
          <p:cNvSpPr txBox="1"/>
          <p:nvPr/>
        </p:nvSpPr>
        <p:spPr>
          <a:xfrm>
            <a:off x="280800" y="144180"/>
            <a:ext cx="7980480" cy="72414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Adding a Node to a Heap</a:t>
            </a:r>
            <a:endParaRPr lang="en-IN" sz="4400" b="1" strike="noStrike" spc="-1" dirty="0">
              <a:uFill>
                <a:solidFill>
                  <a:srgbClr val="FFFFFF"/>
                </a:solidFill>
              </a:uFill>
              <a:latin typeface="Times New Roman"/>
            </a:endParaRPr>
          </a:p>
        </p:txBody>
      </p:sp>
    </p:spTree>
  </p:cSld>
  <p:clrMapOvr>
    <a:masterClrMapping/>
  </p:clrMapOvr>
  <p:transition>
    <p:strip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ine 1"/>
          <p:cNvSpPr/>
          <p:nvPr/>
        </p:nvSpPr>
        <p:spPr>
          <a:xfrm>
            <a:off x="5181480" y="388620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59" name="TextShape 3"/>
          <p:cNvSpPr txBox="1"/>
          <p:nvPr/>
        </p:nvSpPr>
        <p:spPr>
          <a:xfrm>
            <a:off x="685800" y="1981080"/>
            <a:ext cx="3565440" cy="3718080"/>
          </a:xfrm>
          <a:prstGeom prst="rect">
            <a:avLst/>
          </a:prstGeom>
          <a:noFill/>
          <a:ln>
            <a:noFill/>
          </a:ln>
        </p:spPr>
        <p:txBody>
          <a:bodyPr lIns="90360" tIns="44280" rIns="90360" bIns="44280"/>
          <a:lstStyle/>
          <a:p>
            <a:pPr marL="287280" indent="-287280">
              <a:lnSpc>
                <a:spcPct val="95000"/>
              </a:lnSpc>
              <a:buClr>
                <a:srgbClr val="00CECE"/>
              </a:buClr>
              <a:buSzPct val="75000"/>
              <a:buFont typeface="Wingdings" charset="2"/>
              <a:buChar char=""/>
            </a:pPr>
            <a:r>
              <a:rPr lang="en-GB" sz="2400" b="0" strike="noStrike" spc="-1" dirty="0">
                <a:uFill>
                  <a:solidFill>
                    <a:srgbClr val="FFFFFF"/>
                  </a:solidFill>
                </a:uFill>
                <a:latin typeface="Times New Roman"/>
              </a:rPr>
              <a:t>Put the new node in the next available spot.</a:t>
            </a:r>
            <a:endParaRPr lang="en-IN" sz="3200" b="0" strike="noStrike" spc="-1" dirty="0">
              <a:uFill>
                <a:solidFill>
                  <a:srgbClr val="FFFFFF"/>
                </a:solidFill>
              </a:uFill>
              <a:latin typeface="Times New Roman"/>
            </a:endParaRPr>
          </a:p>
          <a:p>
            <a:pPr marL="287280" indent="-287280">
              <a:buClr>
                <a:srgbClr val="00CECE"/>
              </a:buClr>
              <a:buSzPct val="75000"/>
              <a:buFont typeface="Wingdings" charset="2"/>
              <a:buChar char=""/>
            </a:pPr>
            <a:r>
              <a:rPr lang="en-GB" sz="2400" b="0" strike="noStrike" spc="-1" dirty="0">
                <a:uFill>
                  <a:solidFill>
                    <a:srgbClr val="FFFFFF"/>
                  </a:solidFill>
                </a:uFill>
                <a:latin typeface="Times New Roman"/>
              </a:rPr>
              <a:t>Push the new node upward, swapping with its parent until the new node reaches an acceptable location</a:t>
            </a:r>
            <a:r>
              <a:rPr lang="en-GB" sz="2400" b="0" strike="noStrike" spc="-1" dirty="0">
                <a:solidFill>
                  <a:srgbClr val="E0E0E0"/>
                </a:solidFill>
                <a:uFill>
                  <a:solidFill>
                    <a:srgbClr val="FFFFFF"/>
                  </a:solidFill>
                </a:uFill>
                <a:latin typeface="Times New Roman"/>
              </a:rPr>
              <a:t>.</a:t>
            </a:r>
            <a:endParaRPr lang="en-IN" sz="3200" b="0" strike="noStrike" spc="-1" dirty="0">
              <a:solidFill>
                <a:srgbClr val="E0E0E0"/>
              </a:solidFill>
              <a:uFill>
                <a:solidFill>
                  <a:srgbClr val="FFFFFF"/>
                </a:solidFill>
              </a:uFill>
              <a:latin typeface="Times New Roman"/>
            </a:endParaRPr>
          </a:p>
        </p:txBody>
      </p:sp>
      <p:sp>
        <p:nvSpPr>
          <p:cNvPr id="260" name="Line 4"/>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61" name="CustomShape 5"/>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62" name="CustomShape 6"/>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263" name="Line 7"/>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64" name="CustomShape 8"/>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65" name="CustomShape 9"/>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266" name="Line 10"/>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67" name="CustomShape 11"/>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68" name="CustomShape 12"/>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269" name="Line 13"/>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70" name="CustomShape 14"/>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71" name="CustomShape 15"/>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272" name="Line 16"/>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73" name="CustomShape 17"/>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74" name="CustomShape 18"/>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275" name="Line 19"/>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76" name="CustomShape 20"/>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77" name="CustomShape 21"/>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278" name="Line 22"/>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79" name="CustomShape 23"/>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80" name="CustomShape 24"/>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45</a:t>
            </a:r>
            <a:endParaRPr lang="en-IN" sz="1800" b="0" strike="noStrike" spc="-1">
              <a:solidFill>
                <a:srgbClr val="FFFFFF"/>
              </a:solidFill>
              <a:uFill>
                <a:solidFill>
                  <a:srgbClr val="FFFFFF"/>
                </a:solidFill>
              </a:uFill>
              <a:latin typeface="Times New Roman"/>
            </a:endParaRPr>
          </a:p>
        </p:txBody>
      </p:sp>
      <p:sp>
        <p:nvSpPr>
          <p:cNvPr id="281" name="CustomShape 25"/>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blipFill>
            <a:blip r:embed="rId3"/>
            <a:tile/>
          </a:blipFill>
          <a:ln w="12600">
            <a:solidFill>
              <a:srgbClr val="FF8000"/>
            </a:solidFill>
            <a:miter/>
          </a:ln>
        </p:spPr>
        <p:style>
          <a:lnRef idx="0">
            <a:scrgbClr r="0" g="0" b="0"/>
          </a:lnRef>
          <a:fillRef idx="0">
            <a:scrgbClr r="0" g="0" b="0"/>
          </a:fillRef>
          <a:effectRef idx="0">
            <a:scrgbClr r="0" g="0" b="0"/>
          </a:effectRef>
          <a:fontRef idx="minor"/>
        </p:style>
      </p:sp>
      <p:sp>
        <p:nvSpPr>
          <p:cNvPr id="282" name="CustomShape 26"/>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FF8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283" name="CustomShape 27"/>
          <p:cNvSpPr/>
          <p:nvPr/>
        </p:nvSpPr>
        <p:spPr>
          <a:xfrm>
            <a:off x="5545080" y="425772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84" name="CustomShape 28"/>
          <p:cNvSpPr/>
          <p:nvPr/>
        </p:nvSpPr>
        <p:spPr>
          <a:xfrm>
            <a:off x="5574960" y="4287600"/>
            <a:ext cx="733680" cy="671400"/>
          </a:xfrm>
          <a:custGeom>
            <a:avLst/>
            <a:gdLst/>
            <a:ahLst/>
            <a:cxnLst/>
            <a:rect l="0" t="0" r="r" b="b"/>
            <a:pathLst>
              <a:path w="2040" h="1867">
                <a:moveTo>
                  <a:pt x="4" y="0"/>
                </a:moveTo>
                <a:cubicBezTo>
                  <a:pt x="2" y="0"/>
                  <a:pt x="0" y="2"/>
                  <a:pt x="0" y="4"/>
                </a:cubicBezTo>
                <a:lnTo>
                  <a:pt x="0" y="1861"/>
                </a:lnTo>
                <a:cubicBezTo>
                  <a:pt x="0" y="1863"/>
                  <a:pt x="2" y="1866"/>
                  <a:pt x="4" y="1866"/>
                </a:cubicBezTo>
                <a:lnTo>
                  <a:pt x="2034" y="1866"/>
                </a:lnTo>
                <a:cubicBezTo>
                  <a:pt x="2036" y="1866"/>
                  <a:pt x="2039" y="1863"/>
                  <a:pt x="2039" y="1861"/>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4C209BC2-B3B0-4B4B-9BEB-361BF97AA5A8}"/>
              </a:ext>
            </a:extLst>
          </p:cNvPr>
          <p:cNvSpPr>
            <a:spLocks noGrp="1"/>
          </p:cNvSpPr>
          <p:nvPr>
            <p:ph type="dt" sz="half" idx="10"/>
          </p:nvPr>
        </p:nvSpPr>
        <p:spPr/>
        <p:txBody>
          <a:bodyPr/>
          <a:lstStyle/>
          <a:p>
            <a:fld id="{9342A506-C117-4841-ACC0-8FBFEE44297E}" type="datetime5">
              <a:rPr lang="en-IN" smtClean="0"/>
              <a:t>22-Dec-21</a:t>
            </a:fld>
            <a:endParaRPr lang="en-IN"/>
          </a:p>
        </p:txBody>
      </p:sp>
      <p:sp>
        <p:nvSpPr>
          <p:cNvPr id="3" name="Footer Placeholder 2">
            <a:extLst>
              <a:ext uri="{FF2B5EF4-FFF2-40B4-BE49-F238E27FC236}">
                <a16:creationId xmlns:a16="http://schemas.microsoft.com/office/drawing/2014/main" id="{780F1DE4-01D2-481A-AD5A-D9F720835E5F}"/>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4094D047-E7CA-4512-A50A-94EF1AEBA34B}"/>
              </a:ext>
            </a:extLst>
          </p:cNvPr>
          <p:cNvSpPr>
            <a:spLocks noGrp="1"/>
          </p:cNvSpPr>
          <p:nvPr>
            <p:ph type="sldNum" sz="quarter" idx="12"/>
          </p:nvPr>
        </p:nvSpPr>
        <p:spPr/>
        <p:txBody>
          <a:bodyPr/>
          <a:lstStyle/>
          <a:p>
            <a:fld id="{1B44385C-0615-4A46-ADB2-FB00C56C0F04}" type="slidenum">
              <a:rPr lang="en-IN" smtClean="0"/>
              <a:t>21</a:t>
            </a:fld>
            <a:endParaRPr lang="en-IN"/>
          </a:p>
        </p:txBody>
      </p:sp>
      <p:sp>
        <p:nvSpPr>
          <p:cNvPr id="33" name="TextShape 2">
            <a:extLst>
              <a:ext uri="{FF2B5EF4-FFF2-40B4-BE49-F238E27FC236}">
                <a16:creationId xmlns:a16="http://schemas.microsoft.com/office/drawing/2014/main" id="{C33EA849-46AA-47A7-ADA0-3E66E2AB0291}"/>
              </a:ext>
            </a:extLst>
          </p:cNvPr>
          <p:cNvSpPr txBox="1"/>
          <p:nvPr/>
        </p:nvSpPr>
        <p:spPr>
          <a:xfrm>
            <a:off x="280800" y="144180"/>
            <a:ext cx="7980480" cy="72414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Adding a Node to a Heap</a:t>
            </a:r>
            <a:endParaRPr lang="en-IN" sz="4400" b="1" strike="noStrike" spc="-1" dirty="0">
              <a:uFill>
                <a:solidFill>
                  <a:srgbClr val="FFFFFF"/>
                </a:solidFill>
              </a:uFill>
              <a:latin typeface="Times New Roman"/>
            </a:endParaRPr>
          </a:p>
        </p:txBody>
      </p:sp>
    </p:spTree>
  </p:cSld>
  <p:clrMapOvr>
    <a:masterClrMapping/>
  </p:clrMapOvr>
  <p:transition>
    <p:strips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Line 1"/>
          <p:cNvSpPr/>
          <p:nvPr/>
        </p:nvSpPr>
        <p:spPr>
          <a:xfrm>
            <a:off x="5181480" y="388620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87" name="TextShape 3"/>
          <p:cNvSpPr txBox="1"/>
          <p:nvPr/>
        </p:nvSpPr>
        <p:spPr>
          <a:xfrm>
            <a:off x="214740" y="1047600"/>
            <a:ext cx="4024980" cy="4495950"/>
          </a:xfrm>
          <a:prstGeom prst="rect">
            <a:avLst/>
          </a:prstGeom>
          <a:noFill/>
          <a:ln>
            <a:noFill/>
          </a:ln>
        </p:spPr>
        <p:txBody>
          <a:bodyPr lIns="90360" tIns="44280" rIns="90360" bIns="44280"/>
          <a:lstStyle/>
          <a:p>
            <a:pPr marL="287280" indent="-287280">
              <a:lnSpc>
                <a:spcPct val="95000"/>
              </a:lnSpc>
              <a:buClr>
                <a:srgbClr val="00FF00"/>
              </a:buClr>
              <a:buSzPct val="75000"/>
              <a:buFont typeface="Wingdings" charset="2"/>
              <a:buChar char=""/>
            </a:pPr>
            <a:r>
              <a:rPr lang="en-GB" sz="2400" b="0" strike="noStrike" spc="-1" dirty="0">
                <a:uFill>
                  <a:solidFill>
                    <a:srgbClr val="FFFFFF"/>
                  </a:solidFill>
                </a:uFill>
                <a:latin typeface="Times New Roman"/>
              </a:rPr>
              <a:t>The parent has a  key that is &gt;= new node, or</a:t>
            </a:r>
            <a:endParaRPr lang="en-IN" sz="3200" b="0" strike="noStrike" spc="-1" dirty="0">
              <a:uFill>
                <a:solidFill>
                  <a:srgbClr val="FFFFFF"/>
                </a:solidFill>
              </a:uFill>
              <a:latin typeface="Times New Roman"/>
            </a:endParaRPr>
          </a:p>
          <a:p>
            <a:pPr marL="287280" indent="-287280">
              <a:buClr>
                <a:srgbClr val="00FF00"/>
              </a:buClr>
              <a:buSzPct val="75000"/>
              <a:buFont typeface="Wingdings" charset="2"/>
              <a:buChar char=""/>
            </a:pPr>
            <a:r>
              <a:rPr lang="en-GB" sz="2400" b="0" strike="noStrike" spc="-1" dirty="0">
                <a:uFill>
                  <a:solidFill>
                    <a:srgbClr val="FFFFFF"/>
                  </a:solidFill>
                </a:uFill>
                <a:latin typeface="Times New Roman"/>
              </a:rPr>
              <a:t>The node reaches the root.</a:t>
            </a:r>
            <a:endParaRPr lang="en-IN" sz="3200" b="0" strike="noStrike" spc="-1" dirty="0">
              <a:uFill>
                <a:solidFill>
                  <a:srgbClr val="FFFFFF"/>
                </a:solidFill>
              </a:uFill>
              <a:latin typeface="Times New Roman"/>
            </a:endParaRPr>
          </a:p>
          <a:p>
            <a:pPr marL="287280" indent="-287280">
              <a:buClr>
                <a:srgbClr val="00FF00"/>
              </a:buClr>
              <a:buSzPct val="75000"/>
              <a:buFont typeface="Wingdings" charset="2"/>
              <a:buChar char=""/>
            </a:pPr>
            <a:r>
              <a:rPr lang="en-GB" sz="2400" b="0" strike="noStrike" spc="-1" dirty="0">
                <a:uFill>
                  <a:solidFill>
                    <a:srgbClr val="FFFFFF"/>
                  </a:solidFill>
                </a:uFill>
                <a:latin typeface="Times New Roman"/>
              </a:rPr>
              <a:t>The process of pushing the new node upward       is called                       </a:t>
            </a:r>
            <a:r>
              <a:rPr lang="en-GB" sz="2400" b="1" u="sng" strike="noStrike" spc="-1" dirty="0" err="1">
                <a:solidFill>
                  <a:srgbClr val="FF8000"/>
                </a:solidFill>
                <a:uFill>
                  <a:solidFill>
                    <a:srgbClr val="FFFFFF"/>
                  </a:solidFill>
                </a:uFill>
                <a:latin typeface="Times New Roman"/>
              </a:rPr>
              <a:t>reheapification</a:t>
            </a:r>
            <a:r>
              <a:rPr lang="en-GB" sz="2400" b="0" strike="noStrike" spc="-1" dirty="0">
                <a:solidFill>
                  <a:srgbClr val="FF8000"/>
                </a:solidFill>
                <a:uFill>
                  <a:solidFill>
                    <a:srgbClr val="FFFFFF"/>
                  </a:solidFill>
                </a:uFill>
                <a:latin typeface="Times New Roman"/>
              </a:rPr>
              <a:t>          </a:t>
            </a:r>
            <a:r>
              <a:rPr lang="en-GB" sz="2400" b="1" u="sng" strike="noStrike" spc="-1" dirty="0">
                <a:solidFill>
                  <a:srgbClr val="FF8000"/>
                </a:solidFill>
                <a:uFill>
                  <a:solidFill>
                    <a:srgbClr val="FFFFFF"/>
                  </a:solidFill>
                </a:uFill>
                <a:latin typeface="Times New Roman"/>
              </a:rPr>
              <a:t>upward</a:t>
            </a:r>
            <a:r>
              <a:rPr lang="en-GB" sz="2400" b="0" strike="noStrike" spc="-1" dirty="0">
                <a:solidFill>
                  <a:srgbClr val="E0E0E0"/>
                </a:solidFill>
                <a:uFill>
                  <a:solidFill>
                    <a:srgbClr val="FFFFFF"/>
                  </a:solidFill>
                </a:uFill>
                <a:latin typeface="Times New Roman"/>
              </a:rPr>
              <a:t>.</a:t>
            </a:r>
            <a:endParaRPr lang="en-IN" sz="3200" b="0" strike="noStrike" spc="-1" dirty="0">
              <a:solidFill>
                <a:srgbClr val="E0E0E0"/>
              </a:solidFill>
              <a:uFill>
                <a:solidFill>
                  <a:srgbClr val="FFFFFF"/>
                </a:solidFill>
              </a:uFill>
              <a:latin typeface="Times New Roman"/>
            </a:endParaRPr>
          </a:p>
        </p:txBody>
      </p:sp>
      <p:sp>
        <p:nvSpPr>
          <p:cNvPr id="288" name="Line 4"/>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89" name="CustomShape 5"/>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90" name="CustomShape 6"/>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291" name="Line 7"/>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92" name="CustomShape 8"/>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93" name="CustomShape 9"/>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294" name="Line 10"/>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95" name="CustomShape 11"/>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96" name="CustomShape 12"/>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297" name="Line 13"/>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98" name="CustomShape 14"/>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99" name="CustomShape 15"/>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300" name="Line 16"/>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01" name="CustomShape 17"/>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02" name="CustomShape 18"/>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303" name="Line 19"/>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04" name="CustomShape 20"/>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05" name="CustomShape 21"/>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306" name="Line 22"/>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07" name="CustomShape 23"/>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08" name="CustomShape 24"/>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45</a:t>
            </a:r>
            <a:endParaRPr lang="en-IN" sz="1800" b="0" strike="noStrike" spc="-1">
              <a:solidFill>
                <a:srgbClr val="FFFFFF"/>
              </a:solidFill>
              <a:uFill>
                <a:solidFill>
                  <a:srgbClr val="FFFFFF"/>
                </a:solidFill>
              </a:uFill>
              <a:latin typeface="Times New Roman"/>
            </a:endParaRPr>
          </a:p>
        </p:txBody>
      </p:sp>
      <p:sp>
        <p:nvSpPr>
          <p:cNvPr id="309" name="CustomShape 25"/>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10" name="CustomShape 26"/>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311" name="CustomShape 27"/>
          <p:cNvSpPr/>
          <p:nvPr/>
        </p:nvSpPr>
        <p:spPr>
          <a:xfrm>
            <a:off x="5545080" y="425772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12" name="CustomShape 28"/>
          <p:cNvSpPr/>
          <p:nvPr/>
        </p:nvSpPr>
        <p:spPr>
          <a:xfrm>
            <a:off x="5574960" y="4287600"/>
            <a:ext cx="733680" cy="671400"/>
          </a:xfrm>
          <a:custGeom>
            <a:avLst/>
            <a:gdLst/>
            <a:ahLst/>
            <a:cxnLst/>
            <a:rect l="0" t="0" r="r" b="b"/>
            <a:pathLst>
              <a:path w="2040" h="1867">
                <a:moveTo>
                  <a:pt x="4" y="0"/>
                </a:moveTo>
                <a:cubicBezTo>
                  <a:pt x="2" y="0"/>
                  <a:pt x="0" y="2"/>
                  <a:pt x="0" y="4"/>
                </a:cubicBezTo>
                <a:lnTo>
                  <a:pt x="0" y="1861"/>
                </a:lnTo>
                <a:cubicBezTo>
                  <a:pt x="0" y="1863"/>
                  <a:pt x="2" y="1866"/>
                  <a:pt x="4" y="1866"/>
                </a:cubicBezTo>
                <a:lnTo>
                  <a:pt x="2034" y="1866"/>
                </a:lnTo>
                <a:cubicBezTo>
                  <a:pt x="2036" y="1866"/>
                  <a:pt x="2039" y="1863"/>
                  <a:pt x="2039" y="1861"/>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5867553D-AB3F-45BF-A4C7-23781F9FD046}"/>
              </a:ext>
            </a:extLst>
          </p:cNvPr>
          <p:cNvSpPr>
            <a:spLocks noGrp="1"/>
          </p:cNvSpPr>
          <p:nvPr>
            <p:ph type="dt" sz="half" idx="10"/>
          </p:nvPr>
        </p:nvSpPr>
        <p:spPr/>
        <p:txBody>
          <a:bodyPr/>
          <a:lstStyle/>
          <a:p>
            <a:fld id="{5A66A1DE-B7AD-484D-AA11-B0FC478A9EAB}" type="datetime5">
              <a:rPr lang="en-IN" smtClean="0"/>
              <a:t>22-Dec-21</a:t>
            </a:fld>
            <a:endParaRPr lang="en-IN"/>
          </a:p>
        </p:txBody>
      </p:sp>
      <p:sp>
        <p:nvSpPr>
          <p:cNvPr id="3" name="Footer Placeholder 2">
            <a:extLst>
              <a:ext uri="{FF2B5EF4-FFF2-40B4-BE49-F238E27FC236}">
                <a16:creationId xmlns:a16="http://schemas.microsoft.com/office/drawing/2014/main" id="{2F212317-1DED-4354-8DE0-75B3145384B0}"/>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1B72CB14-47CC-4019-AC04-F0A39186C2E5}"/>
              </a:ext>
            </a:extLst>
          </p:cNvPr>
          <p:cNvSpPr>
            <a:spLocks noGrp="1"/>
          </p:cNvSpPr>
          <p:nvPr>
            <p:ph type="sldNum" sz="quarter" idx="12"/>
          </p:nvPr>
        </p:nvSpPr>
        <p:spPr/>
        <p:txBody>
          <a:bodyPr/>
          <a:lstStyle/>
          <a:p>
            <a:fld id="{1B44385C-0615-4A46-ADB2-FB00C56C0F04}" type="slidenum">
              <a:rPr lang="en-IN" smtClean="0"/>
              <a:t>22</a:t>
            </a:fld>
            <a:endParaRPr lang="en-IN"/>
          </a:p>
        </p:txBody>
      </p:sp>
      <p:sp>
        <p:nvSpPr>
          <p:cNvPr id="33" name="TextShape 2">
            <a:extLst>
              <a:ext uri="{FF2B5EF4-FFF2-40B4-BE49-F238E27FC236}">
                <a16:creationId xmlns:a16="http://schemas.microsoft.com/office/drawing/2014/main" id="{21C77805-949B-4098-A6B6-5BCFEF42C113}"/>
              </a:ext>
            </a:extLst>
          </p:cNvPr>
          <p:cNvSpPr txBox="1"/>
          <p:nvPr/>
        </p:nvSpPr>
        <p:spPr>
          <a:xfrm>
            <a:off x="280800" y="144180"/>
            <a:ext cx="7980480" cy="72414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Adding a Node to a Heap</a:t>
            </a:r>
            <a:endParaRPr lang="en-IN" sz="4400" b="1" strike="noStrike" spc="-1" dirty="0">
              <a:uFill>
                <a:solidFill>
                  <a:srgbClr val="FFFFFF"/>
                </a:solidFill>
              </a:uFill>
              <a:latin typeface="Times New Roman"/>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7">
                                            <p:txEl>
                                              <p:pRg st="0" end="46"/>
                                            </p:txEl>
                                          </p:spTgt>
                                        </p:tgtEl>
                                        <p:attrNameLst>
                                          <p:attrName>style.visibility</p:attrName>
                                        </p:attrNameLst>
                                      </p:cBhvr>
                                      <p:to>
                                        <p:strVal val="visible"/>
                                      </p:to>
                                    </p:set>
                                    <p:animEffect transition="in" filter="wipe(up)">
                                      <p:cBhvr additive="repl">
                                        <p:cTn id="7" dur="500"/>
                                        <p:tgtEl>
                                          <p:spTgt spid="287">
                                            <p:txEl>
                                              <p:pRg st="0"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7">
                                            <p:txEl>
                                              <p:pRg st="46" end="73"/>
                                            </p:txEl>
                                          </p:spTgt>
                                        </p:tgtEl>
                                        <p:attrNameLst>
                                          <p:attrName>style.visibility</p:attrName>
                                        </p:attrNameLst>
                                      </p:cBhvr>
                                      <p:to>
                                        <p:strVal val="visible"/>
                                      </p:to>
                                    </p:set>
                                    <p:animEffect transition="in" filter="wipe(up)">
                                      <p:cBhvr additive="repl">
                                        <p:cTn id="12" dur="500"/>
                                        <p:tgtEl>
                                          <p:spTgt spid="287">
                                            <p:txEl>
                                              <p:pRg st="46" end="7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87">
                                            <p:txEl>
                                              <p:pRg st="73" end="187"/>
                                            </p:txEl>
                                          </p:spTgt>
                                        </p:tgtEl>
                                        <p:attrNameLst>
                                          <p:attrName>style.visibility</p:attrName>
                                        </p:attrNameLst>
                                      </p:cBhvr>
                                      <p:to>
                                        <p:strVal val="visible"/>
                                      </p:to>
                                    </p:set>
                                    <p:animEffect transition="in" filter="wipe(up)">
                                      <p:cBhvr additive="repl">
                                        <p:cTn id="17" dur="500"/>
                                        <p:tgtEl>
                                          <p:spTgt spid="287">
                                            <p:txEl>
                                              <p:pRg st="73" end="1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67D6-EB62-428A-84BD-E0753B79B17A}"/>
              </a:ext>
            </a:extLst>
          </p:cNvPr>
          <p:cNvSpPr>
            <a:spLocks noGrp="1"/>
          </p:cNvSpPr>
          <p:nvPr>
            <p:ph type="title"/>
          </p:nvPr>
        </p:nvSpPr>
        <p:spPr/>
        <p:txBody>
          <a:bodyPr/>
          <a:lstStyle/>
          <a:p>
            <a:r>
              <a:rPr lang="en-US" dirty="0"/>
              <a:t>Deletion algorithm-Max - heap</a:t>
            </a:r>
          </a:p>
        </p:txBody>
      </p:sp>
      <p:sp>
        <p:nvSpPr>
          <p:cNvPr id="3" name="Content Placeholder 2">
            <a:extLst>
              <a:ext uri="{FF2B5EF4-FFF2-40B4-BE49-F238E27FC236}">
                <a16:creationId xmlns:a16="http://schemas.microsoft.com/office/drawing/2014/main" id="{9DA85376-DD38-4D93-8226-1256E91135E5}"/>
              </a:ext>
            </a:extLst>
          </p:cNvPr>
          <p:cNvSpPr>
            <a:spLocks noGrp="1"/>
          </p:cNvSpPr>
          <p:nvPr>
            <p:ph idx="1"/>
          </p:nvPr>
        </p:nvSpPr>
        <p:spPr>
          <a:xfrm>
            <a:off x="285923" y="1152405"/>
            <a:ext cx="8572154" cy="4113360"/>
          </a:xfrm>
        </p:spPr>
        <p:txBody>
          <a:bodyPr>
            <a:normAutofit/>
          </a:bodyPr>
          <a:lstStyle/>
          <a:p>
            <a:r>
              <a:rPr lang="en-US" sz="2800" dirty="0"/>
              <a:t>Step 1 − Remove root node.</a:t>
            </a:r>
          </a:p>
          <a:p>
            <a:r>
              <a:rPr lang="en-US" sz="2800" dirty="0"/>
              <a:t>Step 2 − Move the last element of last level to root.</a:t>
            </a:r>
          </a:p>
          <a:p>
            <a:r>
              <a:rPr lang="en-US" sz="2800" dirty="0"/>
              <a:t>Step 3 − Compare the value of this  node with its child nodes.</a:t>
            </a:r>
          </a:p>
          <a:p>
            <a:r>
              <a:rPr lang="en-US" sz="2800" dirty="0"/>
              <a:t>Step 4 − If value of the node is less than child nodes, then swap it with larger child.</a:t>
            </a:r>
          </a:p>
          <a:p>
            <a:r>
              <a:rPr lang="en-US" sz="2800" dirty="0"/>
              <a:t>Step 5 − Repeat step 3 &amp; 4 until Heap property holds.</a:t>
            </a:r>
          </a:p>
        </p:txBody>
      </p:sp>
      <p:sp>
        <p:nvSpPr>
          <p:cNvPr id="4" name="Date Placeholder 3">
            <a:extLst>
              <a:ext uri="{FF2B5EF4-FFF2-40B4-BE49-F238E27FC236}">
                <a16:creationId xmlns:a16="http://schemas.microsoft.com/office/drawing/2014/main" id="{AA3271B1-A944-422C-B28E-99C0D4057F9B}"/>
              </a:ext>
            </a:extLst>
          </p:cNvPr>
          <p:cNvSpPr>
            <a:spLocks noGrp="1"/>
          </p:cNvSpPr>
          <p:nvPr>
            <p:ph type="dt" sz="half" idx="10"/>
          </p:nvPr>
        </p:nvSpPr>
        <p:spPr/>
        <p:txBody>
          <a:bodyPr/>
          <a:lstStyle/>
          <a:p>
            <a:fld id="{C1E77792-BE98-491C-9797-A7115A489F23}" type="datetime5">
              <a:rPr lang="en-IN" smtClean="0"/>
              <a:t>22-Dec-21</a:t>
            </a:fld>
            <a:endParaRPr lang="en-US"/>
          </a:p>
        </p:txBody>
      </p:sp>
      <p:sp>
        <p:nvSpPr>
          <p:cNvPr id="5" name="Footer Placeholder 4">
            <a:extLst>
              <a:ext uri="{FF2B5EF4-FFF2-40B4-BE49-F238E27FC236}">
                <a16:creationId xmlns:a16="http://schemas.microsoft.com/office/drawing/2014/main" id="{438777BC-9DF8-4A1F-8410-095D9A2E000D}"/>
              </a:ext>
            </a:extLst>
          </p:cNvPr>
          <p:cNvSpPr>
            <a:spLocks noGrp="1"/>
          </p:cNvSpPr>
          <p:nvPr>
            <p:ph type="ftr" sz="quarter" idx="11"/>
          </p:nvPr>
        </p:nvSpPr>
        <p:spPr/>
        <p:txBody>
          <a:bodyPr/>
          <a:lstStyle/>
          <a:p>
            <a:r>
              <a:rPr lang="en-US"/>
              <a:t>Dept of I&amp;CT</a:t>
            </a:r>
          </a:p>
        </p:txBody>
      </p:sp>
      <p:sp>
        <p:nvSpPr>
          <p:cNvPr id="6" name="Slide Number Placeholder 5">
            <a:extLst>
              <a:ext uri="{FF2B5EF4-FFF2-40B4-BE49-F238E27FC236}">
                <a16:creationId xmlns:a16="http://schemas.microsoft.com/office/drawing/2014/main" id="{BC3DD0A9-84A0-4BCD-9EEB-D443B1D9D2DE}"/>
              </a:ext>
            </a:extLst>
          </p:cNvPr>
          <p:cNvSpPr>
            <a:spLocks noGrp="1"/>
          </p:cNvSpPr>
          <p:nvPr>
            <p:ph type="sldNum" sz="quarter" idx="12"/>
          </p:nvPr>
        </p:nvSpPr>
        <p:spPr/>
        <p:txBody>
          <a:bodyPr/>
          <a:lstStyle/>
          <a:p>
            <a:fld id="{95CA3A74-EBC6-4612-9977-D555204A682F}" type="slidenum">
              <a:rPr lang="en-US" smtClean="0"/>
              <a:t>23</a:t>
            </a:fld>
            <a:endParaRPr lang="en-US"/>
          </a:p>
        </p:txBody>
      </p:sp>
    </p:spTree>
    <p:extLst>
      <p:ext uri="{BB962C8B-B14F-4D97-AF65-F5344CB8AC3E}">
        <p14:creationId xmlns:p14="http://schemas.microsoft.com/office/powerpoint/2010/main" val="1407090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TextShape 1"/>
          <p:cNvSpPr txBox="1"/>
          <p:nvPr/>
        </p:nvSpPr>
        <p:spPr>
          <a:xfrm>
            <a:off x="207180" y="128520"/>
            <a:ext cx="7772400" cy="75132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Removing the Top of a Heap</a:t>
            </a:r>
            <a:endParaRPr lang="en-IN" sz="4400" b="1" strike="noStrike" spc="-1" dirty="0">
              <a:uFill>
                <a:solidFill>
                  <a:srgbClr val="FFFFFF"/>
                </a:solidFill>
              </a:uFill>
              <a:latin typeface="Times New Roman"/>
            </a:endParaRPr>
          </a:p>
        </p:txBody>
      </p:sp>
      <p:sp>
        <p:nvSpPr>
          <p:cNvPr id="314" name="TextShape 2"/>
          <p:cNvSpPr txBox="1"/>
          <p:nvPr/>
        </p:nvSpPr>
        <p:spPr>
          <a:xfrm>
            <a:off x="685800" y="1981080"/>
            <a:ext cx="3565440" cy="3718080"/>
          </a:xfrm>
          <a:prstGeom prst="rect">
            <a:avLst/>
          </a:prstGeom>
          <a:noFill/>
          <a:ln>
            <a:noFill/>
          </a:ln>
        </p:spPr>
        <p:txBody>
          <a:bodyPr lIns="90360" tIns="44280" rIns="90360" bIns="44280"/>
          <a:lstStyle/>
          <a:p>
            <a:pPr marL="287280" indent="-287280">
              <a:lnSpc>
                <a:spcPct val="95000"/>
              </a:lnSpc>
              <a:buClr>
                <a:srgbClr val="00CECE"/>
              </a:buClr>
              <a:buSzPct val="75000"/>
              <a:buFont typeface="Wingdings" charset="2"/>
              <a:buChar char=""/>
            </a:pPr>
            <a:r>
              <a:rPr lang="en-GB" sz="2400" b="0" strike="noStrike" spc="-1" dirty="0">
                <a:uFill>
                  <a:solidFill>
                    <a:srgbClr val="FFFFFF"/>
                  </a:solidFill>
                </a:uFill>
                <a:latin typeface="Times New Roman"/>
              </a:rPr>
              <a:t>Move the last node onto the root.</a:t>
            </a:r>
            <a:endParaRPr lang="en-IN" sz="3200" b="0" strike="noStrike" spc="-1" dirty="0">
              <a:uFill>
                <a:solidFill>
                  <a:srgbClr val="FFFFFF"/>
                </a:solidFill>
              </a:uFill>
              <a:latin typeface="Times New Roman"/>
            </a:endParaRPr>
          </a:p>
        </p:txBody>
      </p:sp>
      <p:sp>
        <p:nvSpPr>
          <p:cNvPr id="315" name="Line 3"/>
          <p:cNvSpPr/>
          <p:nvPr/>
        </p:nvSpPr>
        <p:spPr>
          <a:xfrm>
            <a:off x="5181480" y="388620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16" name="Line 4"/>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17" name="CustomShape 5"/>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18" name="CustomShape 6"/>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319" name="Line 7"/>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20" name="CustomShape 8"/>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21" name="CustomShape 9"/>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322" name="Line 10"/>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23" name="CustomShape 11"/>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24" name="CustomShape 12"/>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325" name="Line 13"/>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26" name="CustomShape 14"/>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27" name="CustomShape 15"/>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328" name="Line 16"/>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29" name="CustomShape 17"/>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30" name="CustomShape 18"/>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331" name="Line 19"/>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32" name="CustomShape 20"/>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33" name="CustomShape 21"/>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334" name="Line 22"/>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35" name="CustomShape 23"/>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36" name="CustomShape 24"/>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45</a:t>
            </a:r>
            <a:endParaRPr lang="en-IN" sz="1800" b="0" strike="noStrike" spc="-1">
              <a:solidFill>
                <a:srgbClr val="FFFFFF"/>
              </a:solidFill>
              <a:uFill>
                <a:solidFill>
                  <a:srgbClr val="FFFFFF"/>
                </a:solidFill>
              </a:uFill>
              <a:latin typeface="Times New Roman"/>
            </a:endParaRPr>
          </a:p>
        </p:txBody>
      </p:sp>
      <p:sp>
        <p:nvSpPr>
          <p:cNvPr id="337" name="CustomShape 25"/>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38" name="CustomShape 26"/>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339" name="CustomShape 27"/>
          <p:cNvSpPr/>
          <p:nvPr/>
        </p:nvSpPr>
        <p:spPr>
          <a:xfrm>
            <a:off x="5545080" y="425772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40" name="CustomShape 28"/>
          <p:cNvSpPr/>
          <p:nvPr/>
        </p:nvSpPr>
        <p:spPr>
          <a:xfrm>
            <a:off x="5574960" y="4287600"/>
            <a:ext cx="733680" cy="671400"/>
          </a:xfrm>
          <a:custGeom>
            <a:avLst/>
            <a:gdLst/>
            <a:ahLst/>
            <a:cxnLst/>
            <a:rect l="0" t="0" r="r" b="b"/>
            <a:pathLst>
              <a:path w="2040" h="1867">
                <a:moveTo>
                  <a:pt x="4" y="0"/>
                </a:moveTo>
                <a:cubicBezTo>
                  <a:pt x="2" y="0"/>
                  <a:pt x="0" y="2"/>
                  <a:pt x="0" y="4"/>
                </a:cubicBezTo>
                <a:lnTo>
                  <a:pt x="0" y="1861"/>
                </a:lnTo>
                <a:cubicBezTo>
                  <a:pt x="0" y="1863"/>
                  <a:pt x="2" y="1866"/>
                  <a:pt x="4" y="1866"/>
                </a:cubicBezTo>
                <a:lnTo>
                  <a:pt x="2034" y="1866"/>
                </a:lnTo>
                <a:cubicBezTo>
                  <a:pt x="2036" y="1866"/>
                  <a:pt x="2039" y="1863"/>
                  <a:pt x="2039" y="1861"/>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341" name="CustomShape 29"/>
          <p:cNvSpPr/>
          <p:nvPr/>
        </p:nvSpPr>
        <p:spPr>
          <a:xfrm>
            <a:off x="6126120" y="2301840"/>
            <a:ext cx="760320" cy="2131920"/>
          </a:xfrm>
          <a:custGeom>
            <a:avLst/>
            <a:gdLst/>
            <a:ahLst/>
            <a:cxnLst/>
            <a:rect l="0" t="0" r="r" b="b"/>
            <a:pathLst>
              <a:path w="2114" h="5923">
                <a:moveTo>
                  <a:pt x="4" y="0"/>
                </a:moveTo>
                <a:cubicBezTo>
                  <a:pt x="2" y="0"/>
                  <a:pt x="0" y="2"/>
                  <a:pt x="0" y="4"/>
                </a:cubicBezTo>
                <a:lnTo>
                  <a:pt x="0" y="5918"/>
                </a:lnTo>
                <a:cubicBezTo>
                  <a:pt x="0" y="5920"/>
                  <a:pt x="2" y="5922"/>
                  <a:pt x="4" y="5922"/>
                </a:cubicBezTo>
                <a:lnTo>
                  <a:pt x="2108" y="5922"/>
                </a:lnTo>
                <a:cubicBezTo>
                  <a:pt x="2110" y="5922"/>
                  <a:pt x="2113" y="5920"/>
                  <a:pt x="2113" y="5918"/>
                </a:cubicBezTo>
                <a:lnTo>
                  <a:pt x="2113" y="4"/>
                </a:lnTo>
                <a:cubicBezTo>
                  <a:pt x="2113" y="2"/>
                  <a:pt x="2110" y="0"/>
                  <a:pt x="2108" y="0"/>
                </a:cubicBezTo>
                <a:lnTo>
                  <a:pt x="4" y="0"/>
                </a:lnTo>
              </a:path>
            </a:pathLst>
          </a:custGeom>
          <a:noFill/>
          <a:ln>
            <a:noFill/>
          </a:ln>
        </p:spPr>
        <p:style>
          <a:lnRef idx="0">
            <a:scrgbClr r="0" g="0" b="0"/>
          </a:lnRef>
          <a:fillRef idx="0">
            <a:scrgbClr r="0" g="0" b="0"/>
          </a:fillRef>
          <a:effectRef idx="0">
            <a:scrgbClr r="0" g="0" b="0"/>
          </a:effectRef>
          <a:fontRef idx="minor"/>
        </p:style>
      </p:sp>
      <p:sp>
        <p:nvSpPr>
          <p:cNvPr id="342" name="CustomShape 30"/>
          <p:cNvSpPr/>
          <p:nvPr/>
        </p:nvSpPr>
        <p:spPr>
          <a:xfrm>
            <a:off x="6126120" y="2301840"/>
            <a:ext cx="760320" cy="2131920"/>
          </a:xfrm>
          <a:custGeom>
            <a:avLst/>
            <a:gdLst/>
            <a:ahLst/>
            <a:cxnLst/>
            <a:rect l="l" t="t" r="r" b="b"/>
            <a:pathLst>
              <a:path w="2117" h="5927">
                <a:moveTo>
                  <a:pt x="0" y="5927"/>
                </a:moveTo>
                <a:lnTo>
                  <a:pt x="111" y="5919"/>
                </a:lnTo>
                <a:lnTo>
                  <a:pt x="221" y="5895"/>
                </a:lnTo>
                <a:lnTo>
                  <a:pt x="331" y="5854"/>
                </a:lnTo>
                <a:lnTo>
                  <a:pt x="440" y="5797"/>
                </a:lnTo>
                <a:lnTo>
                  <a:pt x="548" y="5725"/>
                </a:lnTo>
                <a:lnTo>
                  <a:pt x="654" y="5637"/>
                </a:lnTo>
                <a:lnTo>
                  <a:pt x="759" y="5533"/>
                </a:lnTo>
                <a:lnTo>
                  <a:pt x="861" y="5415"/>
                </a:lnTo>
                <a:lnTo>
                  <a:pt x="961" y="5281"/>
                </a:lnTo>
                <a:lnTo>
                  <a:pt x="1059" y="5133"/>
                </a:lnTo>
                <a:lnTo>
                  <a:pt x="1153" y="4971"/>
                </a:lnTo>
                <a:lnTo>
                  <a:pt x="1244" y="4795"/>
                </a:lnTo>
                <a:lnTo>
                  <a:pt x="1332" y="4606"/>
                </a:lnTo>
                <a:lnTo>
                  <a:pt x="1417" y="4405"/>
                </a:lnTo>
                <a:lnTo>
                  <a:pt x="1497" y="4191"/>
                </a:lnTo>
                <a:lnTo>
                  <a:pt x="1573" y="3966"/>
                </a:lnTo>
                <a:lnTo>
                  <a:pt x="1645" y="3730"/>
                </a:lnTo>
                <a:lnTo>
                  <a:pt x="1713" y="3484"/>
                </a:lnTo>
                <a:lnTo>
                  <a:pt x="1775" y="3228"/>
                </a:lnTo>
                <a:lnTo>
                  <a:pt x="1833" y="2963"/>
                </a:lnTo>
                <a:lnTo>
                  <a:pt x="1886" y="2691"/>
                </a:lnTo>
                <a:lnTo>
                  <a:pt x="1934" y="2411"/>
                </a:lnTo>
                <a:lnTo>
                  <a:pt x="1976" y="2124"/>
                </a:lnTo>
                <a:lnTo>
                  <a:pt x="2013" y="1832"/>
                </a:lnTo>
                <a:lnTo>
                  <a:pt x="2045" y="1534"/>
                </a:lnTo>
                <a:lnTo>
                  <a:pt x="2071" y="1232"/>
                </a:lnTo>
                <a:lnTo>
                  <a:pt x="2091" y="927"/>
                </a:lnTo>
                <a:lnTo>
                  <a:pt x="2105" y="620"/>
                </a:lnTo>
                <a:lnTo>
                  <a:pt x="2114" y="310"/>
                </a:lnTo>
                <a:lnTo>
                  <a:pt x="2117" y="0"/>
                </a:lnTo>
              </a:path>
            </a:pathLst>
          </a:custGeom>
          <a:noFill/>
          <a:ln w="76320">
            <a:solidFill>
              <a:srgbClr val="FF8000"/>
            </a:solidFill>
            <a:round/>
            <a:tailEnd type="triangle" w="med" len="med"/>
          </a:ln>
        </p:spPr>
        <p:style>
          <a:lnRef idx="0">
            <a:scrgbClr r="0" g="0" b="0"/>
          </a:lnRef>
          <a:fillRef idx="0">
            <a:scrgbClr r="0" g="0" b="0"/>
          </a:fillRef>
          <a:effectRef idx="0">
            <a:scrgbClr r="0" g="0" b="0"/>
          </a:effectRef>
          <a:fontRef idx="minor"/>
        </p:style>
      </p:sp>
      <p:sp>
        <p:nvSpPr>
          <p:cNvPr id="2" name="Date Placeholder 1">
            <a:extLst>
              <a:ext uri="{FF2B5EF4-FFF2-40B4-BE49-F238E27FC236}">
                <a16:creationId xmlns:a16="http://schemas.microsoft.com/office/drawing/2014/main" id="{5348A287-DACB-4150-AC36-4C02BEDCC0AE}"/>
              </a:ext>
            </a:extLst>
          </p:cNvPr>
          <p:cNvSpPr>
            <a:spLocks noGrp="1"/>
          </p:cNvSpPr>
          <p:nvPr>
            <p:ph type="dt" sz="half" idx="10"/>
          </p:nvPr>
        </p:nvSpPr>
        <p:spPr/>
        <p:txBody>
          <a:bodyPr/>
          <a:lstStyle/>
          <a:p>
            <a:fld id="{5FAE4B8A-A59F-4E3B-B4C5-91C4B3C46D18}" type="datetime5">
              <a:rPr lang="en-IN" smtClean="0"/>
              <a:t>22-Dec-21</a:t>
            </a:fld>
            <a:endParaRPr lang="en-IN"/>
          </a:p>
        </p:txBody>
      </p:sp>
      <p:sp>
        <p:nvSpPr>
          <p:cNvPr id="3" name="Footer Placeholder 2">
            <a:extLst>
              <a:ext uri="{FF2B5EF4-FFF2-40B4-BE49-F238E27FC236}">
                <a16:creationId xmlns:a16="http://schemas.microsoft.com/office/drawing/2014/main" id="{F295212F-07B5-47A0-89E5-0683A42FCCA2}"/>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D814339F-DAC7-47D5-BE53-4B42195A84CB}"/>
              </a:ext>
            </a:extLst>
          </p:cNvPr>
          <p:cNvSpPr>
            <a:spLocks noGrp="1"/>
          </p:cNvSpPr>
          <p:nvPr>
            <p:ph type="sldNum" sz="quarter" idx="12"/>
          </p:nvPr>
        </p:nvSpPr>
        <p:spPr/>
        <p:txBody>
          <a:bodyPr/>
          <a:lstStyle/>
          <a:p>
            <a:fld id="{1B44385C-0615-4A46-ADB2-FB00C56C0F04}" type="slidenum">
              <a:rPr lang="en-IN" smtClean="0"/>
              <a:t>24</a:t>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extShape 2"/>
          <p:cNvSpPr txBox="1"/>
          <p:nvPr/>
        </p:nvSpPr>
        <p:spPr>
          <a:xfrm>
            <a:off x="685800" y="1981080"/>
            <a:ext cx="3565440" cy="3718080"/>
          </a:xfrm>
          <a:prstGeom prst="rect">
            <a:avLst/>
          </a:prstGeom>
          <a:noFill/>
          <a:ln>
            <a:noFill/>
          </a:ln>
        </p:spPr>
        <p:txBody>
          <a:bodyPr lIns="90360" tIns="44280" rIns="90360" bIns="44280"/>
          <a:lstStyle/>
          <a:p>
            <a:pPr marL="287280" indent="-287280">
              <a:lnSpc>
                <a:spcPct val="95000"/>
              </a:lnSpc>
              <a:buClr>
                <a:srgbClr val="00CECE"/>
              </a:buClr>
              <a:buSzPct val="75000"/>
              <a:buFont typeface="Wingdings" charset="2"/>
              <a:buChar char=""/>
            </a:pPr>
            <a:r>
              <a:rPr lang="en-GB" sz="2400" b="0" strike="noStrike" spc="-1" dirty="0">
                <a:uFill>
                  <a:solidFill>
                    <a:srgbClr val="FFFFFF"/>
                  </a:solidFill>
                </a:uFill>
                <a:latin typeface="Times New Roman"/>
              </a:rPr>
              <a:t>Move the last node onto the root</a:t>
            </a:r>
            <a:r>
              <a:rPr lang="en-GB" sz="2400" b="0" strike="noStrike" spc="-1" dirty="0">
                <a:solidFill>
                  <a:srgbClr val="E0E0E0"/>
                </a:solidFill>
                <a:uFill>
                  <a:solidFill>
                    <a:srgbClr val="FFFFFF"/>
                  </a:solidFill>
                </a:uFill>
                <a:latin typeface="Times New Roman"/>
              </a:rPr>
              <a:t>.</a:t>
            </a:r>
            <a:endParaRPr lang="en-IN" sz="3200" b="0" strike="noStrike" spc="-1" dirty="0">
              <a:solidFill>
                <a:srgbClr val="E0E0E0"/>
              </a:solidFill>
              <a:uFill>
                <a:solidFill>
                  <a:srgbClr val="FFFFFF"/>
                </a:solidFill>
              </a:uFill>
              <a:latin typeface="Times New Roman"/>
            </a:endParaRPr>
          </a:p>
        </p:txBody>
      </p:sp>
      <p:sp>
        <p:nvSpPr>
          <p:cNvPr id="345" name="Line 3"/>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46" name="CustomShape 4"/>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47" name="CustomShape 5"/>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348" name="Line 6"/>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49" name="CustomShape 7"/>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50" name="CustomShape 8"/>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351" name="Line 9"/>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52" name="CustomShape 10"/>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53" name="CustomShape 11"/>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354" name="Line 12"/>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55" name="CustomShape 13"/>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56" name="CustomShape 14"/>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357" name="Line 15"/>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58" name="CustomShape 16"/>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59" name="CustomShape 17"/>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360" name="Line 18"/>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61" name="CustomShape 19"/>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62" name="CustomShape 20"/>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363" name="Line 2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64" name="CustomShape 22"/>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blipFill>
            <a:blip r:embed="rId3"/>
            <a:tile/>
          </a:blipFill>
          <a:ln w="12600">
            <a:solidFill>
              <a:srgbClr val="FF8000"/>
            </a:solidFill>
            <a:miter/>
          </a:ln>
        </p:spPr>
        <p:style>
          <a:lnRef idx="0">
            <a:scrgbClr r="0" g="0" b="0"/>
          </a:lnRef>
          <a:fillRef idx="0">
            <a:scrgbClr r="0" g="0" b="0"/>
          </a:fillRef>
          <a:effectRef idx="0">
            <a:scrgbClr r="0" g="0" b="0"/>
          </a:effectRef>
          <a:fontRef idx="minor"/>
        </p:style>
      </p:sp>
      <p:sp>
        <p:nvSpPr>
          <p:cNvPr id="365" name="CustomShape 23"/>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FF8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366" name="CustomShape 24"/>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67" name="CustomShape 25"/>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CE283D10-597F-475C-BBCC-186ECDFB83D5}"/>
              </a:ext>
            </a:extLst>
          </p:cNvPr>
          <p:cNvSpPr>
            <a:spLocks noGrp="1"/>
          </p:cNvSpPr>
          <p:nvPr>
            <p:ph type="dt" sz="half" idx="10"/>
          </p:nvPr>
        </p:nvSpPr>
        <p:spPr/>
        <p:txBody>
          <a:bodyPr/>
          <a:lstStyle/>
          <a:p>
            <a:fld id="{607BDE9D-2AD1-4993-AB16-406765E08986}" type="datetime5">
              <a:rPr lang="en-IN" smtClean="0"/>
              <a:t>22-Dec-21</a:t>
            </a:fld>
            <a:endParaRPr lang="en-IN"/>
          </a:p>
        </p:txBody>
      </p:sp>
      <p:sp>
        <p:nvSpPr>
          <p:cNvPr id="3" name="Footer Placeholder 2">
            <a:extLst>
              <a:ext uri="{FF2B5EF4-FFF2-40B4-BE49-F238E27FC236}">
                <a16:creationId xmlns:a16="http://schemas.microsoft.com/office/drawing/2014/main" id="{5C11EE9D-63FB-4D1F-8CA6-A0338065204D}"/>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8751B38D-A869-4A70-936B-97FEBD91804C}"/>
              </a:ext>
            </a:extLst>
          </p:cNvPr>
          <p:cNvSpPr>
            <a:spLocks noGrp="1"/>
          </p:cNvSpPr>
          <p:nvPr>
            <p:ph type="sldNum" sz="quarter" idx="12"/>
          </p:nvPr>
        </p:nvSpPr>
        <p:spPr/>
        <p:txBody>
          <a:bodyPr/>
          <a:lstStyle/>
          <a:p>
            <a:fld id="{1B44385C-0615-4A46-ADB2-FB00C56C0F04}" type="slidenum">
              <a:rPr lang="en-IN" smtClean="0"/>
              <a:t>25</a:t>
            </a:fld>
            <a:endParaRPr lang="en-IN"/>
          </a:p>
        </p:txBody>
      </p:sp>
      <p:sp>
        <p:nvSpPr>
          <p:cNvPr id="31" name="TextShape 1">
            <a:extLst>
              <a:ext uri="{FF2B5EF4-FFF2-40B4-BE49-F238E27FC236}">
                <a16:creationId xmlns:a16="http://schemas.microsoft.com/office/drawing/2014/main" id="{F496ADB2-337D-4298-891D-7027213A6E55}"/>
              </a:ext>
            </a:extLst>
          </p:cNvPr>
          <p:cNvSpPr txBox="1"/>
          <p:nvPr/>
        </p:nvSpPr>
        <p:spPr>
          <a:xfrm>
            <a:off x="207180" y="128520"/>
            <a:ext cx="7772400" cy="75132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Removing the Top of a Heap</a:t>
            </a:r>
            <a:endParaRPr lang="en-IN" sz="4400" b="1" strike="noStrike" spc="-1" dirty="0">
              <a:uFill>
                <a:solidFill>
                  <a:srgbClr val="FFFFFF"/>
                </a:solidFill>
              </a:uFill>
              <a:latin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TextShape 2"/>
          <p:cNvSpPr txBox="1"/>
          <p:nvPr/>
        </p:nvSpPr>
        <p:spPr>
          <a:xfrm>
            <a:off x="127260" y="1082520"/>
            <a:ext cx="4341060" cy="3718080"/>
          </a:xfrm>
          <a:prstGeom prst="rect">
            <a:avLst/>
          </a:prstGeom>
          <a:noFill/>
          <a:ln>
            <a:noFill/>
          </a:ln>
        </p:spPr>
        <p:txBody>
          <a:bodyPr lIns="90360" tIns="44280" rIns="90360" bIns="44280"/>
          <a:lstStyle/>
          <a:p>
            <a:pPr marL="287280" indent="-287280">
              <a:lnSpc>
                <a:spcPct val="95000"/>
              </a:lnSpc>
              <a:buClr>
                <a:srgbClr val="00CECE"/>
              </a:buClr>
              <a:buSzPct val="75000"/>
              <a:buFont typeface="Wingdings" charset="2"/>
              <a:buChar char=""/>
            </a:pPr>
            <a:r>
              <a:rPr lang="en-GB" sz="2800" b="0" strike="noStrike" spc="-1" dirty="0">
                <a:uFill>
                  <a:solidFill>
                    <a:srgbClr val="FFFFFF"/>
                  </a:solidFill>
                </a:uFill>
                <a:latin typeface="Times New Roman"/>
              </a:rPr>
              <a:t>Move the last node onto the root.</a:t>
            </a:r>
            <a:endParaRPr lang="en-IN" sz="3600" b="0" strike="noStrike" spc="-1" dirty="0">
              <a:uFill>
                <a:solidFill>
                  <a:srgbClr val="FFFFFF"/>
                </a:solidFill>
              </a:uFill>
              <a:latin typeface="Times New Roman"/>
            </a:endParaRPr>
          </a:p>
          <a:p>
            <a:pPr marL="287280" indent="-287280">
              <a:buClr>
                <a:srgbClr val="00CECE"/>
              </a:buClr>
              <a:buSzPct val="75000"/>
              <a:buFont typeface="Wingdings" charset="2"/>
              <a:buChar char=""/>
            </a:pPr>
            <a:r>
              <a:rPr lang="en-GB" sz="2800" b="0" strike="noStrike" spc="-1" dirty="0">
                <a:uFill>
                  <a:solidFill>
                    <a:srgbClr val="FFFFFF"/>
                  </a:solidFill>
                </a:uFill>
                <a:latin typeface="Times New Roman"/>
              </a:rPr>
              <a:t>Push the out-of-place node downward, swapping with its larger child until the new node reaches an acceptable location</a:t>
            </a:r>
            <a:r>
              <a:rPr lang="en-GB" sz="2400" b="0" strike="noStrike" spc="-1" dirty="0">
                <a:uFill>
                  <a:solidFill>
                    <a:srgbClr val="FFFFFF"/>
                  </a:solidFill>
                </a:uFill>
                <a:latin typeface="Times New Roman"/>
              </a:rPr>
              <a:t>.</a:t>
            </a:r>
            <a:endParaRPr lang="en-IN" sz="3200" b="0" strike="noStrike" spc="-1" dirty="0">
              <a:uFill>
                <a:solidFill>
                  <a:srgbClr val="FFFFFF"/>
                </a:solidFill>
              </a:uFill>
              <a:latin typeface="Times New Roman"/>
            </a:endParaRPr>
          </a:p>
        </p:txBody>
      </p:sp>
      <p:sp>
        <p:nvSpPr>
          <p:cNvPr id="370" name="Line 3"/>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71" name="CustomShape 4"/>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72" name="CustomShape 5"/>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373" name="Line 6"/>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74" name="CustomShape 7"/>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75" name="CustomShape 8"/>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376" name="Line 9"/>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77" name="CustomShape 10"/>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78" name="CustomShape 11"/>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379" name="Line 12"/>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80" name="CustomShape 13"/>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81" name="CustomShape 14"/>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382" name="Line 15"/>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83" name="CustomShape 16"/>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84" name="CustomShape 17"/>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385" name="Line 18"/>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86" name="CustomShape 19"/>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87" name="CustomShape 20"/>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388" name="Line 2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89" name="CustomShape 22"/>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blipFill>
            <a:blip r:embed="rId3"/>
            <a:tile/>
          </a:blipFill>
          <a:ln w="12600">
            <a:solidFill>
              <a:srgbClr val="FF8000"/>
            </a:solidFill>
            <a:miter/>
          </a:ln>
        </p:spPr>
        <p:style>
          <a:lnRef idx="0">
            <a:scrgbClr r="0" g="0" b="0"/>
          </a:lnRef>
          <a:fillRef idx="0">
            <a:scrgbClr r="0" g="0" b="0"/>
          </a:fillRef>
          <a:effectRef idx="0">
            <a:scrgbClr r="0" g="0" b="0"/>
          </a:effectRef>
          <a:fontRef idx="minor"/>
        </p:style>
      </p:sp>
      <p:sp>
        <p:nvSpPr>
          <p:cNvPr id="390" name="CustomShape 23"/>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FF8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391" name="CustomShape 24"/>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92" name="CustomShape 25"/>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969A5502-1C4E-4756-959B-ABE4CA99A8FF}"/>
              </a:ext>
            </a:extLst>
          </p:cNvPr>
          <p:cNvSpPr>
            <a:spLocks noGrp="1"/>
          </p:cNvSpPr>
          <p:nvPr>
            <p:ph type="dt" sz="half" idx="10"/>
          </p:nvPr>
        </p:nvSpPr>
        <p:spPr/>
        <p:txBody>
          <a:bodyPr/>
          <a:lstStyle/>
          <a:p>
            <a:fld id="{6999793C-5281-4AC2-938C-979A47B1EB72}" type="datetime5">
              <a:rPr lang="en-IN" smtClean="0"/>
              <a:t>22-Dec-21</a:t>
            </a:fld>
            <a:endParaRPr lang="en-IN"/>
          </a:p>
        </p:txBody>
      </p:sp>
      <p:sp>
        <p:nvSpPr>
          <p:cNvPr id="3" name="Footer Placeholder 2">
            <a:extLst>
              <a:ext uri="{FF2B5EF4-FFF2-40B4-BE49-F238E27FC236}">
                <a16:creationId xmlns:a16="http://schemas.microsoft.com/office/drawing/2014/main" id="{9A582DDF-6474-436C-ABAB-B63970F5F8E9}"/>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1C2A0111-15CE-4F38-B9A6-A12603F32337}"/>
              </a:ext>
            </a:extLst>
          </p:cNvPr>
          <p:cNvSpPr>
            <a:spLocks noGrp="1"/>
          </p:cNvSpPr>
          <p:nvPr>
            <p:ph type="sldNum" sz="quarter" idx="12"/>
          </p:nvPr>
        </p:nvSpPr>
        <p:spPr/>
        <p:txBody>
          <a:bodyPr/>
          <a:lstStyle/>
          <a:p>
            <a:fld id="{1B44385C-0615-4A46-ADB2-FB00C56C0F04}" type="slidenum">
              <a:rPr lang="en-IN" smtClean="0"/>
              <a:t>26</a:t>
            </a:fld>
            <a:endParaRPr lang="en-IN"/>
          </a:p>
        </p:txBody>
      </p:sp>
      <p:sp>
        <p:nvSpPr>
          <p:cNvPr id="30" name="TextShape 1">
            <a:extLst>
              <a:ext uri="{FF2B5EF4-FFF2-40B4-BE49-F238E27FC236}">
                <a16:creationId xmlns:a16="http://schemas.microsoft.com/office/drawing/2014/main" id="{20AD4C21-B08F-4AF4-A192-F3549207C2C8}"/>
              </a:ext>
            </a:extLst>
          </p:cNvPr>
          <p:cNvSpPr txBox="1"/>
          <p:nvPr/>
        </p:nvSpPr>
        <p:spPr>
          <a:xfrm>
            <a:off x="207180" y="128520"/>
            <a:ext cx="7772400" cy="75132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Removing the Top of a Heap</a:t>
            </a:r>
            <a:endParaRPr lang="en-IN" sz="4400" b="1" strike="noStrike" spc="-1" dirty="0">
              <a:uFill>
                <a:solidFill>
                  <a:srgbClr val="FFFFFF"/>
                </a:solidFill>
              </a:uFill>
              <a:latin typeface="Times New Roman"/>
            </a:endParaRPr>
          </a:p>
        </p:txBody>
      </p:sp>
    </p:spTree>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extShape 2"/>
          <p:cNvSpPr txBox="1"/>
          <p:nvPr/>
        </p:nvSpPr>
        <p:spPr>
          <a:xfrm>
            <a:off x="315540" y="1238040"/>
            <a:ext cx="3565440" cy="3718080"/>
          </a:xfrm>
          <a:prstGeom prst="rect">
            <a:avLst/>
          </a:prstGeom>
          <a:noFill/>
          <a:ln>
            <a:noFill/>
          </a:ln>
        </p:spPr>
        <p:txBody>
          <a:bodyPr lIns="90360" tIns="44280" rIns="90360" bIns="44280"/>
          <a:lstStyle/>
          <a:p>
            <a:pPr marL="287280" indent="-287280">
              <a:lnSpc>
                <a:spcPct val="95000"/>
              </a:lnSpc>
              <a:buClr>
                <a:srgbClr val="00CECE"/>
              </a:buClr>
              <a:buSzPct val="75000"/>
              <a:buFont typeface="Wingdings" charset="2"/>
              <a:buChar char=""/>
            </a:pPr>
            <a:r>
              <a:rPr lang="en-GB" sz="2400" b="0" strike="noStrike" spc="-1" dirty="0">
                <a:uFill>
                  <a:solidFill>
                    <a:srgbClr val="FFFFFF"/>
                  </a:solidFill>
                </a:uFill>
                <a:latin typeface="Times New Roman"/>
              </a:rPr>
              <a:t>Move the last node onto the root.</a:t>
            </a:r>
            <a:endParaRPr lang="en-IN" sz="3200" b="0" strike="noStrike" spc="-1" dirty="0">
              <a:uFill>
                <a:solidFill>
                  <a:srgbClr val="FFFFFF"/>
                </a:solidFill>
              </a:uFill>
              <a:latin typeface="Times New Roman"/>
            </a:endParaRPr>
          </a:p>
          <a:p>
            <a:pPr marL="287280" indent="-287280">
              <a:buClr>
                <a:srgbClr val="00CECE"/>
              </a:buClr>
              <a:buSzPct val="75000"/>
              <a:buFont typeface="Wingdings" charset="2"/>
              <a:buChar char=""/>
            </a:pPr>
            <a:r>
              <a:rPr lang="en-GB" sz="2400" b="0" strike="noStrike" spc="-1" dirty="0">
                <a:uFill>
                  <a:solidFill>
                    <a:srgbClr val="FFFFFF"/>
                  </a:solidFill>
                </a:uFill>
                <a:latin typeface="Times New Roman"/>
              </a:rPr>
              <a:t>Push the out-of-place node downward, swapping with its larger child until the new node reaches an acceptable location.</a:t>
            </a:r>
            <a:endParaRPr lang="en-IN" sz="3200" b="0" strike="noStrike" spc="-1" dirty="0">
              <a:uFill>
                <a:solidFill>
                  <a:srgbClr val="FFFFFF"/>
                </a:solidFill>
              </a:uFill>
              <a:latin typeface="Times New Roman"/>
            </a:endParaRPr>
          </a:p>
        </p:txBody>
      </p:sp>
      <p:sp>
        <p:nvSpPr>
          <p:cNvPr id="395" name="Line 3"/>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96" name="CustomShape 4"/>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97" name="CustomShape 5"/>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398" name="Line 6"/>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99" name="CustomShape 7"/>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00" name="CustomShape 8"/>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401" name="Line 9"/>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02" name="CustomShape 10"/>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03" name="CustomShape 11"/>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404" name="Line 12"/>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05" name="CustomShape 13"/>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06" name="CustomShape 14"/>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407" name="Line 15"/>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08" name="CustomShape 16"/>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09" name="CustomShape 17"/>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410" name="Line 18"/>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11" name="CustomShape 19"/>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12" name="CustomShape 20"/>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413" name="Line 2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14" name="CustomShape 22"/>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15" name="CustomShape 23"/>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416" name="CustomShape 24"/>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blipFill>
            <a:blip r:embed="rId3"/>
            <a:tile/>
          </a:blipFill>
          <a:ln w="12600">
            <a:solidFill>
              <a:srgbClr val="FF8000"/>
            </a:solidFill>
            <a:miter/>
          </a:ln>
        </p:spPr>
        <p:style>
          <a:lnRef idx="0">
            <a:scrgbClr r="0" g="0" b="0"/>
          </a:lnRef>
          <a:fillRef idx="0">
            <a:scrgbClr r="0" g="0" b="0"/>
          </a:fillRef>
          <a:effectRef idx="0">
            <a:scrgbClr r="0" g="0" b="0"/>
          </a:effectRef>
          <a:fontRef idx="minor"/>
        </p:style>
      </p:sp>
      <p:sp>
        <p:nvSpPr>
          <p:cNvPr id="417" name="CustomShape 25"/>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FF8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A95802B3-65C4-4760-9AE7-4C1261BFA80F}"/>
              </a:ext>
            </a:extLst>
          </p:cNvPr>
          <p:cNvSpPr>
            <a:spLocks noGrp="1"/>
          </p:cNvSpPr>
          <p:nvPr>
            <p:ph type="dt" sz="half" idx="10"/>
          </p:nvPr>
        </p:nvSpPr>
        <p:spPr/>
        <p:txBody>
          <a:bodyPr/>
          <a:lstStyle/>
          <a:p>
            <a:fld id="{C0298F2D-45C2-416C-8B7A-08A2CAA49F16}" type="datetime5">
              <a:rPr lang="en-IN" smtClean="0"/>
              <a:t>22-Dec-21</a:t>
            </a:fld>
            <a:endParaRPr lang="en-IN"/>
          </a:p>
        </p:txBody>
      </p:sp>
      <p:sp>
        <p:nvSpPr>
          <p:cNvPr id="3" name="Footer Placeholder 2">
            <a:extLst>
              <a:ext uri="{FF2B5EF4-FFF2-40B4-BE49-F238E27FC236}">
                <a16:creationId xmlns:a16="http://schemas.microsoft.com/office/drawing/2014/main" id="{8211D598-6ED8-47D1-A599-4959B46DC163}"/>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9A08460A-EAC3-4DC8-9876-612CB53D1D53}"/>
              </a:ext>
            </a:extLst>
          </p:cNvPr>
          <p:cNvSpPr>
            <a:spLocks noGrp="1"/>
          </p:cNvSpPr>
          <p:nvPr>
            <p:ph type="sldNum" sz="quarter" idx="12"/>
          </p:nvPr>
        </p:nvSpPr>
        <p:spPr/>
        <p:txBody>
          <a:bodyPr/>
          <a:lstStyle/>
          <a:p>
            <a:fld id="{1B44385C-0615-4A46-ADB2-FB00C56C0F04}" type="slidenum">
              <a:rPr lang="en-IN" smtClean="0"/>
              <a:t>27</a:t>
            </a:fld>
            <a:endParaRPr lang="en-IN"/>
          </a:p>
        </p:txBody>
      </p:sp>
      <p:sp>
        <p:nvSpPr>
          <p:cNvPr id="30" name="TextShape 1">
            <a:extLst>
              <a:ext uri="{FF2B5EF4-FFF2-40B4-BE49-F238E27FC236}">
                <a16:creationId xmlns:a16="http://schemas.microsoft.com/office/drawing/2014/main" id="{5EC2939C-71D4-4D6E-A438-0137CF4C4B8D}"/>
              </a:ext>
            </a:extLst>
          </p:cNvPr>
          <p:cNvSpPr txBox="1"/>
          <p:nvPr/>
        </p:nvSpPr>
        <p:spPr>
          <a:xfrm>
            <a:off x="207180" y="128520"/>
            <a:ext cx="7772400" cy="75132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Removing the Top of a Heap</a:t>
            </a:r>
            <a:endParaRPr lang="en-IN" sz="4400" b="1" strike="noStrike" spc="-1" dirty="0">
              <a:uFill>
                <a:solidFill>
                  <a:srgbClr val="FFFFFF"/>
                </a:solidFill>
              </a:uFill>
              <a:latin typeface="Times New Roman"/>
            </a:endParaRPr>
          </a:p>
        </p:txBody>
      </p:sp>
    </p:spTree>
  </p:cSld>
  <p:clrMapOvr>
    <a:masterClrMapping/>
  </p:clrMapOvr>
  <p:transition>
    <p:strips dir="l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extShape 2"/>
          <p:cNvSpPr txBox="1"/>
          <p:nvPr/>
        </p:nvSpPr>
        <p:spPr>
          <a:xfrm>
            <a:off x="357367" y="1113052"/>
            <a:ext cx="3565440" cy="3718080"/>
          </a:xfrm>
          <a:prstGeom prst="rect">
            <a:avLst/>
          </a:prstGeom>
          <a:noFill/>
          <a:ln>
            <a:noFill/>
          </a:ln>
        </p:spPr>
        <p:txBody>
          <a:bodyPr lIns="90360" tIns="44280" rIns="90360" bIns="44280"/>
          <a:lstStyle/>
          <a:p>
            <a:pPr marL="287280" indent="-287280">
              <a:lnSpc>
                <a:spcPct val="95000"/>
              </a:lnSpc>
              <a:buClr>
                <a:srgbClr val="00CECE"/>
              </a:buClr>
              <a:buSzPct val="75000"/>
              <a:buFont typeface="Wingdings" charset="2"/>
              <a:buChar char=""/>
            </a:pPr>
            <a:r>
              <a:rPr lang="en-GB" sz="2400" b="0" strike="noStrike" spc="-1" dirty="0">
                <a:uFill>
                  <a:solidFill>
                    <a:srgbClr val="FFFFFF"/>
                  </a:solidFill>
                </a:uFill>
                <a:latin typeface="Times New Roman"/>
              </a:rPr>
              <a:t>Move the last node onto the root.</a:t>
            </a:r>
            <a:endParaRPr lang="en-IN" sz="3200" b="0" strike="noStrike" spc="-1" dirty="0">
              <a:uFill>
                <a:solidFill>
                  <a:srgbClr val="FFFFFF"/>
                </a:solidFill>
              </a:uFill>
              <a:latin typeface="Times New Roman"/>
            </a:endParaRPr>
          </a:p>
          <a:p>
            <a:pPr marL="287280" indent="-287280">
              <a:buClr>
                <a:srgbClr val="00CECE"/>
              </a:buClr>
              <a:buSzPct val="75000"/>
              <a:buFont typeface="Wingdings" charset="2"/>
              <a:buChar char=""/>
            </a:pPr>
            <a:r>
              <a:rPr lang="en-GB" sz="2400" b="0" strike="noStrike" spc="-1" dirty="0">
                <a:uFill>
                  <a:solidFill>
                    <a:srgbClr val="FFFFFF"/>
                  </a:solidFill>
                </a:uFill>
                <a:latin typeface="Times New Roman"/>
              </a:rPr>
              <a:t>Push the out-of-place node downward, swapping with its larger child until the new node reaches an acceptable location.</a:t>
            </a:r>
            <a:endParaRPr lang="en-IN" sz="3200" b="0" strike="noStrike" spc="-1" dirty="0">
              <a:uFill>
                <a:solidFill>
                  <a:srgbClr val="FFFFFF"/>
                </a:solidFill>
              </a:uFill>
              <a:latin typeface="Times New Roman"/>
            </a:endParaRPr>
          </a:p>
        </p:txBody>
      </p:sp>
      <p:sp>
        <p:nvSpPr>
          <p:cNvPr id="420" name="Line 3"/>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21" name="CustomShape 4"/>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22" name="CustomShape 5"/>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423" name="Line 6"/>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24" name="CustomShape 7"/>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25" name="CustomShape 8"/>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426" name="Line 9"/>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27" name="CustomShape 10"/>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28" name="CustomShape 11"/>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429" name="Line 12"/>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30" name="CustomShape 13"/>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31" name="CustomShape 14"/>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432" name="Line 15"/>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33" name="CustomShape 16"/>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blipFill>
            <a:blip r:embed="rId3"/>
            <a:tile/>
          </a:blipFill>
          <a:ln w="12600">
            <a:solidFill>
              <a:srgbClr val="FF8000"/>
            </a:solidFill>
            <a:miter/>
          </a:ln>
        </p:spPr>
        <p:style>
          <a:lnRef idx="0">
            <a:scrgbClr r="0" g="0" b="0"/>
          </a:lnRef>
          <a:fillRef idx="0">
            <a:scrgbClr r="0" g="0" b="0"/>
          </a:fillRef>
          <a:effectRef idx="0">
            <a:scrgbClr r="0" g="0" b="0"/>
          </a:effectRef>
          <a:fontRef idx="minor"/>
        </p:style>
      </p:sp>
      <p:sp>
        <p:nvSpPr>
          <p:cNvPr id="434" name="CustomShape 17"/>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FF8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435" name="Line 18"/>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36" name="CustomShape 19"/>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37" name="CustomShape 20"/>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438" name="Line 2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39" name="CustomShape 22"/>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40" name="CustomShape 23"/>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441" name="CustomShape 24"/>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42" name="CustomShape 25"/>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79726D7A-5304-4739-A8F1-080A5AE29C92}"/>
              </a:ext>
            </a:extLst>
          </p:cNvPr>
          <p:cNvSpPr>
            <a:spLocks noGrp="1"/>
          </p:cNvSpPr>
          <p:nvPr>
            <p:ph type="dt" sz="half" idx="10"/>
          </p:nvPr>
        </p:nvSpPr>
        <p:spPr/>
        <p:txBody>
          <a:bodyPr/>
          <a:lstStyle/>
          <a:p>
            <a:fld id="{53168D70-1079-48D6-9D7E-9036E29304B5}" type="datetime5">
              <a:rPr lang="en-IN" smtClean="0"/>
              <a:t>22-Dec-21</a:t>
            </a:fld>
            <a:endParaRPr lang="en-IN"/>
          </a:p>
        </p:txBody>
      </p:sp>
      <p:sp>
        <p:nvSpPr>
          <p:cNvPr id="3" name="Footer Placeholder 2">
            <a:extLst>
              <a:ext uri="{FF2B5EF4-FFF2-40B4-BE49-F238E27FC236}">
                <a16:creationId xmlns:a16="http://schemas.microsoft.com/office/drawing/2014/main" id="{2EB9D01B-31B9-4E38-8931-A5B5A72BFCFA}"/>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0556966C-95BB-4139-8465-3E0AEF7D7522}"/>
              </a:ext>
            </a:extLst>
          </p:cNvPr>
          <p:cNvSpPr>
            <a:spLocks noGrp="1"/>
          </p:cNvSpPr>
          <p:nvPr>
            <p:ph type="sldNum" sz="quarter" idx="12"/>
          </p:nvPr>
        </p:nvSpPr>
        <p:spPr/>
        <p:txBody>
          <a:bodyPr/>
          <a:lstStyle/>
          <a:p>
            <a:fld id="{1B44385C-0615-4A46-ADB2-FB00C56C0F04}" type="slidenum">
              <a:rPr lang="en-IN" smtClean="0"/>
              <a:t>28</a:t>
            </a:fld>
            <a:endParaRPr lang="en-IN"/>
          </a:p>
        </p:txBody>
      </p:sp>
      <p:sp>
        <p:nvSpPr>
          <p:cNvPr id="30" name="TextShape 1">
            <a:extLst>
              <a:ext uri="{FF2B5EF4-FFF2-40B4-BE49-F238E27FC236}">
                <a16:creationId xmlns:a16="http://schemas.microsoft.com/office/drawing/2014/main" id="{310831F9-20D8-4E5F-A551-FF9284CBA644}"/>
              </a:ext>
            </a:extLst>
          </p:cNvPr>
          <p:cNvSpPr txBox="1"/>
          <p:nvPr/>
        </p:nvSpPr>
        <p:spPr>
          <a:xfrm>
            <a:off x="207180" y="128520"/>
            <a:ext cx="7772400" cy="75132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Removing the Top of a Heap</a:t>
            </a:r>
            <a:endParaRPr lang="en-IN" sz="4400" b="1" strike="noStrike" spc="-1" dirty="0">
              <a:uFill>
                <a:solidFill>
                  <a:srgbClr val="FFFFFF"/>
                </a:solidFill>
              </a:uFill>
              <a:latin typeface="Times New Roman"/>
            </a:endParaRPr>
          </a:p>
        </p:txBody>
      </p:sp>
    </p:spTree>
  </p:cSld>
  <p:clrMapOvr>
    <a:masterClrMapping/>
  </p:clrMapOvr>
  <p:transition>
    <p:strips dir="l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TextShape 2"/>
          <p:cNvSpPr txBox="1"/>
          <p:nvPr/>
        </p:nvSpPr>
        <p:spPr>
          <a:xfrm>
            <a:off x="171000" y="1122120"/>
            <a:ext cx="4319640" cy="3834000"/>
          </a:xfrm>
          <a:prstGeom prst="rect">
            <a:avLst/>
          </a:prstGeom>
          <a:noFill/>
          <a:ln>
            <a:noFill/>
          </a:ln>
        </p:spPr>
        <p:txBody>
          <a:bodyPr lIns="90360" tIns="44280" rIns="90360" bIns="44280"/>
          <a:lstStyle/>
          <a:p>
            <a:pPr marL="287280" indent="-287280">
              <a:lnSpc>
                <a:spcPct val="95000"/>
              </a:lnSpc>
              <a:buClr>
                <a:srgbClr val="00FF00"/>
              </a:buClr>
              <a:buSzPct val="75000"/>
              <a:buFont typeface="Wingdings" charset="2"/>
              <a:buChar char=""/>
            </a:pPr>
            <a:r>
              <a:rPr lang="en-GB" sz="2400" b="0" strike="noStrike" spc="-1" dirty="0">
                <a:uFill>
                  <a:solidFill>
                    <a:srgbClr val="FFFFFF"/>
                  </a:solidFill>
                </a:uFill>
                <a:latin typeface="Times New Roman"/>
              </a:rPr>
              <a:t>The children all have keys &lt;= the out-of-place node, or</a:t>
            </a:r>
            <a:endParaRPr lang="en-IN" sz="3200" b="0" strike="noStrike" spc="-1" dirty="0">
              <a:uFill>
                <a:solidFill>
                  <a:srgbClr val="FFFFFF"/>
                </a:solidFill>
              </a:uFill>
              <a:latin typeface="Times New Roman"/>
            </a:endParaRPr>
          </a:p>
          <a:p>
            <a:pPr marL="287280" indent="-287280">
              <a:buClr>
                <a:srgbClr val="00FF00"/>
              </a:buClr>
              <a:buSzPct val="75000"/>
              <a:buFont typeface="Wingdings" charset="2"/>
              <a:buChar char=""/>
            </a:pPr>
            <a:r>
              <a:rPr lang="en-GB" sz="2400" b="0" strike="noStrike" spc="-1" dirty="0">
                <a:uFill>
                  <a:solidFill>
                    <a:srgbClr val="FFFFFF"/>
                  </a:solidFill>
                </a:uFill>
                <a:latin typeface="Times New Roman"/>
              </a:rPr>
              <a:t>The node reaches the leaf.</a:t>
            </a:r>
            <a:endParaRPr lang="en-IN" sz="3200" b="0" strike="noStrike" spc="-1" dirty="0">
              <a:uFill>
                <a:solidFill>
                  <a:srgbClr val="FFFFFF"/>
                </a:solidFill>
              </a:uFill>
              <a:latin typeface="Times New Roman"/>
            </a:endParaRPr>
          </a:p>
          <a:p>
            <a:pPr marL="287280" indent="-287280">
              <a:buClr>
                <a:srgbClr val="00FF00"/>
              </a:buClr>
              <a:buSzPct val="75000"/>
              <a:buFont typeface="Wingdings" charset="2"/>
              <a:buChar char=""/>
            </a:pPr>
            <a:r>
              <a:rPr lang="en-GB" sz="2400" b="0" strike="noStrike" spc="-1" dirty="0">
                <a:uFill>
                  <a:solidFill>
                    <a:srgbClr val="FFFFFF"/>
                  </a:solidFill>
                </a:uFill>
                <a:latin typeface="Times New Roman"/>
              </a:rPr>
              <a:t>The process of pushing the new node    downward is called                       </a:t>
            </a:r>
            <a:r>
              <a:rPr lang="en-GB" sz="2400" b="1" u="sng" strike="noStrike" spc="-1" dirty="0" err="1">
                <a:solidFill>
                  <a:srgbClr val="FF8000"/>
                </a:solidFill>
                <a:uFill>
                  <a:solidFill>
                    <a:srgbClr val="FFFFFF"/>
                  </a:solidFill>
                </a:uFill>
                <a:latin typeface="Times New Roman"/>
              </a:rPr>
              <a:t>reheapification</a:t>
            </a:r>
            <a:r>
              <a:rPr lang="en-GB" sz="2400" b="0" strike="noStrike" spc="-1" dirty="0">
                <a:solidFill>
                  <a:srgbClr val="FF8000"/>
                </a:solidFill>
                <a:uFill>
                  <a:solidFill>
                    <a:srgbClr val="FFFFFF"/>
                  </a:solidFill>
                </a:uFill>
                <a:latin typeface="Times New Roman"/>
              </a:rPr>
              <a:t>          </a:t>
            </a:r>
            <a:r>
              <a:rPr lang="en-GB" sz="2400" b="1" u="sng" strike="noStrike" spc="-1" dirty="0">
                <a:solidFill>
                  <a:srgbClr val="FF8000"/>
                </a:solidFill>
                <a:uFill>
                  <a:solidFill>
                    <a:srgbClr val="FFFFFF"/>
                  </a:solidFill>
                </a:uFill>
                <a:latin typeface="Times New Roman"/>
              </a:rPr>
              <a:t>downward</a:t>
            </a:r>
            <a:r>
              <a:rPr lang="en-GB" sz="2400" b="0" strike="noStrike" spc="-1" dirty="0">
                <a:solidFill>
                  <a:srgbClr val="E0E0E0"/>
                </a:solidFill>
                <a:uFill>
                  <a:solidFill>
                    <a:srgbClr val="FFFFFF"/>
                  </a:solidFill>
                </a:uFill>
                <a:latin typeface="Times New Roman"/>
              </a:rPr>
              <a:t>.</a:t>
            </a:r>
            <a:endParaRPr lang="en-IN" sz="3200" b="0" strike="noStrike" spc="-1" dirty="0">
              <a:solidFill>
                <a:srgbClr val="E0E0E0"/>
              </a:solidFill>
              <a:uFill>
                <a:solidFill>
                  <a:srgbClr val="FFFFFF"/>
                </a:solidFill>
              </a:uFill>
              <a:latin typeface="Times New Roman"/>
            </a:endParaRPr>
          </a:p>
        </p:txBody>
      </p:sp>
      <p:sp>
        <p:nvSpPr>
          <p:cNvPr id="445" name="Line 3"/>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46" name="CustomShape 4"/>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47" name="CustomShape 5"/>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448" name="Line 6"/>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49" name="CustomShape 7"/>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50" name="CustomShape 8"/>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451" name="Line 9"/>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52" name="CustomShape 10"/>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53" name="CustomShape 11"/>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454" name="Line 12"/>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55" name="CustomShape 13"/>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56" name="CustomShape 14"/>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457" name="Line 15"/>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58" name="CustomShape 16"/>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59" name="CustomShape 17"/>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460" name="Line 18"/>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61" name="CustomShape 19"/>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62" name="CustomShape 20"/>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463" name="Line 2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64" name="CustomShape 22"/>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65" name="CustomShape 23"/>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466" name="CustomShape 24"/>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67" name="CustomShape 25"/>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0A3CC769-5265-4951-8699-7CC683E9F472}"/>
              </a:ext>
            </a:extLst>
          </p:cNvPr>
          <p:cNvSpPr>
            <a:spLocks noGrp="1"/>
          </p:cNvSpPr>
          <p:nvPr>
            <p:ph type="dt" sz="half" idx="10"/>
          </p:nvPr>
        </p:nvSpPr>
        <p:spPr/>
        <p:txBody>
          <a:bodyPr/>
          <a:lstStyle/>
          <a:p>
            <a:fld id="{5A22EDBF-5B5A-414A-A9E3-EBDC560F304F}" type="datetime5">
              <a:rPr lang="en-IN" smtClean="0"/>
              <a:t>22-Dec-21</a:t>
            </a:fld>
            <a:endParaRPr lang="en-IN"/>
          </a:p>
        </p:txBody>
      </p:sp>
      <p:sp>
        <p:nvSpPr>
          <p:cNvPr id="3" name="Footer Placeholder 2">
            <a:extLst>
              <a:ext uri="{FF2B5EF4-FFF2-40B4-BE49-F238E27FC236}">
                <a16:creationId xmlns:a16="http://schemas.microsoft.com/office/drawing/2014/main" id="{D4CF7375-D21B-41FC-A3ED-703497CA0A92}"/>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BC9B878A-0AA8-426D-86E0-91A5EC7FBE8E}"/>
              </a:ext>
            </a:extLst>
          </p:cNvPr>
          <p:cNvSpPr>
            <a:spLocks noGrp="1"/>
          </p:cNvSpPr>
          <p:nvPr>
            <p:ph type="sldNum" sz="quarter" idx="12"/>
          </p:nvPr>
        </p:nvSpPr>
        <p:spPr/>
        <p:txBody>
          <a:bodyPr/>
          <a:lstStyle/>
          <a:p>
            <a:fld id="{1B44385C-0615-4A46-ADB2-FB00C56C0F04}" type="slidenum">
              <a:rPr lang="en-IN" smtClean="0"/>
              <a:t>29</a:t>
            </a:fld>
            <a:endParaRPr lang="en-IN"/>
          </a:p>
        </p:txBody>
      </p:sp>
      <p:sp>
        <p:nvSpPr>
          <p:cNvPr id="30" name="TextShape 1">
            <a:extLst>
              <a:ext uri="{FF2B5EF4-FFF2-40B4-BE49-F238E27FC236}">
                <a16:creationId xmlns:a16="http://schemas.microsoft.com/office/drawing/2014/main" id="{F913BBD3-3E66-4F20-8AE2-F48CDCA93B10}"/>
              </a:ext>
            </a:extLst>
          </p:cNvPr>
          <p:cNvSpPr txBox="1"/>
          <p:nvPr/>
        </p:nvSpPr>
        <p:spPr>
          <a:xfrm>
            <a:off x="207180" y="128520"/>
            <a:ext cx="7772400" cy="75132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Removing the Top of a Heap</a:t>
            </a:r>
            <a:endParaRPr lang="en-IN" sz="4400" b="1" strike="noStrike" spc="-1" dirty="0">
              <a:uFill>
                <a:solidFill>
                  <a:srgbClr val="FFFFFF"/>
                </a:solidFill>
              </a:uFill>
              <a:latin typeface="Times New Roman"/>
            </a:endParaRPr>
          </a:p>
        </p:txBody>
      </p:sp>
    </p:spTree>
  </p:cSld>
  <p:clrMapOvr>
    <a:masterClrMapping/>
  </p:clrMapOvr>
  <p:transition>
    <p:strips dir="l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2"/>
          <p:cNvSpPr txBox="1"/>
          <p:nvPr/>
        </p:nvSpPr>
        <p:spPr>
          <a:xfrm>
            <a:off x="685800" y="1981080"/>
            <a:ext cx="2651040" cy="4114800"/>
          </a:xfrm>
          <a:prstGeom prst="rect">
            <a:avLst/>
          </a:prstGeom>
          <a:noFill/>
          <a:ln>
            <a:noFill/>
          </a:ln>
        </p:spPr>
        <p:txBody>
          <a:bodyPr lIns="90360" tIns="44280" rIns="90360" bIns="44280"/>
          <a:lstStyle/>
          <a:p>
            <a:pPr>
              <a:lnSpc>
                <a:spcPct val="95000"/>
              </a:lnSpc>
            </a:pPr>
            <a:r>
              <a:rPr lang="en-GB" sz="3200" b="1" strike="noStrike" spc="-1" dirty="0">
                <a:uFill>
                  <a:solidFill>
                    <a:srgbClr val="FFFFFF"/>
                  </a:solidFill>
                </a:uFill>
                <a:latin typeface="Times New Roman"/>
              </a:rPr>
              <a:t>A </a:t>
            </a:r>
            <a:r>
              <a:rPr lang="en-GB" sz="3200" b="1" u="sng" strike="noStrike" spc="-1" dirty="0">
                <a:uFill>
                  <a:solidFill>
                    <a:srgbClr val="FFFFFF"/>
                  </a:solidFill>
                </a:uFill>
                <a:latin typeface="Times New Roman"/>
              </a:rPr>
              <a:t>heap</a:t>
            </a:r>
            <a:r>
              <a:rPr lang="en-GB" sz="3200" b="1" strike="noStrike" spc="-1" dirty="0">
                <a:uFill>
                  <a:solidFill>
                    <a:srgbClr val="FFFFFF"/>
                  </a:solidFill>
                </a:uFill>
                <a:latin typeface="Times New Roman"/>
              </a:rPr>
              <a:t> is a certain kind of complete binary tree</a:t>
            </a:r>
            <a:r>
              <a:rPr lang="en-GB" sz="3200" b="0" strike="noStrike" spc="-1" dirty="0">
                <a:uFill>
                  <a:solidFill>
                    <a:srgbClr val="FFFFFF"/>
                  </a:solidFill>
                </a:uFill>
                <a:latin typeface="Times New Roman"/>
              </a:rPr>
              <a:t>.</a:t>
            </a:r>
            <a:endParaRPr lang="en-IN" sz="3200" b="0" strike="noStrike" spc="-1" dirty="0">
              <a:uFill>
                <a:solidFill>
                  <a:srgbClr val="FFFFFF"/>
                </a:solidFill>
              </a:uFill>
              <a:latin typeface="Times New Roman"/>
            </a:endParaRPr>
          </a:p>
        </p:txBody>
      </p:sp>
      <p:sp>
        <p:nvSpPr>
          <p:cNvPr id="52" name="CustomShape 3"/>
          <p:cNvSpPr/>
          <p:nvPr/>
        </p:nvSpPr>
        <p:spPr>
          <a:xfrm>
            <a:off x="2871720" y="4610160"/>
            <a:ext cx="3186360" cy="1569960"/>
          </a:xfrm>
          <a:custGeom>
            <a:avLst/>
            <a:gdLst/>
            <a:ahLst/>
            <a:cxnLst/>
            <a:rect l="0" t="0" r="r" b="b"/>
            <a:pathLst>
              <a:path w="8853" h="4363">
                <a:moveTo>
                  <a:pt x="546" y="0"/>
                </a:moveTo>
                <a:cubicBezTo>
                  <a:pt x="273" y="0"/>
                  <a:pt x="0" y="273"/>
                  <a:pt x="0" y="546"/>
                </a:cubicBezTo>
                <a:lnTo>
                  <a:pt x="0" y="3815"/>
                </a:lnTo>
                <a:cubicBezTo>
                  <a:pt x="0" y="4088"/>
                  <a:pt x="273" y="4362"/>
                  <a:pt x="546" y="4362"/>
                </a:cubicBezTo>
                <a:lnTo>
                  <a:pt x="8305" y="4362"/>
                </a:lnTo>
                <a:cubicBezTo>
                  <a:pt x="8578" y="4362"/>
                  <a:pt x="8852" y="4088"/>
                  <a:pt x="8852" y="3815"/>
                </a:cubicBezTo>
                <a:lnTo>
                  <a:pt x="8852" y="546"/>
                </a:lnTo>
                <a:cubicBezTo>
                  <a:pt x="8852" y="273"/>
                  <a:pt x="8578" y="0"/>
                  <a:pt x="8305" y="0"/>
                </a:cubicBezTo>
                <a:lnTo>
                  <a:pt x="546" y="0"/>
                </a:lnTo>
              </a:path>
            </a:pathLst>
          </a:custGeom>
          <a:solidFill>
            <a:srgbClr val="8080FF"/>
          </a:solidFill>
          <a:ln w="12600">
            <a:solidFill>
              <a:srgbClr val="000000"/>
            </a:solidFill>
            <a:miter/>
          </a:ln>
          <a:effectLst>
            <a:outerShdw dist="107932" dir="2700000">
              <a:srgbClr val="000000">
                <a:alpha val="50000"/>
              </a:srgbClr>
            </a:outerShdw>
          </a:effectLst>
        </p:spPr>
        <p:style>
          <a:lnRef idx="0">
            <a:scrgbClr r="0" g="0" b="0"/>
          </a:lnRef>
          <a:fillRef idx="0">
            <a:scrgbClr r="0" g="0" b="0"/>
          </a:fillRef>
          <a:effectRef idx="0">
            <a:scrgbClr r="0" g="0" b="0"/>
          </a:effectRef>
          <a:fontRef idx="minor"/>
        </p:style>
      </p:sp>
      <p:sp>
        <p:nvSpPr>
          <p:cNvPr id="53" name="CustomShape 4"/>
          <p:cNvSpPr/>
          <p:nvPr/>
        </p:nvSpPr>
        <p:spPr>
          <a:xfrm>
            <a:off x="2936520" y="4674960"/>
            <a:ext cx="3056040" cy="1440000"/>
          </a:xfrm>
          <a:custGeom>
            <a:avLst/>
            <a:gdLst/>
            <a:ahLst/>
            <a:cxnLst/>
            <a:rect l="0" t="0" r="r" b="b"/>
            <a:pathLst>
              <a:path w="8491" h="4001">
                <a:moveTo>
                  <a:pt x="4" y="0"/>
                </a:moveTo>
                <a:cubicBezTo>
                  <a:pt x="2" y="0"/>
                  <a:pt x="0" y="2"/>
                  <a:pt x="0" y="4"/>
                </a:cubicBezTo>
                <a:lnTo>
                  <a:pt x="0" y="3996"/>
                </a:lnTo>
                <a:cubicBezTo>
                  <a:pt x="0" y="3998"/>
                  <a:pt x="2" y="4000"/>
                  <a:pt x="4" y="4000"/>
                </a:cubicBezTo>
                <a:lnTo>
                  <a:pt x="8485" y="4000"/>
                </a:lnTo>
                <a:cubicBezTo>
                  <a:pt x="8487" y="4000"/>
                  <a:pt x="8490" y="3998"/>
                  <a:pt x="8490" y="3996"/>
                </a:cubicBezTo>
                <a:lnTo>
                  <a:pt x="8490" y="4"/>
                </a:lnTo>
                <a:cubicBezTo>
                  <a:pt x="8490" y="2"/>
                  <a:pt x="8487" y="0"/>
                  <a:pt x="8485"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3000"/>
              </a:lnSpc>
            </a:pPr>
            <a:r>
              <a:rPr lang="en-GB" sz="2400" b="0" strike="noStrike" spc="-1">
                <a:solidFill>
                  <a:srgbClr val="000000"/>
                </a:solidFill>
                <a:uFill>
                  <a:solidFill>
                    <a:srgbClr val="FFFFFF"/>
                  </a:solidFill>
                </a:uFill>
                <a:latin typeface="Times New Roman"/>
              </a:rPr>
              <a:t>When a complete</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binary tree is built,</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its first node must be</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the root.</a:t>
            </a:r>
            <a:endParaRPr lang="en-IN" sz="1800" b="0" strike="noStrike" spc="-1">
              <a:solidFill>
                <a:srgbClr val="FFFFFF"/>
              </a:solidFill>
              <a:uFill>
                <a:solidFill>
                  <a:srgbClr val="FFFFFF"/>
                </a:solidFill>
              </a:uFill>
              <a:latin typeface="Times New Roman"/>
            </a:endParaRPr>
          </a:p>
        </p:txBody>
      </p:sp>
      <p:sp>
        <p:nvSpPr>
          <p:cNvPr id="54" name="CustomShape 5"/>
          <p:cNvSpPr/>
          <p:nvPr/>
        </p:nvSpPr>
        <p:spPr>
          <a:xfrm>
            <a:off x="6377040" y="133200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5" name="CustomShape 6"/>
          <p:cNvSpPr/>
          <p:nvPr/>
        </p:nvSpPr>
        <p:spPr>
          <a:xfrm>
            <a:off x="7299720" y="1081080"/>
            <a:ext cx="775080" cy="455400"/>
          </a:xfrm>
          <a:custGeom>
            <a:avLst/>
            <a:gdLst/>
            <a:ahLst/>
            <a:cxnLst/>
            <a:rect l="0" t="0" r="r" b="b"/>
            <a:pathLst>
              <a:path w="2155" h="1267">
                <a:moveTo>
                  <a:pt x="4" y="0"/>
                </a:moveTo>
                <a:cubicBezTo>
                  <a:pt x="2" y="0"/>
                  <a:pt x="0" y="2"/>
                  <a:pt x="0" y="4"/>
                </a:cubicBezTo>
                <a:lnTo>
                  <a:pt x="0" y="1261"/>
                </a:lnTo>
                <a:cubicBezTo>
                  <a:pt x="0" y="1263"/>
                  <a:pt x="2" y="1266"/>
                  <a:pt x="4" y="1266"/>
                </a:cubicBezTo>
                <a:lnTo>
                  <a:pt x="2149" y="1266"/>
                </a:lnTo>
                <a:cubicBezTo>
                  <a:pt x="2151" y="1266"/>
                  <a:pt x="2154" y="1263"/>
                  <a:pt x="2154" y="1261"/>
                </a:cubicBezTo>
                <a:lnTo>
                  <a:pt x="2154" y="4"/>
                </a:lnTo>
                <a:cubicBezTo>
                  <a:pt x="2154" y="2"/>
                  <a:pt x="2151" y="0"/>
                  <a:pt x="21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0" strike="noStrike" spc="-1">
                <a:solidFill>
                  <a:srgbClr val="FFFFFF"/>
                </a:solidFill>
                <a:uFill>
                  <a:solidFill>
                    <a:srgbClr val="FFFFFF"/>
                  </a:solidFill>
                </a:uFill>
                <a:latin typeface="Times New Roman"/>
              </a:rPr>
              <a:t>Root</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A7919B2E-9B4F-4C27-990B-58761230EE29}"/>
              </a:ext>
            </a:extLst>
          </p:cNvPr>
          <p:cNvSpPr>
            <a:spLocks noGrp="1"/>
          </p:cNvSpPr>
          <p:nvPr>
            <p:ph type="dt" sz="half" idx="10"/>
          </p:nvPr>
        </p:nvSpPr>
        <p:spPr/>
        <p:txBody>
          <a:bodyPr/>
          <a:lstStyle/>
          <a:p>
            <a:fld id="{CA12F469-7BDF-47B5-91D6-D4499255C468}" type="datetime5">
              <a:rPr lang="en-IN" smtClean="0"/>
              <a:t>22-Dec-21</a:t>
            </a:fld>
            <a:endParaRPr lang="en-IN"/>
          </a:p>
        </p:txBody>
      </p:sp>
      <p:sp>
        <p:nvSpPr>
          <p:cNvPr id="3" name="Footer Placeholder 2">
            <a:extLst>
              <a:ext uri="{FF2B5EF4-FFF2-40B4-BE49-F238E27FC236}">
                <a16:creationId xmlns:a16="http://schemas.microsoft.com/office/drawing/2014/main" id="{71EA7503-3769-4446-8323-B43790F6F5FF}"/>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3708DF3D-3F20-4462-AAB8-7A49A12F02B5}"/>
              </a:ext>
            </a:extLst>
          </p:cNvPr>
          <p:cNvSpPr>
            <a:spLocks noGrp="1"/>
          </p:cNvSpPr>
          <p:nvPr>
            <p:ph type="sldNum" sz="quarter" idx="12"/>
          </p:nvPr>
        </p:nvSpPr>
        <p:spPr/>
        <p:txBody>
          <a:bodyPr/>
          <a:lstStyle/>
          <a:p>
            <a:fld id="{1B44385C-0615-4A46-ADB2-FB00C56C0F04}" type="slidenum">
              <a:rPr lang="en-IN" smtClean="0"/>
              <a:t>3</a:t>
            </a:fld>
            <a:endParaRPr lang="en-IN"/>
          </a:p>
        </p:txBody>
      </p:sp>
      <p:sp>
        <p:nvSpPr>
          <p:cNvPr id="11" name="TextShape 1">
            <a:extLst>
              <a:ext uri="{FF2B5EF4-FFF2-40B4-BE49-F238E27FC236}">
                <a16:creationId xmlns:a16="http://schemas.microsoft.com/office/drawing/2014/main" id="{B96D251E-5E6C-46E8-888B-8418C66F6517}"/>
              </a:ext>
            </a:extLst>
          </p:cNvPr>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Tree>
  </p:cSld>
  <p:clrMapOvr>
    <a:masterClrMapping/>
  </p:clrMapOvr>
  <p:transition>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TextShape 1"/>
          <p:cNvSpPr txBox="1"/>
          <p:nvPr/>
        </p:nvSpPr>
        <p:spPr>
          <a:xfrm>
            <a:off x="190620" y="155475"/>
            <a:ext cx="7772400" cy="71460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Implementing a Heap</a:t>
            </a:r>
            <a:endParaRPr lang="en-IN" sz="4400" b="1" strike="noStrike" spc="-1" dirty="0">
              <a:uFill>
                <a:solidFill>
                  <a:srgbClr val="FFFFFF"/>
                </a:solidFill>
              </a:uFill>
              <a:latin typeface="Times New Roman"/>
            </a:endParaRPr>
          </a:p>
        </p:txBody>
      </p:sp>
      <p:sp>
        <p:nvSpPr>
          <p:cNvPr id="469" name="TextShape 2"/>
          <p:cNvSpPr txBox="1"/>
          <p:nvPr/>
        </p:nvSpPr>
        <p:spPr>
          <a:xfrm>
            <a:off x="685800" y="1981080"/>
            <a:ext cx="3276720" cy="4114800"/>
          </a:xfrm>
          <a:prstGeom prst="rect">
            <a:avLst/>
          </a:prstGeom>
          <a:noFill/>
          <a:ln>
            <a:noFill/>
          </a:ln>
        </p:spPr>
        <p:txBody>
          <a:bodyPr lIns="90360" tIns="44280" rIns="90360" bIns="44280"/>
          <a:lstStyle/>
          <a:p>
            <a:pPr marL="341280" indent="-341280">
              <a:lnSpc>
                <a:spcPct val="95000"/>
              </a:lnSpc>
              <a:buClr>
                <a:srgbClr val="00CECE"/>
              </a:buClr>
              <a:buSzPct val="75000"/>
              <a:buFont typeface="Wingdings" charset="2"/>
              <a:buChar char=""/>
            </a:pPr>
            <a:r>
              <a:rPr lang="en-GB" sz="2800" b="0" strike="noStrike" spc="-1" dirty="0">
                <a:uFill>
                  <a:solidFill>
                    <a:srgbClr val="FFFFFF"/>
                  </a:solidFill>
                </a:uFill>
                <a:latin typeface="Times New Roman"/>
              </a:rPr>
              <a:t>We  store the data from the nodes in a partially-filled array.</a:t>
            </a:r>
            <a:endParaRPr lang="en-IN" sz="3200" b="0" strike="noStrike" spc="-1" dirty="0">
              <a:uFill>
                <a:solidFill>
                  <a:srgbClr val="FFFFFF"/>
                </a:solidFill>
              </a:uFill>
              <a:latin typeface="Times New Roman"/>
            </a:endParaRPr>
          </a:p>
        </p:txBody>
      </p:sp>
      <p:sp>
        <p:nvSpPr>
          <p:cNvPr id="470" name="CustomShape 3"/>
          <p:cNvSpPr/>
          <p:nvPr/>
        </p:nvSpPr>
        <p:spPr>
          <a:xfrm>
            <a:off x="1708200" y="4670280"/>
            <a:ext cx="6046560" cy="785880"/>
          </a:xfrm>
          <a:custGeom>
            <a:avLst/>
            <a:gdLst/>
            <a:ahLst/>
            <a:cxnLst/>
            <a:rect l="0" t="0" r="r" b="b"/>
            <a:pathLst>
              <a:path w="16798" h="2185">
                <a:moveTo>
                  <a:pt x="4" y="0"/>
                </a:moveTo>
                <a:cubicBezTo>
                  <a:pt x="2" y="0"/>
                  <a:pt x="0" y="2"/>
                  <a:pt x="0" y="4"/>
                </a:cubicBezTo>
                <a:lnTo>
                  <a:pt x="0" y="2179"/>
                </a:lnTo>
                <a:cubicBezTo>
                  <a:pt x="0" y="2181"/>
                  <a:pt x="2" y="2184"/>
                  <a:pt x="4" y="2184"/>
                </a:cubicBezTo>
                <a:lnTo>
                  <a:pt x="16792" y="2184"/>
                </a:lnTo>
                <a:cubicBezTo>
                  <a:pt x="16794" y="2184"/>
                  <a:pt x="16797" y="2181"/>
                  <a:pt x="16797" y="2179"/>
                </a:cubicBezTo>
                <a:lnTo>
                  <a:pt x="16797" y="4"/>
                </a:lnTo>
                <a:cubicBezTo>
                  <a:pt x="16797" y="2"/>
                  <a:pt x="16794" y="0"/>
                  <a:pt x="16792" y="0"/>
                </a:cubicBezTo>
                <a:lnTo>
                  <a:pt x="4"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71" name="Line 4"/>
          <p:cNvSpPr/>
          <p:nvPr/>
        </p:nvSpPr>
        <p:spPr>
          <a:xfrm>
            <a:off x="26208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472" name="Line 5"/>
          <p:cNvSpPr/>
          <p:nvPr/>
        </p:nvSpPr>
        <p:spPr>
          <a:xfrm>
            <a:off x="35352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473" name="Line 6"/>
          <p:cNvSpPr/>
          <p:nvPr/>
        </p:nvSpPr>
        <p:spPr>
          <a:xfrm>
            <a:off x="4448160" y="4667400"/>
            <a:ext cx="144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474" name="Line 7"/>
          <p:cNvSpPr/>
          <p:nvPr/>
        </p:nvSpPr>
        <p:spPr>
          <a:xfrm>
            <a:off x="53640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475" name="Line 8"/>
          <p:cNvSpPr/>
          <p:nvPr/>
        </p:nvSpPr>
        <p:spPr>
          <a:xfrm>
            <a:off x="62784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476" name="Line 9"/>
          <p:cNvSpPr/>
          <p:nvPr/>
        </p:nvSpPr>
        <p:spPr>
          <a:xfrm>
            <a:off x="7192800" y="4665600"/>
            <a:ext cx="1800" cy="7938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477" name="CustomShape 10"/>
          <p:cNvSpPr/>
          <p:nvPr/>
        </p:nvSpPr>
        <p:spPr>
          <a:xfrm>
            <a:off x="1104480" y="5565600"/>
            <a:ext cx="2174040" cy="455400"/>
          </a:xfrm>
          <a:custGeom>
            <a:avLst/>
            <a:gdLst/>
            <a:ahLst/>
            <a:cxnLst/>
            <a:rect l="0" t="0" r="r" b="b"/>
            <a:pathLst>
              <a:path w="6041" h="1267">
                <a:moveTo>
                  <a:pt x="4" y="0"/>
                </a:moveTo>
                <a:cubicBezTo>
                  <a:pt x="2" y="0"/>
                  <a:pt x="0" y="2"/>
                  <a:pt x="0" y="4"/>
                </a:cubicBezTo>
                <a:lnTo>
                  <a:pt x="0" y="1261"/>
                </a:lnTo>
                <a:cubicBezTo>
                  <a:pt x="0" y="1263"/>
                  <a:pt x="2" y="1266"/>
                  <a:pt x="4" y="1266"/>
                </a:cubicBezTo>
                <a:lnTo>
                  <a:pt x="6035" y="1266"/>
                </a:lnTo>
                <a:cubicBezTo>
                  <a:pt x="6037" y="1266"/>
                  <a:pt x="6040" y="1263"/>
                  <a:pt x="6040" y="1261"/>
                </a:cubicBezTo>
                <a:lnTo>
                  <a:pt x="6040" y="4"/>
                </a:lnTo>
                <a:cubicBezTo>
                  <a:pt x="6040" y="2"/>
                  <a:pt x="6037" y="0"/>
                  <a:pt x="6035"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3000"/>
              </a:lnSpc>
            </a:pPr>
            <a:r>
              <a:rPr lang="en-GB" sz="2400" b="0" strike="noStrike" spc="-1">
                <a:solidFill>
                  <a:srgbClr val="FFFFFF"/>
                </a:solidFill>
                <a:uFill>
                  <a:solidFill>
                    <a:srgbClr val="FFFFFF"/>
                  </a:solidFill>
                </a:uFill>
                <a:latin typeface="Times New Roman"/>
              </a:rPr>
              <a:t>An array of data</a:t>
            </a:r>
            <a:endParaRPr lang="en-IN" sz="1800" b="0" strike="noStrike" spc="-1">
              <a:solidFill>
                <a:srgbClr val="FFFFFF"/>
              </a:solidFill>
              <a:uFill>
                <a:solidFill>
                  <a:srgbClr val="FFFFFF"/>
                </a:solidFill>
              </a:uFill>
              <a:latin typeface="Times New Roman"/>
            </a:endParaRPr>
          </a:p>
        </p:txBody>
      </p:sp>
      <p:sp>
        <p:nvSpPr>
          <p:cNvPr id="478" name="CustomShape 11"/>
          <p:cNvSpPr/>
          <p:nvPr/>
        </p:nvSpPr>
        <p:spPr>
          <a:xfrm>
            <a:off x="7464600" y="4160880"/>
            <a:ext cx="982440" cy="1725480"/>
          </a:xfrm>
          <a:custGeom>
            <a:avLst/>
            <a:gdLst/>
            <a:ahLst/>
            <a:cxnLst/>
            <a:rect l="l" t="t" r="r" b="b"/>
            <a:pathLst>
              <a:path w="2730" h="4794">
                <a:moveTo>
                  <a:pt x="1588" y="0"/>
                </a:moveTo>
                <a:lnTo>
                  <a:pt x="0" y="1971"/>
                </a:lnTo>
                <a:lnTo>
                  <a:pt x="445" y="2677"/>
                </a:lnTo>
                <a:lnTo>
                  <a:pt x="189" y="3171"/>
                </a:lnTo>
                <a:lnTo>
                  <a:pt x="886" y="4794"/>
                </a:lnTo>
                <a:lnTo>
                  <a:pt x="2730" y="4230"/>
                </a:lnTo>
                <a:lnTo>
                  <a:pt x="1588" y="0"/>
                </a:lnTo>
              </a:path>
            </a:pathLst>
          </a:custGeom>
          <a:noFill/>
          <a:ln>
            <a:noFill/>
          </a:ln>
        </p:spPr>
        <p:style>
          <a:lnRef idx="0">
            <a:scrgbClr r="0" g="0" b="0"/>
          </a:lnRef>
          <a:fillRef idx="0">
            <a:scrgbClr r="0" g="0" b="0"/>
          </a:fillRef>
          <a:effectRef idx="0">
            <a:scrgbClr r="0" g="0" b="0"/>
          </a:effectRef>
          <a:fontRef idx="minor"/>
        </p:style>
      </p:sp>
      <p:sp>
        <p:nvSpPr>
          <p:cNvPr id="479" name="Line 12"/>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80" name="CustomShape 13"/>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81" name="CustomShape 14"/>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482" name="Line 15"/>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83" name="CustomShape 16"/>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84" name="CustomShape 17"/>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485" name="Line 18"/>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86" name="CustomShape 19"/>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87" name="CustomShape 20"/>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488" name="Line 2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89" name="CustomShape 22"/>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90" name="CustomShape 23"/>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491" name="CustomShape 24"/>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92" name="CustomShape 25"/>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0A49C5FC-2C84-4E0C-968A-D9CE21CD70F5}"/>
              </a:ext>
            </a:extLst>
          </p:cNvPr>
          <p:cNvSpPr>
            <a:spLocks noGrp="1"/>
          </p:cNvSpPr>
          <p:nvPr>
            <p:ph type="dt" sz="half" idx="10"/>
          </p:nvPr>
        </p:nvSpPr>
        <p:spPr/>
        <p:txBody>
          <a:bodyPr/>
          <a:lstStyle/>
          <a:p>
            <a:fld id="{7F4E86ED-9245-447C-8440-CE9A495C7A0F}" type="datetime5">
              <a:rPr lang="en-IN" smtClean="0"/>
              <a:t>22-Dec-21</a:t>
            </a:fld>
            <a:endParaRPr lang="en-IN"/>
          </a:p>
        </p:txBody>
      </p:sp>
      <p:sp>
        <p:nvSpPr>
          <p:cNvPr id="3" name="Footer Placeholder 2">
            <a:extLst>
              <a:ext uri="{FF2B5EF4-FFF2-40B4-BE49-F238E27FC236}">
                <a16:creationId xmlns:a16="http://schemas.microsoft.com/office/drawing/2014/main" id="{4A896702-6DA4-4636-AABF-C6C96ECB3260}"/>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CCDC5F81-7937-4232-9401-23F5A65AE423}"/>
              </a:ext>
            </a:extLst>
          </p:cNvPr>
          <p:cNvSpPr>
            <a:spLocks noGrp="1"/>
          </p:cNvSpPr>
          <p:nvPr>
            <p:ph type="sldNum" sz="quarter" idx="12"/>
          </p:nvPr>
        </p:nvSpPr>
        <p:spPr/>
        <p:txBody>
          <a:bodyPr/>
          <a:lstStyle/>
          <a:p>
            <a:fld id="{1B44385C-0615-4A46-ADB2-FB00C56C0F04}" type="slidenum">
              <a:rPr lang="en-IN" smtClean="0"/>
              <a:t>30</a:t>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CustomShape 1"/>
          <p:cNvSpPr/>
          <p:nvPr/>
        </p:nvSpPr>
        <p:spPr>
          <a:xfrm>
            <a:off x="2257560" y="1782720"/>
            <a:ext cx="4020840" cy="2741760"/>
          </a:xfrm>
          <a:custGeom>
            <a:avLst/>
            <a:gdLst/>
            <a:ahLst/>
            <a:cxnLst/>
            <a:rect l="0" t="0" r="r" b="b"/>
            <a:pathLst>
              <a:path w="11170" h="7618">
                <a:moveTo>
                  <a:pt x="4" y="0"/>
                </a:moveTo>
                <a:cubicBezTo>
                  <a:pt x="2" y="0"/>
                  <a:pt x="0" y="2"/>
                  <a:pt x="0" y="4"/>
                </a:cubicBezTo>
                <a:lnTo>
                  <a:pt x="0" y="7612"/>
                </a:lnTo>
                <a:cubicBezTo>
                  <a:pt x="0" y="7614"/>
                  <a:pt x="2" y="7617"/>
                  <a:pt x="4" y="7617"/>
                </a:cubicBezTo>
                <a:lnTo>
                  <a:pt x="11165" y="7617"/>
                </a:lnTo>
                <a:cubicBezTo>
                  <a:pt x="11167" y="7617"/>
                  <a:pt x="11169" y="7614"/>
                  <a:pt x="11169" y="7612"/>
                </a:cubicBezTo>
                <a:lnTo>
                  <a:pt x="11169" y="4"/>
                </a:lnTo>
                <a:cubicBezTo>
                  <a:pt x="11169" y="2"/>
                  <a:pt x="11167" y="0"/>
                  <a:pt x="11165" y="0"/>
                </a:cubicBezTo>
                <a:lnTo>
                  <a:pt x="4" y="0"/>
                </a:lnTo>
              </a:path>
            </a:pathLst>
          </a:custGeom>
          <a:noFill/>
          <a:ln>
            <a:noFill/>
          </a:ln>
        </p:spPr>
        <p:style>
          <a:lnRef idx="0">
            <a:scrgbClr r="0" g="0" b="0"/>
          </a:lnRef>
          <a:fillRef idx="0">
            <a:scrgbClr r="0" g="0" b="0"/>
          </a:fillRef>
          <a:effectRef idx="0">
            <a:scrgbClr r="0" g="0" b="0"/>
          </a:effectRef>
          <a:fontRef idx="minor"/>
        </p:style>
      </p:sp>
      <p:sp>
        <p:nvSpPr>
          <p:cNvPr id="494" name="CustomShape 2"/>
          <p:cNvSpPr/>
          <p:nvPr/>
        </p:nvSpPr>
        <p:spPr>
          <a:xfrm>
            <a:off x="2257560" y="1782720"/>
            <a:ext cx="4020840" cy="2741760"/>
          </a:xfrm>
          <a:custGeom>
            <a:avLst/>
            <a:gdLst/>
            <a:ahLst/>
            <a:cxnLst/>
            <a:rect l="l" t="t" r="r" b="b"/>
            <a:pathLst>
              <a:path w="11174" h="7620">
                <a:moveTo>
                  <a:pt x="11174" y="0"/>
                </a:moveTo>
                <a:lnTo>
                  <a:pt x="10891" y="2"/>
                </a:lnTo>
                <a:lnTo>
                  <a:pt x="10608" y="10"/>
                </a:lnTo>
                <a:lnTo>
                  <a:pt x="10326" y="22"/>
                </a:lnTo>
                <a:lnTo>
                  <a:pt x="10044" y="39"/>
                </a:lnTo>
                <a:lnTo>
                  <a:pt x="9762" y="61"/>
                </a:lnTo>
                <a:lnTo>
                  <a:pt x="9482" y="88"/>
                </a:lnTo>
                <a:lnTo>
                  <a:pt x="9203" y="120"/>
                </a:lnTo>
                <a:lnTo>
                  <a:pt x="8925" y="156"/>
                </a:lnTo>
                <a:lnTo>
                  <a:pt x="8648" y="197"/>
                </a:lnTo>
                <a:lnTo>
                  <a:pt x="8373" y="243"/>
                </a:lnTo>
                <a:lnTo>
                  <a:pt x="8100" y="294"/>
                </a:lnTo>
                <a:lnTo>
                  <a:pt x="7829" y="349"/>
                </a:lnTo>
                <a:lnTo>
                  <a:pt x="7560" y="410"/>
                </a:lnTo>
                <a:lnTo>
                  <a:pt x="7293" y="474"/>
                </a:lnTo>
                <a:lnTo>
                  <a:pt x="7029" y="544"/>
                </a:lnTo>
                <a:lnTo>
                  <a:pt x="6767" y="618"/>
                </a:lnTo>
                <a:lnTo>
                  <a:pt x="6509" y="696"/>
                </a:lnTo>
                <a:lnTo>
                  <a:pt x="6253" y="779"/>
                </a:lnTo>
                <a:lnTo>
                  <a:pt x="6000" y="866"/>
                </a:lnTo>
                <a:lnTo>
                  <a:pt x="5751" y="957"/>
                </a:lnTo>
                <a:lnTo>
                  <a:pt x="5505" y="1053"/>
                </a:lnTo>
                <a:lnTo>
                  <a:pt x="5263" y="1153"/>
                </a:lnTo>
                <a:lnTo>
                  <a:pt x="5025" y="1258"/>
                </a:lnTo>
                <a:lnTo>
                  <a:pt x="4791" y="1366"/>
                </a:lnTo>
                <a:lnTo>
                  <a:pt x="4560" y="1478"/>
                </a:lnTo>
                <a:lnTo>
                  <a:pt x="4334" y="1594"/>
                </a:lnTo>
                <a:lnTo>
                  <a:pt x="4113" y="1714"/>
                </a:lnTo>
                <a:lnTo>
                  <a:pt x="3896" y="1838"/>
                </a:lnTo>
                <a:lnTo>
                  <a:pt x="3683" y="1966"/>
                </a:lnTo>
                <a:lnTo>
                  <a:pt x="3475" y="2097"/>
                </a:lnTo>
                <a:lnTo>
                  <a:pt x="3273" y="2232"/>
                </a:lnTo>
                <a:lnTo>
                  <a:pt x="3075" y="2370"/>
                </a:lnTo>
                <a:lnTo>
                  <a:pt x="2883" y="2512"/>
                </a:lnTo>
                <a:lnTo>
                  <a:pt x="2696" y="2657"/>
                </a:lnTo>
                <a:lnTo>
                  <a:pt x="2514" y="2805"/>
                </a:lnTo>
                <a:lnTo>
                  <a:pt x="2338" y="2956"/>
                </a:lnTo>
                <a:lnTo>
                  <a:pt x="2167" y="3110"/>
                </a:lnTo>
                <a:lnTo>
                  <a:pt x="2003" y="3267"/>
                </a:lnTo>
                <a:lnTo>
                  <a:pt x="1844" y="3427"/>
                </a:lnTo>
                <a:lnTo>
                  <a:pt x="1691" y="3589"/>
                </a:lnTo>
                <a:lnTo>
                  <a:pt x="1545" y="3754"/>
                </a:lnTo>
                <a:lnTo>
                  <a:pt x="1404" y="3922"/>
                </a:lnTo>
                <a:lnTo>
                  <a:pt x="1270" y="4092"/>
                </a:lnTo>
                <a:lnTo>
                  <a:pt x="1142" y="4264"/>
                </a:lnTo>
                <a:lnTo>
                  <a:pt x="1020" y="4439"/>
                </a:lnTo>
                <a:lnTo>
                  <a:pt x="906" y="4615"/>
                </a:lnTo>
                <a:lnTo>
                  <a:pt x="797" y="4793"/>
                </a:lnTo>
                <a:lnTo>
                  <a:pt x="696" y="4974"/>
                </a:lnTo>
                <a:lnTo>
                  <a:pt x="601" y="5155"/>
                </a:lnTo>
                <a:lnTo>
                  <a:pt x="512" y="5339"/>
                </a:lnTo>
                <a:lnTo>
                  <a:pt x="431" y="5524"/>
                </a:lnTo>
                <a:lnTo>
                  <a:pt x="357" y="5710"/>
                </a:lnTo>
                <a:lnTo>
                  <a:pt x="289" y="5898"/>
                </a:lnTo>
                <a:lnTo>
                  <a:pt x="229" y="6086"/>
                </a:lnTo>
                <a:lnTo>
                  <a:pt x="175" y="6276"/>
                </a:lnTo>
                <a:lnTo>
                  <a:pt x="129" y="6466"/>
                </a:lnTo>
                <a:lnTo>
                  <a:pt x="90" y="6657"/>
                </a:lnTo>
                <a:lnTo>
                  <a:pt x="57" y="6849"/>
                </a:lnTo>
                <a:lnTo>
                  <a:pt x="32" y="7041"/>
                </a:lnTo>
                <a:lnTo>
                  <a:pt x="14" y="7234"/>
                </a:lnTo>
                <a:lnTo>
                  <a:pt x="4" y="7427"/>
                </a:lnTo>
                <a:lnTo>
                  <a:pt x="0" y="7620"/>
                </a:lnTo>
              </a:path>
            </a:pathLst>
          </a:custGeom>
          <a:noFill/>
          <a:ln w="76320">
            <a:solidFill>
              <a:srgbClr val="FF8000"/>
            </a:solidFill>
            <a:round/>
            <a:tailEnd type="triangle" w="med" len="med"/>
          </a:ln>
        </p:spPr>
        <p:style>
          <a:lnRef idx="0">
            <a:scrgbClr r="0" g="0" b="0"/>
          </a:lnRef>
          <a:fillRef idx="0">
            <a:scrgbClr r="0" g="0" b="0"/>
          </a:fillRef>
          <a:effectRef idx="0">
            <a:scrgbClr r="0" g="0" b="0"/>
          </a:effectRef>
          <a:fontRef idx="minor"/>
        </p:style>
      </p:sp>
      <p:sp>
        <p:nvSpPr>
          <p:cNvPr id="496" name="TextShape 4"/>
          <p:cNvSpPr txBox="1"/>
          <p:nvPr/>
        </p:nvSpPr>
        <p:spPr>
          <a:xfrm>
            <a:off x="685440" y="1981080"/>
            <a:ext cx="3398760" cy="4114800"/>
          </a:xfrm>
          <a:prstGeom prst="rect">
            <a:avLst/>
          </a:prstGeom>
          <a:noFill/>
          <a:ln>
            <a:noFill/>
          </a:ln>
        </p:spPr>
        <p:txBody>
          <a:bodyPr lIns="90360" tIns="44280" rIns="90360" bIns="44280"/>
          <a:lstStyle/>
          <a:p>
            <a:pPr marL="341280" indent="-341280">
              <a:lnSpc>
                <a:spcPct val="95000"/>
              </a:lnSpc>
              <a:buClr>
                <a:srgbClr val="00CECE"/>
              </a:buClr>
              <a:buSzPct val="75000"/>
              <a:buFont typeface="Monotype Sorts" charset="2"/>
              <a:buChar char=""/>
            </a:pPr>
            <a:r>
              <a:rPr lang="en-GB" sz="2800" b="0" strike="noStrike" spc="-1" dirty="0">
                <a:uFill>
                  <a:solidFill>
                    <a:srgbClr val="FFFFFF"/>
                  </a:solidFill>
                </a:uFill>
                <a:latin typeface="Times New Roman"/>
              </a:rPr>
              <a:t>Data from the root goes in the         first              location                 of the               array.</a:t>
            </a:r>
            <a:endParaRPr lang="en-IN" sz="3200" b="0" strike="noStrike" spc="-1" dirty="0">
              <a:uFill>
                <a:solidFill>
                  <a:srgbClr val="FFFFFF"/>
                </a:solidFill>
              </a:uFill>
              <a:latin typeface="Times New Roman"/>
            </a:endParaRPr>
          </a:p>
        </p:txBody>
      </p:sp>
      <p:sp>
        <p:nvSpPr>
          <p:cNvPr id="497" name="CustomShape 5"/>
          <p:cNvSpPr/>
          <p:nvPr/>
        </p:nvSpPr>
        <p:spPr>
          <a:xfrm>
            <a:off x="1708200" y="4670280"/>
            <a:ext cx="6046560" cy="785880"/>
          </a:xfrm>
          <a:custGeom>
            <a:avLst/>
            <a:gdLst/>
            <a:ahLst/>
            <a:cxnLst/>
            <a:rect l="0" t="0" r="r" b="b"/>
            <a:pathLst>
              <a:path w="16798" h="2185">
                <a:moveTo>
                  <a:pt x="4" y="0"/>
                </a:moveTo>
                <a:cubicBezTo>
                  <a:pt x="2" y="0"/>
                  <a:pt x="0" y="2"/>
                  <a:pt x="0" y="4"/>
                </a:cubicBezTo>
                <a:lnTo>
                  <a:pt x="0" y="2179"/>
                </a:lnTo>
                <a:cubicBezTo>
                  <a:pt x="0" y="2181"/>
                  <a:pt x="2" y="2184"/>
                  <a:pt x="4" y="2184"/>
                </a:cubicBezTo>
                <a:lnTo>
                  <a:pt x="16792" y="2184"/>
                </a:lnTo>
                <a:cubicBezTo>
                  <a:pt x="16794" y="2184"/>
                  <a:pt x="16797" y="2181"/>
                  <a:pt x="16797" y="2179"/>
                </a:cubicBezTo>
                <a:lnTo>
                  <a:pt x="16797" y="4"/>
                </a:lnTo>
                <a:cubicBezTo>
                  <a:pt x="16797" y="2"/>
                  <a:pt x="16794" y="0"/>
                  <a:pt x="16792" y="0"/>
                </a:cubicBezTo>
                <a:lnTo>
                  <a:pt x="4"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98" name="Line 6"/>
          <p:cNvSpPr/>
          <p:nvPr/>
        </p:nvSpPr>
        <p:spPr>
          <a:xfrm>
            <a:off x="26208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499" name="Line 7"/>
          <p:cNvSpPr/>
          <p:nvPr/>
        </p:nvSpPr>
        <p:spPr>
          <a:xfrm>
            <a:off x="35352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00" name="Line 8"/>
          <p:cNvSpPr/>
          <p:nvPr/>
        </p:nvSpPr>
        <p:spPr>
          <a:xfrm>
            <a:off x="4448160" y="4667400"/>
            <a:ext cx="144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01" name="Line 9"/>
          <p:cNvSpPr/>
          <p:nvPr/>
        </p:nvSpPr>
        <p:spPr>
          <a:xfrm>
            <a:off x="53640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02" name="Line 10"/>
          <p:cNvSpPr/>
          <p:nvPr/>
        </p:nvSpPr>
        <p:spPr>
          <a:xfrm>
            <a:off x="62784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03" name="Line 11"/>
          <p:cNvSpPr/>
          <p:nvPr/>
        </p:nvSpPr>
        <p:spPr>
          <a:xfrm>
            <a:off x="7192800" y="4665600"/>
            <a:ext cx="1800" cy="7938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04" name="CustomShape 12"/>
          <p:cNvSpPr/>
          <p:nvPr/>
        </p:nvSpPr>
        <p:spPr>
          <a:xfrm>
            <a:off x="1104480" y="5565600"/>
            <a:ext cx="2174040" cy="455400"/>
          </a:xfrm>
          <a:custGeom>
            <a:avLst/>
            <a:gdLst/>
            <a:ahLst/>
            <a:cxnLst/>
            <a:rect l="0" t="0" r="r" b="b"/>
            <a:pathLst>
              <a:path w="6041" h="1267">
                <a:moveTo>
                  <a:pt x="4" y="0"/>
                </a:moveTo>
                <a:cubicBezTo>
                  <a:pt x="2" y="0"/>
                  <a:pt x="0" y="2"/>
                  <a:pt x="0" y="4"/>
                </a:cubicBezTo>
                <a:lnTo>
                  <a:pt x="0" y="1261"/>
                </a:lnTo>
                <a:cubicBezTo>
                  <a:pt x="0" y="1263"/>
                  <a:pt x="2" y="1266"/>
                  <a:pt x="4" y="1266"/>
                </a:cubicBezTo>
                <a:lnTo>
                  <a:pt x="6035" y="1266"/>
                </a:lnTo>
                <a:cubicBezTo>
                  <a:pt x="6037" y="1266"/>
                  <a:pt x="6040" y="1263"/>
                  <a:pt x="6040" y="1261"/>
                </a:cubicBezTo>
                <a:lnTo>
                  <a:pt x="6040" y="4"/>
                </a:lnTo>
                <a:cubicBezTo>
                  <a:pt x="6040" y="2"/>
                  <a:pt x="6037" y="0"/>
                  <a:pt x="6035"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3000"/>
              </a:lnSpc>
            </a:pPr>
            <a:r>
              <a:rPr lang="en-GB" sz="2400" b="0" strike="noStrike" spc="-1">
                <a:solidFill>
                  <a:srgbClr val="FFFFFF"/>
                </a:solidFill>
                <a:uFill>
                  <a:solidFill>
                    <a:srgbClr val="FFFFFF"/>
                  </a:solidFill>
                </a:uFill>
                <a:latin typeface="Times New Roman"/>
              </a:rPr>
              <a:t>An array of data</a:t>
            </a:r>
            <a:endParaRPr lang="en-IN" sz="1800" b="0" strike="noStrike" spc="-1">
              <a:solidFill>
                <a:srgbClr val="FFFFFF"/>
              </a:solidFill>
              <a:uFill>
                <a:solidFill>
                  <a:srgbClr val="FFFFFF"/>
                </a:solidFill>
              </a:uFill>
              <a:latin typeface="Times New Roman"/>
            </a:endParaRPr>
          </a:p>
        </p:txBody>
      </p:sp>
      <p:sp>
        <p:nvSpPr>
          <p:cNvPr id="505" name="CustomShape 13"/>
          <p:cNvSpPr/>
          <p:nvPr/>
        </p:nvSpPr>
        <p:spPr>
          <a:xfrm>
            <a:off x="7464600" y="4160880"/>
            <a:ext cx="982440" cy="1725480"/>
          </a:xfrm>
          <a:custGeom>
            <a:avLst/>
            <a:gdLst/>
            <a:ahLst/>
            <a:cxnLst/>
            <a:rect l="l" t="t" r="r" b="b"/>
            <a:pathLst>
              <a:path w="2730" h="4794">
                <a:moveTo>
                  <a:pt x="1588" y="0"/>
                </a:moveTo>
                <a:lnTo>
                  <a:pt x="0" y="1971"/>
                </a:lnTo>
                <a:lnTo>
                  <a:pt x="445" y="2677"/>
                </a:lnTo>
                <a:lnTo>
                  <a:pt x="189" y="3171"/>
                </a:lnTo>
                <a:lnTo>
                  <a:pt x="886" y="4794"/>
                </a:lnTo>
                <a:lnTo>
                  <a:pt x="2730" y="4230"/>
                </a:lnTo>
                <a:lnTo>
                  <a:pt x="1588" y="0"/>
                </a:lnTo>
              </a:path>
            </a:pathLst>
          </a:custGeom>
          <a:noFill/>
          <a:ln>
            <a:noFill/>
          </a:ln>
        </p:spPr>
        <p:style>
          <a:lnRef idx="0">
            <a:scrgbClr r="0" g="0" b="0"/>
          </a:lnRef>
          <a:fillRef idx="0">
            <a:scrgbClr r="0" g="0" b="0"/>
          </a:fillRef>
          <a:effectRef idx="0">
            <a:scrgbClr r="0" g="0" b="0"/>
          </a:effectRef>
          <a:fontRef idx="minor"/>
        </p:style>
      </p:sp>
      <p:sp>
        <p:nvSpPr>
          <p:cNvPr id="506" name="Line 14"/>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07" name="CustomShape 15"/>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08" name="CustomShape 16"/>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509" name="Line 17"/>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10" name="CustomShape 18"/>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11" name="CustomShape 19"/>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512" name="Line 20"/>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13" name="CustomShape 21"/>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14" name="CustomShape 22"/>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515" name="Line 23"/>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16" name="CustomShape 24"/>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17" name="CustomShape 25"/>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518" name="CustomShape 26"/>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19" name="CustomShape 27"/>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520" name="CustomShape 28"/>
          <p:cNvSpPr/>
          <p:nvPr/>
        </p:nvSpPr>
        <p:spPr>
          <a:xfrm>
            <a:off x="191520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E81E89E4-87B8-4D16-A9B1-7DD1AC4849C0}"/>
              </a:ext>
            </a:extLst>
          </p:cNvPr>
          <p:cNvSpPr>
            <a:spLocks noGrp="1"/>
          </p:cNvSpPr>
          <p:nvPr>
            <p:ph type="dt" sz="half" idx="10"/>
          </p:nvPr>
        </p:nvSpPr>
        <p:spPr/>
        <p:txBody>
          <a:bodyPr/>
          <a:lstStyle/>
          <a:p>
            <a:fld id="{7F438980-D0CD-4C74-B2EC-04755A399B93}" type="datetime5">
              <a:rPr lang="en-IN" smtClean="0"/>
              <a:t>22-Dec-21</a:t>
            </a:fld>
            <a:endParaRPr lang="en-IN"/>
          </a:p>
        </p:txBody>
      </p:sp>
      <p:sp>
        <p:nvSpPr>
          <p:cNvPr id="3" name="Footer Placeholder 2">
            <a:extLst>
              <a:ext uri="{FF2B5EF4-FFF2-40B4-BE49-F238E27FC236}">
                <a16:creationId xmlns:a16="http://schemas.microsoft.com/office/drawing/2014/main" id="{073E9F4F-4709-40CB-A112-3436B9C1C210}"/>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74A8749D-AD4E-449F-9246-0E757BF636D5}"/>
              </a:ext>
            </a:extLst>
          </p:cNvPr>
          <p:cNvSpPr>
            <a:spLocks noGrp="1"/>
          </p:cNvSpPr>
          <p:nvPr>
            <p:ph type="sldNum" sz="quarter" idx="12"/>
          </p:nvPr>
        </p:nvSpPr>
        <p:spPr/>
        <p:txBody>
          <a:bodyPr/>
          <a:lstStyle/>
          <a:p>
            <a:fld id="{1B44385C-0615-4A46-ADB2-FB00C56C0F04}" type="slidenum">
              <a:rPr lang="en-IN" smtClean="0"/>
              <a:t>31</a:t>
            </a:fld>
            <a:endParaRPr lang="en-IN"/>
          </a:p>
        </p:txBody>
      </p:sp>
      <p:sp>
        <p:nvSpPr>
          <p:cNvPr id="33" name="TextShape 1">
            <a:extLst>
              <a:ext uri="{FF2B5EF4-FFF2-40B4-BE49-F238E27FC236}">
                <a16:creationId xmlns:a16="http://schemas.microsoft.com/office/drawing/2014/main" id="{77B1D722-0B5E-40BC-95C1-8554E1072D7C}"/>
              </a:ext>
            </a:extLst>
          </p:cNvPr>
          <p:cNvSpPr txBox="1"/>
          <p:nvPr/>
        </p:nvSpPr>
        <p:spPr>
          <a:xfrm>
            <a:off x="190620" y="155475"/>
            <a:ext cx="7772400" cy="71460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Implementing a Heap</a:t>
            </a:r>
            <a:endParaRPr lang="en-IN" sz="4400" b="1" strike="noStrike" spc="-1" dirty="0">
              <a:uFill>
                <a:solidFill>
                  <a:srgbClr val="FFFFFF"/>
                </a:solidFill>
              </a:uFill>
              <a:latin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CustomShape 1"/>
          <p:cNvSpPr/>
          <p:nvPr/>
        </p:nvSpPr>
        <p:spPr>
          <a:xfrm>
            <a:off x="3002040" y="2743200"/>
            <a:ext cx="2406600" cy="1903320"/>
          </a:xfrm>
          <a:custGeom>
            <a:avLst/>
            <a:gdLst/>
            <a:ahLst/>
            <a:cxnLst/>
            <a:rect l="0" t="0" r="r" b="b"/>
            <a:pathLst>
              <a:path w="6687" h="5289">
                <a:moveTo>
                  <a:pt x="4" y="0"/>
                </a:moveTo>
                <a:cubicBezTo>
                  <a:pt x="2" y="0"/>
                  <a:pt x="0" y="2"/>
                  <a:pt x="0" y="4"/>
                </a:cubicBezTo>
                <a:lnTo>
                  <a:pt x="0" y="5283"/>
                </a:lnTo>
                <a:cubicBezTo>
                  <a:pt x="0" y="5285"/>
                  <a:pt x="2" y="5288"/>
                  <a:pt x="4" y="5288"/>
                </a:cubicBezTo>
                <a:lnTo>
                  <a:pt x="6681" y="5288"/>
                </a:lnTo>
                <a:cubicBezTo>
                  <a:pt x="6683" y="5288"/>
                  <a:pt x="6686" y="5285"/>
                  <a:pt x="6686" y="5283"/>
                </a:cubicBezTo>
                <a:lnTo>
                  <a:pt x="6686" y="4"/>
                </a:lnTo>
                <a:cubicBezTo>
                  <a:pt x="6686" y="2"/>
                  <a:pt x="6683" y="0"/>
                  <a:pt x="6681" y="0"/>
                </a:cubicBezTo>
                <a:lnTo>
                  <a:pt x="4" y="0"/>
                </a:lnTo>
              </a:path>
            </a:pathLst>
          </a:custGeom>
          <a:noFill/>
          <a:ln>
            <a:noFill/>
          </a:ln>
        </p:spPr>
        <p:style>
          <a:lnRef idx="0">
            <a:scrgbClr r="0" g="0" b="0"/>
          </a:lnRef>
          <a:fillRef idx="0">
            <a:scrgbClr r="0" g="0" b="0"/>
          </a:fillRef>
          <a:effectRef idx="0">
            <a:scrgbClr r="0" g="0" b="0"/>
          </a:effectRef>
          <a:fontRef idx="minor"/>
        </p:style>
      </p:sp>
      <p:sp>
        <p:nvSpPr>
          <p:cNvPr id="522" name="CustomShape 2"/>
          <p:cNvSpPr/>
          <p:nvPr/>
        </p:nvSpPr>
        <p:spPr>
          <a:xfrm>
            <a:off x="3002040" y="2743200"/>
            <a:ext cx="2406600" cy="1903320"/>
          </a:xfrm>
          <a:custGeom>
            <a:avLst/>
            <a:gdLst/>
            <a:ahLst/>
            <a:cxnLst/>
            <a:rect l="l" t="t" r="r" b="b"/>
            <a:pathLst>
              <a:path w="6689" h="5292">
                <a:moveTo>
                  <a:pt x="6689" y="0"/>
                </a:moveTo>
                <a:lnTo>
                  <a:pt x="6520" y="2"/>
                </a:lnTo>
                <a:lnTo>
                  <a:pt x="6350" y="7"/>
                </a:lnTo>
                <a:lnTo>
                  <a:pt x="6181" y="15"/>
                </a:lnTo>
                <a:lnTo>
                  <a:pt x="6012" y="27"/>
                </a:lnTo>
                <a:lnTo>
                  <a:pt x="5844" y="42"/>
                </a:lnTo>
                <a:lnTo>
                  <a:pt x="5676" y="61"/>
                </a:lnTo>
                <a:lnTo>
                  <a:pt x="5509" y="83"/>
                </a:lnTo>
                <a:lnTo>
                  <a:pt x="5343" y="108"/>
                </a:lnTo>
                <a:lnTo>
                  <a:pt x="5177" y="137"/>
                </a:lnTo>
                <a:lnTo>
                  <a:pt x="5012" y="169"/>
                </a:lnTo>
                <a:lnTo>
                  <a:pt x="4849" y="204"/>
                </a:lnTo>
                <a:lnTo>
                  <a:pt x="4687" y="243"/>
                </a:lnTo>
                <a:lnTo>
                  <a:pt x="4526" y="284"/>
                </a:lnTo>
                <a:lnTo>
                  <a:pt x="4366" y="329"/>
                </a:lnTo>
                <a:lnTo>
                  <a:pt x="4208" y="378"/>
                </a:lnTo>
                <a:lnTo>
                  <a:pt x="4051" y="429"/>
                </a:lnTo>
                <a:lnTo>
                  <a:pt x="3896" y="483"/>
                </a:lnTo>
                <a:lnTo>
                  <a:pt x="3743" y="541"/>
                </a:lnTo>
                <a:lnTo>
                  <a:pt x="3592" y="601"/>
                </a:lnTo>
                <a:lnTo>
                  <a:pt x="3443" y="665"/>
                </a:lnTo>
                <a:lnTo>
                  <a:pt x="3296" y="732"/>
                </a:lnTo>
                <a:lnTo>
                  <a:pt x="3151" y="801"/>
                </a:lnTo>
                <a:lnTo>
                  <a:pt x="3008" y="873"/>
                </a:lnTo>
                <a:lnTo>
                  <a:pt x="2868" y="949"/>
                </a:lnTo>
                <a:lnTo>
                  <a:pt x="2730" y="1026"/>
                </a:lnTo>
                <a:lnTo>
                  <a:pt x="2595" y="1107"/>
                </a:lnTo>
                <a:lnTo>
                  <a:pt x="2462" y="1191"/>
                </a:lnTo>
                <a:lnTo>
                  <a:pt x="2332" y="1277"/>
                </a:lnTo>
                <a:lnTo>
                  <a:pt x="2205" y="1365"/>
                </a:lnTo>
                <a:lnTo>
                  <a:pt x="2081" y="1456"/>
                </a:lnTo>
                <a:lnTo>
                  <a:pt x="1959" y="1550"/>
                </a:lnTo>
                <a:lnTo>
                  <a:pt x="1841" y="1646"/>
                </a:lnTo>
                <a:lnTo>
                  <a:pt x="1726" y="1744"/>
                </a:lnTo>
                <a:lnTo>
                  <a:pt x="1614" y="1845"/>
                </a:lnTo>
                <a:lnTo>
                  <a:pt x="1505" y="1948"/>
                </a:lnTo>
                <a:lnTo>
                  <a:pt x="1400" y="2053"/>
                </a:lnTo>
                <a:lnTo>
                  <a:pt x="1297" y="2160"/>
                </a:lnTo>
                <a:lnTo>
                  <a:pt x="1199" y="2269"/>
                </a:lnTo>
                <a:lnTo>
                  <a:pt x="1104" y="2380"/>
                </a:lnTo>
                <a:lnTo>
                  <a:pt x="1012" y="2493"/>
                </a:lnTo>
                <a:lnTo>
                  <a:pt x="925" y="2607"/>
                </a:lnTo>
                <a:lnTo>
                  <a:pt x="840" y="2724"/>
                </a:lnTo>
                <a:lnTo>
                  <a:pt x="760" y="2842"/>
                </a:lnTo>
                <a:lnTo>
                  <a:pt x="684" y="2961"/>
                </a:lnTo>
                <a:lnTo>
                  <a:pt x="611" y="3083"/>
                </a:lnTo>
                <a:lnTo>
                  <a:pt x="542" y="3205"/>
                </a:lnTo>
                <a:lnTo>
                  <a:pt x="477" y="3329"/>
                </a:lnTo>
                <a:lnTo>
                  <a:pt x="416" y="3454"/>
                </a:lnTo>
                <a:lnTo>
                  <a:pt x="360" y="3580"/>
                </a:lnTo>
                <a:lnTo>
                  <a:pt x="307" y="3708"/>
                </a:lnTo>
                <a:lnTo>
                  <a:pt x="258" y="3836"/>
                </a:lnTo>
                <a:lnTo>
                  <a:pt x="214" y="3966"/>
                </a:lnTo>
                <a:lnTo>
                  <a:pt x="173" y="4096"/>
                </a:lnTo>
                <a:lnTo>
                  <a:pt x="137" y="4227"/>
                </a:lnTo>
                <a:lnTo>
                  <a:pt x="105" y="4358"/>
                </a:lnTo>
                <a:lnTo>
                  <a:pt x="77" y="4491"/>
                </a:lnTo>
                <a:lnTo>
                  <a:pt x="54" y="4623"/>
                </a:lnTo>
                <a:lnTo>
                  <a:pt x="34" y="4757"/>
                </a:lnTo>
                <a:lnTo>
                  <a:pt x="19" y="4890"/>
                </a:lnTo>
                <a:lnTo>
                  <a:pt x="9" y="5024"/>
                </a:lnTo>
                <a:lnTo>
                  <a:pt x="2" y="5158"/>
                </a:lnTo>
                <a:lnTo>
                  <a:pt x="0" y="5292"/>
                </a:lnTo>
              </a:path>
            </a:pathLst>
          </a:custGeom>
          <a:noFill/>
          <a:ln w="76320">
            <a:solidFill>
              <a:srgbClr val="FF8000"/>
            </a:solidFill>
            <a:round/>
            <a:tailEnd type="triangle" w="med" len="med"/>
          </a:ln>
        </p:spPr>
        <p:style>
          <a:lnRef idx="0">
            <a:scrgbClr r="0" g="0" b="0"/>
          </a:lnRef>
          <a:fillRef idx="0">
            <a:scrgbClr r="0" g="0" b="0"/>
          </a:fillRef>
          <a:effectRef idx="0">
            <a:scrgbClr r="0" g="0" b="0"/>
          </a:effectRef>
          <a:fontRef idx="minor"/>
        </p:style>
      </p:sp>
      <p:sp>
        <p:nvSpPr>
          <p:cNvPr id="524" name="TextShape 4"/>
          <p:cNvSpPr txBox="1"/>
          <p:nvPr/>
        </p:nvSpPr>
        <p:spPr>
          <a:xfrm>
            <a:off x="685440" y="1981080"/>
            <a:ext cx="3398760" cy="4114800"/>
          </a:xfrm>
          <a:prstGeom prst="rect">
            <a:avLst/>
          </a:prstGeom>
          <a:noFill/>
          <a:ln>
            <a:noFill/>
          </a:ln>
        </p:spPr>
        <p:txBody>
          <a:bodyPr lIns="90360" tIns="44280" rIns="90360" bIns="44280"/>
          <a:lstStyle/>
          <a:p>
            <a:pPr marL="341280" indent="-341280">
              <a:lnSpc>
                <a:spcPct val="95000"/>
              </a:lnSpc>
              <a:buClr>
                <a:srgbClr val="00CECE"/>
              </a:buClr>
              <a:buSzPct val="75000"/>
              <a:buFont typeface="Monotype Sorts" charset="2"/>
              <a:buChar char=""/>
            </a:pPr>
            <a:r>
              <a:rPr lang="en-GB" sz="2800" b="0" strike="noStrike" spc="-1" dirty="0">
                <a:uFill>
                  <a:solidFill>
                    <a:srgbClr val="FFFFFF"/>
                  </a:solidFill>
                </a:uFill>
                <a:latin typeface="Times New Roman"/>
              </a:rPr>
              <a:t>Data from the next row goes in the next two array locations.                  </a:t>
            </a:r>
            <a:endParaRPr lang="en-IN" sz="3200" b="0" strike="noStrike" spc="-1" dirty="0">
              <a:uFill>
                <a:solidFill>
                  <a:srgbClr val="FFFFFF"/>
                </a:solidFill>
              </a:uFill>
              <a:latin typeface="Times New Roman"/>
            </a:endParaRPr>
          </a:p>
        </p:txBody>
      </p:sp>
      <p:sp>
        <p:nvSpPr>
          <p:cNvPr id="525" name="CustomShape 5"/>
          <p:cNvSpPr/>
          <p:nvPr/>
        </p:nvSpPr>
        <p:spPr>
          <a:xfrm>
            <a:off x="1708200" y="4670280"/>
            <a:ext cx="6046560" cy="785880"/>
          </a:xfrm>
          <a:custGeom>
            <a:avLst/>
            <a:gdLst/>
            <a:ahLst/>
            <a:cxnLst/>
            <a:rect l="0" t="0" r="r" b="b"/>
            <a:pathLst>
              <a:path w="16798" h="2185">
                <a:moveTo>
                  <a:pt x="4" y="0"/>
                </a:moveTo>
                <a:cubicBezTo>
                  <a:pt x="2" y="0"/>
                  <a:pt x="0" y="2"/>
                  <a:pt x="0" y="4"/>
                </a:cubicBezTo>
                <a:lnTo>
                  <a:pt x="0" y="2179"/>
                </a:lnTo>
                <a:cubicBezTo>
                  <a:pt x="0" y="2181"/>
                  <a:pt x="2" y="2184"/>
                  <a:pt x="4" y="2184"/>
                </a:cubicBezTo>
                <a:lnTo>
                  <a:pt x="16792" y="2184"/>
                </a:lnTo>
                <a:cubicBezTo>
                  <a:pt x="16794" y="2184"/>
                  <a:pt x="16797" y="2181"/>
                  <a:pt x="16797" y="2179"/>
                </a:cubicBezTo>
                <a:lnTo>
                  <a:pt x="16797" y="4"/>
                </a:lnTo>
                <a:cubicBezTo>
                  <a:pt x="16797" y="2"/>
                  <a:pt x="16794" y="0"/>
                  <a:pt x="16792" y="0"/>
                </a:cubicBezTo>
                <a:lnTo>
                  <a:pt x="4"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26" name="Line 6"/>
          <p:cNvSpPr/>
          <p:nvPr/>
        </p:nvSpPr>
        <p:spPr>
          <a:xfrm>
            <a:off x="26208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27" name="Line 7"/>
          <p:cNvSpPr/>
          <p:nvPr/>
        </p:nvSpPr>
        <p:spPr>
          <a:xfrm>
            <a:off x="35352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28" name="Line 8"/>
          <p:cNvSpPr/>
          <p:nvPr/>
        </p:nvSpPr>
        <p:spPr>
          <a:xfrm>
            <a:off x="4448160" y="4667400"/>
            <a:ext cx="144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29" name="Line 9"/>
          <p:cNvSpPr/>
          <p:nvPr/>
        </p:nvSpPr>
        <p:spPr>
          <a:xfrm>
            <a:off x="53640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30" name="Line 10"/>
          <p:cNvSpPr/>
          <p:nvPr/>
        </p:nvSpPr>
        <p:spPr>
          <a:xfrm>
            <a:off x="62784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31" name="Line 11"/>
          <p:cNvSpPr/>
          <p:nvPr/>
        </p:nvSpPr>
        <p:spPr>
          <a:xfrm>
            <a:off x="7192800" y="4665600"/>
            <a:ext cx="1800" cy="7938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32" name="CustomShape 12"/>
          <p:cNvSpPr/>
          <p:nvPr/>
        </p:nvSpPr>
        <p:spPr>
          <a:xfrm>
            <a:off x="1104480" y="5565600"/>
            <a:ext cx="2174040" cy="455400"/>
          </a:xfrm>
          <a:custGeom>
            <a:avLst/>
            <a:gdLst/>
            <a:ahLst/>
            <a:cxnLst/>
            <a:rect l="0" t="0" r="r" b="b"/>
            <a:pathLst>
              <a:path w="6041" h="1267">
                <a:moveTo>
                  <a:pt x="4" y="0"/>
                </a:moveTo>
                <a:cubicBezTo>
                  <a:pt x="2" y="0"/>
                  <a:pt x="0" y="2"/>
                  <a:pt x="0" y="4"/>
                </a:cubicBezTo>
                <a:lnTo>
                  <a:pt x="0" y="1261"/>
                </a:lnTo>
                <a:cubicBezTo>
                  <a:pt x="0" y="1263"/>
                  <a:pt x="2" y="1266"/>
                  <a:pt x="4" y="1266"/>
                </a:cubicBezTo>
                <a:lnTo>
                  <a:pt x="6035" y="1266"/>
                </a:lnTo>
                <a:cubicBezTo>
                  <a:pt x="6037" y="1266"/>
                  <a:pt x="6040" y="1263"/>
                  <a:pt x="6040" y="1261"/>
                </a:cubicBezTo>
                <a:lnTo>
                  <a:pt x="6040" y="4"/>
                </a:lnTo>
                <a:cubicBezTo>
                  <a:pt x="6040" y="2"/>
                  <a:pt x="6037" y="0"/>
                  <a:pt x="6035"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3000"/>
              </a:lnSpc>
            </a:pPr>
            <a:r>
              <a:rPr lang="en-GB" sz="2400" b="0" strike="noStrike" spc="-1">
                <a:solidFill>
                  <a:srgbClr val="FFFFFF"/>
                </a:solidFill>
                <a:uFill>
                  <a:solidFill>
                    <a:srgbClr val="FFFFFF"/>
                  </a:solidFill>
                </a:uFill>
                <a:latin typeface="Times New Roman"/>
              </a:rPr>
              <a:t>An array of data</a:t>
            </a:r>
            <a:endParaRPr lang="en-IN" sz="1800" b="0" strike="noStrike" spc="-1">
              <a:solidFill>
                <a:srgbClr val="FFFFFF"/>
              </a:solidFill>
              <a:uFill>
                <a:solidFill>
                  <a:srgbClr val="FFFFFF"/>
                </a:solidFill>
              </a:uFill>
              <a:latin typeface="Times New Roman"/>
            </a:endParaRPr>
          </a:p>
        </p:txBody>
      </p:sp>
      <p:sp>
        <p:nvSpPr>
          <p:cNvPr id="533" name="CustomShape 13"/>
          <p:cNvSpPr/>
          <p:nvPr/>
        </p:nvSpPr>
        <p:spPr>
          <a:xfrm>
            <a:off x="7464600" y="4160880"/>
            <a:ext cx="982440" cy="1725480"/>
          </a:xfrm>
          <a:custGeom>
            <a:avLst/>
            <a:gdLst/>
            <a:ahLst/>
            <a:cxnLst/>
            <a:rect l="l" t="t" r="r" b="b"/>
            <a:pathLst>
              <a:path w="2730" h="4794">
                <a:moveTo>
                  <a:pt x="1588" y="0"/>
                </a:moveTo>
                <a:lnTo>
                  <a:pt x="0" y="1971"/>
                </a:lnTo>
                <a:lnTo>
                  <a:pt x="445" y="2677"/>
                </a:lnTo>
                <a:lnTo>
                  <a:pt x="189" y="3171"/>
                </a:lnTo>
                <a:lnTo>
                  <a:pt x="886" y="4794"/>
                </a:lnTo>
                <a:lnTo>
                  <a:pt x="2730" y="4230"/>
                </a:lnTo>
                <a:lnTo>
                  <a:pt x="1588" y="0"/>
                </a:lnTo>
              </a:path>
            </a:pathLst>
          </a:custGeom>
          <a:noFill/>
          <a:ln>
            <a:noFill/>
          </a:ln>
        </p:spPr>
        <p:style>
          <a:lnRef idx="0">
            <a:scrgbClr r="0" g="0" b="0"/>
          </a:lnRef>
          <a:fillRef idx="0">
            <a:scrgbClr r="0" g="0" b="0"/>
          </a:fillRef>
          <a:effectRef idx="0">
            <a:scrgbClr r="0" g="0" b="0"/>
          </a:effectRef>
          <a:fontRef idx="minor"/>
        </p:style>
      </p:sp>
      <p:sp>
        <p:nvSpPr>
          <p:cNvPr id="534" name="Line 14"/>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35" name="CustomShape 15"/>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36" name="CustomShape 16"/>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537" name="Line 17"/>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38" name="CustomShape 18"/>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39" name="CustomShape 19"/>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540" name="Line 20"/>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41" name="CustomShape 21"/>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42" name="CustomShape 22"/>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543" name="Line 23"/>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44" name="CustomShape 24"/>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45" name="CustomShape 25"/>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546" name="CustomShape 26"/>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47" name="CustomShape 27"/>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548" name="CustomShape 28"/>
          <p:cNvSpPr/>
          <p:nvPr/>
        </p:nvSpPr>
        <p:spPr>
          <a:xfrm>
            <a:off x="191520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549" name="CustomShape 29"/>
          <p:cNvSpPr/>
          <p:nvPr/>
        </p:nvSpPr>
        <p:spPr>
          <a:xfrm rot="5400000">
            <a:off x="5141520" y="2404440"/>
            <a:ext cx="1904760" cy="3314880"/>
          </a:xfrm>
          <a:custGeom>
            <a:avLst/>
            <a:gdLst/>
            <a:ahLst/>
            <a:cxnLst/>
            <a:rect l="0" t="0" r="r" b="b"/>
            <a:pathLst>
              <a:path w="5293" h="9210">
                <a:moveTo>
                  <a:pt x="4" y="0"/>
                </a:moveTo>
                <a:cubicBezTo>
                  <a:pt x="2" y="0"/>
                  <a:pt x="0" y="2"/>
                  <a:pt x="0" y="4"/>
                </a:cubicBezTo>
                <a:lnTo>
                  <a:pt x="0" y="9204"/>
                </a:lnTo>
                <a:cubicBezTo>
                  <a:pt x="0" y="9206"/>
                  <a:pt x="2" y="9209"/>
                  <a:pt x="4" y="9209"/>
                </a:cubicBezTo>
                <a:lnTo>
                  <a:pt x="5287" y="9209"/>
                </a:lnTo>
                <a:cubicBezTo>
                  <a:pt x="5289" y="9209"/>
                  <a:pt x="5292" y="9206"/>
                  <a:pt x="5292" y="9204"/>
                </a:cubicBezTo>
                <a:lnTo>
                  <a:pt x="5292" y="4"/>
                </a:lnTo>
                <a:cubicBezTo>
                  <a:pt x="5292" y="2"/>
                  <a:pt x="5289" y="0"/>
                  <a:pt x="5287" y="0"/>
                </a:cubicBezTo>
                <a:lnTo>
                  <a:pt x="4" y="0"/>
                </a:lnTo>
              </a:path>
            </a:pathLst>
          </a:custGeom>
          <a:noFill/>
          <a:ln>
            <a:noFill/>
          </a:ln>
        </p:spPr>
        <p:style>
          <a:lnRef idx="0">
            <a:scrgbClr r="0" g="0" b="0"/>
          </a:lnRef>
          <a:fillRef idx="0">
            <a:scrgbClr r="0" g="0" b="0"/>
          </a:fillRef>
          <a:effectRef idx="0">
            <a:scrgbClr r="0" g="0" b="0"/>
          </a:effectRef>
          <a:fontRef idx="minor"/>
        </p:style>
      </p:sp>
      <p:sp>
        <p:nvSpPr>
          <p:cNvPr id="550" name="CustomShape 30"/>
          <p:cNvSpPr/>
          <p:nvPr/>
        </p:nvSpPr>
        <p:spPr>
          <a:xfrm>
            <a:off x="4433760" y="3108240"/>
            <a:ext cx="3314880" cy="1905120"/>
          </a:xfrm>
          <a:custGeom>
            <a:avLst/>
            <a:gdLst/>
            <a:ahLst/>
            <a:cxnLst/>
            <a:rect l="l" t="t" r="r" b="b"/>
            <a:pathLst>
              <a:path w="9221" h="5301">
                <a:moveTo>
                  <a:pt x="0" y="5301"/>
                </a:moveTo>
                <a:lnTo>
                  <a:pt x="234" y="5299"/>
                </a:lnTo>
                <a:lnTo>
                  <a:pt x="467" y="5294"/>
                </a:lnTo>
                <a:lnTo>
                  <a:pt x="700" y="5286"/>
                </a:lnTo>
                <a:lnTo>
                  <a:pt x="933" y="5274"/>
                </a:lnTo>
                <a:lnTo>
                  <a:pt x="1165" y="5259"/>
                </a:lnTo>
                <a:lnTo>
                  <a:pt x="1396" y="5240"/>
                </a:lnTo>
                <a:lnTo>
                  <a:pt x="1627" y="5218"/>
                </a:lnTo>
                <a:lnTo>
                  <a:pt x="1856" y="5192"/>
                </a:lnTo>
                <a:lnTo>
                  <a:pt x="2084" y="5164"/>
                </a:lnTo>
                <a:lnTo>
                  <a:pt x="2311" y="5132"/>
                </a:lnTo>
                <a:lnTo>
                  <a:pt x="2537" y="5096"/>
                </a:lnTo>
                <a:lnTo>
                  <a:pt x="2760" y="5058"/>
                </a:lnTo>
                <a:lnTo>
                  <a:pt x="2982" y="5016"/>
                </a:lnTo>
                <a:lnTo>
                  <a:pt x="3203" y="4971"/>
                </a:lnTo>
                <a:lnTo>
                  <a:pt x="3421" y="4923"/>
                </a:lnTo>
                <a:lnTo>
                  <a:pt x="3636" y="4871"/>
                </a:lnTo>
                <a:lnTo>
                  <a:pt x="3850" y="4817"/>
                </a:lnTo>
                <a:lnTo>
                  <a:pt x="4061" y="4759"/>
                </a:lnTo>
                <a:lnTo>
                  <a:pt x="4269" y="4699"/>
                </a:lnTo>
                <a:lnTo>
                  <a:pt x="4475" y="4635"/>
                </a:lnTo>
                <a:lnTo>
                  <a:pt x="4678" y="4568"/>
                </a:lnTo>
                <a:lnTo>
                  <a:pt x="4878" y="4499"/>
                </a:lnTo>
                <a:lnTo>
                  <a:pt x="5074" y="4426"/>
                </a:lnTo>
                <a:lnTo>
                  <a:pt x="5268" y="4351"/>
                </a:lnTo>
                <a:lnTo>
                  <a:pt x="5458" y="4273"/>
                </a:lnTo>
                <a:lnTo>
                  <a:pt x="5644" y="4192"/>
                </a:lnTo>
                <a:lnTo>
                  <a:pt x="5827" y="4108"/>
                </a:lnTo>
                <a:lnTo>
                  <a:pt x="6006" y="4022"/>
                </a:lnTo>
                <a:lnTo>
                  <a:pt x="6182" y="3933"/>
                </a:lnTo>
                <a:lnTo>
                  <a:pt x="6353" y="3842"/>
                </a:lnTo>
                <a:lnTo>
                  <a:pt x="6520" y="3748"/>
                </a:lnTo>
                <a:lnTo>
                  <a:pt x="6683" y="3652"/>
                </a:lnTo>
                <a:lnTo>
                  <a:pt x="6842" y="3554"/>
                </a:lnTo>
                <a:lnTo>
                  <a:pt x="6997" y="3453"/>
                </a:lnTo>
                <a:lnTo>
                  <a:pt x="7146" y="3350"/>
                </a:lnTo>
                <a:lnTo>
                  <a:pt x="7292" y="3245"/>
                </a:lnTo>
                <a:lnTo>
                  <a:pt x="7432" y="3138"/>
                </a:lnTo>
                <a:lnTo>
                  <a:pt x="7568" y="3028"/>
                </a:lnTo>
                <a:lnTo>
                  <a:pt x="7699" y="2917"/>
                </a:lnTo>
                <a:lnTo>
                  <a:pt x="7825" y="2804"/>
                </a:lnTo>
                <a:lnTo>
                  <a:pt x="7946" y="2689"/>
                </a:lnTo>
                <a:lnTo>
                  <a:pt x="8062" y="2573"/>
                </a:lnTo>
                <a:lnTo>
                  <a:pt x="8173" y="2454"/>
                </a:lnTo>
                <a:lnTo>
                  <a:pt x="8279" y="2335"/>
                </a:lnTo>
                <a:lnTo>
                  <a:pt x="8379" y="2213"/>
                </a:lnTo>
                <a:lnTo>
                  <a:pt x="8474" y="2090"/>
                </a:lnTo>
                <a:lnTo>
                  <a:pt x="8563" y="1966"/>
                </a:lnTo>
                <a:lnTo>
                  <a:pt x="8647" y="1841"/>
                </a:lnTo>
                <a:lnTo>
                  <a:pt x="8725" y="1715"/>
                </a:lnTo>
                <a:lnTo>
                  <a:pt x="8798" y="1587"/>
                </a:lnTo>
                <a:lnTo>
                  <a:pt x="8865" y="1458"/>
                </a:lnTo>
                <a:lnTo>
                  <a:pt x="8927" y="1329"/>
                </a:lnTo>
                <a:lnTo>
                  <a:pt x="8982" y="1198"/>
                </a:lnTo>
                <a:lnTo>
                  <a:pt x="9032" y="1067"/>
                </a:lnTo>
                <a:lnTo>
                  <a:pt x="9076" y="935"/>
                </a:lnTo>
                <a:lnTo>
                  <a:pt x="9115" y="803"/>
                </a:lnTo>
                <a:lnTo>
                  <a:pt x="9147" y="670"/>
                </a:lnTo>
                <a:lnTo>
                  <a:pt x="9174" y="536"/>
                </a:lnTo>
                <a:lnTo>
                  <a:pt x="9194" y="403"/>
                </a:lnTo>
                <a:lnTo>
                  <a:pt x="9209" y="268"/>
                </a:lnTo>
                <a:lnTo>
                  <a:pt x="9218" y="134"/>
                </a:lnTo>
                <a:lnTo>
                  <a:pt x="9221" y="0"/>
                </a:lnTo>
              </a:path>
            </a:pathLst>
          </a:custGeom>
          <a:noFill/>
          <a:ln w="76320">
            <a:solidFill>
              <a:srgbClr val="FF8000"/>
            </a:solidFill>
            <a:round/>
            <a:headEnd type="triangle" w="med" len="med"/>
          </a:ln>
        </p:spPr>
        <p:style>
          <a:lnRef idx="0">
            <a:scrgbClr r="0" g="0" b="0"/>
          </a:lnRef>
          <a:fillRef idx="0">
            <a:scrgbClr r="0" g="0" b="0"/>
          </a:fillRef>
          <a:effectRef idx="0">
            <a:scrgbClr r="0" g="0" b="0"/>
          </a:effectRef>
          <a:fontRef idx="minor"/>
        </p:style>
      </p:sp>
      <p:sp>
        <p:nvSpPr>
          <p:cNvPr id="551" name="CustomShape 31"/>
          <p:cNvSpPr/>
          <p:nvPr/>
        </p:nvSpPr>
        <p:spPr>
          <a:xfrm>
            <a:off x="279972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552" name="CustomShape 32"/>
          <p:cNvSpPr/>
          <p:nvPr/>
        </p:nvSpPr>
        <p:spPr>
          <a:xfrm>
            <a:off x="368388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BD8BC70D-72D7-4C17-98C2-80998556D143}"/>
              </a:ext>
            </a:extLst>
          </p:cNvPr>
          <p:cNvSpPr>
            <a:spLocks noGrp="1"/>
          </p:cNvSpPr>
          <p:nvPr>
            <p:ph type="dt" sz="half" idx="10"/>
          </p:nvPr>
        </p:nvSpPr>
        <p:spPr/>
        <p:txBody>
          <a:bodyPr/>
          <a:lstStyle/>
          <a:p>
            <a:fld id="{EBF29025-DC62-440E-AAD8-27E040D2C431}" type="datetime5">
              <a:rPr lang="en-IN" smtClean="0"/>
              <a:t>22-Dec-21</a:t>
            </a:fld>
            <a:endParaRPr lang="en-IN"/>
          </a:p>
        </p:txBody>
      </p:sp>
      <p:sp>
        <p:nvSpPr>
          <p:cNvPr id="3" name="Footer Placeholder 2">
            <a:extLst>
              <a:ext uri="{FF2B5EF4-FFF2-40B4-BE49-F238E27FC236}">
                <a16:creationId xmlns:a16="http://schemas.microsoft.com/office/drawing/2014/main" id="{0C502577-1D89-407E-ABC1-6E6FC8D4BC69}"/>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9E248651-5E10-4D1E-8582-94F00BFC665C}"/>
              </a:ext>
            </a:extLst>
          </p:cNvPr>
          <p:cNvSpPr>
            <a:spLocks noGrp="1"/>
          </p:cNvSpPr>
          <p:nvPr>
            <p:ph type="sldNum" sz="quarter" idx="12"/>
          </p:nvPr>
        </p:nvSpPr>
        <p:spPr/>
        <p:txBody>
          <a:bodyPr/>
          <a:lstStyle/>
          <a:p>
            <a:fld id="{1B44385C-0615-4A46-ADB2-FB00C56C0F04}" type="slidenum">
              <a:rPr lang="en-IN" smtClean="0"/>
              <a:t>32</a:t>
            </a:fld>
            <a:endParaRPr lang="en-IN"/>
          </a:p>
        </p:txBody>
      </p:sp>
      <p:sp>
        <p:nvSpPr>
          <p:cNvPr id="37" name="TextShape 1">
            <a:extLst>
              <a:ext uri="{FF2B5EF4-FFF2-40B4-BE49-F238E27FC236}">
                <a16:creationId xmlns:a16="http://schemas.microsoft.com/office/drawing/2014/main" id="{DD4A65C5-37C7-4299-9552-2BC0264BD399}"/>
              </a:ext>
            </a:extLst>
          </p:cNvPr>
          <p:cNvSpPr txBox="1"/>
          <p:nvPr/>
        </p:nvSpPr>
        <p:spPr>
          <a:xfrm>
            <a:off x="190620" y="155475"/>
            <a:ext cx="7772400" cy="71460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Implementing a Heap</a:t>
            </a:r>
            <a:endParaRPr lang="en-IN" sz="4400" b="1" strike="noStrike" spc="-1" dirty="0">
              <a:uFill>
                <a:solidFill>
                  <a:srgbClr val="FFFFFF"/>
                </a:solidFill>
              </a:uFill>
              <a:latin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TextShape 2"/>
          <p:cNvSpPr txBox="1"/>
          <p:nvPr/>
        </p:nvSpPr>
        <p:spPr>
          <a:xfrm>
            <a:off x="685440" y="1981080"/>
            <a:ext cx="3398760" cy="4114800"/>
          </a:xfrm>
          <a:prstGeom prst="rect">
            <a:avLst/>
          </a:prstGeom>
          <a:noFill/>
          <a:ln>
            <a:noFill/>
          </a:ln>
        </p:spPr>
        <p:txBody>
          <a:bodyPr lIns="90360" tIns="44280" rIns="90360" bIns="44280"/>
          <a:lstStyle/>
          <a:p>
            <a:pPr marL="341280" indent="-341280">
              <a:lnSpc>
                <a:spcPct val="95000"/>
              </a:lnSpc>
              <a:buClr>
                <a:srgbClr val="00CECE"/>
              </a:buClr>
              <a:buSzPct val="75000"/>
              <a:buFont typeface="Monotype Sorts" charset="2"/>
              <a:buChar char=""/>
            </a:pPr>
            <a:r>
              <a:rPr lang="en-GB" sz="2800" b="0" strike="noStrike" spc="-1" dirty="0">
                <a:uFill>
                  <a:solidFill>
                    <a:srgbClr val="FFFFFF"/>
                  </a:solidFill>
                </a:uFill>
                <a:latin typeface="Times New Roman"/>
              </a:rPr>
              <a:t>Data from the next row goes in the next two array locations</a:t>
            </a:r>
            <a:r>
              <a:rPr lang="en-GB" sz="2800" b="0" strike="noStrike" spc="-1" dirty="0">
                <a:solidFill>
                  <a:srgbClr val="E0E0E0"/>
                </a:solidFill>
                <a:uFill>
                  <a:solidFill>
                    <a:srgbClr val="FFFFFF"/>
                  </a:solidFill>
                </a:uFill>
                <a:latin typeface="Times New Roman"/>
              </a:rPr>
              <a:t>.                  </a:t>
            </a:r>
            <a:endParaRPr lang="en-IN" sz="3200" b="0" strike="noStrike" spc="-1" dirty="0">
              <a:solidFill>
                <a:srgbClr val="E0E0E0"/>
              </a:solidFill>
              <a:uFill>
                <a:solidFill>
                  <a:srgbClr val="FFFFFF"/>
                </a:solidFill>
              </a:uFill>
              <a:latin typeface="Times New Roman"/>
            </a:endParaRPr>
          </a:p>
        </p:txBody>
      </p:sp>
      <p:sp>
        <p:nvSpPr>
          <p:cNvPr id="555" name="CustomShape 3"/>
          <p:cNvSpPr/>
          <p:nvPr/>
        </p:nvSpPr>
        <p:spPr>
          <a:xfrm>
            <a:off x="1708200" y="4670280"/>
            <a:ext cx="6046560" cy="785880"/>
          </a:xfrm>
          <a:custGeom>
            <a:avLst/>
            <a:gdLst/>
            <a:ahLst/>
            <a:cxnLst/>
            <a:rect l="0" t="0" r="r" b="b"/>
            <a:pathLst>
              <a:path w="16798" h="2185">
                <a:moveTo>
                  <a:pt x="4" y="0"/>
                </a:moveTo>
                <a:cubicBezTo>
                  <a:pt x="2" y="0"/>
                  <a:pt x="0" y="2"/>
                  <a:pt x="0" y="4"/>
                </a:cubicBezTo>
                <a:lnTo>
                  <a:pt x="0" y="2179"/>
                </a:lnTo>
                <a:cubicBezTo>
                  <a:pt x="0" y="2181"/>
                  <a:pt x="2" y="2184"/>
                  <a:pt x="4" y="2184"/>
                </a:cubicBezTo>
                <a:lnTo>
                  <a:pt x="16792" y="2184"/>
                </a:lnTo>
                <a:cubicBezTo>
                  <a:pt x="16794" y="2184"/>
                  <a:pt x="16797" y="2181"/>
                  <a:pt x="16797" y="2179"/>
                </a:cubicBezTo>
                <a:lnTo>
                  <a:pt x="16797" y="4"/>
                </a:lnTo>
                <a:cubicBezTo>
                  <a:pt x="16797" y="2"/>
                  <a:pt x="16794" y="0"/>
                  <a:pt x="16792" y="0"/>
                </a:cubicBezTo>
                <a:lnTo>
                  <a:pt x="4"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56" name="Line 4"/>
          <p:cNvSpPr/>
          <p:nvPr/>
        </p:nvSpPr>
        <p:spPr>
          <a:xfrm>
            <a:off x="26208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57" name="Line 5"/>
          <p:cNvSpPr/>
          <p:nvPr/>
        </p:nvSpPr>
        <p:spPr>
          <a:xfrm>
            <a:off x="35352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58" name="Line 6"/>
          <p:cNvSpPr/>
          <p:nvPr/>
        </p:nvSpPr>
        <p:spPr>
          <a:xfrm>
            <a:off x="4448160" y="4667400"/>
            <a:ext cx="144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59" name="Line 7"/>
          <p:cNvSpPr/>
          <p:nvPr/>
        </p:nvSpPr>
        <p:spPr>
          <a:xfrm>
            <a:off x="53640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60" name="Line 8"/>
          <p:cNvSpPr/>
          <p:nvPr/>
        </p:nvSpPr>
        <p:spPr>
          <a:xfrm>
            <a:off x="62784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61" name="Line 9"/>
          <p:cNvSpPr/>
          <p:nvPr/>
        </p:nvSpPr>
        <p:spPr>
          <a:xfrm>
            <a:off x="7192800" y="4665600"/>
            <a:ext cx="1800" cy="7938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62" name="CustomShape 10"/>
          <p:cNvSpPr/>
          <p:nvPr/>
        </p:nvSpPr>
        <p:spPr>
          <a:xfrm>
            <a:off x="1104480" y="5565600"/>
            <a:ext cx="2174040" cy="455400"/>
          </a:xfrm>
          <a:custGeom>
            <a:avLst/>
            <a:gdLst/>
            <a:ahLst/>
            <a:cxnLst/>
            <a:rect l="0" t="0" r="r" b="b"/>
            <a:pathLst>
              <a:path w="6041" h="1267">
                <a:moveTo>
                  <a:pt x="4" y="0"/>
                </a:moveTo>
                <a:cubicBezTo>
                  <a:pt x="2" y="0"/>
                  <a:pt x="0" y="2"/>
                  <a:pt x="0" y="4"/>
                </a:cubicBezTo>
                <a:lnTo>
                  <a:pt x="0" y="1261"/>
                </a:lnTo>
                <a:cubicBezTo>
                  <a:pt x="0" y="1263"/>
                  <a:pt x="2" y="1266"/>
                  <a:pt x="4" y="1266"/>
                </a:cubicBezTo>
                <a:lnTo>
                  <a:pt x="6035" y="1266"/>
                </a:lnTo>
                <a:cubicBezTo>
                  <a:pt x="6037" y="1266"/>
                  <a:pt x="6040" y="1263"/>
                  <a:pt x="6040" y="1261"/>
                </a:cubicBezTo>
                <a:lnTo>
                  <a:pt x="6040" y="4"/>
                </a:lnTo>
                <a:cubicBezTo>
                  <a:pt x="6040" y="2"/>
                  <a:pt x="6037" y="0"/>
                  <a:pt x="6035"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3000"/>
              </a:lnSpc>
            </a:pPr>
            <a:r>
              <a:rPr lang="en-GB" sz="2400" b="0" strike="noStrike" spc="-1">
                <a:solidFill>
                  <a:srgbClr val="FFFFFF"/>
                </a:solidFill>
                <a:uFill>
                  <a:solidFill>
                    <a:srgbClr val="FFFFFF"/>
                  </a:solidFill>
                </a:uFill>
                <a:latin typeface="Times New Roman"/>
              </a:rPr>
              <a:t>An array of data</a:t>
            </a:r>
            <a:endParaRPr lang="en-IN" sz="1800" b="0" strike="noStrike" spc="-1">
              <a:solidFill>
                <a:srgbClr val="FFFFFF"/>
              </a:solidFill>
              <a:uFill>
                <a:solidFill>
                  <a:srgbClr val="FFFFFF"/>
                </a:solidFill>
              </a:uFill>
              <a:latin typeface="Times New Roman"/>
            </a:endParaRPr>
          </a:p>
        </p:txBody>
      </p:sp>
      <p:sp>
        <p:nvSpPr>
          <p:cNvPr id="563" name="CustomShape 11"/>
          <p:cNvSpPr/>
          <p:nvPr/>
        </p:nvSpPr>
        <p:spPr>
          <a:xfrm>
            <a:off x="7464600" y="4160880"/>
            <a:ext cx="982440" cy="1725480"/>
          </a:xfrm>
          <a:custGeom>
            <a:avLst/>
            <a:gdLst/>
            <a:ahLst/>
            <a:cxnLst/>
            <a:rect l="l" t="t" r="r" b="b"/>
            <a:pathLst>
              <a:path w="2730" h="4794">
                <a:moveTo>
                  <a:pt x="1588" y="0"/>
                </a:moveTo>
                <a:lnTo>
                  <a:pt x="0" y="1971"/>
                </a:lnTo>
                <a:lnTo>
                  <a:pt x="445" y="2677"/>
                </a:lnTo>
                <a:lnTo>
                  <a:pt x="189" y="3171"/>
                </a:lnTo>
                <a:lnTo>
                  <a:pt x="886" y="4794"/>
                </a:lnTo>
                <a:lnTo>
                  <a:pt x="2730" y="4230"/>
                </a:lnTo>
                <a:lnTo>
                  <a:pt x="1588" y="0"/>
                </a:lnTo>
              </a:path>
            </a:pathLst>
          </a:custGeom>
          <a:noFill/>
          <a:ln>
            <a:noFill/>
          </a:ln>
        </p:spPr>
        <p:style>
          <a:lnRef idx="0">
            <a:scrgbClr r="0" g="0" b="0"/>
          </a:lnRef>
          <a:fillRef idx="0">
            <a:scrgbClr r="0" g="0" b="0"/>
          </a:fillRef>
          <a:effectRef idx="0">
            <a:scrgbClr r="0" g="0" b="0"/>
          </a:effectRef>
          <a:fontRef idx="minor"/>
        </p:style>
      </p:sp>
      <p:sp>
        <p:nvSpPr>
          <p:cNvPr id="564" name="Line 12"/>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65" name="CustomShape 13"/>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66" name="CustomShape 14"/>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567" name="Line 15"/>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68" name="CustomShape 16"/>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69" name="CustomShape 17"/>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570" name="Line 18"/>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71" name="CustomShape 19"/>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72" name="CustomShape 20"/>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573" name="Line 2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74" name="CustomShape 22"/>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75" name="CustomShape 23"/>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576" name="CustomShape 24"/>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77" name="CustomShape 25"/>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578" name="CustomShape 26"/>
          <p:cNvSpPr/>
          <p:nvPr/>
        </p:nvSpPr>
        <p:spPr>
          <a:xfrm>
            <a:off x="191520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579" name="CustomShape 27"/>
          <p:cNvSpPr/>
          <p:nvPr/>
        </p:nvSpPr>
        <p:spPr>
          <a:xfrm>
            <a:off x="279972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580" name="CustomShape 28"/>
          <p:cNvSpPr/>
          <p:nvPr/>
        </p:nvSpPr>
        <p:spPr>
          <a:xfrm>
            <a:off x="368388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581" name="Line 29"/>
          <p:cNvSpPr/>
          <p:nvPr/>
        </p:nvSpPr>
        <p:spPr>
          <a:xfrm flipH="1">
            <a:off x="4890600" y="3855960"/>
            <a:ext cx="155880" cy="838440"/>
          </a:xfrm>
          <a:prstGeom prst="line">
            <a:avLst/>
          </a:prstGeom>
          <a:ln w="76320">
            <a:solidFill>
              <a:srgbClr val="FF8000"/>
            </a:solidFill>
            <a:miter/>
            <a:tailEnd type="triangle" w="med" len="med"/>
          </a:ln>
        </p:spPr>
        <p:style>
          <a:lnRef idx="0">
            <a:scrgbClr r="0" g="0" b="0"/>
          </a:lnRef>
          <a:fillRef idx="0">
            <a:scrgbClr r="0" g="0" b="0"/>
          </a:fillRef>
          <a:effectRef idx="0">
            <a:scrgbClr r="0" g="0" b="0"/>
          </a:effectRef>
          <a:fontRef idx="minor"/>
        </p:style>
      </p:sp>
      <p:sp>
        <p:nvSpPr>
          <p:cNvPr id="582" name="Line 30"/>
          <p:cNvSpPr/>
          <p:nvPr/>
        </p:nvSpPr>
        <p:spPr>
          <a:xfrm flipH="1">
            <a:off x="5758920" y="3916440"/>
            <a:ext cx="613080" cy="914400"/>
          </a:xfrm>
          <a:prstGeom prst="line">
            <a:avLst/>
          </a:prstGeom>
          <a:ln w="76320">
            <a:solidFill>
              <a:srgbClr val="FF8000"/>
            </a:solidFill>
            <a:miter/>
            <a:tailEnd type="triangle" w="med" len="med"/>
          </a:ln>
        </p:spPr>
        <p:style>
          <a:lnRef idx="0">
            <a:scrgbClr r="0" g="0" b="0"/>
          </a:lnRef>
          <a:fillRef idx="0">
            <a:scrgbClr r="0" g="0" b="0"/>
          </a:fillRef>
          <a:effectRef idx="0">
            <a:scrgbClr r="0" g="0" b="0"/>
          </a:effectRef>
          <a:fontRef idx="minor"/>
        </p:style>
      </p:sp>
      <p:sp>
        <p:nvSpPr>
          <p:cNvPr id="583" name="CustomShape 31"/>
          <p:cNvSpPr/>
          <p:nvPr/>
        </p:nvSpPr>
        <p:spPr>
          <a:xfrm>
            <a:off x="4612320" y="486252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584" name="CustomShape 32"/>
          <p:cNvSpPr/>
          <p:nvPr/>
        </p:nvSpPr>
        <p:spPr>
          <a:xfrm>
            <a:off x="5496840" y="486252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49C5BC33-83F5-41F0-A4FF-4BE223547904}"/>
              </a:ext>
            </a:extLst>
          </p:cNvPr>
          <p:cNvSpPr>
            <a:spLocks noGrp="1"/>
          </p:cNvSpPr>
          <p:nvPr>
            <p:ph type="dt" sz="half" idx="10"/>
          </p:nvPr>
        </p:nvSpPr>
        <p:spPr/>
        <p:txBody>
          <a:bodyPr/>
          <a:lstStyle/>
          <a:p>
            <a:fld id="{9FC329CB-6622-494F-8186-58B297347A99}" type="datetime5">
              <a:rPr lang="en-IN" smtClean="0"/>
              <a:t>22-Dec-21</a:t>
            </a:fld>
            <a:endParaRPr lang="en-IN"/>
          </a:p>
        </p:txBody>
      </p:sp>
      <p:sp>
        <p:nvSpPr>
          <p:cNvPr id="3" name="Footer Placeholder 2">
            <a:extLst>
              <a:ext uri="{FF2B5EF4-FFF2-40B4-BE49-F238E27FC236}">
                <a16:creationId xmlns:a16="http://schemas.microsoft.com/office/drawing/2014/main" id="{92D4E9B4-0298-4ABB-A593-44D34579DC95}"/>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FE929756-DC43-4EA4-8C3A-09EA04ABC4B0}"/>
              </a:ext>
            </a:extLst>
          </p:cNvPr>
          <p:cNvSpPr>
            <a:spLocks noGrp="1"/>
          </p:cNvSpPr>
          <p:nvPr>
            <p:ph type="sldNum" sz="quarter" idx="12"/>
          </p:nvPr>
        </p:nvSpPr>
        <p:spPr/>
        <p:txBody>
          <a:bodyPr/>
          <a:lstStyle/>
          <a:p>
            <a:fld id="{1B44385C-0615-4A46-ADB2-FB00C56C0F04}" type="slidenum">
              <a:rPr lang="en-IN" smtClean="0"/>
              <a:t>33</a:t>
            </a:fld>
            <a:endParaRPr lang="en-IN"/>
          </a:p>
        </p:txBody>
      </p:sp>
      <p:sp>
        <p:nvSpPr>
          <p:cNvPr id="37" name="TextShape 1">
            <a:extLst>
              <a:ext uri="{FF2B5EF4-FFF2-40B4-BE49-F238E27FC236}">
                <a16:creationId xmlns:a16="http://schemas.microsoft.com/office/drawing/2014/main" id="{0F4605B8-FC8E-4659-B07D-8A4C9EEFD8D8}"/>
              </a:ext>
            </a:extLst>
          </p:cNvPr>
          <p:cNvSpPr txBox="1"/>
          <p:nvPr/>
        </p:nvSpPr>
        <p:spPr>
          <a:xfrm>
            <a:off x="190620" y="155475"/>
            <a:ext cx="7772400" cy="71460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Implementing a Heap</a:t>
            </a:r>
            <a:endParaRPr lang="en-IN" sz="4400" b="1" strike="noStrike" spc="-1" dirty="0">
              <a:uFill>
                <a:solidFill>
                  <a:srgbClr val="FFFFFF"/>
                </a:solidFill>
              </a:uFill>
              <a:latin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TextShape 2"/>
          <p:cNvSpPr txBox="1"/>
          <p:nvPr/>
        </p:nvSpPr>
        <p:spPr>
          <a:xfrm>
            <a:off x="685440" y="1981080"/>
            <a:ext cx="3398760" cy="4114800"/>
          </a:xfrm>
          <a:prstGeom prst="rect">
            <a:avLst/>
          </a:prstGeom>
          <a:noFill/>
          <a:ln>
            <a:noFill/>
          </a:ln>
        </p:spPr>
        <p:txBody>
          <a:bodyPr lIns="90360" tIns="44280" rIns="90360" bIns="44280"/>
          <a:lstStyle/>
          <a:p>
            <a:pPr marL="341280" indent="-341280">
              <a:lnSpc>
                <a:spcPct val="95000"/>
              </a:lnSpc>
              <a:buClr>
                <a:srgbClr val="00CECE"/>
              </a:buClr>
              <a:buSzPct val="75000"/>
              <a:buFont typeface="Monotype Sorts" charset="2"/>
              <a:buChar char=""/>
            </a:pPr>
            <a:r>
              <a:rPr lang="en-GB" sz="2800" b="0" strike="noStrike" spc="-1" dirty="0">
                <a:uFill>
                  <a:solidFill>
                    <a:srgbClr val="FFFFFF"/>
                  </a:solidFill>
                </a:uFill>
                <a:latin typeface="Times New Roman"/>
              </a:rPr>
              <a:t>Data from the next row goes in the next two array locations.                  </a:t>
            </a:r>
            <a:endParaRPr lang="en-IN" sz="3200" b="0" strike="noStrike" spc="-1" dirty="0">
              <a:uFill>
                <a:solidFill>
                  <a:srgbClr val="FFFFFF"/>
                </a:solidFill>
              </a:uFill>
              <a:latin typeface="Times New Roman"/>
            </a:endParaRPr>
          </a:p>
        </p:txBody>
      </p:sp>
      <p:sp>
        <p:nvSpPr>
          <p:cNvPr id="587" name="CustomShape 3"/>
          <p:cNvSpPr/>
          <p:nvPr/>
        </p:nvSpPr>
        <p:spPr>
          <a:xfrm>
            <a:off x="1708200" y="4670280"/>
            <a:ext cx="6046560" cy="785880"/>
          </a:xfrm>
          <a:custGeom>
            <a:avLst/>
            <a:gdLst/>
            <a:ahLst/>
            <a:cxnLst/>
            <a:rect l="0" t="0" r="r" b="b"/>
            <a:pathLst>
              <a:path w="16798" h="2185">
                <a:moveTo>
                  <a:pt x="4" y="0"/>
                </a:moveTo>
                <a:cubicBezTo>
                  <a:pt x="2" y="0"/>
                  <a:pt x="0" y="2"/>
                  <a:pt x="0" y="4"/>
                </a:cubicBezTo>
                <a:lnTo>
                  <a:pt x="0" y="2179"/>
                </a:lnTo>
                <a:cubicBezTo>
                  <a:pt x="0" y="2181"/>
                  <a:pt x="2" y="2184"/>
                  <a:pt x="4" y="2184"/>
                </a:cubicBezTo>
                <a:lnTo>
                  <a:pt x="16792" y="2184"/>
                </a:lnTo>
                <a:cubicBezTo>
                  <a:pt x="16794" y="2184"/>
                  <a:pt x="16797" y="2181"/>
                  <a:pt x="16797" y="2179"/>
                </a:cubicBezTo>
                <a:lnTo>
                  <a:pt x="16797" y="4"/>
                </a:lnTo>
                <a:cubicBezTo>
                  <a:pt x="16797" y="2"/>
                  <a:pt x="16794" y="0"/>
                  <a:pt x="16792" y="0"/>
                </a:cubicBezTo>
                <a:lnTo>
                  <a:pt x="4"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88" name="Line 4"/>
          <p:cNvSpPr/>
          <p:nvPr/>
        </p:nvSpPr>
        <p:spPr>
          <a:xfrm>
            <a:off x="26208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89" name="Line 5"/>
          <p:cNvSpPr/>
          <p:nvPr/>
        </p:nvSpPr>
        <p:spPr>
          <a:xfrm>
            <a:off x="35352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90" name="Line 6"/>
          <p:cNvSpPr/>
          <p:nvPr/>
        </p:nvSpPr>
        <p:spPr>
          <a:xfrm>
            <a:off x="4448160" y="4667400"/>
            <a:ext cx="144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91" name="Line 7"/>
          <p:cNvSpPr/>
          <p:nvPr/>
        </p:nvSpPr>
        <p:spPr>
          <a:xfrm>
            <a:off x="53640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92" name="Line 8"/>
          <p:cNvSpPr/>
          <p:nvPr/>
        </p:nvSpPr>
        <p:spPr>
          <a:xfrm>
            <a:off x="62784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93" name="Line 9"/>
          <p:cNvSpPr/>
          <p:nvPr/>
        </p:nvSpPr>
        <p:spPr>
          <a:xfrm>
            <a:off x="7192800" y="4665600"/>
            <a:ext cx="1800" cy="7938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94" name="CustomShape 10"/>
          <p:cNvSpPr/>
          <p:nvPr/>
        </p:nvSpPr>
        <p:spPr>
          <a:xfrm>
            <a:off x="1104480" y="5565600"/>
            <a:ext cx="2174040" cy="455400"/>
          </a:xfrm>
          <a:custGeom>
            <a:avLst/>
            <a:gdLst/>
            <a:ahLst/>
            <a:cxnLst/>
            <a:rect l="0" t="0" r="r" b="b"/>
            <a:pathLst>
              <a:path w="6041" h="1267">
                <a:moveTo>
                  <a:pt x="4" y="0"/>
                </a:moveTo>
                <a:cubicBezTo>
                  <a:pt x="2" y="0"/>
                  <a:pt x="0" y="2"/>
                  <a:pt x="0" y="4"/>
                </a:cubicBezTo>
                <a:lnTo>
                  <a:pt x="0" y="1261"/>
                </a:lnTo>
                <a:cubicBezTo>
                  <a:pt x="0" y="1263"/>
                  <a:pt x="2" y="1266"/>
                  <a:pt x="4" y="1266"/>
                </a:cubicBezTo>
                <a:lnTo>
                  <a:pt x="6035" y="1266"/>
                </a:lnTo>
                <a:cubicBezTo>
                  <a:pt x="6037" y="1266"/>
                  <a:pt x="6040" y="1263"/>
                  <a:pt x="6040" y="1261"/>
                </a:cubicBezTo>
                <a:lnTo>
                  <a:pt x="6040" y="4"/>
                </a:lnTo>
                <a:cubicBezTo>
                  <a:pt x="6040" y="2"/>
                  <a:pt x="6037" y="0"/>
                  <a:pt x="6035"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3000"/>
              </a:lnSpc>
            </a:pPr>
            <a:r>
              <a:rPr lang="en-GB" sz="2400" b="0" strike="noStrike" spc="-1">
                <a:solidFill>
                  <a:srgbClr val="FFFFFF"/>
                </a:solidFill>
                <a:uFill>
                  <a:solidFill>
                    <a:srgbClr val="FFFFFF"/>
                  </a:solidFill>
                </a:uFill>
                <a:latin typeface="Times New Roman"/>
              </a:rPr>
              <a:t>An array of data</a:t>
            </a:r>
            <a:endParaRPr lang="en-IN" sz="1800" b="0" strike="noStrike" spc="-1">
              <a:solidFill>
                <a:srgbClr val="FFFFFF"/>
              </a:solidFill>
              <a:uFill>
                <a:solidFill>
                  <a:srgbClr val="FFFFFF"/>
                </a:solidFill>
              </a:uFill>
              <a:latin typeface="Times New Roman"/>
            </a:endParaRPr>
          </a:p>
        </p:txBody>
      </p:sp>
      <p:sp>
        <p:nvSpPr>
          <p:cNvPr id="595" name="CustomShape 11"/>
          <p:cNvSpPr/>
          <p:nvPr/>
        </p:nvSpPr>
        <p:spPr>
          <a:xfrm>
            <a:off x="7464600" y="4160880"/>
            <a:ext cx="982440" cy="1725480"/>
          </a:xfrm>
          <a:custGeom>
            <a:avLst/>
            <a:gdLst/>
            <a:ahLst/>
            <a:cxnLst/>
            <a:rect l="l" t="t" r="r" b="b"/>
            <a:pathLst>
              <a:path w="2730" h="4794">
                <a:moveTo>
                  <a:pt x="1588" y="0"/>
                </a:moveTo>
                <a:lnTo>
                  <a:pt x="0" y="1971"/>
                </a:lnTo>
                <a:lnTo>
                  <a:pt x="445" y="2677"/>
                </a:lnTo>
                <a:lnTo>
                  <a:pt x="189" y="3171"/>
                </a:lnTo>
                <a:lnTo>
                  <a:pt x="886" y="4794"/>
                </a:lnTo>
                <a:lnTo>
                  <a:pt x="2730" y="4230"/>
                </a:lnTo>
                <a:lnTo>
                  <a:pt x="1588" y="0"/>
                </a:lnTo>
              </a:path>
            </a:pathLst>
          </a:custGeom>
          <a:noFill/>
          <a:ln>
            <a:noFill/>
          </a:ln>
        </p:spPr>
        <p:style>
          <a:lnRef idx="0">
            <a:scrgbClr r="0" g="0" b="0"/>
          </a:lnRef>
          <a:fillRef idx="0">
            <a:scrgbClr r="0" g="0" b="0"/>
          </a:fillRef>
          <a:effectRef idx="0">
            <a:scrgbClr r="0" g="0" b="0"/>
          </a:effectRef>
          <a:fontRef idx="minor"/>
        </p:style>
      </p:sp>
      <p:sp>
        <p:nvSpPr>
          <p:cNvPr id="596" name="Line 12"/>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97" name="CustomShape 13"/>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98" name="CustomShape 14"/>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599" name="Line 15"/>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00" name="CustomShape 16"/>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01" name="CustomShape 17"/>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602" name="Line 18"/>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03" name="CustomShape 19"/>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04" name="CustomShape 20"/>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605" name="Line 2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06" name="CustomShape 22"/>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07" name="CustomShape 23"/>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608" name="CustomShape 24"/>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09" name="CustomShape 25"/>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610" name="CustomShape 26"/>
          <p:cNvSpPr/>
          <p:nvPr/>
        </p:nvSpPr>
        <p:spPr>
          <a:xfrm>
            <a:off x="191520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611" name="CustomShape 27"/>
          <p:cNvSpPr/>
          <p:nvPr/>
        </p:nvSpPr>
        <p:spPr>
          <a:xfrm>
            <a:off x="279972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612" name="CustomShape 28"/>
          <p:cNvSpPr/>
          <p:nvPr/>
        </p:nvSpPr>
        <p:spPr>
          <a:xfrm>
            <a:off x="368388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613" name="CustomShape 29"/>
          <p:cNvSpPr/>
          <p:nvPr/>
        </p:nvSpPr>
        <p:spPr>
          <a:xfrm>
            <a:off x="4612320" y="486252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614" name="CustomShape 30"/>
          <p:cNvSpPr/>
          <p:nvPr/>
        </p:nvSpPr>
        <p:spPr>
          <a:xfrm>
            <a:off x="5496840" y="486252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615" name="CustomShape 31"/>
          <p:cNvSpPr/>
          <p:nvPr/>
        </p:nvSpPr>
        <p:spPr>
          <a:xfrm>
            <a:off x="6232680" y="5573880"/>
            <a:ext cx="2898720" cy="422280"/>
          </a:xfrm>
          <a:custGeom>
            <a:avLst/>
            <a:gdLst/>
            <a:ahLst/>
            <a:cxnLst/>
            <a:rect l="l" t="t" r="r" b="b"/>
            <a:pathLst>
              <a:path w="8052" h="1173">
                <a:moveTo>
                  <a:pt x="4021" y="1173"/>
                </a:moveTo>
                <a:lnTo>
                  <a:pt x="4145" y="666"/>
                </a:lnTo>
                <a:lnTo>
                  <a:pt x="7360" y="666"/>
                </a:lnTo>
                <a:lnTo>
                  <a:pt x="7430" y="666"/>
                </a:lnTo>
                <a:lnTo>
                  <a:pt x="7496" y="652"/>
                </a:lnTo>
                <a:lnTo>
                  <a:pt x="7571" y="635"/>
                </a:lnTo>
                <a:lnTo>
                  <a:pt x="7638" y="608"/>
                </a:lnTo>
                <a:lnTo>
                  <a:pt x="7708" y="586"/>
                </a:lnTo>
                <a:lnTo>
                  <a:pt x="7765" y="542"/>
                </a:lnTo>
                <a:lnTo>
                  <a:pt x="7827" y="498"/>
                </a:lnTo>
                <a:lnTo>
                  <a:pt x="7880" y="450"/>
                </a:lnTo>
                <a:lnTo>
                  <a:pt x="7915" y="397"/>
                </a:lnTo>
                <a:lnTo>
                  <a:pt x="7955" y="335"/>
                </a:lnTo>
                <a:lnTo>
                  <a:pt x="7990" y="273"/>
                </a:lnTo>
                <a:lnTo>
                  <a:pt x="8017" y="207"/>
                </a:lnTo>
                <a:lnTo>
                  <a:pt x="8039" y="136"/>
                </a:lnTo>
                <a:lnTo>
                  <a:pt x="8052" y="75"/>
                </a:lnTo>
                <a:lnTo>
                  <a:pt x="8052" y="0"/>
                </a:lnTo>
                <a:lnTo>
                  <a:pt x="8039" y="52"/>
                </a:lnTo>
                <a:lnTo>
                  <a:pt x="8017" y="119"/>
                </a:lnTo>
                <a:lnTo>
                  <a:pt x="7990" y="185"/>
                </a:lnTo>
                <a:lnTo>
                  <a:pt x="7955" y="247"/>
                </a:lnTo>
                <a:lnTo>
                  <a:pt x="7907" y="304"/>
                </a:lnTo>
                <a:lnTo>
                  <a:pt x="7867" y="357"/>
                </a:lnTo>
                <a:lnTo>
                  <a:pt x="7814" y="410"/>
                </a:lnTo>
                <a:lnTo>
                  <a:pt x="7757" y="436"/>
                </a:lnTo>
                <a:lnTo>
                  <a:pt x="7695" y="476"/>
                </a:lnTo>
                <a:lnTo>
                  <a:pt x="7629" y="502"/>
                </a:lnTo>
                <a:lnTo>
                  <a:pt x="7558" y="525"/>
                </a:lnTo>
                <a:lnTo>
                  <a:pt x="7492" y="538"/>
                </a:lnTo>
                <a:lnTo>
                  <a:pt x="7417" y="542"/>
                </a:lnTo>
                <a:lnTo>
                  <a:pt x="7355" y="542"/>
                </a:lnTo>
                <a:lnTo>
                  <a:pt x="4145" y="370"/>
                </a:lnTo>
                <a:lnTo>
                  <a:pt x="4021" y="666"/>
                </a:lnTo>
                <a:lnTo>
                  <a:pt x="3907" y="370"/>
                </a:lnTo>
                <a:lnTo>
                  <a:pt x="696" y="542"/>
                </a:lnTo>
                <a:lnTo>
                  <a:pt x="621" y="542"/>
                </a:lnTo>
                <a:lnTo>
                  <a:pt x="560" y="538"/>
                </a:lnTo>
                <a:lnTo>
                  <a:pt x="485" y="525"/>
                </a:lnTo>
                <a:lnTo>
                  <a:pt x="423" y="502"/>
                </a:lnTo>
                <a:lnTo>
                  <a:pt x="357" y="476"/>
                </a:lnTo>
                <a:lnTo>
                  <a:pt x="295" y="436"/>
                </a:lnTo>
                <a:lnTo>
                  <a:pt x="238" y="410"/>
                </a:lnTo>
                <a:lnTo>
                  <a:pt x="185" y="357"/>
                </a:lnTo>
                <a:lnTo>
                  <a:pt x="136" y="304"/>
                </a:lnTo>
                <a:lnTo>
                  <a:pt x="97" y="247"/>
                </a:lnTo>
                <a:lnTo>
                  <a:pt x="61" y="185"/>
                </a:lnTo>
                <a:lnTo>
                  <a:pt x="35" y="119"/>
                </a:lnTo>
                <a:lnTo>
                  <a:pt x="13" y="52"/>
                </a:lnTo>
                <a:lnTo>
                  <a:pt x="0" y="0"/>
                </a:lnTo>
                <a:lnTo>
                  <a:pt x="4" y="75"/>
                </a:lnTo>
                <a:lnTo>
                  <a:pt x="13" y="136"/>
                </a:lnTo>
                <a:lnTo>
                  <a:pt x="35" y="207"/>
                </a:lnTo>
                <a:lnTo>
                  <a:pt x="61" y="273"/>
                </a:lnTo>
                <a:lnTo>
                  <a:pt x="88" y="335"/>
                </a:lnTo>
                <a:lnTo>
                  <a:pt x="127" y="397"/>
                </a:lnTo>
                <a:lnTo>
                  <a:pt x="176" y="450"/>
                </a:lnTo>
                <a:lnTo>
                  <a:pt x="233" y="498"/>
                </a:lnTo>
                <a:lnTo>
                  <a:pt x="282" y="542"/>
                </a:lnTo>
                <a:lnTo>
                  <a:pt x="343" y="586"/>
                </a:lnTo>
                <a:lnTo>
                  <a:pt x="410" y="608"/>
                </a:lnTo>
                <a:lnTo>
                  <a:pt x="476" y="635"/>
                </a:lnTo>
                <a:lnTo>
                  <a:pt x="546" y="652"/>
                </a:lnTo>
                <a:lnTo>
                  <a:pt x="621" y="666"/>
                </a:lnTo>
                <a:lnTo>
                  <a:pt x="687" y="666"/>
                </a:lnTo>
                <a:lnTo>
                  <a:pt x="3907" y="666"/>
                </a:lnTo>
                <a:lnTo>
                  <a:pt x="4021" y="1173"/>
                </a:lnTo>
              </a:path>
            </a:pathLst>
          </a:custGeom>
          <a:solidFill>
            <a:srgbClr val="000000"/>
          </a:solidFill>
          <a:ln w="12600">
            <a:solidFill>
              <a:srgbClr val="000000"/>
            </a:solidFill>
            <a:round/>
          </a:ln>
        </p:spPr>
        <p:style>
          <a:lnRef idx="0">
            <a:scrgbClr r="0" g="0" b="0"/>
          </a:lnRef>
          <a:fillRef idx="0">
            <a:scrgbClr r="0" g="0" b="0"/>
          </a:fillRef>
          <a:effectRef idx="0">
            <a:scrgbClr r="0" g="0" b="0"/>
          </a:effectRef>
          <a:fontRef idx="minor"/>
        </p:style>
      </p:sp>
      <p:sp>
        <p:nvSpPr>
          <p:cNvPr id="616" name="CustomShape 32"/>
          <p:cNvSpPr/>
          <p:nvPr/>
        </p:nvSpPr>
        <p:spPr>
          <a:xfrm>
            <a:off x="5116680" y="5927760"/>
            <a:ext cx="3849480" cy="8204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360" tIns="44280" rIns="90360" bIns="44280"/>
          <a:lstStyle/>
          <a:p>
            <a:pPr algn="ctr">
              <a:lnSpc>
                <a:spcPct val="93000"/>
              </a:lnSpc>
            </a:pPr>
            <a:r>
              <a:rPr lang="en-GB" sz="2400" b="0" strike="noStrike" spc="-1">
                <a:solidFill>
                  <a:srgbClr val="000000"/>
                </a:solidFill>
                <a:uFill>
                  <a:solidFill>
                    <a:srgbClr val="FFFFFF"/>
                  </a:solidFill>
                </a:uFill>
                <a:latin typeface="Times New Roman"/>
              </a:rPr>
              <a:t>We don't care what's in</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this part of the array.</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012DAB85-E79E-43CA-9BDA-053D02D7488E}"/>
              </a:ext>
            </a:extLst>
          </p:cNvPr>
          <p:cNvSpPr>
            <a:spLocks noGrp="1"/>
          </p:cNvSpPr>
          <p:nvPr>
            <p:ph type="dt" sz="half" idx="10"/>
          </p:nvPr>
        </p:nvSpPr>
        <p:spPr/>
        <p:txBody>
          <a:bodyPr/>
          <a:lstStyle/>
          <a:p>
            <a:fld id="{633C12A7-1C8E-4DC8-8789-79454419A14B}" type="datetime5">
              <a:rPr lang="en-IN" smtClean="0"/>
              <a:t>22-Dec-21</a:t>
            </a:fld>
            <a:endParaRPr lang="en-IN"/>
          </a:p>
        </p:txBody>
      </p:sp>
      <p:sp>
        <p:nvSpPr>
          <p:cNvPr id="3" name="Footer Placeholder 2">
            <a:extLst>
              <a:ext uri="{FF2B5EF4-FFF2-40B4-BE49-F238E27FC236}">
                <a16:creationId xmlns:a16="http://schemas.microsoft.com/office/drawing/2014/main" id="{D96BA2B3-D1AC-4E7D-94AB-B956CDCCB9DB}"/>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9E932EE7-43E9-4E12-B43B-7BF7D3F7B097}"/>
              </a:ext>
            </a:extLst>
          </p:cNvPr>
          <p:cNvSpPr>
            <a:spLocks noGrp="1"/>
          </p:cNvSpPr>
          <p:nvPr>
            <p:ph type="sldNum" sz="quarter" idx="12"/>
          </p:nvPr>
        </p:nvSpPr>
        <p:spPr/>
        <p:txBody>
          <a:bodyPr/>
          <a:lstStyle/>
          <a:p>
            <a:fld id="{1B44385C-0615-4A46-ADB2-FB00C56C0F04}" type="slidenum">
              <a:rPr lang="en-IN" smtClean="0"/>
              <a:t>34</a:t>
            </a:fld>
            <a:endParaRPr lang="en-IN"/>
          </a:p>
        </p:txBody>
      </p:sp>
      <p:sp>
        <p:nvSpPr>
          <p:cNvPr id="37" name="TextShape 1">
            <a:extLst>
              <a:ext uri="{FF2B5EF4-FFF2-40B4-BE49-F238E27FC236}">
                <a16:creationId xmlns:a16="http://schemas.microsoft.com/office/drawing/2014/main" id="{5B9549DE-18EC-406F-AEDC-7299E74C04F7}"/>
              </a:ext>
            </a:extLst>
          </p:cNvPr>
          <p:cNvSpPr txBox="1"/>
          <p:nvPr/>
        </p:nvSpPr>
        <p:spPr>
          <a:xfrm>
            <a:off x="190620" y="155475"/>
            <a:ext cx="7772400" cy="71460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Implementing a Heap</a:t>
            </a:r>
            <a:endParaRPr lang="en-IN" sz="4400" b="1" strike="noStrike" spc="-1" dirty="0">
              <a:uFill>
                <a:solidFill>
                  <a:srgbClr val="FFFFFF"/>
                </a:solidFill>
              </a:uFill>
              <a:latin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TextShape 1"/>
          <p:cNvSpPr txBox="1"/>
          <p:nvPr/>
        </p:nvSpPr>
        <p:spPr>
          <a:xfrm>
            <a:off x="304920" y="236520"/>
            <a:ext cx="8142120" cy="600480"/>
          </a:xfrm>
          <a:prstGeom prst="rect">
            <a:avLst/>
          </a:prstGeom>
          <a:noFill/>
          <a:ln>
            <a:noFill/>
          </a:ln>
        </p:spPr>
        <p:txBody>
          <a:bodyPr lIns="90360" tIns="44280" rIns="90360" bIns="44280" anchor="ctr"/>
          <a:lstStyle/>
          <a:p>
            <a:pPr>
              <a:lnSpc>
                <a:spcPct val="95000"/>
              </a:lnSpc>
            </a:pPr>
            <a:r>
              <a:rPr lang="en-GB" sz="3200" b="1" strike="noStrike" spc="-1" dirty="0">
                <a:uFill>
                  <a:solidFill>
                    <a:srgbClr val="FFFFFF"/>
                  </a:solidFill>
                </a:uFill>
                <a:latin typeface="Times New Roman"/>
              </a:rPr>
              <a:t>Important Points about the Implementation</a:t>
            </a:r>
            <a:endParaRPr lang="en-IN" sz="3200" b="1" strike="noStrike" spc="-1" dirty="0">
              <a:uFill>
                <a:solidFill>
                  <a:srgbClr val="FFFFFF"/>
                </a:solidFill>
              </a:uFill>
              <a:latin typeface="Times New Roman"/>
            </a:endParaRPr>
          </a:p>
        </p:txBody>
      </p:sp>
      <p:sp>
        <p:nvSpPr>
          <p:cNvPr id="618" name="TextShape 2"/>
          <p:cNvSpPr txBox="1"/>
          <p:nvPr/>
        </p:nvSpPr>
        <p:spPr>
          <a:xfrm>
            <a:off x="685800" y="1981080"/>
            <a:ext cx="4449600" cy="4114800"/>
          </a:xfrm>
          <a:prstGeom prst="rect">
            <a:avLst/>
          </a:prstGeom>
          <a:noFill/>
          <a:ln>
            <a:noFill/>
          </a:ln>
        </p:spPr>
        <p:txBody>
          <a:bodyPr lIns="90360" tIns="44280" rIns="90360" bIns="44280"/>
          <a:lstStyle/>
          <a:p>
            <a:pPr marL="341280" indent="-341280">
              <a:lnSpc>
                <a:spcPct val="95000"/>
              </a:lnSpc>
              <a:buClr>
                <a:srgbClr val="00CECE"/>
              </a:buClr>
              <a:buSzPct val="75000"/>
              <a:buFont typeface="Monotype Sorts" charset="2"/>
              <a:buChar char=""/>
            </a:pPr>
            <a:r>
              <a:rPr lang="en-GB" sz="2400" b="0" strike="noStrike" spc="-1" dirty="0">
                <a:uFill>
                  <a:solidFill>
                    <a:srgbClr val="FFFFFF"/>
                  </a:solidFill>
                </a:uFill>
                <a:latin typeface="Times New Roman"/>
              </a:rPr>
              <a:t>The links between the tree's nodes are not actually stored as pointers, or in any other way.</a:t>
            </a:r>
            <a:endParaRPr lang="en-IN" sz="3200" b="0" strike="noStrike" spc="-1" dirty="0">
              <a:uFill>
                <a:solidFill>
                  <a:srgbClr val="FFFFFF"/>
                </a:solidFill>
              </a:uFill>
              <a:latin typeface="Times New Roman"/>
            </a:endParaRPr>
          </a:p>
          <a:p>
            <a:pPr marL="341280" indent="-341280">
              <a:buClr>
                <a:srgbClr val="00CECE"/>
              </a:buClr>
              <a:buSzPct val="75000"/>
              <a:buFont typeface="Monotype Sorts" charset="2"/>
              <a:buChar char=""/>
            </a:pPr>
            <a:r>
              <a:rPr lang="en-GB" sz="2400" b="0" strike="noStrike" spc="-1" dirty="0">
                <a:uFill>
                  <a:solidFill>
                    <a:srgbClr val="FFFFFF"/>
                  </a:solidFill>
                </a:uFill>
                <a:latin typeface="Times New Roman"/>
              </a:rPr>
              <a:t>The only way we "know" that "the array is a tree" is from the way we manipulate the data</a:t>
            </a:r>
            <a:r>
              <a:rPr lang="en-GB" sz="2400" b="0" strike="noStrike" spc="-1" dirty="0">
                <a:solidFill>
                  <a:srgbClr val="E0E0E0"/>
                </a:solidFill>
                <a:uFill>
                  <a:solidFill>
                    <a:srgbClr val="FFFFFF"/>
                  </a:solidFill>
                </a:uFill>
                <a:latin typeface="Times New Roman"/>
              </a:rPr>
              <a:t>.</a:t>
            </a:r>
            <a:endParaRPr lang="en-IN" sz="3200" b="0" strike="noStrike" spc="-1" dirty="0">
              <a:solidFill>
                <a:srgbClr val="E0E0E0"/>
              </a:solidFill>
              <a:uFill>
                <a:solidFill>
                  <a:srgbClr val="FFFFFF"/>
                </a:solidFill>
              </a:uFill>
              <a:latin typeface="Times New Roman"/>
            </a:endParaRPr>
          </a:p>
        </p:txBody>
      </p:sp>
      <p:sp>
        <p:nvSpPr>
          <p:cNvPr id="619" name="CustomShape 3"/>
          <p:cNvSpPr/>
          <p:nvPr/>
        </p:nvSpPr>
        <p:spPr>
          <a:xfrm>
            <a:off x="1708200" y="4670280"/>
            <a:ext cx="6046560" cy="785880"/>
          </a:xfrm>
          <a:custGeom>
            <a:avLst/>
            <a:gdLst/>
            <a:ahLst/>
            <a:cxnLst/>
            <a:rect l="0" t="0" r="r" b="b"/>
            <a:pathLst>
              <a:path w="16798" h="2185">
                <a:moveTo>
                  <a:pt x="4" y="0"/>
                </a:moveTo>
                <a:cubicBezTo>
                  <a:pt x="2" y="0"/>
                  <a:pt x="0" y="2"/>
                  <a:pt x="0" y="4"/>
                </a:cubicBezTo>
                <a:lnTo>
                  <a:pt x="0" y="2179"/>
                </a:lnTo>
                <a:cubicBezTo>
                  <a:pt x="0" y="2181"/>
                  <a:pt x="2" y="2184"/>
                  <a:pt x="4" y="2184"/>
                </a:cubicBezTo>
                <a:lnTo>
                  <a:pt x="16792" y="2184"/>
                </a:lnTo>
                <a:cubicBezTo>
                  <a:pt x="16794" y="2184"/>
                  <a:pt x="16797" y="2181"/>
                  <a:pt x="16797" y="2179"/>
                </a:cubicBezTo>
                <a:lnTo>
                  <a:pt x="16797" y="4"/>
                </a:lnTo>
                <a:cubicBezTo>
                  <a:pt x="16797" y="2"/>
                  <a:pt x="16794" y="0"/>
                  <a:pt x="16792" y="0"/>
                </a:cubicBezTo>
                <a:lnTo>
                  <a:pt x="4"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20" name="Line 4"/>
          <p:cNvSpPr/>
          <p:nvPr/>
        </p:nvSpPr>
        <p:spPr>
          <a:xfrm>
            <a:off x="26208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21" name="Line 5"/>
          <p:cNvSpPr/>
          <p:nvPr/>
        </p:nvSpPr>
        <p:spPr>
          <a:xfrm>
            <a:off x="35352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22" name="Line 6"/>
          <p:cNvSpPr/>
          <p:nvPr/>
        </p:nvSpPr>
        <p:spPr>
          <a:xfrm>
            <a:off x="4448160" y="4667400"/>
            <a:ext cx="144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23" name="Line 7"/>
          <p:cNvSpPr/>
          <p:nvPr/>
        </p:nvSpPr>
        <p:spPr>
          <a:xfrm>
            <a:off x="53640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24" name="Line 8"/>
          <p:cNvSpPr/>
          <p:nvPr/>
        </p:nvSpPr>
        <p:spPr>
          <a:xfrm>
            <a:off x="62784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25" name="Line 9"/>
          <p:cNvSpPr/>
          <p:nvPr/>
        </p:nvSpPr>
        <p:spPr>
          <a:xfrm>
            <a:off x="7192800" y="4665600"/>
            <a:ext cx="1800" cy="7938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26" name="CustomShape 10"/>
          <p:cNvSpPr/>
          <p:nvPr/>
        </p:nvSpPr>
        <p:spPr>
          <a:xfrm>
            <a:off x="1104480" y="5565600"/>
            <a:ext cx="2174040" cy="455400"/>
          </a:xfrm>
          <a:custGeom>
            <a:avLst/>
            <a:gdLst/>
            <a:ahLst/>
            <a:cxnLst/>
            <a:rect l="0" t="0" r="r" b="b"/>
            <a:pathLst>
              <a:path w="6041" h="1267">
                <a:moveTo>
                  <a:pt x="4" y="0"/>
                </a:moveTo>
                <a:cubicBezTo>
                  <a:pt x="2" y="0"/>
                  <a:pt x="0" y="2"/>
                  <a:pt x="0" y="4"/>
                </a:cubicBezTo>
                <a:lnTo>
                  <a:pt x="0" y="1261"/>
                </a:lnTo>
                <a:cubicBezTo>
                  <a:pt x="0" y="1263"/>
                  <a:pt x="2" y="1266"/>
                  <a:pt x="4" y="1266"/>
                </a:cubicBezTo>
                <a:lnTo>
                  <a:pt x="6035" y="1266"/>
                </a:lnTo>
                <a:cubicBezTo>
                  <a:pt x="6037" y="1266"/>
                  <a:pt x="6040" y="1263"/>
                  <a:pt x="6040" y="1261"/>
                </a:cubicBezTo>
                <a:lnTo>
                  <a:pt x="6040" y="4"/>
                </a:lnTo>
                <a:cubicBezTo>
                  <a:pt x="6040" y="2"/>
                  <a:pt x="6037" y="0"/>
                  <a:pt x="6035"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3000"/>
              </a:lnSpc>
            </a:pPr>
            <a:r>
              <a:rPr lang="en-GB" sz="2400" b="0" strike="noStrike" spc="-1">
                <a:solidFill>
                  <a:srgbClr val="FFFFFF"/>
                </a:solidFill>
                <a:uFill>
                  <a:solidFill>
                    <a:srgbClr val="FFFFFF"/>
                  </a:solidFill>
                </a:uFill>
                <a:latin typeface="Times New Roman"/>
              </a:rPr>
              <a:t>An array of data</a:t>
            </a:r>
            <a:endParaRPr lang="en-IN" sz="1800" b="0" strike="noStrike" spc="-1">
              <a:solidFill>
                <a:srgbClr val="FFFFFF"/>
              </a:solidFill>
              <a:uFill>
                <a:solidFill>
                  <a:srgbClr val="FFFFFF"/>
                </a:solidFill>
              </a:uFill>
              <a:latin typeface="Times New Roman"/>
            </a:endParaRPr>
          </a:p>
        </p:txBody>
      </p:sp>
      <p:sp>
        <p:nvSpPr>
          <p:cNvPr id="627" name="CustomShape 11"/>
          <p:cNvSpPr/>
          <p:nvPr/>
        </p:nvSpPr>
        <p:spPr>
          <a:xfrm>
            <a:off x="7464600" y="4160880"/>
            <a:ext cx="982440" cy="1725480"/>
          </a:xfrm>
          <a:custGeom>
            <a:avLst/>
            <a:gdLst/>
            <a:ahLst/>
            <a:cxnLst/>
            <a:rect l="l" t="t" r="r" b="b"/>
            <a:pathLst>
              <a:path w="2730" h="4794">
                <a:moveTo>
                  <a:pt x="1588" y="0"/>
                </a:moveTo>
                <a:lnTo>
                  <a:pt x="0" y="1971"/>
                </a:lnTo>
                <a:lnTo>
                  <a:pt x="445" y="2677"/>
                </a:lnTo>
                <a:lnTo>
                  <a:pt x="189" y="3171"/>
                </a:lnTo>
                <a:lnTo>
                  <a:pt x="886" y="4794"/>
                </a:lnTo>
                <a:lnTo>
                  <a:pt x="2730" y="4230"/>
                </a:lnTo>
                <a:lnTo>
                  <a:pt x="1588" y="0"/>
                </a:lnTo>
              </a:path>
            </a:pathLst>
          </a:custGeom>
          <a:noFill/>
          <a:ln>
            <a:noFill/>
          </a:ln>
        </p:spPr>
        <p:style>
          <a:lnRef idx="0">
            <a:scrgbClr r="0" g="0" b="0"/>
          </a:lnRef>
          <a:fillRef idx="0">
            <a:scrgbClr r="0" g="0" b="0"/>
          </a:fillRef>
          <a:effectRef idx="0">
            <a:scrgbClr r="0" g="0" b="0"/>
          </a:effectRef>
          <a:fontRef idx="minor"/>
        </p:style>
      </p:sp>
      <p:sp>
        <p:nvSpPr>
          <p:cNvPr id="628" name="Line 12"/>
          <p:cNvSpPr/>
          <p:nvPr/>
        </p:nvSpPr>
        <p:spPr>
          <a:xfrm>
            <a:off x="581832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29" name="CustomShape 13"/>
          <p:cNvSpPr/>
          <p:nvPr/>
        </p:nvSpPr>
        <p:spPr>
          <a:xfrm>
            <a:off x="618156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30" name="CustomShape 14"/>
          <p:cNvSpPr/>
          <p:nvPr/>
        </p:nvSpPr>
        <p:spPr>
          <a:xfrm>
            <a:off x="621144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631" name="Line 15"/>
          <p:cNvSpPr/>
          <p:nvPr/>
        </p:nvSpPr>
        <p:spPr>
          <a:xfrm flipH="1">
            <a:off x="557532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32" name="CustomShape 16"/>
          <p:cNvSpPr/>
          <p:nvPr/>
        </p:nvSpPr>
        <p:spPr>
          <a:xfrm>
            <a:off x="498168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33" name="CustomShape 17"/>
          <p:cNvSpPr/>
          <p:nvPr/>
        </p:nvSpPr>
        <p:spPr>
          <a:xfrm>
            <a:off x="50112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634" name="Line 18"/>
          <p:cNvSpPr/>
          <p:nvPr/>
        </p:nvSpPr>
        <p:spPr>
          <a:xfrm>
            <a:off x="7404120" y="198108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35" name="CustomShape 19"/>
          <p:cNvSpPr/>
          <p:nvPr/>
        </p:nvSpPr>
        <p:spPr>
          <a:xfrm>
            <a:off x="773892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36" name="CustomShape 20"/>
          <p:cNvSpPr/>
          <p:nvPr/>
        </p:nvSpPr>
        <p:spPr>
          <a:xfrm>
            <a:off x="776880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637" name="Line 21"/>
          <p:cNvSpPr/>
          <p:nvPr/>
        </p:nvSpPr>
        <p:spPr>
          <a:xfrm flipH="1">
            <a:off x="6168960" y="20271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38" name="CustomShape 22"/>
          <p:cNvSpPr/>
          <p:nvPr/>
        </p:nvSpPr>
        <p:spPr>
          <a:xfrm>
            <a:off x="667872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39" name="CustomShape 23"/>
          <p:cNvSpPr/>
          <p:nvPr/>
        </p:nvSpPr>
        <p:spPr>
          <a:xfrm>
            <a:off x="6708240" y="1361880"/>
            <a:ext cx="733680" cy="671400"/>
          </a:xfrm>
          <a:custGeom>
            <a:avLst/>
            <a:gdLst/>
            <a:ahLst/>
            <a:cxnLst/>
            <a:rect l="0" t="0" r="r" b="b"/>
            <a:pathLst>
              <a:path w="2040" h="1867">
                <a:moveTo>
                  <a:pt x="4" y="0"/>
                </a:moveTo>
                <a:cubicBezTo>
                  <a:pt x="2" y="0"/>
                  <a:pt x="0" y="2"/>
                  <a:pt x="0" y="4"/>
                </a:cubicBezTo>
                <a:lnTo>
                  <a:pt x="0" y="1861"/>
                </a:lnTo>
                <a:cubicBezTo>
                  <a:pt x="0" y="1863"/>
                  <a:pt x="2" y="1866"/>
                  <a:pt x="4" y="1866"/>
                </a:cubicBezTo>
                <a:lnTo>
                  <a:pt x="2034" y="1866"/>
                </a:lnTo>
                <a:cubicBezTo>
                  <a:pt x="2036" y="1866"/>
                  <a:pt x="2039" y="1863"/>
                  <a:pt x="2039" y="1861"/>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640" name="CustomShape 24"/>
          <p:cNvSpPr/>
          <p:nvPr/>
        </p:nvSpPr>
        <p:spPr>
          <a:xfrm>
            <a:off x="557532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41" name="CustomShape 25"/>
          <p:cNvSpPr/>
          <p:nvPr/>
        </p:nvSpPr>
        <p:spPr>
          <a:xfrm>
            <a:off x="560520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642" name="CustomShape 26"/>
          <p:cNvSpPr/>
          <p:nvPr/>
        </p:nvSpPr>
        <p:spPr>
          <a:xfrm>
            <a:off x="191520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643" name="CustomShape 27"/>
          <p:cNvSpPr/>
          <p:nvPr/>
        </p:nvSpPr>
        <p:spPr>
          <a:xfrm>
            <a:off x="279972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644" name="CustomShape 28"/>
          <p:cNvSpPr/>
          <p:nvPr/>
        </p:nvSpPr>
        <p:spPr>
          <a:xfrm>
            <a:off x="368388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645" name="CustomShape 29"/>
          <p:cNvSpPr/>
          <p:nvPr/>
        </p:nvSpPr>
        <p:spPr>
          <a:xfrm>
            <a:off x="4612320" y="486252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646" name="CustomShape 30"/>
          <p:cNvSpPr/>
          <p:nvPr/>
        </p:nvSpPr>
        <p:spPr>
          <a:xfrm>
            <a:off x="5496840" y="486252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CBAC6C16-EA52-4003-A4D1-E3D656D9CF2E}"/>
              </a:ext>
            </a:extLst>
          </p:cNvPr>
          <p:cNvSpPr>
            <a:spLocks noGrp="1"/>
          </p:cNvSpPr>
          <p:nvPr>
            <p:ph type="dt" sz="half" idx="10"/>
          </p:nvPr>
        </p:nvSpPr>
        <p:spPr/>
        <p:txBody>
          <a:bodyPr/>
          <a:lstStyle/>
          <a:p>
            <a:fld id="{71AFCC97-EB03-4BAB-89E7-0C23930FCD58}" type="datetime5">
              <a:rPr lang="en-IN" smtClean="0"/>
              <a:t>22-Dec-21</a:t>
            </a:fld>
            <a:endParaRPr lang="en-IN"/>
          </a:p>
        </p:txBody>
      </p:sp>
      <p:sp>
        <p:nvSpPr>
          <p:cNvPr id="3" name="Footer Placeholder 2">
            <a:extLst>
              <a:ext uri="{FF2B5EF4-FFF2-40B4-BE49-F238E27FC236}">
                <a16:creationId xmlns:a16="http://schemas.microsoft.com/office/drawing/2014/main" id="{C0B81109-7A8A-40C9-BCB7-E93D19FAE260}"/>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157E1944-E105-43EA-BBE1-12F2CC53781E}"/>
              </a:ext>
            </a:extLst>
          </p:cNvPr>
          <p:cNvSpPr>
            <a:spLocks noGrp="1"/>
          </p:cNvSpPr>
          <p:nvPr>
            <p:ph type="sldNum" sz="quarter" idx="12"/>
          </p:nvPr>
        </p:nvSpPr>
        <p:spPr/>
        <p:txBody>
          <a:bodyPr/>
          <a:lstStyle/>
          <a:p>
            <a:fld id="{1B44385C-0615-4A46-ADB2-FB00C56C0F04}" type="slidenum">
              <a:rPr lang="en-IN" smtClean="0"/>
              <a:t>35</a:t>
            </a:fld>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TextShape 2"/>
          <p:cNvSpPr txBox="1"/>
          <p:nvPr/>
        </p:nvSpPr>
        <p:spPr>
          <a:xfrm>
            <a:off x="685800" y="1981080"/>
            <a:ext cx="4449600" cy="4114800"/>
          </a:xfrm>
          <a:prstGeom prst="rect">
            <a:avLst/>
          </a:prstGeom>
          <a:noFill/>
          <a:ln>
            <a:noFill/>
          </a:ln>
        </p:spPr>
        <p:txBody>
          <a:bodyPr lIns="90360" tIns="44280" rIns="90360" bIns="44280"/>
          <a:lstStyle/>
          <a:p>
            <a:pPr marL="341280" indent="-341280">
              <a:lnSpc>
                <a:spcPct val="95000"/>
              </a:lnSpc>
              <a:buClr>
                <a:srgbClr val="00CECE"/>
              </a:buClr>
              <a:buSzPct val="75000"/>
              <a:buFont typeface="Monotype Sorts" charset="2"/>
              <a:buChar char=""/>
            </a:pPr>
            <a:r>
              <a:rPr lang="en-GB" sz="2400" b="0" strike="noStrike" spc="-1" dirty="0">
                <a:uFill>
                  <a:solidFill>
                    <a:srgbClr val="FFFFFF"/>
                  </a:solidFill>
                </a:uFill>
                <a:latin typeface="Times New Roman"/>
              </a:rPr>
              <a:t>If you know the index of a node, then it is easy to figure out the indexes of that node's parent and children. Formulas are given in </a:t>
            </a:r>
            <a:r>
              <a:rPr lang="en-GB" sz="2400" spc="-1" dirty="0">
                <a:uFill>
                  <a:solidFill>
                    <a:srgbClr val="FFFFFF"/>
                  </a:solidFill>
                </a:uFill>
                <a:latin typeface="Times New Roman"/>
              </a:rPr>
              <a:t>already.</a:t>
            </a:r>
            <a:endParaRPr lang="en-IN" sz="3200" b="0" strike="noStrike" spc="-1" dirty="0">
              <a:uFill>
                <a:solidFill>
                  <a:srgbClr val="FFFFFF"/>
                </a:solidFill>
              </a:uFill>
              <a:latin typeface="Times New Roman"/>
            </a:endParaRPr>
          </a:p>
        </p:txBody>
      </p:sp>
      <p:sp>
        <p:nvSpPr>
          <p:cNvPr id="649" name="CustomShape 3"/>
          <p:cNvSpPr/>
          <p:nvPr/>
        </p:nvSpPr>
        <p:spPr>
          <a:xfrm>
            <a:off x="1708200" y="4670280"/>
            <a:ext cx="6046560" cy="785880"/>
          </a:xfrm>
          <a:custGeom>
            <a:avLst/>
            <a:gdLst/>
            <a:ahLst/>
            <a:cxnLst/>
            <a:rect l="0" t="0" r="r" b="b"/>
            <a:pathLst>
              <a:path w="16798" h="2185">
                <a:moveTo>
                  <a:pt x="4" y="0"/>
                </a:moveTo>
                <a:cubicBezTo>
                  <a:pt x="2" y="0"/>
                  <a:pt x="0" y="2"/>
                  <a:pt x="0" y="4"/>
                </a:cubicBezTo>
                <a:lnTo>
                  <a:pt x="0" y="2179"/>
                </a:lnTo>
                <a:cubicBezTo>
                  <a:pt x="0" y="2181"/>
                  <a:pt x="2" y="2184"/>
                  <a:pt x="4" y="2184"/>
                </a:cubicBezTo>
                <a:lnTo>
                  <a:pt x="16792" y="2184"/>
                </a:lnTo>
                <a:cubicBezTo>
                  <a:pt x="16794" y="2184"/>
                  <a:pt x="16797" y="2181"/>
                  <a:pt x="16797" y="2179"/>
                </a:cubicBezTo>
                <a:lnTo>
                  <a:pt x="16797" y="4"/>
                </a:lnTo>
                <a:cubicBezTo>
                  <a:pt x="16797" y="2"/>
                  <a:pt x="16794" y="0"/>
                  <a:pt x="16792" y="0"/>
                </a:cubicBezTo>
                <a:lnTo>
                  <a:pt x="4"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50" name="Line 4"/>
          <p:cNvSpPr/>
          <p:nvPr/>
        </p:nvSpPr>
        <p:spPr>
          <a:xfrm>
            <a:off x="26208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51" name="Line 5"/>
          <p:cNvSpPr/>
          <p:nvPr/>
        </p:nvSpPr>
        <p:spPr>
          <a:xfrm>
            <a:off x="35352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52" name="Line 6"/>
          <p:cNvSpPr/>
          <p:nvPr/>
        </p:nvSpPr>
        <p:spPr>
          <a:xfrm>
            <a:off x="4448160" y="4667400"/>
            <a:ext cx="144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53" name="Line 7"/>
          <p:cNvSpPr/>
          <p:nvPr/>
        </p:nvSpPr>
        <p:spPr>
          <a:xfrm>
            <a:off x="53640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54" name="Line 8"/>
          <p:cNvSpPr/>
          <p:nvPr/>
        </p:nvSpPr>
        <p:spPr>
          <a:xfrm>
            <a:off x="62784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55" name="Line 9"/>
          <p:cNvSpPr/>
          <p:nvPr/>
        </p:nvSpPr>
        <p:spPr>
          <a:xfrm>
            <a:off x="7192800" y="4665600"/>
            <a:ext cx="1800" cy="7938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56" name="CustomShape 10"/>
          <p:cNvSpPr/>
          <p:nvPr/>
        </p:nvSpPr>
        <p:spPr>
          <a:xfrm>
            <a:off x="1920960" y="5565600"/>
            <a:ext cx="5860800" cy="45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360" tIns="44280" rIns="90360" bIns="44280"/>
          <a:lstStyle/>
          <a:p>
            <a:pPr>
              <a:lnSpc>
                <a:spcPct val="93000"/>
              </a:lnSpc>
            </a:pPr>
            <a:r>
              <a:rPr lang="en-GB" sz="2400" b="0" strike="noStrike" spc="-1">
                <a:solidFill>
                  <a:srgbClr val="FFFFFF"/>
                </a:solidFill>
                <a:uFill>
                  <a:solidFill>
                    <a:srgbClr val="FFFFFF"/>
                  </a:solidFill>
                </a:uFill>
                <a:latin typeface="Times New Roman"/>
              </a:rPr>
              <a:t>[1]      [2]       [3]       [4]      [5]</a:t>
            </a:r>
            <a:endParaRPr lang="en-IN" sz="1800" b="0" strike="noStrike" spc="-1">
              <a:solidFill>
                <a:srgbClr val="FFFFFF"/>
              </a:solidFill>
              <a:uFill>
                <a:solidFill>
                  <a:srgbClr val="FFFFFF"/>
                </a:solidFill>
              </a:uFill>
              <a:latin typeface="Times New Roman"/>
            </a:endParaRPr>
          </a:p>
        </p:txBody>
      </p:sp>
      <p:sp>
        <p:nvSpPr>
          <p:cNvPr id="657" name="CustomShape 11"/>
          <p:cNvSpPr/>
          <p:nvPr/>
        </p:nvSpPr>
        <p:spPr>
          <a:xfrm>
            <a:off x="7464600" y="4160880"/>
            <a:ext cx="982440" cy="1725480"/>
          </a:xfrm>
          <a:custGeom>
            <a:avLst/>
            <a:gdLst/>
            <a:ahLst/>
            <a:cxnLst/>
            <a:rect l="l" t="t" r="r" b="b"/>
            <a:pathLst>
              <a:path w="2730" h="4794">
                <a:moveTo>
                  <a:pt x="1588" y="0"/>
                </a:moveTo>
                <a:lnTo>
                  <a:pt x="0" y="1971"/>
                </a:lnTo>
                <a:lnTo>
                  <a:pt x="445" y="2677"/>
                </a:lnTo>
                <a:lnTo>
                  <a:pt x="189" y="3171"/>
                </a:lnTo>
                <a:lnTo>
                  <a:pt x="886" y="4794"/>
                </a:lnTo>
                <a:lnTo>
                  <a:pt x="2730" y="4230"/>
                </a:lnTo>
                <a:lnTo>
                  <a:pt x="1588" y="0"/>
                </a:lnTo>
              </a:path>
            </a:pathLst>
          </a:custGeom>
          <a:noFill/>
          <a:ln>
            <a:noFill/>
          </a:ln>
        </p:spPr>
        <p:style>
          <a:lnRef idx="0">
            <a:scrgbClr r="0" g="0" b="0"/>
          </a:lnRef>
          <a:fillRef idx="0">
            <a:scrgbClr r="0" g="0" b="0"/>
          </a:fillRef>
          <a:effectRef idx="0">
            <a:scrgbClr r="0" g="0" b="0"/>
          </a:effectRef>
          <a:fontRef idx="minor"/>
        </p:style>
      </p:sp>
      <p:sp>
        <p:nvSpPr>
          <p:cNvPr id="658" name="Line 12"/>
          <p:cNvSpPr/>
          <p:nvPr/>
        </p:nvSpPr>
        <p:spPr>
          <a:xfrm>
            <a:off x="581832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59" name="CustomShape 13"/>
          <p:cNvSpPr/>
          <p:nvPr/>
        </p:nvSpPr>
        <p:spPr>
          <a:xfrm>
            <a:off x="618156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60" name="CustomShape 14"/>
          <p:cNvSpPr/>
          <p:nvPr/>
        </p:nvSpPr>
        <p:spPr>
          <a:xfrm>
            <a:off x="621144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661" name="Line 15"/>
          <p:cNvSpPr/>
          <p:nvPr/>
        </p:nvSpPr>
        <p:spPr>
          <a:xfrm flipH="1">
            <a:off x="557532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62" name="CustomShape 16"/>
          <p:cNvSpPr/>
          <p:nvPr/>
        </p:nvSpPr>
        <p:spPr>
          <a:xfrm>
            <a:off x="498168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63" name="CustomShape 17"/>
          <p:cNvSpPr/>
          <p:nvPr/>
        </p:nvSpPr>
        <p:spPr>
          <a:xfrm>
            <a:off x="50112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664" name="Line 18"/>
          <p:cNvSpPr/>
          <p:nvPr/>
        </p:nvSpPr>
        <p:spPr>
          <a:xfrm>
            <a:off x="7404120" y="198108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65" name="CustomShape 19"/>
          <p:cNvSpPr/>
          <p:nvPr/>
        </p:nvSpPr>
        <p:spPr>
          <a:xfrm>
            <a:off x="773892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66" name="CustomShape 20"/>
          <p:cNvSpPr/>
          <p:nvPr/>
        </p:nvSpPr>
        <p:spPr>
          <a:xfrm>
            <a:off x="776880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667" name="Line 21"/>
          <p:cNvSpPr/>
          <p:nvPr/>
        </p:nvSpPr>
        <p:spPr>
          <a:xfrm flipH="1">
            <a:off x="6168960" y="20271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68" name="CustomShape 22"/>
          <p:cNvSpPr/>
          <p:nvPr/>
        </p:nvSpPr>
        <p:spPr>
          <a:xfrm>
            <a:off x="667872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69" name="CustomShape 23"/>
          <p:cNvSpPr/>
          <p:nvPr/>
        </p:nvSpPr>
        <p:spPr>
          <a:xfrm>
            <a:off x="6708240" y="1361880"/>
            <a:ext cx="733680" cy="671400"/>
          </a:xfrm>
          <a:custGeom>
            <a:avLst/>
            <a:gdLst/>
            <a:ahLst/>
            <a:cxnLst/>
            <a:rect l="0" t="0" r="r" b="b"/>
            <a:pathLst>
              <a:path w="2040" h="1867">
                <a:moveTo>
                  <a:pt x="4" y="0"/>
                </a:moveTo>
                <a:cubicBezTo>
                  <a:pt x="2" y="0"/>
                  <a:pt x="0" y="2"/>
                  <a:pt x="0" y="4"/>
                </a:cubicBezTo>
                <a:lnTo>
                  <a:pt x="0" y="1861"/>
                </a:lnTo>
                <a:cubicBezTo>
                  <a:pt x="0" y="1863"/>
                  <a:pt x="2" y="1866"/>
                  <a:pt x="4" y="1866"/>
                </a:cubicBezTo>
                <a:lnTo>
                  <a:pt x="2034" y="1866"/>
                </a:lnTo>
                <a:cubicBezTo>
                  <a:pt x="2036" y="1866"/>
                  <a:pt x="2039" y="1863"/>
                  <a:pt x="2039" y="1861"/>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670" name="CustomShape 24"/>
          <p:cNvSpPr/>
          <p:nvPr/>
        </p:nvSpPr>
        <p:spPr>
          <a:xfrm>
            <a:off x="557532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71" name="CustomShape 25"/>
          <p:cNvSpPr/>
          <p:nvPr/>
        </p:nvSpPr>
        <p:spPr>
          <a:xfrm>
            <a:off x="560520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672" name="CustomShape 26"/>
          <p:cNvSpPr/>
          <p:nvPr/>
        </p:nvSpPr>
        <p:spPr>
          <a:xfrm>
            <a:off x="191520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673" name="CustomShape 27"/>
          <p:cNvSpPr/>
          <p:nvPr/>
        </p:nvSpPr>
        <p:spPr>
          <a:xfrm>
            <a:off x="279972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674" name="CustomShape 28"/>
          <p:cNvSpPr/>
          <p:nvPr/>
        </p:nvSpPr>
        <p:spPr>
          <a:xfrm>
            <a:off x="368388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675" name="CustomShape 29"/>
          <p:cNvSpPr/>
          <p:nvPr/>
        </p:nvSpPr>
        <p:spPr>
          <a:xfrm>
            <a:off x="4612320" y="486252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676" name="CustomShape 30"/>
          <p:cNvSpPr/>
          <p:nvPr/>
        </p:nvSpPr>
        <p:spPr>
          <a:xfrm>
            <a:off x="5496840" y="486252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23340565-D832-4036-AA7D-46F4F28B6491}"/>
              </a:ext>
            </a:extLst>
          </p:cNvPr>
          <p:cNvSpPr>
            <a:spLocks noGrp="1"/>
          </p:cNvSpPr>
          <p:nvPr>
            <p:ph type="dt" sz="half" idx="10"/>
          </p:nvPr>
        </p:nvSpPr>
        <p:spPr/>
        <p:txBody>
          <a:bodyPr/>
          <a:lstStyle/>
          <a:p>
            <a:fld id="{07EA2429-E48B-4B85-A8E5-BD1EBA302F37}" type="datetime5">
              <a:rPr lang="en-IN" smtClean="0"/>
              <a:t>22-Dec-21</a:t>
            </a:fld>
            <a:endParaRPr lang="en-IN"/>
          </a:p>
        </p:txBody>
      </p:sp>
      <p:sp>
        <p:nvSpPr>
          <p:cNvPr id="3" name="Footer Placeholder 2">
            <a:extLst>
              <a:ext uri="{FF2B5EF4-FFF2-40B4-BE49-F238E27FC236}">
                <a16:creationId xmlns:a16="http://schemas.microsoft.com/office/drawing/2014/main" id="{F9928396-8BCD-4C10-899E-9B50E99A258D}"/>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F1F7090B-B096-44E8-BB8D-C2341414F736}"/>
              </a:ext>
            </a:extLst>
          </p:cNvPr>
          <p:cNvSpPr>
            <a:spLocks noGrp="1"/>
          </p:cNvSpPr>
          <p:nvPr>
            <p:ph type="sldNum" sz="quarter" idx="12"/>
          </p:nvPr>
        </p:nvSpPr>
        <p:spPr/>
        <p:txBody>
          <a:bodyPr/>
          <a:lstStyle/>
          <a:p>
            <a:fld id="{1B44385C-0615-4A46-ADB2-FB00C56C0F04}" type="slidenum">
              <a:rPr lang="en-IN" smtClean="0"/>
              <a:t>36</a:t>
            </a:fld>
            <a:endParaRPr lang="en-IN"/>
          </a:p>
        </p:txBody>
      </p:sp>
      <p:sp>
        <p:nvSpPr>
          <p:cNvPr id="35" name="TextShape 1">
            <a:extLst>
              <a:ext uri="{FF2B5EF4-FFF2-40B4-BE49-F238E27FC236}">
                <a16:creationId xmlns:a16="http://schemas.microsoft.com/office/drawing/2014/main" id="{473E4444-496D-4E9E-8072-1F5AAA2299BB}"/>
              </a:ext>
            </a:extLst>
          </p:cNvPr>
          <p:cNvSpPr txBox="1"/>
          <p:nvPr/>
        </p:nvSpPr>
        <p:spPr>
          <a:xfrm>
            <a:off x="304920" y="236520"/>
            <a:ext cx="8142120" cy="600480"/>
          </a:xfrm>
          <a:prstGeom prst="rect">
            <a:avLst/>
          </a:prstGeom>
          <a:noFill/>
          <a:ln>
            <a:noFill/>
          </a:ln>
        </p:spPr>
        <p:txBody>
          <a:bodyPr lIns="90360" tIns="44280" rIns="90360" bIns="44280" anchor="ctr"/>
          <a:lstStyle/>
          <a:p>
            <a:pPr>
              <a:lnSpc>
                <a:spcPct val="95000"/>
              </a:lnSpc>
            </a:pPr>
            <a:r>
              <a:rPr lang="en-GB" sz="3200" b="1" strike="noStrike" spc="-1" dirty="0">
                <a:uFill>
                  <a:solidFill>
                    <a:srgbClr val="FFFFFF"/>
                  </a:solidFill>
                </a:uFill>
                <a:latin typeface="Times New Roman"/>
              </a:rPr>
              <a:t>Important Points about the Implementation</a:t>
            </a:r>
            <a:endParaRPr lang="en-IN" sz="3200" b="1" strike="noStrike" spc="-1" dirty="0">
              <a:uFill>
                <a:solidFill>
                  <a:srgbClr val="FFFFFF"/>
                </a:solidFill>
              </a:uFill>
              <a:latin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DF2039-87F6-4759-BDFE-9D3C6E27D7D5}"/>
              </a:ext>
            </a:extLst>
          </p:cNvPr>
          <p:cNvSpPr>
            <a:spLocks noGrp="1"/>
          </p:cNvSpPr>
          <p:nvPr>
            <p:ph type="dt" sz="half" idx="10"/>
          </p:nvPr>
        </p:nvSpPr>
        <p:spPr/>
        <p:txBody>
          <a:bodyPr/>
          <a:lstStyle/>
          <a:p>
            <a:fld id="{00C7AD75-3432-49DD-A645-2FF52EC1454C}" type="datetime5">
              <a:rPr lang="en-IN" smtClean="0"/>
              <a:t>22-Dec-21</a:t>
            </a:fld>
            <a:endParaRPr lang="en-IN"/>
          </a:p>
        </p:txBody>
      </p:sp>
      <p:sp>
        <p:nvSpPr>
          <p:cNvPr id="3" name="Footer Placeholder 2">
            <a:extLst>
              <a:ext uri="{FF2B5EF4-FFF2-40B4-BE49-F238E27FC236}">
                <a16:creationId xmlns:a16="http://schemas.microsoft.com/office/drawing/2014/main" id="{D2AE5225-A4F5-43DD-AD9D-12DEA52F1926}"/>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D057E70F-8E51-424C-8532-BD4D0C422107}"/>
              </a:ext>
            </a:extLst>
          </p:cNvPr>
          <p:cNvSpPr>
            <a:spLocks noGrp="1"/>
          </p:cNvSpPr>
          <p:nvPr>
            <p:ph type="sldNum" sz="quarter" idx="12"/>
          </p:nvPr>
        </p:nvSpPr>
        <p:spPr/>
        <p:txBody>
          <a:bodyPr/>
          <a:lstStyle/>
          <a:p>
            <a:fld id="{1B44385C-0615-4A46-ADB2-FB00C56C0F04}" type="slidenum">
              <a:rPr lang="en-IN" smtClean="0"/>
              <a:t>37</a:t>
            </a:fld>
            <a:endParaRPr lang="en-IN"/>
          </a:p>
        </p:txBody>
      </p:sp>
      <p:sp>
        <p:nvSpPr>
          <p:cNvPr id="5" name="Rectangle 4">
            <a:extLst>
              <a:ext uri="{FF2B5EF4-FFF2-40B4-BE49-F238E27FC236}">
                <a16:creationId xmlns:a16="http://schemas.microsoft.com/office/drawing/2014/main" id="{1BDD1B6B-7FF8-47BE-8BB9-C5420BE899E5}"/>
              </a:ext>
            </a:extLst>
          </p:cNvPr>
          <p:cNvSpPr/>
          <p:nvPr/>
        </p:nvSpPr>
        <p:spPr>
          <a:xfrm>
            <a:off x="773724" y="1001039"/>
            <a:ext cx="6865034" cy="5909310"/>
          </a:xfrm>
          <a:prstGeom prst="rect">
            <a:avLst/>
          </a:prstGeom>
        </p:spPr>
        <p:txBody>
          <a:bodyPr wrap="square">
            <a:spAutoFit/>
          </a:bodyPr>
          <a:lstStyle/>
          <a:p>
            <a:r>
              <a:rPr lang="en-IN" dirty="0"/>
              <a:t>#define MAX 25</a:t>
            </a:r>
          </a:p>
          <a:p>
            <a:endParaRPr lang="en-IN" dirty="0"/>
          </a:p>
          <a:p>
            <a:r>
              <a:rPr lang="en-IN" dirty="0"/>
              <a:t>int </a:t>
            </a:r>
            <a:r>
              <a:rPr lang="en-IN" dirty="0" err="1"/>
              <a:t>insertheap</a:t>
            </a:r>
            <a:r>
              <a:rPr lang="en-IN" dirty="0"/>
              <a:t>(int item, int a[], int n)</a:t>
            </a:r>
          </a:p>
          <a:p>
            <a:r>
              <a:rPr lang="en-IN" dirty="0"/>
              <a:t>{</a:t>
            </a:r>
          </a:p>
          <a:p>
            <a:r>
              <a:rPr lang="en-IN" dirty="0"/>
              <a:t> int c, p;</a:t>
            </a:r>
          </a:p>
          <a:p>
            <a:r>
              <a:rPr lang="en-IN" dirty="0"/>
              <a:t> if(n==MAX)</a:t>
            </a:r>
          </a:p>
          <a:p>
            <a:r>
              <a:rPr lang="en-IN" dirty="0"/>
              <a:t> {</a:t>
            </a:r>
          </a:p>
          <a:p>
            <a:r>
              <a:rPr lang="en-IN" dirty="0"/>
              <a:t>  </a:t>
            </a:r>
            <a:r>
              <a:rPr lang="en-IN" dirty="0" err="1"/>
              <a:t>cout</a:t>
            </a:r>
            <a:r>
              <a:rPr lang="en-IN" dirty="0"/>
              <a:t>&lt;&lt;"Heap is full\n";</a:t>
            </a:r>
          </a:p>
          <a:p>
            <a:r>
              <a:rPr lang="en-IN" dirty="0"/>
              <a:t>  return n;</a:t>
            </a:r>
          </a:p>
          <a:p>
            <a:r>
              <a:rPr lang="en-IN" dirty="0"/>
              <a:t> }</a:t>
            </a:r>
          </a:p>
          <a:p>
            <a:r>
              <a:rPr lang="en-IN" dirty="0"/>
              <a:t> c=n+1; </a:t>
            </a:r>
          </a:p>
          <a:p>
            <a:r>
              <a:rPr lang="en-IN" dirty="0"/>
              <a:t> p=c/2;</a:t>
            </a:r>
          </a:p>
          <a:p>
            <a:r>
              <a:rPr lang="en-IN" dirty="0"/>
              <a:t> while(c!=1 &amp;&amp; item&gt;a[p])</a:t>
            </a:r>
          </a:p>
          <a:p>
            <a:r>
              <a:rPr lang="en-IN" dirty="0"/>
              <a:t> {</a:t>
            </a:r>
          </a:p>
          <a:p>
            <a:r>
              <a:rPr lang="en-IN" dirty="0"/>
              <a:t>  a[c]=a[p];</a:t>
            </a:r>
          </a:p>
          <a:p>
            <a:r>
              <a:rPr lang="en-IN" dirty="0"/>
              <a:t>  c=p;</a:t>
            </a:r>
          </a:p>
          <a:p>
            <a:r>
              <a:rPr lang="en-IN" dirty="0"/>
              <a:t>  p=c/2;</a:t>
            </a:r>
          </a:p>
          <a:p>
            <a:r>
              <a:rPr lang="en-IN" dirty="0"/>
              <a:t> }</a:t>
            </a:r>
          </a:p>
          <a:p>
            <a:r>
              <a:rPr lang="en-IN" dirty="0"/>
              <a:t> a[c]=item;</a:t>
            </a:r>
          </a:p>
          <a:p>
            <a:r>
              <a:rPr lang="en-IN" dirty="0"/>
              <a:t> return n+1;</a:t>
            </a:r>
          </a:p>
          <a:p>
            <a:r>
              <a:rPr lang="en-IN" dirty="0"/>
              <a:t>}</a:t>
            </a:r>
          </a:p>
        </p:txBody>
      </p:sp>
      <p:sp>
        <p:nvSpPr>
          <p:cNvPr id="6" name="TextShape 1">
            <a:extLst>
              <a:ext uri="{FF2B5EF4-FFF2-40B4-BE49-F238E27FC236}">
                <a16:creationId xmlns:a16="http://schemas.microsoft.com/office/drawing/2014/main" id="{65646FDB-9E90-4608-AABF-BA6C040B9095}"/>
              </a:ext>
            </a:extLst>
          </p:cNvPr>
          <p:cNvSpPr txBox="1"/>
          <p:nvPr/>
        </p:nvSpPr>
        <p:spPr>
          <a:xfrm>
            <a:off x="345096" y="312000"/>
            <a:ext cx="8142120" cy="600480"/>
          </a:xfrm>
          <a:prstGeom prst="rect">
            <a:avLst/>
          </a:prstGeom>
          <a:noFill/>
          <a:ln>
            <a:noFill/>
          </a:ln>
        </p:spPr>
        <p:txBody>
          <a:bodyPr lIns="90360" tIns="44280" rIns="90360" bIns="44280" anchor="ctr"/>
          <a:lstStyle/>
          <a:p>
            <a:pPr>
              <a:lnSpc>
                <a:spcPct val="95000"/>
              </a:lnSpc>
            </a:pPr>
            <a:r>
              <a:rPr lang="en-GB" sz="3200" b="1" strike="noStrike" spc="-1" dirty="0">
                <a:uFill>
                  <a:solidFill>
                    <a:srgbClr val="FFFFFF"/>
                  </a:solidFill>
                </a:uFill>
                <a:latin typeface="Times New Roman"/>
              </a:rPr>
              <a:t>Function to create/insert heap</a:t>
            </a:r>
            <a:endParaRPr lang="en-IN" sz="3200" b="1" strike="noStrike" spc="-1" dirty="0">
              <a:uFill>
                <a:solidFill>
                  <a:srgbClr val="FFFFFF"/>
                </a:solidFill>
              </a:uFill>
              <a:latin typeface="Times New Roman"/>
            </a:endParaRPr>
          </a:p>
        </p:txBody>
      </p:sp>
    </p:spTree>
    <p:extLst>
      <p:ext uri="{BB962C8B-B14F-4D97-AF65-F5344CB8AC3E}">
        <p14:creationId xmlns:p14="http://schemas.microsoft.com/office/powerpoint/2010/main" val="940830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BC8331-EEC8-45EB-A49E-ED7E05906A2F}"/>
              </a:ext>
            </a:extLst>
          </p:cNvPr>
          <p:cNvSpPr>
            <a:spLocks noGrp="1"/>
          </p:cNvSpPr>
          <p:nvPr>
            <p:ph type="dt" sz="half" idx="10"/>
          </p:nvPr>
        </p:nvSpPr>
        <p:spPr/>
        <p:txBody>
          <a:bodyPr/>
          <a:lstStyle/>
          <a:p>
            <a:fld id="{00C7AD75-3432-49DD-A645-2FF52EC1454C}" type="datetime5">
              <a:rPr lang="en-IN" smtClean="0"/>
              <a:t>22-Dec-21</a:t>
            </a:fld>
            <a:endParaRPr lang="en-IN"/>
          </a:p>
        </p:txBody>
      </p:sp>
      <p:sp>
        <p:nvSpPr>
          <p:cNvPr id="3" name="Footer Placeholder 2">
            <a:extLst>
              <a:ext uri="{FF2B5EF4-FFF2-40B4-BE49-F238E27FC236}">
                <a16:creationId xmlns:a16="http://schemas.microsoft.com/office/drawing/2014/main" id="{810358A5-3AEF-42F6-8DD1-5766EC9DA747}"/>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BF1D6AD8-6CEA-4149-BD81-408DCB50D31A}"/>
              </a:ext>
            </a:extLst>
          </p:cNvPr>
          <p:cNvSpPr>
            <a:spLocks noGrp="1"/>
          </p:cNvSpPr>
          <p:nvPr>
            <p:ph type="sldNum" sz="quarter" idx="12"/>
          </p:nvPr>
        </p:nvSpPr>
        <p:spPr/>
        <p:txBody>
          <a:bodyPr/>
          <a:lstStyle/>
          <a:p>
            <a:fld id="{1B44385C-0615-4A46-ADB2-FB00C56C0F04}" type="slidenum">
              <a:rPr lang="en-IN" smtClean="0"/>
              <a:t>38</a:t>
            </a:fld>
            <a:endParaRPr lang="en-IN"/>
          </a:p>
        </p:txBody>
      </p:sp>
      <p:graphicFrame>
        <p:nvGraphicFramePr>
          <p:cNvPr id="7" name="Table 6">
            <a:extLst>
              <a:ext uri="{FF2B5EF4-FFF2-40B4-BE49-F238E27FC236}">
                <a16:creationId xmlns:a16="http://schemas.microsoft.com/office/drawing/2014/main" id="{A4AEF533-66FE-4904-8D89-139A6FF24684}"/>
              </a:ext>
            </a:extLst>
          </p:cNvPr>
          <p:cNvGraphicFramePr>
            <a:graphicFrameLocks noGrp="1"/>
          </p:cNvGraphicFramePr>
          <p:nvPr>
            <p:extLst>
              <p:ext uri="{D42A27DB-BD31-4B8C-83A1-F6EECF244321}">
                <p14:modId xmlns:p14="http://schemas.microsoft.com/office/powerpoint/2010/main" val="2792346285"/>
              </p:ext>
            </p:extLst>
          </p:nvPr>
        </p:nvGraphicFramePr>
        <p:xfrm>
          <a:off x="1261745" y="1055077"/>
          <a:ext cx="6639560" cy="5212080"/>
        </p:xfrm>
        <a:graphic>
          <a:graphicData uri="http://schemas.openxmlformats.org/drawingml/2006/table">
            <a:tbl>
              <a:tblPr firstRow="1" firstCol="1" bandRow="1">
                <a:tableStyleId>{5C22544A-7EE6-4342-B048-85BDC9FD1C3A}</a:tableStyleId>
              </a:tblPr>
              <a:tblGrid>
                <a:gridCol w="3319780">
                  <a:extLst>
                    <a:ext uri="{9D8B030D-6E8A-4147-A177-3AD203B41FA5}">
                      <a16:colId xmlns:a16="http://schemas.microsoft.com/office/drawing/2014/main" val="160448850"/>
                    </a:ext>
                  </a:extLst>
                </a:gridCol>
                <a:gridCol w="3319780">
                  <a:extLst>
                    <a:ext uri="{9D8B030D-6E8A-4147-A177-3AD203B41FA5}">
                      <a16:colId xmlns:a16="http://schemas.microsoft.com/office/drawing/2014/main" val="3709238411"/>
                    </a:ext>
                  </a:extLst>
                </a:gridCol>
              </a:tblGrid>
              <a:tr h="4387508">
                <a:tc>
                  <a:txBody>
                    <a:bodyPr/>
                    <a:lstStyle/>
                    <a:p>
                      <a:pPr>
                        <a:spcAft>
                          <a:spcPts val="0"/>
                        </a:spcAft>
                      </a:pPr>
                      <a:r>
                        <a:rPr lang="en-US" sz="1800" dirty="0">
                          <a:solidFill>
                            <a:schemeClr val="bg1"/>
                          </a:solidFill>
                          <a:effectLst/>
                        </a:rPr>
                        <a:t>int </a:t>
                      </a:r>
                      <a:r>
                        <a:rPr lang="en-US" sz="1800" dirty="0" err="1">
                          <a:solidFill>
                            <a:schemeClr val="bg1"/>
                          </a:solidFill>
                          <a:effectLst/>
                        </a:rPr>
                        <a:t>delHeap</a:t>
                      </a:r>
                      <a:r>
                        <a:rPr lang="en-US" sz="1800" dirty="0">
                          <a:solidFill>
                            <a:schemeClr val="bg1"/>
                          </a:solidFill>
                          <a:effectLst/>
                        </a:rPr>
                        <a:t>(int a[], int n)</a:t>
                      </a:r>
                      <a:endParaRPr lang="en-IN" sz="1800" dirty="0">
                        <a:solidFill>
                          <a:schemeClr val="bg1"/>
                        </a:solidFill>
                        <a:effectLst/>
                      </a:endParaRPr>
                    </a:p>
                    <a:p>
                      <a:pPr>
                        <a:spcAft>
                          <a:spcPts val="0"/>
                        </a:spcAft>
                      </a:pPr>
                      <a:r>
                        <a:rPr lang="en-US" sz="1800" dirty="0">
                          <a:solidFill>
                            <a:schemeClr val="bg1"/>
                          </a:solidFill>
                          <a:effectLst/>
                        </a:rPr>
                        <a:t>{</a:t>
                      </a:r>
                      <a:endParaRPr lang="en-IN" sz="1800" dirty="0">
                        <a:solidFill>
                          <a:schemeClr val="bg1"/>
                        </a:solidFill>
                        <a:effectLst/>
                      </a:endParaRPr>
                    </a:p>
                    <a:p>
                      <a:pPr>
                        <a:spcAft>
                          <a:spcPts val="0"/>
                        </a:spcAft>
                      </a:pPr>
                      <a:r>
                        <a:rPr lang="en-US" sz="1800" dirty="0">
                          <a:solidFill>
                            <a:schemeClr val="bg1"/>
                          </a:solidFill>
                          <a:effectLst/>
                        </a:rPr>
                        <a:t> int </a:t>
                      </a:r>
                      <a:r>
                        <a:rPr lang="en-US" sz="1800" dirty="0" err="1">
                          <a:solidFill>
                            <a:schemeClr val="bg1"/>
                          </a:solidFill>
                          <a:effectLst/>
                        </a:rPr>
                        <a:t>c,p,temp</a:t>
                      </a:r>
                      <a:r>
                        <a:rPr lang="en-US" sz="1800" dirty="0">
                          <a:solidFill>
                            <a:schemeClr val="bg1"/>
                          </a:solidFill>
                          <a:effectLst/>
                        </a:rPr>
                        <a:t>;</a:t>
                      </a:r>
                      <a:endParaRPr lang="en-IN" sz="1800" dirty="0">
                        <a:solidFill>
                          <a:schemeClr val="bg1"/>
                        </a:solidFill>
                        <a:effectLst/>
                      </a:endParaRPr>
                    </a:p>
                    <a:p>
                      <a:pPr>
                        <a:spcAft>
                          <a:spcPts val="0"/>
                        </a:spcAft>
                      </a:pPr>
                      <a:r>
                        <a:rPr lang="en-US" sz="1800" dirty="0">
                          <a:solidFill>
                            <a:schemeClr val="bg1"/>
                          </a:solidFill>
                          <a:effectLst/>
                        </a:rPr>
                        <a:t> if(n==0)</a:t>
                      </a:r>
                      <a:endParaRPr lang="en-IN" sz="1800" dirty="0">
                        <a:solidFill>
                          <a:schemeClr val="bg1"/>
                        </a:solidFill>
                        <a:effectLst/>
                      </a:endParaRPr>
                    </a:p>
                    <a:p>
                      <a:pPr>
                        <a:spcAft>
                          <a:spcPts val="0"/>
                        </a:spcAft>
                      </a:pPr>
                      <a:r>
                        <a:rPr lang="en-US" sz="1800" dirty="0">
                          <a:solidFill>
                            <a:schemeClr val="bg1"/>
                          </a:solidFill>
                          <a:effectLst/>
                        </a:rPr>
                        <a:t> {</a:t>
                      </a:r>
                      <a:endParaRPr lang="en-IN" sz="1800" dirty="0">
                        <a:solidFill>
                          <a:schemeClr val="bg1"/>
                        </a:solidFill>
                        <a:effectLst/>
                      </a:endParaRPr>
                    </a:p>
                    <a:p>
                      <a:pPr>
                        <a:spcAft>
                          <a:spcPts val="0"/>
                        </a:spcAft>
                      </a:pPr>
                      <a:r>
                        <a:rPr lang="en-US" sz="1800" dirty="0">
                          <a:solidFill>
                            <a:schemeClr val="bg1"/>
                          </a:solidFill>
                          <a:effectLst/>
                        </a:rPr>
                        <a:t>  </a:t>
                      </a:r>
                      <a:r>
                        <a:rPr lang="en-US" sz="1800" dirty="0" err="1">
                          <a:solidFill>
                            <a:schemeClr val="bg1"/>
                          </a:solidFill>
                          <a:effectLst/>
                        </a:rPr>
                        <a:t>cout</a:t>
                      </a:r>
                      <a:r>
                        <a:rPr lang="en-US" sz="1800" dirty="0">
                          <a:solidFill>
                            <a:schemeClr val="bg1"/>
                          </a:solidFill>
                          <a:effectLst/>
                        </a:rPr>
                        <a:t>&lt;&lt;"Heap is empty\n";</a:t>
                      </a:r>
                      <a:endParaRPr lang="en-IN" sz="1800" dirty="0">
                        <a:solidFill>
                          <a:schemeClr val="bg1"/>
                        </a:solidFill>
                        <a:effectLst/>
                      </a:endParaRPr>
                    </a:p>
                    <a:p>
                      <a:pPr>
                        <a:spcAft>
                          <a:spcPts val="0"/>
                        </a:spcAft>
                      </a:pPr>
                      <a:r>
                        <a:rPr lang="en-US" sz="1800" dirty="0">
                          <a:solidFill>
                            <a:schemeClr val="bg1"/>
                          </a:solidFill>
                          <a:effectLst/>
                        </a:rPr>
                        <a:t>  return 0;</a:t>
                      </a:r>
                      <a:endParaRPr lang="en-IN" sz="1800" dirty="0">
                        <a:solidFill>
                          <a:schemeClr val="bg1"/>
                        </a:solidFill>
                        <a:effectLst/>
                      </a:endParaRPr>
                    </a:p>
                    <a:p>
                      <a:pPr>
                        <a:spcAft>
                          <a:spcPts val="0"/>
                        </a:spcAft>
                      </a:pPr>
                      <a:r>
                        <a:rPr lang="en-US" sz="1800" dirty="0">
                          <a:solidFill>
                            <a:schemeClr val="bg1"/>
                          </a:solidFill>
                          <a:effectLst/>
                        </a:rPr>
                        <a:t> }</a:t>
                      </a:r>
                      <a:endParaRPr lang="en-IN" sz="1800" dirty="0">
                        <a:solidFill>
                          <a:schemeClr val="bg1"/>
                        </a:solidFill>
                        <a:effectLst/>
                      </a:endParaRPr>
                    </a:p>
                    <a:p>
                      <a:pPr>
                        <a:spcAft>
                          <a:spcPts val="0"/>
                        </a:spcAft>
                      </a:pPr>
                      <a:r>
                        <a:rPr lang="en-US" sz="1800" dirty="0">
                          <a:solidFill>
                            <a:schemeClr val="bg1"/>
                          </a:solidFill>
                          <a:effectLst/>
                        </a:rPr>
                        <a:t> </a:t>
                      </a:r>
                      <a:r>
                        <a:rPr lang="en-US" sz="1800" dirty="0" err="1">
                          <a:solidFill>
                            <a:schemeClr val="bg1"/>
                          </a:solidFill>
                          <a:effectLst/>
                        </a:rPr>
                        <a:t>cout</a:t>
                      </a:r>
                      <a:r>
                        <a:rPr lang="en-US" sz="1800" dirty="0">
                          <a:solidFill>
                            <a:schemeClr val="bg1"/>
                          </a:solidFill>
                          <a:effectLst/>
                        </a:rPr>
                        <a:t>&lt;&lt;"Item deleted is: "&lt;&lt;a[1];</a:t>
                      </a:r>
                      <a:endParaRPr lang="en-IN" sz="1800" dirty="0">
                        <a:solidFill>
                          <a:schemeClr val="bg1"/>
                        </a:solidFill>
                        <a:effectLst/>
                      </a:endParaRPr>
                    </a:p>
                    <a:p>
                      <a:pPr>
                        <a:spcAft>
                          <a:spcPts val="0"/>
                        </a:spcAft>
                      </a:pPr>
                      <a:r>
                        <a:rPr lang="en-US" sz="1800" dirty="0">
                          <a:solidFill>
                            <a:schemeClr val="bg1"/>
                          </a:solidFill>
                          <a:effectLst/>
                        </a:rPr>
                        <a:t> temp=a[n--];</a:t>
                      </a:r>
                      <a:endParaRPr lang="en-IN" sz="1800" dirty="0">
                        <a:solidFill>
                          <a:schemeClr val="bg1"/>
                        </a:solidFill>
                        <a:effectLst/>
                      </a:endParaRPr>
                    </a:p>
                    <a:p>
                      <a:pPr>
                        <a:spcAft>
                          <a:spcPts val="0"/>
                        </a:spcAft>
                      </a:pPr>
                      <a:r>
                        <a:rPr lang="en-US" sz="1800" dirty="0">
                          <a:solidFill>
                            <a:schemeClr val="bg1"/>
                          </a:solidFill>
                          <a:effectLst/>
                        </a:rPr>
                        <a:t> p=1;</a:t>
                      </a:r>
                      <a:endParaRPr lang="en-IN" sz="1800" dirty="0">
                        <a:solidFill>
                          <a:schemeClr val="bg1"/>
                        </a:solidFill>
                        <a:effectLst/>
                      </a:endParaRPr>
                    </a:p>
                    <a:p>
                      <a:pPr>
                        <a:spcAft>
                          <a:spcPts val="0"/>
                        </a:spcAft>
                      </a:pPr>
                      <a:r>
                        <a:rPr lang="en-US" sz="1800" dirty="0">
                          <a:solidFill>
                            <a:schemeClr val="bg1"/>
                          </a:solidFill>
                          <a:effectLst/>
                        </a:rPr>
                        <a:t> c=2*p;</a:t>
                      </a:r>
                      <a:endParaRPr lang="en-IN" sz="1800" dirty="0">
                        <a:solidFill>
                          <a:schemeClr val="bg1"/>
                        </a:solidFill>
                        <a:effectLst/>
                      </a:endParaRPr>
                    </a:p>
                    <a:p>
                      <a:pPr>
                        <a:spcAft>
                          <a:spcPts val="0"/>
                        </a:spcAft>
                      </a:pPr>
                      <a:r>
                        <a:rPr lang="en-US" sz="1800" dirty="0">
                          <a:solidFill>
                            <a:schemeClr val="bg1"/>
                          </a:solidFill>
                          <a:effectLst/>
                        </a:rPr>
                        <a:t> while(c&lt;=n)</a:t>
                      </a:r>
                      <a:endParaRPr lang="en-IN" sz="1800" dirty="0">
                        <a:solidFill>
                          <a:schemeClr val="bg1"/>
                        </a:solidFill>
                        <a:effectLst/>
                      </a:endParaRPr>
                    </a:p>
                    <a:p>
                      <a:pPr>
                        <a:spcAft>
                          <a:spcPts val="0"/>
                        </a:spcAft>
                      </a:pPr>
                      <a:r>
                        <a:rPr lang="en-US" sz="1800" dirty="0">
                          <a:solidFill>
                            <a:schemeClr val="bg1"/>
                          </a:solidFill>
                          <a:effectLst/>
                        </a:rPr>
                        <a:t> {</a:t>
                      </a:r>
                      <a:endParaRPr lang="en-IN" sz="1800" dirty="0">
                        <a:solidFill>
                          <a:schemeClr val="bg1"/>
                        </a:solidFill>
                        <a:effectLst/>
                      </a:endParaRPr>
                    </a:p>
                    <a:p>
                      <a:pPr>
                        <a:spcAft>
                          <a:spcPts val="0"/>
                        </a:spcAft>
                      </a:pPr>
                      <a:r>
                        <a:rPr lang="en-US" sz="1800" dirty="0">
                          <a:solidFill>
                            <a:schemeClr val="bg1"/>
                          </a:solidFill>
                          <a:effectLst/>
                        </a:rPr>
                        <a:t>  //if(c&lt;=n)</a:t>
                      </a:r>
                      <a:endParaRPr lang="en-IN" sz="1800" dirty="0">
                        <a:solidFill>
                          <a:schemeClr val="bg1"/>
                        </a:solidFill>
                        <a:effectLst/>
                      </a:endParaRPr>
                    </a:p>
                    <a:p>
                      <a:pPr>
                        <a:spcAft>
                          <a:spcPts val="0"/>
                        </a:spcAft>
                      </a:pPr>
                      <a:r>
                        <a:rPr lang="en-US" sz="1800" dirty="0">
                          <a:solidFill>
                            <a:schemeClr val="bg1"/>
                          </a:solidFill>
                          <a:effectLst/>
                        </a:rPr>
                        <a:t>  {</a:t>
                      </a:r>
                      <a:endParaRPr lang="en-IN" sz="1800" dirty="0">
                        <a:solidFill>
                          <a:schemeClr val="bg1"/>
                        </a:solidFill>
                        <a:effectLst/>
                      </a:endParaRPr>
                    </a:p>
                    <a:p>
                      <a:pPr>
                        <a:spcAft>
                          <a:spcPts val="0"/>
                        </a:spcAft>
                      </a:pPr>
                      <a:r>
                        <a:rPr lang="en-US" sz="1800" dirty="0">
                          <a:solidFill>
                            <a:schemeClr val="bg1"/>
                          </a:solidFill>
                          <a:effectLst/>
                        </a:rPr>
                        <a:t>   if(a[c]&lt;a[c+1])</a:t>
                      </a:r>
                      <a:endParaRPr lang="en-IN" sz="1800" dirty="0">
                        <a:solidFill>
                          <a:schemeClr val="bg1"/>
                        </a:solidFill>
                        <a:effectLst/>
                      </a:endParaRPr>
                    </a:p>
                    <a:p>
                      <a:pPr>
                        <a:spcAft>
                          <a:spcPts val="0"/>
                        </a:spcAft>
                      </a:pPr>
                      <a:r>
                        <a:rPr lang="en-US" sz="1800" dirty="0">
                          <a:solidFill>
                            <a:schemeClr val="bg1"/>
                          </a:solidFill>
                          <a:effectLst/>
                        </a:rPr>
                        <a:t>      </a:t>
                      </a:r>
                      <a:r>
                        <a:rPr lang="en-US" sz="1800" dirty="0" err="1">
                          <a:solidFill>
                            <a:schemeClr val="bg1"/>
                          </a:solidFill>
                          <a:effectLst/>
                        </a:rPr>
                        <a:t>c++</a:t>
                      </a:r>
                      <a:r>
                        <a:rPr lang="en-US" sz="1800" dirty="0">
                          <a:solidFill>
                            <a:schemeClr val="bg1"/>
                          </a:solidFill>
                          <a:effectLst/>
                        </a:rPr>
                        <a:t>;</a:t>
                      </a:r>
                      <a:endParaRPr lang="en-IN" sz="1800" dirty="0">
                        <a:solidFill>
                          <a:schemeClr val="bg1"/>
                        </a:solidFill>
                        <a:effectLst/>
                      </a:endParaRPr>
                    </a:p>
                    <a:p>
                      <a:pPr>
                        <a:spcAft>
                          <a:spcPts val="0"/>
                        </a:spcAft>
                      </a:pPr>
                      <a:r>
                        <a:rPr lang="en-US" sz="1800" dirty="0">
                          <a:solidFill>
                            <a:schemeClr val="bg1"/>
                          </a:solidFill>
                          <a:effectLst/>
                        </a:rPr>
                        <a:t>  }</a:t>
                      </a:r>
                      <a:endParaRPr lang="en-IN" sz="1800" dirty="0">
                        <a:solidFill>
                          <a:schemeClr val="bg1"/>
                        </a:solidFill>
                        <a:effectLst/>
                        <a:latin typeface="Times New Roman" panose="02020603050405020304" pitchFamily="18" charset="0"/>
                        <a:ea typeface="Batang" panose="02030600000101010101" pitchFamily="18" charset="-127"/>
                      </a:endParaRPr>
                    </a:p>
                  </a:txBody>
                  <a:tcPr marL="68580" marR="68580" marT="0" marB="0"/>
                </a:tc>
                <a:tc>
                  <a:txBody>
                    <a:bodyPr/>
                    <a:lstStyle/>
                    <a:p>
                      <a:pPr>
                        <a:spcAft>
                          <a:spcPts val="0"/>
                        </a:spcAft>
                      </a:pPr>
                      <a:r>
                        <a:rPr lang="en-US" sz="1800" dirty="0">
                          <a:solidFill>
                            <a:schemeClr val="bg1"/>
                          </a:solidFill>
                          <a:effectLst/>
                        </a:rPr>
                        <a:t>if(temp&gt;=a[c])</a:t>
                      </a:r>
                      <a:endParaRPr lang="en-IN" sz="1800" dirty="0">
                        <a:solidFill>
                          <a:schemeClr val="bg1"/>
                        </a:solidFill>
                        <a:effectLst/>
                      </a:endParaRPr>
                    </a:p>
                    <a:p>
                      <a:pPr>
                        <a:spcAft>
                          <a:spcPts val="0"/>
                        </a:spcAft>
                      </a:pPr>
                      <a:r>
                        <a:rPr lang="en-US" sz="1800" dirty="0">
                          <a:solidFill>
                            <a:schemeClr val="bg1"/>
                          </a:solidFill>
                          <a:effectLst/>
                        </a:rPr>
                        <a:t>     break;</a:t>
                      </a:r>
                      <a:endParaRPr lang="en-IN" sz="1800" dirty="0">
                        <a:solidFill>
                          <a:schemeClr val="bg1"/>
                        </a:solidFill>
                        <a:effectLst/>
                      </a:endParaRPr>
                    </a:p>
                    <a:p>
                      <a:pPr>
                        <a:spcAft>
                          <a:spcPts val="0"/>
                        </a:spcAft>
                      </a:pPr>
                      <a:r>
                        <a:rPr lang="en-US" sz="1800" dirty="0">
                          <a:solidFill>
                            <a:schemeClr val="bg1"/>
                          </a:solidFill>
                          <a:effectLst/>
                        </a:rPr>
                        <a:t>  a[p]=a[c];</a:t>
                      </a:r>
                      <a:endParaRPr lang="en-IN" sz="1800" dirty="0">
                        <a:solidFill>
                          <a:schemeClr val="bg1"/>
                        </a:solidFill>
                        <a:effectLst/>
                      </a:endParaRPr>
                    </a:p>
                    <a:p>
                      <a:pPr>
                        <a:spcAft>
                          <a:spcPts val="0"/>
                        </a:spcAft>
                      </a:pPr>
                      <a:r>
                        <a:rPr lang="en-US" sz="1800" dirty="0">
                          <a:solidFill>
                            <a:schemeClr val="bg1"/>
                          </a:solidFill>
                          <a:effectLst/>
                        </a:rPr>
                        <a:t>  p=c;</a:t>
                      </a:r>
                      <a:endParaRPr lang="en-IN" sz="1800" dirty="0">
                        <a:solidFill>
                          <a:schemeClr val="bg1"/>
                        </a:solidFill>
                        <a:effectLst/>
                      </a:endParaRPr>
                    </a:p>
                    <a:p>
                      <a:pPr>
                        <a:spcAft>
                          <a:spcPts val="0"/>
                        </a:spcAft>
                      </a:pPr>
                      <a:r>
                        <a:rPr lang="en-US" sz="1800" dirty="0">
                          <a:solidFill>
                            <a:schemeClr val="bg1"/>
                          </a:solidFill>
                          <a:effectLst/>
                        </a:rPr>
                        <a:t>  c=2*p;</a:t>
                      </a:r>
                      <a:endParaRPr lang="en-IN" sz="1800" dirty="0">
                        <a:solidFill>
                          <a:schemeClr val="bg1"/>
                        </a:solidFill>
                        <a:effectLst/>
                      </a:endParaRPr>
                    </a:p>
                    <a:p>
                      <a:pPr>
                        <a:spcAft>
                          <a:spcPts val="0"/>
                        </a:spcAft>
                      </a:pPr>
                      <a:r>
                        <a:rPr lang="en-US" sz="1800" dirty="0">
                          <a:solidFill>
                            <a:schemeClr val="bg1"/>
                          </a:solidFill>
                          <a:effectLst/>
                        </a:rPr>
                        <a:t> }</a:t>
                      </a:r>
                      <a:endParaRPr lang="en-IN" sz="1800" dirty="0">
                        <a:solidFill>
                          <a:schemeClr val="bg1"/>
                        </a:solidFill>
                        <a:effectLst/>
                      </a:endParaRPr>
                    </a:p>
                    <a:p>
                      <a:pPr>
                        <a:spcAft>
                          <a:spcPts val="0"/>
                        </a:spcAft>
                      </a:pPr>
                      <a:r>
                        <a:rPr lang="en-US" sz="1800" dirty="0">
                          <a:solidFill>
                            <a:schemeClr val="bg1"/>
                          </a:solidFill>
                          <a:effectLst/>
                        </a:rPr>
                        <a:t> a[p]=temp;</a:t>
                      </a:r>
                      <a:endParaRPr lang="en-IN" sz="1800" dirty="0">
                        <a:solidFill>
                          <a:schemeClr val="bg1"/>
                        </a:solidFill>
                        <a:effectLst/>
                      </a:endParaRPr>
                    </a:p>
                    <a:p>
                      <a:pPr>
                        <a:spcAft>
                          <a:spcPts val="0"/>
                        </a:spcAft>
                      </a:pPr>
                      <a:r>
                        <a:rPr lang="en-US" sz="1800" dirty="0">
                          <a:solidFill>
                            <a:schemeClr val="bg1"/>
                          </a:solidFill>
                          <a:effectLst/>
                        </a:rPr>
                        <a:t> return n;</a:t>
                      </a:r>
                      <a:endParaRPr lang="en-IN" sz="1800" dirty="0">
                        <a:solidFill>
                          <a:schemeClr val="bg1"/>
                        </a:solidFill>
                        <a:effectLst/>
                      </a:endParaRPr>
                    </a:p>
                    <a:p>
                      <a:pPr>
                        <a:spcAft>
                          <a:spcPts val="0"/>
                        </a:spcAft>
                      </a:pPr>
                      <a:r>
                        <a:rPr lang="en-US" sz="1800" dirty="0">
                          <a:solidFill>
                            <a:schemeClr val="bg1"/>
                          </a:solidFill>
                          <a:effectLst/>
                        </a:rPr>
                        <a:t>}</a:t>
                      </a:r>
                      <a:endParaRPr lang="en-IN" sz="1800" dirty="0">
                        <a:solidFill>
                          <a:schemeClr val="bg1"/>
                        </a:solidFill>
                        <a:effectLst/>
                        <a:latin typeface="Times New Roman" panose="02020603050405020304" pitchFamily="18" charset="0"/>
                        <a:ea typeface="Batang" panose="02030600000101010101" pitchFamily="18" charset="-127"/>
                      </a:endParaRPr>
                    </a:p>
                  </a:txBody>
                  <a:tcPr marL="68580" marR="68580" marT="0" marB="0"/>
                </a:tc>
                <a:extLst>
                  <a:ext uri="{0D108BD9-81ED-4DB2-BD59-A6C34878D82A}">
                    <a16:rowId xmlns:a16="http://schemas.microsoft.com/office/drawing/2014/main" val="3334531873"/>
                  </a:ext>
                </a:extLst>
              </a:tr>
            </a:tbl>
          </a:graphicData>
        </a:graphic>
      </p:graphicFrame>
      <p:sp>
        <p:nvSpPr>
          <p:cNvPr id="8" name="TextShape 1">
            <a:extLst>
              <a:ext uri="{FF2B5EF4-FFF2-40B4-BE49-F238E27FC236}">
                <a16:creationId xmlns:a16="http://schemas.microsoft.com/office/drawing/2014/main" id="{71F8FA59-4DB2-4786-ADF5-F1A73AB4537E}"/>
              </a:ext>
            </a:extLst>
          </p:cNvPr>
          <p:cNvSpPr txBox="1"/>
          <p:nvPr/>
        </p:nvSpPr>
        <p:spPr>
          <a:xfrm>
            <a:off x="345096" y="312000"/>
            <a:ext cx="8142120" cy="600480"/>
          </a:xfrm>
          <a:prstGeom prst="rect">
            <a:avLst/>
          </a:prstGeom>
          <a:noFill/>
          <a:ln>
            <a:noFill/>
          </a:ln>
        </p:spPr>
        <p:txBody>
          <a:bodyPr lIns="90360" tIns="44280" rIns="90360" bIns="44280" anchor="ctr"/>
          <a:lstStyle/>
          <a:p>
            <a:pPr>
              <a:lnSpc>
                <a:spcPct val="95000"/>
              </a:lnSpc>
            </a:pPr>
            <a:r>
              <a:rPr lang="en-GB" sz="3200" b="1" strike="noStrike" spc="-1" dirty="0">
                <a:uFill>
                  <a:solidFill>
                    <a:srgbClr val="FFFFFF"/>
                  </a:solidFill>
                </a:uFill>
                <a:latin typeface="Times New Roman"/>
              </a:rPr>
              <a:t>Function to delete an element from a heap</a:t>
            </a:r>
            <a:endParaRPr lang="en-IN" sz="3200" b="1" strike="noStrike" spc="-1" dirty="0">
              <a:uFill>
                <a:solidFill>
                  <a:srgbClr val="FFFFFF"/>
                </a:solidFill>
              </a:uFill>
              <a:latin typeface="Times New Roman"/>
            </a:endParaRPr>
          </a:p>
        </p:txBody>
      </p:sp>
    </p:spTree>
    <p:extLst>
      <p:ext uri="{BB962C8B-B14F-4D97-AF65-F5344CB8AC3E}">
        <p14:creationId xmlns:p14="http://schemas.microsoft.com/office/powerpoint/2010/main" val="1728005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E13DBF-382A-4643-82FF-BF72C2C72C38}"/>
              </a:ext>
            </a:extLst>
          </p:cNvPr>
          <p:cNvSpPr>
            <a:spLocks noGrp="1"/>
          </p:cNvSpPr>
          <p:nvPr>
            <p:ph type="dt" sz="half" idx="10"/>
          </p:nvPr>
        </p:nvSpPr>
        <p:spPr/>
        <p:txBody>
          <a:bodyPr/>
          <a:lstStyle/>
          <a:p>
            <a:fld id="{00C7AD75-3432-49DD-A645-2FF52EC1454C}" type="datetime5">
              <a:rPr lang="en-IN" smtClean="0"/>
              <a:t>22-Dec-21</a:t>
            </a:fld>
            <a:endParaRPr lang="en-IN"/>
          </a:p>
        </p:txBody>
      </p:sp>
      <p:sp>
        <p:nvSpPr>
          <p:cNvPr id="3" name="Footer Placeholder 2">
            <a:extLst>
              <a:ext uri="{FF2B5EF4-FFF2-40B4-BE49-F238E27FC236}">
                <a16:creationId xmlns:a16="http://schemas.microsoft.com/office/drawing/2014/main" id="{DAA2D332-04CA-44AD-B512-C8FCEA14A822}"/>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4678F2FB-3A8E-4F38-8B8D-55162EA147D2}"/>
              </a:ext>
            </a:extLst>
          </p:cNvPr>
          <p:cNvSpPr>
            <a:spLocks noGrp="1"/>
          </p:cNvSpPr>
          <p:nvPr>
            <p:ph type="sldNum" sz="quarter" idx="12"/>
          </p:nvPr>
        </p:nvSpPr>
        <p:spPr/>
        <p:txBody>
          <a:bodyPr/>
          <a:lstStyle/>
          <a:p>
            <a:fld id="{1B44385C-0615-4A46-ADB2-FB00C56C0F04}" type="slidenum">
              <a:rPr lang="en-IN" smtClean="0"/>
              <a:t>39</a:t>
            </a:fld>
            <a:endParaRPr lang="en-IN"/>
          </a:p>
        </p:txBody>
      </p:sp>
      <p:sp>
        <p:nvSpPr>
          <p:cNvPr id="5" name="Rectangle 4">
            <a:extLst>
              <a:ext uri="{FF2B5EF4-FFF2-40B4-BE49-F238E27FC236}">
                <a16:creationId xmlns:a16="http://schemas.microsoft.com/office/drawing/2014/main" id="{02D2555A-367B-40D0-AC6B-470675614538}"/>
              </a:ext>
            </a:extLst>
          </p:cNvPr>
          <p:cNvSpPr/>
          <p:nvPr/>
        </p:nvSpPr>
        <p:spPr>
          <a:xfrm>
            <a:off x="742950" y="1479512"/>
            <a:ext cx="4572000" cy="3139321"/>
          </a:xfrm>
          <a:prstGeom prst="rect">
            <a:avLst/>
          </a:prstGeom>
        </p:spPr>
        <p:txBody>
          <a:bodyPr>
            <a:spAutoFit/>
          </a:bodyPr>
          <a:lstStyle/>
          <a:p>
            <a:r>
              <a:rPr lang="en-IN" dirty="0"/>
              <a:t>void sort1(int a[], int n)</a:t>
            </a:r>
          </a:p>
          <a:p>
            <a:r>
              <a:rPr lang="en-IN" dirty="0"/>
              <a:t>{</a:t>
            </a:r>
          </a:p>
          <a:p>
            <a:r>
              <a:rPr lang="en-IN" dirty="0"/>
              <a:t> int </a:t>
            </a:r>
            <a:r>
              <a:rPr lang="en-IN" dirty="0" err="1"/>
              <a:t>i,j,temp</a:t>
            </a:r>
            <a:r>
              <a:rPr lang="en-IN" dirty="0"/>
              <a:t>;</a:t>
            </a:r>
          </a:p>
          <a:p>
            <a:r>
              <a:rPr lang="en-IN" dirty="0"/>
              <a:t> for(</a:t>
            </a:r>
            <a:r>
              <a:rPr lang="en-IN" dirty="0" err="1"/>
              <a:t>i</a:t>
            </a:r>
            <a:r>
              <a:rPr lang="en-IN" dirty="0"/>
              <a:t>=n-1;i&gt;0;i--)</a:t>
            </a:r>
          </a:p>
          <a:p>
            <a:r>
              <a:rPr lang="en-IN" dirty="0"/>
              <a:t> {</a:t>
            </a:r>
          </a:p>
          <a:p>
            <a:r>
              <a:rPr lang="en-IN" dirty="0"/>
              <a:t>  temp=a[1];</a:t>
            </a:r>
          </a:p>
          <a:p>
            <a:r>
              <a:rPr lang="en-IN" dirty="0"/>
              <a:t>  a[1]=a[i+1];</a:t>
            </a:r>
          </a:p>
          <a:p>
            <a:r>
              <a:rPr lang="en-IN" dirty="0"/>
              <a:t>  a[i+1]=temp;</a:t>
            </a:r>
          </a:p>
          <a:p>
            <a:r>
              <a:rPr lang="en-IN" dirty="0"/>
              <a:t>  adjust(a,1,i);</a:t>
            </a:r>
          </a:p>
          <a:p>
            <a:r>
              <a:rPr lang="en-IN" dirty="0"/>
              <a:t> }</a:t>
            </a:r>
          </a:p>
          <a:p>
            <a:r>
              <a:rPr lang="en-IN" dirty="0"/>
              <a:t>}</a:t>
            </a:r>
          </a:p>
        </p:txBody>
      </p:sp>
      <p:sp>
        <p:nvSpPr>
          <p:cNvPr id="6" name="TextShape 1">
            <a:extLst>
              <a:ext uri="{FF2B5EF4-FFF2-40B4-BE49-F238E27FC236}">
                <a16:creationId xmlns:a16="http://schemas.microsoft.com/office/drawing/2014/main" id="{D069C23A-8D5F-4DAD-BC4E-06056162A31F}"/>
              </a:ext>
            </a:extLst>
          </p:cNvPr>
          <p:cNvSpPr txBox="1"/>
          <p:nvPr/>
        </p:nvSpPr>
        <p:spPr>
          <a:xfrm>
            <a:off x="345096" y="312000"/>
            <a:ext cx="8142120" cy="600480"/>
          </a:xfrm>
          <a:prstGeom prst="rect">
            <a:avLst/>
          </a:prstGeom>
          <a:noFill/>
          <a:ln>
            <a:noFill/>
          </a:ln>
        </p:spPr>
        <p:txBody>
          <a:bodyPr lIns="90360" tIns="44280" rIns="90360" bIns="44280" anchor="ctr"/>
          <a:lstStyle/>
          <a:p>
            <a:pPr>
              <a:lnSpc>
                <a:spcPct val="95000"/>
              </a:lnSpc>
            </a:pPr>
            <a:r>
              <a:rPr lang="en-GB" sz="3200" b="1" strike="noStrike" spc="-1" dirty="0">
                <a:uFill>
                  <a:solidFill>
                    <a:srgbClr val="FFFFFF"/>
                  </a:solidFill>
                </a:uFill>
                <a:latin typeface="Times New Roman"/>
              </a:rPr>
              <a:t>Function to sort elements of a heap</a:t>
            </a:r>
            <a:endParaRPr lang="en-IN" sz="3200" b="1" strike="noStrike" spc="-1" dirty="0">
              <a:uFill>
                <a:solidFill>
                  <a:srgbClr val="FFFFFF"/>
                </a:solidFill>
              </a:uFill>
              <a:latin typeface="Times New Roman"/>
            </a:endParaRPr>
          </a:p>
        </p:txBody>
      </p:sp>
    </p:spTree>
    <p:extLst>
      <p:ext uri="{BB962C8B-B14F-4D97-AF65-F5344CB8AC3E}">
        <p14:creationId xmlns:p14="http://schemas.microsoft.com/office/powerpoint/2010/main" val="336144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Line 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8" name="TextShape 3"/>
          <p:cNvSpPr txBox="1"/>
          <p:nvPr/>
        </p:nvSpPr>
        <p:spPr>
          <a:xfrm>
            <a:off x="685800" y="1981080"/>
            <a:ext cx="2651040" cy="4114800"/>
          </a:xfrm>
          <a:prstGeom prst="rect">
            <a:avLst/>
          </a:prstGeom>
          <a:noFill/>
          <a:ln>
            <a:noFill/>
          </a:ln>
        </p:spPr>
        <p:txBody>
          <a:bodyPr lIns="90360" tIns="44280" rIns="90360" bIns="44280"/>
          <a:lstStyle/>
          <a:p>
            <a:pPr>
              <a:lnSpc>
                <a:spcPct val="95000"/>
              </a:lnSpc>
            </a:pPr>
            <a:r>
              <a:rPr lang="en-GB" sz="3200" b="0" strike="noStrike" spc="-1" dirty="0">
                <a:uFill>
                  <a:solidFill>
                    <a:srgbClr val="FFFFFF"/>
                  </a:solidFill>
                </a:uFill>
                <a:latin typeface="Times New Roman"/>
              </a:rPr>
              <a:t>Complete binary tree</a:t>
            </a:r>
            <a:r>
              <a:rPr lang="en-GB" sz="3200" b="0" strike="noStrike" spc="-1" dirty="0">
                <a:solidFill>
                  <a:srgbClr val="E0E0E0"/>
                </a:solidFill>
                <a:uFill>
                  <a:solidFill>
                    <a:srgbClr val="FFFFFF"/>
                  </a:solidFill>
                </a:uFill>
                <a:latin typeface="Times New Roman"/>
              </a:rPr>
              <a:t>.</a:t>
            </a:r>
            <a:endParaRPr lang="en-IN" sz="3200" b="0" strike="noStrike" spc="-1" dirty="0">
              <a:solidFill>
                <a:srgbClr val="E0E0E0"/>
              </a:solidFill>
              <a:uFill>
                <a:solidFill>
                  <a:srgbClr val="FFFFFF"/>
                </a:solidFill>
              </a:uFill>
              <a:latin typeface="Times New Roman"/>
            </a:endParaRPr>
          </a:p>
        </p:txBody>
      </p:sp>
      <p:sp>
        <p:nvSpPr>
          <p:cNvPr id="59" name="CustomShape 4"/>
          <p:cNvSpPr/>
          <p:nvPr/>
        </p:nvSpPr>
        <p:spPr>
          <a:xfrm>
            <a:off x="6377040" y="133200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0" name="CustomShape 5"/>
          <p:cNvSpPr/>
          <p:nvPr/>
        </p:nvSpPr>
        <p:spPr>
          <a:xfrm>
            <a:off x="4271760" y="1857240"/>
            <a:ext cx="1378440" cy="1186920"/>
          </a:xfrm>
          <a:custGeom>
            <a:avLst/>
            <a:gdLst/>
            <a:ahLst/>
            <a:cxnLst/>
            <a:rect l="0" t="0" r="r" b="b"/>
            <a:pathLst>
              <a:path w="3831" h="3298">
                <a:moveTo>
                  <a:pt x="4" y="0"/>
                </a:moveTo>
                <a:cubicBezTo>
                  <a:pt x="2" y="0"/>
                  <a:pt x="0" y="2"/>
                  <a:pt x="0" y="4"/>
                </a:cubicBezTo>
                <a:lnTo>
                  <a:pt x="0" y="3293"/>
                </a:lnTo>
                <a:cubicBezTo>
                  <a:pt x="0" y="3295"/>
                  <a:pt x="2" y="3297"/>
                  <a:pt x="4" y="3297"/>
                </a:cubicBezTo>
                <a:lnTo>
                  <a:pt x="3825" y="3297"/>
                </a:lnTo>
                <a:cubicBezTo>
                  <a:pt x="3827" y="3297"/>
                  <a:pt x="3830" y="3295"/>
                  <a:pt x="3830" y="3293"/>
                </a:cubicBezTo>
                <a:lnTo>
                  <a:pt x="3830" y="4"/>
                </a:lnTo>
                <a:cubicBezTo>
                  <a:pt x="3830" y="2"/>
                  <a:pt x="3827" y="0"/>
                  <a:pt x="3825"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0" strike="noStrike" spc="-1">
                <a:solidFill>
                  <a:srgbClr val="FFFFFF"/>
                </a:solidFill>
                <a:uFill>
                  <a:solidFill>
                    <a:srgbClr val="FFFFFF"/>
                  </a:solidFill>
                </a:uFill>
                <a:latin typeface="Times New Roman"/>
              </a:rPr>
              <a:t>Left child</a:t>
            </a:r>
            <a:endParaRPr lang="en-IN" sz="1800" b="0" strike="noStrike" spc="-1">
              <a:solidFill>
                <a:srgbClr val="FFFFFF"/>
              </a:solidFill>
              <a:uFill>
                <a:solidFill>
                  <a:srgbClr val="FFFFFF"/>
                </a:solidFill>
              </a:uFill>
              <a:latin typeface="Times New Roman"/>
            </a:endParaRPr>
          </a:p>
          <a:p>
            <a:r>
              <a:rPr lang="en-GB" sz="2400" b="0" strike="noStrike" spc="-1">
                <a:solidFill>
                  <a:srgbClr val="FFFFFF"/>
                </a:solidFill>
                <a:uFill>
                  <a:solidFill>
                    <a:srgbClr val="FFFFFF"/>
                  </a:solidFill>
                </a:uFill>
                <a:latin typeface="Times New Roman"/>
              </a:rPr>
              <a:t>of the</a:t>
            </a:r>
            <a:endParaRPr lang="en-IN" sz="1800" b="0" strike="noStrike" spc="-1">
              <a:solidFill>
                <a:srgbClr val="FFFFFF"/>
              </a:solidFill>
              <a:uFill>
                <a:solidFill>
                  <a:srgbClr val="FFFFFF"/>
                </a:solidFill>
              </a:uFill>
              <a:latin typeface="Times New Roman"/>
            </a:endParaRPr>
          </a:p>
          <a:p>
            <a:r>
              <a:rPr lang="en-GB" sz="2400" b="0" strike="noStrike" spc="-1">
                <a:solidFill>
                  <a:srgbClr val="FFFFFF"/>
                </a:solidFill>
                <a:uFill>
                  <a:solidFill>
                    <a:srgbClr val="FFFFFF"/>
                  </a:solidFill>
                </a:uFill>
                <a:latin typeface="Times New Roman"/>
              </a:rPr>
              <a:t>root</a:t>
            </a:r>
            <a:endParaRPr lang="en-IN" sz="1800" b="0" strike="noStrike" spc="-1">
              <a:solidFill>
                <a:srgbClr val="FFFFFF"/>
              </a:solidFill>
              <a:uFill>
                <a:solidFill>
                  <a:srgbClr val="FFFFFF"/>
                </a:solidFill>
              </a:uFill>
              <a:latin typeface="Times New Roman"/>
            </a:endParaRPr>
          </a:p>
        </p:txBody>
      </p:sp>
      <p:sp>
        <p:nvSpPr>
          <p:cNvPr id="61" name="CustomShape 6"/>
          <p:cNvSpPr/>
          <p:nvPr/>
        </p:nvSpPr>
        <p:spPr>
          <a:xfrm>
            <a:off x="2871720" y="4610160"/>
            <a:ext cx="3186360" cy="1569960"/>
          </a:xfrm>
          <a:custGeom>
            <a:avLst/>
            <a:gdLst/>
            <a:ahLst/>
            <a:cxnLst/>
            <a:rect l="0" t="0" r="r" b="b"/>
            <a:pathLst>
              <a:path w="8853" h="4363">
                <a:moveTo>
                  <a:pt x="546" y="0"/>
                </a:moveTo>
                <a:cubicBezTo>
                  <a:pt x="273" y="0"/>
                  <a:pt x="0" y="273"/>
                  <a:pt x="0" y="546"/>
                </a:cubicBezTo>
                <a:lnTo>
                  <a:pt x="0" y="3815"/>
                </a:lnTo>
                <a:cubicBezTo>
                  <a:pt x="0" y="4088"/>
                  <a:pt x="273" y="4362"/>
                  <a:pt x="546" y="4362"/>
                </a:cubicBezTo>
                <a:lnTo>
                  <a:pt x="8305" y="4362"/>
                </a:lnTo>
                <a:cubicBezTo>
                  <a:pt x="8578" y="4362"/>
                  <a:pt x="8852" y="4088"/>
                  <a:pt x="8852" y="3815"/>
                </a:cubicBezTo>
                <a:lnTo>
                  <a:pt x="8852" y="546"/>
                </a:lnTo>
                <a:cubicBezTo>
                  <a:pt x="8852" y="273"/>
                  <a:pt x="8578" y="0"/>
                  <a:pt x="8305" y="0"/>
                </a:cubicBezTo>
                <a:lnTo>
                  <a:pt x="546" y="0"/>
                </a:lnTo>
              </a:path>
            </a:pathLst>
          </a:custGeom>
          <a:solidFill>
            <a:srgbClr val="8080FF"/>
          </a:solidFill>
          <a:ln w="12600">
            <a:solidFill>
              <a:srgbClr val="000000"/>
            </a:solidFill>
            <a:miter/>
          </a:ln>
          <a:effectLst>
            <a:outerShdw dist="107932" dir="2700000">
              <a:srgbClr val="000000">
                <a:alpha val="50000"/>
              </a:srgbClr>
            </a:outerShdw>
          </a:effectLst>
        </p:spPr>
        <p:style>
          <a:lnRef idx="0">
            <a:scrgbClr r="0" g="0" b="0"/>
          </a:lnRef>
          <a:fillRef idx="0">
            <a:scrgbClr r="0" g="0" b="0"/>
          </a:fillRef>
          <a:effectRef idx="0">
            <a:scrgbClr r="0" g="0" b="0"/>
          </a:effectRef>
          <a:fontRef idx="minor"/>
        </p:style>
      </p:sp>
      <p:sp>
        <p:nvSpPr>
          <p:cNvPr id="62" name="CustomShape 7"/>
          <p:cNvSpPr/>
          <p:nvPr/>
        </p:nvSpPr>
        <p:spPr>
          <a:xfrm>
            <a:off x="2936520" y="4674960"/>
            <a:ext cx="3056040" cy="1440000"/>
          </a:xfrm>
          <a:custGeom>
            <a:avLst/>
            <a:gdLst/>
            <a:ahLst/>
            <a:cxnLst/>
            <a:rect l="0" t="0" r="r" b="b"/>
            <a:pathLst>
              <a:path w="8491" h="4001">
                <a:moveTo>
                  <a:pt x="4" y="0"/>
                </a:moveTo>
                <a:cubicBezTo>
                  <a:pt x="2" y="0"/>
                  <a:pt x="0" y="2"/>
                  <a:pt x="0" y="4"/>
                </a:cubicBezTo>
                <a:lnTo>
                  <a:pt x="0" y="3996"/>
                </a:lnTo>
                <a:cubicBezTo>
                  <a:pt x="0" y="3998"/>
                  <a:pt x="2" y="4000"/>
                  <a:pt x="4" y="4000"/>
                </a:cubicBezTo>
                <a:lnTo>
                  <a:pt x="8485" y="4000"/>
                </a:lnTo>
                <a:cubicBezTo>
                  <a:pt x="8487" y="4000"/>
                  <a:pt x="8490" y="3998"/>
                  <a:pt x="8490" y="3996"/>
                </a:cubicBezTo>
                <a:lnTo>
                  <a:pt x="8490" y="4"/>
                </a:lnTo>
                <a:cubicBezTo>
                  <a:pt x="8490" y="2"/>
                  <a:pt x="8487" y="0"/>
                  <a:pt x="8485"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3000"/>
              </a:lnSpc>
            </a:pPr>
            <a:r>
              <a:rPr lang="en-GB" sz="2400" b="0" strike="noStrike" spc="-1">
                <a:solidFill>
                  <a:srgbClr val="000000"/>
                </a:solidFill>
                <a:uFill>
                  <a:solidFill>
                    <a:srgbClr val="FFFFFF"/>
                  </a:solidFill>
                </a:uFill>
                <a:latin typeface="Times New Roman"/>
              </a:rPr>
              <a:t>The second node is</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always the left child</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of the root.</a:t>
            </a:r>
            <a:endParaRPr lang="en-IN" sz="1800" b="0" strike="noStrike" spc="-1">
              <a:solidFill>
                <a:srgbClr val="FFFFFF"/>
              </a:solidFill>
              <a:uFill>
                <a:solidFill>
                  <a:srgbClr val="FFFFFF"/>
                </a:solidFill>
              </a:uFill>
              <a:latin typeface="Times New Roman"/>
            </a:endParaRPr>
          </a:p>
        </p:txBody>
      </p:sp>
      <p:sp>
        <p:nvSpPr>
          <p:cNvPr id="63" name="CustomShape 8"/>
          <p:cNvSpPr/>
          <p:nvPr/>
        </p:nvSpPr>
        <p:spPr>
          <a:xfrm>
            <a:off x="5273640" y="239868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 name="Date Placeholder 1">
            <a:extLst>
              <a:ext uri="{FF2B5EF4-FFF2-40B4-BE49-F238E27FC236}">
                <a16:creationId xmlns:a16="http://schemas.microsoft.com/office/drawing/2014/main" id="{265521AB-5EE9-4510-A23F-C50243E22775}"/>
              </a:ext>
            </a:extLst>
          </p:cNvPr>
          <p:cNvSpPr>
            <a:spLocks noGrp="1"/>
          </p:cNvSpPr>
          <p:nvPr>
            <p:ph type="dt" sz="half" idx="10"/>
          </p:nvPr>
        </p:nvSpPr>
        <p:spPr/>
        <p:txBody>
          <a:bodyPr/>
          <a:lstStyle/>
          <a:p>
            <a:fld id="{C2786A9D-0073-4C64-A21A-ACEB92BEBA51}" type="datetime5">
              <a:rPr lang="en-IN" smtClean="0"/>
              <a:t>22-Dec-21</a:t>
            </a:fld>
            <a:endParaRPr lang="en-IN"/>
          </a:p>
        </p:txBody>
      </p:sp>
      <p:sp>
        <p:nvSpPr>
          <p:cNvPr id="3" name="Footer Placeholder 2">
            <a:extLst>
              <a:ext uri="{FF2B5EF4-FFF2-40B4-BE49-F238E27FC236}">
                <a16:creationId xmlns:a16="http://schemas.microsoft.com/office/drawing/2014/main" id="{41438334-7F3C-4735-9D8D-54D54E8C7AD6}"/>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96311B85-40E1-4A23-B33D-60E31E8BA179}"/>
              </a:ext>
            </a:extLst>
          </p:cNvPr>
          <p:cNvSpPr>
            <a:spLocks noGrp="1"/>
          </p:cNvSpPr>
          <p:nvPr>
            <p:ph type="sldNum" sz="quarter" idx="12"/>
          </p:nvPr>
        </p:nvSpPr>
        <p:spPr/>
        <p:txBody>
          <a:bodyPr/>
          <a:lstStyle/>
          <a:p>
            <a:fld id="{1B44385C-0615-4A46-ADB2-FB00C56C0F04}" type="slidenum">
              <a:rPr lang="en-IN" smtClean="0"/>
              <a:t>4</a:t>
            </a:fld>
            <a:endParaRPr lang="en-IN"/>
          </a:p>
        </p:txBody>
      </p:sp>
      <p:sp>
        <p:nvSpPr>
          <p:cNvPr id="13" name="TextShape 1">
            <a:extLst>
              <a:ext uri="{FF2B5EF4-FFF2-40B4-BE49-F238E27FC236}">
                <a16:creationId xmlns:a16="http://schemas.microsoft.com/office/drawing/2014/main" id="{94D3EBC0-FB12-43A4-A809-96849F03C61C}"/>
              </a:ext>
            </a:extLst>
          </p:cNvPr>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Tree>
  </p:cSld>
  <p:clrMapOvr>
    <a:masterClrMapping/>
  </p:clrMapOvr>
  <p:transition>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63B91D-ECFC-4017-8B7E-DF6E308D55DC}"/>
              </a:ext>
            </a:extLst>
          </p:cNvPr>
          <p:cNvSpPr>
            <a:spLocks noGrp="1"/>
          </p:cNvSpPr>
          <p:nvPr>
            <p:ph type="dt" sz="half" idx="10"/>
          </p:nvPr>
        </p:nvSpPr>
        <p:spPr/>
        <p:txBody>
          <a:bodyPr/>
          <a:lstStyle/>
          <a:p>
            <a:fld id="{00C7AD75-3432-49DD-A645-2FF52EC1454C}" type="datetime5">
              <a:rPr lang="en-IN" smtClean="0"/>
              <a:t>22-Dec-21</a:t>
            </a:fld>
            <a:endParaRPr lang="en-IN"/>
          </a:p>
        </p:txBody>
      </p:sp>
      <p:sp>
        <p:nvSpPr>
          <p:cNvPr id="3" name="Footer Placeholder 2">
            <a:extLst>
              <a:ext uri="{FF2B5EF4-FFF2-40B4-BE49-F238E27FC236}">
                <a16:creationId xmlns:a16="http://schemas.microsoft.com/office/drawing/2014/main" id="{3D72A19F-F981-4237-AA2F-E4B3DEFC2EDD}"/>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F7CA772F-6E8D-4197-9938-339A8BB40023}"/>
              </a:ext>
            </a:extLst>
          </p:cNvPr>
          <p:cNvSpPr>
            <a:spLocks noGrp="1"/>
          </p:cNvSpPr>
          <p:nvPr>
            <p:ph type="sldNum" sz="quarter" idx="12"/>
          </p:nvPr>
        </p:nvSpPr>
        <p:spPr/>
        <p:txBody>
          <a:bodyPr/>
          <a:lstStyle/>
          <a:p>
            <a:fld id="{1B44385C-0615-4A46-ADB2-FB00C56C0F04}" type="slidenum">
              <a:rPr lang="en-IN" smtClean="0"/>
              <a:t>40</a:t>
            </a:fld>
            <a:endParaRPr lang="en-IN"/>
          </a:p>
        </p:txBody>
      </p:sp>
      <p:sp>
        <p:nvSpPr>
          <p:cNvPr id="6" name="Rectangle 5">
            <a:extLst>
              <a:ext uri="{FF2B5EF4-FFF2-40B4-BE49-F238E27FC236}">
                <a16:creationId xmlns:a16="http://schemas.microsoft.com/office/drawing/2014/main" id="{2224190F-150F-4465-9F51-5C2C68F4F3E4}"/>
              </a:ext>
            </a:extLst>
          </p:cNvPr>
          <p:cNvSpPr/>
          <p:nvPr/>
        </p:nvSpPr>
        <p:spPr>
          <a:xfrm>
            <a:off x="742950" y="906602"/>
            <a:ext cx="4572000" cy="5632311"/>
          </a:xfrm>
          <a:prstGeom prst="rect">
            <a:avLst/>
          </a:prstGeom>
        </p:spPr>
        <p:txBody>
          <a:bodyPr>
            <a:spAutoFit/>
          </a:bodyPr>
          <a:lstStyle/>
          <a:p>
            <a:r>
              <a:rPr lang="en-IN" dirty="0"/>
              <a:t>void adjust(int a[],int p, int n)</a:t>
            </a:r>
          </a:p>
          <a:p>
            <a:r>
              <a:rPr lang="en-IN" dirty="0"/>
              <a:t>{</a:t>
            </a:r>
          </a:p>
          <a:p>
            <a:r>
              <a:rPr lang="en-IN" dirty="0"/>
              <a:t> int c, temp;</a:t>
            </a:r>
          </a:p>
          <a:p>
            <a:r>
              <a:rPr lang="en-IN" dirty="0"/>
              <a:t> temp=a[p];</a:t>
            </a:r>
          </a:p>
          <a:p>
            <a:r>
              <a:rPr lang="en-IN" dirty="0"/>
              <a:t> c=2*p;</a:t>
            </a:r>
          </a:p>
          <a:p>
            <a:r>
              <a:rPr lang="en-IN" dirty="0"/>
              <a:t> while(c&lt;=n)</a:t>
            </a:r>
          </a:p>
          <a:p>
            <a:r>
              <a:rPr lang="en-IN" dirty="0"/>
              <a:t> {</a:t>
            </a:r>
          </a:p>
          <a:p>
            <a:r>
              <a:rPr lang="en-IN" dirty="0"/>
              <a:t>  if(c&lt;n &amp;&amp; a[c+1]&gt;a[c])</a:t>
            </a:r>
          </a:p>
          <a:p>
            <a:r>
              <a:rPr lang="en-IN" dirty="0"/>
              <a:t>    </a:t>
            </a:r>
            <a:r>
              <a:rPr lang="en-IN" dirty="0" err="1"/>
              <a:t>c++</a:t>
            </a:r>
            <a:r>
              <a:rPr lang="en-IN" dirty="0"/>
              <a:t>;</a:t>
            </a:r>
          </a:p>
          <a:p>
            <a:r>
              <a:rPr lang="en-IN" dirty="0"/>
              <a:t>  if(temp&gt;a[c])</a:t>
            </a:r>
          </a:p>
          <a:p>
            <a:r>
              <a:rPr lang="en-IN" dirty="0"/>
              <a:t>    break;</a:t>
            </a:r>
          </a:p>
          <a:p>
            <a:r>
              <a:rPr lang="en-IN" dirty="0"/>
              <a:t>  else</a:t>
            </a:r>
          </a:p>
          <a:p>
            <a:r>
              <a:rPr lang="en-IN" dirty="0"/>
              <a:t>  {</a:t>
            </a:r>
          </a:p>
          <a:p>
            <a:r>
              <a:rPr lang="en-IN" dirty="0"/>
              <a:t>      a[c/2]=a[c];</a:t>
            </a:r>
          </a:p>
          <a:p>
            <a:r>
              <a:rPr lang="en-IN" dirty="0"/>
              <a:t>      c=2*c;</a:t>
            </a:r>
          </a:p>
          <a:p>
            <a:r>
              <a:rPr lang="en-IN" dirty="0"/>
              <a:t>  }</a:t>
            </a:r>
          </a:p>
          <a:p>
            <a:r>
              <a:rPr lang="en-IN" dirty="0"/>
              <a:t> }</a:t>
            </a:r>
          </a:p>
          <a:p>
            <a:r>
              <a:rPr lang="en-IN" dirty="0"/>
              <a:t> a[c/2]=temp;</a:t>
            </a:r>
          </a:p>
          <a:p>
            <a:r>
              <a:rPr lang="en-IN" dirty="0"/>
              <a:t> return;</a:t>
            </a:r>
          </a:p>
          <a:p>
            <a:r>
              <a:rPr lang="en-IN" dirty="0"/>
              <a:t>}</a:t>
            </a:r>
          </a:p>
        </p:txBody>
      </p:sp>
      <p:sp>
        <p:nvSpPr>
          <p:cNvPr id="7" name="Rectangle 6">
            <a:extLst>
              <a:ext uri="{FF2B5EF4-FFF2-40B4-BE49-F238E27FC236}">
                <a16:creationId xmlns:a16="http://schemas.microsoft.com/office/drawing/2014/main" id="{E7A06144-07C6-466A-B0F6-F0CC6668E4F4}"/>
              </a:ext>
            </a:extLst>
          </p:cNvPr>
          <p:cNvSpPr/>
          <p:nvPr/>
        </p:nvSpPr>
        <p:spPr>
          <a:xfrm>
            <a:off x="628650" y="319087"/>
            <a:ext cx="3860416" cy="355482"/>
          </a:xfrm>
          <a:prstGeom prst="rect">
            <a:avLst/>
          </a:prstGeom>
        </p:spPr>
        <p:txBody>
          <a:bodyPr wrap="none">
            <a:spAutoFit/>
          </a:bodyPr>
          <a:lstStyle/>
          <a:p>
            <a:pPr>
              <a:lnSpc>
                <a:spcPct val="95000"/>
              </a:lnSpc>
            </a:pPr>
            <a:r>
              <a:rPr lang="en-GB" b="1" spc="-1" dirty="0">
                <a:uFill>
                  <a:solidFill>
                    <a:srgbClr val="FFFFFF"/>
                  </a:solidFill>
                </a:uFill>
                <a:latin typeface="Times New Roman"/>
              </a:rPr>
              <a:t>Function to adjust elements of a heap</a:t>
            </a:r>
            <a:endParaRPr lang="en-IN" b="1" spc="-1" dirty="0">
              <a:uFill>
                <a:solidFill>
                  <a:srgbClr val="FFFFFF"/>
                </a:solidFill>
              </a:uFill>
              <a:latin typeface="Times New Roman"/>
            </a:endParaRPr>
          </a:p>
        </p:txBody>
      </p:sp>
    </p:spTree>
    <p:extLst>
      <p:ext uri="{BB962C8B-B14F-4D97-AF65-F5344CB8AC3E}">
        <p14:creationId xmlns:p14="http://schemas.microsoft.com/office/powerpoint/2010/main" val="3876917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TextShape 1"/>
          <p:cNvSpPr txBox="1"/>
          <p:nvPr/>
        </p:nvSpPr>
        <p:spPr>
          <a:xfrm>
            <a:off x="304919" y="1981080"/>
            <a:ext cx="8653343" cy="4114800"/>
          </a:xfrm>
          <a:prstGeom prst="rect">
            <a:avLst/>
          </a:prstGeom>
          <a:noFill/>
          <a:ln>
            <a:noFill/>
          </a:ln>
        </p:spPr>
        <p:txBody>
          <a:bodyPr lIns="90360" tIns="44280" rIns="90360" bIns="44280"/>
          <a:lstStyle/>
          <a:p>
            <a:pPr marL="341280" indent="-341280">
              <a:lnSpc>
                <a:spcPct val="95000"/>
              </a:lnSpc>
              <a:buClr>
                <a:srgbClr val="00CECE"/>
              </a:buClr>
              <a:buSzPct val="75000"/>
              <a:buFont typeface="Monotype Sorts" charset="2"/>
              <a:buChar char=""/>
            </a:pPr>
            <a:r>
              <a:rPr lang="en-GB" sz="2800" b="0" strike="noStrike" spc="-1" dirty="0">
                <a:uFill>
                  <a:solidFill>
                    <a:srgbClr val="FFFFFF"/>
                  </a:solidFill>
                </a:uFill>
                <a:latin typeface="Times New Roman"/>
              </a:rPr>
              <a:t>A  heap is a complete binary tree, where the entry at each node is greater than/less than or equal to the entries in its children.</a:t>
            </a:r>
            <a:endParaRPr lang="en-IN" sz="3200" b="0" strike="noStrike" spc="-1" dirty="0">
              <a:uFill>
                <a:solidFill>
                  <a:srgbClr val="FFFFFF"/>
                </a:solidFill>
              </a:uFill>
              <a:latin typeface="Times New Roman"/>
            </a:endParaRPr>
          </a:p>
          <a:p>
            <a:pPr marL="341280" indent="-341280">
              <a:buClr>
                <a:srgbClr val="00CECE"/>
              </a:buClr>
              <a:buSzPct val="75000"/>
              <a:buFont typeface="Monotype Sorts" charset="2"/>
              <a:buChar char=""/>
            </a:pPr>
            <a:r>
              <a:rPr lang="en-GB" sz="2800" b="0" strike="noStrike" spc="-1" dirty="0">
                <a:uFill>
                  <a:solidFill>
                    <a:srgbClr val="FFFFFF"/>
                  </a:solidFill>
                </a:uFill>
                <a:latin typeface="Times New Roman"/>
              </a:rPr>
              <a:t>To add an entry to a heap, place the new entry at the next available spot, and perform a </a:t>
            </a:r>
            <a:r>
              <a:rPr lang="en-GB" sz="2800" b="0" strike="noStrike" spc="-1" dirty="0" err="1">
                <a:uFill>
                  <a:solidFill>
                    <a:srgbClr val="FFFFFF"/>
                  </a:solidFill>
                </a:uFill>
                <a:latin typeface="Times New Roman"/>
              </a:rPr>
              <a:t>reheapification</a:t>
            </a:r>
            <a:r>
              <a:rPr lang="en-GB" sz="2800" b="0" strike="noStrike" spc="-1" dirty="0">
                <a:uFill>
                  <a:solidFill>
                    <a:srgbClr val="FFFFFF"/>
                  </a:solidFill>
                </a:uFill>
                <a:latin typeface="Times New Roman"/>
              </a:rPr>
              <a:t> upward.</a:t>
            </a:r>
            <a:endParaRPr lang="en-IN" sz="3200" b="0" strike="noStrike" spc="-1" dirty="0">
              <a:uFill>
                <a:solidFill>
                  <a:srgbClr val="FFFFFF"/>
                </a:solidFill>
              </a:uFill>
              <a:latin typeface="Times New Roman"/>
            </a:endParaRPr>
          </a:p>
          <a:p>
            <a:pPr marL="341280" indent="-341280">
              <a:buClr>
                <a:srgbClr val="00CECE"/>
              </a:buClr>
              <a:buSzPct val="75000"/>
              <a:buFont typeface="Monotype Sorts" charset="2"/>
              <a:buChar char=""/>
            </a:pPr>
            <a:r>
              <a:rPr lang="en-GB" sz="2800" b="0" strike="noStrike" spc="-1" dirty="0">
                <a:uFill>
                  <a:solidFill>
                    <a:srgbClr val="FFFFFF"/>
                  </a:solidFill>
                </a:uFill>
                <a:latin typeface="Times New Roman"/>
              </a:rPr>
              <a:t>To remove the biggest entry, move the last node onto the root, and perform a </a:t>
            </a:r>
            <a:r>
              <a:rPr lang="en-GB" sz="2800" b="0" strike="noStrike" spc="-1" dirty="0" err="1">
                <a:uFill>
                  <a:solidFill>
                    <a:srgbClr val="FFFFFF"/>
                  </a:solidFill>
                </a:uFill>
                <a:latin typeface="Times New Roman"/>
              </a:rPr>
              <a:t>reheapification</a:t>
            </a:r>
            <a:r>
              <a:rPr lang="en-GB" sz="2800" b="0" strike="noStrike" spc="-1" dirty="0">
                <a:uFill>
                  <a:solidFill>
                    <a:srgbClr val="FFFFFF"/>
                  </a:solidFill>
                </a:uFill>
                <a:latin typeface="Times New Roman"/>
              </a:rPr>
              <a:t> downward.</a:t>
            </a:r>
          </a:p>
          <a:p>
            <a:pPr marL="341280" indent="-341280">
              <a:buClr>
                <a:srgbClr val="00CECE"/>
              </a:buClr>
              <a:buSzPct val="75000"/>
              <a:buFont typeface="Monotype Sorts" charset="2"/>
              <a:buChar char=""/>
            </a:pPr>
            <a:endParaRPr lang="en-IN" sz="3200" b="0" strike="noStrike" spc="-1" dirty="0">
              <a:uFill>
                <a:solidFill>
                  <a:srgbClr val="FFFFFF"/>
                </a:solidFill>
              </a:uFill>
              <a:latin typeface="Times New Roman"/>
            </a:endParaRPr>
          </a:p>
        </p:txBody>
      </p:sp>
      <p:pic>
        <p:nvPicPr>
          <p:cNvPr id="678" name="Picture 2"/>
          <p:cNvPicPr/>
          <p:nvPr/>
        </p:nvPicPr>
        <p:blipFill>
          <a:blip r:embed="rId3"/>
          <a:srcRect l="21891"/>
          <a:stretch/>
        </p:blipFill>
        <p:spPr>
          <a:xfrm>
            <a:off x="41400" y="0"/>
            <a:ext cx="1625400" cy="1833480"/>
          </a:xfrm>
          <a:prstGeom prst="rect">
            <a:avLst/>
          </a:prstGeom>
          <a:ln>
            <a:noFill/>
          </a:ln>
        </p:spPr>
      </p:pic>
      <p:sp>
        <p:nvSpPr>
          <p:cNvPr id="679" name="TextShape 2"/>
          <p:cNvSpPr txBox="1"/>
          <p:nvPr/>
        </p:nvSpPr>
        <p:spPr>
          <a:xfrm>
            <a:off x="742950" y="0"/>
            <a:ext cx="7772400" cy="1143000"/>
          </a:xfrm>
          <a:prstGeom prst="rect">
            <a:avLst/>
          </a:prstGeom>
          <a:noFill/>
          <a:ln>
            <a:noFill/>
          </a:ln>
        </p:spPr>
        <p:txBody>
          <a:bodyPr lIns="90360" tIns="44280" rIns="90360" bIns="44280" anchor="ctr"/>
          <a:lstStyle/>
          <a:p>
            <a:pPr>
              <a:lnSpc>
                <a:spcPct val="95000"/>
              </a:lnSpc>
            </a:pPr>
            <a:r>
              <a:rPr lang="en-GB" sz="4400" b="0" strike="noStrike" spc="-1" dirty="0">
                <a:solidFill>
                  <a:srgbClr val="00CECE"/>
                </a:solidFill>
                <a:uFill>
                  <a:solidFill>
                    <a:srgbClr val="FFFFFF"/>
                  </a:solidFill>
                </a:uFill>
                <a:latin typeface="Times New Roman"/>
              </a:rPr>
              <a:t>   Summary</a:t>
            </a:r>
            <a:endParaRPr lang="en-IN" sz="4400" b="0" strike="noStrike" spc="-1" dirty="0">
              <a:solidFill>
                <a:srgbClr val="00CECE"/>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0164D9A8-0107-472D-BF33-DC8F40694584}"/>
              </a:ext>
            </a:extLst>
          </p:cNvPr>
          <p:cNvSpPr>
            <a:spLocks noGrp="1"/>
          </p:cNvSpPr>
          <p:nvPr>
            <p:ph type="dt" sz="half" idx="10"/>
          </p:nvPr>
        </p:nvSpPr>
        <p:spPr/>
        <p:txBody>
          <a:bodyPr/>
          <a:lstStyle/>
          <a:p>
            <a:fld id="{076464A7-E3A5-4113-949D-54C8BF16D60E}" type="datetime5">
              <a:rPr lang="en-IN" smtClean="0"/>
              <a:t>22-Dec-21</a:t>
            </a:fld>
            <a:endParaRPr lang="en-IN"/>
          </a:p>
        </p:txBody>
      </p:sp>
      <p:sp>
        <p:nvSpPr>
          <p:cNvPr id="3" name="Footer Placeholder 2">
            <a:extLst>
              <a:ext uri="{FF2B5EF4-FFF2-40B4-BE49-F238E27FC236}">
                <a16:creationId xmlns:a16="http://schemas.microsoft.com/office/drawing/2014/main" id="{B1CF61AB-6DBB-4744-A930-C7139AC2A1D2}"/>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56AF9FC3-3EE8-4972-8273-C7FA457D4984}"/>
              </a:ext>
            </a:extLst>
          </p:cNvPr>
          <p:cNvSpPr>
            <a:spLocks noGrp="1"/>
          </p:cNvSpPr>
          <p:nvPr>
            <p:ph type="sldNum" sz="quarter" idx="12"/>
          </p:nvPr>
        </p:nvSpPr>
        <p:spPr/>
        <p:txBody>
          <a:bodyPr/>
          <a:lstStyle/>
          <a:p>
            <a:fld id="{1B44385C-0615-4A46-ADB2-FB00C56C0F04}" type="slidenum">
              <a:rPr lang="en-IN" smtClean="0"/>
              <a:t>41</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Line 1"/>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6" name="TextShape 3"/>
          <p:cNvSpPr txBox="1"/>
          <p:nvPr/>
        </p:nvSpPr>
        <p:spPr>
          <a:xfrm>
            <a:off x="685800" y="1981080"/>
            <a:ext cx="2651040" cy="4114800"/>
          </a:xfrm>
          <a:prstGeom prst="rect">
            <a:avLst/>
          </a:prstGeom>
          <a:noFill/>
          <a:ln>
            <a:noFill/>
          </a:ln>
        </p:spPr>
        <p:txBody>
          <a:bodyPr lIns="90360" tIns="44280" rIns="90360" bIns="44280"/>
          <a:lstStyle/>
          <a:p>
            <a:pPr>
              <a:lnSpc>
                <a:spcPct val="95000"/>
              </a:lnSpc>
            </a:pPr>
            <a:r>
              <a:rPr lang="en-GB" sz="3200" b="0" strike="noStrike" spc="-1" dirty="0">
                <a:uFill>
                  <a:solidFill>
                    <a:srgbClr val="FFFFFF"/>
                  </a:solidFill>
                </a:uFill>
                <a:latin typeface="Times New Roman"/>
              </a:rPr>
              <a:t>Complete binary tree.</a:t>
            </a:r>
            <a:endParaRPr lang="en-IN" sz="3200" b="0" strike="noStrike" spc="-1" dirty="0">
              <a:uFill>
                <a:solidFill>
                  <a:srgbClr val="FFFFFF"/>
                </a:solidFill>
              </a:uFill>
              <a:latin typeface="Times New Roman"/>
            </a:endParaRPr>
          </a:p>
        </p:txBody>
      </p:sp>
      <p:sp>
        <p:nvSpPr>
          <p:cNvPr id="67" name="CustomShape 4"/>
          <p:cNvSpPr/>
          <p:nvPr/>
        </p:nvSpPr>
        <p:spPr>
          <a:xfrm>
            <a:off x="7580160" y="1919160"/>
            <a:ext cx="1547640" cy="1186920"/>
          </a:xfrm>
          <a:custGeom>
            <a:avLst/>
            <a:gdLst/>
            <a:ahLst/>
            <a:cxnLst/>
            <a:rect l="0" t="0" r="r" b="b"/>
            <a:pathLst>
              <a:path w="4301" h="3298">
                <a:moveTo>
                  <a:pt x="4" y="0"/>
                </a:moveTo>
                <a:cubicBezTo>
                  <a:pt x="2" y="0"/>
                  <a:pt x="0" y="2"/>
                  <a:pt x="0" y="4"/>
                </a:cubicBezTo>
                <a:lnTo>
                  <a:pt x="0" y="3293"/>
                </a:lnTo>
                <a:cubicBezTo>
                  <a:pt x="0" y="3295"/>
                  <a:pt x="2" y="3297"/>
                  <a:pt x="4" y="3297"/>
                </a:cubicBezTo>
                <a:lnTo>
                  <a:pt x="4295" y="3297"/>
                </a:lnTo>
                <a:cubicBezTo>
                  <a:pt x="4297" y="3297"/>
                  <a:pt x="4300" y="3295"/>
                  <a:pt x="4300" y="3293"/>
                </a:cubicBezTo>
                <a:lnTo>
                  <a:pt x="4300" y="4"/>
                </a:lnTo>
                <a:cubicBezTo>
                  <a:pt x="4300" y="2"/>
                  <a:pt x="4297" y="0"/>
                  <a:pt x="4295"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gn="r">
              <a:lnSpc>
                <a:spcPct val="95000"/>
              </a:lnSpc>
            </a:pPr>
            <a:r>
              <a:rPr lang="en-GB" sz="2400" b="0" strike="noStrike" spc="-1">
                <a:solidFill>
                  <a:srgbClr val="FFFFFF"/>
                </a:solidFill>
                <a:uFill>
                  <a:solidFill>
                    <a:srgbClr val="FFFFFF"/>
                  </a:solidFill>
                </a:uFill>
                <a:latin typeface="Times New Roman"/>
              </a:rPr>
              <a:t>Right child</a:t>
            </a:r>
            <a:endParaRPr lang="en-IN" sz="1800" b="0" strike="noStrike" spc="-1">
              <a:solidFill>
                <a:srgbClr val="FFFFFF"/>
              </a:solidFill>
              <a:uFill>
                <a:solidFill>
                  <a:srgbClr val="FFFFFF"/>
                </a:solidFill>
              </a:uFill>
              <a:latin typeface="Times New Roman"/>
            </a:endParaRPr>
          </a:p>
          <a:p>
            <a:pPr algn="r"/>
            <a:r>
              <a:rPr lang="en-GB" sz="2400" b="0" strike="noStrike" spc="-1">
                <a:solidFill>
                  <a:srgbClr val="FFFFFF"/>
                </a:solidFill>
                <a:uFill>
                  <a:solidFill>
                    <a:srgbClr val="FFFFFF"/>
                  </a:solidFill>
                </a:uFill>
                <a:latin typeface="Times New Roman"/>
              </a:rPr>
              <a:t>of the</a:t>
            </a:r>
            <a:endParaRPr lang="en-IN" sz="1800" b="0" strike="noStrike" spc="-1">
              <a:solidFill>
                <a:srgbClr val="FFFFFF"/>
              </a:solidFill>
              <a:uFill>
                <a:solidFill>
                  <a:srgbClr val="FFFFFF"/>
                </a:solidFill>
              </a:uFill>
              <a:latin typeface="Times New Roman"/>
            </a:endParaRPr>
          </a:p>
          <a:p>
            <a:pPr algn="r"/>
            <a:r>
              <a:rPr lang="en-GB" sz="2400" b="0" strike="noStrike" spc="-1">
                <a:solidFill>
                  <a:srgbClr val="FFFFFF"/>
                </a:solidFill>
                <a:uFill>
                  <a:solidFill>
                    <a:srgbClr val="FFFFFF"/>
                  </a:solidFill>
                </a:uFill>
                <a:latin typeface="Times New Roman"/>
              </a:rPr>
              <a:t>root</a:t>
            </a:r>
            <a:endParaRPr lang="en-IN" sz="1800" b="0" strike="noStrike" spc="-1">
              <a:solidFill>
                <a:srgbClr val="FFFFFF"/>
              </a:solidFill>
              <a:uFill>
                <a:solidFill>
                  <a:srgbClr val="FFFFFF"/>
                </a:solidFill>
              </a:uFill>
              <a:latin typeface="Times New Roman"/>
            </a:endParaRPr>
          </a:p>
        </p:txBody>
      </p:sp>
      <p:sp>
        <p:nvSpPr>
          <p:cNvPr id="68" name="CustomShape 5"/>
          <p:cNvSpPr/>
          <p:nvPr/>
        </p:nvSpPr>
        <p:spPr>
          <a:xfrm>
            <a:off x="2871720" y="4610160"/>
            <a:ext cx="3186360" cy="1569960"/>
          </a:xfrm>
          <a:custGeom>
            <a:avLst/>
            <a:gdLst/>
            <a:ahLst/>
            <a:cxnLst/>
            <a:rect l="0" t="0" r="r" b="b"/>
            <a:pathLst>
              <a:path w="8853" h="4363">
                <a:moveTo>
                  <a:pt x="546" y="0"/>
                </a:moveTo>
                <a:cubicBezTo>
                  <a:pt x="273" y="0"/>
                  <a:pt x="0" y="273"/>
                  <a:pt x="0" y="546"/>
                </a:cubicBezTo>
                <a:lnTo>
                  <a:pt x="0" y="3815"/>
                </a:lnTo>
                <a:cubicBezTo>
                  <a:pt x="0" y="4088"/>
                  <a:pt x="273" y="4362"/>
                  <a:pt x="546" y="4362"/>
                </a:cubicBezTo>
                <a:lnTo>
                  <a:pt x="8305" y="4362"/>
                </a:lnTo>
                <a:cubicBezTo>
                  <a:pt x="8578" y="4362"/>
                  <a:pt x="8852" y="4088"/>
                  <a:pt x="8852" y="3815"/>
                </a:cubicBezTo>
                <a:lnTo>
                  <a:pt x="8852" y="546"/>
                </a:lnTo>
                <a:cubicBezTo>
                  <a:pt x="8852" y="273"/>
                  <a:pt x="8578" y="0"/>
                  <a:pt x="8305" y="0"/>
                </a:cubicBezTo>
                <a:lnTo>
                  <a:pt x="546" y="0"/>
                </a:lnTo>
              </a:path>
            </a:pathLst>
          </a:custGeom>
          <a:solidFill>
            <a:srgbClr val="8080FF"/>
          </a:solidFill>
          <a:ln w="12600">
            <a:solidFill>
              <a:srgbClr val="000000"/>
            </a:solidFill>
            <a:miter/>
          </a:ln>
          <a:effectLst>
            <a:outerShdw dist="107932" dir="2700000">
              <a:srgbClr val="000000">
                <a:alpha val="50000"/>
              </a:srgbClr>
            </a:outerShdw>
          </a:effectLst>
        </p:spPr>
        <p:style>
          <a:lnRef idx="0">
            <a:scrgbClr r="0" g="0" b="0"/>
          </a:lnRef>
          <a:fillRef idx="0">
            <a:scrgbClr r="0" g="0" b="0"/>
          </a:fillRef>
          <a:effectRef idx="0">
            <a:scrgbClr r="0" g="0" b="0"/>
          </a:effectRef>
          <a:fontRef idx="minor"/>
        </p:style>
      </p:sp>
      <p:sp>
        <p:nvSpPr>
          <p:cNvPr id="69" name="CustomShape 6"/>
          <p:cNvSpPr/>
          <p:nvPr/>
        </p:nvSpPr>
        <p:spPr>
          <a:xfrm>
            <a:off x="2936520" y="4674960"/>
            <a:ext cx="3056040" cy="1440000"/>
          </a:xfrm>
          <a:custGeom>
            <a:avLst/>
            <a:gdLst/>
            <a:ahLst/>
            <a:cxnLst/>
            <a:rect l="0" t="0" r="r" b="b"/>
            <a:pathLst>
              <a:path w="8491" h="4001">
                <a:moveTo>
                  <a:pt x="4" y="0"/>
                </a:moveTo>
                <a:cubicBezTo>
                  <a:pt x="2" y="0"/>
                  <a:pt x="0" y="2"/>
                  <a:pt x="0" y="4"/>
                </a:cubicBezTo>
                <a:lnTo>
                  <a:pt x="0" y="3996"/>
                </a:lnTo>
                <a:cubicBezTo>
                  <a:pt x="0" y="3998"/>
                  <a:pt x="2" y="4000"/>
                  <a:pt x="4" y="4000"/>
                </a:cubicBezTo>
                <a:lnTo>
                  <a:pt x="8485" y="4000"/>
                </a:lnTo>
                <a:cubicBezTo>
                  <a:pt x="8487" y="4000"/>
                  <a:pt x="8490" y="3998"/>
                  <a:pt x="8490" y="3996"/>
                </a:cubicBezTo>
                <a:lnTo>
                  <a:pt x="8490" y="4"/>
                </a:lnTo>
                <a:cubicBezTo>
                  <a:pt x="8490" y="2"/>
                  <a:pt x="8487" y="0"/>
                  <a:pt x="8485"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3000"/>
              </a:lnSpc>
            </a:pPr>
            <a:r>
              <a:rPr lang="en-GB" sz="2400" b="0" strike="noStrike" spc="-1">
                <a:solidFill>
                  <a:srgbClr val="000000"/>
                </a:solidFill>
                <a:uFill>
                  <a:solidFill>
                    <a:srgbClr val="FFFFFF"/>
                  </a:solidFill>
                </a:uFill>
                <a:latin typeface="Times New Roman"/>
              </a:rPr>
              <a:t>The third node is</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always the right child</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of the root.</a:t>
            </a:r>
            <a:endParaRPr lang="en-IN" sz="1800" b="0" strike="noStrike" spc="-1">
              <a:solidFill>
                <a:srgbClr val="FFFFFF"/>
              </a:solidFill>
              <a:uFill>
                <a:solidFill>
                  <a:srgbClr val="FFFFFF"/>
                </a:solidFill>
              </a:uFill>
              <a:latin typeface="Times New Roman"/>
            </a:endParaRPr>
          </a:p>
        </p:txBody>
      </p:sp>
      <p:sp>
        <p:nvSpPr>
          <p:cNvPr id="70" name="CustomShape 7"/>
          <p:cNvSpPr/>
          <p:nvPr/>
        </p:nvSpPr>
        <p:spPr>
          <a:xfrm>
            <a:off x="7437600" y="239868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71" name="Line 8"/>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72" name="CustomShape 9"/>
          <p:cNvSpPr/>
          <p:nvPr/>
        </p:nvSpPr>
        <p:spPr>
          <a:xfrm>
            <a:off x="6377040" y="133200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73" name="CustomShape 10"/>
          <p:cNvSpPr/>
          <p:nvPr/>
        </p:nvSpPr>
        <p:spPr>
          <a:xfrm>
            <a:off x="5273640" y="239868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 name="Date Placeholder 1">
            <a:extLst>
              <a:ext uri="{FF2B5EF4-FFF2-40B4-BE49-F238E27FC236}">
                <a16:creationId xmlns:a16="http://schemas.microsoft.com/office/drawing/2014/main" id="{FD02290C-9345-4ED4-8A0E-D8D6720B7548}"/>
              </a:ext>
            </a:extLst>
          </p:cNvPr>
          <p:cNvSpPr>
            <a:spLocks noGrp="1"/>
          </p:cNvSpPr>
          <p:nvPr>
            <p:ph type="dt" sz="half" idx="10"/>
          </p:nvPr>
        </p:nvSpPr>
        <p:spPr/>
        <p:txBody>
          <a:bodyPr/>
          <a:lstStyle/>
          <a:p>
            <a:fld id="{E5701688-D0F5-4BC1-B20A-093412151692}" type="datetime5">
              <a:rPr lang="en-IN" smtClean="0"/>
              <a:t>22-Dec-21</a:t>
            </a:fld>
            <a:endParaRPr lang="en-IN"/>
          </a:p>
        </p:txBody>
      </p:sp>
      <p:sp>
        <p:nvSpPr>
          <p:cNvPr id="3" name="Footer Placeholder 2">
            <a:extLst>
              <a:ext uri="{FF2B5EF4-FFF2-40B4-BE49-F238E27FC236}">
                <a16:creationId xmlns:a16="http://schemas.microsoft.com/office/drawing/2014/main" id="{FECE90A5-5CE2-4A80-B5C4-8E8F9157A80D}"/>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6F55C58B-24D0-41FF-A7B0-EAB69077FCE3}"/>
              </a:ext>
            </a:extLst>
          </p:cNvPr>
          <p:cNvSpPr>
            <a:spLocks noGrp="1"/>
          </p:cNvSpPr>
          <p:nvPr>
            <p:ph type="sldNum" sz="quarter" idx="12"/>
          </p:nvPr>
        </p:nvSpPr>
        <p:spPr/>
        <p:txBody>
          <a:bodyPr/>
          <a:lstStyle/>
          <a:p>
            <a:fld id="{1B44385C-0615-4A46-ADB2-FB00C56C0F04}" type="slidenum">
              <a:rPr lang="en-IN" smtClean="0"/>
              <a:t>5</a:t>
            </a:fld>
            <a:endParaRPr lang="en-IN"/>
          </a:p>
        </p:txBody>
      </p:sp>
      <p:sp>
        <p:nvSpPr>
          <p:cNvPr id="15" name="TextShape 1">
            <a:extLst>
              <a:ext uri="{FF2B5EF4-FFF2-40B4-BE49-F238E27FC236}">
                <a16:creationId xmlns:a16="http://schemas.microsoft.com/office/drawing/2014/main" id="{5B8778EE-15E1-4518-8D65-2EFE7F9B5627}"/>
              </a:ext>
            </a:extLst>
          </p:cNvPr>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Line 1"/>
          <p:cNvSpPr/>
          <p:nvPr/>
        </p:nvSpPr>
        <p:spPr>
          <a:xfrm flipH="1">
            <a:off x="5271840" y="2941560"/>
            <a:ext cx="56520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75" name="CustomShape 2"/>
          <p:cNvSpPr/>
          <p:nvPr/>
        </p:nvSpPr>
        <p:spPr>
          <a:xfrm>
            <a:off x="4680000" y="3312360"/>
            <a:ext cx="793080" cy="732240"/>
          </a:xfrm>
          <a:custGeom>
            <a:avLst/>
            <a:gdLst/>
            <a:ahLst/>
            <a:cxnLst/>
            <a:rect l="0" t="0" r="r" b="b"/>
            <a:pathLst>
              <a:path w="2205" h="2035">
                <a:moveTo>
                  <a:pt x="255" y="0"/>
                </a:moveTo>
                <a:cubicBezTo>
                  <a:pt x="127" y="0"/>
                  <a:pt x="0" y="127"/>
                  <a:pt x="0" y="255"/>
                </a:cubicBezTo>
                <a:lnTo>
                  <a:pt x="0" y="1779"/>
                </a:lnTo>
                <a:cubicBezTo>
                  <a:pt x="0" y="1906"/>
                  <a:pt x="127" y="2034"/>
                  <a:pt x="255" y="2034"/>
                </a:cubicBezTo>
                <a:lnTo>
                  <a:pt x="1948" y="2034"/>
                </a:lnTo>
                <a:cubicBezTo>
                  <a:pt x="2076" y="2034"/>
                  <a:pt x="2204" y="1906"/>
                  <a:pt x="2204" y="1779"/>
                </a:cubicBezTo>
                <a:lnTo>
                  <a:pt x="2204" y="255"/>
                </a:lnTo>
                <a:cubicBezTo>
                  <a:pt x="2204" y="127"/>
                  <a:pt x="2076" y="0"/>
                  <a:pt x="1948"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77" name="TextShape 4"/>
          <p:cNvSpPr txBox="1"/>
          <p:nvPr/>
        </p:nvSpPr>
        <p:spPr>
          <a:xfrm>
            <a:off x="685800" y="1981080"/>
            <a:ext cx="2651040" cy="4114800"/>
          </a:xfrm>
          <a:prstGeom prst="rect">
            <a:avLst/>
          </a:prstGeom>
          <a:noFill/>
          <a:ln>
            <a:noFill/>
          </a:ln>
        </p:spPr>
        <p:txBody>
          <a:bodyPr lIns="90360" tIns="44280" rIns="90360" bIns="44280"/>
          <a:lstStyle/>
          <a:p>
            <a:pPr>
              <a:lnSpc>
                <a:spcPct val="95000"/>
              </a:lnSpc>
            </a:pPr>
            <a:r>
              <a:rPr lang="en-GB" sz="3200" b="0" strike="noStrike" spc="-1">
                <a:solidFill>
                  <a:srgbClr val="E0E0E0"/>
                </a:solidFill>
                <a:uFill>
                  <a:solidFill>
                    <a:srgbClr val="FFFFFF"/>
                  </a:solidFill>
                </a:uFill>
                <a:latin typeface="Times New Roman"/>
              </a:rPr>
              <a:t>Complete binary tree.</a:t>
            </a:r>
            <a:endParaRPr lang="en-IN" sz="3200" b="0" strike="noStrike" spc="-1">
              <a:solidFill>
                <a:srgbClr val="E0E0E0"/>
              </a:solidFill>
              <a:uFill>
                <a:solidFill>
                  <a:srgbClr val="FFFFFF"/>
                </a:solidFill>
              </a:uFill>
              <a:latin typeface="Times New Roman"/>
            </a:endParaRPr>
          </a:p>
        </p:txBody>
      </p:sp>
      <p:sp>
        <p:nvSpPr>
          <p:cNvPr id="78" name="CustomShape 5"/>
          <p:cNvSpPr/>
          <p:nvPr/>
        </p:nvSpPr>
        <p:spPr>
          <a:xfrm>
            <a:off x="2871720" y="4610160"/>
            <a:ext cx="3186360" cy="1569960"/>
          </a:xfrm>
          <a:custGeom>
            <a:avLst/>
            <a:gdLst/>
            <a:ahLst/>
            <a:cxnLst/>
            <a:rect l="0" t="0" r="r" b="b"/>
            <a:pathLst>
              <a:path w="8853" h="4363">
                <a:moveTo>
                  <a:pt x="546" y="0"/>
                </a:moveTo>
                <a:cubicBezTo>
                  <a:pt x="273" y="0"/>
                  <a:pt x="0" y="273"/>
                  <a:pt x="0" y="546"/>
                </a:cubicBezTo>
                <a:lnTo>
                  <a:pt x="0" y="3815"/>
                </a:lnTo>
                <a:cubicBezTo>
                  <a:pt x="0" y="4088"/>
                  <a:pt x="273" y="4362"/>
                  <a:pt x="546" y="4362"/>
                </a:cubicBezTo>
                <a:lnTo>
                  <a:pt x="8305" y="4362"/>
                </a:lnTo>
                <a:cubicBezTo>
                  <a:pt x="8578" y="4362"/>
                  <a:pt x="8852" y="4088"/>
                  <a:pt x="8852" y="3815"/>
                </a:cubicBezTo>
                <a:lnTo>
                  <a:pt x="8852" y="546"/>
                </a:lnTo>
                <a:cubicBezTo>
                  <a:pt x="8852" y="273"/>
                  <a:pt x="8578" y="0"/>
                  <a:pt x="8305" y="0"/>
                </a:cubicBezTo>
                <a:lnTo>
                  <a:pt x="546" y="0"/>
                </a:lnTo>
              </a:path>
            </a:pathLst>
          </a:custGeom>
          <a:solidFill>
            <a:srgbClr val="8080FF"/>
          </a:solidFill>
          <a:ln w="12600">
            <a:solidFill>
              <a:srgbClr val="000000"/>
            </a:solidFill>
            <a:miter/>
          </a:ln>
          <a:effectLst>
            <a:outerShdw dist="107932" dir="2700000">
              <a:srgbClr val="000000">
                <a:alpha val="50000"/>
              </a:srgbClr>
            </a:outerShdw>
          </a:effectLst>
        </p:spPr>
        <p:style>
          <a:lnRef idx="0">
            <a:scrgbClr r="0" g="0" b="0"/>
          </a:lnRef>
          <a:fillRef idx="0">
            <a:scrgbClr r="0" g="0" b="0"/>
          </a:fillRef>
          <a:effectRef idx="0">
            <a:scrgbClr r="0" g="0" b="0"/>
          </a:effectRef>
          <a:fontRef idx="minor"/>
        </p:style>
      </p:sp>
      <p:sp>
        <p:nvSpPr>
          <p:cNvPr id="79" name="CustomShape 6"/>
          <p:cNvSpPr/>
          <p:nvPr/>
        </p:nvSpPr>
        <p:spPr>
          <a:xfrm>
            <a:off x="2936520" y="4674960"/>
            <a:ext cx="3056040" cy="1440000"/>
          </a:xfrm>
          <a:custGeom>
            <a:avLst/>
            <a:gdLst/>
            <a:ahLst/>
            <a:cxnLst/>
            <a:rect l="0" t="0" r="r" b="b"/>
            <a:pathLst>
              <a:path w="8491" h="4001">
                <a:moveTo>
                  <a:pt x="4" y="0"/>
                </a:moveTo>
                <a:cubicBezTo>
                  <a:pt x="2" y="0"/>
                  <a:pt x="0" y="2"/>
                  <a:pt x="0" y="4"/>
                </a:cubicBezTo>
                <a:lnTo>
                  <a:pt x="0" y="3996"/>
                </a:lnTo>
                <a:cubicBezTo>
                  <a:pt x="0" y="3998"/>
                  <a:pt x="2" y="4000"/>
                  <a:pt x="4" y="4000"/>
                </a:cubicBezTo>
                <a:lnTo>
                  <a:pt x="8485" y="4000"/>
                </a:lnTo>
                <a:cubicBezTo>
                  <a:pt x="8487" y="4000"/>
                  <a:pt x="8490" y="3998"/>
                  <a:pt x="8490" y="3996"/>
                </a:cubicBezTo>
                <a:lnTo>
                  <a:pt x="8490" y="4"/>
                </a:lnTo>
                <a:cubicBezTo>
                  <a:pt x="8490" y="2"/>
                  <a:pt x="8487" y="0"/>
                  <a:pt x="8485"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nchorCtr="1"/>
          <a:lstStyle/>
          <a:p>
            <a:pPr algn="ctr">
              <a:lnSpc>
                <a:spcPct val="93000"/>
              </a:lnSpc>
            </a:pPr>
            <a:r>
              <a:rPr lang="en-GB" sz="2400" b="0" strike="noStrike" spc="-1">
                <a:solidFill>
                  <a:srgbClr val="000000"/>
                </a:solidFill>
                <a:uFill>
                  <a:solidFill>
                    <a:srgbClr val="FFFFFF"/>
                  </a:solidFill>
                </a:uFill>
                <a:latin typeface="Times New Roman"/>
              </a:rPr>
              <a:t>The next nodes</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always fill the next</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level from left-to-right.</a:t>
            </a:r>
            <a:endParaRPr lang="en-IN" sz="1800" b="0" strike="noStrike" spc="-1">
              <a:solidFill>
                <a:srgbClr val="FFFFFF"/>
              </a:solidFill>
              <a:uFill>
                <a:solidFill>
                  <a:srgbClr val="FFFFFF"/>
                </a:solidFill>
              </a:uFill>
              <a:latin typeface="Times New Roman"/>
            </a:endParaRPr>
          </a:p>
        </p:txBody>
      </p:sp>
      <p:sp>
        <p:nvSpPr>
          <p:cNvPr id="80" name="Line 7"/>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81" name="CustomShape 8"/>
          <p:cNvSpPr/>
          <p:nvPr/>
        </p:nvSpPr>
        <p:spPr>
          <a:xfrm>
            <a:off x="7437600" y="239868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82" name="Line 9"/>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83" name="CustomShape 10"/>
          <p:cNvSpPr/>
          <p:nvPr/>
        </p:nvSpPr>
        <p:spPr>
          <a:xfrm>
            <a:off x="6377040" y="133200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84" name="CustomShape 11"/>
          <p:cNvSpPr/>
          <p:nvPr/>
        </p:nvSpPr>
        <p:spPr>
          <a:xfrm>
            <a:off x="5273640" y="239868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 name="Date Placeholder 1">
            <a:extLst>
              <a:ext uri="{FF2B5EF4-FFF2-40B4-BE49-F238E27FC236}">
                <a16:creationId xmlns:a16="http://schemas.microsoft.com/office/drawing/2014/main" id="{CC88CB71-3AD9-44E5-9E7D-F04747C33113}"/>
              </a:ext>
            </a:extLst>
          </p:cNvPr>
          <p:cNvSpPr>
            <a:spLocks noGrp="1"/>
          </p:cNvSpPr>
          <p:nvPr>
            <p:ph type="dt" sz="half" idx="10"/>
          </p:nvPr>
        </p:nvSpPr>
        <p:spPr/>
        <p:txBody>
          <a:bodyPr/>
          <a:lstStyle/>
          <a:p>
            <a:fld id="{6EF35B70-BC5C-4447-BC69-E588698AA0A0}" type="datetime5">
              <a:rPr lang="en-IN" smtClean="0"/>
              <a:t>22-Dec-21</a:t>
            </a:fld>
            <a:endParaRPr lang="en-IN"/>
          </a:p>
        </p:txBody>
      </p:sp>
      <p:sp>
        <p:nvSpPr>
          <p:cNvPr id="3" name="Footer Placeholder 2">
            <a:extLst>
              <a:ext uri="{FF2B5EF4-FFF2-40B4-BE49-F238E27FC236}">
                <a16:creationId xmlns:a16="http://schemas.microsoft.com/office/drawing/2014/main" id="{31B29184-09D3-4440-820B-CADB49D88317}"/>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F66B4985-1286-40AA-A948-F0C1B68C1A64}"/>
              </a:ext>
            </a:extLst>
          </p:cNvPr>
          <p:cNvSpPr>
            <a:spLocks noGrp="1"/>
          </p:cNvSpPr>
          <p:nvPr>
            <p:ph type="sldNum" sz="quarter" idx="12"/>
          </p:nvPr>
        </p:nvSpPr>
        <p:spPr/>
        <p:txBody>
          <a:bodyPr/>
          <a:lstStyle/>
          <a:p>
            <a:fld id="{1B44385C-0615-4A46-ADB2-FB00C56C0F04}" type="slidenum">
              <a:rPr lang="en-IN" smtClean="0"/>
              <a:t>6</a:t>
            </a:fld>
            <a:endParaRPr lang="en-IN"/>
          </a:p>
        </p:txBody>
      </p:sp>
      <p:sp>
        <p:nvSpPr>
          <p:cNvPr id="16" name="TextShape 1">
            <a:extLst>
              <a:ext uri="{FF2B5EF4-FFF2-40B4-BE49-F238E27FC236}">
                <a16:creationId xmlns:a16="http://schemas.microsoft.com/office/drawing/2014/main" id="{A4D78B3F-F12D-4960-B766-8E1394853CA6}"/>
              </a:ext>
            </a:extLst>
          </p:cNvPr>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Tree>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Line 1"/>
          <p:cNvSpPr/>
          <p:nvPr/>
        </p:nvSpPr>
        <p:spPr>
          <a:xfrm>
            <a:off x="5516640" y="2941560"/>
            <a:ext cx="56232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86" name="CustomShape 2"/>
          <p:cNvSpPr/>
          <p:nvPr/>
        </p:nvSpPr>
        <p:spPr>
          <a:xfrm>
            <a:off x="5879520" y="3312360"/>
            <a:ext cx="793800" cy="732240"/>
          </a:xfrm>
          <a:custGeom>
            <a:avLst/>
            <a:gdLst/>
            <a:ahLst/>
            <a:cxnLst/>
            <a:rect l="0" t="0" r="r" b="b"/>
            <a:pathLst>
              <a:path w="2207" h="2035">
                <a:moveTo>
                  <a:pt x="255" y="0"/>
                </a:moveTo>
                <a:cubicBezTo>
                  <a:pt x="127" y="0"/>
                  <a:pt x="0" y="127"/>
                  <a:pt x="0" y="255"/>
                </a:cubicBezTo>
                <a:lnTo>
                  <a:pt x="0" y="1779"/>
                </a:lnTo>
                <a:cubicBezTo>
                  <a:pt x="0" y="1906"/>
                  <a:pt x="127" y="2034"/>
                  <a:pt x="255" y="2034"/>
                </a:cubicBezTo>
                <a:lnTo>
                  <a:pt x="1950" y="2034"/>
                </a:lnTo>
                <a:cubicBezTo>
                  <a:pt x="2078" y="2034"/>
                  <a:pt x="2206" y="1906"/>
                  <a:pt x="2206" y="1779"/>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88" name="TextShape 4"/>
          <p:cNvSpPr txBox="1"/>
          <p:nvPr/>
        </p:nvSpPr>
        <p:spPr>
          <a:xfrm>
            <a:off x="685800" y="1981080"/>
            <a:ext cx="2651040" cy="4114800"/>
          </a:xfrm>
          <a:prstGeom prst="rect">
            <a:avLst/>
          </a:prstGeom>
          <a:noFill/>
          <a:ln>
            <a:noFill/>
          </a:ln>
        </p:spPr>
        <p:txBody>
          <a:bodyPr lIns="90360" tIns="44280" rIns="90360" bIns="44280"/>
          <a:lstStyle/>
          <a:p>
            <a:pPr>
              <a:lnSpc>
                <a:spcPct val="95000"/>
              </a:lnSpc>
            </a:pPr>
            <a:r>
              <a:rPr lang="en-GB" sz="3200" b="0" strike="noStrike" spc="-1">
                <a:solidFill>
                  <a:srgbClr val="E0E0E0"/>
                </a:solidFill>
                <a:uFill>
                  <a:solidFill>
                    <a:srgbClr val="FFFFFF"/>
                  </a:solidFill>
                </a:uFill>
                <a:latin typeface="Times New Roman"/>
              </a:rPr>
              <a:t>Complete binary tree.</a:t>
            </a:r>
            <a:endParaRPr lang="en-IN" sz="3200" b="0" strike="noStrike" spc="-1">
              <a:solidFill>
                <a:srgbClr val="E0E0E0"/>
              </a:solidFill>
              <a:uFill>
                <a:solidFill>
                  <a:srgbClr val="FFFFFF"/>
                </a:solidFill>
              </a:uFill>
              <a:latin typeface="Times New Roman"/>
            </a:endParaRPr>
          </a:p>
        </p:txBody>
      </p:sp>
      <p:sp>
        <p:nvSpPr>
          <p:cNvPr id="89" name="CustomShape 5"/>
          <p:cNvSpPr/>
          <p:nvPr/>
        </p:nvSpPr>
        <p:spPr>
          <a:xfrm>
            <a:off x="2871720" y="4610160"/>
            <a:ext cx="3186360" cy="1569960"/>
          </a:xfrm>
          <a:custGeom>
            <a:avLst/>
            <a:gdLst/>
            <a:ahLst/>
            <a:cxnLst/>
            <a:rect l="0" t="0" r="r" b="b"/>
            <a:pathLst>
              <a:path w="8853" h="4363">
                <a:moveTo>
                  <a:pt x="546" y="0"/>
                </a:moveTo>
                <a:cubicBezTo>
                  <a:pt x="273" y="0"/>
                  <a:pt x="0" y="273"/>
                  <a:pt x="0" y="546"/>
                </a:cubicBezTo>
                <a:lnTo>
                  <a:pt x="0" y="3815"/>
                </a:lnTo>
                <a:cubicBezTo>
                  <a:pt x="0" y="4088"/>
                  <a:pt x="273" y="4362"/>
                  <a:pt x="546" y="4362"/>
                </a:cubicBezTo>
                <a:lnTo>
                  <a:pt x="8305" y="4362"/>
                </a:lnTo>
                <a:cubicBezTo>
                  <a:pt x="8578" y="4362"/>
                  <a:pt x="8852" y="4088"/>
                  <a:pt x="8852" y="3815"/>
                </a:cubicBezTo>
                <a:lnTo>
                  <a:pt x="8852" y="546"/>
                </a:lnTo>
                <a:cubicBezTo>
                  <a:pt x="8852" y="273"/>
                  <a:pt x="8578" y="0"/>
                  <a:pt x="8305" y="0"/>
                </a:cubicBezTo>
                <a:lnTo>
                  <a:pt x="546" y="0"/>
                </a:lnTo>
              </a:path>
            </a:pathLst>
          </a:custGeom>
          <a:solidFill>
            <a:srgbClr val="8080FF"/>
          </a:solidFill>
          <a:ln w="12600">
            <a:solidFill>
              <a:srgbClr val="000000"/>
            </a:solidFill>
            <a:miter/>
          </a:ln>
          <a:effectLst>
            <a:outerShdw dist="107932" dir="2700000">
              <a:srgbClr val="000000">
                <a:alpha val="50000"/>
              </a:srgbClr>
            </a:outerShdw>
          </a:effectLst>
        </p:spPr>
        <p:style>
          <a:lnRef idx="0">
            <a:scrgbClr r="0" g="0" b="0"/>
          </a:lnRef>
          <a:fillRef idx="0">
            <a:scrgbClr r="0" g="0" b="0"/>
          </a:fillRef>
          <a:effectRef idx="0">
            <a:scrgbClr r="0" g="0" b="0"/>
          </a:effectRef>
          <a:fontRef idx="minor"/>
        </p:style>
      </p:sp>
      <p:sp>
        <p:nvSpPr>
          <p:cNvPr id="90" name="CustomShape 6"/>
          <p:cNvSpPr/>
          <p:nvPr/>
        </p:nvSpPr>
        <p:spPr>
          <a:xfrm>
            <a:off x="2936520" y="4674960"/>
            <a:ext cx="3056040" cy="1440000"/>
          </a:xfrm>
          <a:custGeom>
            <a:avLst/>
            <a:gdLst/>
            <a:ahLst/>
            <a:cxnLst/>
            <a:rect l="0" t="0" r="r" b="b"/>
            <a:pathLst>
              <a:path w="8491" h="4001">
                <a:moveTo>
                  <a:pt x="4" y="0"/>
                </a:moveTo>
                <a:cubicBezTo>
                  <a:pt x="2" y="0"/>
                  <a:pt x="0" y="2"/>
                  <a:pt x="0" y="4"/>
                </a:cubicBezTo>
                <a:lnTo>
                  <a:pt x="0" y="3996"/>
                </a:lnTo>
                <a:cubicBezTo>
                  <a:pt x="0" y="3998"/>
                  <a:pt x="2" y="4000"/>
                  <a:pt x="4" y="4000"/>
                </a:cubicBezTo>
                <a:lnTo>
                  <a:pt x="8485" y="4000"/>
                </a:lnTo>
                <a:cubicBezTo>
                  <a:pt x="8487" y="4000"/>
                  <a:pt x="8490" y="3998"/>
                  <a:pt x="8490" y="3996"/>
                </a:cubicBezTo>
                <a:lnTo>
                  <a:pt x="8490" y="4"/>
                </a:lnTo>
                <a:cubicBezTo>
                  <a:pt x="8490" y="2"/>
                  <a:pt x="8487" y="0"/>
                  <a:pt x="8485"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nchorCtr="1"/>
          <a:lstStyle/>
          <a:p>
            <a:pPr algn="ctr">
              <a:lnSpc>
                <a:spcPct val="93000"/>
              </a:lnSpc>
            </a:pPr>
            <a:r>
              <a:rPr lang="en-GB" sz="2400" b="0" strike="noStrike" spc="-1">
                <a:solidFill>
                  <a:srgbClr val="000000"/>
                </a:solidFill>
                <a:uFill>
                  <a:solidFill>
                    <a:srgbClr val="FFFFFF"/>
                  </a:solidFill>
                </a:uFill>
                <a:latin typeface="Times New Roman"/>
              </a:rPr>
              <a:t>The next nodes</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always fill the next</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level from left-to-right.</a:t>
            </a:r>
            <a:endParaRPr lang="en-IN" sz="1800" b="0" strike="noStrike" spc="-1">
              <a:solidFill>
                <a:srgbClr val="FFFFFF"/>
              </a:solidFill>
              <a:uFill>
                <a:solidFill>
                  <a:srgbClr val="FFFFFF"/>
                </a:solidFill>
              </a:uFill>
              <a:latin typeface="Times New Roman"/>
            </a:endParaRPr>
          </a:p>
        </p:txBody>
      </p:sp>
      <p:sp>
        <p:nvSpPr>
          <p:cNvPr id="91" name="Line 7"/>
          <p:cNvSpPr/>
          <p:nvPr/>
        </p:nvSpPr>
        <p:spPr>
          <a:xfrm flipH="1">
            <a:off x="5271840" y="2941560"/>
            <a:ext cx="56520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92" name="CustomShape 8"/>
          <p:cNvSpPr/>
          <p:nvPr/>
        </p:nvSpPr>
        <p:spPr>
          <a:xfrm>
            <a:off x="4680000" y="3312360"/>
            <a:ext cx="793080" cy="732240"/>
          </a:xfrm>
          <a:custGeom>
            <a:avLst/>
            <a:gdLst/>
            <a:ahLst/>
            <a:cxnLst/>
            <a:rect l="0" t="0" r="r" b="b"/>
            <a:pathLst>
              <a:path w="2205" h="2035">
                <a:moveTo>
                  <a:pt x="255" y="0"/>
                </a:moveTo>
                <a:cubicBezTo>
                  <a:pt x="127" y="0"/>
                  <a:pt x="0" y="127"/>
                  <a:pt x="0" y="255"/>
                </a:cubicBezTo>
                <a:lnTo>
                  <a:pt x="0" y="1779"/>
                </a:lnTo>
                <a:cubicBezTo>
                  <a:pt x="0" y="1906"/>
                  <a:pt x="127" y="2034"/>
                  <a:pt x="255" y="2034"/>
                </a:cubicBezTo>
                <a:lnTo>
                  <a:pt x="1948" y="2034"/>
                </a:lnTo>
                <a:cubicBezTo>
                  <a:pt x="2076" y="2034"/>
                  <a:pt x="2204" y="1906"/>
                  <a:pt x="2204" y="1779"/>
                </a:cubicBezTo>
                <a:lnTo>
                  <a:pt x="2204" y="255"/>
                </a:lnTo>
                <a:cubicBezTo>
                  <a:pt x="2204" y="127"/>
                  <a:pt x="2076" y="0"/>
                  <a:pt x="1948"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93" name="Line 9"/>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94" name="CustomShape 10"/>
          <p:cNvSpPr/>
          <p:nvPr/>
        </p:nvSpPr>
        <p:spPr>
          <a:xfrm>
            <a:off x="7437600" y="239868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95" name="Line 1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96" name="CustomShape 12"/>
          <p:cNvSpPr/>
          <p:nvPr/>
        </p:nvSpPr>
        <p:spPr>
          <a:xfrm>
            <a:off x="6377040" y="133200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97" name="CustomShape 13"/>
          <p:cNvSpPr/>
          <p:nvPr/>
        </p:nvSpPr>
        <p:spPr>
          <a:xfrm>
            <a:off x="5273640" y="239868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 name="Date Placeholder 1">
            <a:extLst>
              <a:ext uri="{FF2B5EF4-FFF2-40B4-BE49-F238E27FC236}">
                <a16:creationId xmlns:a16="http://schemas.microsoft.com/office/drawing/2014/main" id="{FA6042E0-0CB7-48A0-AE69-497787DF79E0}"/>
              </a:ext>
            </a:extLst>
          </p:cNvPr>
          <p:cNvSpPr>
            <a:spLocks noGrp="1"/>
          </p:cNvSpPr>
          <p:nvPr>
            <p:ph type="dt" sz="half" idx="10"/>
          </p:nvPr>
        </p:nvSpPr>
        <p:spPr/>
        <p:txBody>
          <a:bodyPr/>
          <a:lstStyle/>
          <a:p>
            <a:fld id="{18703D4A-CA46-4AF9-B0F2-2A0943560B7C}" type="datetime5">
              <a:rPr lang="en-IN" smtClean="0"/>
              <a:t>22-Dec-21</a:t>
            </a:fld>
            <a:endParaRPr lang="en-IN"/>
          </a:p>
        </p:txBody>
      </p:sp>
      <p:sp>
        <p:nvSpPr>
          <p:cNvPr id="3" name="Footer Placeholder 2">
            <a:extLst>
              <a:ext uri="{FF2B5EF4-FFF2-40B4-BE49-F238E27FC236}">
                <a16:creationId xmlns:a16="http://schemas.microsoft.com/office/drawing/2014/main" id="{466031D5-7B47-46B7-9FAF-F1427DAAD48A}"/>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7CE82D92-AEA7-4F86-AA53-0A2073B47CC8}"/>
              </a:ext>
            </a:extLst>
          </p:cNvPr>
          <p:cNvSpPr>
            <a:spLocks noGrp="1"/>
          </p:cNvSpPr>
          <p:nvPr>
            <p:ph type="sldNum" sz="quarter" idx="12"/>
          </p:nvPr>
        </p:nvSpPr>
        <p:spPr/>
        <p:txBody>
          <a:bodyPr/>
          <a:lstStyle/>
          <a:p>
            <a:fld id="{1B44385C-0615-4A46-ADB2-FB00C56C0F04}" type="slidenum">
              <a:rPr lang="en-IN" smtClean="0"/>
              <a:t>7</a:t>
            </a:fld>
            <a:endParaRPr lang="en-IN"/>
          </a:p>
        </p:txBody>
      </p:sp>
      <p:sp>
        <p:nvSpPr>
          <p:cNvPr id="18" name="TextShape 1">
            <a:extLst>
              <a:ext uri="{FF2B5EF4-FFF2-40B4-BE49-F238E27FC236}">
                <a16:creationId xmlns:a16="http://schemas.microsoft.com/office/drawing/2014/main" id="{136707C5-F67F-4ED8-AB03-4A071EBB88A8}"/>
              </a:ext>
            </a:extLst>
          </p:cNvPr>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2"/>
          <p:cNvSpPr txBox="1"/>
          <p:nvPr/>
        </p:nvSpPr>
        <p:spPr>
          <a:xfrm>
            <a:off x="685800" y="1981080"/>
            <a:ext cx="2651040" cy="4114800"/>
          </a:xfrm>
          <a:prstGeom prst="rect">
            <a:avLst/>
          </a:prstGeom>
          <a:noFill/>
          <a:ln>
            <a:noFill/>
          </a:ln>
        </p:spPr>
        <p:txBody>
          <a:bodyPr lIns="90360" tIns="44280" rIns="90360" bIns="44280"/>
          <a:lstStyle/>
          <a:p>
            <a:pPr>
              <a:lnSpc>
                <a:spcPct val="95000"/>
              </a:lnSpc>
            </a:pPr>
            <a:r>
              <a:rPr lang="en-GB" sz="3200" b="0" strike="noStrike" spc="-1">
                <a:solidFill>
                  <a:srgbClr val="E0E0E0"/>
                </a:solidFill>
                <a:uFill>
                  <a:solidFill>
                    <a:srgbClr val="FFFFFF"/>
                  </a:solidFill>
                </a:uFill>
                <a:latin typeface="Times New Roman"/>
              </a:rPr>
              <a:t>Complete binary tree.</a:t>
            </a:r>
            <a:endParaRPr lang="en-IN" sz="3200" b="0" strike="noStrike" spc="-1">
              <a:solidFill>
                <a:srgbClr val="E0E0E0"/>
              </a:solidFill>
              <a:uFill>
                <a:solidFill>
                  <a:srgbClr val="FFFFFF"/>
                </a:solidFill>
              </a:uFill>
              <a:latin typeface="Times New Roman"/>
            </a:endParaRPr>
          </a:p>
        </p:txBody>
      </p:sp>
      <p:sp>
        <p:nvSpPr>
          <p:cNvPr id="100" name="CustomShape 3"/>
          <p:cNvSpPr/>
          <p:nvPr/>
        </p:nvSpPr>
        <p:spPr>
          <a:xfrm>
            <a:off x="2871720" y="4610160"/>
            <a:ext cx="3186360" cy="1569960"/>
          </a:xfrm>
          <a:custGeom>
            <a:avLst/>
            <a:gdLst/>
            <a:ahLst/>
            <a:cxnLst/>
            <a:rect l="0" t="0" r="r" b="b"/>
            <a:pathLst>
              <a:path w="8853" h="4363">
                <a:moveTo>
                  <a:pt x="546" y="0"/>
                </a:moveTo>
                <a:cubicBezTo>
                  <a:pt x="273" y="0"/>
                  <a:pt x="0" y="273"/>
                  <a:pt x="0" y="546"/>
                </a:cubicBezTo>
                <a:lnTo>
                  <a:pt x="0" y="3815"/>
                </a:lnTo>
                <a:cubicBezTo>
                  <a:pt x="0" y="4088"/>
                  <a:pt x="273" y="4362"/>
                  <a:pt x="546" y="4362"/>
                </a:cubicBezTo>
                <a:lnTo>
                  <a:pt x="8305" y="4362"/>
                </a:lnTo>
                <a:cubicBezTo>
                  <a:pt x="8578" y="4362"/>
                  <a:pt x="8852" y="4088"/>
                  <a:pt x="8852" y="3815"/>
                </a:cubicBezTo>
                <a:lnTo>
                  <a:pt x="8852" y="546"/>
                </a:lnTo>
                <a:cubicBezTo>
                  <a:pt x="8852" y="273"/>
                  <a:pt x="8578" y="0"/>
                  <a:pt x="8305" y="0"/>
                </a:cubicBezTo>
                <a:lnTo>
                  <a:pt x="546" y="0"/>
                </a:lnTo>
              </a:path>
            </a:pathLst>
          </a:custGeom>
          <a:solidFill>
            <a:srgbClr val="8080FF"/>
          </a:solidFill>
          <a:ln w="12600">
            <a:solidFill>
              <a:srgbClr val="000000"/>
            </a:solidFill>
            <a:miter/>
          </a:ln>
          <a:effectLst>
            <a:outerShdw dist="107932" dir="2700000">
              <a:srgbClr val="000000">
                <a:alpha val="50000"/>
              </a:srgbClr>
            </a:outerShdw>
          </a:effectLst>
        </p:spPr>
        <p:style>
          <a:lnRef idx="0">
            <a:scrgbClr r="0" g="0" b="0"/>
          </a:lnRef>
          <a:fillRef idx="0">
            <a:scrgbClr r="0" g="0" b="0"/>
          </a:fillRef>
          <a:effectRef idx="0">
            <a:scrgbClr r="0" g="0" b="0"/>
          </a:effectRef>
          <a:fontRef idx="minor"/>
        </p:style>
      </p:sp>
      <p:sp>
        <p:nvSpPr>
          <p:cNvPr id="101" name="CustomShape 4"/>
          <p:cNvSpPr/>
          <p:nvPr/>
        </p:nvSpPr>
        <p:spPr>
          <a:xfrm>
            <a:off x="2936520" y="4674960"/>
            <a:ext cx="3056040" cy="1440000"/>
          </a:xfrm>
          <a:custGeom>
            <a:avLst/>
            <a:gdLst/>
            <a:ahLst/>
            <a:cxnLst/>
            <a:rect l="0" t="0" r="r" b="b"/>
            <a:pathLst>
              <a:path w="8491" h="4001">
                <a:moveTo>
                  <a:pt x="4" y="0"/>
                </a:moveTo>
                <a:cubicBezTo>
                  <a:pt x="2" y="0"/>
                  <a:pt x="0" y="2"/>
                  <a:pt x="0" y="4"/>
                </a:cubicBezTo>
                <a:lnTo>
                  <a:pt x="0" y="3996"/>
                </a:lnTo>
                <a:cubicBezTo>
                  <a:pt x="0" y="3998"/>
                  <a:pt x="2" y="4000"/>
                  <a:pt x="4" y="4000"/>
                </a:cubicBezTo>
                <a:lnTo>
                  <a:pt x="8485" y="4000"/>
                </a:lnTo>
                <a:cubicBezTo>
                  <a:pt x="8487" y="4000"/>
                  <a:pt x="8490" y="3998"/>
                  <a:pt x="8490" y="3996"/>
                </a:cubicBezTo>
                <a:lnTo>
                  <a:pt x="8490" y="4"/>
                </a:lnTo>
                <a:cubicBezTo>
                  <a:pt x="8490" y="2"/>
                  <a:pt x="8487" y="0"/>
                  <a:pt x="8485"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nchorCtr="1"/>
          <a:lstStyle/>
          <a:p>
            <a:pPr algn="ctr">
              <a:lnSpc>
                <a:spcPct val="93000"/>
              </a:lnSpc>
            </a:pPr>
            <a:r>
              <a:rPr lang="en-GB" sz="2400" b="0" strike="noStrike" spc="-1">
                <a:solidFill>
                  <a:srgbClr val="000000"/>
                </a:solidFill>
                <a:uFill>
                  <a:solidFill>
                    <a:srgbClr val="FFFFFF"/>
                  </a:solidFill>
                </a:uFill>
                <a:latin typeface="Times New Roman"/>
              </a:rPr>
              <a:t>The next nodes</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always fill the next</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level from left-to-right.</a:t>
            </a:r>
            <a:endParaRPr lang="en-IN" sz="1800" b="0" strike="noStrike" spc="-1">
              <a:solidFill>
                <a:srgbClr val="FFFFFF"/>
              </a:solidFill>
              <a:uFill>
                <a:solidFill>
                  <a:srgbClr val="FFFFFF"/>
                </a:solidFill>
              </a:uFill>
              <a:latin typeface="Times New Roman"/>
            </a:endParaRPr>
          </a:p>
        </p:txBody>
      </p:sp>
      <p:sp>
        <p:nvSpPr>
          <p:cNvPr id="102" name="Line 5"/>
          <p:cNvSpPr/>
          <p:nvPr/>
        </p:nvSpPr>
        <p:spPr>
          <a:xfrm flipH="1">
            <a:off x="7484760" y="2941560"/>
            <a:ext cx="56520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03" name="CustomShape 6"/>
          <p:cNvSpPr/>
          <p:nvPr/>
        </p:nvSpPr>
        <p:spPr>
          <a:xfrm>
            <a:off x="6892920" y="3312360"/>
            <a:ext cx="792720" cy="732240"/>
          </a:xfrm>
          <a:custGeom>
            <a:avLst/>
            <a:gdLst/>
            <a:ahLst/>
            <a:cxnLst/>
            <a:rect l="0" t="0" r="r" b="b"/>
            <a:pathLst>
              <a:path w="2204" h="2035">
                <a:moveTo>
                  <a:pt x="255" y="0"/>
                </a:moveTo>
                <a:cubicBezTo>
                  <a:pt x="127" y="0"/>
                  <a:pt x="0" y="127"/>
                  <a:pt x="0" y="255"/>
                </a:cubicBezTo>
                <a:lnTo>
                  <a:pt x="0" y="1779"/>
                </a:lnTo>
                <a:cubicBezTo>
                  <a:pt x="0" y="1906"/>
                  <a:pt x="127" y="2034"/>
                  <a:pt x="255" y="2034"/>
                </a:cubicBezTo>
                <a:lnTo>
                  <a:pt x="1947" y="2034"/>
                </a:lnTo>
                <a:cubicBezTo>
                  <a:pt x="2075" y="2034"/>
                  <a:pt x="2203" y="1906"/>
                  <a:pt x="2203" y="1779"/>
                </a:cubicBezTo>
                <a:lnTo>
                  <a:pt x="2203" y="255"/>
                </a:lnTo>
                <a:cubicBezTo>
                  <a:pt x="2203" y="127"/>
                  <a:pt x="2075" y="0"/>
                  <a:pt x="1947"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04" name="Line 7"/>
          <p:cNvSpPr/>
          <p:nvPr/>
        </p:nvSpPr>
        <p:spPr>
          <a:xfrm>
            <a:off x="5516640" y="2941560"/>
            <a:ext cx="56232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05" name="CustomShape 8"/>
          <p:cNvSpPr/>
          <p:nvPr/>
        </p:nvSpPr>
        <p:spPr>
          <a:xfrm>
            <a:off x="5879520" y="3312360"/>
            <a:ext cx="793800" cy="732240"/>
          </a:xfrm>
          <a:custGeom>
            <a:avLst/>
            <a:gdLst/>
            <a:ahLst/>
            <a:cxnLst/>
            <a:rect l="0" t="0" r="r" b="b"/>
            <a:pathLst>
              <a:path w="2207" h="2035">
                <a:moveTo>
                  <a:pt x="255" y="0"/>
                </a:moveTo>
                <a:cubicBezTo>
                  <a:pt x="127" y="0"/>
                  <a:pt x="0" y="127"/>
                  <a:pt x="0" y="255"/>
                </a:cubicBezTo>
                <a:lnTo>
                  <a:pt x="0" y="1779"/>
                </a:lnTo>
                <a:cubicBezTo>
                  <a:pt x="0" y="1906"/>
                  <a:pt x="127" y="2034"/>
                  <a:pt x="255" y="2034"/>
                </a:cubicBezTo>
                <a:lnTo>
                  <a:pt x="1950" y="2034"/>
                </a:lnTo>
                <a:cubicBezTo>
                  <a:pt x="2078" y="2034"/>
                  <a:pt x="2206" y="1906"/>
                  <a:pt x="2206" y="1779"/>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06" name="Line 9"/>
          <p:cNvSpPr/>
          <p:nvPr/>
        </p:nvSpPr>
        <p:spPr>
          <a:xfrm flipH="1">
            <a:off x="5271840" y="2941560"/>
            <a:ext cx="56520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07" name="CustomShape 10"/>
          <p:cNvSpPr/>
          <p:nvPr/>
        </p:nvSpPr>
        <p:spPr>
          <a:xfrm>
            <a:off x="4680000" y="3312360"/>
            <a:ext cx="793080" cy="732240"/>
          </a:xfrm>
          <a:custGeom>
            <a:avLst/>
            <a:gdLst/>
            <a:ahLst/>
            <a:cxnLst/>
            <a:rect l="0" t="0" r="r" b="b"/>
            <a:pathLst>
              <a:path w="2205" h="2035">
                <a:moveTo>
                  <a:pt x="255" y="0"/>
                </a:moveTo>
                <a:cubicBezTo>
                  <a:pt x="127" y="0"/>
                  <a:pt x="0" y="127"/>
                  <a:pt x="0" y="255"/>
                </a:cubicBezTo>
                <a:lnTo>
                  <a:pt x="0" y="1779"/>
                </a:lnTo>
                <a:cubicBezTo>
                  <a:pt x="0" y="1906"/>
                  <a:pt x="127" y="2034"/>
                  <a:pt x="255" y="2034"/>
                </a:cubicBezTo>
                <a:lnTo>
                  <a:pt x="1948" y="2034"/>
                </a:lnTo>
                <a:cubicBezTo>
                  <a:pt x="2076" y="2034"/>
                  <a:pt x="2204" y="1906"/>
                  <a:pt x="2204" y="1779"/>
                </a:cubicBezTo>
                <a:lnTo>
                  <a:pt x="2204" y="255"/>
                </a:lnTo>
                <a:cubicBezTo>
                  <a:pt x="2204" y="127"/>
                  <a:pt x="2076" y="0"/>
                  <a:pt x="1948"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08" name="Line 11"/>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09" name="CustomShape 12"/>
          <p:cNvSpPr/>
          <p:nvPr/>
        </p:nvSpPr>
        <p:spPr>
          <a:xfrm>
            <a:off x="7437600" y="239868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10" name="Line 13"/>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11" name="CustomShape 14"/>
          <p:cNvSpPr/>
          <p:nvPr/>
        </p:nvSpPr>
        <p:spPr>
          <a:xfrm>
            <a:off x="6377040" y="133200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12" name="CustomShape 15"/>
          <p:cNvSpPr/>
          <p:nvPr/>
        </p:nvSpPr>
        <p:spPr>
          <a:xfrm>
            <a:off x="5273640" y="239868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 name="Date Placeholder 1">
            <a:extLst>
              <a:ext uri="{FF2B5EF4-FFF2-40B4-BE49-F238E27FC236}">
                <a16:creationId xmlns:a16="http://schemas.microsoft.com/office/drawing/2014/main" id="{5347CAEB-1BE4-483B-9203-27E15FAF17EE}"/>
              </a:ext>
            </a:extLst>
          </p:cNvPr>
          <p:cNvSpPr>
            <a:spLocks noGrp="1"/>
          </p:cNvSpPr>
          <p:nvPr>
            <p:ph type="dt" sz="half" idx="10"/>
          </p:nvPr>
        </p:nvSpPr>
        <p:spPr/>
        <p:txBody>
          <a:bodyPr/>
          <a:lstStyle/>
          <a:p>
            <a:fld id="{037EC1EC-FAA5-4FCA-8A2F-BF59B15AD43A}" type="datetime5">
              <a:rPr lang="en-IN" smtClean="0"/>
              <a:t>22-Dec-21</a:t>
            </a:fld>
            <a:endParaRPr lang="en-IN"/>
          </a:p>
        </p:txBody>
      </p:sp>
      <p:sp>
        <p:nvSpPr>
          <p:cNvPr id="3" name="Footer Placeholder 2">
            <a:extLst>
              <a:ext uri="{FF2B5EF4-FFF2-40B4-BE49-F238E27FC236}">
                <a16:creationId xmlns:a16="http://schemas.microsoft.com/office/drawing/2014/main" id="{A691B28B-8675-4242-AC81-EDF228114EF5}"/>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B8515423-EF37-46C9-AD5A-A91DEE996B9F}"/>
              </a:ext>
            </a:extLst>
          </p:cNvPr>
          <p:cNvSpPr>
            <a:spLocks noGrp="1"/>
          </p:cNvSpPr>
          <p:nvPr>
            <p:ph type="sldNum" sz="quarter" idx="12"/>
          </p:nvPr>
        </p:nvSpPr>
        <p:spPr/>
        <p:txBody>
          <a:bodyPr/>
          <a:lstStyle/>
          <a:p>
            <a:fld id="{1B44385C-0615-4A46-ADB2-FB00C56C0F04}" type="slidenum">
              <a:rPr lang="en-IN" smtClean="0"/>
              <a:t>8</a:t>
            </a:fld>
            <a:endParaRPr lang="en-IN"/>
          </a:p>
        </p:txBody>
      </p:sp>
      <p:sp>
        <p:nvSpPr>
          <p:cNvPr id="20" name="TextShape 1">
            <a:extLst>
              <a:ext uri="{FF2B5EF4-FFF2-40B4-BE49-F238E27FC236}">
                <a16:creationId xmlns:a16="http://schemas.microsoft.com/office/drawing/2014/main" id="{3FE9DDB6-589A-455D-8AD1-2C1BE774FDA2}"/>
              </a:ext>
            </a:extLst>
          </p:cNvPr>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Line 1"/>
          <p:cNvSpPr/>
          <p:nvPr/>
        </p:nvSpPr>
        <p:spPr>
          <a:xfrm>
            <a:off x="7697880" y="2941560"/>
            <a:ext cx="56232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14" name="CustomShape 2"/>
          <p:cNvSpPr/>
          <p:nvPr/>
        </p:nvSpPr>
        <p:spPr>
          <a:xfrm>
            <a:off x="8060760" y="3312360"/>
            <a:ext cx="793800" cy="732240"/>
          </a:xfrm>
          <a:custGeom>
            <a:avLst/>
            <a:gdLst/>
            <a:ahLst/>
            <a:cxnLst/>
            <a:rect l="0" t="0" r="r" b="b"/>
            <a:pathLst>
              <a:path w="2207" h="2035">
                <a:moveTo>
                  <a:pt x="255" y="0"/>
                </a:moveTo>
                <a:cubicBezTo>
                  <a:pt x="127" y="0"/>
                  <a:pt x="0" y="127"/>
                  <a:pt x="0" y="255"/>
                </a:cubicBezTo>
                <a:lnTo>
                  <a:pt x="0" y="1779"/>
                </a:lnTo>
                <a:cubicBezTo>
                  <a:pt x="0" y="1906"/>
                  <a:pt x="127" y="2034"/>
                  <a:pt x="255" y="2034"/>
                </a:cubicBezTo>
                <a:lnTo>
                  <a:pt x="1950" y="2034"/>
                </a:lnTo>
                <a:cubicBezTo>
                  <a:pt x="2078" y="2034"/>
                  <a:pt x="2206" y="1906"/>
                  <a:pt x="2206" y="1779"/>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16" name="TextShape 4"/>
          <p:cNvSpPr txBox="1"/>
          <p:nvPr/>
        </p:nvSpPr>
        <p:spPr>
          <a:xfrm>
            <a:off x="685800" y="1981080"/>
            <a:ext cx="2651040" cy="4114800"/>
          </a:xfrm>
          <a:prstGeom prst="rect">
            <a:avLst/>
          </a:prstGeom>
          <a:noFill/>
          <a:ln>
            <a:noFill/>
          </a:ln>
        </p:spPr>
        <p:txBody>
          <a:bodyPr lIns="90360" tIns="44280" rIns="90360" bIns="44280"/>
          <a:lstStyle/>
          <a:p>
            <a:pPr>
              <a:lnSpc>
                <a:spcPct val="95000"/>
              </a:lnSpc>
            </a:pPr>
            <a:r>
              <a:rPr lang="en-GB" sz="3200" b="0" strike="noStrike" spc="-1">
                <a:solidFill>
                  <a:srgbClr val="E0E0E0"/>
                </a:solidFill>
                <a:uFill>
                  <a:solidFill>
                    <a:srgbClr val="FFFFFF"/>
                  </a:solidFill>
                </a:uFill>
                <a:latin typeface="Times New Roman"/>
              </a:rPr>
              <a:t>Complete binary tree.</a:t>
            </a:r>
            <a:endParaRPr lang="en-IN" sz="3200" b="0" strike="noStrike" spc="-1">
              <a:solidFill>
                <a:srgbClr val="E0E0E0"/>
              </a:solidFill>
              <a:uFill>
                <a:solidFill>
                  <a:srgbClr val="FFFFFF"/>
                </a:solidFill>
              </a:uFill>
              <a:latin typeface="Times New Roman"/>
            </a:endParaRPr>
          </a:p>
        </p:txBody>
      </p:sp>
      <p:sp>
        <p:nvSpPr>
          <p:cNvPr id="117" name="CustomShape 5"/>
          <p:cNvSpPr/>
          <p:nvPr/>
        </p:nvSpPr>
        <p:spPr>
          <a:xfrm>
            <a:off x="2871720" y="4610160"/>
            <a:ext cx="3186360" cy="1569960"/>
          </a:xfrm>
          <a:custGeom>
            <a:avLst/>
            <a:gdLst/>
            <a:ahLst/>
            <a:cxnLst/>
            <a:rect l="0" t="0" r="r" b="b"/>
            <a:pathLst>
              <a:path w="8853" h="4363">
                <a:moveTo>
                  <a:pt x="546" y="0"/>
                </a:moveTo>
                <a:cubicBezTo>
                  <a:pt x="273" y="0"/>
                  <a:pt x="0" y="273"/>
                  <a:pt x="0" y="546"/>
                </a:cubicBezTo>
                <a:lnTo>
                  <a:pt x="0" y="3815"/>
                </a:lnTo>
                <a:cubicBezTo>
                  <a:pt x="0" y="4088"/>
                  <a:pt x="273" y="4362"/>
                  <a:pt x="546" y="4362"/>
                </a:cubicBezTo>
                <a:lnTo>
                  <a:pt x="8305" y="4362"/>
                </a:lnTo>
                <a:cubicBezTo>
                  <a:pt x="8578" y="4362"/>
                  <a:pt x="8852" y="4088"/>
                  <a:pt x="8852" y="3815"/>
                </a:cubicBezTo>
                <a:lnTo>
                  <a:pt x="8852" y="546"/>
                </a:lnTo>
                <a:cubicBezTo>
                  <a:pt x="8852" y="273"/>
                  <a:pt x="8578" y="0"/>
                  <a:pt x="8305" y="0"/>
                </a:cubicBezTo>
                <a:lnTo>
                  <a:pt x="546" y="0"/>
                </a:lnTo>
              </a:path>
            </a:pathLst>
          </a:custGeom>
          <a:solidFill>
            <a:srgbClr val="8080FF"/>
          </a:solidFill>
          <a:ln w="12600">
            <a:solidFill>
              <a:srgbClr val="000000"/>
            </a:solidFill>
            <a:miter/>
          </a:ln>
          <a:effectLst>
            <a:outerShdw dist="107932" dir="2700000">
              <a:srgbClr val="000000">
                <a:alpha val="50000"/>
              </a:srgbClr>
            </a:outerShdw>
          </a:effectLst>
        </p:spPr>
        <p:style>
          <a:lnRef idx="0">
            <a:scrgbClr r="0" g="0" b="0"/>
          </a:lnRef>
          <a:fillRef idx="0">
            <a:scrgbClr r="0" g="0" b="0"/>
          </a:fillRef>
          <a:effectRef idx="0">
            <a:scrgbClr r="0" g="0" b="0"/>
          </a:effectRef>
          <a:fontRef idx="minor"/>
        </p:style>
      </p:sp>
      <p:sp>
        <p:nvSpPr>
          <p:cNvPr id="118" name="CustomShape 6"/>
          <p:cNvSpPr/>
          <p:nvPr/>
        </p:nvSpPr>
        <p:spPr>
          <a:xfrm>
            <a:off x="2936520" y="4674960"/>
            <a:ext cx="3056040" cy="1440000"/>
          </a:xfrm>
          <a:custGeom>
            <a:avLst/>
            <a:gdLst/>
            <a:ahLst/>
            <a:cxnLst/>
            <a:rect l="0" t="0" r="r" b="b"/>
            <a:pathLst>
              <a:path w="8491" h="4001">
                <a:moveTo>
                  <a:pt x="4" y="0"/>
                </a:moveTo>
                <a:cubicBezTo>
                  <a:pt x="2" y="0"/>
                  <a:pt x="0" y="2"/>
                  <a:pt x="0" y="4"/>
                </a:cubicBezTo>
                <a:lnTo>
                  <a:pt x="0" y="3996"/>
                </a:lnTo>
                <a:cubicBezTo>
                  <a:pt x="0" y="3998"/>
                  <a:pt x="2" y="4000"/>
                  <a:pt x="4" y="4000"/>
                </a:cubicBezTo>
                <a:lnTo>
                  <a:pt x="8485" y="4000"/>
                </a:lnTo>
                <a:cubicBezTo>
                  <a:pt x="8487" y="4000"/>
                  <a:pt x="8490" y="3998"/>
                  <a:pt x="8490" y="3996"/>
                </a:cubicBezTo>
                <a:lnTo>
                  <a:pt x="8490" y="4"/>
                </a:lnTo>
                <a:cubicBezTo>
                  <a:pt x="8490" y="2"/>
                  <a:pt x="8487" y="0"/>
                  <a:pt x="8485"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nchorCtr="1"/>
          <a:lstStyle/>
          <a:p>
            <a:pPr algn="ctr">
              <a:lnSpc>
                <a:spcPct val="93000"/>
              </a:lnSpc>
            </a:pPr>
            <a:r>
              <a:rPr lang="en-GB" sz="2400" b="0" strike="noStrike" spc="-1">
                <a:solidFill>
                  <a:srgbClr val="000000"/>
                </a:solidFill>
                <a:uFill>
                  <a:solidFill>
                    <a:srgbClr val="FFFFFF"/>
                  </a:solidFill>
                </a:uFill>
                <a:latin typeface="Times New Roman"/>
              </a:rPr>
              <a:t>The next nodes</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always fill the next</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level from left-to-right.</a:t>
            </a:r>
            <a:endParaRPr lang="en-IN" sz="1800" b="0" strike="noStrike" spc="-1">
              <a:solidFill>
                <a:srgbClr val="FFFFFF"/>
              </a:solidFill>
              <a:uFill>
                <a:solidFill>
                  <a:srgbClr val="FFFFFF"/>
                </a:solidFill>
              </a:uFill>
              <a:latin typeface="Times New Roman"/>
            </a:endParaRPr>
          </a:p>
        </p:txBody>
      </p:sp>
      <p:sp>
        <p:nvSpPr>
          <p:cNvPr id="119" name="Line 7"/>
          <p:cNvSpPr/>
          <p:nvPr/>
        </p:nvSpPr>
        <p:spPr>
          <a:xfrm flipH="1">
            <a:off x="7484760" y="2941560"/>
            <a:ext cx="56520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20" name="CustomShape 8"/>
          <p:cNvSpPr/>
          <p:nvPr/>
        </p:nvSpPr>
        <p:spPr>
          <a:xfrm>
            <a:off x="6892920" y="3312360"/>
            <a:ext cx="792720" cy="732240"/>
          </a:xfrm>
          <a:custGeom>
            <a:avLst/>
            <a:gdLst/>
            <a:ahLst/>
            <a:cxnLst/>
            <a:rect l="0" t="0" r="r" b="b"/>
            <a:pathLst>
              <a:path w="2204" h="2035">
                <a:moveTo>
                  <a:pt x="255" y="0"/>
                </a:moveTo>
                <a:cubicBezTo>
                  <a:pt x="127" y="0"/>
                  <a:pt x="0" y="127"/>
                  <a:pt x="0" y="255"/>
                </a:cubicBezTo>
                <a:lnTo>
                  <a:pt x="0" y="1779"/>
                </a:lnTo>
                <a:cubicBezTo>
                  <a:pt x="0" y="1906"/>
                  <a:pt x="127" y="2034"/>
                  <a:pt x="255" y="2034"/>
                </a:cubicBezTo>
                <a:lnTo>
                  <a:pt x="1947" y="2034"/>
                </a:lnTo>
                <a:cubicBezTo>
                  <a:pt x="2075" y="2034"/>
                  <a:pt x="2203" y="1906"/>
                  <a:pt x="2203" y="1779"/>
                </a:cubicBezTo>
                <a:lnTo>
                  <a:pt x="2203" y="255"/>
                </a:lnTo>
                <a:cubicBezTo>
                  <a:pt x="2203" y="127"/>
                  <a:pt x="2075" y="0"/>
                  <a:pt x="1947"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21" name="Line 9"/>
          <p:cNvSpPr/>
          <p:nvPr/>
        </p:nvSpPr>
        <p:spPr>
          <a:xfrm>
            <a:off x="5516640" y="2941560"/>
            <a:ext cx="56232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22" name="CustomShape 10"/>
          <p:cNvSpPr/>
          <p:nvPr/>
        </p:nvSpPr>
        <p:spPr>
          <a:xfrm>
            <a:off x="5879520" y="3312360"/>
            <a:ext cx="793800" cy="732240"/>
          </a:xfrm>
          <a:custGeom>
            <a:avLst/>
            <a:gdLst/>
            <a:ahLst/>
            <a:cxnLst/>
            <a:rect l="0" t="0" r="r" b="b"/>
            <a:pathLst>
              <a:path w="2207" h="2035">
                <a:moveTo>
                  <a:pt x="255" y="0"/>
                </a:moveTo>
                <a:cubicBezTo>
                  <a:pt x="127" y="0"/>
                  <a:pt x="0" y="127"/>
                  <a:pt x="0" y="255"/>
                </a:cubicBezTo>
                <a:lnTo>
                  <a:pt x="0" y="1779"/>
                </a:lnTo>
                <a:cubicBezTo>
                  <a:pt x="0" y="1906"/>
                  <a:pt x="127" y="2034"/>
                  <a:pt x="255" y="2034"/>
                </a:cubicBezTo>
                <a:lnTo>
                  <a:pt x="1950" y="2034"/>
                </a:lnTo>
                <a:cubicBezTo>
                  <a:pt x="2078" y="2034"/>
                  <a:pt x="2206" y="1906"/>
                  <a:pt x="2206" y="1779"/>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23" name="Line 11"/>
          <p:cNvSpPr/>
          <p:nvPr/>
        </p:nvSpPr>
        <p:spPr>
          <a:xfrm flipH="1">
            <a:off x="5271840" y="2941560"/>
            <a:ext cx="565200" cy="63864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24" name="CustomShape 12"/>
          <p:cNvSpPr/>
          <p:nvPr/>
        </p:nvSpPr>
        <p:spPr>
          <a:xfrm>
            <a:off x="4680000" y="3312360"/>
            <a:ext cx="793080" cy="732240"/>
          </a:xfrm>
          <a:custGeom>
            <a:avLst/>
            <a:gdLst/>
            <a:ahLst/>
            <a:cxnLst/>
            <a:rect l="0" t="0" r="r" b="b"/>
            <a:pathLst>
              <a:path w="2205" h="2035">
                <a:moveTo>
                  <a:pt x="255" y="0"/>
                </a:moveTo>
                <a:cubicBezTo>
                  <a:pt x="127" y="0"/>
                  <a:pt x="0" y="127"/>
                  <a:pt x="0" y="255"/>
                </a:cubicBezTo>
                <a:lnTo>
                  <a:pt x="0" y="1779"/>
                </a:lnTo>
                <a:cubicBezTo>
                  <a:pt x="0" y="1906"/>
                  <a:pt x="127" y="2034"/>
                  <a:pt x="255" y="2034"/>
                </a:cubicBezTo>
                <a:lnTo>
                  <a:pt x="1948" y="2034"/>
                </a:lnTo>
                <a:cubicBezTo>
                  <a:pt x="2076" y="2034"/>
                  <a:pt x="2204" y="1906"/>
                  <a:pt x="2204" y="1779"/>
                </a:cubicBezTo>
                <a:lnTo>
                  <a:pt x="2204" y="255"/>
                </a:lnTo>
                <a:cubicBezTo>
                  <a:pt x="2204" y="127"/>
                  <a:pt x="2076" y="0"/>
                  <a:pt x="1948"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25" name="Line 13"/>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26" name="CustomShape 14"/>
          <p:cNvSpPr/>
          <p:nvPr/>
        </p:nvSpPr>
        <p:spPr>
          <a:xfrm>
            <a:off x="7437600" y="239868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27" name="Line 15"/>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128" name="CustomShape 16"/>
          <p:cNvSpPr/>
          <p:nvPr/>
        </p:nvSpPr>
        <p:spPr>
          <a:xfrm>
            <a:off x="6377040" y="133200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129" name="CustomShape 17"/>
          <p:cNvSpPr/>
          <p:nvPr/>
        </p:nvSpPr>
        <p:spPr>
          <a:xfrm>
            <a:off x="5273640" y="2398680"/>
            <a:ext cx="795240" cy="733320"/>
          </a:xfrm>
          <a:custGeom>
            <a:avLst/>
            <a:gdLst/>
            <a:ahLst/>
            <a:cxnLst/>
            <a:rect l="0" t="0" r="r" b="b"/>
            <a:pathLst>
              <a:path w="2211" h="2039">
                <a:moveTo>
                  <a:pt x="255" y="0"/>
                </a:moveTo>
                <a:cubicBezTo>
                  <a:pt x="127" y="0"/>
                  <a:pt x="0" y="127"/>
                  <a:pt x="0" y="255"/>
                </a:cubicBezTo>
                <a:lnTo>
                  <a:pt x="0" y="1782"/>
                </a:lnTo>
                <a:cubicBezTo>
                  <a:pt x="0" y="1910"/>
                  <a:pt x="127" y="2038"/>
                  <a:pt x="255" y="2038"/>
                </a:cubicBezTo>
                <a:lnTo>
                  <a:pt x="1954" y="2038"/>
                </a:lnTo>
                <a:cubicBezTo>
                  <a:pt x="2082" y="2038"/>
                  <a:pt x="2210" y="1910"/>
                  <a:pt x="2210" y="1782"/>
                </a:cubicBezTo>
                <a:lnTo>
                  <a:pt x="2210" y="255"/>
                </a:lnTo>
                <a:cubicBezTo>
                  <a:pt x="2210" y="127"/>
                  <a:pt x="2082" y="0"/>
                  <a:pt x="1954"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 name="Date Placeholder 1">
            <a:extLst>
              <a:ext uri="{FF2B5EF4-FFF2-40B4-BE49-F238E27FC236}">
                <a16:creationId xmlns:a16="http://schemas.microsoft.com/office/drawing/2014/main" id="{DE777BDB-780F-4837-95AF-AEEA204394BE}"/>
              </a:ext>
            </a:extLst>
          </p:cNvPr>
          <p:cNvSpPr>
            <a:spLocks noGrp="1"/>
          </p:cNvSpPr>
          <p:nvPr>
            <p:ph type="dt" sz="half" idx="10"/>
          </p:nvPr>
        </p:nvSpPr>
        <p:spPr/>
        <p:txBody>
          <a:bodyPr/>
          <a:lstStyle/>
          <a:p>
            <a:fld id="{14D8C8C2-821A-4FC8-9F5C-783D514FBF13}" type="datetime5">
              <a:rPr lang="en-IN" smtClean="0"/>
              <a:t>22-Dec-21</a:t>
            </a:fld>
            <a:endParaRPr lang="en-IN"/>
          </a:p>
        </p:txBody>
      </p:sp>
      <p:sp>
        <p:nvSpPr>
          <p:cNvPr id="3" name="Footer Placeholder 2">
            <a:extLst>
              <a:ext uri="{FF2B5EF4-FFF2-40B4-BE49-F238E27FC236}">
                <a16:creationId xmlns:a16="http://schemas.microsoft.com/office/drawing/2014/main" id="{1FA5FD1D-2AF6-402C-89B6-5DA383FE1495}"/>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6FC4827F-A7B3-4A06-8CC1-0E8DFA250C3A}"/>
              </a:ext>
            </a:extLst>
          </p:cNvPr>
          <p:cNvSpPr>
            <a:spLocks noGrp="1"/>
          </p:cNvSpPr>
          <p:nvPr>
            <p:ph type="sldNum" sz="quarter" idx="12"/>
          </p:nvPr>
        </p:nvSpPr>
        <p:spPr/>
        <p:txBody>
          <a:bodyPr/>
          <a:lstStyle/>
          <a:p>
            <a:fld id="{1B44385C-0615-4A46-ADB2-FB00C56C0F04}" type="slidenum">
              <a:rPr lang="en-IN" smtClean="0"/>
              <a:t>9</a:t>
            </a:fld>
            <a:endParaRPr lang="en-IN"/>
          </a:p>
        </p:txBody>
      </p:sp>
      <p:sp>
        <p:nvSpPr>
          <p:cNvPr id="22" name="TextShape 1">
            <a:extLst>
              <a:ext uri="{FF2B5EF4-FFF2-40B4-BE49-F238E27FC236}">
                <a16:creationId xmlns:a16="http://schemas.microsoft.com/office/drawing/2014/main" id="{E869D4B5-2245-4B92-9E06-53C5106925A4}"/>
              </a:ext>
            </a:extLst>
          </p:cNvPr>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Tree>
  </p:cSld>
  <p:clrMapOvr>
    <a:masterClrMapping/>
  </p:clrMapOvr>
  <p:transition>
    <p:randomBar dir="vert"/>
  </p:transition>
</p:sld>
</file>

<file path=ppt/theme/theme1.xml><?xml version="1.0" encoding="utf-8"?>
<a:theme xmlns:a="http://schemas.openxmlformats.org/drawingml/2006/main" name="Theme_AK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_AKC" id="{9C54EB95-8E0C-4D00-B99E-788B798EDC47}" vid="{BDFB0EC1-4434-44D4-9E2D-0A54C3F6A2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16" ma:contentTypeDescription="Create a new document." ma:contentTypeScope="" ma:versionID="9fb385c8b5795119783711c503c667ec">
  <xsd:schema xmlns:xsd="http://www.w3.org/2001/XMLSchema" xmlns:xs="http://www.w3.org/2001/XMLSchema" xmlns:p="http://schemas.microsoft.com/office/2006/metadata/properties" xmlns:ns2="803c8e6e-8136-4d7d-af1c-024f8e6687c9" xmlns:ns3="6464b784-94fc-4d5d-8912-f9bf35373677" targetNamespace="http://schemas.microsoft.com/office/2006/metadata/properties" ma:root="true" ma:fieldsID="3e1a8678d2ebc7280d1a30e07dc0f506" ns2:_="" ns3:_="">
    <xsd:import namespace="803c8e6e-8136-4d7d-af1c-024f8e6687c9"/>
    <xsd:import namespace="6464b784-94fc-4d5d-8912-f9bf353736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MediaServiceDateTaken" minOccurs="0"/>
                <xsd:element ref="ns3:SharedWithUsers" minOccurs="0"/>
                <xsd:element ref="ns3:SharedWithDetails" minOccurs="0"/>
                <xsd:element ref="ns2:Modifiedby"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odifiedby" ma:index="20" nillable="true" ma:displayName="Modified by" ma:format="Dropdown" ma:list="UserInfo" ma:SharePointGroup="0" ma:internalName="Modifi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464b784-94fc-4d5d-8912-f9bf353736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e379b9-577f-4df9-8fd5-5ffd8b75bf6a}" ma:internalName="TaxCatchAll" ma:showField="CatchAllData" ma:web="6464b784-94fc-4d5d-8912-f9bf35373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3c8e6e-8136-4d7d-af1c-024f8e6687c9">
      <Terms xmlns="http://schemas.microsoft.com/office/infopath/2007/PartnerControls"/>
    </lcf76f155ced4ddcb4097134ff3c332f>
    <TaxCatchAll xmlns="6464b784-94fc-4d5d-8912-f9bf35373677" xsi:nil="true"/>
    <Modifiedby xmlns="803c8e6e-8136-4d7d-af1c-024f8e6687c9">
      <UserInfo>
        <DisplayName/>
        <AccountId xsi:nil="true"/>
        <AccountType/>
      </UserInfo>
    </Modifiedby>
    <SharedWithUsers xmlns="6464b784-94fc-4d5d-8912-f9bf35373677">
      <UserInfo>
        <DisplayName/>
        <AccountId xsi:nil="true"/>
        <AccountType/>
      </UserInfo>
    </SharedWithUsers>
    <MediaLengthInSeconds xmlns="803c8e6e-8136-4d7d-af1c-024f8e6687c9" xsi:nil="true"/>
  </documentManagement>
</p:properties>
</file>

<file path=customXml/itemProps1.xml><?xml version="1.0" encoding="utf-8"?>
<ds:datastoreItem xmlns:ds="http://schemas.openxmlformats.org/officeDocument/2006/customXml" ds:itemID="{1D883576-5BFF-4AA0-B434-8A176487B9AB}"/>
</file>

<file path=customXml/itemProps2.xml><?xml version="1.0" encoding="utf-8"?>
<ds:datastoreItem xmlns:ds="http://schemas.openxmlformats.org/officeDocument/2006/customXml" ds:itemID="{C41FE55B-76C6-4524-B590-2061EDC538C9}"/>
</file>

<file path=customXml/itemProps3.xml><?xml version="1.0" encoding="utf-8"?>
<ds:datastoreItem xmlns:ds="http://schemas.openxmlformats.org/officeDocument/2006/customXml" ds:itemID="{FD4737AB-E6A4-46DB-98EF-78F6EB57FDD4}"/>
</file>

<file path=docProps/app.xml><?xml version="1.0" encoding="utf-8"?>
<Properties xmlns="http://schemas.openxmlformats.org/officeDocument/2006/extended-properties" xmlns:vt="http://schemas.openxmlformats.org/officeDocument/2006/docPropsVTypes">
  <Template>Theme_AKC</Template>
  <TotalTime>374</TotalTime>
  <Words>3140</Words>
  <Application>Microsoft Office PowerPoint</Application>
  <PresentationFormat>On-screen Show (4:3)</PresentationFormat>
  <Paragraphs>626</Paragraphs>
  <Slides>41</Slides>
  <Notes>32</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5" baseType="lpstr">
      <vt:lpstr>Batang</vt:lpstr>
      <vt:lpstr>新細明體</vt:lpstr>
      <vt:lpstr>Arial</vt:lpstr>
      <vt:lpstr>Arial Unicode MS</vt:lpstr>
      <vt:lpstr>Calibri</vt:lpstr>
      <vt:lpstr>Comic Sans MS</vt:lpstr>
      <vt:lpstr>DejaVu Sans</vt:lpstr>
      <vt:lpstr>Monotype Corsiva</vt:lpstr>
      <vt:lpstr>Monotype Sorts</vt:lpstr>
      <vt:lpstr>Symbol</vt:lpstr>
      <vt:lpstr>Times New Roman</vt:lpstr>
      <vt:lpstr>Wingdings</vt:lpstr>
      <vt:lpstr>Theme_AKC</vt:lpstr>
      <vt:lpstr>Paint Shop Pro Image</vt:lpstr>
      <vt:lpstr>Heaps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 Representation of Heaps</vt:lpstr>
      <vt:lpstr>PowerPoint Presentation</vt:lpstr>
      <vt:lpstr>PowerPoint Presentation</vt:lpstr>
      <vt:lpstr>PowerPoint Presentation</vt:lpstr>
      <vt:lpstr>Steps to construct max heap</vt:lpstr>
      <vt:lpstr>PowerPoint Presentation</vt:lpstr>
      <vt:lpstr>PowerPoint Presentation</vt:lpstr>
      <vt:lpstr>PowerPoint Presentation</vt:lpstr>
      <vt:lpstr>PowerPoint Presentation</vt:lpstr>
      <vt:lpstr>Deletion algorithm-Max - heap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Heaps</dc:title>
  <dc:subject/>
  <dc:creator/>
  <dc:description/>
  <cp:lastModifiedBy>Balachandra [MAHE-MIT]</cp:lastModifiedBy>
  <cp:revision>21</cp:revision>
  <dcterms:modified xsi:type="dcterms:W3CDTF">2021-12-22T06:42:59Z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y fmtid="{D5CDD505-2E9C-101B-9397-08002B2CF9AE}" pid="3" name="Order">
    <vt:r8>865400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MediaServiceImageTags">
    <vt:lpwstr/>
  </property>
</Properties>
</file>